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4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5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6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notesSlides/notesSlide3.xml" ContentType="application/vnd.openxmlformats-officedocument.presentationml.notesSlid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6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7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theme/themeOverride1.xml" ContentType="application/vnd.openxmlformats-officedocument.themeOverride+xml"/>
  <Override PartName="/ppt/charts/chart3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drawings/drawing1.xml" ContentType="application/vnd.openxmlformats-officedocument.drawingml.chartshapes+xml"/>
  <Override PartName="/ppt/charts/chart35.xml" ContentType="application/vnd.openxmlformats-officedocument.drawingml.chart+xml"/>
  <Override PartName="/ppt/drawings/drawing2.xml" ContentType="application/vnd.openxmlformats-officedocument.drawingml.chartshapes+xml"/>
  <Override PartName="/ppt/charts/chart36.xml" ContentType="application/vnd.openxmlformats-officedocument.drawingml.chart+xml"/>
  <Override PartName="/ppt/drawings/drawing3.xml" ContentType="application/vnd.openxmlformats-officedocument.drawingml.chartshapes+xml"/>
  <Override PartName="/ppt/charts/chart37.xml" ContentType="application/vnd.openxmlformats-officedocument.drawingml.chart+xml"/>
  <Override PartName="/ppt/drawings/drawing4.xml" ContentType="application/vnd.openxmlformats-officedocument.drawingml.chartshapes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theme/themeOverride2.xml" ContentType="application/vnd.openxmlformats-officedocument.themeOverr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theme/themeOverride3.xml" ContentType="application/vnd.openxmlformats-officedocument.themeOverride+xml"/>
  <Override PartName="/ppt/charts/chart46.xml" ContentType="application/vnd.openxmlformats-officedocument.drawingml.chart+xml"/>
  <Override PartName="/ppt/theme/themeOverride4.xml" ContentType="application/vnd.openxmlformats-officedocument.themeOverride+xml"/>
  <Override PartName="/ppt/charts/chart47.xml" ContentType="application/vnd.openxmlformats-officedocument.drawingml.chart+xml"/>
  <Override PartName="/ppt/notesSlides/notesSlide8.xml" ContentType="application/vnd.openxmlformats-officedocument.presentationml.notesSlide+xml"/>
  <Override PartName="/ppt/charts/chart4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4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9.xml" ContentType="application/vnd.openxmlformats-officedocument.presentationml.notesSlide+xml"/>
  <Override PartName="/ppt/charts/chart5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0.xml" ContentType="application/vnd.openxmlformats-officedocument.presentationml.notesSlide+xml"/>
  <Override PartName="/ppt/charts/chart5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theme/themeOverride5.xml" ContentType="application/vnd.openxmlformats-officedocument.themeOverride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theme/themeOverride6.xml" ContentType="application/vnd.openxmlformats-officedocument.themeOverride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6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6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6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6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6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6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6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72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73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74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75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76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11.xml" ContentType="application/vnd.openxmlformats-officedocument.presentationml.notesSlide+xml"/>
  <Override PartName="/ppt/charts/chart77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88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89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90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91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92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93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94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9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9" r:id="rId2"/>
    <p:sldMasterId id="2147483739" r:id="rId3"/>
    <p:sldMasterId id="2147484159" r:id="rId4"/>
    <p:sldMasterId id="2147484189" r:id="rId5"/>
    <p:sldMasterId id="2147484399" r:id="rId6"/>
    <p:sldMasterId id="2147484436" r:id="rId7"/>
  </p:sldMasterIdLst>
  <p:notesMasterIdLst>
    <p:notesMasterId r:id="rId195"/>
  </p:notesMasterIdLst>
  <p:handoutMasterIdLst>
    <p:handoutMasterId r:id="rId196"/>
  </p:handoutMasterIdLst>
  <p:sldIdLst>
    <p:sldId id="257" r:id="rId8"/>
    <p:sldId id="771" r:id="rId9"/>
    <p:sldId id="913" r:id="rId10"/>
    <p:sldId id="772" r:id="rId11"/>
    <p:sldId id="869" r:id="rId12"/>
    <p:sldId id="863" r:id="rId13"/>
    <p:sldId id="864" r:id="rId14"/>
    <p:sldId id="865" r:id="rId15"/>
    <p:sldId id="866" r:id="rId16"/>
    <p:sldId id="867" r:id="rId17"/>
    <p:sldId id="868" r:id="rId18"/>
    <p:sldId id="899" r:id="rId19"/>
    <p:sldId id="810" r:id="rId20"/>
    <p:sldId id="812" r:id="rId21"/>
    <p:sldId id="870" r:id="rId22"/>
    <p:sldId id="871" r:id="rId23"/>
    <p:sldId id="926" r:id="rId24"/>
    <p:sldId id="872" r:id="rId25"/>
    <p:sldId id="873" r:id="rId26"/>
    <p:sldId id="874" r:id="rId27"/>
    <p:sldId id="875" r:id="rId28"/>
    <p:sldId id="876" r:id="rId29"/>
    <p:sldId id="490" r:id="rId30"/>
    <p:sldId id="258" r:id="rId31"/>
    <p:sldId id="259" r:id="rId32"/>
    <p:sldId id="891" r:id="rId33"/>
    <p:sldId id="417" r:id="rId34"/>
    <p:sldId id="481" r:id="rId35"/>
    <p:sldId id="385" r:id="rId36"/>
    <p:sldId id="491" r:id="rId37"/>
    <p:sldId id="492" r:id="rId38"/>
    <p:sldId id="493" r:id="rId39"/>
    <p:sldId id="494" r:id="rId40"/>
    <p:sldId id="768" r:id="rId41"/>
    <p:sldId id="895" r:id="rId42"/>
    <p:sldId id="965" r:id="rId43"/>
    <p:sldId id="882" r:id="rId44"/>
    <p:sldId id="265" r:id="rId45"/>
    <p:sldId id="737" r:id="rId46"/>
    <p:sldId id="551" r:id="rId47"/>
    <p:sldId id="269" r:id="rId48"/>
    <p:sldId id="644" r:id="rId49"/>
    <p:sldId id="861" r:id="rId50"/>
    <p:sldId id="862" r:id="rId51"/>
    <p:sldId id="267" r:id="rId52"/>
    <p:sldId id="268" r:id="rId53"/>
    <p:sldId id="270" r:id="rId54"/>
    <p:sldId id="271" r:id="rId55"/>
    <p:sldId id="273" r:id="rId56"/>
    <p:sldId id="499" r:id="rId57"/>
    <p:sldId id="496" r:id="rId58"/>
    <p:sldId id="962" r:id="rId59"/>
    <p:sldId id="497" r:id="rId60"/>
    <p:sldId id="498" r:id="rId61"/>
    <p:sldId id="278" r:id="rId62"/>
    <p:sldId id="279" r:id="rId63"/>
    <p:sldId id="280" r:id="rId64"/>
    <p:sldId id="281" r:id="rId65"/>
    <p:sldId id="282" r:id="rId66"/>
    <p:sldId id="961" r:id="rId67"/>
    <p:sldId id="283" r:id="rId68"/>
    <p:sldId id="284" r:id="rId69"/>
    <p:sldId id="553" r:id="rId70"/>
    <p:sldId id="286" r:id="rId71"/>
    <p:sldId id="288" r:id="rId72"/>
    <p:sldId id="780" r:id="rId73"/>
    <p:sldId id="813" r:id="rId74"/>
    <p:sldId id="940" r:id="rId75"/>
    <p:sldId id="843" r:id="rId76"/>
    <p:sldId id="500" r:id="rId77"/>
    <p:sldId id="501" r:id="rId78"/>
    <p:sldId id="914" r:id="rId79"/>
    <p:sldId id="892" r:id="rId80"/>
    <p:sldId id="951" r:id="rId81"/>
    <p:sldId id="952" r:id="rId82"/>
    <p:sldId id="790" r:id="rId83"/>
    <p:sldId id="966" r:id="rId84"/>
    <p:sldId id="459" r:id="rId85"/>
    <p:sldId id="967" r:id="rId86"/>
    <p:sldId id="968" r:id="rId87"/>
    <p:sldId id="969" r:id="rId88"/>
    <p:sldId id="392" r:id="rId89"/>
    <p:sldId id="970" r:id="rId90"/>
    <p:sldId id="971" r:id="rId91"/>
    <p:sldId id="972" r:id="rId92"/>
    <p:sldId id="973" r:id="rId93"/>
    <p:sldId id="974" r:id="rId94"/>
    <p:sldId id="975" r:id="rId95"/>
    <p:sldId id="256" r:id="rId96"/>
    <p:sldId id="927" r:id="rId97"/>
    <p:sldId id="851" r:id="rId98"/>
    <p:sldId id="937" r:id="rId99"/>
    <p:sldId id="884" r:id="rId100"/>
    <p:sldId id="885" r:id="rId101"/>
    <p:sldId id="887" r:id="rId102"/>
    <p:sldId id="888" r:id="rId103"/>
    <p:sldId id="312" r:id="rId104"/>
    <p:sldId id="313" r:id="rId105"/>
    <p:sldId id="364" r:id="rId106"/>
    <p:sldId id="976" r:id="rId107"/>
    <p:sldId id="977" r:id="rId108"/>
    <p:sldId id="978" r:id="rId109"/>
    <p:sldId id="979" r:id="rId110"/>
    <p:sldId id="980" r:id="rId111"/>
    <p:sldId id="981" r:id="rId112"/>
    <p:sldId id="264" r:id="rId113"/>
    <p:sldId id="982" r:id="rId114"/>
    <p:sldId id="266" r:id="rId115"/>
    <p:sldId id="983" r:id="rId116"/>
    <p:sldId id="984" r:id="rId117"/>
    <p:sldId id="985" r:id="rId118"/>
    <p:sldId id="986" r:id="rId119"/>
    <p:sldId id="987" r:id="rId120"/>
    <p:sldId id="272" r:id="rId121"/>
    <p:sldId id="380" r:id="rId122"/>
    <p:sldId id="381" r:id="rId123"/>
    <p:sldId id="841" r:id="rId124"/>
    <p:sldId id="842" r:id="rId125"/>
    <p:sldId id="314" r:id="rId126"/>
    <p:sldId id="789" r:id="rId127"/>
    <p:sldId id="722" r:id="rId128"/>
    <p:sldId id="318" r:id="rId129"/>
    <p:sldId id="320" r:id="rId130"/>
    <p:sldId id="764" r:id="rId131"/>
    <p:sldId id="765" r:id="rId132"/>
    <p:sldId id="718" r:id="rId133"/>
    <p:sldId id="719" r:id="rId134"/>
    <p:sldId id="720" r:id="rId135"/>
    <p:sldId id="766" r:id="rId136"/>
    <p:sldId id="767" r:id="rId137"/>
    <p:sldId id="319" r:id="rId138"/>
    <p:sldId id="645" r:id="rId139"/>
    <p:sldId id="677" r:id="rId140"/>
    <p:sldId id="704" r:id="rId141"/>
    <p:sldId id="527" r:id="rId142"/>
    <p:sldId id="528" r:id="rId143"/>
    <p:sldId id="529" r:id="rId144"/>
    <p:sldId id="735" r:id="rId145"/>
    <p:sldId id="531" r:id="rId146"/>
    <p:sldId id="532" r:id="rId147"/>
    <p:sldId id="525" r:id="rId148"/>
    <p:sldId id="907" r:id="rId149"/>
    <p:sldId id="811" r:id="rId150"/>
    <p:sldId id="816" r:id="rId151"/>
    <p:sldId id="820" r:id="rId152"/>
    <p:sldId id="442" r:id="rId153"/>
    <p:sldId id="819" r:id="rId154"/>
    <p:sldId id="362" r:id="rId155"/>
    <p:sldId id="922" r:id="rId156"/>
    <p:sldId id="923" r:id="rId157"/>
    <p:sldId id="924" r:id="rId158"/>
    <p:sldId id="925" r:id="rId159"/>
    <p:sldId id="908" r:id="rId160"/>
    <p:sldId id="909" r:id="rId161"/>
    <p:sldId id="910" r:id="rId162"/>
    <p:sldId id="911" r:id="rId163"/>
    <p:sldId id="912" r:id="rId164"/>
    <p:sldId id="725" r:id="rId165"/>
    <p:sldId id="416" r:id="rId166"/>
    <p:sldId id="330" r:id="rId167"/>
    <p:sldId id="331" r:id="rId168"/>
    <p:sldId id="934" r:id="rId169"/>
    <p:sldId id="814" r:id="rId170"/>
    <p:sldId id="883" r:id="rId171"/>
    <p:sldId id="675" r:id="rId172"/>
    <p:sldId id="676" r:id="rId173"/>
    <p:sldId id="878" r:id="rId174"/>
    <p:sldId id="877" r:id="rId175"/>
    <p:sldId id="920" r:id="rId176"/>
    <p:sldId id="921" r:id="rId177"/>
    <p:sldId id="746" r:id="rId178"/>
    <p:sldId id="680" r:id="rId179"/>
    <p:sldId id="354" r:id="rId180"/>
    <p:sldId id="347" r:id="rId181"/>
    <p:sldId id="678" r:id="rId182"/>
    <p:sldId id="687" r:id="rId183"/>
    <p:sldId id="686" r:id="rId184"/>
    <p:sldId id="349" r:id="rId185"/>
    <p:sldId id="858" r:id="rId186"/>
    <p:sldId id="859" r:id="rId187"/>
    <p:sldId id="880" r:id="rId188"/>
    <p:sldId id="358" r:id="rId189"/>
    <p:sldId id="359" r:id="rId190"/>
    <p:sldId id="786" r:id="rId191"/>
    <p:sldId id="785" r:id="rId192"/>
    <p:sldId id="881" r:id="rId193"/>
    <p:sldId id="363" r:id="rId194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CFCF"/>
    <a:srgbClr val="216657"/>
    <a:srgbClr val="333333"/>
    <a:srgbClr val="24215C"/>
    <a:srgbClr val="736B2B"/>
    <a:srgbClr val="2E0538"/>
    <a:srgbClr val="542B1F"/>
    <a:srgbClr val="2B4D24"/>
    <a:srgbClr val="73214F"/>
    <a:srgbClr val="052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34580" autoAdjust="0"/>
    <p:restoredTop sz="86410" autoAdjust="0"/>
  </p:normalViewPr>
  <p:slideViewPr>
    <p:cSldViewPr showGuides="1">
      <p:cViewPr varScale="1">
        <p:scale>
          <a:sx n="90" d="100"/>
          <a:sy n="90" d="100"/>
        </p:scale>
        <p:origin x="1208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034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164"/>
    </p:cViewPr>
  </p:sorterViewPr>
  <p:notesViewPr>
    <p:cSldViewPr snapToObjects="1">
      <p:cViewPr varScale="1">
        <p:scale>
          <a:sx n="114" d="100"/>
          <a:sy n="114" d="100"/>
        </p:scale>
        <p:origin x="7842" y="114"/>
      </p:cViewPr>
      <p:guideLst>
        <p:guide orient="horz" pos="3127"/>
        <p:guide pos="2141"/>
      </p:guideLst>
    </p:cSldViewPr>
  </p:notesViewPr>
  <p:gridSpacing cx="64801" cy="64801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0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63" Type="http://schemas.openxmlformats.org/officeDocument/2006/relationships/slide" Target="slides/slide56.xml"/><Relationship Id="rId84" Type="http://schemas.openxmlformats.org/officeDocument/2006/relationships/slide" Target="slides/slide77.xml"/><Relationship Id="rId138" Type="http://schemas.openxmlformats.org/officeDocument/2006/relationships/slide" Target="slides/slide131.xml"/><Relationship Id="rId159" Type="http://schemas.openxmlformats.org/officeDocument/2006/relationships/slide" Target="slides/slide152.xml"/><Relationship Id="rId170" Type="http://schemas.openxmlformats.org/officeDocument/2006/relationships/slide" Target="slides/slide163.xml"/><Relationship Id="rId191" Type="http://schemas.openxmlformats.org/officeDocument/2006/relationships/slide" Target="slides/slide184.xml"/><Relationship Id="rId196" Type="http://schemas.openxmlformats.org/officeDocument/2006/relationships/handoutMaster" Target="handoutMasters/handoutMaster1.xml"/><Relationship Id="rId200" Type="http://schemas.openxmlformats.org/officeDocument/2006/relationships/theme" Target="theme/theme1.xml"/><Relationship Id="rId16" Type="http://schemas.openxmlformats.org/officeDocument/2006/relationships/slide" Target="slides/slide9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123" Type="http://schemas.openxmlformats.org/officeDocument/2006/relationships/slide" Target="slides/slide116.xml"/><Relationship Id="rId128" Type="http://schemas.openxmlformats.org/officeDocument/2006/relationships/slide" Target="slides/slide121.xml"/><Relationship Id="rId144" Type="http://schemas.openxmlformats.org/officeDocument/2006/relationships/slide" Target="slides/slide137.xml"/><Relationship Id="rId149" Type="http://schemas.openxmlformats.org/officeDocument/2006/relationships/slide" Target="slides/slide14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160" Type="http://schemas.openxmlformats.org/officeDocument/2006/relationships/slide" Target="slides/slide153.xml"/><Relationship Id="rId165" Type="http://schemas.openxmlformats.org/officeDocument/2006/relationships/slide" Target="slides/slide158.xml"/><Relationship Id="rId181" Type="http://schemas.openxmlformats.org/officeDocument/2006/relationships/slide" Target="slides/slide174.xml"/><Relationship Id="rId186" Type="http://schemas.openxmlformats.org/officeDocument/2006/relationships/slide" Target="slides/slide179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113" Type="http://schemas.openxmlformats.org/officeDocument/2006/relationships/slide" Target="slides/slide106.xml"/><Relationship Id="rId118" Type="http://schemas.openxmlformats.org/officeDocument/2006/relationships/slide" Target="slides/slide111.xml"/><Relationship Id="rId134" Type="http://schemas.openxmlformats.org/officeDocument/2006/relationships/slide" Target="slides/slide127.xml"/><Relationship Id="rId139" Type="http://schemas.openxmlformats.org/officeDocument/2006/relationships/slide" Target="slides/slide132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150" Type="http://schemas.openxmlformats.org/officeDocument/2006/relationships/slide" Target="slides/slide143.xml"/><Relationship Id="rId155" Type="http://schemas.openxmlformats.org/officeDocument/2006/relationships/slide" Target="slides/slide148.xml"/><Relationship Id="rId171" Type="http://schemas.openxmlformats.org/officeDocument/2006/relationships/slide" Target="slides/slide164.xml"/><Relationship Id="rId176" Type="http://schemas.openxmlformats.org/officeDocument/2006/relationships/slide" Target="slides/slide169.xml"/><Relationship Id="rId192" Type="http://schemas.openxmlformats.org/officeDocument/2006/relationships/slide" Target="slides/slide185.xml"/><Relationship Id="rId197" Type="http://schemas.openxmlformats.org/officeDocument/2006/relationships/commentAuthors" Target="commentAuthors.xml"/><Relationship Id="rId201" Type="http://schemas.openxmlformats.org/officeDocument/2006/relationships/tableStyles" Target="tableStyles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59" Type="http://schemas.openxmlformats.org/officeDocument/2006/relationships/slide" Target="slides/slide52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124" Type="http://schemas.openxmlformats.org/officeDocument/2006/relationships/slide" Target="slides/slide117.xml"/><Relationship Id="rId129" Type="http://schemas.openxmlformats.org/officeDocument/2006/relationships/slide" Target="slides/slide122.xml"/><Relationship Id="rId54" Type="http://schemas.openxmlformats.org/officeDocument/2006/relationships/slide" Target="slides/slide47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40" Type="http://schemas.openxmlformats.org/officeDocument/2006/relationships/slide" Target="slides/slide133.xml"/><Relationship Id="rId145" Type="http://schemas.openxmlformats.org/officeDocument/2006/relationships/slide" Target="slides/slide138.xml"/><Relationship Id="rId161" Type="http://schemas.openxmlformats.org/officeDocument/2006/relationships/slide" Target="slides/slide154.xml"/><Relationship Id="rId166" Type="http://schemas.openxmlformats.org/officeDocument/2006/relationships/slide" Target="slides/slide159.xml"/><Relationship Id="rId182" Type="http://schemas.openxmlformats.org/officeDocument/2006/relationships/slide" Target="slides/slide175.xml"/><Relationship Id="rId187" Type="http://schemas.openxmlformats.org/officeDocument/2006/relationships/slide" Target="slides/slide18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49" Type="http://schemas.openxmlformats.org/officeDocument/2006/relationships/slide" Target="slides/slide42.xml"/><Relationship Id="rId114" Type="http://schemas.openxmlformats.org/officeDocument/2006/relationships/slide" Target="slides/slide107.xml"/><Relationship Id="rId119" Type="http://schemas.openxmlformats.org/officeDocument/2006/relationships/slide" Target="slides/slide112.xml"/><Relationship Id="rId44" Type="http://schemas.openxmlformats.org/officeDocument/2006/relationships/slide" Target="slides/slide37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130" Type="http://schemas.openxmlformats.org/officeDocument/2006/relationships/slide" Target="slides/slide123.xml"/><Relationship Id="rId135" Type="http://schemas.openxmlformats.org/officeDocument/2006/relationships/slide" Target="slides/slide128.xml"/><Relationship Id="rId151" Type="http://schemas.openxmlformats.org/officeDocument/2006/relationships/slide" Target="slides/slide144.xml"/><Relationship Id="rId156" Type="http://schemas.openxmlformats.org/officeDocument/2006/relationships/slide" Target="slides/slide149.xml"/><Relationship Id="rId177" Type="http://schemas.openxmlformats.org/officeDocument/2006/relationships/slide" Target="slides/slide170.xml"/><Relationship Id="rId198" Type="http://schemas.openxmlformats.org/officeDocument/2006/relationships/presProps" Target="presProps.xml"/><Relationship Id="rId172" Type="http://schemas.openxmlformats.org/officeDocument/2006/relationships/slide" Target="slides/slide165.xml"/><Relationship Id="rId193" Type="http://schemas.openxmlformats.org/officeDocument/2006/relationships/slide" Target="slides/slide186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openxmlformats.org/officeDocument/2006/relationships/slide" Target="slides/slide113.xml"/><Relationship Id="rId125" Type="http://schemas.openxmlformats.org/officeDocument/2006/relationships/slide" Target="slides/slide118.xml"/><Relationship Id="rId141" Type="http://schemas.openxmlformats.org/officeDocument/2006/relationships/slide" Target="slides/slide134.xml"/><Relationship Id="rId146" Type="http://schemas.openxmlformats.org/officeDocument/2006/relationships/slide" Target="slides/slide139.xml"/><Relationship Id="rId167" Type="http://schemas.openxmlformats.org/officeDocument/2006/relationships/slide" Target="slides/slide160.xml"/><Relationship Id="rId188" Type="http://schemas.openxmlformats.org/officeDocument/2006/relationships/slide" Target="slides/slide18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162" Type="http://schemas.openxmlformats.org/officeDocument/2006/relationships/slide" Target="slides/slide155.xml"/><Relationship Id="rId183" Type="http://schemas.openxmlformats.org/officeDocument/2006/relationships/slide" Target="slides/slide17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slide" Target="slides/slide108.xml"/><Relationship Id="rId131" Type="http://schemas.openxmlformats.org/officeDocument/2006/relationships/slide" Target="slides/slide124.xml"/><Relationship Id="rId136" Type="http://schemas.openxmlformats.org/officeDocument/2006/relationships/slide" Target="slides/slide129.xml"/><Relationship Id="rId157" Type="http://schemas.openxmlformats.org/officeDocument/2006/relationships/slide" Target="slides/slide150.xml"/><Relationship Id="rId178" Type="http://schemas.openxmlformats.org/officeDocument/2006/relationships/slide" Target="slides/slide171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52" Type="http://schemas.openxmlformats.org/officeDocument/2006/relationships/slide" Target="slides/slide145.xml"/><Relationship Id="rId173" Type="http://schemas.openxmlformats.org/officeDocument/2006/relationships/slide" Target="slides/slide166.xml"/><Relationship Id="rId194" Type="http://schemas.openxmlformats.org/officeDocument/2006/relationships/slide" Target="slides/slide187.xml"/><Relationship Id="rId199" Type="http://schemas.openxmlformats.org/officeDocument/2006/relationships/viewProps" Target="view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26" Type="http://schemas.openxmlformats.org/officeDocument/2006/relationships/slide" Target="slides/slide119.xml"/><Relationship Id="rId147" Type="http://schemas.openxmlformats.org/officeDocument/2006/relationships/slide" Target="slides/slide140.xml"/><Relationship Id="rId168" Type="http://schemas.openxmlformats.org/officeDocument/2006/relationships/slide" Target="slides/slide16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slide" Target="slides/slide114.xml"/><Relationship Id="rId142" Type="http://schemas.openxmlformats.org/officeDocument/2006/relationships/slide" Target="slides/slide135.xml"/><Relationship Id="rId163" Type="http://schemas.openxmlformats.org/officeDocument/2006/relationships/slide" Target="slides/slide156.xml"/><Relationship Id="rId184" Type="http://schemas.openxmlformats.org/officeDocument/2006/relationships/slide" Target="slides/slide177.xml"/><Relationship Id="rId189" Type="http://schemas.openxmlformats.org/officeDocument/2006/relationships/slide" Target="slides/slide182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8.xml"/><Relationship Id="rId46" Type="http://schemas.openxmlformats.org/officeDocument/2006/relationships/slide" Target="slides/slide39.xml"/><Relationship Id="rId67" Type="http://schemas.openxmlformats.org/officeDocument/2006/relationships/slide" Target="slides/slide60.xml"/><Relationship Id="rId116" Type="http://schemas.openxmlformats.org/officeDocument/2006/relationships/slide" Target="slides/slide109.xml"/><Relationship Id="rId137" Type="http://schemas.openxmlformats.org/officeDocument/2006/relationships/slide" Target="slides/slide130.xml"/><Relationship Id="rId158" Type="http://schemas.openxmlformats.org/officeDocument/2006/relationships/slide" Target="slides/slide15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62" Type="http://schemas.openxmlformats.org/officeDocument/2006/relationships/slide" Target="slides/slide55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111" Type="http://schemas.openxmlformats.org/officeDocument/2006/relationships/slide" Target="slides/slide104.xml"/><Relationship Id="rId132" Type="http://schemas.openxmlformats.org/officeDocument/2006/relationships/slide" Target="slides/slide125.xml"/><Relationship Id="rId153" Type="http://schemas.openxmlformats.org/officeDocument/2006/relationships/slide" Target="slides/slide146.xml"/><Relationship Id="rId174" Type="http://schemas.openxmlformats.org/officeDocument/2006/relationships/slide" Target="slides/slide167.xml"/><Relationship Id="rId179" Type="http://schemas.openxmlformats.org/officeDocument/2006/relationships/slide" Target="slides/slide172.xml"/><Relationship Id="rId195" Type="http://schemas.openxmlformats.org/officeDocument/2006/relationships/notesMaster" Target="notesMasters/notesMaster1.xml"/><Relationship Id="rId190" Type="http://schemas.openxmlformats.org/officeDocument/2006/relationships/slide" Target="slides/slide183.xml"/><Relationship Id="rId15" Type="http://schemas.openxmlformats.org/officeDocument/2006/relationships/slide" Target="slides/slide8.xml"/><Relationship Id="rId36" Type="http://schemas.openxmlformats.org/officeDocument/2006/relationships/slide" Target="slides/slide29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27" Type="http://schemas.openxmlformats.org/officeDocument/2006/relationships/slide" Target="slides/slide12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52" Type="http://schemas.openxmlformats.org/officeDocument/2006/relationships/slide" Target="slides/slide45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122" Type="http://schemas.openxmlformats.org/officeDocument/2006/relationships/slide" Target="slides/slide115.xml"/><Relationship Id="rId143" Type="http://schemas.openxmlformats.org/officeDocument/2006/relationships/slide" Target="slides/slide136.xml"/><Relationship Id="rId148" Type="http://schemas.openxmlformats.org/officeDocument/2006/relationships/slide" Target="slides/slide141.xml"/><Relationship Id="rId164" Type="http://schemas.openxmlformats.org/officeDocument/2006/relationships/slide" Target="slides/slide157.xml"/><Relationship Id="rId169" Type="http://schemas.openxmlformats.org/officeDocument/2006/relationships/slide" Target="slides/slide162.xml"/><Relationship Id="rId185" Type="http://schemas.openxmlformats.org/officeDocument/2006/relationships/slide" Target="slides/slide17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80" Type="http://schemas.openxmlformats.org/officeDocument/2006/relationships/slide" Target="slides/slide173.xml"/><Relationship Id="rId26" Type="http://schemas.openxmlformats.org/officeDocument/2006/relationships/slide" Target="slides/slide19.xml"/><Relationship Id="rId47" Type="http://schemas.openxmlformats.org/officeDocument/2006/relationships/slide" Target="slides/slide40.xml"/><Relationship Id="rId68" Type="http://schemas.openxmlformats.org/officeDocument/2006/relationships/slide" Target="slides/slide61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33" Type="http://schemas.openxmlformats.org/officeDocument/2006/relationships/slide" Target="slides/slide126.xml"/><Relationship Id="rId154" Type="http://schemas.openxmlformats.org/officeDocument/2006/relationships/slide" Target="slides/slide147.xml"/><Relationship Id="rId175" Type="http://schemas.openxmlformats.org/officeDocument/2006/relationships/slide" Target="slides/slide16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2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3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4.xm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4.xlsx"/><Relationship Id="rId1" Type="http://schemas.openxmlformats.org/officeDocument/2006/relationships/themeOverride" Target="../theme/themeOverride5.xm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6.xm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7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8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9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2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3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Yhteensä</a:t>
            </a:r>
            <a:r>
              <a:rPr lang="en-US" dirty="0"/>
              <a:t> 89,7 </a:t>
            </a:r>
            <a:r>
              <a:rPr lang="en-US" dirty="0" err="1"/>
              <a:t>mrd</a:t>
            </a:r>
            <a:r>
              <a:rPr lang="en-US" dirty="0"/>
              <a:t>. €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4D1-4CDB-BC34-42A81DAEFB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4D1-4CDB-BC34-42A81DAEFB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335-42FC-9B53-1E48A0EF8A6D}"/>
              </c:ext>
            </c:extLst>
          </c:dPt>
          <c:dLbls>
            <c:dLbl>
              <c:idx val="2"/>
              <c:layout>
                <c:manualLayout>
                  <c:x val="0.11283157709713074"/>
                  <c:y val="0.154212426080946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35-42FC-9B53-1E48A0EF8A6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Vientiteollisuus (välitön)</c:v>
                </c:pt>
                <c:pt idx="1">
                  <c:v>Vaikutus muilla toimialoilla (välillinen)</c:v>
                </c:pt>
                <c:pt idx="2">
                  <c:v>Vaikutus yksityiseen kulutukseen (tulovaikutus)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44.8</c:v>
                </c:pt>
                <c:pt idx="1">
                  <c:v>29.6</c:v>
                </c:pt>
                <c:pt idx="2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51343058062166"/>
          <c:y val="0.10846260111494638"/>
          <c:w val="0.33897313883875674"/>
          <c:h val="0.6989642086832889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3231-44FD-A144-AD558A715B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3231-44FD-A144-AD558A715B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3231-44FD-A144-AD558A715B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3231-44FD-A144-AD558A715BC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3231-44FD-A144-AD558A715BC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8FA348D-0661-45D2-85CA-8136D22FE98B}" type="CATEGORYNAME">
                      <a:rPr lang="en-US">
                        <a:solidFill>
                          <a:schemeClr val="accent2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2"/>
                        </a:solidFill>
                      </a:rPr>
                      <a:t>; </a:t>
                    </a:r>
                    <a:fld id="{99CA1A3D-AD4A-457E-ACFC-68ED4422D961}" type="VALUE">
                      <a:rPr lang="en-US" baseline="0">
                        <a:solidFill>
                          <a:schemeClr val="accent2"/>
                        </a:solidFill>
                      </a:rPr>
                      <a:pPr/>
                      <a:t>[ARVO]</a:t>
                    </a:fld>
                    <a:r>
                      <a:rPr lang="en-US" baseline="0" dirty="0">
                        <a:solidFill>
                          <a:schemeClr val="accent2"/>
                        </a:solidFill>
                      </a:rPr>
                      <a:t>; </a:t>
                    </a:r>
                    <a:fld id="{1018DE2E-110A-4489-B9E0-2BABFCDC3485}" type="PERCENTAGE">
                      <a:rPr lang="en-US" baseline="0">
                        <a:solidFill>
                          <a:schemeClr val="accent2"/>
                        </a:solidFill>
                      </a:rPr>
                      <a:pPr/>
                      <a:t>[PROSENTTI]</a:t>
                    </a:fld>
                    <a:endParaRPr lang="en-US" baseline="0" dirty="0">
                      <a:solidFill>
                        <a:schemeClr val="accent2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E-3231-44FD-A144-AD558A715BC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39C67E8-C550-4C5A-AA8D-4517B14B8D46}" type="CATEGORYNAME">
                      <a:rPr lang="en-US">
                        <a:solidFill>
                          <a:schemeClr val="accent3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3"/>
                        </a:solidFill>
                      </a:rPr>
                      <a:t>; </a:t>
                    </a:r>
                    <a:fld id="{2EBDE021-1278-42AF-8E86-418F33D51E60}" type="VALUE">
                      <a:rPr lang="en-US" baseline="0">
                        <a:solidFill>
                          <a:schemeClr val="accent3"/>
                        </a:solidFill>
                      </a:rPr>
                      <a:pPr/>
                      <a:t>[ARVO]</a:t>
                    </a:fld>
                    <a:r>
                      <a:rPr lang="en-US" baseline="0" dirty="0">
                        <a:solidFill>
                          <a:schemeClr val="accent3"/>
                        </a:solidFill>
                      </a:rPr>
                      <a:t>; </a:t>
                    </a:r>
                    <a:fld id="{D29D9F41-0DF4-4E42-A4AD-0BF9417F3AFF}" type="PERCENTAGE">
                      <a:rPr lang="en-US" baseline="0">
                        <a:solidFill>
                          <a:schemeClr val="accent3"/>
                        </a:solidFill>
                      </a:rPr>
                      <a:pPr/>
                      <a:t>[PROSENTTI]</a:t>
                    </a:fld>
                    <a:endParaRPr lang="en-US" baseline="0" dirty="0">
                      <a:solidFill>
                        <a:schemeClr val="accent3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3231-44FD-A144-AD558A715BC4}"/>
                </c:ext>
              </c:extLst>
            </c:dLbl>
            <c:dLbl>
              <c:idx val="3"/>
              <c:layout>
                <c:manualLayout>
                  <c:x val="-2.8959952286927267E-2"/>
                  <c:y val="3.1308193355599277E-2"/>
                </c:manualLayout>
              </c:layout>
              <c:tx>
                <c:rich>
                  <a:bodyPr/>
                  <a:lstStyle/>
                  <a:p>
                    <a:fld id="{497FF42E-C89B-45C4-8AA7-FD647A9D407E}" type="CATEGORYNAME">
                      <a:rPr lang="en-US">
                        <a:solidFill>
                          <a:schemeClr val="accent4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4"/>
                        </a:solidFill>
                      </a:rPr>
                      <a:t>; </a:t>
                    </a:r>
                    <a:fld id="{7226EFB1-DD7B-46F1-85B7-80C2BEE7AA39}" type="VALUE">
                      <a:rPr lang="en-US" baseline="0">
                        <a:solidFill>
                          <a:schemeClr val="accent4"/>
                        </a:solidFill>
                      </a:rPr>
                      <a:pPr/>
                      <a:t>[ARVO]</a:t>
                    </a:fld>
                    <a:r>
                      <a:rPr lang="en-US" baseline="0" dirty="0">
                        <a:solidFill>
                          <a:schemeClr val="accent4"/>
                        </a:solidFill>
                      </a:rPr>
                      <a:t>; </a:t>
                    </a:r>
                    <a:fld id="{54807882-765C-45F2-99CF-569CF1C9DD6F}" type="PERCENTAGE">
                      <a:rPr lang="en-US" baseline="0">
                        <a:solidFill>
                          <a:schemeClr val="accent4"/>
                        </a:solidFill>
                      </a:rPr>
                      <a:pPr/>
                      <a:t>[PROSENTTI]</a:t>
                    </a:fld>
                    <a:endParaRPr lang="en-US" baseline="0" dirty="0">
                      <a:solidFill>
                        <a:schemeClr val="accent4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0-3231-44FD-A144-AD558A715B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Teknologiateollisuus</c:v>
                </c:pt>
                <c:pt idx="1">
                  <c:v>Metsäteollisuus</c:v>
                </c:pt>
                <c:pt idx="2">
                  <c:v>Kemianteollisuus</c:v>
                </c:pt>
                <c:pt idx="3">
                  <c:v>Muut toimialat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43.6</c:v>
                </c:pt>
                <c:pt idx="1">
                  <c:v>12.9</c:v>
                </c:pt>
                <c:pt idx="2">
                  <c:v>13</c:v>
                </c:pt>
                <c:pt idx="3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3231-44FD-A144-AD558A715BC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33036231291054"/>
          <c:y val="0.10286186515853044"/>
          <c:w val="0.30934917092879022"/>
          <c:h val="0.68996327749305697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2017</c:v>
                </c:pt>
              </c:strCache>
            </c:strRef>
          </c:tx>
          <c:spPr>
            <a:ln w="0"/>
            <a:effectLst/>
          </c:spPr>
          <c:dPt>
            <c:idx val="0"/>
            <c:bubble3D val="0"/>
            <c:spPr>
              <a:solidFill>
                <a:schemeClr val="accent1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63-48D1-B820-7DA891E2A0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63-48D1-B820-7DA891E2A0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63-48D1-B820-7DA891E2A09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363-48D1-B820-7DA891E2A09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363-48D1-B820-7DA891E2A09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363-48D1-B820-7DA891E2A091}"/>
              </c:ext>
            </c:extLst>
          </c:dPt>
          <c:dPt>
            <c:idx val="6"/>
            <c:bubble3D val="0"/>
            <c:spPr>
              <a:solidFill>
                <a:srgbClr val="0ACFCF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363-48D1-B820-7DA891E2A091}"/>
              </c:ext>
            </c:extLst>
          </c:dPt>
          <c:dPt>
            <c:idx val="7"/>
            <c:bubble3D val="0"/>
            <c:spPr>
              <a:solidFill>
                <a:srgbClr val="141F94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363-48D1-B820-7DA891E2A091}"/>
              </c:ext>
            </c:extLst>
          </c:dPt>
          <c:dPt>
            <c:idx val="8"/>
            <c:bubble3D val="0"/>
            <c:spPr>
              <a:solidFill>
                <a:srgbClr val="999999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2363-48D1-B820-7DA891E2A091}"/>
              </c:ext>
            </c:extLst>
          </c:dPt>
          <c:dPt>
            <c:idx val="9"/>
            <c:bubble3D val="0"/>
            <c:spPr>
              <a:solidFill>
                <a:srgbClr val="0A4F77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2363-48D1-B820-7DA891E2A091}"/>
              </c:ext>
            </c:extLst>
          </c:dPt>
          <c:dPt>
            <c:idx val="10"/>
            <c:bubble3D val="0"/>
            <c:spPr>
              <a:solidFill>
                <a:srgbClr val="C9218C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2363-48D1-B820-7DA891E2A091}"/>
              </c:ext>
            </c:extLst>
          </c:dPt>
          <c:dPt>
            <c:idx val="11"/>
            <c:bubble3D val="0"/>
            <c:spPr>
              <a:solidFill>
                <a:srgbClr val="599C45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2363-48D1-B820-7DA891E2A091}"/>
              </c:ext>
            </c:extLst>
          </c:dPt>
          <c:dPt>
            <c:idx val="12"/>
            <c:bubble3D val="0"/>
            <c:spPr>
              <a:solidFill>
                <a:srgbClr val="AB543D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2363-48D1-B820-7DA891E2A091}"/>
              </c:ext>
            </c:extLst>
          </c:dPt>
          <c:dPt>
            <c:idx val="13"/>
            <c:bubble3D val="0"/>
            <c:spPr>
              <a:solidFill>
                <a:srgbClr val="5C0A70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2363-48D1-B820-7DA891E2A091}"/>
              </c:ext>
            </c:extLst>
          </c:dPt>
          <c:dPt>
            <c:idx val="14"/>
            <c:bubble3D val="0"/>
            <c:spPr>
              <a:solidFill>
                <a:srgbClr val="C7C22B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2363-48D1-B820-7DA891E2A091}"/>
              </c:ext>
            </c:extLst>
          </c:dPt>
          <c:dPt>
            <c:idx val="15"/>
            <c:bubble3D val="0"/>
            <c:spPr>
              <a:solidFill>
                <a:srgbClr val="26AB9C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2363-48D1-B820-7DA891E2A091}"/>
              </c:ext>
            </c:extLst>
          </c:dPt>
          <c:dPt>
            <c:idx val="16"/>
            <c:bubble3D val="0"/>
            <c:spPr>
              <a:solidFill>
                <a:srgbClr val="2B2B8E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2363-48D1-B820-7DA891E2A091}"/>
              </c:ext>
            </c:extLst>
          </c:dPt>
          <c:dPt>
            <c:idx val="17"/>
            <c:bubble3D val="0"/>
            <c:spPr>
              <a:solidFill>
                <a:srgbClr val="666666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2363-48D1-B820-7DA891E2A091}"/>
              </c:ext>
            </c:extLst>
          </c:dPt>
          <c:dPt>
            <c:idx val="18"/>
            <c:bubble3D val="0"/>
            <c:spPr>
              <a:solidFill>
                <a:srgbClr val="05293B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2363-48D1-B820-7DA891E2A091}"/>
              </c:ext>
            </c:extLst>
          </c:dPt>
          <c:dPt>
            <c:idx val="19"/>
            <c:bubble3D val="0"/>
            <c:spPr>
              <a:solidFill>
                <a:srgbClr val="73214F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2363-48D1-B820-7DA891E2A091}"/>
              </c:ext>
            </c:extLst>
          </c:dPt>
          <c:dPt>
            <c:idx val="20"/>
            <c:bubble3D val="0"/>
            <c:spPr>
              <a:solidFill>
                <a:srgbClr val="2B4D24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2363-48D1-B820-7DA891E2A091}"/>
              </c:ext>
            </c:extLst>
          </c:dPt>
          <c:dPt>
            <c:idx val="21"/>
            <c:bubble3D val="0"/>
            <c:spPr>
              <a:solidFill>
                <a:srgbClr val="542B1F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2363-48D1-B820-7DA891E2A091}"/>
              </c:ext>
            </c:extLst>
          </c:dPt>
          <c:dPt>
            <c:idx val="22"/>
            <c:bubble3D val="0"/>
            <c:spPr>
              <a:solidFill>
                <a:srgbClr val="2E0538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D-2363-48D1-B820-7DA891E2A091}"/>
              </c:ext>
            </c:extLst>
          </c:dPt>
          <c:dPt>
            <c:idx val="23"/>
            <c:bubble3D val="0"/>
            <c:spPr>
              <a:solidFill>
                <a:srgbClr val="736B2B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F-2363-48D1-B820-7DA891E2A091}"/>
              </c:ext>
            </c:extLst>
          </c:dPt>
          <c:dPt>
            <c:idx val="24"/>
            <c:bubble3D val="0"/>
            <c:spPr>
              <a:solidFill>
                <a:srgbClr val="216657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1-2363-48D1-B820-7DA891E2A091}"/>
              </c:ext>
            </c:extLst>
          </c:dPt>
          <c:dLbls>
            <c:dLbl>
              <c:idx val="0"/>
              <c:layout>
                <c:manualLayout>
                  <c:x val="6.5079924807527459E-2"/>
                  <c:y val="1.5085974088309621E-3"/>
                </c:manualLayout>
              </c:layout>
              <c:tx>
                <c:rich>
                  <a:bodyPr/>
                  <a:lstStyle/>
                  <a:p>
                    <a:fld id="{2750B1C1-6E04-4F4C-99D5-D709CABA9A8F}" type="CATEGORYNAM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050A2472-D962-46F4-8FE2-F45B583D38C5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363-48D1-B820-7DA891E2A091}"/>
                </c:ext>
              </c:extLst>
            </c:dLbl>
            <c:dLbl>
              <c:idx val="1"/>
              <c:layout>
                <c:manualLayout>
                  <c:x val="2.7365111752056664E-2"/>
                  <c:y val="-1.3189451631493553E-2"/>
                </c:manualLayout>
              </c:layout>
              <c:tx>
                <c:rich>
                  <a:bodyPr/>
                  <a:lstStyle/>
                  <a:p>
                    <a:fld id="{C4A1AD0D-A846-4C26-9D39-8835DD530964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DAFD3093-4C3E-4DF5-A556-30E4A726BF3D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522530185187349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363-48D1-B820-7DA891E2A091}"/>
                </c:ext>
              </c:extLst>
            </c:dLbl>
            <c:dLbl>
              <c:idx val="2"/>
              <c:layout>
                <c:manualLayout>
                  <c:x val="3.6739357972332132E-2"/>
                  <c:y val="-7.1860587506897777E-2"/>
                </c:manualLayout>
              </c:layout>
              <c:tx>
                <c:rich>
                  <a:bodyPr/>
                  <a:lstStyle/>
                  <a:p>
                    <a:fld id="{D58879DA-EAF0-4311-8711-637C9FDF2200}" type="CATEGORYNAM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590318F8-1074-4B75-B633-27361B1C648B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363-48D1-B820-7DA891E2A091}"/>
                </c:ext>
              </c:extLst>
            </c:dLbl>
            <c:dLbl>
              <c:idx val="3"/>
              <c:layout>
                <c:manualLayout>
                  <c:x val="2.6500598729248169E-2"/>
                  <c:y val="-7.7597647758735094E-2"/>
                </c:manualLayout>
              </c:layout>
              <c:tx>
                <c:rich>
                  <a:bodyPr/>
                  <a:lstStyle/>
                  <a:p>
                    <a:fld id="{BCDDDCBE-2818-4BA1-A245-21584198B75D}" type="CATEGORYNAME">
                      <a:rPr lang="en-US" baseline="0" dirty="0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7DE6FCF0-0FA8-4B6D-A42B-576A1F47CCED}" type="VALUE">
                      <a:rPr lang="en-US" baseline="0" dirty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92256864510161"/>
                      <c:h val="0.123495061006402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363-48D1-B820-7DA891E2A091}"/>
                </c:ext>
              </c:extLst>
            </c:dLbl>
            <c:dLbl>
              <c:idx val="4"/>
              <c:layout>
                <c:manualLayout>
                  <c:x val="4.1175847460154506E-2"/>
                  <c:y val="-4.4111707514092213E-2"/>
                </c:manualLayout>
              </c:layout>
              <c:tx>
                <c:rich>
                  <a:bodyPr/>
                  <a:lstStyle/>
                  <a:p>
                    <a:fld id="{6DA6C8A4-232C-4135-8E7E-C6F3DC9E7FA2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39B15E17-1AE7-43F3-BA26-C33D448B543B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363-48D1-B820-7DA891E2A091}"/>
                </c:ext>
              </c:extLst>
            </c:dLbl>
            <c:dLbl>
              <c:idx val="5"/>
              <c:layout>
                <c:manualLayout>
                  <c:x val="5.6564704153312863E-2"/>
                  <c:y val="-5.2561981536044834E-2"/>
                </c:manualLayout>
              </c:layout>
              <c:tx>
                <c:rich>
                  <a:bodyPr/>
                  <a:lstStyle/>
                  <a:p>
                    <a:fld id="{E096958D-B8A3-428F-A291-6C6E4AE70D36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8ABA82D8-7895-499B-814F-135A9074C310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363-48D1-B820-7DA891E2A091}"/>
                </c:ext>
              </c:extLst>
            </c:dLbl>
            <c:dLbl>
              <c:idx val="6"/>
              <c:layout>
                <c:manualLayout>
                  <c:x val="8.6237052882620568E-2"/>
                  <c:y val="-5.4145609715473865E-2"/>
                </c:manualLayout>
              </c:layout>
              <c:tx>
                <c:rich>
                  <a:bodyPr/>
                  <a:lstStyle/>
                  <a:p>
                    <a:fld id="{4C4FECE7-07F7-47D1-BB5A-FC25D27DB245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dirty="0">
                        <a:solidFill>
                          <a:schemeClr val="accent1"/>
                        </a:solidFill>
                      </a:rPr>
                      <a:t>, </a:t>
                    </a:r>
                    <a:fld id="{D4D1B192-4D72-47FC-8D47-54A58A22BECF}" type="VALUE">
                      <a:rPr lang="en-US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363-48D1-B820-7DA891E2A091}"/>
                </c:ext>
              </c:extLst>
            </c:dLbl>
            <c:dLbl>
              <c:idx val="7"/>
              <c:layout>
                <c:manualLayout>
                  <c:x val="0.13834797013010283"/>
                  <c:y val="-5.3901892744311633E-2"/>
                </c:manualLayout>
              </c:layout>
              <c:tx>
                <c:rich>
                  <a:bodyPr/>
                  <a:lstStyle/>
                  <a:p>
                    <a:fld id="{4FECCFEA-50AE-42BA-95C2-B6E145FCC513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A96A55BE-0F86-46D1-A7FA-864A8E486ED6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964690840265622"/>
                      <c:h val="8.47205689052093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363-48D1-B820-7DA891E2A091}"/>
                </c:ext>
              </c:extLst>
            </c:dLbl>
            <c:dLbl>
              <c:idx val="8"/>
              <c:layout>
                <c:manualLayout>
                  <c:x val="9.3561018252474065E-2"/>
                  <c:y val="-4.4107521776323169E-2"/>
                </c:manualLayout>
              </c:layout>
              <c:tx>
                <c:rich>
                  <a:bodyPr/>
                  <a:lstStyle/>
                  <a:p>
                    <a:fld id="{0ABB2BC0-467C-4190-B2E6-69FF8C8AF8DC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0BA3DB01-4A14-4677-B261-6A8E4B02EA0E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15675516661947"/>
                      <c:h val="7.319012211923081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2363-48D1-B820-7DA891E2A091}"/>
                </c:ext>
              </c:extLst>
            </c:dLbl>
            <c:dLbl>
              <c:idx val="9"/>
              <c:layout>
                <c:manualLayout>
                  <c:x val="0.10533584786097731"/>
                  <c:y val="-1.8545371532687076E-2"/>
                </c:manualLayout>
              </c:layout>
              <c:tx>
                <c:rich>
                  <a:bodyPr/>
                  <a:lstStyle/>
                  <a:p>
                    <a:fld id="{5B4C9443-DBDB-4BA1-9493-E6C39BE770CC}" type="CATEGORYNAME">
                      <a:rPr lang="fi-FI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fi-FI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989582FA-4386-41F1-B100-C5FFF55AE594}" type="VALUE">
                      <a:rPr lang="fi-FI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fi-FI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373385166736368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2363-48D1-B820-7DA891E2A091}"/>
                </c:ext>
              </c:extLst>
            </c:dLbl>
            <c:dLbl>
              <c:idx val="10"/>
              <c:layout>
                <c:manualLayout>
                  <c:x val="0.16438654885971843"/>
                  <c:y val="2.0132724643989637E-2"/>
                </c:manualLayout>
              </c:layout>
              <c:tx>
                <c:rich>
                  <a:bodyPr/>
                  <a:lstStyle/>
                  <a:p>
                    <a:fld id="{4A15F0D2-D807-41F2-A0E3-378EC27897E0}" type="CATEGORYNAME">
                      <a:rPr lang="en-US" dirty="0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C6377E52-C7FE-48A9-92C7-2D6513297005}" type="VALUE">
                      <a:rPr lang="en-US" baseline="0" dirty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117437539023574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2363-48D1-B820-7DA891E2A091}"/>
                </c:ext>
              </c:extLst>
            </c:dLbl>
            <c:dLbl>
              <c:idx val="11"/>
              <c:layout>
                <c:manualLayout>
                  <c:x val="0.17935650980572734"/>
                  <c:y val="5.9735978780988144E-2"/>
                </c:manualLayout>
              </c:layout>
              <c:tx>
                <c:rich>
                  <a:bodyPr/>
                  <a:lstStyle/>
                  <a:p>
                    <a:fld id="{8730F951-4496-4406-B210-41416AE83FE0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A2F5BE64-087A-4BFC-849B-E96EAEDA1836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783054828997724"/>
                      <c:h val="7.994830184997950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2363-48D1-B820-7DA891E2A091}"/>
                </c:ext>
              </c:extLst>
            </c:dLbl>
            <c:dLbl>
              <c:idx val="12"/>
              <c:layout>
                <c:manualLayout>
                  <c:x val="-0.16253739522834618"/>
                  <c:y val="7.6767919183877945E-2"/>
                </c:manualLayout>
              </c:layout>
              <c:tx>
                <c:rich>
                  <a:bodyPr/>
                  <a:lstStyle/>
                  <a:p>
                    <a:fld id="{25849870-DB26-4F2A-ABC1-5D1CE11D2CE9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EBBF29B4-7CC7-4850-91FC-5C96B7BD4CC2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500062867167521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2363-48D1-B820-7DA891E2A091}"/>
                </c:ext>
              </c:extLst>
            </c:dLbl>
            <c:dLbl>
              <c:idx val="13"/>
              <c:layout>
                <c:manualLayout>
                  <c:x val="-0.19758625864483201"/>
                  <c:y val="3.9290283871789941E-2"/>
                </c:manualLayout>
              </c:layout>
              <c:tx>
                <c:rich>
                  <a:bodyPr/>
                  <a:lstStyle/>
                  <a:p>
                    <a:fld id="{757DFCBF-DF8C-4C3B-9577-EB1A86EBAF5A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D69244F0-4784-4974-9394-DE147B7F86FB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073052364413888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2363-48D1-B820-7DA891E2A091}"/>
                </c:ext>
              </c:extLst>
            </c:dLbl>
            <c:dLbl>
              <c:idx val="14"/>
              <c:layout>
                <c:manualLayout>
                  <c:x val="-0.12236115959027313"/>
                  <c:y val="-6.5537515651366771E-3"/>
                </c:manualLayout>
              </c:layout>
              <c:tx>
                <c:rich>
                  <a:bodyPr/>
                  <a:lstStyle/>
                  <a:p>
                    <a:fld id="{D9295A02-2446-4745-A776-A2E56829F471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321EFC8D-B0A1-448C-8AC0-44F6E6AD3348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20980264958268"/>
                      <c:h val="8.404138080031757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2363-48D1-B820-7DA891E2A091}"/>
                </c:ext>
              </c:extLst>
            </c:dLbl>
            <c:dLbl>
              <c:idx val="15"/>
              <c:layout>
                <c:manualLayout>
                  <c:x val="-7.9971570202346409E-2"/>
                  <c:y val="-5.1164279781275454E-2"/>
                </c:manualLayout>
              </c:layout>
              <c:tx>
                <c:rich>
                  <a:bodyPr/>
                  <a:lstStyle/>
                  <a:p>
                    <a:fld id="{E88C430E-7005-434F-B761-EA1ED132FEE2}" type="CATEGORYNAME">
                      <a:rPr lang="en-US">
                        <a:solidFill>
                          <a:srgbClr val="C0000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C00000"/>
                        </a:solidFill>
                      </a:rPr>
                      <a:t>, </a:t>
                    </a:r>
                    <a:fld id="{29C7D86A-6581-4421-A9D0-78D91E84CB51}" type="VALUE">
                      <a:rPr lang="en-US" baseline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996082660954246"/>
                      <c:h val="9.066483932340850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2363-48D1-B820-7DA891E2A091}"/>
                </c:ext>
              </c:extLst>
            </c:dLbl>
            <c:dLbl>
              <c:idx val="16"/>
              <c:layout>
                <c:manualLayout>
                  <c:x val="-0.11169479624476635"/>
                  <c:y val="-1.2085541464079275E-2"/>
                </c:manualLayout>
              </c:layout>
              <c:tx>
                <c:rich>
                  <a:bodyPr/>
                  <a:lstStyle/>
                  <a:p>
                    <a:fld id="{7F1CB5F5-A465-451C-AC6C-0C568B72DAD0}" type="CATEGORYNAME">
                      <a:rPr lang="en-US">
                        <a:solidFill>
                          <a:srgbClr val="C0000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C00000"/>
                        </a:solidFill>
                      </a:rPr>
                      <a:t>, </a:t>
                    </a:r>
                    <a:fld id="{44ACA0BF-38F1-47C9-8743-ECCA78E2F2EA}" type="VALUE">
                      <a:rPr lang="en-US" baseline="0">
                        <a:solidFill>
                          <a:srgbClr val="C0000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2363-48D1-B820-7DA891E2A091}"/>
                </c:ext>
              </c:extLst>
            </c:dLbl>
            <c:dLbl>
              <c:idx val="17"/>
              <c:layout>
                <c:manualLayout>
                  <c:x val="-8.9168070541017913E-2"/>
                  <c:y val="-2.2584528016542954E-2"/>
                </c:manualLayout>
              </c:layout>
              <c:tx>
                <c:rich>
                  <a:bodyPr/>
                  <a:lstStyle/>
                  <a:p>
                    <a:fld id="{1057E57B-35A0-4F81-9B92-416E3C655AA7}" type="CATEGORYNAME">
                      <a:rPr lang="en-US">
                        <a:solidFill>
                          <a:srgbClr val="C0000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C00000"/>
                        </a:solidFill>
                      </a:rPr>
                      <a:t>, </a:t>
                    </a:r>
                    <a:fld id="{ED86ED2E-76C7-4445-A6A9-E9C46FB936D6}" type="VALUE">
                      <a:rPr lang="en-US" baseline="0">
                        <a:solidFill>
                          <a:srgbClr val="C0000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907120261431984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3-2363-48D1-B820-7DA891E2A091}"/>
                </c:ext>
              </c:extLst>
            </c:dLbl>
            <c:dLbl>
              <c:idx val="18"/>
              <c:layout>
                <c:manualLayout>
                  <c:x val="-5.2126544569958744E-2"/>
                  <c:y val="-4.3142027927410655E-2"/>
                </c:manualLayout>
              </c:layout>
              <c:tx>
                <c:rich>
                  <a:bodyPr/>
                  <a:lstStyle/>
                  <a:p>
                    <a:fld id="{F0B6E94C-AB54-4075-BDF7-10A5DC42D580}" type="CATEGORYNAME">
                      <a:rPr lang="en-US" baseline="0">
                        <a:solidFill>
                          <a:srgbClr val="C0000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C00000"/>
                        </a:solidFill>
                      </a:rPr>
                      <a:t>, </a:t>
                    </a:r>
                    <a:fld id="{FADD2A70-E4D3-4174-A7AD-B95AE3CB7386}" type="VALUE">
                      <a:rPr lang="en-US" baseline="0">
                        <a:solidFill>
                          <a:srgbClr val="C0000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637087763758781"/>
                      <c:h val="7.656358006395173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5-2363-48D1-B820-7DA891E2A091}"/>
                </c:ext>
              </c:extLst>
            </c:dLbl>
            <c:dLbl>
              <c:idx val="19"/>
              <c:layout>
                <c:manualLayout>
                  <c:x val="-4.2923304202890845E-2"/>
                  <c:y val="-6.5466278629795954E-2"/>
                </c:manualLayout>
              </c:layout>
              <c:tx>
                <c:rich>
                  <a:bodyPr/>
                  <a:lstStyle/>
                  <a:p>
                    <a:fld id="{A8807897-8D10-4C6C-83CC-F898A9867191}" type="CATEGORYNAME">
                      <a:rPr lang="en-US" baseline="0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70C6255F-AB64-499C-8822-FF7E8C0117C9}" type="VALUE">
                      <a:rPr lang="en-US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645935081726297"/>
                      <c:h val="8.416122166981446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7-2363-48D1-B820-7DA891E2A091}"/>
                </c:ext>
              </c:extLst>
            </c:dLbl>
            <c:dLbl>
              <c:idx val="20"/>
              <c:layout>
                <c:manualLayout>
                  <c:x val="-7.0572391841631041E-2"/>
                  <c:y val="-1.048169222590754E-2"/>
                </c:manualLayout>
              </c:layout>
              <c:tx>
                <c:rich>
                  <a:bodyPr/>
                  <a:lstStyle/>
                  <a:p>
                    <a:fld id="{B65DDB1F-D59A-40D7-8150-A44FABE281CA}" type="CATEGORYNAME">
                      <a:rPr lang="fi-FI" baseline="0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fi-FI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6258AC2A-3F3D-4960-B3CB-AB6B13231B73}" type="VALUE">
                      <a:rPr lang="fi-FI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fi-FI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9-2363-48D1-B820-7DA891E2A091}"/>
                </c:ext>
              </c:extLst>
            </c:dLbl>
            <c:dLbl>
              <c:idx val="21"/>
              <c:layout>
                <c:manualLayout>
                  <c:x val="-9.7892053136713786E-2"/>
                  <c:y val="4.3975481434140725E-3"/>
                </c:manualLayout>
              </c:layout>
              <c:tx>
                <c:rich>
                  <a:bodyPr/>
                  <a:lstStyle/>
                  <a:p>
                    <a:fld id="{08891941-D8F3-482E-ADE6-975525F8ADEC}" type="CATEGORYNAME">
                      <a:rPr lang="en-US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2686E372-2069-4D8C-B3B3-BDFB66E860A6}" type="VALUE">
                      <a:rPr lang="en-US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B-2363-48D1-B820-7DA891E2A091}"/>
                </c:ext>
              </c:extLst>
            </c:dLbl>
            <c:dLbl>
              <c:idx val="22"/>
              <c:layout>
                <c:manualLayout>
                  <c:x val="-1.5684463602295858E-2"/>
                  <c:y val="-2.4166685933174729E-2"/>
                </c:manualLayout>
              </c:layout>
              <c:tx>
                <c:rich>
                  <a:bodyPr/>
                  <a:lstStyle/>
                  <a:p>
                    <a:fld id="{8F7826DE-AC81-45A6-B614-DBD5F7D29E2A}" type="CATEGORYNAME">
                      <a:rPr lang="en-US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D535A3AC-45CA-4EBB-B988-9E3DB492B768}" type="VALUE">
                      <a:rPr lang="en-US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845828471168304"/>
                      <c:h val="5.752465505800515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D-2363-48D1-B820-7DA891E2A091}"/>
                </c:ext>
              </c:extLst>
            </c:dLbl>
            <c:dLbl>
              <c:idx val="23"/>
              <c:layout>
                <c:manualLayout>
                  <c:x val="1.7106549947666224E-3"/>
                  <c:y val="-6.1433704992845471E-2"/>
                </c:manualLayout>
              </c:layout>
              <c:tx>
                <c:rich>
                  <a:bodyPr/>
                  <a:lstStyle/>
                  <a:p>
                    <a:fld id="{572F68B3-E7FA-46FF-8392-4A9CEEE1202C}" type="CATEGORYNAME">
                      <a:rPr lang="en-US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50FCD84F-2237-40A8-AFA9-7E1C51F19FBB}" type="VALUE">
                      <a:rPr lang="en-US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08167554481499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F-2363-48D1-B820-7DA891E2A091}"/>
                </c:ext>
              </c:extLst>
            </c:dLbl>
            <c:dLbl>
              <c:idx val="24"/>
              <c:layout>
                <c:manualLayout>
                  <c:x val="3.8808009873604755E-2"/>
                  <c:y val="-2.6542002065740797E-2"/>
                </c:manualLayout>
              </c:layout>
              <c:tx>
                <c:rich>
                  <a:bodyPr/>
                  <a:lstStyle/>
                  <a:p>
                    <a:fld id="{354645EA-1241-4171-B47A-D3F89FEA2A3D}" type="CATEGORYNAME">
                      <a:rPr lang="fi-FI" baseline="0">
                        <a:solidFill>
                          <a:schemeClr val="accent4"/>
                        </a:solidFill>
                      </a:rPr>
                      <a:pPr/>
                      <a:t>[LUOKAN NIMI]</a:t>
                    </a:fld>
                    <a:r>
                      <a:rPr lang="fi-FI" dirty="0">
                        <a:solidFill>
                          <a:schemeClr val="accent4"/>
                        </a:solidFill>
                      </a:rPr>
                      <a:t>, </a:t>
                    </a:r>
                    <a:fld id="{F7BE62E6-1055-41BA-86FD-174F15538FD1}" type="VALUE">
                      <a:rPr lang="fi-FI">
                        <a:solidFill>
                          <a:schemeClr val="accent4"/>
                        </a:solidFill>
                      </a:rPr>
                      <a:pPr/>
                      <a:t>[ARVO]</a:t>
                    </a:fld>
                    <a:endParaRPr lang="fi-FI" dirty="0">
                      <a:solidFill>
                        <a:schemeClr val="accent4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411620333842552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1-2363-48D1-B820-7DA891E2A0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, </c:separator>
            <c:showLeaderLines val="1"/>
            <c:leaderLines>
              <c:spPr>
                <a:ln w="317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Taul1!$A$2:$A$26</c:f>
              <c:strCache>
                <c:ptCount val="25"/>
                <c:pt idx="0">
                  <c:v>Koneet ja laitteet</c:v>
                </c:pt>
                <c:pt idx="1">
                  <c:v>Elektroniikkateollisuuden palvelut</c:v>
                </c:pt>
                <c:pt idx="2">
                  <c:v>Terästuotteet</c:v>
                </c:pt>
                <c:pt idx="3">
                  <c:v>Pelit ja ohjelmistot</c:v>
                </c:pt>
                <c:pt idx="4">
                  <c:v>Sähkökoneet ja -laitteet</c:v>
                </c:pt>
                <c:pt idx="5">
                  <c:v>Autot ja autonosat</c:v>
                </c:pt>
                <c:pt idx="6">
                  <c:v>Värimetallit</c:v>
                </c:pt>
                <c:pt idx="7">
                  <c:v>Koneteollisuuden palvelut</c:v>
                </c:pt>
                <c:pt idx="8">
                  <c:v>Tietoliikennelaitteet</c:v>
                </c:pt>
                <c:pt idx="9">
                  <c:v>Laivat, veneet ja muut ajoneuvot</c:v>
                </c:pt>
                <c:pt idx="10">
                  <c:v>Lääkintäkojeet ja laitteet</c:v>
                </c:pt>
                <c:pt idx="11">
                  <c:v>Metallituotteet</c:v>
                </c:pt>
                <c:pt idx="12">
                  <c:v>Metallien jalostuksen palvelut</c:v>
                </c:pt>
                <c:pt idx="13">
                  <c:v>Suunnittelu- ja konsultointipalvelut</c:v>
                </c:pt>
                <c:pt idx="14">
                  <c:v>Metallimalmit</c:v>
                </c:pt>
                <c:pt idx="15">
                  <c:v>Paperi, kartonki, pahvi</c:v>
                </c:pt>
                <c:pt idx="16">
                  <c:v>Sahatavara</c:v>
                </c:pt>
                <c:pt idx="17">
                  <c:v>Massa</c:v>
                </c:pt>
                <c:pt idx="18">
                  <c:v>Metsäteollisuuden palvelut</c:v>
                </c:pt>
                <c:pt idx="19">
                  <c:v>Dieselpolttoaineet</c:v>
                </c:pt>
                <c:pt idx="20">
                  <c:v>Kemikaalit ja kemialliset tuotteet</c:v>
                </c:pt>
                <c:pt idx="21">
                  <c:v>Kumi- ja muovituotteet</c:v>
                </c:pt>
                <c:pt idx="22">
                  <c:v>Kemianteollisuuden palvelut</c:v>
                </c:pt>
                <c:pt idx="23">
                  <c:v>Lääkkeet</c:v>
                </c:pt>
                <c:pt idx="24">
                  <c:v>Muut tavarat ja palvelut</c:v>
                </c:pt>
              </c:strCache>
            </c:strRef>
          </c:cat>
          <c:val>
            <c:numRef>
              <c:f>Taul1!$B$2:$B$26</c:f>
              <c:numCache>
                <c:formatCode>#,##0.0</c:formatCode>
                <c:ptCount val="25"/>
                <c:pt idx="0">
                  <c:v>7.8</c:v>
                </c:pt>
                <c:pt idx="1">
                  <c:v>5.0999999999999996</c:v>
                </c:pt>
                <c:pt idx="2">
                  <c:v>4.2</c:v>
                </c:pt>
                <c:pt idx="3">
                  <c:v>4.0999999999999996</c:v>
                </c:pt>
                <c:pt idx="4">
                  <c:v>3.8</c:v>
                </c:pt>
                <c:pt idx="5">
                  <c:v>3.5</c:v>
                </c:pt>
                <c:pt idx="6">
                  <c:v>3.4</c:v>
                </c:pt>
                <c:pt idx="7">
                  <c:v>2.8</c:v>
                </c:pt>
                <c:pt idx="8">
                  <c:v>2.7</c:v>
                </c:pt>
                <c:pt idx="9">
                  <c:v>1.9</c:v>
                </c:pt>
                <c:pt idx="10">
                  <c:v>1.6</c:v>
                </c:pt>
                <c:pt idx="11">
                  <c:v>1.3</c:v>
                </c:pt>
                <c:pt idx="12">
                  <c:v>0.6</c:v>
                </c:pt>
                <c:pt idx="13">
                  <c:v>0.4</c:v>
                </c:pt>
                <c:pt idx="14">
                  <c:v>0.4</c:v>
                </c:pt>
                <c:pt idx="15">
                  <c:v>7.1</c:v>
                </c:pt>
                <c:pt idx="16">
                  <c:v>2.8</c:v>
                </c:pt>
                <c:pt idx="17">
                  <c:v>2</c:v>
                </c:pt>
                <c:pt idx="18">
                  <c:v>1</c:v>
                </c:pt>
                <c:pt idx="19">
                  <c:v>4.5</c:v>
                </c:pt>
                <c:pt idx="20">
                  <c:v>3.5</c:v>
                </c:pt>
                <c:pt idx="21">
                  <c:v>2.6</c:v>
                </c:pt>
                <c:pt idx="22">
                  <c:v>1.5</c:v>
                </c:pt>
                <c:pt idx="23">
                  <c:v>0.9</c:v>
                </c:pt>
                <c:pt idx="24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2363-48D1-B820-7DA891E2A09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50" b="0" i="0" baseline="0"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51343058062166"/>
          <c:y val="0.10846260111494638"/>
          <c:w val="0.33897313883875674"/>
          <c:h val="0.6989642086832889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2014</c:v>
                </c:pt>
              </c:strCache>
            </c:strRef>
          </c:tx>
          <c:spPr>
            <a:ln w="12700"/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7E-4E60-A9F9-7C093B6230A5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7E-4E60-A9F9-7C093B6230A5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7E-4E60-A9F9-7C093B6230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7E-4E60-A9F9-7C093B6230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7E-4E60-A9F9-7C093B6230A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87E-4E60-A9F9-7C093B6230A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87E-4E60-A9F9-7C093B6230A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87E-4E60-A9F9-7C093B6230A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87E-4E60-A9F9-7C093B6230A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87E-4E60-A9F9-7C093B6230A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87E-4E60-A9F9-7C093B6230A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87E-4E60-A9F9-7C093B6230A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87E-4E60-A9F9-7C093B6230A5}"/>
              </c:ext>
            </c:extLst>
          </c:dPt>
          <c:dPt>
            <c:idx val="13"/>
            <c:bubble3D val="0"/>
            <c:explosion val="4"/>
            <c:spPr>
              <a:solidFill>
                <a:schemeClr val="accent2">
                  <a:lumMod val="80000"/>
                  <a:lumOff val="2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87E-4E60-A9F9-7C093B6230A5}"/>
              </c:ext>
            </c:extLst>
          </c:dPt>
          <c:dLbls>
            <c:dLbl>
              <c:idx val="0"/>
              <c:layout>
                <c:manualLayout>
                  <c:x val="1.950704749675226E-2"/>
                  <c:y val="-6.6397223980327385E-3"/>
                </c:manualLayout>
              </c:layout>
              <c:tx>
                <c:rich>
                  <a:bodyPr/>
                  <a:lstStyle/>
                  <a:p>
                    <a:fld id="{4EAB05B2-F99F-4FF2-80A8-6F209CF4756B}" type="CATEGORYNAME">
                      <a:rPr lang="en-US" sz="1050" baseline="0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sz="1050" baseline="0" dirty="0">
                        <a:solidFill>
                          <a:schemeClr val="accent1"/>
                        </a:solidFill>
                      </a:rPr>
                      <a:t>
</a:t>
                    </a:r>
                    <a:fld id="{72F29EC9-BB89-437A-8B11-E97A16939106}" type="VALUE">
                      <a:rPr lang="en-US" sz="1050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r>
                      <a:rPr lang="en-US" sz="1050" baseline="0" dirty="0">
                        <a:solidFill>
                          <a:schemeClr val="accent1"/>
                        </a:solidFill>
                      </a:rPr>
                      <a:t> </a:t>
                    </a:r>
                    <a:r>
                      <a:rPr lang="en-US" sz="1050" baseline="0" dirty="0" err="1">
                        <a:solidFill>
                          <a:schemeClr val="accent1"/>
                        </a:solidFill>
                      </a:rPr>
                      <a:t>mrd</a:t>
                    </a:r>
                    <a:r>
                      <a:rPr lang="en-US" sz="1050" baseline="0" dirty="0">
                        <a:solidFill>
                          <a:schemeClr val="accent1"/>
                        </a:solidFill>
                      </a:rPr>
                      <a:t>.€
</a:t>
                    </a:r>
                    <a:fld id="{2F8208CA-F327-4012-9833-FF5136133297}" type="PERCENTAGE">
                      <a:rPr lang="en-US" sz="1050" baseline="0">
                        <a:solidFill>
                          <a:schemeClr val="accent1"/>
                        </a:solidFill>
                      </a:rPr>
                      <a:pPr/>
                      <a:t>[PROSENTTI]</a:t>
                    </a:fld>
                    <a:endParaRPr lang="en-US" sz="1050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7E-4E60-A9F9-7C093B6230A5}"/>
                </c:ext>
              </c:extLst>
            </c:dLbl>
            <c:dLbl>
              <c:idx val="1"/>
              <c:layout>
                <c:manualLayout>
                  <c:x val="-5.1335364928987819E-2"/>
                  <c:y val="-5.4634200902217274E-2"/>
                </c:manualLayout>
              </c:layout>
              <c:tx>
                <c:rich>
                  <a:bodyPr/>
                  <a:lstStyle/>
                  <a:p>
                    <a:fld id="{97BFE3C5-7E49-43FD-A289-AA54F8EAFFA9}" type="CATEGORYNAME">
                      <a:rPr lang="en-US" sz="1000">
                        <a:solidFill>
                          <a:srgbClr val="C00000"/>
                        </a:solidFill>
                      </a:rPr>
                      <a:pPr/>
                      <a:t>[LUOKAN NIMI]</a:t>
                    </a:fld>
                    <a:r>
                      <a:rPr lang="en-US" sz="1000" dirty="0">
                        <a:solidFill>
                          <a:srgbClr val="C00000"/>
                        </a:solidFill>
                      </a:rPr>
                      <a:t>
</a:t>
                    </a:r>
                    <a:fld id="{D22FB38F-D053-4987-B9E3-E34DFBF28DBD}" type="VALUE">
                      <a:rPr lang="en-US" sz="1000">
                        <a:solidFill>
                          <a:srgbClr val="C00000"/>
                        </a:solidFill>
                      </a:rPr>
                      <a:pPr/>
                      <a:t>[ARVO]</a:t>
                    </a:fld>
                    <a:r>
                      <a:rPr lang="en-US" sz="1000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sz="1000" dirty="0" err="1">
                        <a:solidFill>
                          <a:srgbClr val="C00000"/>
                        </a:solidFill>
                      </a:rPr>
                      <a:t>mrd</a:t>
                    </a:r>
                    <a:r>
                      <a:rPr lang="en-US" sz="1000" dirty="0">
                        <a:solidFill>
                          <a:srgbClr val="C00000"/>
                        </a:solidFill>
                      </a:rPr>
                      <a:t>.€
</a:t>
                    </a:r>
                    <a:fld id="{3A5D80B5-274E-4DDE-B870-B9A735F2B95D}" type="PERCENTAGE">
                      <a:rPr lang="en-US" sz="1000">
                        <a:solidFill>
                          <a:srgbClr val="C00000"/>
                        </a:solidFill>
                      </a:rPr>
                      <a:pPr/>
                      <a:t>[PROSENTTI]</a:t>
                    </a:fld>
                    <a:endParaRPr lang="en-US" sz="1000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87E-4E60-A9F9-7C093B6230A5}"/>
                </c:ext>
              </c:extLst>
            </c:dLbl>
            <c:dLbl>
              <c:idx val="2"/>
              <c:layout>
                <c:manualLayout>
                  <c:x val="-2.6495672221413066E-2"/>
                  <c:y val="6.8292751127771436E-3"/>
                </c:manualLayout>
              </c:layout>
              <c:tx>
                <c:rich>
                  <a:bodyPr/>
                  <a:lstStyle/>
                  <a:p>
                    <a:fld id="{4F8ED565-539F-423F-8435-EE6A7BCD0983}" type="CATEGORYNAME">
                      <a:rPr lang="en-US" sz="1000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sz="1000" dirty="0">
                        <a:solidFill>
                          <a:srgbClr val="00B050"/>
                        </a:solidFill>
                      </a:rPr>
                      <a:t>
</a:t>
                    </a:r>
                    <a:fld id="{DE4971F3-97B3-4827-8C09-C73D27416722}" type="VALUE">
                      <a:rPr lang="en-US" sz="100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r>
                      <a:rPr lang="en-US" sz="1000" dirty="0">
                        <a:solidFill>
                          <a:srgbClr val="00B050"/>
                        </a:solidFill>
                      </a:rPr>
                      <a:t> </a:t>
                    </a:r>
                    <a:r>
                      <a:rPr lang="en-US" sz="1000" dirty="0" err="1">
                        <a:solidFill>
                          <a:srgbClr val="00B050"/>
                        </a:solidFill>
                      </a:rPr>
                      <a:t>mrd</a:t>
                    </a:r>
                    <a:r>
                      <a:rPr lang="en-US" sz="1000" dirty="0">
                        <a:solidFill>
                          <a:srgbClr val="00B050"/>
                        </a:solidFill>
                      </a:rPr>
                      <a:t>.€
</a:t>
                    </a:r>
                    <a:fld id="{932EA66D-72DF-4B7A-960D-BC9D650C134A}" type="PERCENTAGE">
                      <a:rPr lang="en-US" sz="1000">
                        <a:solidFill>
                          <a:srgbClr val="00B050"/>
                        </a:solidFill>
                      </a:rPr>
                      <a:pPr/>
                      <a:t>[PROSENTTI]</a:t>
                    </a:fld>
                    <a:endParaRPr lang="en-US" sz="100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87E-4E60-A9F9-7C093B6230A5}"/>
                </c:ext>
              </c:extLst>
            </c:dLbl>
            <c:dLbl>
              <c:idx val="3"/>
              <c:layout>
                <c:manualLayout>
                  <c:x val="-4.9679385415149532E-2"/>
                  <c:y val="8.8780576466102865E-2"/>
                </c:manualLayout>
              </c:layout>
              <c:tx>
                <c:rich>
                  <a:bodyPr/>
                  <a:lstStyle/>
                  <a:p>
                    <a:fld id="{F032F855-88D9-4187-AB46-3FFD5CEAB88A}" type="CATEGORYNAME">
                      <a:rPr lang="fi-FI" sz="1000">
                        <a:solidFill>
                          <a:schemeClr val="accent4"/>
                        </a:solidFill>
                      </a:rPr>
                      <a:pPr/>
                      <a:t>[LUOKAN NIMI]</a:t>
                    </a:fld>
                    <a:r>
                      <a:rPr lang="fi-FI" sz="1000" dirty="0">
                        <a:solidFill>
                          <a:schemeClr val="accent4"/>
                        </a:solidFill>
                      </a:rPr>
                      <a:t>
</a:t>
                    </a:r>
                    <a:fld id="{8075301A-A27B-49BD-9FB7-092FB4E0F148}" type="VALUE">
                      <a:rPr lang="fi-FI" sz="1000">
                        <a:solidFill>
                          <a:schemeClr val="accent4"/>
                        </a:solidFill>
                      </a:rPr>
                      <a:pPr/>
                      <a:t>[ARVO]</a:t>
                    </a:fld>
                    <a:r>
                      <a:rPr lang="fi-FI" sz="1000" dirty="0">
                        <a:solidFill>
                          <a:schemeClr val="accent4"/>
                        </a:solidFill>
                      </a:rPr>
                      <a:t> mrd.€
</a:t>
                    </a:r>
                    <a:fld id="{17227AA2-9DEB-4333-BDAB-A4948AB71EE2}" type="PERCENTAGE">
                      <a:rPr lang="fi-FI" sz="1000">
                        <a:solidFill>
                          <a:schemeClr val="accent4"/>
                        </a:solidFill>
                      </a:rPr>
                      <a:pPr/>
                      <a:t>[PROSENTTI]</a:t>
                    </a:fld>
                    <a:endParaRPr lang="fi-FI" sz="1000" dirty="0">
                      <a:solidFill>
                        <a:schemeClr val="accent4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87E-4E60-A9F9-7C093B6230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Teknologiateollisuus</c:v>
                </c:pt>
                <c:pt idx="1">
                  <c:v>Metsäteollisuus</c:v>
                </c:pt>
                <c:pt idx="2">
                  <c:v>Kemianteollisuus</c:v>
                </c:pt>
                <c:pt idx="3">
                  <c:v>Muut toimialat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30.6</c:v>
                </c:pt>
                <c:pt idx="1">
                  <c:v>11.9</c:v>
                </c:pt>
                <c:pt idx="2">
                  <c:v>11.5</c:v>
                </c:pt>
                <c:pt idx="3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587E-4E60-A9F9-7C093B6230A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33036231291054"/>
          <c:y val="0.10286186515853044"/>
          <c:w val="0.30934917092879022"/>
          <c:h val="0.68996327749305697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2014</c:v>
                </c:pt>
              </c:strCache>
            </c:strRef>
          </c:tx>
          <c:spPr>
            <a:ln w="0"/>
            <a:effectLst/>
          </c:spPr>
          <c:dPt>
            <c:idx val="0"/>
            <c:bubble3D val="0"/>
            <c:spPr>
              <a:solidFill>
                <a:schemeClr val="accent1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63-48D1-B820-7DA891E2A0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63-48D1-B820-7DA891E2A0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63-48D1-B820-7DA891E2A09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363-48D1-B820-7DA891E2A09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363-48D1-B820-7DA891E2A09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363-48D1-B820-7DA891E2A091}"/>
              </c:ext>
            </c:extLst>
          </c:dPt>
          <c:dPt>
            <c:idx val="6"/>
            <c:bubble3D val="0"/>
            <c:spPr>
              <a:solidFill>
                <a:srgbClr val="0ACFCF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363-48D1-B820-7DA891E2A091}"/>
              </c:ext>
            </c:extLst>
          </c:dPt>
          <c:dPt>
            <c:idx val="7"/>
            <c:bubble3D val="0"/>
            <c:spPr>
              <a:solidFill>
                <a:srgbClr val="141F94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363-48D1-B820-7DA891E2A091}"/>
              </c:ext>
            </c:extLst>
          </c:dPt>
          <c:dPt>
            <c:idx val="8"/>
            <c:bubble3D val="0"/>
            <c:spPr>
              <a:solidFill>
                <a:srgbClr val="999999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2363-48D1-B820-7DA891E2A091}"/>
              </c:ext>
            </c:extLst>
          </c:dPt>
          <c:dPt>
            <c:idx val="9"/>
            <c:bubble3D val="0"/>
            <c:spPr>
              <a:solidFill>
                <a:srgbClr val="0A4F77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2363-48D1-B820-7DA891E2A091}"/>
              </c:ext>
            </c:extLst>
          </c:dPt>
          <c:dPt>
            <c:idx val="10"/>
            <c:bubble3D val="0"/>
            <c:spPr>
              <a:solidFill>
                <a:srgbClr val="C9218C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2363-48D1-B820-7DA891E2A091}"/>
              </c:ext>
            </c:extLst>
          </c:dPt>
          <c:dPt>
            <c:idx val="11"/>
            <c:bubble3D val="0"/>
            <c:spPr>
              <a:solidFill>
                <a:srgbClr val="599C45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2363-48D1-B820-7DA891E2A091}"/>
              </c:ext>
            </c:extLst>
          </c:dPt>
          <c:dPt>
            <c:idx val="12"/>
            <c:bubble3D val="0"/>
            <c:spPr>
              <a:solidFill>
                <a:srgbClr val="AB543D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2363-48D1-B820-7DA891E2A091}"/>
              </c:ext>
            </c:extLst>
          </c:dPt>
          <c:dPt>
            <c:idx val="13"/>
            <c:bubble3D val="0"/>
            <c:spPr>
              <a:solidFill>
                <a:srgbClr val="5C0A70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2363-48D1-B820-7DA891E2A091}"/>
              </c:ext>
            </c:extLst>
          </c:dPt>
          <c:dPt>
            <c:idx val="14"/>
            <c:bubble3D val="0"/>
            <c:spPr>
              <a:solidFill>
                <a:srgbClr val="C7C22B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2363-48D1-B820-7DA891E2A091}"/>
              </c:ext>
            </c:extLst>
          </c:dPt>
          <c:dPt>
            <c:idx val="15"/>
            <c:bubble3D val="0"/>
            <c:spPr>
              <a:solidFill>
                <a:srgbClr val="26AB9C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2363-48D1-B820-7DA891E2A091}"/>
              </c:ext>
            </c:extLst>
          </c:dPt>
          <c:dPt>
            <c:idx val="16"/>
            <c:bubble3D val="0"/>
            <c:spPr>
              <a:solidFill>
                <a:srgbClr val="2B2B8E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2363-48D1-B820-7DA891E2A091}"/>
              </c:ext>
            </c:extLst>
          </c:dPt>
          <c:dPt>
            <c:idx val="17"/>
            <c:bubble3D val="0"/>
            <c:spPr>
              <a:solidFill>
                <a:srgbClr val="666666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2363-48D1-B820-7DA891E2A091}"/>
              </c:ext>
            </c:extLst>
          </c:dPt>
          <c:dPt>
            <c:idx val="18"/>
            <c:bubble3D val="0"/>
            <c:spPr>
              <a:solidFill>
                <a:srgbClr val="05293B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2363-48D1-B820-7DA891E2A091}"/>
              </c:ext>
            </c:extLst>
          </c:dPt>
          <c:dPt>
            <c:idx val="19"/>
            <c:bubble3D val="0"/>
            <c:spPr>
              <a:solidFill>
                <a:srgbClr val="73214F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2363-48D1-B820-7DA891E2A091}"/>
              </c:ext>
            </c:extLst>
          </c:dPt>
          <c:dPt>
            <c:idx val="20"/>
            <c:bubble3D val="0"/>
            <c:spPr>
              <a:solidFill>
                <a:srgbClr val="2B4D24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2363-48D1-B820-7DA891E2A091}"/>
              </c:ext>
            </c:extLst>
          </c:dPt>
          <c:dPt>
            <c:idx val="21"/>
            <c:bubble3D val="0"/>
            <c:spPr>
              <a:solidFill>
                <a:srgbClr val="542B1F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2363-48D1-B820-7DA891E2A091}"/>
              </c:ext>
            </c:extLst>
          </c:dPt>
          <c:dPt>
            <c:idx val="22"/>
            <c:bubble3D val="0"/>
            <c:spPr>
              <a:solidFill>
                <a:srgbClr val="2E0538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D-2363-48D1-B820-7DA891E2A091}"/>
              </c:ext>
            </c:extLst>
          </c:dPt>
          <c:dPt>
            <c:idx val="23"/>
            <c:bubble3D val="0"/>
            <c:spPr>
              <a:solidFill>
                <a:srgbClr val="736B2B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F-2363-48D1-B820-7DA891E2A091}"/>
              </c:ext>
            </c:extLst>
          </c:dPt>
          <c:dPt>
            <c:idx val="24"/>
            <c:bubble3D val="0"/>
            <c:spPr>
              <a:solidFill>
                <a:srgbClr val="216657"/>
              </a:solidFill>
              <a:ln w="0" cap="flat" cmpd="sng" algn="ctr">
                <a:solidFill>
                  <a:schemeClr val="l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1-2363-48D1-B820-7DA891E2A091}"/>
              </c:ext>
            </c:extLst>
          </c:dPt>
          <c:dLbls>
            <c:dLbl>
              <c:idx val="0"/>
              <c:layout>
                <c:manualLayout>
                  <c:x val="6.5079924807527459E-2"/>
                  <c:y val="1.5085974088309621E-3"/>
                </c:manualLayout>
              </c:layout>
              <c:tx>
                <c:rich>
                  <a:bodyPr/>
                  <a:lstStyle/>
                  <a:p>
                    <a:fld id="{2750B1C1-6E04-4F4C-99D5-D709CABA9A8F}" type="CATEGORYNAM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050A2472-D962-46F4-8FE2-F45B583D38C5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363-48D1-B820-7DA891E2A091}"/>
                </c:ext>
              </c:extLst>
            </c:dLbl>
            <c:dLbl>
              <c:idx val="1"/>
              <c:layout>
                <c:manualLayout>
                  <c:x val="1.4487482276111168E-2"/>
                  <c:y val="-3.0523156038992586E-3"/>
                </c:manualLayout>
              </c:layout>
              <c:tx>
                <c:rich>
                  <a:bodyPr/>
                  <a:lstStyle/>
                  <a:p>
                    <a:fld id="{C4A1AD0D-A846-4C26-9D39-8835DD530964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DAFD3093-4C3E-4DF5-A556-30E4A726BF3D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32888523270514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363-48D1-B820-7DA891E2A091}"/>
                </c:ext>
              </c:extLst>
            </c:dLbl>
            <c:dLbl>
              <c:idx val="2"/>
              <c:layout>
                <c:manualLayout>
                  <c:x val="3.6739357972332132E-2"/>
                  <c:y val="-7.1860587506897777E-2"/>
                </c:manualLayout>
              </c:layout>
              <c:tx>
                <c:rich>
                  <a:bodyPr/>
                  <a:lstStyle/>
                  <a:p>
                    <a:fld id="{D58879DA-EAF0-4311-8711-637C9FDF2200}" type="CATEGORYNAM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590318F8-1074-4B75-B633-27361B1C648B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363-48D1-B820-7DA891E2A091}"/>
                </c:ext>
              </c:extLst>
            </c:dLbl>
            <c:dLbl>
              <c:idx val="3"/>
              <c:layout>
                <c:manualLayout>
                  <c:x val="2.6500598729248058E-2"/>
                  <c:y val="-5.0565285018483647E-2"/>
                </c:manualLayout>
              </c:layout>
              <c:tx>
                <c:rich>
                  <a:bodyPr/>
                  <a:lstStyle/>
                  <a:p>
                    <a:fld id="{BCDDDCBE-2818-4BA1-A245-21584198B75D}" type="CATEGORYNAME">
                      <a:rPr lang="en-US" dirty="0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7DE6FCF0-0FA8-4B6D-A42B-576A1F47CCED}" type="VALUE">
                      <a:rPr lang="en-US" baseline="0" dirty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92256864510161"/>
                      <c:h val="0.123495061006402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363-48D1-B820-7DA891E2A091}"/>
                </c:ext>
              </c:extLst>
            </c:dLbl>
            <c:dLbl>
              <c:idx val="4"/>
              <c:layout>
                <c:manualLayout>
                  <c:x val="4.1175847460154506E-2"/>
                  <c:y val="-4.4111707514092213E-2"/>
                </c:manualLayout>
              </c:layout>
              <c:tx>
                <c:rich>
                  <a:bodyPr/>
                  <a:lstStyle/>
                  <a:p>
                    <a:fld id="{6DA6C8A4-232C-4135-8E7E-C6F3DC9E7FA2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39B15E17-1AE7-43F3-BA26-C33D448B543B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363-48D1-B820-7DA891E2A091}"/>
                </c:ext>
              </c:extLst>
            </c:dLbl>
            <c:dLbl>
              <c:idx val="5"/>
              <c:layout>
                <c:manualLayout>
                  <c:x val="5.6564704153312863E-2"/>
                  <c:y val="-5.2561981536044834E-2"/>
                </c:manualLayout>
              </c:layout>
              <c:tx>
                <c:rich>
                  <a:bodyPr/>
                  <a:lstStyle/>
                  <a:p>
                    <a:fld id="{E096958D-B8A3-428F-A291-6C6E4AE70D36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8ABA82D8-7895-499B-814F-135A9074C310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363-48D1-B820-7DA891E2A091}"/>
                </c:ext>
              </c:extLst>
            </c:dLbl>
            <c:dLbl>
              <c:idx val="6"/>
              <c:layout>
                <c:manualLayout>
                  <c:x val="8.9267083347549028E-2"/>
                  <c:y val="-5.7524655058005171E-2"/>
                </c:manualLayout>
              </c:layout>
              <c:tx>
                <c:rich>
                  <a:bodyPr/>
                  <a:lstStyle/>
                  <a:p>
                    <a:fld id="{4C4FECE7-07F7-47D1-BB5A-FC25D27DB245}" type="CATEGORYNAME">
                      <a:rPr lang="fi-FI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fi-FI" dirty="0">
                        <a:solidFill>
                          <a:schemeClr val="accent1"/>
                        </a:solidFill>
                      </a:rPr>
                      <a:t>, </a:t>
                    </a:r>
                    <a:fld id="{D4D1B192-4D72-47FC-8D47-54A58A22BECF}" type="VALUE">
                      <a:rPr lang="fi-FI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fi-FI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30892782968463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363-48D1-B820-7DA891E2A091}"/>
                </c:ext>
              </c:extLst>
            </c:dLbl>
            <c:dLbl>
              <c:idx val="7"/>
              <c:layout>
                <c:manualLayout>
                  <c:x val="8.0019824033963058E-2"/>
                  <c:y val="-1.7337601663724059E-2"/>
                </c:manualLayout>
              </c:layout>
              <c:tx>
                <c:rich>
                  <a:bodyPr/>
                  <a:lstStyle/>
                  <a:p>
                    <a:fld id="{4FECCFEA-50AE-42BA-95C2-B6E145FCC513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A96A55BE-0F86-46D1-A7FA-864A8E486ED6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38908597341633"/>
                      <c:h val="8.47205689052093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363-48D1-B820-7DA891E2A091}"/>
                </c:ext>
              </c:extLst>
            </c:dLbl>
            <c:dLbl>
              <c:idx val="8"/>
              <c:layout>
                <c:manualLayout>
                  <c:x val="0.1776443636542358"/>
                  <c:y val="2.9424401308947062E-2"/>
                </c:manualLayout>
              </c:layout>
              <c:tx>
                <c:rich>
                  <a:bodyPr/>
                  <a:lstStyle/>
                  <a:p>
                    <a:fld id="{0ABB2BC0-467C-4190-B2E6-69FF8C8AF8DC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0BA3DB01-4A14-4677-B261-6A8E4B02EA0E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984295853128934"/>
                      <c:h val="7.318998675404074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2363-48D1-B820-7DA891E2A091}"/>
                </c:ext>
              </c:extLst>
            </c:dLbl>
            <c:dLbl>
              <c:idx val="9"/>
              <c:layout>
                <c:manualLayout>
                  <c:x val="2.4282532924143965E-2"/>
                  <c:y val="4.0032655321418927E-2"/>
                </c:manualLayout>
              </c:layout>
              <c:tx>
                <c:rich>
                  <a:bodyPr/>
                  <a:lstStyle/>
                  <a:p>
                    <a:fld id="{5B4C9443-DBDB-4BA1-9493-E6C39BE770CC}" type="CATEGORYNAME">
                      <a:rPr lang="en-US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1"/>
                        </a:solidFill>
                      </a:rPr>
                      <a:t>, </a:t>
                    </a:r>
                    <a:fld id="{989582FA-4386-41F1-B100-C5FFF55AE594}" type="VALUE">
                      <a:rPr lang="en-US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221883643489952"/>
                      <c:h val="0.103601530202013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2363-48D1-B820-7DA891E2A091}"/>
                </c:ext>
              </c:extLst>
            </c:dLbl>
            <c:dLbl>
              <c:idx val="10"/>
              <c:layout>
                <c:manualLayout>
                  <c:x val="-7.3470842637157197E-2"/>
                  <c:y val="-2.0062355818382185E-2"/>
                </c:manualLayout>
              </c:layout>
              <c:tx>
                <c:rich>
                  <a:bodyPr/>
                  <a:lstStyle/>
                  <a:p>
                    <a:fld id="{4A15F0D2-D807-41F2-A0E3-378EC27897E0}" type="CATEGORYNAME">
                      <a:rPr lang="en-US" dirty="0">
                        <a:solidFill>
                          <a:srgbClr val="C0000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C00000"/>
                        </a:solidFill>
                      </a:rPr>
                      <a:t>, </a:t>
                    </a:r>
                    <a:fld id="{C6377E52-C7FE-48A9-92C7-2D6513297005}" type="VALUE">
                      <a:rPr lang="en-US" baseline="0" dirty="0">
                        <a:solidFill>
                          <a:srgbClr val="C0000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2363-48D1-B820-7DA891E2A091}"/>
                </c:ext>
              </c:extLst>
            </c:dLbl>
            <c:dLbl>
              <c:idx val="11"/>
              <c:layout>
                <c:manualLayout>
                  <c:x val="-9.2628269897935961E-3"/>
                  <c:y val="3.9461662202956639E-2"/>
                </c:manualLayout>
              </c:layout>
              <c:tx>
                <c:rich>
                  <a:bodyPr/>
                  <a:lstStyle/>
                  <a:p>
                    <a:fld id="{8730F951-4496-4406-B210-41416AE83FE0}" type="CATEGORYNAME">
                      <a:rPr lang="en-US">
                        <a:solidFill>
                          <a:srgbClr val="C0000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C00000"/>
                        </a:solidFill>
                      </a:rPr>
                      <a:t>, </a:t>
                    </a:r>
                    <a:fld id="{A2F5BE64-087A-4BFC-849B-E96EAEDA1836}" type="VALUE">
                      <a:rPr lang="en-US" baseline="0">
                        <a:solidFill>
                          <a:srgbClr val="C0000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057376609166868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2363-48D1-B820-7DA891E2A091}"/>
                </c:ext>
              </c:extLst>
            </c:dLbl>
            <c:dLbl>
              <c:idx val="12"/>
              <c:layout>
                <c:manualLayout>
                  <c:x val="0.12650902078243018"/>
                  <c:y val="6.2544865118466464E-2"/>
                </c:manualLayout>
              </c:layout>
              <c:tx>
                <c:rich>
                  <a:bodyPr/>
                  <a:lstStyle/>
                  <a:p>
                    <a:fld id="{25849870-DB26-4F2A-ABC1-5D1CE11D2CE9}" type="CATEGORYNAME">
                      <a:rPr lang="en-US">
                        <a:solidFill>
                          <a:srgbClr val="C0000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C00000"/>
                        </a:solidFill>
                      </a:rPr>
                      <a:t>, </a:t>
                    </a:r>
                    <a:fld id="{EBBF29B4-7CC7-4850-91FC-5C96B7BD4CC2}" type="VALUE">
                      <a:rPr lang="en-US" baseline="0">
                        <a:solidFill>
                          <a:srgbClr val="C0000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257120750531391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2363-48D1-B820-7DA891E2A091}"/>
                </c:ext>
              </c:extLst>
            </c:dLbl>
            <c:dLbl>
              <c:idx val="13"/>
              <c:layout>
                <c:manualLayout>
                  <c:x val="-1.6735908032133599E-2"/>
                  <c:y val="-5.7389993408034752E-2"/>
                </c:manualLayout>
              </c:layout>
              <c:tx>
                <c:rich>
                  <a:bodyPr/>
                  <a:lstStyle/>
                  <a:p>
                    <a:fld id="{757DFCBF-DF8C-4C3B-9577-EB1A86EBAF5A}" type="CATEGORYNAME">
                      <a:rPr lang="en-US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D69244F0-4784-4974-9394-DE147B7F86FB}" type="VALUE">
                      <a:rPr lang="en-US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073052364413888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2363-48D1-B820-7DA891E2A091}"/>
                </c:ext>
              </c:extLst>
            </c:dLbl>
            <c:dLbl>
              <c:idx val="14"/>
              <c:layout>
                <c:manualLayout>
                  <c:x val="-6.6795291857544653E-2"/>
                  <c:y val="5.0890005862156015E-2"/>
                </c:manualLayout>
              </c:layout>
              <c:tx>
                <c:rich>
                  <a:bodyPr/>
                  <a:lstStyle/>
                  <a:p>
                    <a:fld id="{D9295A02-2446-4745-A776-A2E56829F471}" type="CATEGORYNAME">
                      <a:rPr lang="fi-FI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fi-FI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321EFC8D-B0A1-448C-8AC0-44F6E6AD3348}" type="VALUE">
                      <a:rPr lang="fi-FI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fi-FI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481041194814974"/>
                      <c:h val="8.404135400883402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2363-48D1-B820-7DA891E2A091}"/>
                </c:ext>
              </c:extLst>
            </c:dLbl>
            <c:dLbl>
              <c:idx val="15"/>
              <c:layout>
                <c:manualLayout>
                  <c:x val="-8.3001660313543738E-2"/>
                  <c:y val="8.9595324385027125E-2"/>
                </c:manualLayout>
              </c:layout>
              <c:tx>
                <c:rich>
                  <a:bodyPr/>
                  <a:lstStyle/>
                  <a:p>
                    <a:fld id="{E88C430E-7005-434F-B761-EA1ED132FEE2}" type="CATEGORYNAME">
                      <a:rPr lang="en-US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29C7D86A-6581-4421-A9D0-78D91E84CB51}" type="VALUE">
                      <a:rPr lang="en-US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754037634887053"/>
                      <c:h val="9.066484180480396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2363-48D1-B820-7DA891E2A091}"/>
                </c:ext>
              </c:extLst>
            </c:dLbl>
            <c:dLbl>
              <c:idx val="16"/>
              <c:layout>
                <c:manualLayout>
                  <c:x val="-0.13745005519665732"/>
                  <c:y val="2.9117990538922729E-2"/>
                </c:manualLayout>
              </c:layout>
              <c:tx>
                <c:rich>
                  <a:bodyPr/>
                  <a:lstStyle/>
                  <a:p>
                    <a:fld id="{7F1CB5F5-A465-451C-AC6C-0C568B72DAD0}" type="CATEGORYNAME">
                      <a:rPr lang="en-US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44ACA0BF-38F1-47C9-8743-ECCA78E2F2EA}" type="VALUE">
                      <a:rPr lang="en-US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2363-48D1-B820-7DA891E2A091}"/>
                </c:ext>
              </c:extLst>
            </c:dLbl>
            <c:dLbl>
              <c:idx val="17"/>
              <c:layout>
                <c:manualLayout>
                  <c:x val="-8.7653055308553746E-2"/>
                  <c:y val="-3.2721664044137247E-2"/>
                </c:manualLayout>
              </c:layout>
              <c:tx>
                <c:rich>
                  <a:bodyPr/>
                  <a:lstStyle/>
                  <a:p>
                    <a:fld id="{1057E57B-35A0-4F81-9B92-416E3C655AA7}" type="CATEGORYNAME">
                      <a:rPr lang="en-US">
                        <a:solidFill>
                          <a:schemeClr val="accent4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chemeClr val="accent4"/>
                        </a:solidFill>
                      </a:rPr>
                      <a:t>, </a:t>
                    </a:r>
                    <a:fld id="{ED86ED2E-76C7-4445-A6A9-E9C46FB936D6}" type="VALUE">
                      <a:rPr lang="en-US" baseline="0">
                        <a:solidFill>
                          <a:schemeClr val="accent4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chemeClr val="accent4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907120261431984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3-2363-48D1-B820-7DA891E2A091}"/>
                </c:ext>
              </c:extLst>
            </c:dLbl>
            <c:dLbl>
              <c:idx val="18"/>
              <c:layout>
                <c:manualLayout>
                  <c:x val="-5.6671590267351281E-2"/>
                  <c:y val="-7.6932481352725041E-2"/>
                </c:manualLayout>
              </c:layout>
              <c:tx>
                <c:rich>
                  <a:bodyPr/>
                  <a:lstStyle/>
                  <a:p>
                    <a:fld id="{F0B6E94C-AB54-4075-BDF7-10A5DC42D580}" type="CATEGORYNAME">
                      <a:rPr lang="en-US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FADD2A70-E4D3-4174-A7AD-B95AE3CB7386}" type="VALUE">
                      <a:rPr lang="en-US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637087763758781"/>
                      <c:h val="7.656358006395173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5-2363-48D1-B820-7DA891E2A091}"/>
                </c:ext>
              </c:extLst>
            </c:dLbl>
            <c:dLbl>
              <c:idx val="19"/>
              <c:layout>
                <c:manualLayout>
                  <c:x val="-4.1408288970426664E-2"/>
                  <c:y val="-5.6520519851491671E-3"/>
                </c:manualLayout>
              </c:layout>
              <c:tx>
                <c:rich>
                  <a:bodyPr/>
                  <a:lstStyle/>
                  <a:p>
                    <a:fld id="{A8807897-8D10-4C6C-83CC-F898A9867191}" type="CATEGORYNAME">
                      <a:rPr lang="en-US" baseline="0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70C6255F-AB64-499C-8822-FF7E8C0117C9}" type="VALUE">
                      <a:rPr lang="en-US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en-US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645935081726297"/>
                      <c:h val="8.416122166981446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7-2363-48D1-B820-7DA891E2A091}"/>
                </c:ext>
              </c:extLst>
            </c:dLbl>
            <c:dLbl>
              <c:idx val="20"/>
              <c:layout>
                <c:manualLayout>
                  <c:x val="-6.1482300446845987E-2"/>
                  <c:y val="2.6687806541938211E-2"/>
                </c:manualLayout>
              </c:layout>
              <c:tx>
                <c:rich>
                  <a:bodyPr/>
                  <a:lstStyle/>
                  <a:p>
                    <a:fld id="{B65DDB1F-D59A-40D7-8150-A44FABE281CA}" type="CATEGORYNAME">
                      <a:rPr lang="fi-FI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fi-FI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6258AC2A-3F3D-4960-B3CB-AB6B13231B73}" type="VALUE">
                      <a:rPr lang="fi-FI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fi-FI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9-2363-48D1-B820-7DA891E2A091}"/>
                </c:ext>
              </c:extLst>
            </c:dLbl>
            <c:dLbl>
              <c:idx val="21"/>
              <c:layout>
                <c:manualLayout>
                  <c:x val="-9.9407068369177953E-2"/>
                  <c:y val="1.791372951353986E-2"/>
                </c:manualLayout>
              </c:layout>
              <c:tx>
                <c:rich>
                  <a:bodyPr/>
                  <a:lstStyle/>
                  <a:p>
                    <a:fld id="{08891941-D8F3-482E-ADE6-975525F8ADEC}" type="CATEGORYNAME">
                      <a:rPr lang="fi-FI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fi-FI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2686E372-2069-4D8C-B3B3-BDFB66E860A6}" type="VALUE">
                      <a:rPr lang="fi-FI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fi-FI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B-2363-48D1-B820-7DA891E2A091}"/>
                </c:ext>
              </c:extLst>
            </c:dLbl>
            <c:dLbl>
              <c:idx val="22"/>
              <c:layout>
                <c:manualLayout>
                  <c:x val="-1.2654433137367504E-2"/>
                  <c:y val="-2.5780253497578027E-2"/>
                </c:manualLayout>
              </c:layout>
              <c:tx>
                <c:rich>
                  <a:bodyPr/>
                  <a:lstStyle/>
                  <a:p>
                    <a:fld id="{8F7826DE-AC81-45A6-B614-DBD5F7D29E2A}" type="CATEGORYNAME">
                      <a:rPr lang="fi-FI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fi-FI" baseline="0" dirty="0">
                        <a:solidFill>
                          <a:srgbClr val="00B050"/>
                        </a:solidFill>
                      </a:rPr>
                      <a:t>, </a:t>
                    </a:r>
                    <a:fld id="{D535A3AC-45CA-4EBB-B988-9E3DB492B768}" type="VALUE">
                      <a:rPr lang="fi-FI" baseline="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endParaRPr lang="fi-FI" baseline="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845828471168304"/>
                      <c:h val="0.131863717063329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D-2363-48D1-B820-7DA891E2A091}"/>
                </c:ext>
              </c:extLst>
            </c:dLbl>
            <c:dLbl>
              <c:idx val="23"/>
              <c:layout>
                <c:manualLayout>
                  <c:x val="-8.1369440162505045E-3"/>
                  <c:y val="1.2905292542846029E-2"/>
                </c:manualLayout>
              </c:layout>
              <c:tx>
                <c:rich>
                  <a:bodyPr/>
                  <a:lstStyle/>
                  <a:p>
                    <a:fld id="{572F68B3-E7FA-46FF-8392-4A9CEEE1202C}" type="CATEGORYNAME">
                      <a:rPr lang="fi-FI">
                        <a:solidFill>
                          <a:schemeClr val="accent4"/>
                        </a:solidFill>
                      </a:rPr>
                      <a:pPr/>
                      <a:t>[LUOKAN NIMI]</a:t>
                    </a:fld>
                    <a:r>
                      <a:rPr lang="fi-FI" baseline="0" dirty="0">
                        <a:solidFill>
                          <a:schemeClr val="accent4"/>
                        </a:solidFill>
                      </a:rPr>
                      <a:t>, </a:t>
                    </a:r>
                    <a:fld id="{50FCD84F-2237-40A8-AFA9-7E1C51F19FBB}" type="VALUE">
                      <a:rPr lang="fi-FI" baseline="0">
                        <a:solidFill>
                          <a:schemeClr val="accent4"/>
                        </a:solidFill>
                      </a:rPr>
                      <a:pPr/>
                      <a:t>[ARVO]</a:t>
                    </a:fld>
                    <a:endParaRPr lang="fi-FI" baseline="0" dirty="0">
                      <a:solidFill>
                        <a:schemeClr val="accent4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896605101378379"/>
                      <c:h val="7.99482128042936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F-2363-48D1-B820-7DA891E2A091}"/>
                </c:ext>
              </c:extLst>
            </c:dLbl>
            <c:dLbl>
              <c:idx val="24"/>
              <c:layout>
                <c:manualLayout>
                  <c:x val="0.19030959276629131"/>
                  <c:y val="-2.654200206574079E-2"/>
                </c:manualLayout>
              </c:layout>
              <c:tx>
                <c:rich>
                  <a:bodyPr/>
                  <a:lstStyle/>
                  <a:p>
                    <a:fld id="{354645EA-1241-4171-B47A-D3F89FEA2A3D}" type="CATEGORYNAM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/>
                      <a:t>[LUOKAN NIMI]</a:t>
                    </a:fld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, </a:t>
                    </a:r>
                    <a:fld id="{F7BE62E6-1055-41BA-86FD-174F15538FD1}" type="VALU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/>
                      <a:t>[ARVO]</a:t>
                    </a:fld>
                    <a:endParaRPr lang="en-US" dirty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1-2363-48D1-B820-7DA891E2A0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, </c:separator>
            <c:showLeaderLines val="1"/>
            <c:leaderLines>
              <c:spPr>
                <a:ln w="6350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Taul1!$A$2:$A$19</c:f>
              <c:strCache>
                <c:ptCount val="18"/>
                <c:pt idx="0">
                  <c:v>Koneet ja laitteet</c:v>
                </c:pt>
                <c:pt idx="1">
                  <c:v>Terästuotteet</c:v>
                </c:pt>
                <c:pt idx="2">
                  <c:v>Sähkökoneet ja -laitteet</c:v>
                </c:pt>
                <c:pt idx="3">
                  <c:v>Autot ja autonosat</c:v>
                </c:pt>
                <c:pt idx="4">
                  <c:v>Värimetallit</c:v>
                </c:pt>
                <c:pt idx="5">
                  <c:v>Tietoliikennelaitteet</c:v>
                </c:pt>
                <c:pt idx="6">
                  <c:v>Laivat, veneet ja muut ajoneuvot</c:v>
                </c:pt>
                <c:pt idx="7">
                  <c:v>Lääkintäkojeet ja laitteet</c:v>
                </c:pt>
                <c:pt idx="8">
                  <c:v>Metallituotteet</c:v>
                </c:pt>
                <c:pt idx="9">
                  <c:v>Metallimalmit</c:v>
                </c:pt>
                <c:pt idx="10">
                  <c:v>Paperi, kartonki, pahvi</c:v>
                </c:pt>
                <c:pt idx="11">
                  <c:v>Sahatavara</c:v>
                </c:pt>
                <c:pt idx="12">
                  <c:v>Massa</c:v>
                </c:pt>
                <c:pt idx="13">
                  <c:v>Dieselpolttoaineet</c:v>
                </c:pt>
                <c:pt idx="14">
                  <c:v>Kemikaalit ja kemialliset tuotteet</c:v>
                </c:pt>
                <c:pt idx="15">
                  <c:v>Kumi- ja muovituotteet</c:v>
                </c:pt>
                <c:pt idx="16">
                  <c:v>Lääkkeet</c:v>
                </c:pt>
                <c:pt idx="17">
                  <c:v>Muut tavarat </c:v>
                </c:pt>
              </c:strCache>
            </c:strRef>
          </c:cat>
          <c:val>
            <c:numRef>
              <c:f>Taul1!$B$2:$B$19</c:f>
              <c:numCache>
                <c:formatCode>#,##0.0</c:formatCode>
                <c:ptCount val="18"/>
                <c:pt idx="0">
                  <c:v>7.8</c:v>
                </c:pt>
                <c:pt idx="1">
                  <c:v>4.2</c:v>
                </c:pt>
                <c:pt idx="2">
                  <c:v>3.8</c:v>
                </c:pt>
                <c:pt idx="3">
                  <c:v>3.5</c:v>
                </c:pt>
                <c:pt idx="4">
                  <c:v>3.4</c:v>
                </c:pt>
                <c:pt idx="5">
                  <c:v>2.7</c:v>
                </c:pt>
                <c:pt idx="6">
                  <c:v>1.9</c:v>
                </c:pt>
                <c:pt idx="7">
                  <c:v>1.6</c:v>
                </c:pt>
                <c:pt idx="8">
                  <c:v>1.3</c:v>
                </c:pt>
                <c:pt idx="9" formatCode="General">
                  <c:v>0.4</c:v>
                </c:pt>
                <c:pt idx="10">
                  <c:v>7.1</c:v>
                </c:pt>
                <c:pt idx="11">
                  <c:v>2.8</c:v>
                </c:pt>
                <c:pt idx="12">
                  <c:v>2</c:v>
                </c:pt>
                <c:pt idx="13">
                  <c:v>4.5</c:v>
                </c:pt>
                <c:pt idx="14">
                  <c:v>3.5</c:v>
                </c:pt>
                <c:pt idx="15">
                  <c:v>2.6</c:v>
                </c:pt>
                <c:pt idx="16">
                  <c:v>0.9</c:v>
                </c:pt>
                <c:pt idx="17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2363-48D1-B820-7DA891E2A09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50" b="0" i="0" baseline="0"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981703474847161E-2"/>
          <c:y val="4.169009667464485E-2"/>
          <c:w val="0.71579377100593577"/>
          <c:h val="0.83742813430070639"/>
        </c:manualLayout>
      </c:layout>
      <c:lineChart>
        <c:grouping val="standar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Teknologia-, metsä- ja kemianteollisuuden palveluvienti Suomesta (ml. peliteollisuus)</c:v>
                </c:pt>
              </c:strCache>
            </c:strRef>
          </c:tx>
          <c:marker>
            <c:symbol val="none"/>
          </c:marker>
          <c:cat>
            <c:numRef>
              <c:f>Taul1!$A$2:$A$8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Taul1!$B$2:$B$8</c:f>
              <c:numCache>
                <c:formatCode>General</c:formatCode>
                <c:ptCount val="7"/>
                <c:pt idx="0">
                  <c:v>12.917</c:v>
                </c:pt>
                <c:pt idx="1">
                  <c:v>12.484999999999999</c:v>
                </c:pt>
                <c:pt idx="2">
                  <c:v>12.426</c:v>
                </c:pt>
                <c:pt idx="3">
                  <c:v>12.510999999999999</c:v>
                </c:pt>
                <c:pt idx="4">
                  <c:v>13.747714</c:v>
                </c:pt>
                <c:pt idx="5">
                  <c:v>14.183875</c:v>
                </c:pt>
                <c:pt idx="6">
                  <c:v>15.5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60-4F7F-A352-B5022905814C}"/>
            </c:ext>
          </c:extLst>
        </c:ser>
        <c:ser>
          <c:idx val="3"/>
          <c:order val="1"/>
          <c:tx>
            <c:strRef>
              <c:f>Taul1!$C$1</c:f>
              <c:strCache>
                <c:ptCount val="1"/>
                <c:pt idx="0">
                  <c:v>Muiden toimialojen palveluvienti Suomesta </c:v>
                </c:pt>
              </c:strCache>
            </c:strRef>
          </c:tx>
          <c:marker>
            <c:symbol val="none"/>
          </c:marker>
          <c:cat>
            <c:numRef>
              <c:f>Taul1!$A$2:$A$8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Taul1!$C$2:$C$8</c:f>
              <c:numCache>
                <c:formatCode>General</c:formatCode>
                <c:ptCount val="7"/>
                <c:pt idx="0">
                  <c:v>8.5210000000000008</c:v>
                </c:pt>
                <c:pt idx="1">
                  <c:v>9.8350000000000009</c:v>
                </c:pt>
                <c:pt idx="2">
                  <c:v>9.77</c:v>
                </c:pt>
                <c:pt idx="3">
                  <c:v>8.6240000000000006</c:v>
                </c:pt>
                <c:pt idx="4">
                  <c:v>9.4160000000000004</c:v>
                </c:pt>
                <c:pt idx="5">
                  <c:v>9.6929999999999996</c:v>
                </c:pt>
                <c:pt idx="6">
                  <c:v>10.635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60-4F7F-A352-B50229058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355848"/>
        <c:axId val="410356240"/>
      </c:lineChart>
      <c:catAx>
        <c:axId val="410355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0356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0356240"/>
        <c:scaling>
          <c:orientation val="minMax"/>
          <c:max val="16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0355848"/>
        <c:crosses val="autoZero"/>
        <c:crossBetween val="between"/>
        <c:majorUnit val="1"/>
        <c:minorUnit val="0.5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770658010009065"/>
          <c:y val="9.389418710757913E-2"/>
          <c:w val="0.21485621614561912"/>
          <c:h val="0.72093804242011117"/>
        </c:manualLayout>
      </c:layout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r>
              <a:rPr lang="en-GB" baseline="0">
                <a:solidFill>
                  <a:schemeClr val="tx1"/>
                </a:solidFill>
              </a:rPr>
              <a:t>BKT:n konsensus-ennusteet vuodelle 2019, % </a:t>
            </a:r>
          </a:p>
        </c:rich>
      </c:tx>
      <c:layout>
        <c:manualLayout>
          <c:xMode val="edge"/>
          <c:yMode val="edge"/>
          <c:x val="6.0466720888038818E-2"/>
          <c:y val="5.6929876513676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2970586395202301E-2"/>
          <c:y val="6.4156461395866768E-2"/>
          <c:w val="0.73276561769165904"/>
          <c:h val="0.77671621240628697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Itäinen Eurooppa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  <c:pt idx="14">
                  <c:v>maalis</c:v>
                </c:pt>
                <c:pt idx="15">
                  <c:v>huhti</c:v>
                </c:pt>
              </c:strCache>
            </c:strRef>
          </c:cat>
          <c:val>
            <c:numRef>
              <c:f>Taul1!$B$2:$B$17</c:f>
              <c:numCache>
                <c:formatCode>General</c:formatCode>
                <c:ptCount val="16"/>
                <c:pt idx="0">
                  <c:v>2.9</c:v>
                </c:pt>
                <c:pt idx="1">
                  <c:v>2.9</c:v>
                </c:pt>
                <c:pt idx="2">
                  <c:v>2.9</c:v>
                </c:pt>
                <c:pt idx="3">
                  <c:v>2.9</c:v>
                </c:pt>
                <c:pt idx="4">
                  <c:v>3</c:v>
                </c:pt>
                <c:pt idx="5">
                  <c:v>2.9</c:v>
                </c:pt>
                <c:pt idx="6">
                  <c:v>2.8</c:v>
                </c:pt>
                <c:pt idx="7">
                  <c:v>2.7</c:v>
                </c:pt>
                <c:pt idx="8">
                  <c:v>2.4</c:v>
                </c:pt>
                <c:pt idx="9">
                  <c:v>2.2000000000000002</c:v>
                </c:pt>
                <c:pt idx="10">
                  <c:v>2.1</c:v>
                </c:pt>
                <c:pt idx="11">
                  <c:v>2.1</c:v>
                </c:pt>
                <c:pt idx="12">
                  <c:v>2.1</c:v>
                </c:pt>
                <c:pt idx="13">
                  <c:v>2</c:v>
                </c:pt>
                <c:pt idx="14">
                  <c:v>2</c:v>
                </c:pt>
                <c:pt idx="15">
                  <c:v>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BB-4155-9100-A0342A7F3B21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Suomi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  <c:pt idx="14">
                  <c:v>maalis</c:v>
                </c:pt>
                <c:pt idx="15">
                  <c:v>huhti</c:v>
                </c:pt>
              </c:strCache>
            </c:strRef>
          </c:cat>
          <c:val>
            <c:numRef>
              <c:f>Taul1!$C$2:$C$17</c:f>
              <c:numCache>
                <c:formatCode>General</c:formatCode>
                <c:ptCount val="16"/>
                <c:pt idx="0">
                  <c:v>1.8</c:v>
                </c:pt>
                <c:pt idx="1">
                  <c:v>2.1</c:v>
                </c:pt>
                <c:pt idx="2">
                  <c:v>2</c:v>
                </c:pt>
                <c:pt idx="3">
                  <c:v>2.1</c:v>
                </c:pt>
                <c:pt idx="4">
                  <c:v>2.2000000000000002</c:v>
                </c:pt>
                <c:pt idx="5">
                  <c:v>2</c:v>
                </c:pt>
                <c:pt idx="6">
                  <c:v>2.1</c:v>
                </c:pt>
                <c:pt idx="7">
                  <c:v>2.2000000000000002</c:v>
                </c:pt>
                <c:pt idx="8">
                  <c:v>2.2000000000000002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1.9</c:v>
                </c:pt>
                <c:pt idx="13">
                  <c:v>1.8</c:v>
                </c:pt>
                <c:pt idx="14">
                  <c:v>1.8</c:v>
                </c:pt>
                <c:pt idx="15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BB-4155-9100-A0342A7F3B21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Ruotsi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  <c:pt idx="14">
                  <c:v>maalis</c:v>
                </c:pt>
                <c:pt idx="15">
                  <c:v>huhti</c:v>
                </c:pt>
              </c:strCache>
            </c:strRef>
          </c:cat>
          <c:val>
            <c:numRef>
              <c:f>Taul1!$D$2:$D$17</c:f>
              <c:numCache>
                <c:formatCode>General</c:formatCode>
                <c:ptCount val="16"/>
                <c:pt idx="0">
                  <c:v>2.1</c:v>
                </c:pt>
                <c:pt idx="1">
                  <c:v>2.1</c:v>
                </c:pt>
                <c:pt idx="2">
                  <c:v>2.1</c:v>
                </c:pt>
                <c:pt idx="3">
                  <c:v>2.1</c:v>
                </c:pt>
                <c:pt idx="4">
                  <c:v>2.1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2.1</c:v>
                </c:pt>
                <c:pt idx="10">
                  <c:v>2</c:v>
                </c:pt>
                <c:pt idx="11">
                  <c:v>1.9</c:v>
                </c:pt>
                <c:pt idx="12">
                  <c:v>1.7</c:v>
                </c:pt>
                <c:pt idx="13">
                  <c:v>1.6</c:v>
                </c:pt>
                <c:pt idx="14">
                  <c:v>1.5</c:v>
                </c:pt>
                <c:pt idx="15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BB-4155-9100-A0342A7F3B21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Venäjä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  <c:pt idx="14">
                  <c:v>maalis</c:v>
                </c:pt>
                <c:pt idx="15">
                  <c:v>huhti</c:v>
                </c:pt>
              </c:strCache>
            </c:strRef>
          </c:cat>
          <c:val>
            <c:numRef>
              <c:f>Taul1!$E$2:$E$17</c:f>
              <c:numCache>
                <c:formatCode>General</c:formatCode>
                <c:ptCount val="16"/>
                <c:pt idx="0">
                  <c:v>1.8</c:v>
                </c:pt>
                <c:pt idx="1">
                  <c:v>1.9</c:v>
                </c:pt>
                <c:pt idx="2">
                  <c:v>1.8</c:v>
                </c:pt>
                <c:pt idx="3">
                  <c:v>1.9</c:v>
                </c:pt>
                <c:pt idx="4">
                  <c:v>1.9</c:v>
                </c:pt>
                <c:pt idx="5">
                  <c:v>1.9</c:v>
                </c:pt>
                <c:pt idx="6">
                  <c:v>1.8</c:v>
                </c:pt>
                <c:pt idx="7">
                  <c:v>1.7</c:v>
                </c:pt>
                <c:pt idx="8">
                  <c:v>1.6</c:v>
                </c:pt>
                <c:pt idx="9">
                  <c:v>1.6</c:v>
                </c:pt>
                <c:pt idx="10">
                  <c:v>1.6</c:v>
                </c:pt>
                <c:pt idx="11">
                  <c:v>1.5</c:v>
                </c:pt>
                <c:pt idx="12">
                  <c:v>1.5</c:v>
                </c:pt>
                <c:pt idx="13">
                  <c:v>1.5</c:v>
                </c:pt>
                <c:pt idx="14">
                  <c:v>1.5</c:v>
                </c:pt>
                <c:pt idx="15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BB-4155-9100-A0342A7F3B21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Ranska</c:v>
                </c:pt>
              </c:strCache>
            </c:strRef>
          </c:tx>
          <c:spPr>
            <a:ln w="381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  <c:pt idx="14">
                  <c:v>maalis</c:v>
                </c:pt>
                <c:pt idx="15">
                  <c:v>huhti</c:v>
                </c:pt>
              </c:strCache>
            </c:strRef>
          </c:cat>
          <c:val>
            <c:numRef>
              <c:f>Taul1!$F$2:$F$17</c:f>
              <c:numCache>
                <c:formatCode>General</c:formatCode>
                <c:ptCount val="16"/>
                <c:pt idx="0">
                  <c:v>1.7</c:v>
                </c:pt>
                <c:pt idx="1">
                  <c:v>1.8</c:v>
                </c:pt>
                <c:pt idx="2">
                  <c:v>1.8</c:v>
                </c:pt>
                <c:pt idx="3">
                  <c:v>1.8</c:v>
                </c:pt>
                <c:pt idx="4">
                  <c:v>1.8</c:v>
                </c:pt>
                <c:pt idx="5">
                  <c:v>1.7</c:v>
                </c:pt>
                <c:pt idx="6">
                  <c:v>1.8</c:v>
                </c:pt>
                <c:pt idx="7">
                  <c:v>1.7</c:v>
                </c:pt>
                <c:pt idx="8">
                  <c:v>1.7</c:v>
                </c:pt>
                <c:pt idx="9">
                  <c:v>1.6</c:v>
                </c:pt>
                <c:pt idx="10">
                  <c:v>1.6</c:v>
                </c:pt>
                <c:pt idx="11">
                  <c:v>1.6</c:v>
                </c:pt>
                <c:pt idx="12">
                  <c:v>1.5</c:v>
                </c:pt>
                <c:pt idx="13">
                  <c:v>1.3</c:v>
                </c:pt>
                <c:pt idx="14">
                  <c:v>1.3</c:v>
                </c:pt>
                <c:pt idx="15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ABB-4155-9100-A0342A7F3B21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Saksa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  <c:pt idx="14">
                  <c:v>maalis</c:v>
                </c:pt>
                <c:pt idx="15">
                  <c:v>huhti</c:v>
                </c:pt>
              </c:strCache>
            </c:strRef>
          </c:cat>
          <c:val>
            <c:numRef>
              <c:f>Taul1!$G$2:$G$17</c:f>
              <c:numCache>
                <c:formatCode>General</c:formatCode>
                <c:ptCount val="16"/>
                <c:pt idx="0">
                  <c:v>1.8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  <c:pt idx="4">
                  <c:v>1.9</c:v>
                </c:pt>
                <c:pt idx="5">
                  <c:v>1.8</c:v>
                </c:pt>
                <c:pt idx="6">
                  <c:v>1.7</c:v>
                </c:pt>
                <c:pt idx="7">
                  <c:v>1.7</c:v>
                </c:pt>
                <c:pt idx="8">
                  <c:v>1.7</c:v>
                </c:pt>
                <c:pt idx="9">
                  <c:v>1.7</c:v>
                </c:pt>
                <c:pt idx="10">
                  <c:v>1.6</c:v>
                </c:pt>
                <c:pt idx="11">
                  <c:v>1.5</c:v>
                </c:pt>
                <c:pt idx="12">
                  <c:v>1.4</c:v>
                </c:pt>
                <c:pt idx="13">
                  <c:v>1.2</c:v>
                </c:pt>
                <c:pt idx="14">
                  <c:v>1</c:v>
                </c:pt>
                <c:pt idx="15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ABB-4155-9100-A0342A7F3B21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Italia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Taul1!$A$2:$A$17</c:f>
              <c:strCache>
                <c:ptCount val="16"/>
                <c:pt idx="0">
                  <c:v>2018, 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  <c:pt idx="12">
                  <c:v>2019, tammi</c:v>
                </c:pt>
                <c:pt idx="13">
                  <c:v>helmi</c:v>
                </c:pt>
                <c:pt idx="14">
                  <c:v>maalis</c:v>
                </c:pt>
                <c:pt idx="15">
                  <c:v>huhti</c:v>
                </c:pt>
              </c:strCache>
            </c:strRef>
          </c:cat>
          <c:val>
            <c:numRef>
              <c:f>Taul1!$H$2:$H$17</c:f>
              <c:numCache>
                <c:formatCode>General</c:formatCode>
                <c:ptCount val="16"/>
                <c:pt idx="0">
                  <c:v>1.1000000000000001</c:v>
                </c:pt>
                <c:pt idx="1">
                  <c:v>1.2</c:v>
                </c:pt>
                <c:pt idx="2">
                  <c:v>1.2</c:v>
                </c:pt>
                <c:pt idx="3">
                  <c:v>1.2</c:v>
                </c:pt>
                <c:pt idx="4">
                  <c:v>1.2</c:v>
                </c:pt>
                <c:pt idx="5">
                  <c:v>1.2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1.1000000000000001</c:v>
                </c:pt>
                <c:pt idx="9">
                  <c:v>1</c:v>
                </c:pt>
                <c:pt idx="10">
                  <c:v>0.9</c:v>
                </c:pt>
                <c:pt idx="11">
                  <c:v>0.7</c:v>
                </c:pt>
                <c:pt idx="12">
                  <c:v>0.5</c:v>
                </c:pt>
                <c:pt idx="13">
                  <c:v>0.3</c:v>
                </c:pt>
                <c:pt idx="14">
                  <c:v>0.1</c:v>
                </c:pt>
                <c:pt idx="1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2D-4DDD-B047-871E1ACF6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750248"/>
        <c:axId val="301817616"/>
      </c:lineChart>
      <c:catAx>
        <c:axId val="2277502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01817616"/>
        <c:crosses val="autoZero"/>
        <c:auto val="1"/>
        <c:lblAlgn val="ctr"/>
        <c:lblOffset val="100"/>
        <c:noMultiLvlLbl val="0"/>
      </c:catAx>
      <c:valAx>
        <c:axId val="301817616"/>
        <c:scaling>
          <c:orientation val="minMax"/>
          <c:max val="3.2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227750248"/>
        <c:crosses val="autoZero"/>
        <c:crossBetween val="between"/>
        <c:majorUnit val="0.2"/>
        <c:minorUnit val="5.000000000000001E-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383613228823136"/>
          <c:y val="0.25002156539108872"/>
          <c:w val="0.17640595720086635"/>
          <c:h val="0.441828701068954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aseline="0"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88068694350567E-2"/>
          <c:y val="3.5328973864015109E-2"/>
          <c:w val="0.70776475536838923"/>
          <c:h val="0.87446293846138301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Ruotsin bkt-kasvulla 2009-2017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val>
            <c:numRef>
              <c:f>Taul1!$B$2:$B$11</c:f>
              <c:numCache>
                <c:formatCode>General</c:formatCode>
                <c:ptCount val="10"/>
                <c:pt idx="0">
                  <c:v>193.71100000000001</c:v>
                </c:pt>
                <c:pt idx="1">
                  <c:v>170.26755349999999</c:v>
                </c:pt>
                <c:pt idx="2">
                  <c:v>202.92570889999999</c:v>
                </c:pt>
                <c:pt idx="3">
                  <c:v>222.6471487</c:v>
                </c:pt>
                <c:pt idx="4">
                  <c:v>232.7611982</c:v>
                </c:pt>
                <c:pt idx="5">
                  <c:v>239.58523460000001</c:v>
                </c:pt>
                <c:pt idx="6">
                  <c:v>237.9022354</c:v>
                </c:pt>
                <c:pt idx="7">
                  <c:v>246.87733270000001</c:v>
                </c:pt>
                <c:pt idx="8">
                  <c:v>255.76869239999999</c:v>
                </c:pt>
                <c:pt idx="9">
                  <c:v>262.73562700000002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33C-4861-9973-54120FBC3CD0}"/>
            </c:ext>
          </c:extLst>
        </c:ser>
        <c:ser>
          <c:idx val="2"/>
          <c:order val="1"/>
          <c:tx>
            <c:strRef>
              <c:f>Taul1!$C$1</c:f>
              <c:strCache>
                <c:ptCount val="1"/>
                <c:pt idx="0">
                  <c:v>Saksan bkt-kasvulla 2009-2017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Taul1!$C$2:$C$11</c:f>
              <c:numCache>
                <c:formatCode>General</c:formatCode>
                <c:ptCount val="10"/>
                <c:pt idx="0">
                  <c:v>193.71100000000001</c:v>
                </c:pt>
                <c:pt idx="1">
                  <c:v>186.03890290000001</c:v>
                </c:pt>
                <c:pt idx="2">
                  <c:v>195.09630279999999</c:v>
                </c:pt>
                <c:pt idx="3">
                  <c:v>204.40172630000001</c:v>
                </c:pt>
                <c:pt idx="4">
                  <c:v>208.57124569999999</c:v>
                </c:pt>
                <c:pt idx="5">
                  <c:v>213.7116868</c:v>
                </c:pt>
                <c:pt idx="6">
                  <c:v>221.7444769</c:v>
                </c:pt>
                <c:pt idx="7">
                  <c:v>230.1515709</c:v>
                </c:pt>
                <c:pt idx="8">
                  <c:v>237.743514</c:v>
                </c:pt>
                <c:pt idx="9">
                  <c:v>246.7646177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33C-4861-9973-54120FBC3CD0}"/>
            </c:ext>
          </c:extLst>
        </c:ser>
        <c:ser>
          <c:idx val="3"/>
          <c:order val="2"/>
          <c:tx>
            <c:strRef>
              <c:f>Taul1!$D$1</c:f>
              <c:strCache>
                <c:ptCount val="1"/>
                <c:pt idx="0">
                  <c:v>EU-maiden bkt-kasvulla 2009-2017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Taul1!$D$2:$D$11</c:f>
              <c:numCache>
                <c:formatCode>General</c:formatCode>
                <c:ptCount val="10"/>
                <c:pt idx="0">
                  <c:v>193.71100000000001</c:v>
                </c:pt>
                <c:pt idx="1">
                  <c:v>182.5077</c:v>
                </c:pt>
                <c:pt idx="2">
                  <c:v>190.09719999999999</c:v>
                </c:pt>
                <c:pt idx="3">
                  <c:v>195.6249</c:v>
                </c:pt>
                <c:pt idx="4">
                  <c:v>199.51390000000001</c:v>
                </c:pt>
                <c:pt idx="5">
                  <c:v>201.20060000000001</c:v>
                </c:pt>
                <c:pt idx="6">
                  <c:v>208.12700000000001</c:v>
                </c:pt>
                <c:pt idx="7">
                  <c:v>219.28980000000001</c:v>
                </c:pt>
                <c:pt idx="8">
                  <c:v>220.9324</c:v>
                </c:pt>
                <c:pt idx="9">
                  <c:v>227.0899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33C-4861-9973-54120FBC3CD0}"/>
            </c:ext>
          </c:extLst>
        </c:ser>
        <c:ser>
          <c:idx val="4"/>
          <c:order val="3"/>
          <c:tx>
            <c:strRef>
              <c:f>Taul1!$E$1</c:f>
              <c:strCache>
                <c:ptCount val="1"/>
                <c:pt idx="0">
                  <c:v>Suomen toteutunut kehitys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val>
            <c:numRef>
              <c:f>Taul1!$E$2:$E$11</c:f>
              <c:numCache>
                <c:formatCode>General</c:formatCode>
                <c:ptCount val="10"/>
                <c:pt idx="0">
                  <c:v>193.71100000000001</c:v>
                </c:pt>
                <c:pt idx="1">
                  <c:v>181.029</c:v>
                </c:pt>
                <c:pt idx="2">
                  <c:v>187.1</c:v>
                </c:pt>
                <c:pt idx="3">
                  <c:v>196.869</c:v>
                </c:pt>
                <c:pt idx="4">
                  <c:v>199.79300000000001</c:v>
                </c:pt>
                <c:pt idx="5">
                  <c:v>203.33799999999999</c:v>
                </c:pt>
                <c:pt idx="6">
                  <c:v>205.47399999999999</c:v>
                </c:pt>
                <c:pt idx="7">
                  <c:v>209.60400000000001</c:v>
                </c:pt>
                <c:pt idx="8">
                  <c:v>215.773</c:v>
                </c:pt>
                <c:pt idx="9">
                  <c:v>224.27799999999999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33C-4861-9973-54120FBC3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2235424"/>
        <c:axId val="412235816"/>
      </c:lineChart>
      <c:catAx>
        <c:axId val="41223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/>
        </c:spPr>
        <c:txPr>
          <a:bodyPr rot="60000" anchor="t" anchorCtr="0"/>
          <a:lstStyle/>
          <a:p>
            <a:pPr>
              <a:defRPr sz="1050" b="0" i="0" baseline="0">
                <a:solidFill>
                  <a:schemeClr val="tx1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2235816"/>
        <c:crosses val="autoZero"/>
        <c:auto val="1"/>
        <c:lblAlgn val="ctr"/>
        <c:lblOffset val="100"/>
        <c:tickMarkSkip val="12"/>
        <c:noMultiLvlLbl val="0"/>
      </c:catAx>
      <c:valAx>
        <c:axId val="412235816"/>
        <c:scaling>
          <c:orientation val="minMax"/>
          <c:max val="270"/>
          <c:min val="16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223542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8719787956752918"/>
          <c:y val="0.13223110086107986"/>
          <c:w val="0.20385901058221051"/>
          <c:h val="0.72449876574686811"/>
        </c:manualLayout>
      </c:layout>
      <c:overlay val="0"/>
      <c:txPr>
        <a:bodyPr/>
        <a:lstStyle/>
        <a:p>
          <a:pPr>
            <a:defRPr sz="1050" baseline="0"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50800">
              <a:solidFill>
                <a:schemeClr val="accent5"/>
              </a:solidFill>
            </a:ln>
          </c:spPr>
          <c:marker>
            <c:symbol val="none"/>
          </c:marker>
          <c:cat>
            <c:strRef>
              <c:f>Taul1!$A$2:$A$46</c:f>
              <c:strCache>
                <c:ptCount val="45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2019(1-2)</c:v>
                </c:pt>
              </c:strCache>
            </c:strRef>
          </c:cat>
          <c:val>
            <c:numRef>
              <c:f>Taul1!$B$2:$B$46</c:f>
              <c:numCache>
                <c:formatCode>General</c:formatCode>
                <c:ptCount val="45"/>
                <c:pt idx="0">
                  <c:v>24.5</c:v>
                </c:pt>
                <c:pt idx="1">
                  <c:v>32.799999999999997</c:v>
                </c:pt>
                <c:pt idx="2">
                  <c:v>31.7</c:v>
                </c:pt>
                <c:pt idx="3">
                  <c:v>30.9</c:v>
                </c:pt>
                <c:pt idx="4">
                  <c:v>22.1</c:v>
                </c:pt>
                <c:pt idx="5">
                  <c:v>22</c:v>
                </c:pt>
                <c:pt idx="6">
                  <c:v>30</c:v>
                </c:pt>
                <c:pt idx="7">
                  <c:v>34.9</c:v>
                </c:pt>
                <c:pt idx="8">
                  <c:v>40.1</c:v>
                </c:pt>
                <c:pt idx="9">
                  <c:v>26.8</c:v>
                </c:pt>
                <c:pt idx="10">
                  <c:v>30.7</c:v>
                </c:pt>
                <c:pt idx="11">
                  <c:v>27.2</c:v>
                </c:pt>
                <c:pt idx="12">
                  <c:v>30.8</c:v>
                </c:pt>
                <c:pt idx="13">
                  <c:v>21.3</c:v>
                </c:pt>
                <c:pt idx="14">
                  <c:v>20.100000000000001</c:v>
                </c:pt>
                <c:pt idx="15">
                  <c:v>16.100000000000001</c:v>
                </c:pt>
                <c:pt idx="16">
                  <c:v>6.2</c:v>
                </c:pt>
                <c:pt idx="17">
                  <c:v>3.7</c:v>
                </c:pt>
                <c:pt idx="18">
                  <c:v>5.8</c:v>
                </c:pt>
                <c:pt idx="19">
                  <c:v>5.0999999999999996</c:v>
                </c:pt>
                <c:pt idx="20">
                  <c:v>4.4000000000000004</c:v>
                </c:pt>
                <c:pt idx="21">
                  <c:v>4.8</c:v>
                </c:pt>
                <c:pt idx="22">
                  <c:v>6.1</c:v>
                </c:pt>
                <c:pt idx="23">
                  <c:v>5.2</c:v>
                </c:pt>
                <c:pt idx="24">
                  <c:v>3.6</c:v>
                </c:pt>
                <c:pt idx="25">
                  <c:v>3.8</c:v>
                </c:pt>
                <c:pt idx="26">
                  <c:v>5.4</c:v>
                </c:pt>
                <c:pt idx="27">
                  <c:v>6.3</c:v>
                </c:pt>
                <c:pt idx="28">
                  <c:v>7.6</c:v>
                </c:pt>
                <c:pt idx="29">
                  <c:v>10</c:v>
                </c:pt>
                <c:pt idx="30">
                  <c:v>12.6</c:v>
                </c:pt>
                <c:pt idx="31">
                  <c:v>10.8</c:v>
                </c:pt>
                <c:pt idx="32">
                  <c:v>10.7</c:v>
                </c:pt>
                <c:pt idx="33">
                  <c:v>12.4</c:v>
                </c:pt>
                <c:pt idx="34">
                  <c:v>7.7</c:v>
                </c:pt>
                <c:pt idx="35">
                  <c:v>8.3000000000000007</c:v>
                </c:pt>
                <c:pt idx="36">
                  <c:v>8.9</c:v>
                </c:pt>
                <c:pt idx="37">
                  <c:v>9.6</c:v>
                </c:pt>
                <c:pt idx="38">
                  <c:v>9.4</c:v>
                </c:pt>
                <c:pt idx="39">
                  <c:v>8.1</c:v>
                </c:pt>
                <c:pt idx="40">
                  <c:v>5.2</c:v>
                </c:pt>
                <c:pt idx="41">
                  <c:v>5.5</c:v>
                </c:pt>
                <c:pt idx="42">
                  <c:v>5.8</c:v>
                </c:pt>
                <c:pt idx="43">
                  <c:v>5.4</c:v>
                </c:pt>
                <c:pt idx="44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4B-47E6-8EC3-4FC3401F7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760720"/>
        <c:axId val="403761112"/>
      </c:lineChart>
      <c:catAx>
        <c:axId val="40376072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3761112"/>
        <c:crosses val="autoZero"/>
        <c:auto val="1"/>
        <c:lblAlgn val="ctr"/>
        <c:lblOffset val="100"/>
        <c:noMultiLvlLbl val="0"/>
      </c:catAx>
      <c:valAx>
        <c:axId val="403761112"/>
        <c:scaling>
          <c:orientation val="minMax"/>
          <c:max val="42"/>
          <c:min val="0"/>
        </c:scaling>
        <c:delete val="0"/>
        <c:axPos val="l"/>
        <c:majorGridlines>
          <c:spPr>
            <a:ln w="3175" cmpd="sng">
              <a:solidFill>
                <a:schemeClr val="tx2">
                  <a:alpha val="2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3760720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E64D-407C-B54D-9B12CCFA0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3762288"/>
        <c:axId val="405222624"/>
      </c:barChart>
      <c:catAx>
        <c:axId val="4037622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5222624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405222624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3762288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483130301109E-2"/>
          <c:y val="5.2963004984607473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8B48-439C-BC97-86839F8FF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5223408"/>
        <c:axId val="405223800"/>
      </c:barChart>
      <c:catAx>
        <c:axId val="4052234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5223800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405223800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5223408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Yhteensä</a:t>
            </a:r>
            <a:r>
              <a:rPr lang="en-US" dirty="0"/>
              <a:t> 1 082 600 </a:t>
            </a:r>
            <a:r>
              <a:rPr lang="en-US" dirty="0" err="1"/>
              <a:t>työllistä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40-4107-84FC-C9672DC032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40-4107-84FC-C9672DC032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2EDB-4636-96F8-986BAAA7F09F}"/>
              </c:ext>
            </c:extLst>
          </c:dPt>
          <c:dLbls>
            <c:dLbl>
              <c:idx val="2"/>
              <c:layout>
                <c:manualLayout>
                  <c:x val="0.13313873223281825"/>
                  <c:y val="0.154437176145321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DB-4636-96F8-986BAAA7F09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Vientiteollisuus (välitön)</c:v>
                </c:pt>
                <c:pt idx="1">
                  <c:v>Vaikutus muilla toimialoilla (välillinen)</c:v>
                </c:pt>
                <c:pt idx="2">
                  <c:v>Vaikutus yksityiseen kulutukseen (tulovaikutus)</c:v>
                </c:pt>
              </c:strCache>
            </c:strRef>
          </c:cat>
          <c:val>
            <c:numRef>
              <c:f>Taul1!$B$2:$B$4</c:f>
              <c:numCache>
                <c:formatCode>#,##0</c:formatCode>
                <c:ptCount val="3"/>
                <c:pt idx="0">
                  <c:v>466700</c:v>
                </c:pt>
                <c:pt idx="1">
                  <c:v>444700</c:v>
                </c:pt>
                <c:pt idx="2">
                  <c:v>171200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10351.51</c:v>
                </c:pt>
                <c:pt idx="2">
                  <c:v>9724.44</c:v>
                </c:pt>
                <c:pt idx="3">
                  <c:v>10336.709999999999</c:v>
                </c:pt>
                <c:pt idx="4">
                  <c:v>8737.09</c:v>
                </c:pt>
                <c:pt idx="5">
                  <c:v>5787.6</c:v>
                </c:pt>
                <c:pt idx="6">
                  <c:v>5951.31</c:v>
                </c:pt>
                <c:pt idx="7">
                  <c:v>6186.84</c:v>
                </c:pt>
                <c:pt idx="8">
                  <c:v>7161.12</c:v>
                </c:pt>
                <c:pt idx="9">
                  <c:v>6497.41</c:v>
                </c:pt>
                <c:pt idx="10">
                  <c:v>6672.15</c:v>
                </c:pt>
                <c:pt idx="11">
                  <c:v>6615.96</c:v>
                </c:pt>
                <c:pt idx="12">
                  <c:v>8629.91</c:v>
                </c:pt>
                <c:pt idx="13">
                  <c:v>7754.5</c:v>
                </c:pt>
                <c:pt idx="14">
                  <c:v>8020.36</c:v>
                </c:pt>
                <c:pt idx="15">
                  <c:v>7119.89</c:v>
                </c:pt>
                <c:pt idx="16">
                  <c:v>8861.89</c:v>
                </c:pt>
                <c:pt idx="17">
                  <c:v>7628.96</c:v>
                </c:pt>
                <c:pt idx="18">
                  <c:v>7980.15</c:v>
                </c:pt>
                <c:pt idx="19">
                  <c:v>7063.6</c:v>
                </c:pt>
                <c:pt idx="20">
                  <c:v>8301.57</c:v>
                </c:pt>
                <c:pt idx="21">
                  <c:v>6528.1</c:v>
                </c:pt>
                <c:pt idx="22">
                  <c:v>6872.15</c:v>
                </c:pt>
                <c:pt idx="23">
                  <c:v>6306.62</c:v>
                </c:pt>
                <c:pt idx="24">
                  <c:v>7069.88</c:v>
                </c:pt>
                <c:pt idx="25">
                  <c:v>6976.37</c:v>
                </c:pt>
                <c:pt idx="26">
                  <c:v>7091.98</c:v>
                </c:pt>
                <c:pt idx="27">
                  <c:v>8275.2800000000007</c:v>
                </c:pt>
                <c:pt idx="28">
                  <c:v>7336.25</c:v>
                </c:pt>
                <c:pt idx="29">
                  <c:v>6307.42</c:v>
                </c:pt>
                <c:pt idx="30">
                  <c:v>8071.92</c:v>
                </c:pt>
                <c:pt idx="31">
                  <c:v>6700.21</c:v>
                </c:pt>
                <c:pt idx="32">
                  <c:v>7507.13</c:v>
                </c:pt>
                <c:pt idx="33">
                  <c:v>6291.98</c:v>
                </c:pt>
                <c:pt idx="34">
                  <c:v>5995.38</c:v>
                </c:pt>
                <c:pt idx="35">
                  <c:v>6051.9</c:v>
                </c:pt>
                <c:pt idx="36">
                  <c:v>7423.14</c:v>
                </c:pt>
                <c:pt idx="37">
                  <c:v>7129.35</c:v>
                </c:pt>
                <c:pt idx="38">
                  <c:v>9087.7999999999993</c:v>
                </c:pt>
                <c:pt idx="39">
                  <c:v>6790.96</c:v>
                </c:pt>
                <c:pt idx="40">
                  <c:v>10522.08</c:v>
                </c:pt>
                <c:pt idx="41">
                  <c:v>8353.0499999999993</c:v>
                </c:pt>
                <c:pt idx="42">
                  <c:v>8265.9599999999991</c:v>
                </c:pt>
                <c:pt idx="43">
                  <c:v>8381.01</c:v>
                </c:pt>
                <c:pt idx="44">
                  <c:v>9514.9</c:v>
                </c:pt>
                <c:pt idx="45">
                  <c:v>9521.5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8847.9</c:v>
                </c:pt>
                <c:pt idx="2">
                  <c:v>8020.12</c:v>
                </c:pt>
                <c:pt idx="3">
                  <c:v>8934.92</c:v>
                </c:pt>
                <c:pt idx="4">
                  <c:v>7330.42</c:v>
                </c:pt>
                <c:pt idx="5">
                  <c:v>4773.08</c:v>
                </c:pt>
                <c:pt idx="6">
                  <c:v>4776.0200000000004</c:v>
                </c:pt>
                <c:pt idx="7">
                  <c:v>5084.91</c:v>
                </c:pt>
                <c:pt idx="8">
                  <c:v>5816.88</c:v>
                </c:pt>
                <c:pt idx="9">
                  <c:v>5118.71</c:v>
                </c:pt>
                <c:pt idx="10">
                  <c:v>5502.7</c:v>
                </c:pt>
                <c:pt idx="11">
                  <c:v>5401.95</c:v>
                </c:pt>
                <c:pt idx="12">
                  <c:v>6749.33</c:v>
                </c:pt>
                <c:pt idx="13">
                  <c:v>5832.15</c:v>
                </c:pt>
                <c:pt idx="14">
                  <c:v>6569.73</c:v>
                </c:pt>
                <c:pt idx="15">
                  <c:v>5684.5</c:v>
                </c:pt>
                <c:pt idx="16">
                  <c:v>7073.56</c:v>
                </c:pt>
                <c:pt idx="17">
                  <c:v>6028.85</c:v>
                </c:pt>
                <c:pt idx="18">
                  <c:v>6485.88</c:v>
                </c:pt>
                <c:pt idx="19">
                  <c:v>5948.26</c:v>
                </c:pt>
                <c:pt idx="20">
                  <c:v>6964.64</c:v>
                </c:pt>
                <c:pt idx="21">
                  <c:v>5122.72</c:v>
                </c:pt>
                <c:pt idx="22">
                  <c:v>5466.55</c:v>
                </c:pt>
                <c:pt idx="23">
                  <c:v>5168.09</c:v>
                </c:pt>
                <c:pt idx="24">
                  <c:v>5791.32</c:v>
                </c:pt>
                <c:pt idx="25">
                  <c:v>5373.37</c:v>
                </c:pt>
                <c:pt idx="26">
                  <c:v>5570.83</c:v>
                </c:pt>
                <c:pt idx="27">
                  <c:v>6530.64</c:v>
                </c:pt>
                <c:pt idx="28">
                  <c:v>5836.2</c:v>
                </c:pt>
                <c:pt idx="29">
                  <c:v>4757.08</c:v>
                </c:pt>
                <c:pt idx="30">
                  <c:v>6351.8</c:v>
                </c:pt>
                <c:pt idx="31">
                  <c:v>5414.91</c:v>
                </c:pt>
                <c:pt idx="32">
                  <c:v>5682.34</c:v>
                </c:pt>
                <c:pt idx="33">
                  <c:v>4737.55</c:v>
                </c:pt>
                <c:pt idx="34">
                  <c:v>4543.62</c:v>
                </c:pt>
                <c:pt idx="35">
                  <c:v>4635.0600000000004</c:v>
                </c:pt>
                <c:pt idx="36">
                  <c:v>5564.08</c:v>
                </c:pt>
                <c:pt idx="37">
                  <c:v>5584.66</c:v>
                </c:pt>
                <c:pt idx="38">
                  <c:v>7436.09</c:v>
                </c:pt>
                <c:pt idx="39">
                  <c:v>5156.79</c:v>
                </c:pt>
                <c:pt idx="40">
                  <c:v>8240.2199999999993</c:v>
                </c:pt>
                <c:pt idx="41">
                  <c:v>5957.39</c:v>
                </c:pt>
                <c:pt idx="42">
                  <c:v>6297.44</c:v>
                </c:pt>
                <c:pt idx="43">
                  <c:v>6589.41</c:v>
                </c:pt>
                <c:pt idx="44">
                  <c:v>7256.1</c:v>
                </c:pt>
                <c:pt idx="45">
                  <c:v>7176.1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1460.11</c:v>
                </c:pt>
                <c:pt idx="2">
                  <c:v>1667.61</c:v>
                </c:pt>
                <c:pt idx="3">
                  <c:v>1358.68</c:v>
                </c:pt>
                <c:pt idx="4">
                  <c:v>1370.26</c:v>
                </c:pt>
                <c:pt idx="5">
                  <c:v>977.83</c:v>
                </c:pt>
                <c:pt idx="6">
                  <c:v>1144.1400000000001</c:v>
                </c:pt>
                <c:pt idx="7">
                  <c:v>1070.7</c:v>
                </c:pt>
                <c:pt idx="8">
                  <c:v>1314.86</c:v>
                </c:pt>
                <c:pt idx="9">
                  <c:v>1347.9</c:v>
                </c:pt>
                <c:pt idx="10">
                  <c:v>1136.5</c:v>
                </c:pt>
                <c:pt idx="11">
                  <c:v>1174.07</c:v>
                </c:pt>
                <c:pt idx="12">
                  <c:v>1814.5</c:v>
                </c:pt>
                <c:pt idx="13">
                  <c:v>1846.22</c:v>
                </c:pt>
                <c:pt idx="14">
                  <c:v>1392.77</c:v>
                </c:pt>
                <c:pt idx="15">
                  <c:v>1365.27</c:v>
                </c:pt>
                <c:pt idx="16">
                  <c:v>1707.42</c:v>
                </c:pt>
                <c:pt idx="17">
                  <c:v>1507.28</c:v>
                </c:pt>
                <c:pt idx="18">
                  <c:v>1413.71</c:v>
                </c:pt>
                <c:pt idx="19">
                  <c:v>1057.6400000000001</c:v>
                </c:pt>
                <c:pt idx="20">
                  <c:v>1270.94</c:v>
                </c:pt>
                <c:pt idx="21">
                  <c:v>1324.22</c:v>
                </c:pt>
                <c:pt idx="22">
                  <c:v>1334.86</c:v>
                </c:pt>
                <c:pt idx="23">
                  <c:v>1070.83</c:v>
                </c:pt>
                <c:pt idx="24">
                  <c:v>1197.1099999999999</c:v>
                </c:pt>
                <c:pt idx="25">
                  <c:v>1515.66</c:v>
                </c:pt>
                <c:pt idx="26">
                  <c:v>1439.45</c:v>
                </c:pt>
                <c:pt idx="27">
                  <c:v>1682.55</c:v>
                </c:pt>
                <c:pt idx="28">
                  <c:v>1392.71</c:v>
                </c:pt>
                <c:pt idx="29">
                  <c:v>1451.39</c:v>
                </c:pt>
                <c:pt idx="30">
                  <c:v>1616.19</c:v>
                </c:pt>
                <c:pt idx="31">
                  <c:v>1207.03</c:v>
                </c:pt>
                <c:pt idx="32">
                  <c:v>1732.62</c:v>
                </c:pt>
                <c:pt idx="33">
                  <c:v>1446.14</c:v>
                </c:pt>
                <c:pt idx="34">
                  <c:v>1342.93</c:v>
                </c:pt>
                <c:pt idx="35">
                  <c:v>1323.9</c:v>
                </c:pt>
                <c:pt idx="36">
                  <c:v>1749.82</c:v>
                </c:pt>
                <c:pt idx="37">
                  <c:v>1421.36</c:v>
                </c:pt>
                <c:pt idx="38">
                  <c:v>1527.26</c:v>
                </c:pt>
                <c:pt idx="39">
                  <c:v>1534.23</c:v>
                </c:pt>
                <c:pt idx="40">
                  <c:v>2139.4499999999998</c:v>
                </c:pt>
                <c:pt idx="41">
                  <c:v>2189.62</c:v>
                </c:pt>
                <c:pt idx="42">
                  <c:v>1781.32</c:v>
                </c:pt>
                <c:pt idx="43">
                  <c:v>1644.41</c:v>
                </c:pt>
                <c:pt idx="44">
                  <c:v>2066</c:v>
                </c:pt>
                <c:pt idx="45">
                  <c:v>2137.9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3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7241889882947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Sheet1!$A$2:$A$47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3295.1</c:v>
                </c:pt>
                <c:pt idx="1">
                  <c:v>3343.5</c:v>
                </c:pt>
                <c:pt idx="2">
                  <c:v>3606.9</c:v>
                </c:pt>
                <c:pt idx="3">
                  <c:v>3508.1</c:v>
                </c:pt>
                <c:pt idx="4">
                  <c:v>3329.4</c:v>
                </c:pt>
                <c:pt idx="5">
                  <c:v>2906.4</c:v>
                </c:pt>
                <c:pt idx="6">
                  <c:v>2800.7</c:v>
                </c:pt>
                <c:pt idx="7">
                  <c:v>2842.1</c:v>
                </c:pt>
                <c:pt idx="8">
                  <c:v>2943.8</c:v>
                </c:pt>
                <c:pt idx="9">
                  <c:v>3045.8</c:v>
                </c:pt>
                <c:pt idx="10">
                  <c:v>2804.2</c:v>
                </c:pt>
                <c:pt idx="11">
                  <c:v>2799.9</c:v>
                </c:pt>
                <c:pt idx="12">
                  <c:v>3178.3</c:v>
                </c:pt>
                <c:pt idx="13">
                  <c:v>3779.1</c:v>
                </c:pt>
                <c:pt idx="14">
                  <c:v>3827.7</c:v>
                </c:pt>
                <c:pt idx="15">
                  <c:v>3858.5</c:v>
                </c:pt>
                <c:pt idx="16">
                  <c:v>3852.6</c:v>
                </c:pt>
                <c:pt idx="17">
                  <c:v>3802.4</c:v>
                </c:pt>
                <c:pt idx="18">
                  <c:v>4174.1000000000004</c:v>
                </c:pt>
                <c:pt idx="19">
                  <c:v>3653.6</c:v>
                </c:pt>
                <c:pt idx="20">
                  <c:v>3656.4</c:v>
                </c:pt>
                <c:pt idx="21">
                  <c:v>3468.3</c:v>
                </c:pt>
                <c:pt idx="22">
                  <c:v>3534.5</c:v>
                </c:pt>
                <c:pt idx="23">
                  <c:v>3451.4</c:v>
                </c:pt>
                <c:pt idx="24">
                  <c:v>3250.2</c:v>
                </c:pt>
                <c:pt idx="25">
                  <c:v>3638.6</c:v>
                </c:pt>
                <c:pt idx="26">
                  <c:v>3715.4</c:v>
                </c:pt>
                <c:pt idx="27">
                  <c:v>4196.3999999999996</c:v>
                </c:pt>
                <c:pt idx="28">
                  <c:v>4307.6000000000004</c:v>
                </c:pt>
                <c:pt idx="29">
                  <c:v>4587</c:v>
                </c:pt>
                <c:pt idx="30">
                  <c:v>4555.8</c:v>
                </c:pt>
                <c:pt idx="31">
                  <c:v>4446.2</c:v>
                </c:pt>
                <c:pt idx="32">
                  <c:v>4831.3</c:v>
                </c:pt>
                <c:pt idx="33">
                  <c:v>4759.2</c:v>
                </c:pt>
                <c:pt idx="34">
                  <c:v>4587.5</c:v>
                </c:pt>
                <c:pt idx="35">
                  <c:v>4444.6000000000004</c:v>
                </c:pt>
                <c:pt idx="36">
                  <c:v>4494.2</c:v>
                </c:pt>
                <c:pt idx="37">
                  <c:v>4493.3</c:v>
                </c:pt>
                <c:pt idx="38">
                  <c:v>4600.1000000000004</c:v>
                </c:pt>
                <c:pt idx="39">
                  <c:v>4446.3999999999996</c:v>
                </c:pt>
                <c:pt idx="40">
                  <c:v>4708.1000000000004</c:v>
                </c:pt>
                <c:pt idx="41">
                  <c:v>5242.7</c:v>
                </c:pt>
                <c:pt idx="42">
                  <c:v>4949.8</c:v>
                </c:pt>
                <c:pt idx="43">
                  <c:v>4942.3</c:v>
                </c:pt>
                <c:pt idx="44">
                  <c:v>5123.8</c:v>
                </c:pt>
                <c:pt idx="45">
                  <c:v>5395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Sheet1!$C$2:$C$47</c:f>
              <c:numCache>
                <c:formatCode>General</c:formatCode>
                <c:ptCount val="46"/>
                <c:pt idx="0">
                  <c:v>18426.7</c:v>
                </c:pt>
                <c:pt idx="1">
                  <c:v>18398.2</c:v>
                </c:pt>
                <c:pt idx="2">
                  <c:v>17961.099999999999</c:v>
                </c:pt>
                <c:pt idx="3">
                  <c:v>19280.099999999999</c:v>
                </c:pt>
                <c:pt idx="4">
                  <c:v>18070.3</c:v>
                </c:pt>
                <c:pt idx="5">
                  <c:v>14215.2</c:v>
                </c:pt>
                <c:pt idx="6">
                  <c:v>13020.6</c:v>
                </c:pt>
                <c:pt idx="7">
                  <c:v>12663.2</c:v>
                </c:pt>
                <c:pt idx="8">
                  <c:v>11864.3</c:v>
                </c:pt>
                <c:pt idx="9">
                  <c:v>11073.6</c:v>
                </c:pt>
                <c:pt idx="10">
                  <c:v>11135.3</c:v>
                </c:pt>
                <c:pt idx="11">
                  <c:v>11015</c:v>
                </c:pt>
                <c:pt idx="12">
                  <c:v>11006.9</c:v>
                </c:pt>
                <c:pt idx="13">
                  <c:v>9883.67</c:v>
                </c:pt>
                <c:pt idx="14">
                  <c:v>10430.799999999999</c:v>
                </c:pt>
                <c:pt idx="15">
                  <c:v>10800.2</c:v>
                </c:pt>
                <c:pt idx="16">
                  <c:v>11689</c:v>
                </c:pt>
                <c:pt idx="17">
                  <c:v>10949.6</c:v>
                </c:pt>
                <c:pt idx="18">
                  <c:v>11254.9</c:v>
                </c:pt>
                <c:pt idx="19">
                  <c:v>10664.4</c:v>
                </c:pt>
                <c:pt idx="20">
                  <c:v>11281.2</c:v>
                </c:pt>
                <c:pt idx="21">
                  <c:v>10303.5</c:v>
                </c:pt>
                <c:pt idx="22">
                  <c:v>10418.4</c:v>
                </c:pt>
                <c:pt idx="23">
                  <c:v>10112.799999999999</c:v>
                </c:pt>
                <c:pt idx="24">
                  <c:v>10032.1</c:v>
                </c:pt>
                <c:pt idx="25">
                  <c:v>9772.84</c:v>
                </c:pt>
                <c:pt idx="26">
                  <c:v>9826.85</c:v>
                </c:pt>
                <c:pt idx="27">
                  <c:v>11004.7</c:v>
                </c:pt>
                <c:pt idx="28">
                  <c:v>11095.9</c:v>
                </c:pt>
                <c:pt idx="29">
                  <c:v>10693</c:v>
                </c:pt>
                <c:pt idx="30">
                  <c:v>11781.5</c:v>
                </c:pt>
                <c:pt idx="31">
                  <c:v>12631.5</c:v>
                </c:pt>
                <c:pt idx="32">
                  <c:v>13507.4</c:v>
                </c:pt>
                <c:pt idx="33">
                  <c:v>13246.9</c:v>
                </c:pt>
                <c:pt idx="34">
                  <c:v>12377.7</c:v>
                </c:pt>
                <c:pt idx="35">
                  <c:v>12832.7</c:v>
                </c:pt>
                <c:pt idx="36">
                  <c:v>13092.2</c:v>
                </c:pt>
                <c:pt idx="37">
                  <c:v>13606.1</c:v>
                </c:pt>
                <c:pt idx="38">
                  <c:v>15471</c:v>
                </c:pt>
                <c:pt idx="39">
                  <c:v>15382.5</c:v>
                </c:pt>
                <c:pt idx="40">
                  <c:v>17616</c:v>
                </c:pt>
                <c:pt idx="41">
                  <c:v>17874.400000000001</c:v>
                </c:pt>
                <c:pt idx="42">
                  <c:v>17549.8</c:v>
                </c:pt>
                <c:pt idx="43">
                  <c:v>18905.5</c:v>
                </c:pt>
                <c:pt idx="44">
                  <c:v>19645.599999999999</c:v>
                </c:pt>
                <c:pt idx="45">
                  <c:v>20946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8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831094467334602"/>
          <c:y val="0.2495533379956586"/>
          <c:w val="0.12470581926407895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/>
            </a:pPr>
            <a:r>
              <a:rPr lang="en-US" sz="1050" b="0" dirty="0" err="1">
                <a:solidFill>
                  <a:srgbClr val="002060"/>
                </a:solidFill>
              </a:rPr>
              <a:t>Saldoluku</a:t>
            </a:r>
            <a:r>
              <a:rPr lang="en-US" sz="1050" b="0" dirty="0">
                <a:solidFill>
                  <a:srgbClr val="00206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9296069546357792"/>
          <c:y val="5.32614188238498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089571849846953E-2"/>
          <c:y val="4.3372856072140871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Taul1!$A$2:$A$49</c:f>
              <c:strCache>
                <c:ptCount val="45"/>
                <c:pt idx="0">
                  <c:v>08(1)</c:v>
                </c:pt>
                <c:pt idx="1">
                  <c:v>08(4)</c:v>
                </c:pt>
                <c:pt idx="2">
                  <c:v>08(7)</c:v>
                </c:pt>
                <c:pt idx="3">
                  <c:v>08(10)</c:v>
                </c:pt>
                <c:pt idx="4">
                  <c:v>09(1)</c:v>
                </c:pt>
                <c:pt idx="5">
                  <c:v>09(4)</c:v>
                </c:pt>
                <c:pt idx="6">
                  <c:v>09(7)</c:v>
                </c:pt>
                <c:pt idx="7">
                  <c:v>09(10)</c:v>
                </c:pt>
                <c:pt idx="8">
                  <c:v>10(1)</c:v>
                </c:pt>
                <c:pt idx="9">
                  <c:v>10(4)</c:v>
                </c:pt>
                <c:pt idx="10">
                  <c:v>10(7)</c:v>
                </c:pt>
                <c:pt idx="11">
                  <c:v>10(10)</c:v>
                </c:pt>
                <c:pt idx="12">
                  <c:v>11(1)</c:v>
                </c:pt>
                <c:pt idx="13">
                  <c:v>11(4)</c:v>
                </c:pt>
                <c:pt idx="14">
                  <c:v>11(7)</c:v>
                </c:pt>
                <c:pt idx="15">
                  <c:v>11(10)</c:v>
                </c:pt>
                <c:pt idx="16">
                  <c:v>12(1)</c:v>
                </c:pt>
                <c:pt idx="17">
                  <c:v>12(4)</c:v>
                </c:pt>
                <c:pt idx="18">
                  <c:v>12(7)</c:v>
                </c:pt>
                <c:pt idx="19">
                  <c:v>12(10)</c:v>
                </c:pt>
                <c:pt idx="20">
                  <c:v>13(1)</c:v>
                </c:pt>
                <c:pt idx="21">
                  <c:v>13(4)</c:v>
                </c:pt>
                <c:pt idx="22">
                  <c:v>13(7)</c:v>
                </c:pt>
                <c:pt idx="23">
                  <c:v>13(10)</c:v>
                </c:pt>
                <c:pt idx="24">
                  <c:v>14(1)</c:v>
                </c:pt>
                <c:pt idx="25">
                  <c:v>14(4)</c:v>
                </c:pt>
                <c:pt idx="26">
                  <c:v>14(7)</c:v>
                </c:pt>
                <c:pt idx="27">
                  <c:v>14(10)</c:v>
                </c:pt>
                <c:pt idx="28">
                  <c:v>15(1)</c:v>
                </c:pt>
                <c:pt idx="29">
                  <c:v>15(4)</c:v>
                </c:pt>
                <c:pt idx="30">
                  <c:v>15(7)</c:v>
                </c:pt>
                <c:pt idx="31">
                  <c:v>15(10)</c:v>
                </c:pt>
                <c:pt idx="32">
                  <c:v>16(1)</c:v>
                </c:pt>
                <c:pt idx="33">
                  <c:v>16(4)</c:v>
                </c:pt>
                <c:pt idx="34">
                  <c:v>16(7)</c:v>
                </c:pt>
                <c:pt idx="35">
                  <c:v>16(10)</c:v>
                </c:pt>
                <c:pt idx="36">
                  <c:v>17(1)</c:v>
                </c:pt>
                <c:pt idx="37">
                  <c:v>17(4)</c:v>
                </c:pt>
                <c:pt idx="38">
                  <c:v>17(7)</c:v>
                </c:pt>
                <c:pt idx="39">
                  <c:v>17(10)</c:v>
                </c:pt>
                <c:pt idx="40">
                  <c:v>18(1)</c:v>
                </c:pt>
                <c:pt idx="41">
                  <c:v>18(4)</c:v>
                </c:pt>
                <c:pt idx="42">
                  <c:v>18(7)</c:v>
                </c:pt>
                <c:pt idx="43">
                  <c:v>18(10)</c:v>
                </c:pt>
                <c:pt idx="44">
                  <c:v>19(1)</c:v>
                </c:pt>
              </c:strCache>
            </c:strRef>
          </c:cat>
          <c:val>
            <c:numRef>
              <c:f>Taul1!$B$2:$B$49</c:f>
              <c:numCache>
                <c:formatCode>General</c:formatCode>
                <c:ptCount val="48"/>
                <c:pt idx="0">
                  <c:v>-2</c:v>
                </c:pt>
                <c:pt idx="1">
                  <c:v>1</c:v>
                </c:pt>
                <c:pt idx="2">
                  <c:v>-14</c:v>
                </c:pt>
                <c:pt idx="3">
                  <c:v>-28</c:v>
                </c:pt>
                <c:pt idx="4">
                  <c:v>-56</c:v>
                </c:pt>
                <c:pt idx="5">
                  <c:v>-36</c:v>
                </c:pt>
                <c:pt idx="6">
                  <c:v>-21</c:v>
                </c:pt>
                <c:pt idx="7">
                  <c:v>2</c:v>
                </c:pt>
                <c:pt idx="8">
                  <c:v>10</c:v>
                </c:pt>
                <c:pt idx="9">
                  <c:v>33</c:v>
                </c:pt>
                <c:pt idx="10">
                  <c:v>27</c:v>
                </c:pt>
                <c:pt idx="11">
                  <c:v>19</c:v>
                </c:pt>
                <c:pt idx="12">
                  <c:v>26</c:v>
                </c:pt>
                <c:pt idx="13">
                  <c:v>30</c:v>
                </c:pt>
                <c:pt idx="14">
                  <c:v>18</c:v>
                </c:pt>
                <c:pt idx="15">
                  <c:v>-5</c:v>
                </c:pt>
                <c:pt idx="16">
                  <c:v>-5</c:v>
                </c:pt>
                <c:pt idx="17">
                  <c:v>8</c:v>
                </c:pt>
                <c:pt idx="18">
                  <c:v>-4</c:v>
                </c:pt>
                <c:pt idx="19">
                  <c:v>-24</c:v>
                </c:pt>
                <c:pt idx="20">
                  <c:v>-11</c:v>
                </c:pt>
                <c:pt idx="21">
                  <c:v>-2</c:v>
                </c:pt>
                <c:pt idx="22">
                  <c:v>-11</c:v>
                </c:pt>
                <c:pt idx="23">
                  <c:v>-13</c:v>
                </c:pt>
                <c:pt idx="24">
                  <c:v>5</c:v>
                </c:pt>
                <c:pt idx="25">
                  <c:v>15</c:v>
                </c:pt>
                <c:pt idx="26">
                  <c:v>3</c:v>
                </c:pt>
                <c:pt idx="27">
                  <c:v>-12</c:v>
                </c:pt>
                <c:pt idx="28">
                  <c:v>-4</c:v>
                </c:pt>
                <c:pt idx="29">
                  <c:v>10</c:v>
                </c:pt>
                <c:pt idx="30">
                  <c:v>1</c:v>
                </c:pt>
                <c:pt idx="31">
                  <c:v>-3</c:v>
                </c:pt>
                <c:pt idx="32">
                  <c:v>1</c:v>
                </c:pt>
                <c:pt idx="33">
                  <c:v>18</c:v>
                </c:pt>
                <c:pt idx="34">
                  <c:v>4</c:v>
                </c:pt>
                <c:pt idx="35">
                  <c:v>9</c:v>
                </c:pt>
                <c:pt idx="36">
                  <c:v>14</c:v>
                </c:pt>
                <c:pt idx="37">
                  <c:v>24</c:v>
                </c:pt>
                <c:pt idx="38">
                  <c:v>24</c:v>
                </c:pt>
                <c:pt idx="39">
                  <c:v>21.45</c:v>
                </c:pt>
                <c:pt idx="40">
                  <c:v>26.4</c:v>
                </c:pt>
                <c:pt idx="41">
                  <c:v>24.3</c:v>
                </c:pt>
                <c:pt idx="42">
                  <c:v>11.46</c:v>
                </c:pt>
                <c:pt idx="43">
                  <c:v>0.45</c:v>
                </c:pt>
                <c:pt idx="44">
                  <c:v>4.71</c:v>
                </c:pt>
                <c:pt idx="45">
                  <c:v>12.22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5857.17</c:v>
                </c:pt>
                <c:pt idx="2">
                  <c:v>5889.72</c:v>
                </c:pt>
                <c:pt idx="3">
                  <c:v>6123.25</c:v>
                </c:pt>
                <c:pt idx="4">
                  <c:v>6425.94</c:v>
                </c:pt>
                <c:pt idx="5">
                  <c:v>3822.04</c:v>
                </c:pt>
                <c:pt idx="6">
                  <c:v>4065.01</c:v>
                </c:pt>
                <c:pt idx="7">
                  <c:v>4062.74</c:v>
                </c:pt>
                <c:pt idx="8">
                  <c:v>4526.79</c:v>
                </c:pt>
                <c:pt idx="9">
                  <c:v>4223.26</c:v>
                </c:pt>
                <c:pt idx="10">
                  <c:v>4051.81</c:v>
                </c:pt>
                <c:pt idx="11">
                  <c:v>4139.38</c:v>
                </c:pt>
                <c:pt idx="12">
                  <c:v>5262.7</c:v>
                </c:pt>
                <c:pt idx="13">
                  <c:v>4207.08</c:v>
                </c:pt>
                <c:pt idx="14">
                  <c:v>3831.71</c:v>
                </c:pt>
                <c:pt idx="15">
                  <c:v>3893.54</c:v>
                </c:pt>
                <c:pt idx="16">
                  <c:v>4982.1400000000003</c:v>
                </c:pt>
                <c:pt idx="17">
                  <c:v>3880.85</c:v>
                </c:pt>
                <c:pt idx="18">
                  <c:v>4384.8100000000004</c:v>
                </c:pt>
                <c:pt idx="19">
                  <c:v>3919.05</c:v>
                </c:pt>
                <c:pt idx="20">
                  <c:v>4368.41</c:v>
                </c:pt>
                <c:pt idx="21">
                  <c:v>3084.69</c:v>
                </c:pt>
                <c:pt idx="22">
                  <c:v>3353.44</c:v>
                </c:pt>
                <c:pt idx="23">
                  <c:v>3025.01</c:v>
                </c:pt>
                <c:pt idx="24">
                  <c:v>3692.67</c:v>
                </c:pt>
                <c:pt idx="25">
                  <c:v>2932.76</c:v>
                </c:pt>
                <c:pt idx="26">
                  <c:v>2984.45</c:v>
                </c:pt>
                <c:pt idx="27">
                  <c:v>3629.12</c:v>
                </c:pt>
                <c:pt idx="28">
                  <c:v>3293.64</c:v>
                </c:pt>
                <c:pt idx="29">
                  <c:v>2673.21</c:v>
                </c:pt>
                <c:pt idx="30">
                  <c:v>2622.82</c:v>
                </c:pt>
                <c:pt idx="31">
                  <c:v>2347.0500000000002</c:v>
                </c:pt>
                <c:pt idx="32">
                  <c:v>3410.6</c:v>
                </c:pt>
                <c:pt idx="33">
                  <c:v>2743.79</c:v>
                </c:pt>
                <c:pt idx="34">
                  <c:v>2685.48</c:v>
                </c:pt>
                <c:pt idx="35">
                  <c:v>2800.41</c:v>
                </c:pt>
                <c:pt idx="36">
                  <c:v>3139.33</c:v>
                </c:pt>
                <c:pt idx="37">
                  <c:v>2890.03</c:v>
                </c:pt>
                <c:pt idx="38">
                  <c:v>3130.33</c:v>
                </c:pt>
                <c:pt idx="39">
                  <c:v>2962.76</c:v>
                </c:pt>
                <c:pt idx="40">
                  <c:v>3357.18</c:v>
                </c:pt>
                <c:pt idx="41">
                  <c:v>3270.92</c:v>
                </c:pt>
                <c:pt idx="42">
                  <c:v>3232.52</c:v>
                </c:pt>
                <c:pt idx="43">
                  <c:v>3332.55</c:v>
                </c:pt>
                <c:pt idx="44">
                  <c:v>3705.2</c:v>
                </c:pt>
                <c:pt idx="45">
                  <c:v>3755.6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8-46F8-A7B6-E2A20C04D9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5252.09</c:v>
                </c:pt>
                <c:pt idx="2">
                  <c:v>5145.47</c:v>
                </c:pt>
                <c:pt idx="3">
                  <c:v>5421.27</c:v>
                </c:pt>
                <c:pt idx="4">
                  <c:v>5761.72</c:v>
                </c:pt>
                <c:pt idx="5">
                  <c:v>3429.95</c:v>
                </c:pt>
                <c:pt idx="6">
                  <c:v>3562.01</c:v>
                </c:pt>
                <c:pt idx="7">
                  <c:v>3538.85</c:v>
                </c:pt>
                <c:pt idx="8">
                  <c:v>3960.69</c:v>
                </c:pt>
                <c:pt idx="9">
                  <c:v>3495.7</c:v>
                </c:pt>
                <c:pt idx="10">
                  <c:v>3519.82</c:v>
                </c:pt>
                <c:pt idx="11">
                  <c:v>3470.19</c:v>
                </c:pt>
                <c:pt idx="12">
                  <c:v>4468.57</c:v>
                </c:pt>
                <c:pt idx="13">
                  <c:v>3413.98</c:v>
                </c:pt>
                <c:pt idx="14">
                  <c:v>3306.44</c:v>
                </c:pt>
                <c:pt idx="15">
                  <c:v>3191.05</c:v>
                </c:pt>
                <c:pt idx="16">
                  <c:v>4184.1000000000004</c:v>
                </c:pt>
                <c:pt idx="17">
                  <c:v>3317.99</c:v>
                </c:pt>
                <c:pt idx="18">
                  <c:v>3877.74</c:v>
                </c:pt>
                <c:pt idx="19">
                  <c:v>3576.83</c:v>
                </c:pt>
                <c:pt idx="20">
                  <c:v>3929.5</c:v>
                </c:pt>
                <c:pt idx="21">
                  <c:v>2710.57</c:v>
                </c:pt>
                <c:pt idx="22">
                  <c:v>3006.29</c:v>
                </c:pt>
                <c:pt idx="23">
                  <c:v>2726.71</c:v>
                </c:pt>
                <c:pt idx="24">
                  <c:v>3416.02</c:v>
                </c:pt>
                <c:pt idx="25">
                  <c:v>2574.31</c:v>
                </c:pt>
                <c:pt idx="26">
                  <c:v>2613.6999999999998</c:v>
                </c:pt>
                <c:pt idx="27">
                  <c:v>3261.38</c:v>
                </c:pt>
                <c:pt idx="28">
                  <c:v>2937.52</c:v>
                </c:pt>
                <c:pt idx="29">
                  <c:v>2224</c:v>
                </c:pt>
                <c:pt idx="30">
                  <c:v>2218.44</c:v>
                </c:pt>
                <c:pt idx="31">
                  <c:v>2011.01</c:v>
                </c:pt>
                <c:pt idx="32">
                  <c:v>2845.38</c:v>
                </c:pt>
                <c:pt idx="33">
                  <c:v>2308.46</c:v>
                </c:pt>
                <c:pt idx="34">
                  <c:v>2266.91</c:v>
                </c:pt>
                <c:pt idx="35">
                  <c:v>2312.02</c:v>
                </c:pt>
                <c:pt idx="36">
                  <c:v>2692.11</c:v>
                </c:pt>
                <c:pt idx="37">
                  <c:v>2425.86</c:v>
                </c:pt>
                <c:pt idx="38">
                  <c:v>2529.9299999999998</c:v>
                </c:pt>
                <c:pt idx="39">
                  <c:v>2242.2800000000002</c:v>
                </c:pt>
                <c:pt idx="40">
                  <c:v>2584.9</c:v>
                </c:pt>
                <c:pt idx="41">
                  <c:v>2635.56</c:v>
                </c:pt>
                <c:pt idx="42">
                  <c:v>2593.92</c:v>
                </c:pt>
                <c:pt idx="43">
                  <c:v>2662.66</c:v>
                </c:pt>
                <c:pt idx="44">
                  <c:v>2991.5</c:v>
                </c:pt>
                <c:pt idx="45">
                  <c:v>3099.3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8-46F8-A7B6-E2A20C04D9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605.08000000000004</c:v>
                </c:pt>
                <c:pt idx="2">
                  <c:v>744.25</c:v>
                </c:pt>
                <c:pt idx="3">
                  <c:v>701.98</c:v>
                </c:pt>
                <c:pt idx="4">
                  <c:v>664.21</c:v>
                </c:pt>
                <c:pt idx="5">
                  <c:v>392.08</c:v>
                </c:pt>
                <c:pt idx="6">
                  <c:v>503.01</c:v>
                </c:pt>
                <c:pt idx="7">
                  <c:v>523.88</c:v>
                </c:pt>
                <c:pt idx="8">
                  <c:v>566.11</c:v>
                </c:pt>
                <c:pt idx="9">
                  <c:v>727.56</c:v>
                </c:pt>
                <c:pt idx="10">
                  <c:v>531.99</c:v>
                </c:pt>
                <c:pt idx="11">
                  <c:v>669.19</c:v>
                </c:pt>
                <c:pt idx="12">
                  <c:v>794.13</c:v>
                </c:pt>
                <c:pt idx="13">
                  <c:v>793.1</c:v>
                </c:pt>
                <c:pt idx="14">
                  <c:v>525.27</c:v>
                </c:pt>
                <c:pt idx="15">
                  <c:v>702.49</c:v>
                </c:pt>
                <c:pt idx="16">
                  <c:v>798.03</c:v>
                </c:pt>
                <c:pt idx="17">
                  <c:v>562.85</c:v>
                </c:pt>
                <c:pt idx="18">
                  <c:v>507.07</c:v>
                </c:pt>
                <c:pt idx="19">
                  <c:v>342.22</c:v>
                </c:pt>
                <c:pt idx="20">
                  <c:v>438.9</c:v>
                </c:pt>
                <c:pt idx="21">
                  <c:v>374.12</c:v>
                </c:pt>
                <c:pt idx="22">
                  <c:v>347.15</c:v>
                </c:pt>
                <c:pt idx="23">
                  <c:v>298.3</c:v>
                </c:pt>
                <c:pt idx="24">
                  <c:v>276.64999999999998</c:v>
                </c:pt>
                <c:pt idx="25">
                  <c:v>358.45</c:v>
                </c:pt>
                <c:pt idx="26">
                  <c:v>370.75</c:v>
                </c:pt>
                <c:pt idx="27">
                  <c:v>367.74</c:v>
                </c:pt>
                <c:pt idx="28">
                  <c:v>356.12</c:v>
                </c:pt>
                <c:pt idx="29">
                  <c:v>449.21</c:v>
                </c:pt>
                <c:pt idx="30">
                  <c:v>404.38</c:v>
                </c:pt>
                <c:pt idx="31">
                  <c:v>336.04</c:v>
                </c:pt>
                <c:pt idx="32">
                  <c:v>565.22</c:v>
                </c:pt>
                <c:pt idx="33">
                  <c:v>435.33</c:v>
                </c:pt>
                <c:pt idx="34">
                  <c:v>418.57</c:v>
                </c:pt>
                <c:pt idx="35">
                  <c:v>488.39</c:v>
                </c:pt>
                <c:pt idx="36">
                  <c:v>447.22</c:v>
                </c:pt>
                <c:pt idx="37">
                  <c:v>464.17</c:v>
                </c:pt>
                <c:pt idx="38">
                  <c:v>600.4</c:v>
                </c:pt>
                <c:pt idx="39">
                  <c:v>720.48</c:v>
                </c:pt>
                <c:pt idx="40">
                  <c:v>772.28</c:v>
                </c:pt>
                <c:pt idx="41">
                  <c:v>635.36</c:v>
                </c:pt>
                <c:pt idx="42">
                  <c:v>638.6</c:v>
                </c:pt>
                <c:pt idx="43">
                  <c:v>669.89</c:v>
                </c:pt>
                <c:pt idx="44">
                  <c:v>713.7</c:v>
                </c:pt>
                <c:pt idx="45">
                  <c:v>656.3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88-46F8-A7B6-E2A20C04D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307952"/>
        <c:axId val="371308344"/>
      </c:lineChart>
      <c:catAx>
        <c:axId val="3713079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130834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1308344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1307952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914943524315194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76583430310998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Sheet1!$A$2:$A$47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565.9</c:v>
                </c:pt>
                <c:pt idx="1">
                  <c:v>629.9</c:v>
                </c:pt>
                <c:pt idx="2">
                  <c:v>871.8</c:v>
                </c:pt>
                <c:pt idx="3">
                  <c:v>844.6</c:v>
                </c:pt>
                <c:pt idx="4">
                  <c:v>860.4</c:v>
                </c:pt>
                <c:pt idx="5">
                  <c:v>534.6</c:v>
                </c:pt>
                <c:pt idx="6">
                  <c:v>547.6</c:v>
                </c:pt>
                <c:pt idx="7">
                  <c:v>573.9</c:v>
                </c:pt>
                <c:pt idx="8">
                  <c:v>595.5</c:v>
                </c:pt>
                <c:pt idx="9">
                  <c:v>739</c:v>
                </c:pt>
                <c:pt idx="10">
                  <c:v>547.9</c:v>
                </c:pt>
                <c:pt idx="11">
                  <c:v>692.1</c:v>
                </c:pt>
                <c:pt idx="12">
                  <c:v>690.2</c:v>
                </c:pt>
                <c:pt idx="13">
                  <c:v>743.2</c:v>
                </c:pt>
                <c:pt idx="14">
                  <c:v>679.7</c:v>
                </c:pt>
                <c:pt idx="15">
                  <c:v>785.4</c:v>
                </c:pt>
                <c:pt idx="16">
                  <c:v>840.5</c:v>
                </c:pt>
                <c:pt idx="17">
                  <c:v>582.6</c:v>
                </c:pt>
                <c:pt idx="18">
                  <c:v>604.6</c:v>
                </c:pt>
                <c:pt idx="19">
                  <c:v>497.4</c:v>
                </c:pt>
                <c:pt idx="20">
                  <c:v>559.1</c:v>
                </c:pt>
                <c:pt idx="21">
                  <c:v>547.1</c:v>
                </c:pt>
                <c:pt idx="22">
                  <c:v>453.9</c:v>
                </c:pt>
                <c:pt idx="23">
                  <c:v>390.1</c:v>
                </c:pt>
                <c:pt idx="24">
                  <c:v>372.9</c:v>
                </c:pt>
                <c:pt idx="25">
                  <c:v>453.8</c:v>
                </c:pt>
                <c:pt idx="26">
                  <c:v>491.3</c:v>
                </c:pt>
                <c:pt idx="27">
                  <c:v>540.79999999999995</c:v>
                </c:pt>
                <c:pt idx="28">
                  <c:v>522.5</c:v>
                </c:pt>
                <c:pt idx="29">
                  <c:v>695.8</c:v>
                </c:pt>
                <c:pt idx="30">
                  <c:v>605.79999999999995</c:v>
                </c:pt>
                <c:pt idx="31">
                  <c:v>531.70000000000005</c:v>
                </c:pt>
                <c:pt idx="32">
                  <c:v>778.3</c:v>
                </c:pt>
                <c:pt idx="33">
                  <c:v>679.5</c:v>
                </c:pt>
                <c:pt idx="34">
                  <c:v>676.7</c:v>
                </c:pt>
                <c:pt idx="35">
                  <c:v>785</c:v>
                </c:pt>
                <c:pt idx="36">
                  <c:v>664</c:v>
                </c:pt>
                <c:pt idx="37">
                  <c:v>673</c:v>
                </c:pt>
                <c:pt idx="38">
                  <c:v>850.3</c:v>
                </c:pt>
                <c:pt idx="39">
                  <c:v>924.5</c:v>
                </c:pt>
                <c:pt idx="40">
                  <c:v>979.5</c:v>
                </c:pt>
                <c:pt idx="41">
                  <c:v>832</c:v>
                </c:pt>
                <c:pt idx="42">
                  <c:v>836.3</c:v>
                </c:pt>
                <c:pt idx="43">
                  <c:v>862.2</c:v>
                </c:pt>
                <c:pt idx="44">
                  <c:v>936.9</c:v>
                </c:pt>
                <c:pt idx="45">
                  <c:v>902.2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5-437E-B142-4D869A314F0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Sheet1!$C$2:$C$47</c:f>
              <c:numCache>
                <c:formatCode>General</c:formatCode>
                <c:ptCount val="46"/>
                <c:pt idx="0">
                  <c:v>7117.6</c:v>
                </c:pt>
                <c:pt idx="1">
                  <c:v>6323.3</c:v>
                </c:pt>
                <c:pt idx="2">
                  <c:v>6084.3</c:v>
                </c:pt>
                <c:pt idx="3">
                  <c:v>6457.9</c:v>
                </c:pt>
                <c:pt idx="4">
                  <c:v>6784.6</c:v>
                </c:pt>
                <c:pt idx="5">
                  <c:v>4146.8</c:v>
                </c:pt>
                <c:pt idx="6">
                  <c:v>4239.2</c:v>
                </c:pt>
                <c:pt idx="7">
                  <c:v>4154.8999999999996</c:v>
                </c:pt>
                <c:pt idx="8">
                  <c:v>4595.7</c:v>
                </c:pt>
                <c:pt idx="9">
                  <c:v>4073.6</c:v>
                </c:pt>
                <c:pt idx="10">
                  <c:v>4123.7</c:v>
                </c:pt>
                <c:pt idx="11">
                  <c:v>4068.5</c:v>
                </c:pt>
                <c:pt idx="12">
                  <c:v>5033.8999999999996</c:v>
                </c:pt>
                <c:pt idx="13">
                  <c:v>3887.2</c:v>
                </c:pt>
                <c:pt idx="14">
                  <c:v>3684.3</c:v>
                </c:pt>
                <c:pt idx="15">
                  <c:v>3723</c:v>
                </c:pt>
                <c:pt idx="16">
                  <c:v>4539.1000000000004</c:v>
                </c:pt>
                <c:pt idx="17">
                  <c:v>3714.8</c:v>
                </c:pt>
                <c:pt idx="18">
                  <c:v>4340.3</c:v>
                </c:pt>
                <c:pt idx="19">
                  <c:v>4061.7</c:v>
                </c:pt>
                <c:pt idx="20">
                  <c:v>4362.2</c:v>
                </c:pt>
                <c:pt idx="21">
                  <c:v>3121.2</c:v>
                </c:pt>
                <c:pt idx="22">
                  <c:v>3484.8</c:v>
                </c:pt>
                <c:pt idx="23">
                  <c:v>3160.7</c:v>
                </c:pt>
                <c:pt idx="24">
                  <c:v>3711.9</c:v>
                </c:pt>
                <c:pt idx="25">
                  <c:v>2938.4</c:v>
                </c:pt>
                <c:pt idx="26">
                  <c:v>2970.7</c:v>
                </c:pt>
                <c:pt idx="27">
                  <c:v>3531.6</c:v>
                </c:pt>
                <c:pt idx="28">
                  <c:v>3521.3</c:v>
                </c:pt>
                <c:pt idx="29">
                  <c:v>2900.9</c:v>
                </c:pt>
                <c:pt idx="30">
                  <c:v>3013.1</c:v>
                </c:pt>
                <c:pt idx="31">
                  <c:v>2864.6</c:v>
                </c:pt>
                <c:pt idx="32">
                  <c:v>3623.4</c:v>
                </c:pt>
                <c:pt idx="33">
                  <c:v>3180.3</c:v>
                </c:pt>
                <c:pt idx="34">
                  <c:v>3229.6</c:v>
                </c:pt>
                <c:pt idx="35">
                  <c:v>3269</c:v>
                </c:pt>
                <c:pt idx="36">
                  <c:v>3549.8</c:v>
                </c:pt>
                <c:pt idx="37">
                  <c:v>3361.6</c:v>
                </c:pt>
                <c:pt idx="38">
                  <c:v>3498.1</c:v>
                </c:pt>
                <c:pt idx="39">
                  <c:v>3154.9</c:v>
                </c:pt>
                <c:pt idx="40">
                  <c:v>3416.2</c:v>
                </c:pt>
                <c:pt idx="41">
                  <c:v>3418.2</c:v>
                </c:pt>
                <c:pt idx="42">
                  <c:v>3407.6</c:v>
                </c:pt>
                <c:pt idx="43">
                  <c:v>3536.4</c:v>
                </c:pt>
                <c:pt idx="44">
                  <c:v>3736.6</c:v>
                </c:pt>
                <c:pt idx="45">
                  <c:v>3840.6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5-437E-B142-4D869A314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05984"/>
        <c:axId val="372506376"/>
      </c:areaChart>
      <c:catAx>
        <c:axId val="3725059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5063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506376"/>
        <c:scaling>
          <c:orientation val="minMax"/>
          <c:max val="8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505984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222685284793388"/>
          <c:y val="0.2495533379956586"/>
          <c:w val="0.13078980432898787"/>
          <c:h val="0.54192280265557202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4047.43</c:v>
                </c:pt>
                <c:pt idx="2">
                  <c:v>3341.55</c:v>
                </c:pt>
                <c:pt idx="3">
                  <c:v>3918.41</c:v>
                </c:pt>
                <c:pt idx="4">
                  <c:v>1896.85</c:v>
                </c:pt>
                <c:pt idx="5">
                  <c:v>1598.9</c:v>
                </c:pt>
                <c:pt idx="6">
                  <c:v>1478.17</c:v>
                </c:pt>
                <c:pt idx="7">
                  <c:v>1755.58</c:v>
                </c:pt>
                <c:pt idx="8">
                  <c:v>2166.02</c:v>
                </c:pt>
                <c:pt idx="9">
                  <c:v>1886.64</c:v>
                </c:pt>
                <c:pt idx="10">
                  <c:v>2310.9899999999998</c:v>
                </c:pt>
                <c:pt idx="11">
                  <c:v>2159.38</c:v>
                </c:pt>
                <c:pt idx="12">
                  <c:v>2871.92</c:v>
                </c:pt>
                <c:pt idx="13">
                  <c:v>2933.8</c:v>
                </c:pt>
                <c:pt idx="14">
                  <c:v>3804.82</c:v>
                </c:pt>
                <c:pt idx="15">
                  <c:v>2869.22</c:v>
                </c:pt>
                <c:pt idx="16">
                  <c:v>3375.61</c:v>
                </c:pt>
                <c:pt idx="17">
                  <c:v>3170.79</c:v>
                </c:pt>
                <c:pt idx="18">
                  <c:v>3014.22</c:v>
                </c:pt>
                <c:pt idx="19">
                  <c:v>2759.76</c:v>
                </c:pt>
                <c:pt idx="20">
                  <c:v>3461.27</c:v>
                </c:pt>
                <c:pt idx="21">
                  <c:v>2773.82</c:v>
                </c:pt>
                <c:pt idx="22">
                  <c:v>2945.64</c:v>
                </c:pt>
                <c:pt idx="23">
                  <c:v>2803.09</c:v>
                </c:pt>
                <c:pt idx="24">
                  <c:v>2764.53</c:v>
                </c:pt>
                <c:pt idx="25">
                  <c:v>3391.73</c:v>
                </c:pt>
                <c:pt idx="26">
                  <c:v>3580.46</c:v>
                </c:pt>
                <c:pt idx="27">
                  <c:v>4101.7700000000004</c:v>
                </c:pt>
                <c:pt idx="28">
                  <c:v>3407.39</c:v>
                </c:pt>
                <c:pt idx="29">
                  <c:v>3065.12</c:v>
                </c:pt>
                <c:pt idx="30">
                  <c:v>4843.5</c:v>
                </c:pt>
                <c:pt idx="31">
                  <c:v>3801.3</c:v>
                </c:pt>
                <c:pt idx="32">
                  <c:v>3435.1</c:v>
                </c:pt>
                <c:pt idx="33">
                  <c:v>3032.41</c:v>
                </c:pt>
                <c:pt idx="34">
                  <c:v>2807.46</c:v>
                </c:pt>
                <c:pt idx="35">
                  <c:v>2728.47</c:v>
                </c:pt>
                <c:pt idx="36">
                  <c:v>3609.8</c:v>
                </c:pt>
                <c:pt idx="37">
                  <c:v>3663.28</c:v>
                </c:pt>
                <c:pt idx="38">
                  <c:v>5448.83</c:v>
                </c:pt>
                <c:pt idx="39">
                  <c:v>3389.76</c:v>
                </c:pt>
                <c:pt idx="40">
                  <c:v>6547.05</c:v>
                </c:pt>
                <c:pt idx="41">
                  <c:v>4112.1400000000003</c:v>
                </c:pt>
                <c:pt idx="42">
                  <c:v>4285.04</c:v>
                </c:pt>
                <c:pt idx="43">
                  <c:v>4433.3900000000003</c:v>
                </c:pt>
                <c:pt idx="44">
                  <c:v>5004.8999999999996</c:v>
                </c:pt>
                <c:pt idx="45">
                  <c:v>4865.5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3532.3</c:v>
                </c:pt>
                <c:pt idx="2">
                  <c:v>2813.22</c:v>
                </c:pt>
                <c:pt idx="3">
                  <c:v>3467.49</c:v>
                </c:pt>
                <c:pt idx="4">
                  <c:v>1520.15</c:v>
                </c:pt>
                <c:pt idx="5">
                  <c:v>1299.18</c:v>
                </c:pt>
                <c:pt idx="6">
                  <c:v>1170.3699999999999</c:v>
                </c:pt>
                <c:pt idx="7">
                  <c:v>1508.37</c:v>
                </c:pt>
                <c:pt idx="8">
                  <c:v>1814.42</c:v>
                </c:pt>
                <c:pt idx="9">
                  <c:v>1580.43</c:v>
                </c:pt>
                <c:pt idx="10">
                  <c:v>1940.3</c:v>
                </c:pt>
                <c:pt idx="11">
                  <c:v>1894.02</c:v>
                </c:pt>
                <c:pt idx="12">
                  <c:v>2244.58</c:v>
                </c:pt>
                <c:pt idx="13">
                  <c:v>2371.27</c:v>
                </c:pt>
                <c:pt idx="14">
                  <c:v>3216.91</c:v>
                </c:pt>
                <c:pt idx="15">
                  <c:v>2457.65</c:v>
                </c:pt>
                <c:pt idx="16">
                  <c:v>2836.31</c:v>
                </c:pt>
                <c:pt idx="17">
                  <c:v>2664.88</c:v>
                </c:pt>
                <c:pt idx="18">
                  <c:v>2520.6799999999998</c:v>
                </c:pt>
                <c:pt idx="19">
                  <c:v>2327.02</c:v>
                </c:pt>
                <c:pt idx="20">
                  <c:v>2988.01</c:v>
                </c:pt>
                <c:pt idx="21">
                  <c:v>2363.73</c:v>
                </c:pt>
                <c:pt idx="22">
                  <c:v>2414.62</c:v>
                </c:pt>
                <c:pt idx="23">
                  <c:v>2402.25</c:v>
                </c:pt>
                <c:pt idx="24">
                  <c:v>2321.33</c:v>
                </c:pt>
                <c:pt idx="25">
                  <c:v>2748.59</c:v>
                </c:pt>
                <c:pt idx="26">
                  <c:v>2902.44</c:v>
                </c:pt>
                <c:pt idx="27">
                  <c:v>3228.77</c:v>
                </c:pt>
                <c:pt idx="28">
                  <c:v>2842.44</c:v>
                </c:pt>
                <c:pt idx="29">
                  <c:v>2493.4899999999998</c:v>
                </c:pt>
                <c:pt idx="30">
                  <c:v>4078.85</c:v>
                </c:pt>
                <c:pt idx="31">
                  <c:v>3371.16</c:v>
                </c:pt>
                <c:pt idx="32">
                  <c:v>2788.77</c:v>
                </c:pt>
                <c:pt idx="33">
                  <c:v>2381.2800000000002</c:v>
                </c:pt>
                <c:pt idx="34">
                  <c:v>2236.89</c:v>
                </c:pt>
                <c:pt idx="35">
                  <c:v>2233.39</c:v>
                </c:pt>
                <c:pt idx="36">
                  <c:v>2823.67</c:v>
                </c:pt>
                <c:pt idx="37">
                  <c:v>3112.11</c:v>
                </c:pt>
                <c:pt idx="38">
                  <c:v>4874.71</c:v>
                </c:pt>
                <c:pt idx="39">
                  <c:v>2883.94</c:v>
                </c:pt>
                <c:pt idx="40">
                  <c:v>5616.01</c:v>
                </c:pt>
                <c:pt idx="41">
                  <c:v>3270.1</c:v>
                </c:pt>
                <c:pt idx="42">
                  <c:v>3670.11</c:v>
                </c:pt>
                <c:pt idx="43">
                  <c:v>3879.29</c:v>
                </c:pt>
                <c:pt idx="44">
                  <c:v>4206.6000000000004</c:v>
                </c:pt>
                <c:pt idx="45">
                  <c:v>4019.1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515.13</c:v>
                </c:pt>
                <c:pt idx="2">
                  <c:v>528.33000000000004</c:v>
                </c:pt>
                <c:pt idx="3">
                  <c:v>450.92</c:v>
                </c:pt>
                <c:pt idx="4">
                  <c:v>376.7</c:v>
                </c:pt>
                <c:pt idx="5">
                  <c:v>299.72000000000003</c:v>
                </c:pt>
                <c:pt idx="6">
                  <c:v>307.8</c:v>
                </c:pt>
                <c:pt idx="7">
                  <c:v>247.21</c:v>
                </c:pt>
                <c:pt idx="8">
                  <c:v>351.61</c:v>
                </c:pt>
                <c:pt idx="9">
                  <c:v>306.20999999999998</c:v>
                </c:pt>
                <c:pt idx="10">
                  <c:v>370.69</c:v>
                </c:pt>
                <c:pt idx="11">
                  <c:v>265.36</c:v>
                </c:pt>
                <c:pt idx="12">
                  <c:v>627.34</c:v>
                </c:pt>
                <c:pt idx="13">
                  <c:v>562.54</c:v>
                </c:pt>
                <c:pt idx="14">
                  <c:v>587.91999999999996</c:v>
                </c:pt>
                <c:pt idx="15">
                  <c:v>411.57</c:v>
                </c:pt>
                <c:pt idx="16">
                  <c:v>539.29999999999995</c:v>
                </c:pt>
                <c:pt idx="17">
                  <c:v>505.91</c:v>
                </c:pt>
                <c:pt idx="18">
                  <c:v>493.53</c:v>
                </c:pt>
                <c:pt idx="19">
                  <c:v>432.74</c:v>
                </c:pt>
                <c:pt idx="20">
                  <c:v>473.26</c:v>
                </c:pt>
                <c:pt idx="21">
                  <c:v>410.09</c:v>
                </c:pt>
                <c:pt idx="22">
                  <c:v>531.02</c:v>
                </c:pt>
                <c:pt idx="23">
                  <c:v>400.85</c:v>
                </c:pt>
                <c:pt idx="24">
                  <c:v>443.2</c:v>
                </c:pt>
                <c:pt idx="25">
                  <c:v>643.14</c:v>
                </c:pt>
                <c:pt idx="26">
                  <c:v>678.02</c:v>
                </c:pt>
                <c:pt idx="27">
                  <c:v>873</c:v>
                </c:pt>
                <c:pt idx="28">
                  <c:v>564.95000000000005</c:v>
                </c:pt>
                <c:pt idx="29">
                  <c:v>571.63</c:v>
                </c:pt>
                <c:pt idx="30">
                  <c:v>764.64</c:v>
                </c:pt>
                <c:pt idx="31">
                  <c:v>430.14</c:v>
                </c:pt>
                <c:pt idx="32">
                  <c:v>646.32000000000005</c:v>
                </c:pt>
                <c:pt idx="33">
                  <c:v>651.13</c:v>
                </c:pt>
                <c:pt idx="34">
                  <c:v>570.57000000000005</c:v>
                </c:pt>
                <c:pt idx="35">
                  <c:v>495.08</c:v>
                </c:pt>
                <c:pt idx="36">
                  <c:v>786.14</c:v>
                </c:pt>
                <c:pt idx="37">
                  <c:v>551.16999999999996</c:v>
                </c:pt>
                <c:pt idx="38">
                  <c:v>574.13</c:v>
                </c:pt>
                <c:pt idx="39">
                  <c:v>505.82</c:v>
                </c:pt>
                <c:pt idx="40">
                  <c:v>931.04</c:v>
                </c:pt>
                <c:pt idx="41">
                  <c:v>842.03</c:v>
                </c:pt>
                <c:pt idx="42">
                  <c:v>614.92999999999995</c:v>
                </c:pt>
                <c:pt idx="43">
                  <c:v>554.1</c:v>
                </c:pt>
                <c:pt idx="44">
                  <c:v>798.3</c:v>
                </c:pt>
                <c:pt idx="45">
                  <c:v>846.4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6454041428703368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1656.9</c:v>
                </c:pt>
                <c:pt idx="1">
                  <c:v>1546.7</c:v>
                </c:pt>
                <c:pt idx="2">
                  <c:v>1448.9</c:v>
                </c:pt>
                <c:pt idx="3">
                  <c:v>1442.1</c:v>
                </c:pt>
                <c:pt idx="4">
                  <c:v>1256.9000000000001</c:v>
                </c:pt>
                <c:pt idx="5">
                  <c:v>1190.4000000000001</c:v>
                </c:pt>
                <c:pt idx="6">
                  <c:v>1028</c:v>
                </c:pt>
                <c:pt idx="7">
                  <c:v>992.9</c:v>
                </c:pt>
                <c:pt idx="8">
                  <c:v>975.5</c:v>
                </c:pt>
                <c:pt idx="9">
                  <c:v>943.3</c:v>
                </c:pt>
                <c:pt idx="10">
                  <c:v>1014.9</c:v>
                </c:pt>
                <c:pt idx="11">
                  <c:v>877.5</c:v>
                </c:pt>
                <c:pt idx="12">
                  <c:v>1174.0999999999999</c:v>
                </c:pt>
                <c:pt idx="13">
                  <c:v>1458.5</c:v>
                </c:pt>
                <c:pt idx="14">
                  <c:v>1610.9</c:v>
                </c:pt>
                <c:pt idx="15">
                  <c:v>1564.5</c:v>
                </c:pt>
                <c:pt idx="16">
                  <c:v>1488.8</c:v>
                </c:pt>
                <c:pt idx="17">
                  <c:v>1542.6</c:v>
                </c:pt>
                <c:pt idx="18">
                  <c:v>1745.5</c:v>
                </c:pt>
                <c:pt idx="19">
                  <c:v>1425.1</c:v>
                </c:pt>
                <c:pt idx="20">
                  <c:v>1442</c:v>
                </c:pt>
                <c:pt idx="21">
                  <c:v>1215.8</c:v>
                </c:pt>
                <c:pt idx="22">
                  <c:v>1308.7</c:v>
                </c:pt>
                <c:pt idx="23">
                  <c:v>1322.6</c:v>
                </c:pt>
                <c:pt idx="24">
                  <c:v>1172.0999999999999</c:v>
                </c:pt>
                <c:pt idx="25">
                  <c:v>1351</c:v>
                </c:pt>
                <c:pt idx="26">
                  <c:v>1395.1</c:v>
                </c:pt>
                <c:pt idx="27">
                  <c:v>1757.6</c:v>
                </c:pt>
                <c:pt idx="28">
                  <c:v>1824.3</c:v>
                </c:pt>
                <c:pt idx="29">
                  <c:v>1918.1</c:v>
                </c:pt>
                <c:pt idx="30">
                  <c:v>2011.4</c:v>
                </c:pt>
                <c:pt idx="31">
                  <c:v>1838.6</c:v>
                </c:pt>
                <c:pt idx="32">
                  <c:v>1876.2</c:v>
                </c:pt>
                <c:pt idx="33">
                  <c:v>1991.5</c:v>
                </c:pt>
                <c:pt idx="34">
                  <c:v>1905.7</c:v>
                </c:pt>
                <c:pt idx="35">
                  <c:v>1657.3</c:v>
                </c:pt>
                <c:pt idx="36">
                  <c:v>1747.6</c:v>
                </c:pt>
                <c:pt idx="37">
                  <c:v>1739.8</c:v>
                </c:pt>
                <c:pt idx="38">
                  <c:v>1746.8</c:v>
                </c:pt>
                <c:pt idx="39">
                  <c:v>1577.1</c:v>
                </c:pt>
                <c:pt idx="40">
                  <c:v>1771.5</c:v>
                </c:pt>
                <c:pt idx="41">
                  <c:v>2101.9</c:v>
                </c:pt>
                <c:pt idx="42">
                  <c:v>1945.1</c:v>
                </c:pt>
                <c:pt idx="43">
                  <c:v>1922.6</c:v>
                </c:pt>
                <c:pt idx="44">
                  <c:v>1986.2</c:v>
                </c:pt>
                <c:pt idx="45">
                  <c:v>2170.3000000000002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2-404C-A77D-B489C3DDA62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Sheet1!$A$2:$A$47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Sheet1!$C$2:$C$47</c:f>
              <c:numCache>
                <c:formatCode>General</c:formatCode>
                <c:ptCount val="46"/>
                <c:pt idx="0">
                  <c:v>11013.7</c:v>
                </c:pt>
                <c:pt idx="1">
                  <c:v>11799.7</c:v>
                </c:pt>
                <c:pt idx="2">
                  <c:v>11606.4</c:v>
                </c:pt>
                <c:pt idx="3">
                  <c:v>12580</c:v>
                </c:pt>
                <c:pt idx="4">
                  <c:v>11096.2</c:v>
                </c:pt>
                <c:pt idx="5">
                  <c:v>9913</c:v>
                </c:pt>
                <c:pt idx="6">
                  <c:v>8640.4</c:v>
                </c:pt>
                <c:pt idx="7">
                  <c:v>8379.6</c:v>
                </c:pt>
                <c:pt idx="8">
                  <c:v>7150.6</c:v>
                </c:pt>
                <c:pt idx="9">
                  <c:v>6874.7</c:v>
                </c:pt>
                <c:pt idx="10">
                  <c:v>6880.6</c:v>
                </c:pt>
                <c:pt idx="11">
                  <c:v>6812.4</c:v>
                </c:pt>
                <c:pt idx="12">
                  <c:v>5851.3</c:v>
                </c:pt>
                <c:pt idx="13">
                  <c:v>5866.5</c:v>
                </c:pt>
                <c:pt idx="14">
                  <c:v>6612.5</c:v>
                </c:pt>
                <c:pt idx="15">
                  <c:v>6958.2</c:v>
                </c:pt>
                <c:pt idx="16">
                  <c:v>7017.8</c:v>
                </c:pt>
                <c:pt idx="17">
                  <c:v>7105.8</c:v>
                </c:pt>
                <c:pt idx="18">
                  <c:v>6754.1</c:v>
                </c:pt>
                <c:pt idx="19">
                  <c:v>6466.2</c:v>
                </c:pt>
                <c:pt idx="20">
                  <c:v>6786.9</c:v>
                </c:pt>
                <c:pt idx="21">
                  <c:v>7040.9</c:v>
                </c:pt>
                <c:pt idx="22">
                  <c:v>6790.6</c:v>
                </c:pt>
                <c:pt idx="23">
                  <c:v>6830.3</c:v>
                </c:pt>
                <c:pt idx="24">
                  <c:v>6190.8</c:v>
                </c:pt>
                <c:pt idx="25">
                  <c:v>6715.8</c:v>
                </c:pt>
                <c:pt idx="26">
                  <c:v>6735.7</c:v>
                </c:pt>
                <c:pt idx="27">
                  <c:v>7355.9</c:v>
                </c:pt>
                <c:pt idx="28">
                  <c:v>7443.9</c:v>
                </c:pt>
                <c:pt idx="29">
                  <c:v>7666.5</c:v>
                </c:pt>
                <c:pt idx="30">
                  <c:v>8634.5</c:v>
                </c:pt>
                <c:pt idx="31">
                  <c:v>9642.2999999999993</c:v>
                </c:pt>
                <c:pt idx="32">
                  <c:v>9760.7000000000007</c:v>
                </c:pt>
                <c:pt idx="33">
                  <c:v>9938.5</c:v>
                </c:pt>
                <c:pt idx="34">
                  <c:v>9020.2999999999993</c:v>
                </c:pt>
                <c:pt idx="35">
                  <c:v>9401</c:v>
                </c:pt>
                <c:pt idx="36">
                  <c:v>9378.1</c:v>
                </c:pt>
                <c:pt idx="37">
                  <c:v>10067.5</c:v>
                </c:pt>
                <c:pt idx="38">
                  <c:v>11800.5</c:v>
                </c:pt>
                <c:pt idx="39">
                  <c:v>12062.4</c:v>
                </c:pt>
                <c:pt idx="40">
                  <c:v>14042.8</c:v>
                </c:pt>
                <c:pt idx="41">
                  <c:v>14295.9</c:v>
                </c:pt>
                <c:pt idx="42">
                  <c:v>13991.9</c:v>
                </c:pt>
                <c:pt idx="43">
                  <c:v>15210.6</c:v>
                </c:pt>
                <c:pt idx="44">
                  <c:v>15736.6</c:v>
                </c:pt>
                <c:pt idx="45">
                  <c:v>16922.2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2-404C-A77D-B489C3DD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07088"/>
        <c:axId val="373307480"/>
      </c:areaChart>
      <c:catAx>
        <c:axId val="3733070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3074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3307480"/>
        <c:scaling>
          <c:orientation val="minMax"/>
          <c:max val="20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3307088"/>
        <c:crosses val="autoZero"/>
        <c:crossBetween val="midCat"/>
        <c:majorUnit val="2000"/>
        <c:min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560946907743229"/>
          <c:y val="0.2495533379956586"/>
          <c:w val="0.14238544245533444"/>
          <c:h val="0.4237244400836478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107.01</c:v>
                </c:pt>
                <c:pt idx="2">
                  <c:v>98.14</c:v>
                </c:pt>
                <c:pt idx="3">
                  <c:v>89.27</c:v>
                </c:pt>
                <c:pt idx="4">
                  <c:v>84.96</c:v>
                </c:pt>
                <c:pt idx="5">
                  <c:v>80.650000000000006</c:v>
                </c:pt>
                <c:pt idx="6">
                  <c:v>74.790000000000006</c:v>
                </c:pt>
                <c:pt idx="7">
                  <c:v>68.92</c:v>
                </c:pt>
                <c:pt idx="8">
                  <c:v>71.150000000000006</c:v>
                </c:pt>
                <c:pt idx="9">
                  <c:v>73.38</c:v>
                </c:pt>
                <c:pt idx="10">
                  <c:v>75.53</c:v>
                </c:pt>
                <c:pt idx="11">
                  <c:v>77.680000000000007</c:v>
                </c:pt>
                <c:pt idx="12">
                  <c:v>102.26</c:v>
                </c:pt>
                <c:pt idx="13">
                  <c:v>123.03</c:v>
                </c:pt>
                <c:pt idx="14">
                  <c:v>104.24</c:v>
                </c:pt>
                <c:pt idx="15">
                  <c:v>105.92</c:v>
                </c:pt>
                <c:pt idx="16">
                  <c:v>134.05000000000001</c:v>
                </c:pt>
                <c:pt idx="17">
                  <c:v>138.81</c:v>
                </c:pt>
                <c:pt idx="18">
                  <c:v>168.01</c:v>
                </c:pt>
                <c:pt idx="19">
                  <c:v>102.11</c:v>
                </c:pt>
                <c:pt idx="20">
                  <c:v>113.12</c:v>
                </c:pt>
                <c:pt idx="21">
                  <c:v>129.58000000000001</c:v>
                </c:pt>
                <c:pt idx="22">
                  <c:v>116.38</c:v>
                </c:pt>
                <c:pt idx="23">
                  <c:v>106.84</c:v>
                </c:pt>
                <c:pt idx="24">
                  <c:v>135.41999999999999</c:v>
                </c:pt>
                <c:pt idx="25">
                  <c:v>137.81</c:v>
                </c:pt>
                <c:pt idx="26">
                  <c:v>136.38999999999999</c:v>
                </c:pt>
                <c:pt idx="27">
                  <c:v>102.58</c:v>
                </c:pt>
                <c:pt idx="28">
                  <c:v>163.58000000000001</c:v>
                </c:pt>
                <c:pt idx="29">
                  <c:v>138.54</c:v>
                </c:pt>
                <c:pt idx="30">
                  <c:v>158.44999999999999</c:v>
                </c:pt>
                <c:pt idx="31">
                  <c:v>111.01</c:v>
                </c:pt>
                <c:pt idx="32">
                  <c:v>140.36000000000001</c:v>
                </c:pt>
                <c:pt idx="33">
                  <c:v>156.1</c:v>
                </c:pt>
                <c:pt idx="34">
                  <c:v>148.66</c:v>
                </c:pt>
                <c:pt idx="35">
                  <c:v>182.59</c:v>
                </c:pt>
                <c:pt idx="36">
                  <c:v>157.53</c:v>
                </c:pt>
                <c:pt idx="37">
                  <c:v>170.02</c:v>
                </c:pt>
                <c:pt idx="38">
                  <c:v>155.88999999999999</c:v>
                </c:pt>
                <c:pt idx="39">
                  <c:v>130.51</c:v>
                </c:pt>
                <c:pt idx="40">
                  <c:v>181.72</c:v>
                </c:pt>
                <c:pt idx="41">
                  <c:v>257.77</c:v>
                </c:pt>
                <c:pt idx="42">
                  <c:v>220.62</c:v>
                </c:pt>
                <c:pt idx="43">
                  <c:v>194.65</c:v>
                </c:pt>
                <c:pt idx="44">
                  <c:v>250.8</c:v>
                </c:pt>
                <c:pt idx="45">
                  <c:v>265.2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9-4D91-9354-3C5C33728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43.5</c:v>
                </c:pt>
                <c:pt idx="2">
                  <c:v>36.68</c:v>
                </c:pt>
                <c:pt idx="3">
                  <c:v>29.85</c:v>
                </c:pt>
                <c:pt idx="4">
                  <c:v>28.79</c:v>
                </c:pt>
                <c:pt idx="5">
                  <c:v>27.73</c:v>
                </c:pt>
                <c:pt idx="6">
                  <c:v>25.7</c:v>
                </c:pt>
                <c:pt idx="7">
                  <c:v>23.68</c:v>
                </c:pt>
                <c:pt idx="8">
                  <c:v>23.41</c:v>
                </c:pt>
                <c:pt idx="9">
                  <c:v>23.15</c:v>
                </c:pt>
                <c:pt idx="10">
                  <c:v>24.18</c:v>
                </c:pt>
                <c:pt idx="11">
                  <c:v>25.21</c:v>
                </c:pt>
                <c:pt idx="12">
                  <c:v>16.48</c:v>
                </c:pt>
                <c:pt idx="13">
                  <c:v>30.07</c:v>
                </c:pt>
                <c:pt idx="14">
                  <c:v>25.94</c:v>
                </c:pt>
                <c:pt idx="15">
                  <c:v>18.12</c:v>
                </c:pt>
                <c:pt idx="16">
                  <c:v>24.47</c:v>
                </c:pt>
                <c:pt idx="17">
                  <c:v>30.62</c:v>
                </c:pt>
                <c:pt idx="18">
                  <c:v>58.24</c:v>
                </c:pt>
                <c:pt idx="19">
                  <c:v>24.28</c:v>
                </c:pt>
                <c:pt idx="20">
                  <c:v>21.79</c:v>
                </c:pt>
                <c:pt idx="21">
                  <c:v>29.19</c:v>
                </c:pt>
                <c:pt idx="22">
                  <c:v>28.28</c:v>
                </c:pt>
                <c:pt idx="23">
                  <c:v>21.91</c:v>
                </c:pt>
                <c:pt idx="24">
                  <c:v>28.42</c:v>
                </c:pt>
                <c:pt idx="25">
                  <c:v>27.55</c:v>
                </c:pt>
                <c:pt idx="26">
                  <c:v>35.61</c:v>
                </c:pt>
                <c:pt idx="27">
                  <c:v>23.84</c:v>
                </c:pt>
                <c:pt idx="28">
                  <c:v>33.26</c:v>
                </c:pt>
                <c:pt idx="29">
                  <c:v>23.97</c:v>
                </c:pt>
                <c:pt idx="30">
                  <c:v>32.979999999999997</c:v>
                </c:pt>
                <c:pt idx="31">
                  <c:v>17.38</c:v>
                </c:pt>
                <c:pt idx="32">
                  <c:v>26.57</c:v>
                </c:pt>
                <c:pt idx="33">
                  <c:v>31.82</c:v>
                </c:pt>
                <c:pt idx="34">
                  <c:v>23.9</c:v>
                </c:pt>
                <c:pt idx="35">
                  <c:v>76.98</c:v>
                </c:pt>
                <c:pt idx="36">
                  <c:v>29.05</c:v>
                </c:pt>
                <c:pt idx="37">
                  <c:v>31.88</c:v>
                </c:pt>
                <c:pt idx="38">
                  <c:v>16.8</c:v>
                </c:pt>
                <c:pt idx="39">
                  <c:v>15.47</c:v>
                </c:pt>
                <c:pt idx="40">
                  <c:v>17.93</c:v>
                </c:pt>
                <c:pt idx="41">
                  <c:v>33.28</c:v>
                </c:pt>
                <c:pt idx="42">
                  <c:v>18.399999999999999</c:v>
                </c:pt>
                <c:pt idx="43">
                  <c:v>31.92</c:v>
                </c:pt>
                <c:pt idx="44">
                  <c:v>34</c:v>
                </c:pt>
                <c:pt idx="45">
                  <c:v>32.799999999999997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F9-4D91-9354-3C5C33728D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63.51</c:v>
                </c:pt>
                <c:pt idx="2">
                  <c:v>61.47</c:v>
                </c:pt>
                <c:pt idx="3">
                  <c:v>59.42</c:v>
                </c:pt>
                <c:pt idx="4">
                  <c:v>56.17</c:v>
                </c:pt>
                <c:pt idx="5">
                  <c:v>52.92</c:v>
                </c:pt>
                <c:pt idx="6">
                  <c:v>49.08</c:v>
                </c:pt>
                <c:pt idx="7">
                  <c:v>45.24</c:v>
                </c:pt>
                <c:pt idx="8">
                  <c:v>47.74</c:v>
                </c:pt>
                <c:pt idx="9">
                  <c:v>50.23</c:v>
                </c:pt>
                <c:pt idx="10">
                  <c:v>51.35</c:v>
                </c:pt>
                <c:pt idx="11">
                  <c:v>52.47</c:v>
                </c:pt>
                <c:pt idx="12">
                  <c:v>85.78</c:v>
                </c:pt>
                <c:pt idx="13">
                  <c:v>92.96</c:v>
                </c:pt>
                <c:pt idx="14">
                  <c:v>78.3</c:v>
                </c:pt>
                <c:pt idx="15">
                  <c:v>87.8</c:v>
                </c:pt>
                <c:pt idx="16">
                  <c:v>109.58</c:v>
                </c:pt>
                <c:pt idx="17">
                  <c:v>108.19</c:v>
                </c:pt>
                <c:pt idx="18">
                  <c:v>109.78</c:v>
                </c:pt>
                <c:pt idx="19">
                  <c:v>77.83</c:v>
                </c:pt>
                <c:pt idx="20">
                  <c:v>91.33</c:v>
                </c:pt>
                <c:pt idx="21">
                  <c:v>100.39</c:v>
                </c:pt>
                <c:pt idx="22">
                  <c:v>88.1</c:v>
                </c:pt>
                <c:pt idx="23">
                  <c:v>84.93</c:v>
                </c:pt>
                <c:pt idx="24">
                  <c:v>107</c:v>
                </c:pt>
                <c:pt idx="25">
                  <c:v>110.26</c:v>
                </c:pt>
                <c:pt idx="26">
                  <c:v>100.78</c:v>
                </c:pt>
                <c:pt idx="27">
                  <c:v>78.739999999999995</c:v>
                </c:pt>
                <c:pt idx="28">
                  <c:v>130.31</c:v>
                </c:pt>
                <c:pt idx="29">
                  <c:v>114.57</c:v>
                </c:pt>
                <c:pt idx="30">
                  <c:v>125.47</c:v>
                </c:pt>
                <c:pt idx="31">
                  <c:v>93.62</c:v>
                </c:pt>
                <c:pt idx="32">
                  <c:v>113.79</c:v>
                </c:pt>
                <c:pt idx="33">
                  <c:v>124.28</c:v>
                </c:pt>
                <c:pt idx="34">
                  <c:v>124.75</c:v>
                </c:pt>
                <c:pt idx="35">
                  <c:v>105.6</c:v>
                </c:pt>
                <c:pt idx="36">
                  <c:v>128.47999999999999</c:v>
                </c:pt>
                <c:pt idx="37">
                  <c:v>138.13999999999999</c:v>
                </c:pt>
                <c:pt idx="38">
                  <c:v>139.09</c:v>
                </c:pt>
                <c:pt idx="39">
                  <c:v>115.04</c:v>
                </c:pt>
                <c:pt idx="40">
                  <c:v>163.79</c:v>
                </c:pt>
                <c:pt idx="41">
                  <c:v>224.49</c:v>
                </c:pt>
                <c:pt idx="42">
                  <c:v>202.22</c:v>
                </c:pt>
                <c:pt idx="43">
                  <c:v>162.72999999999999</c:v>
                </c:pt>
                <c:pt idx="44">
                  <c:v>216.8</c:v>
                </c:pt>
                <c:pt idx="45">
                  <c:v>232.4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F9-4D91-9354-3C5C33728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855008"/>
        <c:axId val="374855400"/>
      </c:lineChart>
      <c:catAx>
        <c:axId val="3748550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8554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4855400"/>
        <c:scaling>
          <c:orientation val="minMax"/>
          <c:max val="3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855008"/>
        <c:crosses val="autoZero"/>
        <c:crossBetween val="midCat"/>
        <c:majorUnit val="5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56256092711991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7210757281900488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166</c:v>
                </c:pt>
                <c:pt idx="1">
                  <c:v>172.8</c:v>
                </c:pt>
                <c:pt idx="2">
                  <c:v>175.8</c:v>
                </c:pt>
                <c:pt idx="3">
                  <c:v>178.8</c:v>
                </c:pt>
                <c:pt idx="4">
                  <c:v>167.9</c:v>
                </c:pt>
                <c:pt idx="5">
                  <c:v>157.1</c:v>
                </c:pt>
                <c:pt idx="6">
                  <c:v>156.6</c:v>
                </c:pt>
                <c:pt idx="7">
                  <c:v>156.19999999999999</c:v>
                </c:pt>
                <c:pt idx="8">
                  <c:v>155.4</c:v>
                </c:pt>
                <c:pt idx="9">
                  <c:v>154.69999999999999</c:v>
                </c:pt>
                <c:pt idx="10">
                  <c:v>154.4</c:v>
                </c:pt>
                <c:pt idx="11">
                  <c:v>154.19999999999999</c:v>
                </c:pt>
                <c:pt idx="12">
                  <c:v>171.3</c:v>
                </c:pt>
                <c:pt idx="13">
                  <c:v>188.4</c:v>
                </c:pt>
                <c:pt idx="14">
                  <c:v>196.8</c:v>
                </c:pt>
                <c:pt idx="15">
                  <c:v>204.9</c:v>
                </c:pt>
                <c:pt idx="16">
                  <c:v>194.5</c:v>
                </c:pt>
                <c:pt idx="17">
                  <c:v>208.6</c:v>
                </c:pt>
                <c:pt idx="18">
                  <c:v>244</c:v>
                </c:pt>
                <c:pt idx="19">
                  <c:v>204</c:v>
                </c:pt>
                <c:pt idx="20">
                  <c:v>203</c:v>
                </c:pt>
                <c:pt idx="21">
                  <c:v>235.1</c:v>
                </c:pt>
                <c:pt idx="22">
                  <c:v>255.5</c:v>
                </c:pt>
                <c:pt idx="23">
                  <c:v>248.2</c:v>
                </c:pt>
                <c:pt idx="24">
                  <c:v>252.7</c:v>
                </c:pt>
                <c:pt idx="25">
                  <c:v>275.3</c:v>
                </c:pt>
                <c:pt idx="26">
                  <c:v>293</c:v>
                </c:pt>
                <c:pt idx="27">
                  <c:v>282.10000000000002</c:v>
                </c:pt>
                <c:pt idx="28">
                  <c:v>305</c:v>
                </c:pt>
                <c:pt idx="29">
                  <c:v>316.10000000000002</c:v>
                </c:pt>
                <c:pt idx="30">
                  <c:v>346.7</c:v>
                </c:pt>
                <c:pt idx="31">
                  <c:v>355.5</c:v>
                </c:pt>
                <c:pt idx="32">
                  <c:v>370.7</c:v>
                </c:pt>
                <c:pt idx="33">
                  <c:v>392.9</c:v>
                </c:pt>
                <c:pt idx="34">
                  <c:v>386.6</c:v>
                </c:pt>
                <c:pt idx="35">
                  <c:v>382.9</c:v>
                </c:pt>
                <c:pt idx="36">
                  <c:v>386.2</c:v>
                </c:pt>
                <c:pt idx="37">
                  <c:v>395.6</c:v>
                </c:pt>
                <c:pt idx="38">
                  <c:v>401.5</c:v>
                </c:pt>
                <c:pt idx="39">
                  <c:v>406.7</c:v>
                </c:pt>
                <c:pt idx="40">
                  <c:v>458.1</c:v>
                </c:pt>
                <c:pt idx="41">
                  <c:v>554.1</c:v>
                </c:pt>
                <c:pt idx="42">
                  <c:v>535.5</c:v>
                </c:pt>
                <c:pt idx="43">
                  <c:v>614.20000000000005</c:v>
                </c:pt>
                <c:pt idx="44">
                  <c:v>594.6</c:v>
                </c:pt>
                <c:pt idx="45">
                  <c:v>631.79999999999995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2-468F-9483-51375BDE5F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Sheet1!$A$2:$A$47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Sheet1!$C$2:$C$47</c:f>
              <c:numCache>
                <c:formatCode>0.0</c:formatCode>
                <c:ptCount val="46"/>
                <c:pt idx="0">
                  <c:v>244.2</c:v>
                </c:pt>
                <c:pt idx="1">
                  <c:v>247.2</c:v>
                </c:pt>
                <c:pt idx="2">
                  <c:v>229.9</c:v>
                </c:pt>
                <c:pt idx="3">
                  <c:v>212.6</c:v>
                </c:pt>
                <c:pt idx="4">
                  <c:v>174.5</c:v>
                </c:pt>
                <c:pt idx="5">
                  <c:v>136.4</c:v>
                </c:pt>
                <c:pt idx="6">
                  <c:v>126.3</c:v>
                </c:pt>
                <c:pt idx="7">
                  <c:v>116.2</c:v>
                </c:pt>
                <c:pt idx="8">
                  <c:v>106.9</c:v>
                </c:pt>
                <c:pt idx="9">
                  <c:v>97.6</c:v>
                </c:pt>
                <c:pt idx="10">
                  <c:v>106.2</c:v>
                </c:pt>
                <c:pt idx="11">
                  <c:v>114.8</c:v>
                </c:pt>
                <c:pt idx="12">
                  <c:v>100.7</c:v>
                </c:pt>
                <c:pt idx="13">
                  <c:v>105.8</c:v>
                </c:pt>
                <c:pt idx="14">
                  <c:v>103.7</c:v>
                </c:pt>
                <c:pt idx="15">
                  <c:v>93.8</c:v>
                </c:pt>
                <c:pt idx="16">
                  <c:v>85.9</c:v>
                </c:pt>
                <c:pt idx="17">
                  <c:v>88.4</c:v>
                </c:pt>
                <c:pt idx="18">
                  <c:v>100.1</c:v>
                </c:pt>
                <c:pt idx="19">
                  <c:v>80.8</c:v>
                </c:pt>
                <c:pt idx="20">
                  <c:v>73.599999999999994</c:v>
                </c:pt>
                <c:pt idx="21">
                  <c:v>80</c:v>
                </c:pt>
                <c:pt idx="22">
                  <c:v>89.5</c:v>
                </c:pt>
                <c:pt idx="23">
                  <c:v>77.3</c:v>
                </c:pt>
                <c:pt idx="24">
                  <c:v>81.900000000000006</c:v>
                </c:pt>
                <c:pt idx="25">
                  <c:v>82.8</c:v>
                </c:pt>
                <c:pt idx="26">
                  <c:v>86.5</c:v>
                </c:pt>
                <c:pt idx="27">
                  <c:v>84.2</c:v>
                </c:pt>
                <c:pt idx="28">
                  <c:v>86.6</c:v>
                </c:pt>
                <c:pt idx="29">
                  <c:v>78.7</c:v>
                </c:pt>
                <c:pt idx="30">
                  <c:v>78.3</c:v>
                </c:pt>
                <c:pt idx="31">
                  <c:v>76.8</c:v>
                </c:pt>
                <c:pt idx="32">
                  <c:v>69.900000000000006</c:v>
                </c:pt>
                <c:pt idx="33">
                  <c:v>76.900000000000006</c:v>
                </c:pt>
                <c:pt idx="34">
                  <c:v>74.400000000000006</c:v>
                </c:pt>
                <c:pt idx="35">
                  <c:v>118.1</c:v>
                </c:pt>
                <c:pt idx="36">
                  <c:v>116.8</c:v>
                </c:pt>
                <c:pt idx="37">
                  <c:v>130.30000000000001</c:v>
                </c:pt>
                <c:pt idx="38" formatCode="General">
                  <c:v>131.9</c:v>
                </c:pt>
                <c:pt idx="39" formatCode="General">
                  <c:v>125.3</c:v>
                </c:pt>
                <c:pt idx="40" formatCode="General">
                  <c:v>114.7</c:v>
                </c:pt>
                <c:pt idx="41" formatCode="General">
                  <c:v>113.5</c:v>
                </c:pt>
                <c:pt idx="42" formatCode="General">
                  <c:v>100.8</c:v>
                </c:pt>
                <c:pt idx="43" formatCode="General">
                  <c:v>112</c:v>
                </c:pt>
                <c:pt idx="44" formatCode="General">
                  <c:v>98.3</c:v>
                </c:pt>
                <c:pt idx="45" formatCode="General">
                  <c:v>94.3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2-468F-9483-51375BDE5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518216"/>
        <c:axId val="374518608"/>
      </c:areaChart>
      <c:catAx>
        <c:axId val="3745182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518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4518608"/>
        <c:scaling>
          <c:orientation val="minMax"/>
          <c:max val="8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518216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317662760940349"/>
          <c:y val="0.2495533379956586"/>
          <c:w val="0.13481828392336315"/>
          <c:h val="0.4111942015485170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3366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339.9</c:v>
                </c:pt>
                <c:pt idx="2">
                  <c:v>395.02</c:v>
                </c:pt>
                <c:pt idx="3">
                  <c:v>205.78</c:v>
                </c:pt>
                <c:pt idx="4">
                  <c:v>329.34</c:v>
                </c:pt>
                <c:pt idx="5">
                  <c:v>286.02</c:v>
                </c:pt>
                <c:pt idx="6">
                  <c:v>333.34</c:v>
                </c:pt>
                <c:pt idx="7">
                  <c:v>299.61</c:v>
                </c:pt>
                <c:pt idx="8">
                  <c:v>397.15</c:v>
                </c:pt>
                <c:pt idx="9">
                  <c:v>314.13</c:v>
                </c:pt>
                <c:pt idx="10">
                  <c:v>233.82</c:v>
                </c:pt>
                <c:pt idx="11">
                  <c:v>239.52</c:v>
                </c:pt>
                <c:pt idx="12">
                  <c:v>393.04</c:v>
                </c:pt>
                <c:pt idx="13">
                  <c:v>490.59</c:v>
                </c:pt>
                <c:pt idx="14">
                  <c:v>279.58999999999997</c:v>
                </c:pt>
                <c:pt idx="15">
                  <c:v>251.21</c:v>
                </c:pt>
                <c:pt idx="16">
                  <c:v>370.09</c:v>
                </c:pt>
                <c:pt idx="17">
                  <c:v>438.51</c:v>
                </c:pt>
                <c:pt idx="18">
                  <c:v>413.11</c:v>
                </c:pt>
                <c:pt idx="19">
                  <c:v>282.67</c:v>
                </c:pt>
                <c:pt idx="20">
                  <c:v>358.77</c:v>
                </c:pt>
                <c:pt idx="21">
                  <c:v>540.01</c:v>
                </c:pt>
                <c:pt idx="22">
                  <c:v>456.69</c:v>
                </c:pt>
                <c:pt idx="23">
                  <c:v>371.68</c:v>
                </c:pt>
                <c:pt idx="24">
                  <c:v>477.27</c:v>
                </c:pt>
                <c:pt idx="25">
                  <c:v>514.07000000000005</c:v>
                </c:pt>
                <c:pt idx="26">
                  <c:v>390.69</c:v>
                </c:pt>
                <c:pt idx="27">
                  <c:v>441.81</c:v>
                </c:pt>
                <c:pt idx="28">
                  <c:v>471.64</c:v>
                </c:pt>
                <c:pt idx="29">
                  <c:v>430.55</c:v>
                </c:pt>
                <c:pt idx="30">
                  <c:v>447.17</c:v>
                </c:pt>
                <c:pt idx="31">
                  <c:v>440.86</c:v>
                </c:pt>
                <c:pt idx="32">
                  <c:v>521.07000000000005</c:v>
                </c:pt>
                <c:pt idx="33">
                  <c:v>359.67</c:v>
                </c:pt>
                <c:pt idx="34">
                  <c:v>353.79</c:v>
                </c:pt>
                <c:pt idx="35">
                  <c:v>340.44</c:v>
                </c:pt>
                <c:pt idx="36">
                  <c:v>516.47</c:v>
                </c:pt>
                <c:pt idx="37">
                  <c:v>406.03</c:v>
                </c:pt>
                <c:pt idx="38">
                  <c:v>352.74</c:v>
                </c:pt>
                <c:pt idx="39">
                  <c:v>307.92</c:v>
                </c:pt>
                <c:pt idx="40">
                  <c:v>436.12</c:v>
                </c:pt>
                <c:pt idx="41">
                  <c:v>712.23</c:v>
                </c:pt>
                <c:pt idx="42">
                  <c:v>527.79</c:v>
                </c:pt>
                <c:pt idx="43">
                  <c:v>420.42</c:v>
                </c:pt>
                <c:pt idx="44">
                  <c:v>554</c:v>
                </c:pt>
                <c:pt idx="45">
                  <c:v>635.20000000000005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E2-4320-B377-E5F7CCFC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821656"/>
        <c:axId val="376822048"/>
      </c:lineChart>
      <c:catAx>
        <c:axId val="3768216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2204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6822048"/>
        <c:scaling>
          <c:orientation val="minMax"/>
          <c:max val="8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21656"/>
        <c:crosses val="autoZero"/>
        <c:crossBetween val="midCat"/>
        <c:majorUnit val="10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 err="1"/>
              <a:t>Välillinen</a:t>
            </a:r>
            <a:r>
              <a:rPr lang="en-US" sz="2000" baseline="0" dirty="0"/>
              <a:t> ja </a:t>
            </a:r>
            <a:r>
              <a:rPr lang="en-US" sz="2000" baseline="0" dirty="0" err="1"/>
              <a:t>tulovaikutusten</a:t>
            </a:r>
            <a:r>
              <a:rPr lang="en-US" sz="2000" baseline="0" dirty="0"/>
              <a:t> </a:t>
            </a:r>
            <a:r>
              <a:rPr lang="en-US" sz="2000" baseline="0" dirty="0" err="1"/>
              <a:t>työllisyysvaikutus</a:t>
            </a:r>
            <a:r>
              <a:rPr lang="en-US" sz="2000" baseline="0" dirty="0"/>
              <a:t>: </a:t>
            </a:r>
          </a:p>
          <a:p>
            <a:pPr>
              <a:defRPr sz="2000"/>
            </a:pPr>
            <a:r>
              <a:rPr lang="en-US" sz="2000" baseline="0" dirty="0"/>
              <a:t>615 900 </a:t>
            </a:r>
            <a:r>
              <a:rPr lang="en-US" sz="2000" baseline="0" dirty="0" err="1"/>
              <a:t>työllistä</a:t>
            </a:r>
            <a:endParaRPr lang="en-US" sz="2000" baseline="0" dirty="0"/>
          </a:p>
        </c:rich>
      </c:tx>
      <c:layout>
        <c:manualLayout>
          <c:xMode val="edge"/>
          <c:yMode val="edge"/>
          <c:x val="0.18220204313280361"/>
          <c:y val="1.0757509362703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334-4DA5-8338-3EFAFC18DA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334-4DA5-8338-3EFAFC18DA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334-4DA5-8338-3EFAFC18DA5D}"/>
              </c:ext>
            </c:extLst>
          </c:dPt>
          <c:dLbls>
            <c:dLbl>
              <c:idx val="1"/>
              <c:layout>
                <c:manualLayout>
                  <c:x val="0.14569044363211689"/>
                  <c:y val="0.145896391349720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34-4DA5-8338-3EFAFC18DA5D}"/>
                </c:ext>
              </c:extLst>
            </c:dLbl>
            <c:dLbl>
              <c:idx val="2"/>
              <c:layout>
                <c:manualLayout>
                  <c:x val="0.13613675702568961"/>
                  <c:y val="0.1237915448799902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34-4DA5-8338-3EFAFC18DA5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Palvelut*</c:v>
                </c:pt>
                <c:pt idx="1">
                  <c:v>Alkutuotanto</c:v>
                </c:pt>
                <c:pt idx="2">
                  <c:v>Jalostus*</c:v>
                </c:pt>
              </c:strCache>
            </c:strRef>
          </c:cat>
          <c:val>
            <c:numRef>
              <c:f>Taul1!$B$2:$B$4</c:f>
              <c:numCache>
                <c:formatCode>#,##0</c:formatCode>
                <c:ptCount val="3"/>
                <c:pt idx="0">
                  <c:v>502300</c:v>
                </c:pt>
                <c:pt idx="1">
                  <c:v>82200</c:v>
                </c:pt>
                <c:pt idx="2">
                  <c:v>31400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72418898829473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957.5</c:v>
                </c:pt>
                <c:pt idx="1">
                  <c:v>1022.1</c:v>
                </c:pt>
                <c:pt idx="2">
                  <c:v>1151</c:v>
                </c:pt>
                <c:pt idx="3">
                  <c:v>1072.3</c:v>
                </c:pt>
                <c:pt idx="4">
                  <c:v>1059.0999999999999</c:v>
                </c:pt>
                <c:pt idx="5">
                  <c:v>1043.4000000000001</c:v>
                </c:pt>
                <c:pt idx="6">
                  <c:v>1083</c:v>
                </c:pt>
                <c:pt idx="7">
                  <c:v>1131.7</c:v>
                </c:pt>
                <c:pt idx="8">
                  <c:v>1228.5</c:v>
                </c:pt>
                <c:pt idx="9">
                  <c:v>1236.5</c:v>
                </c:pt>
                <c:pt idx="10">
                  <c:v>1111.5999999999999</c:v>
                </c:pt>
                <c:pt idx="11">
                  <c:v>1095.3</c:v>
                </c:pt>
                <c:pt idx="12">
                  <c:v>1163.7</c:v>
                </c:pt>
                <c:pt idx="13">
                  <c:v>1413.1</c:v>
                </c:pt>
                <c:pt idx="14">
                  <c:v>1370.6</c:v>
                </c:pt>
                <c:pt idx="15">
                  <c:v>1328.9</c:v>
                </c:pt>
                <c:pt idx="16">
                  <c:v>1375.2</c:v>
                </c:pt>
                <c:pt idx="17">
                  <c:v>1509.2</c:v>
                </c:pt>
                <c:pt idx="18">
                  <c:v>1640.4</c:v>
                </c:pt>
                <c:pt idx="19">
                  <c:v>1582.8</c:v>
                </c:pt>
                <c:pt idx="20">
                  <c:v>1510.8</c:v>
                </c:pt>
                <c:pt idx="21">
                  <c:v>1531.6</c:v>
                </c:pt>
                <c:pt idx="22">
                  <c:v>1570</c:v>
                </c:pt>
                <c:pt idx="23">
                  <c:v>1534.9</c:v>
                </c:pt>
                <c:pt idx="24">
                  <c:v>1500</c:v>
                </c:pt>
                <c:pt idx="25">
                  <c:v>1594.4</c:v>
                </c:pt>
                <c:pt idx="26">
                  <c:v>1569.9</c:v>
                </c:pt>
                <c:pt idx="27">
                  <c:v>1648.9</c:v>
                </c:pt>
                <c:pt idx="28">
                  <c:v>1699.8</c:v>
                </c:pt>
                <c:pt idx="29">
                  <c:v>1704.1</c:v>
                </c:pt>
                <c:pt idx="30">
                  <c:v>1647.5</c:v>
                </c:pt>
                <c:pt idx="31">
                  <c:v>1768.2</c:v>
                </c:pt>
                <c:pt idx="32">
                  <c:v>1859.4</c:v>
                </c:pt>
                <c:pt idx="33">
                  <c:v>1746.5</c:v>
                </c:pt>
                <c:pt idx="34">
                  <c:v>1671.8</c:v>
                </c:pt>
                <c:pt idx="35">
                  <c:v>1664</c:v>
                </c:pt>
                <c:pt idx="36">
                  <c:v>1744</c:v>
                </c:pt>
                <c:pt idx="37">
                  <c:v>1731.6</c:v>
                </c:pt>
                <c:pt idx="38">
                  <c:v>1642</c:v>
                </c:pt>
                <c:pt idx="39">
                  <c:v>1577.9</c:v>
                </c:pt>
                <c:pt idx="40">
                  <c:v>1541.2</c:v>
                </c:pt>
                <c:pt idx="41">
                  <c:v>1801.5</c:v>
                </c:pt>
                <c:pt idx="42">
                  <c:v>1682.4</c:v>
                </c:pt>
                <c:pt idx="43">
                  <c:v>1589.8</c:v>
                </c:pt>
                <c:pt idx="44">
                  <c:v>1680.2</c:v>
                </c:pt>
                <c:pt idx="45">
                  <c:v>1779.6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A-4FEE-875E-9432EA522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32240"/>
        <c:axId val="376832632"/>
      </c:areaChart>
      <c:catAx>
        <c:axId val="3768322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326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6832632"/>
        <c:scaling>
          <c:orientation val="minMax"/>
          <c:max val="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32240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141F94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 (31.3)</c:v>
                </c:pt>
              </c:strCache>
            </c:strRef>
          </c:cat>
          <c:val>
            <c:numRef>
              <c:f>Sheet1!$B$2:$B$16</c:f>
              <c:numCache>
                <c:formatCode>#,##0</c:formatCode>
                <c:ptCount val="15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283899.99999999994</c:v>
                </c:pt>
                <c:pt idx="6">
                  <c:v>289800</c:v>
                </c:pt>
                <c:pt idx="7">
                  <c:v>296300</c:v>
                </c:pt>
                <c:pt idx="8">
                  <c:v>290100</c:v>
                </c:pt>
                <c:pt idx="9">
                  <c:v>287400</c:v>
                </c:pt>
                <c:pt idx="10">
                  <c:v>288900</c:v>
                </c:pt>
                <c:pt idx="11">
                  <c:v>290900</c:v>
                </c:pt>
                <c:pt idx="12">
                  <c:v>299600</c:v>
                </c:pt>
                <c:pt idx="13">
                  <c:v>311041.99489999999</c:v>
                </c:pt>
                <c:pt idx="14">
                  <c:v>318470.17059254425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A-4536-86D0-AE95E4D4FA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805C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 (31.3)</c:v>
                </c:pt>
              </c:strCache>
            </c:strRef>
          </c:cat>
          <c:val>
            <c:numRef>
              <c:f>Sheet1!$C$2:$C$16</c:f>
              <c:numCache>
                <c:formatCode>#,##0</c:formatCode>
                <c:ptCount val="15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  <c:pt idx="10">
                  <c:v>255440.5</c:v>
                </c:pt>
                <c:pt idx="11">
                  <c:v>284942.7</c:v>
                </c:pt>
                <c:pt idx="12">
                  <c:v>283597</c:v>
                </c:pt>
                <c:pt idx="13" formatCode="General">
                  <c:v>287471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EA-4536-86D0-AE95E4D4F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70638952"/>
        <c:axId val="319901952"/>
      </c:barChart>
      <c:catAx>
        <c:axId val="37063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1990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9901952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7063895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Taul1!$A$2:$A$20</c:f>
              <c:strCache>
                <c:ptCount val="19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</c:strCache>
            </c:strRef>
          </c:cat>
          <c:val>
            <c:numRef>
              <c:f>Taul1!$B$2:$B$20</c:f>
              <c:numCache>
                <c:formatCode>General</c:formatCode>
                <c:ptCount val="19"/>
                <c:pt idx="0">
                  <c:v>-1725.0472980454797</c:v>
                </c:pt>
                <c:pt idx="1">
                  <c:v>-2772.9277301111724</c:v>
                </c:pt>
                <c:pt idx="2">
                  <c:v>500</c:v>
                </c:pt>
                <c:pt idx="3">
                  <c:v>1464.6108658704907</c:v>
                </c:pt>
                <c:pt idx="4">
                  <c:v>-1043.8445894536562</c:v>
                </c:pt>
                <c:pt idx="5">
                  <c:v>-2242.6661510239355</c:v>
                </c:pt>
                <c:pt idx="6">
                  <c:v>-423.86039099266054</c:v>
                </c:pt>
                <c:pt idx="7">
                  <c:v>783.61812865873799</c:v>
                </c:pt>
                <c:pt idx="8">
                  <c:v>-1880.5028571592993</c:v>
                </c:pt>
                <c:pt idx="9">
                  <c:v>577.85174448625185</c:v>
                </c:pt>
                <c:pt idx="10">
                  <c:v>2477</c:v>
                </c:pt>
                <c:pt idx="11">
                  <c:v>3855</c:v>
                </c:pt>
                <c:pt idx="12">
                  <c:v>1906</c:v>
                </c:pt>
                <c:pt idx="13">
                  <c:v>1556</c:v>
                </c:pt>
                <c:pt idx="14">
                  <c:v>2395</c:v>
                </c:pt>
                <c:pt idx="15">
                  <c:v>4631</c:v>
                </c:pt>
                <c:pt idx="16" formatCode="#,##0">
                  <c:v>4578</c:v>
                </c:pt>
                <c:pt idx="17">
                  <c:v>756</c:v>
                </c:pt>
                <c:pt idx="18">
                  <c:v>3414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6-482A-AD06-8D94355D6B8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Taul1!$A$2:$A$20</c:f>
              <c:strCache>
                <c:ptCount val="19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</c:strCache>
            </c:strRef>
          </c:cat>
          <c:val>
            <c:numRef>
              <c:f>Taul1!$C$2:$C$20</c:f>
              <c:numCache>
                <c:formatCode>#,##0</c:formatCode>
                <c:ptCount val="19"/>
                <c:pt idx="0">
                  <c:v>6039.6008389420494</c:v>
                </c:pt>
                <c:pt idx="1">
                  <c:v>4797.7897681127743</c:v>
                </c:pt>
                <c:pt idx="2">
                  <c:v>7851.4313289360571</c:v>
                </c:pt>
                <c:pt idx="3">
                  <c:v>6685.9122554600544</c:v>
                </c:pt>
                <c:pt idx="4" formatCode="General">
                  <c:v>7700</c:v>
                </c:pt>
                <c:pt idx="5">
                  <c:v>6176.3555772662821</c:v>
                </c:pt>
                <c:pt idx="6">
                  <c:v>7537.782188740196</c:v>
                </c:pt>
                <c:pt idx="7">
                  <c:v>6857.0390325418875</c:v>
                </c:pt>
                <c:pt idx="8" formatCode="General">
                  <c:v>6818</c:v>
                </c:pt>
                <c:pt idx="9" formatCode="General">
                  <c:v>7300</c:v>
                </c:pt>
                <c:pt idx="10" formatCode="General">
                  <c:v>11000</c:v>
                </c:pt>
                <c:pt idx="11" formatCode="General">
                  <c:v>11600</c:v>
                </c:pt>
                <c:pt idx="12" formatCode="General">
                  <c:v>10900</c:v>
                </c:pt>
                <c:pt idx="13" formatCode="General">
                  <c:v>9000</c:v>
                </c:pt>
                <c:pt idx="14">
                  <c:v>11000</c:v>
                </c:pt>
                <c:pt idx="15" formatCode="General">
                  <c:v>14600</c:v>
                </c:pt>
                <c:pt idx="16" formatCode="General">
                  <c:v>14700</c:v>
                </c:pt>
                <c:pt idx="17" formatCode="General">
                  <c:v>9600</c:v>
                </c:pt>
                <c:pt idx="18">
                  <c:v>12400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6-482A-AD06-8D94355D6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2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81703474847161E-2"/>
          <c:y val="4.169009667464485E-2"/>
          <c:w val="0.71579377100593577"/>
          <c:h val="0.87969532626865443"/>
        </c:manualLayout>
      </c:layout>
      <c:lineChart>
        <c:grouping val="standar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Kaikki alan yritykset Suomessa (vuonna 2017: noin 26 000 yritystä, 300 000 työntekijää)  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Taul1!$A$2:$A$13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Taul1!$B$2:$B$13</c:f>
              <c:numCache>
                <c:formatCode>General</c:formatCode>
                <c:ptCount val="12"/>
                <c:pt idx="0">
                  <c:v>6.9</c:v>
                </c:pt>
                <c:pt idx="1">
                  <c:v>7.4</c:v>
                </c:pt>
                <c:pt idx="2">
                  <c:v>6.8</c:v>
                </c:pt>
                <c:pt idx="3">
                  <c:v>4.2</c:v>
                </c:pt>
                <c:pt idx="4">
                  <c:v>3.4</c:v>
                </c:pt>
                <c:pt idx="5">
                  <c:v>4.3</c:v>
                </c:pt>
                <c:pt idx="6">
                  <c:v>4</c:v>
                </c:pt>
                <c:pt idx="7">
                  <c:v>2.2000000000000002</c:v>
                </c:pt>
                <c:pt idx="8">
                  <c:v>2.1</c:v>
                </c:pt>
                <c:pt idx="9">
                  <c:v>1.6</c:v>
                </c:pt>
                <c:pt idx="10">
                  <c:v>3.8</c:v>
                </c:pt>
                <c:pt idx="11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60-4F7F-A352-B50229058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355848"/>
        <c:axId val="410356240"/>
      </c:lineChart>
      <c:catAx>
        <c:axId val="410355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0356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0356240"/>
        <c:scaling>
          <c:orientation val="minMax"/>
          <c:max val="8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0355848"/>
        <c:crosses val="autoZero"/>
        <c:crossBetween val="between"/>
        <c:majorUnit val="1"/>
        <c:minorUnit val="0.5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770658010009065"/>
          <c:y val="4.0099843427352552E-2"/>
          <c:w val="0.22293421040871594"/>
          <c:h val="0.74362900602842508"/>
        </c:manualLayout>
      </c:layout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8217129782724E-2"/>
          <c:y val="2.522458765417834E-2"/>
          <c:w val="0.77327458358284096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Taul1!$B$2:$B$1582</c:f>
              <c:numCache>
                <c:formatCode>General</c:formatCode>
                <c:ptCount val="1581"/>
                <c:pt idx="2" formatCode="0.00">
                  <c:v>-4.2</c:v>
                </c:pt>
                <c:pt idx="3" formatCode="0.00">
                  <c:v>8.4</c:v>
                </c:pt>
                <c:pt idx="4" formatCode="0.00">
                  <c:v>3.5</c:v>
                </c:pt>
                <c:pt idx="5" formatCode="0.00">
                  <c:v>-24.7</c:v>
                </c:pt>
                <c:pt idx="7" formatCode="0.00">
                  <c:v>17.399999999999999</c:v>
                </c:pt>
                <c:pt idx="8" formatCode="0.00">
                  <c:v>7</c:v>
                </c:pt>
                <c:pt idx="9" formatCode="0.00">
                  <c:v>4.9000000000000004</c:v>
                </c:pt>
                <c:pt idx="10" formatCode="0.00">
                  <c:v>-2.9</c:v>
                </c:pt>
                <c:pt idx="11" formatCode="0.00">
                  <c:v>3</c:v>
                </c:pt>
                <c:pt idx="12" formatCode="0.00">
                  <c:v>5.7</c:v>
                </c:pt>
                <c:pt idx="13" formatCode="0.00">
                  <c:v>6.1</c:v>
                </c:pt>
                <c:pt idx="14" formatCode="0.00">
                  <c:v>-4.7</c:v>
                </c:pt>
                <c:pt idx="15" formatCode="0.00">
                  <c:v>12.2</c:v>
                </c:pt>
                <c:pt idx="16" formatCode="0.00">
                  <c:v>-65.2</c:v>
                </c:pt>
                <c:pt idx="17" formatCode="0.00">
                  <c:v>6.1</c:v>
                </c:pt>
                <c:pt idx="18" formatCode="0.00">
                  <c:v>5.5</c:v>
                </c:pt>
                <c:pt idx="19" formatCode="0.00">
                  <c:v>8.6</c:v>
                </c:pt>
                <c:pt idx="20" formatCode="0.00">
                  <c:v>8.4</c:v>
                </c:pt>
                <c:pt idx="21" formatCode="0.00">
                  <c:v>23.4</c:v>
                </c:pt>
                <c:pt idx="22" formatCode="0.00">
                  <c:v>1.8</c:v>
                </c:pt>
                <c:pt idx="23" formatCode="0.00">
                  <c:v>-10.8</c:v>
                </c:pt>
                <c:pt idx="24" formatCode="0.00">
                  <c:v>-0.8</c:v>
                </c:pt>
                <c:pt idx="25" formatCode="0.00">
                  <c:v>82.9</c:v>
                </c:pt>
                <c:pt idx="26" formatCode="0.00">
                  <c:v>3.7</c:v>
                </c:pt>
                <c:pt idx="27" formatCode="0.00">
                  <c:v>11.8</c:v>
                </c:pt>
                <c:pt idx="28" formatCode="0.00">
                  <c:v>-1.7</c:v>
                </c:pt>
                <c:pt idx="29" formatCode="0.00">
                  <c:v>32.9</c:v>
                </c:pt>
                <c:pt idx="30" formatCode="0.00">
                  <c:v>11.4</c:v>
                </c:pt>
                <c:pt idx="31" formatCode="0.00">
                  <c:v>12.7</c:v>
                </c:pt>
                <c:pt idx="32" formatCode="0.00">
                  <c:v>10.4</c:v>
                </c:pt>
                <c:pt idx="33" formatCode="0.00">
                  <c:v>2</c:v>
                </c:pt>
                <c:pt idx="34" formatCode="0.00">
                  <c:v>-7847.9</c:v>
                </c:pt>
                <c:pt idx="35" formatCode="0.00">
                  <c:v>0.2</c:v>
                </c:pt>
                <c:pt idx="36" formatCode="0.00">
                  <c:v>8.9</c:v>
                </c:pt>
                <c:pt idx="37" formatCode="0.00">
                  <c:v>2.2000000000000002</c:v>
                </c:pt>
                <c:pt idx="38" formatCode="0.00">
                  <c:v>6.2</c:v>
                </c:pt>
                <c:pt idx="39" formatCode="0.00">
                  <c:v>11.5</c:v>
                </c:pt>
                <c:pt idx="40" formatCode="0.00">
                  <c:v>6.7</c:v>
                </c:pt>
                <c:pt idx="41" formatCode="0.00">
                  <c:v>-2.6</c:v>
                </c:pt>
                <c:pt idx="42" formatCode="0.00">
                  <c:v>21.7</c:v>
                </c:pt>
                <c:pt idx="43" formatCode="0.00">
                  <c:v>10.6</c:v>
                </c:pt>
                <c:pt idx="44" formatCode="0.00">
                  <c:v>7.7</c:v>
                </c:pt>
                <c:pt idx="45" formatCode="0.00">
                  <c:v>8.6</c:v>
                </c:pt>
                <c:pt idx="46" formatCode="0.00">
                  <c:v>1.4</c:v>
                </c:pt>
                <c:pt idx="47" formatCode="0.00">
                  <c:v>-0.7</c:v>
                </c:pt>
                <c:pt idx="48" formatCode="0.00">
                  <c:v>-2.9</c:v>
                </c:pt>
                <c:pt idx="49" formatCode="0.00">
                  <c:v>5.3</c:v>
                </c:pt>
                <c:pt idx="50" formatCode="0.00">
                  <c:v>14</c:v>
                </c:pt>
                <c:pt idx="51" formatCode="0.00">
                  <c:v>7.3</c:v>
                </c:pt>
                <c:pt idx="52" formatCode="0.00">
                  <c:v>6</c:v>
                </c:pt>
                <c:pt idx="54" formatCode="0.00">
                  <c:v>16.2</c:v>
                </c:pt>
                <c:pt idx="55" formatCode="0.00">
                  <c:v>1.9</c:v>
                </c:pt>
                <c:pt idx="56" formatCode="0.00">
                  <c:v>2.7</c:v>
                </c:pt>
                <c:pt idx="57" formatCode="0.00">
                  <c:v>9.5</c:v>
                </c:pt>
                <c:pt idx="58" formatCode="0.00">
                  <c:v>6.2</c:v>
                </c:pt>
                <c:pt idx="59" formatCode="0.00">
                  <c:v>8.5</c:v>
                </c:pt>
                <c:pt idx="60" formatCode="0.00">
                  <c:v>6.9</c:v>
                </c:pt>
                <c:pt idx="61" formatCode="0.00">
                  <c:v>-19.5</c:v>
                </c:pt>
                <c:pt idx="62" formatCode="0.00">
                  <c:v>-2.9</c:v>
                </c:pt>
                <c:pt idx="63" formatCode="0.00">
                  <c:v>10.1</c:v>
                </c:pt>
                <c:pt idx="64" formatCode="0.00">
                  <c:v>2.2999999999999998</c:v>
                </c:pt>
                <c:pt idx="65" formatCode="0.00">
                  <c:v>-9.1999999999999993</c:v>
                </c:pt>
                <c:pt idx="66" formatCode="0.00">
                  <c:v>4.8</c:v>
                </c:pt>
                <c:pt idx="67" formatCode="0.00">
                  <c:v>6</c:v>
                </c:pt>
                <c:pt idx="68" formatCode="0.00">
                  <c:v>7.8</c:v>
                </c:pt>
                <c:pt idx="69" formatCode="0.00">
                  <c:v>2.4</c:v>
                </c:pt>
                <c:pt idx="70" formatCode="0.00">
                  <c:v>1.7</c:v>
                </c:pt>
                <c:pt idx="71" formatCode="0.00">
                  <c:v>1.4</c:v>
                </c:pt>
                <c:pt idx="72" formatCode="0.00">
                  <c:v>13.8</c:v>
                </c:pt>
                <c:pt idx="73" formatCode="0.00">
                  <c:v>5.2</c:v>
                </c:pt>
                <c:pt idx="74" formatCode="0.00">
                  <c:v>4.4000000000000004</c:v>
                </c:pt>
                <c:pt idx="75" formatCode="0.00">
                  <c:v>0.8</c:v>
                </c:pt>
                <c:pt idx="76" formatCode="0.00">
                  <c:v>2.5</c:v>
                </c:pt>
                <c:pt idx="77" formatCode="0.00">
                  <c:v>-21.8</c:v>
                </c:pt>
                <c:pt idx="78" formatCode="0.00">
                  <c:v>6.5</c:v>
                </c:pt>
                <c:pt idx="79" formatCode="0.00">
                  <c:v>14.3</c:v>
                </c:pt>
                <c:pt idx="80" formatCode="0.00">
                  <c:v>2.4</c:v>
                </c:pt>
                <c:pt idx="81" formatCode="0.00">
                  <c:v>-1.7</c:v>
                </c:pt>
                <c:pt idx="82" formatCode="0.00">
                  <c:v>3.9</c:v>
                </c:pt>
                <c:pt idx="83" formatCode="0.00">
                  <c:v>7.2</c:v>
                </c:pt>
                <c:pt idx="84" formatCode="0.00">
                  <c:v>9.6999999999999993</c:v>
                </c:pt>
                <c:pt idx="85" formatCode="0.00">
                  <c:v>2.2000000000000002</c:v>
                </c:pt>
                <c:pt idx="86" formatCode="0.00">
                  <c:v>6.6</c:v>
                </c:pt>
                <c:pt idx="87" formatCode="0.00">
                  <c:v>-1.2</c:v>
                </c:pt>
                <c:pt idx="88" formatCode="0.00">
                  <c:v>5.3</c:v>
                </c:pt>
                <c:pt idx="89" formatCode="0.00">
                  <c:v>2.9</c:v>
                </c:pt>
                <c:pt idx="90" formatCode="0.00">
                  <c:v>4.3</c:v>
                </c:pt>
                <c:pt idx="91" formatCode="0.00">
                  <c:v>-17.600000000000001</c:v>
                </c:pt>
                <c:pt idx="92" formatCode="0.00">
                  <c:v>-59.6</c:v>
                </c:pt>
                <c:pt idx="93" formatCode="0.00">
                  <c:v>9</c:v>
                </c:pt>
                <c:pt idx="94" formatCode="0.00">
                  <c:v>13.9</c:v>
                </c:pt>
                <c:pt idx="95" formatCode="0.00">
                  <c:v>9.4</c:v>
                </c:pt>
                <c:pt idx="96" formatCode="0.00">
                  <c:v>10</c:v>
                </c:pt>
                <c:pt idx="97" formatCode="0.00">
                  <c:v>-1.3</c:v>
                </c:pt>
                <c:pt idx="98" formatCode="0.00">
                  <c:v>4.5</c:v>
                </c:pt>
                <c:pt idx="99" formatCode="0.00">
                  <c:v>3.1</c:v>
                </c:pt>
                <c:pt idx="100" formatCode="0.00">
                  <c:v>1.6</c:v>
                </c:pt>
                <c:pt idx="101" formatCode="0.00">
                  <c:v>2.8</c:v>
                </c:pt>
                <c:pt idx="102" formatCode="0.00">
                  <c:v>-28.5</c:v>
                </c:pt>
                <c:pt idx="103" formatCode="0.00">
                  <c:v>5.6</c:v>
                </c:pt>
                <c:pt idx="104" formatCode="0.00">
                  <c:v>1.8</c:v>
                </c:pt>
                <c:pt idx="105" formatCode="0.00">
                  <c:v>-8</c:v>
                </c:pt>
                <c:pt idx="106" formatCode="0.00">
                  <c:v>-0.5</c:v>
                </c:pt>
                <c:pt idx="107" formatCode="0.00">
                  <c:v>2.6</c:v>
                </c:pt>
                <c:pt idx="108" formatCode="0.00">
                  <c:v>14.9</c:v>
                </c:pt>
                <c:pt idx="109" formatCode="0.00">
                  <c:v>3.8</c:v>
                </c:pt>
                <c:pt idx="110" formatCode="0.00">
                  <c:v>4</c:v>
                </c:pt>
                <c:pt idx="111" formatCode="0.00">
                  <c:v>8.1</c:v>
                </c:pt>
                <c:pt idx="112" formatCode="0.00">
                  <c:v>2.8</c:v>
                </c:pt>
                <c:pt idx="113" formatCode="0.00">
                  <c:v>8.9</c:v>
                </c:pt>
                <c:pt idx="114" formatCode="0.00">
                  <c:v>2.1</c:v>
                </c:pt>
                <c:pt idx="115" formatCode="0.00">
                  <c:v>8.1</c:v>
                </c:pt>
                <c:pt idx="116" formatCode="0.00">
                  <c:v>-20.9</c:v>
                </c:pt>
                <c:pt idx="117" formatCode="0.00">
                  <c:v>4.7</c:v>
                </c:pt>
                <c:pt idx="118" formatCode="0.00">
                  <c:v>0.6</c:v>
                </c:pt>
                <c:pt idx="119" formatCode="0.00">
                  <c:v>23.3</c:v>
                </c:pt>
                <c:pt idx="120" formatCode="0.00">
                  <c:v>2.7</c:v>
                </c:pt>
                <c:pt idx="121" formatCode="0.00">
                  <c:v>-15.3</c:v>
                </c:pt>
                <c:pt idx="122" formatCode="0.00">
                  <c:v>-0.3</c:v>
                </c:pt>
                <c:pt idx="123" formatCode="0.00">
                  <c:v>-0.6</c:v>
                </c:pt>
                <c:pt idx="124" formatCode="0.00">
                  <c:v>4.5</c:v>
                </c:pt>
                <c:pt idx="125" formatCode="0.00">
                  <c:v>1.1000000000000001</c:v>
                </c:pt>
                <c:pt idx="126" formatCode="0.00">
                  <c:v>11.1</c:v>
                </c:pt>
                <c:pt idx="127" formatCode="0.00">
                  <c:v>10.7</c:v>
                </c:pt>
                <c:pt idx="128" formatCode="0.00">
                  <c:v>7.1</c:v>
                </c:pt>
                <c:pt idx="129" formatCode="0.00">
                  <c:v>-0.1</c:v>
                </c:pt>
                <c:pt idx="130" formatCode="0.00">
                  <c:v>4.2</c:v>
                </c:pt>
                <c:pt idx="131" formatCode="0.00">
                  <c:v>19.399999999999999</c:v>
                </c:pt>
                <c:pt idx="132" formatCode="0.00">
                  <c:v>-14.8</c:v>
                </c:pt>
                <c:pt idx="133" formatCode="0.00">
                  <c:v>6</c:v>
                </c:pt>
                <c:pt idx="134" formatCode="0.00">
                  <c:v>-67</c:v>
                </c:pt>
                <c:pt idx="135" formatCode="0.00">
                  <c:v>-1.7</c:v>
                </c:pt>
                <c:pt idx="136" formatCode="0.00">
                  <c:v>3.5</c:v>
                </c:pt>
                <c:pt idx="137" formatCode="0.00">
                  <c:v>8.4</c:v>
                </c:pt>
                <c:pt idx="138" formatCode="0.00">
                  <c:v>4.2</c:v>
                </c:pt>
                <c:pt idx="139" formatCode="0.00">
                  <c:v>22.9</c:v>
                </c:pt>
                <c:pt idx="140" formatCode="0.00">
                  <c:v>-130.30000000000001</c:v>
                </c:pt>
                <c:pt idx="141" formatCode="0.00">
                  <c:v>10.1</c:v>
                </c:pt>
                <c:pt idx="142" formatCode="0.00">
                  <c:v>-0.4</c:v>
                </c:pt>
                <c:pt idx="143" formatCode="0.00">
                  <c:v>4.3</c:v>
                </c:pt>
                <c:pt idx="144" formatCode="0.00">
                  <c:v>5.8</c:v>
                </c:pt>
                <c:pt idx="145" formatCode="0.00">
                  <c:v>-8.1</c:v>
                </c:pt>
                <c:pt idx="146" formatCode="0.00">
                  <c:v>24.3</c:v>
                </c:pt>
                <c:pt idx="147" formatCode="0.00">
                  <c:v>10.3</c:v>
                </c:pt>
                <c:pt idx="148" formatCode="0.00">
                  <c:v>13.1</c:v>
                </c:pt>
                <c:pt idx="149" formatCode="0.00">
                  <c:v>3.2</c:v>
                </c:pt>
                <c:pt idx="150" formatCode="0.00">
                  <c:v>-10</c:v>
                </c:pt>
                <c:pt idx="151" formatCode="0.00">
                  <c:v>0.4</c:v>
                </c:pt>
                <c:pt idx="152" formatCode="0.00">
                  <c:v>2.9</c:v>
                </c:pt>
                <c:pt idx="153" formatCode="0.00">
                  <c:v>0.7</c:v>
                </c:pt>
                <c:pt idx="154" formatCode="0.00">
                  <c:v>43</c:v>
                </c:pt>
                <c:pt idx="155" formatCode="0.00">
                  <c:v>7.5</c:v>
                </c:pt>
                <c:pt idx="156" formatCode="0.00">
                  <c:v>-1.1000000000000001</c:v>
                </c:pt>
                <c:pt idx="157" formatCode="0.00">
                  <c:v>-114.6</c:v>
                </c:pt>
                <c:pt idx="158" formatCode="0.00">
                  <c:v>16.3</c:v>
                </c:pt>
                <c:pt idx="159" formatCode="0.00">
                  <c:v>8.6</c:v>
                </c:pt>
                <c:pt idx="160" formatCode="0.00">
                  <c:v>6.7</c:v>
                </c:pt>
                <c:pt idx="161" formatCode="0.00">
                  <c:v>18.7</c:v>
                </c:pt>
                <c:pt idx="162" formatCode="0.00">
                  <c:v>10</c:v>
                </c:pt>
                <c:pt idx="163" formatCode="0.00">
                  <c:v>13.2</c:v>
                </c:pt>
                <c:pt idx="164" formatCode="0.00">
                  <c:v>-8.6</c:v>
                </c:pt>
                <c:pt idx="165" formatCode="0.00">
                  <c:v>8.6999999999999993</c:v>
                </c:pt>
                <c:pt idx="166" formatCode="0.00">
                  <c:v>11.4</c:v>
                </c:pt>
                <c:pt idx="167" formatCode="0.00">
                  <c:v>1.8</c:v>
                </c:pt>
                <c:pt idx="168" formatCode="0.00">
                  <c:v>12.8</c:v>
                </c:pt>
                <c:pt idx="169" formatCode="0.00">
                  <c:v>2.2000000000000002</c:v>
                </c:pt>
                <c:pt idx="170" formatCode="0.00">
                  <c:v>4</c:v>
                </c:pt>
                <c:pt idx="171" formatCode="0.00">
                  <c:v>0.9</c:v>
                </c:pt>
                <c:pt idx="172" formatCode="0.00">
                  <c:v>8.5</c:v>
                </c:pt>
                <c:pt idx="173" formatCode="0.00">
                  <c:v>4.5999999999999996</c:v>
                </c:pt>
                <c:pt idx="174" formatCode="0.00">
                  <c:v>7.1</c:v>
                </c:pt>
                <c:pt idx="175" formatCode="0.00">
                  <c:v>1.9</c:v>
                </c:pt>
                <c:pt idx="176" formatCode="0.00">
                  <c:v>4.5</c:v>
                </c:pt>
                <c:pt idx="177" formatCode="0.00">
                  <c:v>3.6</c:v>
                </c:pt>
                <c:pt idx="178" formatCode="0.00">
                  <c:v>0.8</c:v>
                </c:pt>
                <c:pt idx="179" formatCode="0.00">
                  <c:v>3.1</c:v>
                </c:pt>
                <c:pt idx="180" formatCode="0.00">
                  <c:v>4.5999999999999996</c:v>
                </c:pt>
                <c:pt idx="181" formatCode="0.00">
                  <c:v>2.2000000000000002</c:v>
                </c:pt>
                <c:pt idx="182" formatCode="0.00">
                  <c:v>-81.599999999999994</c:v>
                </c:pt>
                <c:pt idx="183" formatCode="0.00">
                  <c:v>4.2</c:v>
                </c:pt>
                <c:pt idx="184" formatCode="0.00">
                  <c:v>12.2</c:v>
                </c:pt>
                <c:pt idx="185" formatCode="0.00">
                  <c:v>16.2</c:v>
                </c:pt>
                <c:pt idx="186" formatCode="0.00">
                  <c:v>-6.4</c:v>
                </c:pt>
                <c:pt idx="187" formatCode="0.00">
                  <c:v>25.9</c:v>
                </c:pt>
                <c:pt idx="188" formatCode="0.00">
                  <c:v>6.6</c:v>
                </c:pt>
                <c:pt idx="189" formatCode="0.00">
                  <c:v>2.6</c:v>
                </c:pt>
                <c:pt idx="190" formatCode="0.00">
                  <c:v>-2.4</c:v>
                </c:pt>
                <c:pt idx="191" formatCode="0.00">
                  <c:v>1.2</c:v>
                </c:pt>
                <c:pt idx="192" formatCode="0.00">
                  <c:v>2.9</c:v>
                </c:pt>
                <c:pt idx="193" formatCode="0.00">
                  <c:v>6.9</c:v>
                </c:pt>
                <c:pt idx="194" formatCode="0.00">
                  <c:v>10.1</c:v>
                </c:pt>
                <c:pt idx="195" formatCode="0.00">
                  <c:v>30.9</c:v>
                </c:pt>
                <c:pt idx="196" formatCode="0.00">
                  <c:v>9.6999999999999993</c:v>
                </c:pt>
                <c:pt idx="197" formatCode="0.00">
                  <c:v>3.3</c:v>
                </c:pt>
                <c:pt idx="198" formatCode="0.00">
                  <c:v>4.8</c:v>
                </c:pt>
                <c:pt idx="199" formatCode="0.00">
                  <c:v>1.7</c:v>
                </c:pt>
                <c:pt idx="200" formatCode="0.00">
                  <c:v>-13.4</c:v>
                </c:pt>
                <c:pt idx="201" formatCode="0.00">
                  <c:v>-0.5</c:v>
                </c:pt>
                <c:pt idx="202" formatCode="0.00">
                  <c:v>29.9</c:v>
                </c:pt>
                <c:pt idx="203" formatCode="0.00">
                  <c:v>12.4</c:v>
                </c:pt>
                <c:pt idx="204" formatCode="0.00">
                  <c:v>-3.5</c:v>
                </c:pt>
                <c:pt idx="205" formatCode="0.00">
                  <c:v>-5.7</c:v>
                </c:pt>
                <c:pt idx="206" formatCode="0.00">
                  <c:v>0</c:v>
                </c:pt>
                <c:pt idx="207" formatCode="0.00">
                  <c:v>-22.2</c:v>
                </c:pt>
                <c:pt idx="208" formatCode="0.00">
                  <c:v>7.6</c:v>
                </c:pt>
                <c:pt idx="209" formatCode="0.00">
                  <c:v>3.9</c:v>
                </c:pt>
                <c:pt idx="210" formatCode="0.00">
                  <c:v>-2.2000000000000002</c:v>
                </c:pt>
                <c:pt idx="211" formatCode="0.00">
                  <c:v>42.9</c:v>
                </c:pt>
                <c:pt idx="212" formatCode="0.00">
                  <c:v>0.8</c:v>
                </c:pt>
                <c:pt idx="213" formatCode="0.00">
                  <c:v>10.199999999999999</c:v>
                </c:pt>
                <c:pt idx="214" formatCode="0.00">
                  <c:v>11.4</c:v>
                </c:pt>
                <c:pt idx="215" formatCode="0.00">
                  <c:v>11</c:v>
                </c:pt>
                <c:pt idx="216" formatCode="0.00">
                  <c:v>21.1</c:v>
                </c:pt>
                <c:pt idx="217" formatCode="0.00">
                  <c:v>0.8</c:v>
                </c:pt>
                <c:pt idx="218" formatCode="0.00">
                  <c:v>1.5</c:v>
                </c:pt>
                <c:pt idx="219" formatCode="0.00">
                  <c:v>5.7</c:v>
                </c:pt>
                <c:pt idx="220" formatCode="0.00">
                  <c:v>3.8</c:v>
                </c:pt>
                <c:pt idx="221" formatCode="0.00">
                  <c:v>7.3</c:v>
                </c:pt>
                <c:pt idx="222" formatCode="0.00">
                  <c:v>13.9</c:v>
                </c:pt>
                <c:pt idx="223" formatCode="0.00">
                  <c:v>2.1</c:v>
                </c:pt>
                <c:pt idx="224" formatCode="0.00">
                  <c:v>13.8</c:v>
                </c:pt>
                <c:pt idx="225" formatCode="0.00">
                  <c:v>8</c:v>
                </c:pt>
                <c:pt idx="226" formatCode="0.00">
                  <c:v>12.4</c:v>
                </c:pt>
                <c:pt idx="227" formatCode="0.00">
                  <c:v>2.1</c:v>
                </c:pt>
                <c:pt idx="228" formatCode="0.00">
                  <c:v>3.9</c:v>
                </c:pt>
                <c:pt idx="229" formatCode="0.00">
                  <c:v>-6.8</c:v>
                </c:pt>
                <c:pt idx="230" formatCode="0.00">
                  <c:v>5.6</c:v>
                </c:pt>
                <c:pt idx="231" formatCode="0.00">
                  <c:v>4.5999999999999996</c:v>
                </c:pt>
                <c:pt idx="232" formatCode="0.00">
                  <c:v>8.1999999999999993</c:v>
                </c:pt>
                <c:pt idx="233" formatCode="0.00">
                  <c:v>24.7</c:v>
                </c:pt>
                <c:pt idx="234" formatCode="0.00">
                  <c:v>7.7</c:v>
                </c:pt>
                <c:pt idx="235" formatCode="0.00">
                  <c:v>7.6</c:v>
                </c:pt>
                <c:pt idx="236" formatCode="0.00">
                  <c:v>24.4</c:v>
                </c:pt>
                <c:pt idx="237" formatCode="0.00">
                  <c:v>14.7</c:v>
                </c:pt>
                <c:pt idx="238" formatCode="0.00">
                  <c:v>9</c:v>
                </c:pt>
                <c:pt idx="239" formatCode="0.00">
                  <c:v>14.9</c:v>
                </c:pt>
                <c:pt idx="240" formatCode="0.00">
                  <c:v>2.2000000000000002</c:v>
                </c:pt>
                <c:pt idx="241" formatCode="0.00">
                  <c:v>-30.9</c:v>
                </c:pt>
                <c:pt idx="242" formatCode="0.00">
                  <c:v>5</c:v>
                </c:pt>
                <c:pt idx="243" formatCode="0.00">
                  <c:v>23.5</c:v>
                </c:pt>
                <c:pt idx="244" formatCode="0.00">
                  <c:v>4.3</c:v>
                </c:pt>
                <c:pt idx="245" formatCode="0.00">
                  <c:v>11.3</c:v>
                </c:pt>
                <c:pt idx="246" formatCode="0.00">
                  <c:v>6.7</c:v>
                </c:pt>
                <c:pt idx="247" formatCode="0.00">
                  <c:v>-6.8</c:v>
                </c:pt>
                <c:pt idx="248" formatCode="0.00">
                  <c:v>-7.2</c:v>
                </c:pt>
                <c:pt idx="249" formatCode="0.00">
                  <c:v>12.7</c:v>
                </c:pt>
                <c:pt idx="250" formatCode="0.00">
                  <c:v>11.8</c:v>
                </c:pt>
                <c:pt idx="251" formatCode="0.00">
                  <c:v>11.8</c:v>
                </c:pt>
                <c:pt idx="252" formatCode="0.00">
                  <c:v>7.8</c:v>
                </c:pt>
                <c:pt idx="253" formatCode="0.00">
                  <c:v>-0.6</c:v>
                </c:pt>
                <c:pt idx="254" formatCode="0.00">
                  <c:v>13</c:v>
                </c:pt>
                <c:pt idx="255" formatCode="0.00">
                  <c:v>2</c:v>
                </c:pt>
                <c:pt idx="256" formatCode="0.00">
                  <c:v>12.4</c:v>
                </c:pt>
                <c:pt idx="257" formatCode="0.00">
                  <c:v>5</c:v>
                </c:pt>
                <c:pt idx="258" formatCode="0.00">
                  <c:v>4.5</c:v>
                </c:pt>
                <c:pt idx="259" formatCode="0.00">
                  <c:v>3.3</c:v>
                </c:pt>
                <c:pt idx="260" formatCode="0.00">
                  <c:v>20.7</c:v>
                </c:pt>
                <c:pt idx="261" formatCode="0.00">
                  <c:v>13.8</c:v>
                </c:pt>
                <c:pt idx="262" formatCode="0.00">
                  <c:v>7.2</c:v>
                </c:pt>
                <c:pt idx="263" formatCode="0.00">
                  <c:v>19.600000000000001</c:v>
                </c:pt>
                <c:pt idx="264" formatCode="0.00">
                  <c:v>5.5</c:v>
                </c:pt>
                <c:pt idx="265" formatCode="0.00">
                  <c:v>13.1</c:v>
                </c:pt>
                <c:pt idx="266" formatCode="0.00">
                  <c:v>-0.6</c:v>
                </c:pt>
                <c:pt idx="267" formatCode="0.00">
                  <c:v>16.2</c:v>
                </c:pt>
                <c:pt idx="268" formatCode="0.00">
                  <c:v>-1.9</c:v>
                </c:pt>
                <c:pt idx="269" formatCode="0.00">
                  <c:v>4.3</c:v>
                </c:pt>
                <c:pt idx="270" formatCode="0.00">
                  <c:v>2.2000000000000002</c:v>
                </c:pt>
                <c:pt idx="271" formatCode="0.00">
                  <c:v>6</c:v>
                </c:pt>
                <c:pt idx="272" formatCode="0.00">
                  <c:v>2.5</c:v>
                </c:pt>
                <c:pt idx="273" formatCode="0.00">
                  <c:v>5.0999999999999996</c:v>
                </c:pt>
                <c:pt idx="274" formatCode="0.00">
                  <c:v>6.3</c:v>
                </c:pt>
                <c:pt idx="275" formatCode="0.00">
                  <c:v>8.1</c:v>
                </c:pt>
                <c:pt idx="276" formatCode="0.00">
                  <c:v>4.0999999999999996</c:v>
                </c:pt>
                <c:pt idx="277" formatCode="0.00">
                  <c:v>7.7</c:v>
                </c:pt>
                <c:pt idx="278" formatCode="0.00">
                  <c:v>13.2</c:v>
                </c:pt>
                <c:pt idx="279" formatCode="0.00">
                  <c:v>4.5</c:v>
                </c:pt>
                <c:pt idx="280" formatCode="0.00">
                  <c:v>12.2</c:v>
                </c:pt>
                <c:pt idx="281" formatCode="0.00">
                  <c:v>12.6</c:v>
                </c:pt>
                <c:pt idx="282" formatCode="0.00">
                  <c:v>-0.3</c:v>
                </c:pt>
                <c:pt idx="283" formatCode="0.00">
                  <c:v>4.2</c:v>
                </c:pt>
                <c:pt idx="284" formatCode="0.00">
                  <c:v>-7.1</c:v>
                </c:pt>
                <c:pt idx="285" formatCode="0.00">
                  <c:v>4.5</c:v>
                </c:pt>
                <c:pt idx="286" formatCode="0.00">
                  <c:v>2.6</c:v>
                </c:pt>
                <c:pt idx="287" formatCode="0.00">
                  <c:v>3.7</c:v>
                </c:pt>
                <c:pt idx="288" formatCode="0.00">
                  <c:v>5.5</c:v>
                </c:pt>
                <c:pt idx="289" formatCode="0.00">
                  <c:v>10.3</c:v>
                </c:pt>
                <c:pt idx="290" formatCode="0.00">
                  <c:v>4.5999999999999996</c:v>
                </c:pt>
                <c:pt idx="291" formatCode="0.00">
                  <c:v>4</c:v>
                </c:pt>
                <c:pt idx="292" formatCode="0.00">
                  <c:v>5.3</c:v>
                </c:pt>
                <c:pt idx="293" formatCode="0.00">
                  <c:v>-3.3</c:v>
                </c:pt>
                <c:pt idx="294" formatCode="0.00">
                  <c:v>7.2</c:v>
                </c:pt>
                <c:pt idx="295" formatCode="0.00">
                  <c:v>-6.8</c:v>
                </c:pt>
                <c:pt idx="296" formatCode="0.00">
                  <c:v>5.7</c:v>
                </c:pt>
                <c:pt idx="297" formatCode="0.00">
                  <c:v>16.7</c:v>
                </c:pt>
                <c:pt idx="298" formatCode="0.00">
                  <c:v>-277.3</c:v>
                </c:pt>
                <c:pt idx="299" formatCode="0.00">
                  <c:v>33.1</c:v>
                </c:pt>
                <c:pt idx="300" formatCode="0.00">
                  <c:v>3</c:v>
                </c:pt>
                <c:pt idx="301" formatCode="0.00">
                  <c:v>3.6</c:v>
                </c:pt>
                <c:pt idx="302" formatCode="0.00">
                  <c:v>3.6</c:v>
                </c:pt>
                <c:pt idx="303" formatCode="0.00">
                  <c:v>9.5</c:v>
                </c:pt>
                <c:pt idx="304" formatCode="0.00">
                  <c:v>11</c:v>
                </c:pt>
                <c:pt idx="305" formatCode="0.00">
                  <c:v>5.4</c:v>
                </c:pt>
                <c:pt idx="306" formatCode="0.00">
                  <c:v>12.5</c:v>
                </c:pt>
                <c:pt idx="307" formatCode="0.00">
                  <c:v>4.9000000000000004</c:v>
                </c:pt>
                <c:pt idx="308" formatCode="0.00">
                  <c:v>3.3</c:v>
                </c:pt>
                <c:pt idx="309" formatCode="0.00">
                  <c:v>47.1</c:v>
                </c:pt>
                <c:pt idx="310" formatCode="0.00">
                  <c:v>17.5</c:v>
                </c:pt>
                <c:pt idx="311" formatCode="0.00">
                  <c:v>-15.8</c:v>
                </c:pt>
                <c:pt idx="312" formatCode="0.00">
                  <c:v>3.9</c:v>
                </c:pt>
                <c:pt idx="313" formatCode="0.00">
                  <c:v>-7.2</c:v>
                </c:pt>
                <c:pt idx="314" formatCode="0.00">
                  <c:v>23.6</c:v>
                </c:pt>
                <c:pt idx="315" formatCode="0.00">
                  <c:v>-5.4</c:v>
                </c:pt>
                <c:pt idx="316" formatCode="0.00">
                  <c:v>7</c:v>
                </c:pt>
                <c:pt idx="317" formatCode="0.00">
                  <c:v>-16.7</c:v>
                </c:pt>
                <c:pt idx="318" formatCode="0.00">
                  <c:v>1.1000000000000001</c:v>
                </c:pt>
                <c:pt idx="319" formatCode="0.00">
                  <c:v>4.5</c:v>
                </c:pt>
                <c:pt idx="320" formatCode="0.00">
                  <c:v>5.0999999999999996</c:v>
                </c:pt>
                <c:pt idx="321" formatCode="0.00">
                  <c:v>14.5</c:v>
                </c:pt>
                <c:pt idx="322" formatCode="0.00">
                  <c:v>-1.7</c:v>
                </c:pt>
                <c:pt idx="323" formatCode="0.00">
                  <c:v>18.600000000000001</c:v>
                </c:pt>
                <c:pt idx="324" formatCode="0.00">
                  <c:v>17.5</c:v>
                </c:pt>
                <c:pt idx="325" formatCode="0.00">
                  <c:v>9.6</c:v>
                </c:pt>
                <c:pt idx="326" formatCode="0.00">
                  <c:v>1.5</c:v>
                </c:pt>
                <c:pt idx="327" formatCode="0.00">
                  <c:v>10.9</c:v>
                </c:pt>
                <c:pt idx="328" formatCode="0.00">
                  <c:v>17.100000000000001</c:v>
                </c:pt>
                <c:pt idx="329" formatCode="0.00">
                  <c:v>4.3</c:v>
                </c:pt>
                <c:pt idx="330" formatCode="0.00">
                  <c:v>5.5</c:v>
                </c:pt>
                <c:pt idx="331" formatCode="0.00">
                  <c:v>6.5</c:v>
                </c:pt>
                <c:pt idx="332" formatCode="0.00">
                  <c:v>7.9</c:v>
                </c:pt>
                <c:pt idx="333" formatCode="0.00">
                  <c:v>5.2</c:v>
                </c:pt>
                <c:pt idx="334" formatCode="0.00">
                  <c:v>-0.5</c:v>
                </c:pt>
                <c:pt idx="335" formatCode="0.00">
                  <c:v>15.7</c:v>
                </c:pt>
                <c:pt idx="336" formatCode="0.00">
                  <c:v>0.6</c:v>
                </c:pt>
                <c:pt idx="337" formatCode="0.00">
                  <c:v>-0.8</c:v>
                </c:pt>
                <c:pt idx="338" formatCode="0.00">
                  <c:v>1.2</c:v>
                </c:pt>
                <c:pt idx="339" formatCode="0.00">
                  <c:v>13.1</c:v>
                </c:pt>
                <c:pt idx="340" formatCode="0.00">
                  <c:v>3.8</c:v>
                </c:pt>
                <c:pt idx="341" formatCode="0.00">
                  <c:v>31.3</c:v>
                </c:pt>
                <c:pt idx="342" formatCode="0.00">
                  <c:v>-38.299999999999997</c:v>
                </c:pt>
                <c:pt idx="343" formatCode="0.00">
                  <c:v>2.8</c:v>
                </c:pt>
                <c:pt idx="344" formatCode="0.00">
                  <c:v>0.2</c:v>
                </c:pt>
                <c:pt idx="345" formatCode="0.00">
                  <c:v>11</c:v>
                </c:pt>
                <c:pt idx="346" formatCode="0.00">
                  <c:v>1</c:v>
                </c:pt>
                <c:pt idx="347" formatCode="0.00">
                  <c:v>0.9</c:v>
                </c:pt>
                <c:pt idx="348" formatCode="0.00">
                  <c:v>4.2</c:v>
                </c:pt>
                <c:pt idx="349" formatCode="0.00">
                  <c:v>-0.1</c:v>
                </c:pt>
                <c:pt idx="350" formatCode="0.00">
                  <c:v>9.8000000000000007</c:v>
                </c:pt>
                <c:pt idx="351" formatCode="0.00">
                  <c:v>5.7</c:v>
                </c:pt>
                <c:pt idx="352" formatCode="0.00">
                  <c:v>1.9</c:v>
                </c:pt>
                <c:pt idx="353" formatCode="0.00">
                  <c:v>5.6</c:v>
                </c:pt>
                <c:pt idx="354" formatCode="0.00">
                  <c:v>2.5</c:v>
                </c:pt>
                <c:pt idx="355" formatCode="0.00">
                  <c:v>-6.1</c:v>
                </c:pt>
                <c:pt idx="356" formatCode="0.00">
                  <c:v>-3</c:v>
                </c:pt>
                <c:pt idx="357" formatCode="0.00">
                  <c:v>14.8</c:v>
                </c:pt>
                <c:pt idx="358" formatCode="0.00">
                  <c:v>1.7</c:v>
                </c:pt>
                <c:pt idx="359" formatCode="0.00">
                  <c:v>4.9000000000000004</c:v>
                </c:pt>
                <c:pt idx="360" formatCode="0.00">
                  <c:v>10.7</c:v>
                </c:pt>
                <c:pt idx="361" formatCode="0.00">
                  <c:v>10.3</c:v>
                </c:pt>
                <c:pt idx="362" formatCode="0.00">
                  <c:v>-0.9</c:v>
                </c:pt>
                <c:pt idx="363" formatCode="0.00">
                  <c:v>16.7</c:v>
                </c:pt>
                <c:pt idx="364" formatCode="0.00">
                  <c:v>0.1</c:v>
                </c:pt>
                <c:pt idx="365" formatCode="0.00">
                  <c:v>10.8</c:v>
                </c:pt>
                <c:pt idx="366" formatCode="0.00">
                  <c:v>1.8</c:v>
                </c:pt>
                <c:pt idx="367" formatCode="0.00">
                  <c:v>18</c:v>
                </c:pt>
                <c:pt idx="368" formatCode="0.00">
                  <c:v>6.5</c:v>
                </c:pt>
                <c:pt idx="369" formatCode="0.00">
                  <c:v>2.5</c:v>
                </c:pt>
                <c:pt idx="370" formatCode="0.00">
                  <c:v>0.1</c:v>
                </c:pt>
                <c:pt idx="371" formatCode="0.00">
                  <c:v>5.3</c:v>
                </c:pt>
                <c:pt idx="372" formatCode="0.00">
                  <c:v>26.7</c:v>
                </c:pt>
                <c:pt idx="373" formatCode="0.00">
                  <c:v>4.5</c:v>
                </c:pt>
                <c:pt idx="374" formatCode="0.00">
                  <c:v>-5.2</c:v>
                </c:pt>
                <c:pt idx="375" formatCode="0.00">
                  <c:v>24.3</c:v>
                </c:pt>
                <c:pt idx="376" formatCode="0.00">
                  <c:v>12.2</c:v>
                </c:pt>
                <c:pt idx="377" formatCode="0.00">
                  <c:v>-8.6</c:v>
                </c:pt>
                <c:pt idx="378" formatCode="0.00">
                  <c:v>11.5</c:v>
                </c:pt>
                <c:pt idx="379" formatCode="0.00">
                  <c:v>8</c:v>
                </c:pt>
                <c:pt idx="380" formatCode="0.00">
                  <c:v>10.1</c:v>
                </c:pt>
                <c:pt idx="381" formatCode="0.00">
                  <c:v>-1</c:v>
                </c:pt>
                <c:pt idx="382" formatCode="0.00">
                  <c:v>-1</c:v>
                </c:pt>
                <c:pt idx="383" formatCode="0.00">
                  <c:v>6.6</c:v>
                </c:pt>
                <c:pt idx="384" formatCode="0.00">
                  <c:v>9.5</c:v>
                </c:pt>
                <c:pt idx="385" formatCode="0.00">
                  <c:v>11.6</c:v>
                </c:pt>
                <c:pt idx="386" formatCode="0.00">
                  <c:v>2.5</c:v>
                </c:pt>
                <c:pt idx="387" formatCode="0.00">
                  <c:v>8.1999999999999993</c:v>
                </c:pt>
                <c:pt idx="388" formatCode="0.00">
                  <c:v>8.1999999999999993</c:v>
                </c:pt>
                <c:pt idx="389" formatCode="0.00">
                  <c:v>10.9</c:v>
                </c:pt>
                <c:pt idx="390" formatCode="0.00">
                  <c:v>9.4</c:v>
                </c:pt>
                <c:pt idx="391" formatCode="0.00">
                  <c:v>28.7</c:v>
                </c:pt>
                <c:pt idx="392" formatCode="0.00">
                  <c:v>8.8000000000000007</c:v>
                </c:pt>
                <c:pt idx="393" formatCode="0.00">
                  <c:v>8.1</c:v>
                </c:pt>
                <c:pt idx="394" formatCode="0.00">
                  <c:v>21</c:v>
                </c:pt>
                <c:pt idx="395" formatCode="0.00">
                  <c:v>3.9</c:v>
                </c:pt>
                <c:pt idx="396" formatCode="0.00">
                  <c:v>4</c:v>
                </c:pt>
                <c:pt idx="397" formatCode="0.00">
                  <c:v>5.2</c:v>
                </c:pt>
                <c:pt idx="398" formatCode="0.00">
                  <c:v>-12.2</c:v>
                </c:pt>
                <c:pt idx="399" formatCode="0.00">
                  <c:v>1.5</c:v>
                </c:pt>
                <c:pt idx="400" formatCode="0.00">
                  <c:v>-1.3</c:v>
                </c:pt>
                <c:pt idx="401" formatCode="0.00">
                  <c:v>27.9</c:v>
                </c:pt>
                <c:pt idx="402" formatCode="0.00">
                  <c:v>8.5</c:v>
                </c:pt>
                <c:pt idx="403" formatCode="0.00">
                  <c:v>-1</c:v>
                </c:pt>
                <c:pt idx="404" formatCode="0.00">
                  <c:v>10.4</c:v>
                </c:pt>
                <c:pt idx="405" formatCode="0.00">
                  <c:v>13.3</c:v>
                </c:pt>
                <c:pt idx="406" formatCode="0.00">
                  <c:v>25.6</c:v>
                </c:pt>
                <c:pt idx="407" formatCode="0.00">
                  <c:v>5.8</c:v>
                </c:pt>
                <c:pt idx="408" formatCode="0.00">
                  <c:v>-4</c:v>
                </c:pt>
                <c:pt idx="409" formatCode="0.00">
                  <c:v>-7.1</c:v>
                </c:pt>
                <c:pt idx="410" formatCode="0.00">
                  <c:v>13</c:v>
                </c:pt>
                <c:pt idx="411" formatCode="0.00">
                  <c:v>3.4</c:v>
                </c:pt>
                <c:pt idx="412" formatCode="0.00">
                  <c:v>2.7</c:v>
                </c:pt>
                <c:pt idx="413" formatCode="0.00">
                  <c:v>2.9</c:v>
                </c:pt>
                <c:pt idx="414" formatCode="0.00">
                  <c:v>2.9</c:v>
                </c:pt>
                <c:pt idx="415" formatCode="0.00">
                  <c:v>8.6999999999999993</c:v>
                </c:pt>
                <c:pt idx="416" formatCode="0.00">
                  <c:v>7.4</c:v>
                </c:pt>
                <c:pt idx="417" formatCode="0.00">
                  <c:v>-27.8</c:v>
                </c:pt>
                <c:pt idx="418" formatCode="0.00">
                  <c:v>6.7</c:v>
                </c:pt>
                <c:pt idx="419" formatCode="0.00">
                  <c:v>20.3</c:v>
                </c:pt>
                <c:pt idx="420" formatCode="0.00">
                  <c:v>3.6</c:v>
                </c:pt>
                <c:pt idx="421" formatCode="0.00">
                  <c:v>22.9</c:v>
                </c:pt>
                <c:pt idx="422" formatCode="0.00">
                  <c:v>-8.1999999999999993</c:v>
                </c:pt>
                <c:pt idx="423" formatCode="0.00">
                  <c:v>23.8</c:v>
                </c:pt>
                <c:pt idx="424" formatCode="0.00">
                  <c:v>5.6</c:v>
                </c:pt>
                <c:pt idx="425" formatCode="0.00">
                  <c:v>30.5</c:v>
                </c:pt>
                <c:pt idx="426" formatCode="0.00">
                  <c:v>5.5</c:v>
                </c:pt>
                <c:pt idx="427" formatCode="0.00">
                  <c:v>8.1999999999999993</c:v>
                </c:pt>
                <c:pt idx="428" formatCode="0.00">
                  <c:v>11.1</c:v>
                </c:pt>
                <c:pt idx="429" formatCode="0.00">
                  <c:v>6.8</c:v>
                </c:pt>
                <c:pt idx="430" formatCode="0.00">
                  <c:v>-8</c:v>
                </c:pt>
                <c:pt idx="431" formatCode="0.00">
                  <c:v>7.7</c:v>
                </c:pt>
                <c:pt idx="432" formatCode="0.00">
                  <c:v>4.5999999999999996</c:v>
                </c:pt>
                <c:pt idx="433" formatCode="0.00">
                  <c:v>7.8</c:v>
                </c:pt>
                <c:pt idx="434" formatCode="0.00">
                  <c:v>4.8</c:v>
                </c:pt>
                <c:pt idx="435" formatCode="0.00">
                  <c:v>0.5</c:v>
                </c:pt>
                <c:pt idx="436" formatCode="0.00">
                  <c:v>1.7</c:v>
                </c:pt>
                <c:pt idx="437" formatCode="0.00">
                  <c:v>3.4</c:v>
                </c:pt>
                <c:pt idx="438" formatCode="0.00">
                  <c:v>2.9</c:v>
                </c:pt>
                <c:pt idx="439" formatCode="0.00">
                  <c:v>4.5</c:v>
                </c:pt>
                <c:pt idx="440" formatCode="0.00">
                  <c:v>3.1</c:v>
                </c:pt>
                <c:pt idx="441" formatCode="0.00">
                  <c:v>21.1</c:v>
                </c:pt>
                <c:pt idx="442" formatCode="0.00">
                  <c:v>0.8</c:v>
                </c:pt>
                <c:pt idx="443" formatCode="0.00">
                  <c:v>13.1</c:v>
                </c:pt>
                <c:pt idx="444" formatCode="0.00">
                  <c:v>6.2</c:v>
                </c:pt>
                <c:pt idx="445" formatCode="0.00">
                  <c:v>-6.7</c:v>
                </c:pt>
                <c:pt idx="446" formatCode="0.00">
                  <c:v>5.0999999999999996</c:v>
                </c:pt>
                <c:pt idx="447" formatCode="0.00">
                  <c:v>11.3</c:v>
                </c:pt>
                <c:pt idx="448" formatCode="0.00">
                  <c:v>12.9</c:v>
                </c:pt>
                <c:pt idx="449" formatCode="0.00">
                  <c:v>4.5999999999999996</c:v>
                </c:pt>
                <c:pt idx="450" formatCode="0.00">
                  <c:v>9.9</c:v>
                </c:pt>
                <c:pt idx="451" formatCode="0.00">
                  <c:v>8.5</c:v>
                </c:pt>
                <c:pt idx="452" formatCode="0.00">
                  <c:v>-3.3</c:v>
                </c:pt>
                <c:pt idx="453" formatCode="0.00">
                  <c:v>11.5</c:v>
                </c:pt>
                <c:pt idx="454" formatCode="0.00">
                  <c:v>4.9000000000000004</c:v>
                </c:pt>
                <c:pt idx="455" formatCode="0.00">
                  <c:v>28.2</c:v>
                </c:pt>
                <c:pt idx="456" formatCode="0.00">
                  <c:v>6.7</c:v>
                </c:pt>
                <c:pt idx="457" formatCode="0.00">
                  <c:v>4.0999999999999996</c:v>
                </c:pt>
                <c:pt idx="458" formatCode="0.00">
                  <c:v>7.1</c:v>
                </c:pt>
                <c:pt idx="459" formatCode="0.00">
                  <c:v>10</c:v>
                </c:pt>
                <c:pt idx="460" formatCode="0.00">
                  <c:v>12.2</c:v>
                </c:pt>
                <c:pt idx="461" formatCode="0.00">
                  <c:v>1.5</c:v>
                </c:pt>
                <c:pt idx="462" formatCode="0.00">
                  <c:v>0.5</c:v>
                </c:pt>
                <c:pt idx="463" formatCode="0.00">
                  <c:v>6.6</c:v>
                </c:pt>
                <c:pt idx="464" formatCode="0.00">
                  <c:v>4.5</c:v>
                </c:pt>
                <c:pt idx="465" formatCode="0.00">
                  <c:v>4.0999999999999996</c:v>
                </c:pt>
                <c:pt idx="466" formatCode="0.00">
                  <c:v>-0.2</c:v>
                </c:pt>
                <c:pt idx="467" formatCode="0.00">
                  <c:v>8.6</c:v>
                </c:pt>
                <c:pt idx="468" formatCode="0.00">
                  <c:v>7.5</c:v>
                </c:pt>
                <c:pt idx="469" formatCode="0.00">
                  <c:v>5.4</c:v>
                </c:pt>
                <c:pt idx="470" formatCode="0.00">
                  <c:v>-50.5</c:v>
                </c:pt>
                <c:pt idx="471" formatCode="0.00">
                  <c:v>4.8</c:v>
                </c:pt>
                <c:pt idx="472" formatCode="0.00">
                  <c:v>1.2</c:v>
                </c:pt>
                <c:pt idx="473" formatCode="0.00">
                  <c:v>1.6</c:v>
                </c:pt>
                <c:pt idx="474" formatCode="0.00">
                  <c:v>5.8</c:v>
                </c:pt>
                <c:pt idx="475" formatCode="0.00">
                  <c:v>4.5999999999999996</c:v>
                </c:pt>
                <c:pt idx="476" formatCode="0.00">
                  <c:v>5</c:v>
                </c:pt>
                <c:pt idx="477" formatCode="0.00">
                  <c:v>14</c:v>
                </c:pt>
                <c:pt idx="478" formatCode="0.00">
                  <c:v>12.5</c:v>
                </c:pt>
                <c:pt idx="479" formatCode="0.00">
                  <c:v>6.2</c:v>
                </c:pt>
                <c:pt idx="480" formatCode="0.00">
                  <c:v>3.7</c:v>
                </c:pt>
                <c:pt idx="481" formatCode="0.00">
                  <c:v>29</c:v>
                </c:pt>
                <c:pt idx="482" formatCode="0.00">
                  <c:v>4.8</c:v>
                </c:pt>
                <c:pt idx="483" formatCode="0.00">
                  <c:v>10.5</c:v>
                </c:pt>
                <c:pt idx="484" formatCode="0.00">
                  <c:v>1.7</c:v>
                </c:pt>
                <c:pt idx="485" formatCode="0.00">
                  <c:v>18.600000000000001</c:v>
                </c:pt>
                <c:pt idx="486" formatCode="0.00">
                  <c:v>29.9</c:v>
                </c:pt>
                <c:pt idx="487" formatCode="0.00">
                  <c:v>1.3</c:v>
                </c:pt>
                <c:pt idx="488" formatCode="0.00">
                  <c:v>-22.9</c:v>
                </c:pt>
                <c:pt idx="489" formatCode="0.00">
                  <c:v>6</c:v>
                </c:pt>
                <c:pt idx="490" formatCode="0.00">
                  <c:v>-1</c:v>
                </c:pt>
                <c:pt idx="491" formatCode="0.00">
                  <c:v>9.1999999999999993</c:v>
                </c:pt>
                <c:pt idx="492" formatCode="0.00">
                  <c:v>8.1999999999999993</c:v>
                </c:pt>
                <c:pt idx="493" formatCode="0.00">
                  <c:v>18.8</c:v>
                </c:pt>
                <c:pt idx="494" formatCode="0.00">
                  <c:v>6.3</c:v>
                </c:pt>
                <c:pt idx="495" formatCode="0.00">
                  <c:v>-4.4000000000000004</c:v>
                </c:pt>
                <c:pt idx="496" formatCode="0.00">
                  <c:v>12.4</c:v>
                </c:pt>
                <c:pt idx="497" formatCode="0.00">
                  <c:v>4.5999999999999996</c:v>
                </c:pt>
                <c:pt idx="498" formatCode="0.00">
                  <c:v>1.8</c:v>
                </c:pt>
                <c:pt idx="499" formatCode="0.00">
                  <c:v>-0.7</c:v>
                </c:pt>
                <c:pt idx="500" formatCode="0.00">
                  <c:v>-12.2</c:v>
                </c:pt>
                <c:pt idx="501" formatCode="0.00">
                  <c:v>-122</c:v>
                </c:pt>
                <c:pt idx="502" formatCode="0.00">
                  <c:v>1.8</c:v>
                </c:pt>
                <c:pt idx="503" formatCode="0.00">
                  <c:v>-9.6</c:v>
                </c:pt>
                <c:pt idx="504" formatCode="0.00">
                  <c:v>3.3</c:v>
                </c:pt>
                <c:pt idx="505" formatCode="0.00">
                  <c:v>19.2</c:v>
                </c:pt>
                <c:pt idx="506" formatCode="0.00">
                  <c:v>2.2000000000000002</c:v>
                </c:pt>
                <c:pt idx="507" formatCode="0.00">
                  <c:v>5.3</c:v>
                </c:pt>
                <c:pt idx="508" formatCode="0.00">
                  <c:v>60.1</c:v>
                </c:pt>
                <c:pt idx="509" formatCode="0.00">
                  <c:v>6.1</c:v>
                </c:pt>
                <c:pt idx="510" formatCode="0.00">
                  <c:v>3.6</c:v>
                </c:pt>
                <c:pt idx="511" formatCode="0.00">
                  <c:v>14.4</c:v>
                </c:pt>
                <c:pt idx="512" formatCode="0.00">
                  <c:v>9</c:v>
                </c:pt>
                <c:pt idx="513" formatCode="0.00">
                  <c:v>13.7</c:v>
                </c:pt>
                <c:pt idx="514" formatCode="0.00">
                  <c:v>-4</c:v>
                </c:pt>
                <c:pt idx="515" formatCode="0.00">
                  <c:v>17.8</c:v>
                </c:pt>
                <c:pt idx="516" formatCode="0.00">
                  <c:v>-2</c:v>
                </c:pt>
                <c:pt idx="517" formatCode="0.00">
                  <c:v>14</c:v>
                </c:pt>
                <c:pt idx="518" formatCode="0.00">
                  <c:v>-5.5</c:v>
                </c:pt>
                <c:pt idx="519" formatCode="0.00">
                  <c:v>8.8000000000000007</c:v>
                </c:pt>
                <c:pt idx="520" formatCode="0.00">
                  <c:v>8.1999999999999993</c:v>
                </c:pt>
                <c:pt idx="521" formatCode="0.00">
                  <c:v>-2.2000000000000002</c:v>
                </c:pt>
                <c:pt idx="522" formatCode="0.00">
                  <c:v>8.5</c:v>
                </c:pt>
                <c:pt idx="523" formatCode="0.00">
                  <c:v>2.4</c:v>
                </c:pt>
                <c:pt idx="524" formatCode="0.00">
                  <c:v>0.4</c:v>
                </c:pt>
                <c:pt idx="525" formatCode="0.00">
                  <c:v>-2</c:v>
                </c:pt>
                <c:pt idx="526" formatCode="0.00">
                  <c:v>-68.3</c:v>
                </c:pt>
                <c:pt idx="527" formatCode="0.00">
                  <c:v>30.6</c:v>
                </c:pt>
                <c:pt idx="528" formatCode="0.00">
                  <c:v>-72.599999999999994</c:v>
                </c:pt>
                <c:pt idx="529" formatCode="0.00">
                  <c:v>3.2</c:v>
                </c:pt>
                <c:pt idx="530" formatCode="0.00">
                  <c:v>2</c:v>
                </c:pt>
                <c:pt idx="531" formatCode="0.00">
                  <c:v>3.5</c:v>
                </c:pt>
                <c:pt idx="532" formatCode="0.00">
                  <c:v>7.6</c:v>
                </c:pt>
                <c:pt idx="533" formatCode="0.00">
                  <c:v>-0.6</c:v>
                </c:pt>
                <c:pt idx="534" formatCode="0.00">
                  <c:v>11.5</c:v>
                </c:pt>
                <c:pt idx="535" formatCode="0.00">
                  <c:v>-1.2</c:v>
                </c:pt>
                <c:pt idx="536" formatCode="0.00">
                  <c:v>5.5</c:v>
                </c:pt>
                <c:pt idx="537" formatCode="0.00">
                  <c:v>-0.3</c:v>
                </c:pt>
                <c:pt idx="538" formatCode="0.00">
                  <c:v>2.1</c:v>
                </c:pt>
                <c:pt idx="539" formatCode="0.00">
                  <c:v>3.2</c:v>
                </c:pt>
                <c:pt idx="540" formatCode="0.00">
                  <c:v>2.8</c:v>
                </c:pt>
                <c:pt idx="541" formatCode="0.00">
                  <c:v>11.5</c:v>
                </c:pt>
                <c:pt idx="542" formatCode="0.00">
                  <c:v>24.2</c:v>
                </c:pt>
                <c:pt idx="543" formatCode="0.00">
                  <c:v>-3.7</c:v>
                </c:pt>
                <c:pt idx="544" formatCode="0.00">
                  <c:v>10.5</c:v>
                </c:pt>
                <c:pt idx="545" formatCode="0.00">
                  <c:v>-1.4</c:v>
                </c:pt>
                <c:pt idx="546" formatCode="0.00">
                  <c:v>14</c:v>
                </c:pt>
                <c:pt idx="547" formatCode="0.00">
                  <c:v>7.7</c:v>
                </c:pt>
                <c:pt idx="548" formatCode="0.00">
                  <c:v>9.1</c:v>
                </c:pt>
                <c:pt idx="549" formatCode="0.00">
                  <c:v>5.4</c:v>
                </c:pt>
                <c:pt idx="550" formatCode="0.00">
                  <c:v>2</c:v>
                </c:pt>
                <c:pt idx="551" formatCode="0.00">
                  <c:v>-94</c:v>
                </c:pt>
                <c:pt idx="552" formatCode="0.00">
                  <c:v>7.2</c:v>
                </c:pt>
                <c:pt idx="553" formatCode="0.00">
                  <c:v>-2.1</c:v>
                </c:pt>
                <c:pt idx="554" formatCode="0.00">
                  <c:v>10.9</c:v>
                </c:pt>
                <c:pt idx="555" formatCode="0.00">
                  <c:v>0.9</c:v>
                </c:pt>
                <c:pt idx="556" formatCode="0.00">
                  <c:v>9.4</c:v>
                </c:pt>
                <c:pt idx="557" formatCode="0.00">
                  <c:v>4.3</c:v>
                </c:pt>
                <c:pt idx="558" formatCode="0.00">
                  <c:v>3.2</c:v>
                </c:pt>
                <c:pt idx="559" formatCode="0.00">
                  <c:v>12.2</c:v>
                </c:pt>
                <c:pt idx="560" formatCode="0.00">
                  <c:v>19.5</c:v>
                </c:pt>
                <c:pt idx="561" formatCode="0.00">
                  <c:v>-66.400000000000006</c:v>
                </c:pt>
                <c:pt idx="562" formatCode="0.00">
                  <c:v>7</c:v>
                </c:pt>
                <c:pt idx="563" formatCode="0.00">
                  <c:v>1.1000000000000001</c:v>
                </c:pt>
                <c:pt idx="564" formatCode="0.00">
                  <c:v>6.9</c:v>
                </c:pt>
                <c:pt idx="565" formatCode="0.00">
                  <c:v>-1.4</c:v>
                </c:pt>
                <c:pt idx="566" formatCode="0.00">
                  <c:v>8.1999999999999993</c:v>
                </c:pt>
                <c:pt idx="567" formatCode="0.00">
                  <c:v>7.7</c:v>
                </c:pt>
                <c:pt idx="568" formatCode="0.00">
                  <c:v>14.2</c:v>
                </c:pt>
                <c:pt idx="569" formatCode="0.00">
                  <c:v>6.7</c:v>
                </c:pt>
                <c:pt idx="570" formatCode="0.00">
                  <c:v>8.8000000000000007</c:v>
                </c:pt>
                <c:pt idx="571" formatCode="0.00">
                  <c:v>15.5</c:v>
                </c:pt>
                <c:pt idx="572" formatCode="0.00">
                  <c:v>2.4</c:v>
                </c:pt>
                <c:pt idx="573" formatCode="0.00">
                  <c:v>0.8</c:v>
                </c:pt>
                <c:pt idx="574" formatCode="0.00">
                  <c:v>25</c:v>
                </c:pt>
                <c:pt idx="575" formatCode="0.00">
                  <c:v>11.1</c:v>
                </c:pt>
                <c:pt idx="576" formatCode="0.00">
                  <c:v>3.8</c:v>
                </c:pt>
                <c:pt idx="577" formatCode="0.00">
                  <c:v>-0.1</c:v>
                </c:pt>
                <c:pt idx="578" formatCode="0.00">
                  <c:v>15</c:v>
                </c:pt>
                <c:pt idx="579" formatCode="0.00">
                  <c:v>-1.2</c:v>
                </c:pt>
                <c:pt idx="580" formatCode="0.00">
                  <c:v>11.4</c:v>
                </c:pt>
                <c:pt idx="581" formatCode="0.00">
                  <c:v>-2.6</c:v>
                </c:pt>
                <c:pt idx="582" formatCode="0.00">
                  <c:v>2.7</c:v>
                </c:pt>
                <c:pt idx="583" formatCode="0.00">
                  <c:v>11.5</c:v>
                </c:pt>
                <c:pt idx="584" formatCode="0.00">
                  <c:v>15.1</c:v>
                </c:pt>
                <c:pt idx="585" formatCode="0.00">
                  <c:v>2.9</c:v>
                </c:pt>
                <c:pt idx="586" formatCode="0.00">
                  <c:v>3.3</c:v>
                </c:pt>
                <c:pt idx="587" formatCode="0.00">
                  <c:v>-0.8</c:v>
                </c:pt>
                <c:pt idx="588" formatCode="0.00">
                  <c:v>-14.9</c:v>
                </c:pt>
                <c:pt idx="589" formatCode="0.00">
                  <c:v>21.8</c:v>
                </c:pt>
                <c:pt idx="590" formatCode="0.00">
                  <c:v>-1.1000000000000001</c:v>
                </c:pt>
                <c:pt idx="591" formatCode="0.00">
                  <c:v>0.9</c:v>
                </c:pt>
                <c:pt idx="592" formatCode="0.00">
                  <c:v>-2.6</c:v>
                </c:pt>
                <c:pt idx="593" formatCode="0.00">
                  <c:v>11.2</c:v>
                </c:pt>
                <c:pt idx="594" formatCode="0.00">
                  <c:v>9.5</c:v>
                </c:pt>
                <c:pt idx="595" formatCode="0.00">
                  <c:v>2.2999999999999998</c:v>
                </c:pt>
                <c:pt idx="596" formatCode="0.00">
                  <c:v>5.5</c:v>
                </c:pt>
                <c:pt idx="597" formatCode="0.00">
                  <c:v>8.8000000000000007</c:v>
                </c:pt>
                <c:pt idx="598" formatCode="0.00">
                  <c:v>-22.2</c:v>
                </c:pt>
                <c:pt idx="599" formatCode="0.00">
                  <c:v>-0.2</c:v>
                </c:pt>
                <c:pt idx="600" formatCode="0.00">
                  <c:v>9.6</c:v>
                </c:pt>
                <c:pt idx="601" formatCode="0.00">
                  <c:v>-1.6</c:v>
                </c:pt>
                <c:pt idx="602" formatCode="0.00">
                  <c:v>0.5</c:v>
                </c:pt>
                <c:pt idx="603" formatCode="0.00">
                  <c:v>7.9</c:v>
                </c:pt>
                <c:pt idx="604" formatCode="0.00">
                  <c:v>4.0999999999999996</c:v>
                </c:pt>
                <c:pt idx="605" formatCode="0.00">
                  <c:v>5.0999999999999996</c:v>
                </c:pt>
                <c:pt idx="606" formatCode="0.00">
                  <c:v>28.5</c:v>
                </c:pt>
                <c:pt idx="607" formatCode="0.00">
                  <c:v>2.7</c:v>
                </c:pt>
                <c:pt idx="608" formatCode="0.00">
                  <c:v>1.6</c:v>
                </c:pt>
                <c:pt idx="609" formatCode="0.00">
                  <c:v>3</c:v>
                </c:pt>
                <c:pt idx="610" formatCode="0.00">
                  <c:v>3.2</c:v>
                </c:pt>
                <c:pt idx="611" formatCode="0.00">
                  <c:v>14.6</c:v>
                </c:pt>
                <c:pt idx="612" formatCode="0.00">
                  <c:v>11.6</c:v>
                </c:pt>
                <c:pt idx="613" formatCode="0.00">
                  <c:v>5.0999999999999996</c:v>
                </c:pt>
                <c:pt idx="614" formatCode="0.00">
                  <c:v>3</c:v>
                </c:pt>
                <c:pt idx="615" formatCode="0.00">
                  <c:v>24.7</c:v>
                </c:pt>
                <c:pt idx="616" formatCode="0.00">
                  <c:v>5.7</c:v>
                </c:pt>
                <c:pt idx="617" formatCode="0.00">
                  <c:v>8.6999999999999993</c:v>
                </c:pt>
                <c:pt idx="618" formatCode="0.00">
                  <c:v>-0.3</c:v>
                </c:pt>
                <c:pt idx="619" formatCode="0.00">
                  <c:v>1.6</c:v>
                </c:pt>
                <c:pt idx="620" formatCode="0.00">
                  <c:v>15.3</c:v>
                </c:pt>
                <c:pt idx="621" formatCode="0.00">
                  <c:v>3.4</c:v>
                </c:pt>
                <c:pt idx="622" formatCode="0.00">
                  <c:v>7.7</c:v>
                </c:pt>
                <c:pt idx="623" formatCode="0.00">
                  <c:v>9.4</c:v>
                </c:pt>
                <c:pt idx="624" formatCode="0.00">
                  <c:v>-22.4</c:v>
                </c:pt>
                <c:pt idx="625" formatCode="0.00">
                  <c:v>7.8</c:v>
                </c:pt>
                <c:pt idx="626" formatCode="0.00">
                  <c:v>-25.4</c:v>
                </c:pt>
                <c:pt idx="627" formatCode="0.00">
                  <c:v>5.9</c:v>
                </c:pt>
                <c:pt idx="628" formatCode="0.00">
                  <c:v>-0.9</c:v>
                </c:pt>
                <c:pt idx="629" formatCode="0.00">
                  <c:v>6.2</c:v>
                </c:pt>
                <c:pt idx="630" formatCode="0.00">
                  <c:v>10.199999999999999</c:v>
                </c:pt>
                <c:pt idx="631" formatCode="0.00">
                  <c:v>1.9</c:v>
                </c:pt>
                <c:pt idx="632" formatCode="0.00">
                  <c:v>7.6</c:v>
                </c:pt>
                <c:pt idx="633" formatCode="0.00">
                  <c:v>11.8</c:v>
                </c:pt>
                <c:pt idx="634" formatCode="0.00">
                  <c:v>13.3</c:v>
                </c:pt>
                <c:pt idx="635" formatCode="0.00">
                  <c:v>11</c:v>
                </c:pt>
                <c:pt idx="636" formatCode="0.00">
                  <c:v>3</c:v>
                </c:pt>
                <c:pt idx="637" formatCode="0.00">
                  <c:v>13.1</c:v>
                </c:pt>
                <c:pt idx="638" formatCode="0.00">
                  <c:v>17.5</c:v>
                </c:pt>
                <c:pt idx="639" formatCode="0.00">
                  <c:v>3.9</c:v>
                </c:pt>
                <c:pt idx="640" formatCode="0.00">
                  <c:v>-0.1</c:v>
                </c:pt>
                <c:pt idx="641" formatCode="0.00">
                  <c:v>-14.6</c:v>
                </c:pt>
                <c:pt idx="642" formatCode="0.00">
                  <c:v>6.7</c:v>
                </c:pt>
                <c:pt idx="643" formatCode="0.00">
                  <c:v>10.6</c:v>
                </c:pt>
                <c:pt idx="644" formatCode="0.00">
                  <c:v>22</c:v>
                </c:pt>
                <c:pt idx="645" formatCode="0.00">
                  <c:v>10.3</c:v>
                </c:pt>
                <c:pt idx="646" formatCode="0.00">
                  <c:v>15.6</c:v>
                </c:pt>
                <c:pt idx="647" formatCode="0.00">
                  <c:v>3.2</c:v>
                </c:pt>
                <c:pt idx="648" formatCode="0.00">
                  <c:v>-9.6</c:v>
                </c:pt>
                <c:pt idx="649" formatCode="0.00">
                  <c:v>-18.100000000000001</c:v>
                </c:pt>
                <c:pt idx="650" formatCode="0.00">
                  <c:v>6.8</c:v>
                </c:pt>
                <c:pt idx="651" formatCode="0.00">
                  <c:v>20.3</c:v>
                </c:pt>
                <c:pt idx="652" formatCode="0.00">
                  <c:v>-2</c:v>
                </c:pt>
                <c:pt idx="653" formatCode="0.00">
                  <c:v>2.4</c:v>
                </c:pt>
                <c:pt idx="654" formatCode="0.00">
                  <c:v>8.8000000000000007</c:v>
                </c:pt>
                <c:pt idx="655" formatCode="0.00">
                  <c:v>8.8000000000000007</c:v>
                </c:pt>
                <c:pt idx="656" formatCode="0.00">
                  <c:v>-3.9</c:v>
                </c:pt>
                <c:pt idx="657" formatCode="0.00">
                  <c:v>15.6</c:v>
                </c:pt>
                <c:pt idx="658" formatCode="0.00">
                  <c:v>9.3000000000000007</c:v>
                </c:pt>
                <c:pt idx="659" formatCode="0.00">
                  <c:v>1.8</c:v>
                </c:pt>
                <c:pt idx="660" formatCode="0.00">
                  <c:v>-64.2</c:v>
                </c:pt>
                <c:pt idx="661" formatCode="0.00">
                  <c:v>0.8</c:v>
                </c:pt>
                <c:pt idx="662" formatCode="0.00">
                  <c:v>6</c:v>
                </c:pt>
                <c:pt idx="663" formatCode="0.00">
                  <c:v>1.9</c:v>
                </c:pt>
                <c:pt idx="664" formatCode="0.00">
                  <c:v>1.6</c:v>
                </c:pt>
                <c:pt idx="665" formatCode="0.00">
                  <c:v>11.3</c:v>
                </c:pt>
                <c:pt idx="666" formatCode="0.00">
                  <c:v>42.6</c:v>
                </c:pt>
                <c:pt idx="667" formatCode="0.00">
                  <c:v>17.600000000000001</c:v>
                </c:pt>
                <c:pt idx="668" formatCode="0.00">
                  <c:v>19.899999999999999</c:v>
                </c:pt>
                <c:pt idx="669" formatCode="0.00">
                  <c:v>0.4</c:v>
                </c:pt>
                <c:pt idx="670" formatCode="0.00">
                  <c:v>1.9</c:v>
                </c:pt>
                <c:pt idx="671" formatCode="0.00">
                  <c:v>49.8</c:v>
                </c:pt>
                <c:pt idx="672" formatCode="0.00">
                  <c:v>6.3</c:v>
                </c:pt>
                <c:pt idx="673" formatCode="0.00">
                  <c:v>17.7</c:v>
                </c:pt>
                <c:pt idx="674" formatCode="0.00">
                  <c:v>11.7</c:v>
                </c:pt>
                <c:pt idx="675" formatCode="0.00">
                  <c:v>-22</c:v>
                </c:pt>
                <c:pt idx="676" formatCode="0.00">
                  <c:v>31.8</c:v>
                </c:pt>
                <c:pt idx="677" formatCode="0.00">
                  <c:v>-5.3</c:v>
                </c:pt>
                <c:pt idx="678" formatCode="0.00">
                  <c:v>0.8</c:v>
                </c:pt>
                <c:pt idx="679" formatCode="0.00">
                  <c:v>14.1</c:v>
                </c:pt>
                <c:pt idx="681" formatCode="0.00">
                  <c:v>28.7</c:v>
                </c:pt>
                <c:pt idx="682" formatCode="0.00">
                  <c:v>1.1000000000000001</c:v>
                </c:pt>
                <c:pt idx="683" formatCode="0.00">
                  <c:v>0.9</c:v>
                </c:pt>
                <c:pt idx="684" formatCode="0.00">
                  <c:v>11.4</c:v>
                </c:pt>
                <c:pt idx="685" formatCode="0.00">
                  <c:v>-4.8</c:v>
                </c:pt>
                <c:pt idx="686" formatCode="0.00">
                  <c:v>0.4</c:v>
                </c:pt>
                <c:pt idx="687" formatCode="0.00">
                  <c:v>14.3</c:v>
                </c:pt>
                <c:pt idx="688" formatCode="0.00">
                  <c:v>3.2</c:v>
                </c:pt>
                <c:pt idx="689" formatCode="0.00">
                  <c:v>10.3</c:v>
                </c:pt>
                <c:pt idx="690" formatCode="0.00">
                  <c:v>-8.1999999999999993</c:v>
                </c:pt>
                <c:pt idx="691" formatCode="0.00">
                  <c:v>-1.9</c:v>
                </c:pt>
                <c:pt idx="692" formatCode="0.00">
                  <c:v>6</c:v>
                </c:pt>
                <c:pt idx="693" formatCode="0.00">
                  <c:v>4.0999999999999996</c:v>
                </c:pt>
                <c:pt idx="694" formatCode="0.00">
                  <c:v>8.6999999999999993</c:v>
                </c:pt>
                <c:pt idx="695" formatCode="0.00">
                  <c:v>4.4000000000000004</c:v>
                </c:pt>
                <c:pt idx="696" formatCode="0.00">
                  <c:v>2.4</c:v>
                </c:pt>
                <c:pt idx="697" formatCode="0.00">
                  <c:v>-3.5</c:v>
                </c:pt>
                <c:pt idx="698" formatCode="0.00">
                  <c:v>12.8</c:v>
                </c:pt>
                <c:pt idx="699" formatCode="0.00">
                  <c:v>17.5</c:v>
                </c:pt>
                <c:pt idx="700" formatCode="0.00">
                  <c:v>5.7</c:v>
                </c:pt>
                <c:pt idx="701" formatCode="0.00">
                  <c:v>-4.2</c:v>
                </c:pt>
                <c:pt idx="702" formatCode="0.00">
                  <c:v>2.5</c:v>
                </c:pt>
                <c:pt idx="703" formatCode="0.00">
                  <c:v>8.9</c:v>
                </c:pt>
                <c:pt idx="704" formatCode="0.00">
                  <c:v>5.5</c:v>
                </c:pt>
                <c:pt idx="705" formatCode="0.00">
                  <c:v>12.9</c:v>
                </c:pt>
                <c:pt idx="706" formatCode="0.00">
                  <c:v>-8</c:v>
                </c:pt>
                <c:pt idx="707" formatCode="0.00">
                  <c:v>1.2</c:v>
                </c:pt>
                <c:pt idx="708" formatCode="0.00">
                  <c:v>-0.5</c:v>
                </c:pt>
                <c:pt idx="709" formatCode="0.00">
                  <c:v>-4.2</c:v>
                </c:pt>
                <c:pt idx="710" formatCode="0.00">
                  <c:v>12.1</c:v>
                </c:pt>
                <c:pt idx="711" formatCode="0.00">
                  <c:v>0.7</c:v>
                </c:pt>
                <c:pt idx="712" formatCode="0.00">
                  <c:v>23.8</c:v>
                </c:pt>
                <c:pt idx="713" formatCode="0.00">
                  <c:v>-115.1</c:v>
                </c:pt>
                <c:pt idx="714" formatCode="0.00">
                  <c:v>-1.5</c:v>
                </c:pt>
                <c:pt idx="715" formatCode="0.00">
                  <c:v>1.7</c:v>
                </c:pt>
                <c:pt idx="716" formatCode="0.00">
                  <c:v>-7.5</c:v>
                </c:pt>
                <c:pt idx="717" formatCode="0.00">
                  <c:v>2.4</c:v>
                </c:pt>
                <c:pt idx="718" formatCode="0.00">
                  <c:v>-7.3</c:v>
                </c:pt>
                <c:pt idx="719" formatCode="0.00">
                  <c:v>7.2</c:v>
                </c:pt>
                <c:pt idx="720" formatCode="0.00">
                  <c:v>5.2</c:v>
                </c:pt>
                <c:pt idx="721" formatCode="0.00">
                  <c:v>-13</c:v>
                </c:pt>
                <c:pt idx="722" formatCode="0.00">
                  <c:v>6.3</c:v>
                </c:pt>
                <c:pt idx="723" formatCode="0.00">
                  <c:v>2.8</c:v>
                </c:pt>
                <c:pt idx="724" formatCode="0.00">
                  <c:v>6.5</c:v>
                </c:pt>
                <c:pt idx="725" formatCode="0.00">
                  <c:v>17.600000000000001</c:v>
                </c:pt>
                <c:pt idx="726" formatCode="0.00">
                  <c:v>-1471.9</c:v>
                </c:pt>
                <c:pt idx="727" formatCode="0.00">
                  <c:v>-10.8</c:v>
                </c:pt>
                <c:pt idx="728" formatCode="0.00">
                  <c:v>-6.7</c:v>
                </c:pt>
                <c:pt idx="729" formatCode="0.00">
                  <c:v>2.9</c:v>
                </c:pt>
                <c:pt idx="730" formatCode="0.00">
                  <c:v>16.5</c:v>
                </c:pt>
                <c:pt idx="731" formatCode="0.00">
                  <c:v>3.7</c:v>
                </c:pt>
                <c:pt idx="732" formatCode="0.00">
                  <c:v>1</c:v>
                </c:pt>
                <c:pt idx="733" formatCode="0.00">
                  <c:v>3.4</c:v>
                </c:pt>
                <c:pt idx="734" formatCode="0.00">
                  <c:v>14.3</c:v>
                </c:pt>
                <c:pt idx="735" formatCode="0.00">
                  <c:v>-11.5</c:v>
                </c:pt>
                <c:pt idx="736" formatCode="0.00">
                  <c:v>9.5</c:v>
                </c:pt>
                <c:pt idx="737" formatCode="0.00">
                  <c:v>10.5</c:v>
                </c:pt>
                <c:pt idx="738" formatCode="0.00">
                  <c:v>8.3000000000000007</c:v>
                </c:pt>
                <c:pt idx="739" formatCode="0.00">
                  <c:v>5</c:v>
                </c:pt>
                <c:pt idx="740" formatCode="0.00">
                  <c:v>4.8</c:v>
                </c:pt>
                <c:pt idx="741" formatCode="0.00">
                  <c:v>4.8</c:v>
                </c:pt>
                <c:pt idx="742" formatCode="0.00">
                  <c:v>26.9</c:v>
                </c:pt>
                <c:pt idx="743" formatCode="0.00">
                  <c:v>-11.3</c:v>
                </c:pt>
                <c:pt idx="744" formatCode="0.00">
                  <c:v>15</c:v>
                </c:pt>
                <c:pt idx="745" formatCode="0.00">
                  <c:v>10.6</c:v>
                </c:pt>
                <c:pt idx="746" formatCode="0.00">
                  <c:v>-0.3</c:v>
                </c:pt>
                <c:pt idx="747" formatCode="0.00">
                  <c:v>0.3</c:v>
                </c:pt>
                <c:pt idx="748" formatCode="0.00">
                  <c:v>1.8</c:v>
                </c:pt>
                <c:pt idx="749" formatCode="0.00">
                  <c:v>2.7</c:v>
                </c:pt>
                <c:pt idx="750" formatCode="0.00">
                  <c:v>3.9</c:v>
                </c:pt>
                <c:pt idx="751" formatCode="0.00">
                  <c:v>1.7</c:v>
                </c:pt>
                <c:pt idx="752" formatCode="0.00">
                  <c:v>6.5</c:v>
                </c:pt>
                <c:pt idx="754" formatCode="0.00">
                  <c:v>2.8</c:v>
                </c:pt>
                <c:pt idx="755" formatCode="0.00">
                  <c:v>25.1</c:v>
                </c:pt>
                <c:pt idx="756" formatCode="0.00">
                  <c:v>0.2</c:v>
                </c:pt>
                <c:pt idx="757" formatCode="0.00">
                  <c:v>1.1000000000000001</c:v>
                </c:pt>
                <c:pt idx="758" formatCode="0.00">
                  <c:v>6.1</c:v>
                </c:pt>
                <c:pt idx="759" formatCode="0.00">
                  <c:v>4.5</c:v>
                </c:pt>
                <c:pt idx="760" formatCode="0.00">
                  <c:v>1.6</c:v>
                </c:pt>
                <c:pt idx="761" formatCode="0.00">
                  <c:v>-12.9</c:v>
                </c:pt>
                <c:pt idx="762" formatCode="0.00">
                  <c:v>3.7</c:v>
                </c:pt>
                <c:pt idx="763" formatCode="0.00">
                  <c:v>17.2</c:v>
                </c:pt>
                <c:pt idx="764" formatCode="0.00">
                  <c:v>4.5999999999999996</c:v>
                </c:pt>
                <c:pt idx="765" formatCode="0.00">
                  <c:v>-0.1</c:v>
                </c:pt>
                <c:pt idx="766" formatCode="0.00">
                  <c:v>1.4</c:v>
                </c:pt>
                <c:pt idx="767" formatCode="0.00">
                  <c:v>7.6</c:v>
                </c:pt>
                <c:pt idx="768" formatCode="0.00">
                  <c:v>8.1999999999999993</c:v>
                </c:pt>
                <c:pt idx="769" formatCode="0.00">
                  <c:v>-36.6</c:v>
                </c:pt>
                <c:pt idx="770" formatCode="0.00">
                  <c:v>14.2</c:v>
                </c:pt>
                <c:pt idx="771" formatCode="0.00">
                  <c:v>3.7</c:v>
                </c:pt>
                <c:pt idx="772" formatCode="0.00">
                  <c:v>2.4</c:v>
                </c:pt>
                <c:pt idx="773" formatCode="0.00">
                  <c:v>3.2</c:v>
                </c:pt>
                <c:pt idx="774" formatCode="0.00">
                  <c:v>0.9</c:v>
                </c:pt>
                <c:pt idx="775" formatCode="0.00">
                  <c:v>8.9</c:v>
                </c:pt>
                <c:pt idx="776" formatCode="0.00">
                  <c:v>7.1</c:v>
                </c:pt>
                <c:pt idx="777" formatCode="0.00">
                  <c:v>-9.6999999999999993</c:v>
                </c:pt>
                <c:pt idx="778" formatCode="0.00">
                  <c:v>41.8</c:v>
                </c:pt>
                <c:pt idx="779" formatCode="0.00">
                  <c:v>2.6</c:v>
                </c:pt>
                <c:pt idx="780" formatCode="0.00">
                  <c:v>5.8</c:v>
                </c:pt>
                <c:pt idx="781" formatCode="0.00">
                  <c:v>6.4</c:v>
                </c:pt>
                <c:pt idx="782" formatCode="0.00">
                  <c:v>3.2</c:v>
                </c:pt>
                <c:pt idx="783" formatCode="0.00">
                  <c:v>8.6999999999999993</c:v>
                </c:pt>
                <c:pt idx="784" formatCode="0.00">
                  <c:v>0.6</c:v>
                </c:pt>
                <c:pt idx="785" formatCode="0.00">
                  <c:v>5.5</c:v>
                </c:pt>
                <c:pt idx="786" formatCode="0.00">
                  <c:v>11.6</c:v>
                </c:pt>
                <c:pt idx="787" formatCode="0.00">
                  <c:v>-20.2</c:v>
                </c:pt>
                <c:pt idx="788" formatCode="0.00">
                  <c:v>7.8</c:v>
                </c:pt>
                <c:pt idx="789" formatCode="0.00">
                  <c:v>4.3</c:v>
                </c:pt>
                <c:pt idx="790" formatCode="0.00">
                  <c:v>9.1</c:v>
                </c:pt>
                <c:pt idx="791" formatCode="0.00">
                  <c:v>4.2</c:v>
                </c:pt>
                <c:pt idx="792" formatCode="0.00">
                  <c:v>10.199999999999999</c:v>
                </c:pt>
                <c:pt idx="793" formatCode="0.00">
                  <c:v>22</c:v>
                </c:pt>
                <c:pt idx="794" formatCode="0.00">
                  <c:v>15.2</c:v>
                </c:pt>
                <c:pt idx="795" formatCode="0.00">
                  <c:v>8</c:v>
                </c:pt>
                <c:pt idx="796" formatCode="0.00">
                  <c:v>7.1</c:v>
                </c:pt>
                <c:pt idx="797" formatCode="0.00">
                  <c:v>9.8000000000000007</c:v>
                </c:pt>
                <c:pt idx="798" formatCode="0.00">
                  <c:v>-3.6</c:v>
                </c:pt>
                <c:pt idx="799" formatCode="0.00">
                  <c:v>19.600000000000001</c:v>
                </c:pt>
                <c:pt idx="800" formatCode="0.00">
                  <c:v>17.5</c:v>
                </c:pt>
                <c:pt idx="801" formatCode="0.00">
                  <c:v>4.7</c:v>
                </c:pt>
                <c:pt idx="802" formatCode="0.00">
                  <c:v>29</c:v>
                </c:pt>
                <c:pt idx="803" formatCode="0.00">
                  <c:v>3.4</c:v>
                </c:pt>
                <c:pt idx="804" formatCode="0.00">
                  <c:v>6.8</c:v>
                </c:pt>
                <c:pt idx="805" formatCode="0.00">
                  <c:v>19.600000000000001</c:v>
                </c:pt>
                <c:pt idx="806" formatCode="0.00">
                  <c:v>5</c:v>
                </c:pt>
                <c:pt idx="807" formatCode="0.00">
                  <c:v>8.4</c:v>
                </c:pt>
                <c:pt idx="808" formatCode="0.00">
                  <c:v>-40.299999999999997</c:v>
                </c:pt>
                <c:pt idx="809" formatCode="0.00">
                  <c:v>-1.4</c:v>
                </c:pt>
                <c:pt idx="810" formatCode="0.00">
                  <c:v>1.8</c:v>
                </c:pt>
                <c:pt idx="811" formatCode="0.00">
                  <c:v>11.6</c:v>
                </c:pt>
                <c:pt idx="812" formatCode="0.00">
                  <c:v>11.3</c:v>
                </c:pt>
                <c:pt idx="813" formatCode="0.00">
                  <c:v>0.1</c:v>
                </c:pt>
                <c:pt idx="814" formatCode="0.00">
                  <c:v>-18</c:v>
                </c:pt>
                <c:pt idx="815" formatCode="0.00">
                  <c:v>13.3</c:v>
                </c:pt>
                <c:pt idx="816" formatCode="0.00">
                  <c:v>8.1</c:v>
                </c:pt>
                <c:pt idx="817" formatCode="0.00">
                  <c:v>1.2</c:v>
                </c:pt>
                <c:pt idx="818" formatCode="0.00">
                  <c:v>8.4</c:v>
                </c:pt>
                <c:pt idx="819" formatCode="0.00">
                  <c:v>53.6</c:v>
                </c:pt>
                <c:pt idx="820" formatCode="0.00">
                  <c:v>1.2</c:v>
                </c:pt>
                <c:pt idx="821" formatCode="0.00">
                  <c:v>-1.1000000000000001</c:v>
                </c:pt>
                <c:pt idx="822" formatCode="0.00">
                  <c:v>8.6</c:v>
                </c:pt>
                <c:pt idx="823" formatCode="0.00">
                  <c:v>12.9</c:v>
                </c:pt>
                <c:pt idx="824" formatCode="0.00">
                  <c:v>1</c:v>
                </c:pt>
                <c:pt idx="825" formatCode="0.00">
                  <c:v>-20.100000000000001</c:v>
                </c:pt>
                <c:pt idx="826" formatCode="0.00">
                  <c:v>-12.1</c:v>
                </c:pt>
                <c:pt idx="827" formatCode="0.00">
                  <c:v>-0.2</c:v>
                </c:pt>
                <c:pt idx="828" formatCode="0.00">
                  <c:v>9.3000000000000007</c:v>
                </c:pt>
                <c:pt idx="829" formatCode="0.00">
                  <c:v>16</c:v>
                </c:pt>
                <c:pt idx="830" formatCode="0.00">
                  <c:v>2.7</c:v>
                </c:pt>
                <c:pt idx="831" formatCode="0.00">
                  <c:v>6.5</c:v>
                </c:pt>
                <c:pt idx="832" formatCode="0.00">
                  <c:v>3.7</c:v>
                </c:pt>
                <c:pt idx="833" formatCode="0.00">
                  <c:v>30.1</c:v>
                </c:pt>
                <c:pt idx="834" formatCode="0.00">
                  <c:v>1.8</c:v>
                </c:pt>
                <c:pt idx="835" formatCode="0.00">
                  <c:v>4.5999999999999996</c:v>
                </c:pt>
                <c:pt idx="836" formatCode="0.00">
                  <c:v>-7.2</c:v>
                </c:pt>
                <c:pt idx="837" formatCode="0.00">
                  <c:v>8</c:v>
                </c:pt>
                <c:pt idx="838" formatCode="0.00">
                  <c:v>-2.5</c:v>
                </c:pt>
                <c:pt idx="839" formatCode="0.00">
                  <c:v>0.1</c:v>
                </c:pt>
                <c:pt idx="840" formatCode="0.00">
                  <c:v>11.5</c:v>
                </c:pt>
                <c:pt idx="841" formatCode="0.00">
                  <c:v>-7.5</c:v>
                </c:pt>
                <c:pt idx="842" formatCode="0.00">
                  <c:v>2.2999999999999998</c:v>
                </c:pt>
                <c:pt idx="843" formatCode="0.00">
                  <c:v>20.8</c:v>
                </c:pt>
                <c:pt idx="844" formatCode="0.00">
                  <c:v>11.5</c:v>
                </c:pt>
                <c:pt idx="845" formatCode="0.00">
                  <c:v>17</c:v>
                </c:pt>
                <c:pt idx="846" formatCode="0.00">
                  <c:v>30.7</c:v>
                </c:pt>
                <c:pt idx="847" formatCode="0.00">
                  <c:v>-6.8</c:v>
                </c:pt>
                <c:pt idx="848" formatCode="0.00">
                  <c:v>5.6</c:v>
                </c:pt>
                <c:pt idx="849" formatCode="0.00">
                  <c:v>3.6</c:v>
                </c:pt>
                <c:pt idx="850" formatCode="0.00">
                  <c:v>22.7</c:v>
                </c:pt>
                <c:pt idx="851" formatCode="0.00">
                  <c:v>4</c:v>
                </c:pt>
                <c:pt idx="852" formatCode="0.00">
                  <c:v>5.2</c:v>
                </c:pt>
                <c:pt idx="853" formatCode="0.00">
                  <c:v>15.5</c:v>
                </c:pt>
                <c:pt idx="854" formatCode="0.00">
                  <c:v>-1604.2</c:v>
                </c:pt>
                <c:pt idx="855" formatCode="0.00">
                  <c:v>-1.5</c:v>
                </c:pt>
                <c:pt idx="856" formatCode="0.00">
                  <c:v>3.7</c:v>
                </c:pt>
                <c:pt idx="857" formatCode="0.00">
                  <c:v>11.6</c:v>
                </c:pt>
                <c:pt idx="858" formatCode="0.00">
                  <c:v>25.6</c:v>
                </c:pt>
                <c:pt idx="859" formatCode="0.00">
                  <c:v>-7.1</c:v>
                </c:pt>
                <c:pt idx="860" formatCode="0.00">
                  <c:v>2.4</c:v>
                </c:pt>
                <c:pt idx="861" formatCode="0.00">
                  <c:v>1.9</c:v>
                </c:pt>
                <c:pt idx="862" formatCode="0.00">
                  <c:v>4.8</c:v>
                </c:pt>
                <c:pt idx="863" formatCode="0.00">
                  <c:v>1.5</c:v>
                </c:pt>
                <c:pt idx="864" formatCode="0.00">
                  <c:v>18.100000000000001</c:v>
                </c:pt>
                <c:pt idx="865" formatCode="0.00">
                  <c:v>-2.7</c:v>
                </c:pt>
                <c:pt idx="867" formatCode="0.00">
                  <c:v>2.9</c:v>
                </c:pt>
                <c:pt idx="868" formatCode="0.00">
                  <c:v>-48.7</c:v>
                </c:pt>
                <c:pt idx="869" formatCode="0.00">
                  <c:v>9.3000000000000007</c:v>
                </c:pt>
                <c:pt idx="870" formatCode="0.00">
                  <c:v>20.2</c:v>
                </c:pt>
                <c:pt idx="871" formatCode="0.00">
                  <c:v>11.3</c:v>
                </c:pt>
                <c:pt idx="872" formatCode="0.00">
                  <c:v>-6.2</c:v>
                </c:pt>
                <c:pt idx="873" formatCode="0.00">
                  <c:v>2.1</c:v>
                </c:pt>
                <c:pt idx="874" formatCode="0.00">
                  <c:v>-6.8</c:v>
                </c:pt>
                <c:pt idx="875" formatCode="0.00">
                  <c:v>0</c:v>
                </c:pt>
                <c:pt idx="876" formatCode="0.00">
                  <c:v>14.9</c:v>
                </c:pt>
                <c:pt idx="877" formatCode="0.00">
                  <c:v>12.4</c:v>
                </c:pt>
                <c:pt idx="878" formatCode="0.00">
                  <c:v>5.9</c:v>
                </c:pt>
                <c:pt idx="879" formatCode="0.00">
                  <c:v>-25.1</c:v>
                </c:pt>
                <c:pt idx="880" formatCode="0.00">
                  <c:v>4.5</c:v>
                </c:pt>
                <c:pt idx="881" formatCode="0.00">
                  <c:v>21.3</c:v>
                </c:pt>
                <c:pt idx="882" formatCode="0.00">
                  <c:v>19</c:v>
                </c:pt>
                <c:pt idx="883" formatCode="0.00">
                  <c:v>-4.9000000000000004</c:v>
                </c:pt>
                <c:pt idx="884" formatCode="0.00">
                  <c:v>2.2000000000000002</c:v>
                </c:pt>
                <c:pt idx="885" formatCode="0.00">
                  <c:v>10</c:v>
                </c:pt>
                <c:pt idx="886" formatCode="0.00">
                  <c:v>-1.7</c:v>
                </c:pt>
                <c:pt idx="887" formatCode="0.00">
                  <c:v>4.0999999999999996</c:v>
                </c:pt>
                <c:pt idx="888" formatCode="0.00">
                  <c:v>8</c:v>
                </c:pt>
                <c:pt idx="889" formatCode="0.00">
                  <c:v>14.3</c:v>
                </c:pt>
                <c:pt idx="890" formatCode="0.00">
                  <c:v>12.4</c:v>
                </c:pt>
                <c:pt idx="891" formatCode="0.00">
                  <c:v>0.9</c:v>
                </c:pt>
                <c:pt idx="892" formatCode="0.00">
                  <c:v>4.7</c:v>
                </c:pt>
                <c:pt idx="893" formatCode="0.00">
                  <c:v>7.5</c:v>
                </c:pt>
                <c:pt idx="894" formatCode="0.00">
                  <c:v>8.3000000000000007</c:v>
                </c:pt>
                <c:pt idx="895" formatCode="0.00">
                  <c:v>-0.9</c:v>
                </c:pt>
                <c:pt idx="896" formatCode="0.00">
                  <c:v>-6.5</c:v>
                </c:pt>
                <c:pt idx="897" formatCode="0.00">
                  <c:v>-15.5</c:v>
                </c:pt>
                <c:pt idx="898" formatCode="0.00">
                  <c:v>1</c:v>
                </c:pt>
                <c:pt idx="899" formatCode="0.00">
                  <c:v>3.9</c:v>
                </c:pt>
                <c:pt idx="900" formatCode="0.00">
                  <c:v>-159</c:v>
                </c:pt>
                <c:pt idx="901" formatCode="0.00">
                  <c:v>10.9</c:v>
                </c:pt>
                <c:pt idx="902" formatCode="0.00">
                  <c:v>5.5</c:v>
                </c:pt>
                <c:pt idx="903" formatCode="0.00">
                  <c:v>4.3</c:v>
                </c:pt>
                <c:pt idx="904" formatCode="0.00">
                  <c:v>10</c:v>
                </c:pt>
                <c:pt idx="905" formatCode="0.00">
                  <c:v>7.9</c:v>
                </c:pt>
                <c:pt idx="906" formatCode="0.00">
                  <c:v>0.2</c:v>
                </c:pt>
                <c:pt idx="907" formatCode="0.00">
                  <c:v>3.2</c:v>
                </c:pt>
                <c:pt idx="908" formatCode="0.00">
                  <c:v>8.9</c:v>
                </c:pt>
                <c:pt idx="909" formatCode="0.00">
                  <c:v>-10.4</c:v>
                </c:pt>
                <c:pt idx="910" formatCode="0.00">
                  <c:v>0.8</c:v>
                </c:pt>
                <c:pt idx="912" formatCode="0.00">
                  <c:v>-2.6</c:v>
                </c:pt>
                <c:pt idx="913" formatCode="0.00">
                  <c:v>7.8</c:v>
                </c:pt>
                <c:pt idx="914" formatCode="0.00">
                  <c:v>5</c:v>
                </c:pt>
                <c:pt idx="915" formatCode="0.00">
                  <c:v>-0.7</c:v>
                </c:pt>
                <c:pt idx="916" formatCode="0.00">
                  <c:v>3.8</c:v>
                </c:pt>
                <c:pt idx="917" formatCode="0.00">
                  <c:v>6.2</c:v>
                </c:pt>
                <c:pt idx="918" formatCode="0.00">
                  <c:v>4.4000000000000004</c:v>
                </c:pt>
                <c:pt idx="919" formatCode="0.00">
                  <c:v>6.5</c:v>
                </c:pt>
                <c:pt idx="920" formatCode="0.00">
                  <c:v>9.5</c:v>
                </c:pt>
                <c:pt idx="921" formatCode="0.00">
                  <c:v>-8.1999999999999993</c:v>
                </c:pt>
                <c:pt idx="922" formatCode="0.00">
                  <c:v>12.4</c:v>
                </c:pt>
                <c:pt idx="923" formatCode="0.00">
                  <c:v>4.5</c:v>
                </c:pt>
                <c:pt idx="924" formatCode="0.00">
                  <c:v>14.2</c:v>
                </c:pt>
                <c:pt idx="925" formatCode="0.00">
                  <c:v>20</c:v>
                </c:pt>
                <c:pt idx="926" formatCode="0.00">
                  <c:v>47.7</c:v>
                </c:pt>
                <c:pt idx="927" formatCode="0.00">
                  <c:v>7.9</c:v>
                </c:pt>
                <c:pt idx="928" formatCode="0.00">
                  <c:v>10.5</c:v>
                </c:pt>
                <c:pt idx="929" formatCode="0.00">
                  <c:v>4.4000000000000004</c:v>
                </c:pt>
                <c:pt idx="930" formatCode="0.00">
                  <c:v>4.0999999999999996</c:v>
                </c:pt>
                <c:pt idx="931" formatCode="0.00">
                  <c:v>3.6</c:v>
                </c:pt>
                <c:pt idx="932" formatCode="0.00">
                  <c:v>2.2000000000000002</c:v>
                </c:pt>
                <c:pt idx="933" formatCode="0.00">
                  <c:v>6.4</c:v>
                </c:pt>
                <c:pt idx="934" formatCode="0.00">
                  <c:v>-1.6</c:v>
                </c:pt>
                <c:pt idx="935" formatCode="0.00">
                  <c:v>-18.100000000000001</c:v>
                </c:pt>
                <c:pt idx="936" formatCode="0.00">
                  <c:v>11.7</c:v>
                </c:pt>
                <c:pt idx="937" formatCode="0.00">
                  <c:v>4.3</c:v>
                </c:pt>
                <c:pt idx="938" formatCode="0.00">
                  <c:v>0.2</c:v>
                </c:pt>
                <c:pt idx="939" formatCode="0.00">
                  <c:v>28</c:v>
                </c:pt>
                <c:pt idx="940" formatCode="0.00">
                  <c:v>-1</c:v>
                </c:pt>
                <c:pt idx="941" formatCode="0.00">
                  <c:v>2.7</c:v>
                </c:pt>
                <c:pt idx="942" formatCode="0.00">
                  <c:v>9.8000000000000007</c:v>
                </c:pt>
                <c:pt idx="943" formatCode="0.00">
                  <c:v>19.2</c:v>
                </c:pt>
                <c:pt idx="944" formatCode="0.00">
                  <c:v>24.6</c:v>
                </c:pt>
                <c:pt idx="945" formatCode="0.00">
                  <c:v>5</c:v>
                </c:pt>
                <c:pt idx="946" formatCode="0.00">
                  <c:v>5.8</c:v>
                </c:pt>
                <c:pt idx="947" formatCode="0.00">
                  <c:v>28.7</c:v>
                </c:pt>
                <c:pt idx="948" formatCode="0.00">
                  <c:v>11.5</c:v>
                </c:pt>
                <c:pt idx="949" formatCode="0.00">
                  <c:v>8.1999999999999993</c:v>
                </c:pt>
                <c:pt idx="950" formatCode="0.00">
                  <c:v>2.8</c:v>
                </c:pt>
                <c:pt idx="951" formatCode="0.00">
                  <c:v>15</c:v>
                </c:pt>
                <c:pt idx="952" formatCode="0.00">
                  <c:v>-5.9</c:v>
                </c:pt>
                <c:pt idx="953" formatCode="0.00">
                  <c:v>15.1</c:v>
                </c:pt>
                <c:pt idx="954" formatCode="0.00">
                  <c:v>0.4</c:v>
                </c:pt>
                <c:pt idx="955" formatCode="0.00">
                  <c:v>0.9</c:v>
                </c:pt>
                <c:pt idx="956" formatCode="0.00">
                  <c:v>39.4</c:v>
                </c:pt>
                <c:pt idx="957" formatCode="0.00">
                  <c:v>-2.2999999999999998</c:v>
                </c:pt>
                <c:pt idx="958" formatCode="0.00">
                  <c:v>8.4</c:v>
                </c:pt>
                <c:pt idx="959" formatCode="0.00">
                  <c:v>2.2000000000000002</c:v>
                </c:pt>
                <c:pt idx="960" formatCode="0.00">
                  <c:v>-59.6</c:v>
                </c:pt>
                <c:pt idx="961" formatCode="0.00">
                  <c:v>1.8</c:v>
                </c:pt>
                <c:pt idx="963" formatCode="0.00">
                  <c:v>-10.8</c:v>
                </c:pt>
                <c:pt idx="964" formatCode="0.00">
                  <c:v>0.2</c:v>
                </c:pt>
                <c:pt idx="965" formatCode="0.00">
                  <c:v>-6.5</c:v>
                </c:pt>
                <c:pt idx="966" formatCode="0.00">
                  <c:v>-17.2</c:v>
                </c:pt>
                <c:pt idx="967" formatCode="0.00">
                  <c:v>-6.7</c:v>
                </c:pt>
                <c:pt idx="968" formatCode="0.00">
                  <c:v>16.600000000000001</c:v>
                </c:pt>
                <c:pt idx="969" formatCode="0.00">
                  <c:v>3.7</c:v>
                </c:pt>
                <c:pt idx="970" formatCode="0.00">
                  <c:v>10.3</c:v>
                </c:pt>
                <c:pt idx="971" formatCode="0.00">
                  <c:v>12</c:v>
                </c:pt>
                <c:pt idx="972" formatCode="0.00">
                  <c:v>5.2</c:v>
                </c:pt>
                <c:pt idx="973" formatCode="0.00">
                  <c:v>-0.9</c:v>
                </c:pt>
                <c:pt idx="974" formatCode="0.00">
                  <c:v>4.5999999999999996</c:v>
                </c:pt>
                <c:pt idx="975" formatCode="0.00">
                  <c:v>7.9</c:v>
                </c:pt>
                <c:pt idx="976" formatCode="0.00">
                  <c:v>-6.1</c:v>
                </c:pt>
                <c:pt idx="977" formatCode="0.00">
                  <c:v>12.4</c:v>
                </c:pt>
                <c:pt idx="978" formatCode="0.00">
                  <c:v>6.5</c:v>
                </c:pt>
                <c:pt idx="979" formatCode="0.00">
                  <c:v>2.7</c:v>
                </c:pt>
                <c:pt idx="980" formatCode="0.00">
                  <c:v>1.4</c:v>
                </c:pt>
                <c:pt idx="981" formatCode="0.00">
                  <c:v>-26.2</c:v>
                </c:pt>
                <c:pt idx="982" formatCode="0.00">
                  <c:v>-23.1</c:v>
                </c:pt>
                <c:pt idx="983" formatCode="0.00">
                  <c:v>7.7</c:v>
                </c:pt>
                <c:pt idx="984" formatCode="0.00">
                  <c:v>5.0999999999999996</c:v>
                </c:pt>
                <c:pt idx="985" formatCode="0.00">
                  <c:v>12.1</c:v>
                </c:pt>
                <c:pt idx="986" formatCode="0.00">
                  <c:v>-3.4</c:v>
                </c:pt>
                <c:pt idx="987" formatCode="0.00">
                  <c:v>5.5</c:v>
                </c:pt>
                <c:pt idx="988" formatCode="0.00">
                  <c:v>9</c:v>
                </c:pt>
                <c:pt idx="989" formatCode="0.00">
                  <c:v>-3.7</c:v>
                </c:pt>
                <c:pt idx="990" formatCode="0.00">
                  <c:v>-36.1</c:v>
                </c:pt>
                <c:pt idx="991" formatCode="0.00">
                  <c:v>-3</c:v>
                </c:pt>
                <c:pt idx="992" formatCode="0.00">
                  <c:v>8</c:v>
                </c:pt>
                <c:pt idx="993" formatCode="0.00">
                  <c:v>3.7</c:v>
                </c:pt>
                <c:pt idx="994" formatCode="0.00">
                  <c:v>3.7</c:v>
                </c:pt>
                <c:pt idx="995" formatCode="0.00">
                  <c:v>11.6</c:v>
                </c:pt>
                <c:pt idx="996" formatCode="0.00">
                  <c:v>5.8</c:v>
                </c:pt>
                <c:pt idx="997" formatCode="0.00">
                  <c:v>9.6</c:v>
                </c:pt>
                <c:pt idx="998" formatCode="0.00">
                  <c:v>5.2</c:v>
                </c:pt>
                <c:pt idx="999" formatCode="0.00">
                  <c:v>12.5</c:v>
                </c:pt>
                <c:pt idx="1000" formatCode="0.00">
                  <c:v>11.5</c:v>
                </c:pt>
                <c:pt idx="1001" formatCode="0.00">
                  <c:v>0.3</c:v>
                </c:pt>
                <c:pt idx="1002" formatCode="0.00">
                  <c:v>4.3</c:v>
                </c:pt>
                <c:pt idx="1003" formatCode="0.00">
                  <c:v>138.19999999999999</c:v>
                </c:pt>
                <c:pt idx="1004" formatCode="0.00">
                  <c:v>-1.4</c:v>
                </c:pt>
                <c:pt idx="1005" formatCode="0.00">
                  <c:v>15.5</c:v>
                </c:pt>
                <c:pt idx="1006" formatCode="0.00">
                  <c:v>49.1</c:v>
                </c:pt>
                <c:pt idx="1007" formatCode="0.00">
                  <c:v>27.6</c:v>
                </c:pt>
                <c:pt idx="1008" formatCode="0.00">
                  <c:v>1.2</c:v>
                </c:pt>
                <c:pt idx="1009" formatCode="0.00">
                  <c:v>2.5</c:v>
                </c:pt>
                <c:pt idx="1010" formatCode="0.00">
                  <c:v>11.7</c:v>
                </c:pt>
                <c:pt idx="1011" formatCode="0.00">
                  <c:v>-31.4</c:v>
                </c:pt>
                <c:pt idx="1012" formatCode="0.00">
                  <c:v>16.3</c:v>
                </c:pt>
                <c:pt idx="1013" formatCode="0.00">
                  <c:v>-1.1000000000000001</c:v>
                </c:pt>
                <c:pt idx="1014" formatCode="0.00">
                  <c:v>5.3</c:v>
                </c:pt>
                <c:pt idx="1015" formatCode="0.00">
                  <c:v>10.5</c:v>
                </c:pt>
                <c:pt idx="1016" formatCode="0.00">
                  <c:v>7.4</c:v>
                </c:pt>
                <c:pt idx="1017" formatCode="0.00">
                  <c:v>6.3</c:v>
                </c:pt>
                <c:pt idx="1018" formatCode="0.00">
                  <c:v>18.399999999999999</c:v>
                </c:pt>
                <c:pt idx="1019" formatCode="0.00">
                  <c:v>5.9</c:v>
                </c:pt>
                <c:pt idx="1020" formatCode="0.00">
                  <c:v>3.3</c:v>
                </c:pt>
                <c:pt idx="1021" formatCode="0.00">
                  <c:v>-3.7</c:v>
                </c:pt>
                <c:pt idx="1022" formatCode="0.00">
                  <c:v>-9.4</c:v>
                </c:pt>
                <c:pt idx="1023" formatCode="0.00">
                  <c:v>-0.2</c:v>
                </c:pt>
                <c:pt idx="1024" formatCode="0.00">
                  <c:v>12.4</c:v>
                </c:pt>
                <c:pt idx="1025" formatCode="0.00">
                  <c:v>8.6</c:v>
                </c:pt>
                <c:pt idx="1026" formatCode="0.00">
                  <c:v>4.3</c:v>
                </c:pt>
                <c:pt idx="1027" formatCode="0.00">
                  <c:v>-40.5</c:v>
                </c:pt>
                <c:pt idx="1029" formatCode="0.00">
                  <c:v>4.5999999999999996</c:v>
                </c:pt>
                <c:pt idx="1030" formatCode="0.00">
                  <c:v>2.7</c:v>
                </c:pt>
                <c:pt idx="1031" formatCode="0.00">
                  <c:v>26.6</c:v>
                </c:pt>
                <c:pt idx="1032" formatCode="0.00">
                  <c:v>30.4</c:v>
                </c:pt>
                <c:pt idx="1033" formatCode="0.00">
                  <c:v>3.1</c:v>
                </c:pt>
                <c:pt idx="1034" formatCode="0.00">
                  <c:v>3.8</c:v>
                </c:pt>
                <c:pt idx="1035" formatCode="0.00">
                  <c:v>7</c:v>
                </c:pt>
                <c:pt idx="1036" formatCode="0.00">
                  <c:v>-13.9</c:v>
                </c:pt>
                <c:pt idx="1037" formatCode="0.00">
                  <c:v>5.0999999999999996</c:v>
                </c:pt>
                <c:pt idx="1038" formatCode="0.00">
                  <c:v>-21.8</c:v>
                </c:pt>
                <c:pt idx="1039" formatCode="0.00">
                  <c:v>1.6</c:v>
                </c:pt>
                <c:pt idx="1040" formatCode="0.00">
                  <c:v>40.6</c:v>
                </c:pt>
                <c:pt idx="1041" formatCode="0.00">
                  <c:v>15.9</c:v>
                </c:pt>
                <c:pt idx="1042" formatCode="0.00">
                  <c:v>6.5</c:v>
                </c:pt>
                <c:pt idx="1043" formatCode="0.00">
                  <c:v>20.5</c:v>
                </c:pt>
                <c:pt idx="1044" formatCode="0.00">
                  <c:v>1.6</c:v>
                </c:pt>
                <c:pt idx="1045" formatCode="0.00">
                  <c:v>8.3000000000000007</c:v>
                </c:pt>
                <c:pt idx="1046" formatCode="0.00">
                  <c:v>1</c:v>
                </c:pt>
                <c:pt idx="1047" formatCode="0.00">
                  <c:v>3.5</c:v>
                </c:pt>
                <c:pt idx="1048" formatCode="0.00">
                  <c:v>9.6999999999999993</c:v>
                </c:pt>
                <c:pt idx="1049" formatCode="0.00">
                  <c:v>-3.8</c:v>
                </c:pt>
                <c:pt idx="1050" formatCode="0.00">
                  <c:v>3.3</c:v>
                </c:pt>
                <c:pt idx="1051" formatCode="0.00">
                  <c:v>-4</c:v>
                </c:pt>
                <c:pt idx="1052" formatCode="0.00">
                  <c:v>22.7</c:v>
                </c:pt>
                <c:pt idx="1053" formatCode="0.00">
                  <c:v>-14.4</c:v>
                </c:pt>
                <c:pt idx="1054" formatCode="0.00">
                  <c:v>7.9</c:v>
                </c:pt>
                <c:pt idx="1055" formatCode="0.00">
                  <c:v>21.4</c:v>
                </c:pt>
                <c:pt idx="1056" formatCode="0.00">
                  <c:v>11.3</c:v>
                </c:pt>
                <c:pt idx="1057" formatCode="0.00">
                  <c:v>14.8</c:v>
                </c:pt>
                <c:pt idx="1058" formatCode="0.00">
                  <c:v>12.3</c:v>
                </c:pt>
                <c:pt idx="1059" formatCode="0.00">
                  <c:v>-9.3000000000000007</c:v>
                </c:pt>
                <c:pt idx="1060" formatCode="0.00">
                  <c:v>2.6</c:v>
                </c:pt>
                <c:pt idx="1061" formatCode="0.00">
                  <c:v>2.9</c:v>
                </c:pt>
                <c:pt idx="1062" formatCode="0.00">
                  <c:v>8.9</c:v>
                </c:pt>
                <c:pt idx="1063" formatCode="0.00">
                  <c:v>5.0999999999999996</c:v>
                </c:pt>
                <c:pt idx="1064" formatCode="0.00">
                  <c:v>1.7</c:v>
                </c:pt>
                <c:pt idx="1065" formatCode="0.00">
                  <c:v>-1.9</c:v>
                </c:pt>
                <c:pt idx="1066" formatCode="0.00">
                  <c:v>17.899999999999999</c:v>
                </c:pt>
                <c:pt idx="1067" formatCode="0.00">
                  <c:v>3.9</c:v>
                </c:pt>
                <c:pt idx="1068" formatCode="0.00">
                  <c:v>2.9</c:v>
                </c:pt>
                <c:pt idx="1069" formatCode="0.00">
                  <c:v>2.9</c:v>
                </c:pt>
                <c:pt idx="1070" formatCode="0.00">
                  <c:v>4.2</c:v>
                </c:pt>
                <c:pt idx="1071" formatCode="0.00">
                  <c:v>11.8</c:v>
                </c:pt>
                <c:pt idx="1072" formatCode="0.00">
                  <c:v>-0.7</c:v>
                </c:pt>
                <c:pt idx="1073" formatCode="0.00">
                  <c:v>12.9</c:v>
                </c:pt>
                <c:pt idx="1074" formatCode="0.00">
                  <c:v>11.8</c:v>
                </c:pt>
                <c:pt idx="1075" formatCode="0.00">
                  <c:v>6.9</c:v>
                </c:pt>
                <c:pt idx="1076" formatCode="0.00">
                  <c:v>11</c:v>
                </c:pt>
                <c:pt idx="1077" formatCode="0.00">
                  <c:v>8.1999999999999993</c:v>
                </c:pt>
                <c:pt idx="1078" formatCode="0.00">
                  <c:v>-13.5</c:v>
                </c:pt>
                <c:pt idx="1079" formatCode="0.00">
                  <c:v>8.1</c:v>
                </c:pt>
                <c:pt idx="1080" formatCode="0.00">
                  <c:v>0.8</c:v>
                </c:pt>
                <c:pt idx="1081" formatCode="0.00">
                  <c:v>20.2</c:v>
                </c:pt>
                <c:pt idx="1082" formatCode="0.00">
                  <c:v>17.7</c:v>
                </c:pt>
                <c:pt idx="1083" formatCode="0.00">
                  <c:v>4.9000000000000004</c:v>
                </c:pt>
                <c:pt idx="1084" formatCode="0.00">
                  <c:v>15.9</c:v>
                </c:pt>
                <c:pt idx="1085" formatCode="0.00">
                  <c:v>2.1</c:v>
                </c:pt>
                <c:pt idx="1086" formatCode="0.00">
                  <c:v>9.4</c:v>
                </c:pt>
                <c:pt idx="1087" formatCode="0.00">
                  <c:v>9.8000000000000007</c:v>
                </c:pt>
                <c:pt idx="1088" formatCode="0.00">
                  <c:v>-10</c:v>
                </c:pt>
                <c:pt idx="1089" formatCode="0.00">
                  <c:v>3.2</c:v>
                </c:pt>
                <c:pt idx="1090" formatCode="0.00">
                  <c:v>7.7</c:v>
                </c:pt>
                <c:pt idx="1091" formatCode="0.00">
                  <c:v>8.3000000000000007</c:v>
                </c:pt>
                <c:pt idx="1092" formatCode="0.00">
                  <c:v>-29.5</c:v>
                </c:pt>
                <c:pt idx="1093" formatCode="0.00">
                  <c:v>-0.4</c:v>
                </c:pt>
                <c:pt idx="1094" formatCode="0.00">
                  <c:v>-9.6</c:v>
                </c:pt>
                <c:pt idx="1095" formatCode="0.00">
                  <c:v>22.8</c:v>
                </c:pt>
                <c:pt idx="1096" formatCode="0.00">
                  <c:v>12.5</c:v>
                </c:pt>
                <c:pt idx="1097" formatCode="0.00">
                  <c:v>5.2</c:v>
                </c:pt>
                <c:pt idx="1098" formatCode="0.00">
                  <c:v>17.8</c:v>
                </c:pt>
                <c:pt idx="1099" formatCode="0.00">
                  <c:v>11.8</c:v>
                </c:pt>
                <c:pt idx="1100" formatCode="0.00">
                  <c:v>1.2</c:v>
                </c:pt>
                <c:pt idx="1101" formatCode="0.00">
                  <c:v>1.1000000000000001</c:v>
                </c:pt>
                <c:pt idx="1102" formatCode="0.00">
                  <c:v>-5.9</c:v>
                </c:pt>
                <c:pt idx="1103" formatCode="0.00">
                  <c:v>8.5</c:v>
                </c:pt>
                <c:pt idx="1104" formatCode="0.00">
                  <c:v>20.5</c:v>
                </c:pt>
                <c:pt idx="1105" formatCode="0.00">
                  <c:v>2</c:v>
                </c:pt>
                <c:pt idx="1106" formatCode="0.00">
                  <c:v>12.9</c:v>
                </c:pt>
                <c:pt idx="1107" formatCode="0.00">
                  <c:v>14.6</c:v>
                </c:pt>
                <c:pt idx="1108" formatCode="0.00">
                  <c:v>3.6</c:v>
                </c:pt>
                <c:pt idx="1109" formatCode="0.00">
                  <c:v>-4.5999999999999996</c:v>
                </c:pt>
                <c:pt idx="1110" formatCode="0.00">
                  <c:v>2.2999999999999998</c:v>
                </c:pt>
                <c:pt idx="1111" formatCode="0.00">
                  <c:v>2.9</c:v>
                </c:pt>
                <c:pt idx="1112" formatCode="0.00">
                  <c:v>2.9</c:v>
                </c:pt>
                <c:pt idx="1113" formatCode="0.00">
                  <c:v>3.2</c:v>
                </c:pt>
                <c:pt idx="1114" formatCode="0.00">
                  <c:v>8.8000000000000007</c:v>
                </c:pt>
                <c:pt idx="1115" formatCode="0.00">
                  <c:v>0.7</c:v>
                </c:pt>
                <c:pt idx="1116" formatCode="0.00">
                  <c:v>4.9000000000000004</c:v>
                </c:pt>
                <c:pt idx="1117" formatCode="0.00">
                  <c:v>12.2</c:v>
                </c:pt>
                <c:pt idx="1118" formatCode="0.00">
                  <c:v>17.8</c:v>
                </c:pt>
                <c:pt idx="1119" formatCode="0.00">
                  <c:v>1.1000000000000001</c:v>
                </c:pt>
                <c:pt idx="1120" formatCode="0.00">
                  <c:v>20.2</c:v>
                </c:pt>
                <c:pt idx="1121" formatCode="0.00">
                  <c:v>9.5</c:v>
                </c:pt>
                <c:pt idx="1122" formatCode="0.00">
                  <c:v>12.6</c:v>
                </c:pt>
                <c:pt idx="1123" formatCode="0.00">
                  <c:v>-1.6</c:v>
                </c:pt>
                <c:pt idx="1124" formatCode="0.00">
                  <c:v>10.9</c:v>
                </c:pt>
                <c:pt idx="1125" formatCode="0.00">
                  <c:v>10.9</c:v>
                </c:pt>
                <c:pt idx="1126" formatCode="0.00">
                  <c:v>4.5</c:v>
                </c:pt>
                <c:pt idx="1127" formatCode="0.00">
                  <c:v>3.5</c:v>
                </c:pt>
                <c:pt idx="1128" formatCode="0.00">
                  <c:v>4.9000000000000004</c:v>
                </c:pt>
                <c:pt idx="1129" formatCode="0.00">
                  <c:v>-1.6</c:v>
                </c:pt>
                <c:pt idx="1130" formatCode="0.00">
                  <c:v>1.2</c:v>
                </c:pt>
                <c:pt idx="1131" formatCode="0.00">
                  <c:v>-6.6</c:v>
                </c:pt>
                <c:pt idx="1132" formatCode="0.00">
                  <c:v>1.2</c:v>
                </c:pt>
                <c:pt idx="1133" formatCode="0.00">
                  <c:v>17.100000000000001</c:v>
                </c:pt>
                <c:pt idx="1134" formatCode="0.00">
                  <c:v>11.2</c:v>
                </c:pt>
                <c:pt idx="1135" formatCode="0.00">
                  <c:v>-10.5</c:v>
                </c:pt>
                <c:pt idx="1136" formatCode="0.00">
                  <c:v>-4.0999999999999996</c:v>
                </c:pt>
                <c:pt idx="1137" formatCode="0.00">
                  <c:v>4.5</c:v>
                </c:pt>
                <c:pt idx="1138" formatCode="0.00">
                  <c:v>3.1</c:v>
                </c:pt>
                <c:pt idx="1139" formatCode="0.00">
                  <c:v>26.4</c:v>
                </c:pt>
                <c:pt idx="1140" formatCode="0.00">
                  <c:v>-5.9</c:v>
                </c:pt>
                <c:pt idx="1141" formatCode="0.00">
                  <c:v>2.2999999999999998</c:v>
                </c:pt>
                <c:pt idx="1142" formatCode="0.00">
                  <c:v>3.4</c:v>
                </c:pt>
                <c:pt idx="1143" formatCode="0.00">
                  <c:v>-5.2</c:v>
                </c:pt>
                <c:pt idx="1144" formatCode="0.00">
                  <c:v>-11.1</c:v>
                </c:pt>
                <c:pt idx="1145" formatCode="0.00">
                  <c:v>37.5</c:v>
                </c:pt>
                <c:pt idx="1146" formatCode="0.00">
                  <c:v>7.8</c:v>
                </c:pt>
                <c:pt idx="1147" formatCode="0.00">
                  <c:v>0.6</c:v>
                </c:pt>
                <c:pt idx="1148" formatCode="0.00">
                  <c:v>4.4000000000000004</c:v>
                </c:pt>
                <c:pt idx="1149" formatCode="0.00">
                  <c:v>5.8</c:v>
                </c:pt>
                <c:pt idx="1150" formatCode="0.00">
                  <c:v>1.4</c:v>
                </c:pt>
                <c:pt idx="1151" formatCode="0.00">
                  <c:v>22.4</c:v>
                </c:pt>
                <c:pt idx="1152" formatCode="0.00">
                  <c:v>12.1</c:v>
                </c:pt>
                <c:pt idx="1153" formatCode="0.00">
                  <c:v>1.7</c:v>
                </c:pt>
                <c:pt idx="1154" formatCode="0.00">
                  <c:v>-1.9</c:v>
                </c:pt>
                <c:pt idx="1155" formatCode="0.00">
                  <c:v>13.7</c:v>
                </c:pt>
                <c:pt idx="1156" formatCode="0.00">
                  <c:v>21</c:v>
                </c:pt>
                <c:pt idx="1157" formatCode="0.00">
                  <c:v>7.6</c:v>
                </c:pt>
                <c:pt idx="1158" formatCode="0.00">
                  <c:v>5.5</c:v>
                </c:pt>
                <c:pt idx="1159" formatCode="0.00">
                  <c:v>12</c:v>
                </c:pt>
                <c:pt idx="1160" formatCode="0.00">
                  <c:v>6.6</c:v>
                </c:pt>
                <c:pt idx="1161" formatCode="0.00">
                  <c:v>1.6</c:v>
                </c:pt>
                <c:pt idx="1162" formatCode="0.00">
                  <c:v>-9.9</c:v>
                </c:pt>
                <c:pt idx="1163" formatCode="0.00">
                  <c:v>1.9</c:v>
                </c:pt>
                <c:pt idx="1164" formatCode="0.00">
                  <c:v>4.3</c:v>
                </c:pt>
                <c:pt idx="1165" formatCode="0.00">
                  <c:v>-3.1</c:v>
                </c:pt>
                <c:pt idx="1166" formatCode="0.00">
                  <c:v>2.8</c:v>
                </c:pt>
                <c:pt idx="1167" formatCode="0.00">
                  <c:v>6.8</c:v>
                </c:pt>
                <c:pt idx="1168" formatCode="0.00">
                  <c:v>3.5</c:v>
                </c:pt>
                <c:pt idx="1169" formatCode="0.00">
                  <c:v>4.2</c:v>
                </c:pt>
                <c:pt idx="1170" formatCode="0.00">
                  <c:v>-26.6</c:v>
                </c:pt>
                <c:pt idx="1171" formatCode="0.00">
                  <c:v>0.4</c:v>
                </c:pt>
                <c:pt idx="1172" formatCode="0.00">
                  <c:v>26.5</c:v>
                </c:pt>
                <c:pt idx="1173" formatCode="0.00">
                  <c:v>-1.1000000000000001</c:v>
                </c:pt>
                <c:pt idx="1174" formatCode="0.00">
                  <c:v>1.4</c:v>
                </c:pt>
                <c:pt idx="1175" formatCode="0.00">
                  <c:v>-16.2</c:v>
                </c:pt>
                <c:pt idx="1176" formatCode="0.00">
                  <c:v>8.6</c:v>
                </c:pt>
                <c:pt idx="1177" formatCode="0.00">
                  <c:v>7.9</c:v>
                </c:pt>
                <c:pt idx="1178" formatCode="0.00">
                  <c:v>11.8</c:v>
                </c:pt>
                <c:pt idx="1179" formatCode="0.00">
                  <c:v>8.4</c:v>
                </c:pt>
                <c:pt idx="1180" formatCode="0.00">
                  <c:v>9.6999999999999993</c:v>
                </c:pt>
                <c:pt idx="1181" formatCode="0.00">
                  <c:v>3</c:v>
                </c:pt>
                <c:pt idx="1182" formatCode="0.00">
                  <c:v>10</c:v>
                </c:pt>
                <c:pt idx="1183" formatCode="0.00">
                  <c:v>3.9</c:v>
                </c:pt>
                <c:pt idx="1184" formatCode="0.00">
                  <c:v>-1.4</c:v>
                </c:pt>
                <c:pt idx="1185" formatCode="0.00">
                  <c:v>7.5</c:v>
                </c:pt>
                <c:pt idx="1186" formatCode="0.00">
                  <c:v>9.4</c:v>
                </c:pt>
                <c:pt idx="1187" formatCode="0.00">
                  <c:v>7</c:v>
                </c:pt>
                <c:pt idx="1188" formatCode="0.00">
                  <c:v>15.5</c:v>
                </c:pt>
                <c:pt idx="1189" formatCode="0.00">
                  <c:v>13</c:v>
                </c:pt>
                <c:pt idx="1190" formatCode="0.00">
                  <c:v>10.4</c:v>
                </c:pt>
                <c:pt idx="1191" formatCode="0.00">
                  <c:v>2.4</c:v>
                </c:pt>
                <c:pt idx="1192" formatCode="0.00">
                  <c:v>-1.7</c:v>
                </c:pt>
                <c:pt idx="1193" formatCode="0.00">
                  <c:v>6.5</c:v>
                </c:pt>
                <c:pt idx="1194" formatCode="0.00">
                  <c:v>6.2</c:v>
                </c:pt>
                <c:pt idx="1195" formatCode="0.00">
                  <c:v>-0.5</c:v>
                </c:pt>
                <c:pt idx="1196" formatCode="0.00">
                  <c:v>18.5</c:v>
                </c:pt>
                <c:pt idx="1197" formatCode="0.00">
                  <c:v>4</c:v>
                </c:pt>
                <c:pt idx="1198" formatCode="0.00">
                  <c:v>25</c:v>
                </c:pt>
                <c:pt idx="1199" formatCode="0.00">
                  <c:v>14.2</c:v>
                </c:pt>
                <c:pt idx="1200" formatCode="0.00">
                  <c:v>14.5</c:v>
                </c:pt>
                <c:pt idx="1201" formatCode="0.00">
                  <c:v>5.4</c:v>
                </c:pt>
                <c:pt idx="1202" formatCode="0.00">
                  <c:v>14.2</c:v>
                </c:pt>
                <c:pt idx="1203" formatCode="0.00">
                  <c:v>1.2</c:v>
                </c:pt>
                <c:pt idx="1204" formatCode="0.00">
                  <c:v>9.9</c:v>
                </c:pt>
                <c:pt idx="1205" formatCode="0.00">
                  <c:v>12.6</c:v>
                </c:pt>
                <c:pt idx="1206" formatCode="0.00">
                  <c:v>-1.9</c:v>
                </c:pt>
                <c:pt idx="1207" formatCode="0.00">
                  <c:v>8.9</c:v>
                </c:pt>
                <c:pt idx="1208" formatCode="0.00">
                  <c:v>-4.0999999999999996</c:v>
                </c:pt>
                <c:pt idx="1209" formatCode="0.00">
                  <c:v>-21.3</c:v>
                </c:pt>
                <c:pt idx="1210" formatCode="0.00">
                  <c:v>5.6</c:v>
                </c:pt>
                <c:pt idx="1211" formatCode="0.00">
                  <c:v>2.6</c:v>
                </c:pt>
                <c:pt idx="1212" formatCode="0.00">
                  <c:v>4.8</c:v>
                </c:pt>
                <c:pt idx="1213" formatCode="0.00">
                  <c:v>0.4</c:v>
                </c:pt>
                <c:pt idx="1214" formatCode="0.00">
                  <c:v>6</c:v>
                </c:pt>
                <c:pt idx="1215" formatCode="0.00">
                  <c:v>-25.6</c:v>
                </c:pt>
                <c:pt idx="1216" formatCode="0.00">
                  <c:v>16.7</c:v>
                </c:pt>
                <c:pt idx="1217" formatCode="0.00">
                  <c:v>11.7</c:v>
                </c:pt>
                <c:pt idx="1218" formatCode="0.00">
                  <c:v>3.5</c:v>
                </c:pt>
                <c:pt idx="1219" formatCode="0.00">
                  <c:v>9.6</c:v>
                </c:pt>
                <c:pt idx="1220" formatCode="0.00">
                  <c:v>7.3</c:v>
                </c:pt>
                <c:pt idx="1221" formatCode="0.00">
                  <c:v>7</c:v>
                </c:pt>
                <c:pt idx="1222" formatCode="0.00">
                  <c:v>0.5</c:v>
                </c:pt>
                <c:pt idx="1223" formatCode="0.00">
                  <c:v>34.9</c:v>
                </c:pt>
                <c:pt idx="1224" formatCode="0.00">
                  <c:v>-10.1</c:v>
                </c:pt>
                <c:pt idx="1225" formatCode="0.00">
                  <c:v>16.2</c:v>
                </c:pt>
                <c:pt idx="1226" formatCode="0.00">
                  <c:v>-3.6</c:v>
                </c:pt>
                <c:pt idx="1227" formatCode="0.00">
                  <c:v>17.600000000000001</c:v>
                </c:pt>
                <c:pt idx="1228" formatCode="0.00">
                  <c:v>3.4</c:v>
                </c:pt>
                <c:pt idx="1229" formatCode="0.00">
                  <c:v>7.4</c:v>
                </c:pt>
                <c:pt idx="1230" formatCode="0.00">
                  <c:v>40.200000000000003</c:v>
                </c:pt>
                <c:pt idx="1231" formatCode="0.00">
                  <c:v>-4.5</c:v>
                </c:pt>
                <c:pt idx="1232" formatCode="0.00">
                  <c:v>13.1</c:v>
                </c:pt>
                <c:pt idx="1233" formatCode="0.00">
                  <c:v>-7</c:v>
                </c:pt>
                <c:pt idx="1234" formatCode="0.00">
                  <c:v>3.4</c:v>
                </c:pt>
                <c:pt idx="1235" formatCode="0.00">
                  <c:v>4.0999999999999996</c:v>
                </c:pt>
                <c:pt idx="1236" formatCode="0.00">
                  <c:v>6.2</c:v>
                </c:pt>
                <c:pt idx="1237" formatCode="0.00">
                  <c:v>4.4000000000000004</c:v>
                </c:pt>
                <c:pt idx="1238" formatCode="0.00">
                  <c:v>-0.5</c:v>
                </c:pt>
                <c:pt idx="1239" formatCode="0.00">
                  <c:v>16.5</c:v>
                </c:pt>
                <c:pt idx="1240" formatCode="0.00">
                  <c:v>-18</c:v>
                </c:pt>
                <c:pt idx="1241" formatCode="0.00">
                  <c:v>-0.8</c:v>
                </c:pt>
                <c:pt idx="1242" formatCode="0.00">
                  <c:v>-18.8</c:v>
                </c:pt>
                <c:pt idx="1243" formatCode="0.00">
                  <c:v>-1.7</c:v>
                </c:pt>
                <c:pt idx="1244" formatCode="0.00">
                  <c:v>2.6</c:v>
                </c:pt>
                <c:pt idx="1245" formatCode="0.00">
                  <c:v>0.1</c:v>
                </c:pt>
                <c:pt idx="1246" formatCode="0.00">
                  <c:v>12.6</c:v>
                </c:pt>
                <c:pt idx="1247" formatCode="0.00">
                  <c:v>6.9</c:v>
                </c:pt>
                <c:pt idx="1248" formatCode="0.00">
                  <c:v>-2</c:v>
                </c:pt>
                <c:pt idx="1249" formatCode="0.00">
                  <c:v>2</c:v>
                </c:pt>
                <c:pt idx="1251" formatCode="0.00">
                  <c:v>-26.3</c:v>
                </c:pt>
                <c:pt idx="1252" formatCode="0.00">
                  <c:v>-1.1000000000000001</c:v>
                </c:pt>
                <c:pt idx="1253" formatCode="0.00">
                  <c:v>3.1</c:v>
                </c:pt>
                <c:pt idx="1254" formatCode="0.00">
                  <c:v>-5.8</c:v>
                </c:pt>
                <c:pt idx="1255" formatCode="0.00">
                  <c:v>16.5</c:v>
                </c:pt>
                <c:pt idx="1256" formatCode="0.00">
                  <c:v>7.1</c:v>
                </c:pt>
                <c:pt idx="1257" formatCode="0.00">
                  <c:v>7</c:v>
                </c:pt>
                <c:pt idx="1258" formatCode="0.00">
                  <c:v>2.4</c:v>
                </c:pt>
                <c:pt idx="1259" formatCode="0.00">
                  <c:v>8.6999999999999993</c:v>
                </c:pt>
                <c:pt idx="1260" formatCode="0.00">
                  <c:v>5.3</c:v>
                </c:pt>
                <c:pt idx="1261" formatCode="0.00">
                  <c:v>7</c:v>
                </c:pt>
                <c:pt idx="1262" formatCode="0.00">
                  <c:v>10.6</c:v>
                </c:pt>
                <c:pt idx="1263" formatCode="0.00">
                  <c:v>1.3</c:v>
                </c:pt>
                <c:pt idx="1264" formatCode="0.00">
                  <c:v>5.2</c:v>
                </c:pt>
                <c:pt idx="1265" formatCode="0.00">
                  <c:v>7.2</c:v>
                </c:pt>
                <c:pt idx="1266" formatCode="0.00">
                  <c:v>12.3</c:v>
                </c:pt>
                <c:pt idx="1267" formatCode="0.00">
                  <c:v>19.3</c:v>
                </c:pt>
                <c:pt idx="1268" formatCode="0.00">
                  <c:v>1.3</c:v>
                </c:pt>
                <c:pt idx="1269" formatCode="0.00">
                  <c:v>2.6</c:v>
                </c:pt>
                <c:pt idx="1270" formatCode="0.00">
                  <c:v>9.9</c:v>
                </c:pt>
                <c:pt idx="1271" formatCode="0.00">
                  <c:v>4.4000000000000004</c:v>
                </c:pt>
                <c:pt idx="1272" formatCode="0.00">
                  <c:v>947.6</c:v>
                </c:pt>
                <c:pt idx="1273" formatCode="0.00">
                  <c:v>4.4000000000000004</c:v>
                </c:pt>
                <c:pt idx="1274" formatCode="0.00">
                  <c:v>14</c:v>
                </c:pt>
                <c:pt idx="1275" formatCode="0.00">
                  <c:v>-13.2</c:v>
                </c:pt>
                <c:pt idx="1276" formatCode="0.00">
                  <c:v>0.4</c:v>
                </c:pt>
                <c:pt idx="1277" formatCode="0.00">
                  <c:v>-4.5</c:v>
                </c:pt>
                <c:pt idx="1278" formatCode="0.00">
                  <c:v>-288.10000000000002</c:v>
                </c:pt>
                <c:pt idx="1279" formatCode="0.00">
                  <c:v>1.5</c:v>
                </c:pt>
                <c:pt idx="1280" formatCode="0.00">
                  <c:v>8.1</c:v>
                </c:pt>
                <c:pt idx="1281" formatCode="0.00">
                  <c:v>22.1</c:v>
                </c:pt>
                <c:pt idx="1282" formatCode="0.00">
                  <c:v>3.8</c:v>
                </c:pt>
                <c:pt idx="1283" formatCode="0.00">
                  <c:v>11.9</c:v>
                </c:pt>
                <c:pt idx="1284" formatCode="0.00">
                  <c:v>22</c:v>
                </c:pt>
                <c:pt idx="1285" formatCode="0.00">
                  <c:v>18.2</c:v>
                </c:pt>
                <c:pt idx="1286" formatCode="0.00">
                  <c:v>16.5</c:v>
                </c:pt>
                <c:pt idx="1287" formatCode="0.00">
                  <c:v>14.2</c:v>
                </c:pt>
                <c:pt idx="1288" formatCode="0.00">
                  <c:v>12</c:v>
                </c:pt>
                <c:pt idx="1289" formatCode="0.00">
                  <c:v>-2.9</c:v>
                </c:pt>
                <c:pt idx="1290" formatCode="0.00">
                  <c:v>-12.1</c:v>
                </c:pt>
                <c:pt idx="1291" formatCode="0.00">
                  <c:v>5.7</c:v>
                </c:pt>
                <c:pt idx="1292" formatCode="0.00">
                  <c:v>19.8</c:v>
                </c:pt>
                <c:pt idx="1293" formatCode="0.00">
                  <c:v>11.8</c:v>
                </c:pt>
                <c:pt idx="1294" formatCode="0.00">
                  <c:v>11.5</c:v>
                </c:pt>
                <c:pt idx="1295" formatCode="0.00">
                  <c:v>5.4</c:v>
                </c:pt>
                <c:pt idx="1296" formatCode="0.00">
                  <c:v>26.9</c:v>
                </c:pt>
                <c:pt idx="1297" formatCode="0.00">
                  <c:v>14.2</c:v>
                </c:pt>
                <c:pt idx="1298" formatCode="0.00">
                  <c:v>6.1</c:v>
                </c:pt>
                <c:pt idx="1299" formatCode="0.00">
                  <c:v>6</c:v>
                </c:pt>
                <c:pt idx="1300" formatCode="0.00">
                  <c:v>6.3</c:v>
                </c:pt>
                <c:pt idx="1301" formatCode="0.00">
                  <c:v>-22.7</c:v>
                </c:pt>
                <c:pt idx="1302" formatCode="0.00">
                  <c:v>7.9</c:v>
                </c:pt>
                <c:pt idx="1303" formatCode="0.00">
                  <c:v>7.8</c:v>
                </c:pt>
                <c:pt idx="1304" formatCode="0.00">
                  <c:v>9.5</c:v>
                </c:pt>
                <c:pt idx="1305" formatCode="0.00">
                  <c:v>-27</c:v>
                </c:pt>
                <c:pt idx="1306" formatCode="0.00">
                  <c:v>16.3</c:v>
                </c:pt>
                <c:pt idx="1307" formatCode="0.00">
                  <c:v>4.9000000000000004</c:v>
                </c:pt>
                <c:pt idx="1308" formatCode="0.00">
                  <c:v>12.9</c:v>
                </c:pt>
                <c:pt idx="1309" formatCode="0.00">
                  <c:v>1.8</c:v>
                </c:pt>
                <c:pt idx="1310" formatCode="0.00">
                  <c:v>1.6</c:v>
                </c:pt>
                <c:pt idx="1311" formatCode="0.00">
                  <c:v>9.6</c:v>
                </c:pt>
                <c:pt idx="1312" formatCode="0.00">
                  <c:v>7.6</c:v>
                </c:pt>
                <c:pt idx="1313" formatCode="0.00">
                  <c:v>-43</c:v>
                </c:pt>
                <c:pt idx="1314" formatCode="0.00">
                  <c:v>7.6</c:v>
                </c:pt>
                <c:pt idx="1315" formatCode="0.00">
                  <c:v>10.6</c:v>
                </c:pt>
                <c:pt idx="1316" formatCode="0.00">
                  <c:v>11.2</c:v>
                </c:pt>
                <c:pt idx="1317" formatCode="0.00">
                  <c:v>4</c:v>
                </c:pt>
                <c:pt idx="1318" formatCode="0.00">
                  <c:v>9.9</c:v>
                </c:pt>
                <c:pt idx="1319" formatCode="0.00">
                  <c:v>1.5</c:v>
                </c:pt>
                <c:pt idx="1320" formatCode="0.00">
                  <c:v>-1.9</c:v>
                </c:pt>
                <c:pt idx="1321" formatCode="0.00">
                  <c:v>-2.8</c:v>
                </c:pt>
                <c:pt idx="1322" formatCode="0.00">
                  <c:v>18.899999999999999</c:v>
                </c:pt>
                <c:pt idx="1323" formatCode="0.00">
                  <c:v>9.3000000000000007</c:v>
                </c:pt>
                <c:pt idx="1324" formatCode="0.00">
                  <c:v>-6.9</c:v>
                </c:pt>
                <c:pt idx="1325" formatCode="0.00">
                  <c:v>0.9</c:v>
                </c:pt>
                <c:pt idx="1326" formatCode="0.00">
                  <c:v>4.2</c:v>
                </c:pt>
                <c:pt idx="1327" formatCode="0.00">
                  <c:v>2.6</c:v>
                </c:pt>
                <c:pt idx="1328" formatCode="0.00">
                  <c:v>-19.8</c:v>
                </c:pt>
                <c:pt idx="1329" formatCode="0.00">
                  <c:v>1</c:v>
                </c:pt>
                <c:pt idx="1330" formatCode="0.00">
                  <c:v>0.2</c:v>
                </c:pt>
                <c:pt idx="1331" formatCode="0.00">
                  <c:v>5.7</c:v>
                </c:pt>
                <c:pt idx="1332" formatCode="0.00">
                  <c:v>9.1999999999999993</c:v>
                </c:pt>
                <c:pt idx="1333" formatCode="0.00">
                  <c:v>0.1</c:v>
                </c:pt>
                <c:pt idx="1334" formatCode="0.00">
                  <c:v>4.8</c:v>
                </c:pt>
                <c:pt idx="1335" formatCode="0.00">
                  <c:v>22.6</c:v>
                </c:pt>
                <c:pt idx="1336" formatCode="0.00">
                  <c:v>10.199999999999999</c:v>
                </c:pt>
                <c:pt idx="1337" formatCode="0.00">
                  <c:v>6.2</c:v>
                </c:pt>
                <c:pt idx="1338" formatCode="0.00">
                  <c:v>11.5</c:v>
                </c:pt>
                <c:pt idx="1339" formatCode="0.00">
                  <c:v>-0.4</c:v>
                </c:pt>
                <c:pt idx="1340" formatCode="0.00">
                  <c:v>2.6</c:v>
                </c:pt>
                <c:pt idx="1341" formatCode="0.00">
                  <c:v>11.6</c:v>
                </c:pt>
                <c:pt idx="1342" formatCode="0.00">
                  <c:v>4.3</c:v>
                </c:pt>
                <c:pt idx="1343" formatCode="0.00">
                  <c:v>-19211</c:v>
                </c:pt>
                <c:pt idx="1344" formatCode="0.00">
                  <c:v>10.1</c:v>
                </c:pt>
                <c:pt idx="1345" formatCode="0.00">
                  <c:v>-1.2</c:v>
                </c:pt>
                <c:pt idx="1346" formatCode="0.00">
                  <c:v>-4</c:v>
                </c:pt>
                <c:pt idx="1347" formatCode="0.00">
                  <c:v>8.6</c:v>
                </c:pt>
                <c:pt idx="1348" formatCode="0.00">
                  <c:v>7.7</c:v>
                </c:pt>
                <c:pt idx="1349" formatCode="0.00">
                  <c:v>-584.1</c:v>
                </c:pt>
                <c:pt idx="1350" formatCode="0.00">
                  <c:v>17.100000000000001</c:v>
                </c:pt>
                <c:pt idx="1351" formatCode="0.00">
                  <c:v>6.4</c:v>
                </c:pt>
                <c:pt idx="1352" formatCode="0.00">
                  <c:v>7.3</c:v>
                </c:pt>
                <c:pt idx="1353" formatCode="0.00">
                  <c:v>-5.0999999999999996</c:v>
                </c:pt>
                <c:pt idx="1354" formatCode="0.00">
                  <c:v>19.8</c:v>
                </c:pt>
                <c:pt idx="1355" formatCode="0.00">
                  <c:v>0.7</c:v>
                </c:pt>
                <c:pt idx="1356" formatCode="0.00">
                  <c:v>-2.4</c:v>
                </c:pt>
                <c:pt idx="1357" formatCode="0.00">
                  <c:v>4.3</c:v>
                </c:pt>
                <c:pt idx="1358" formatCode="0.00">
                  <c:v>6.2</c:v>
                </c:pt>
                <c:pt idx="1359" formatCode="0.00">
                  <c:v>0.1</c:v>
                </c:pt>
                <c:pt idx="1360" formatCode="0.00">
                  <c:v>11.7</c:v>
                </c:pt>
                <c:pt idx="1361" formatCode="0.00">
                  <c:v>7.4</c:v>
                </c:pt>
                <c:pt idx="1362" formatCode="0.00">
                  <c:v>-7.7</c:v>
                </c:pt>
                <c:pt idx="1363" formatCode="0.00">
                  <c:v>14.7</c:v>
                </c:pt>
                <c:pt idx="1364" formatCode="0.00">
                  <c:v>5.5</c:v>
                </c:pt>
                <c:pt idx="1365" formatCode="0.00">
                  <c:v>17.7</c:v>
                </c:pt>
                <c:pt idx="1366" formatCode="0.00">
                  <c:v>-114.6</c:v>
                </c:pt>
                <c:pt idx="1367" formatCode="0.00">
                  <c:v>10.8</c:v>
                </c:pt>
                <c:pt idx="1368" formatCode="0.00">
                  <c:v>6.3</c:v>
                </c:pt>
                <c:pt idx="1369" formatCode="0.00">
                  <c:v>-1.3</c:v>
                </c:pt>
                <c:pt idx="1370" formatCode="0.00">
                  <c:v>13.4</c:v>
                </c:pt>
                <c:pt idx="1371" formatCode="0.00">
                  <c:v>29.9</c:v>
                </c:pt>
                <c:pt idx="1372" formatCode="0.00">
                  <c:v>36.5</c:v>
                </c:pt>
                <c:pt idx="1373" formatCode="0.00">
                  <c:v>-5.7</c:v>
                </c:pt>
                <c:pt idx="1374" formatCode="0.00">
                  <c:v>9</c:v>
                </c:pt>
                <c:pt idx="1375" formatCode="0.00">
                  <c:v>0.8</c:v>
                </c:pt>
                <c:pt idx="1376" formatCode="0.00">
                  <c:v>-2.2000000000000002</c:v>
                </c:pt>
                <c:pt idx="1377" formatCode="0.00">
                  <c:v>1.5</c:v>
                </c:pt>
                <c:pt idx="1378" formatCode="0.00">
                  <c:v>10.5</c:v>
                </c:pt>
                <c:pt idx="1379" formatCode="0.00">
                  <c:v>-0.1</c:v>
                </c:pt>
                <c:pt idx="1380" formatCode="0.00">
                  <c:v>9</c:v>
                </c:pt>
                <c:pt idx="1381" formatCode="0.00">
                  <c:v>19</c:v>
                </c:pt>
                <c:pt idx="1382" formatCode="0.00">
                  <c:v>-20.6</c:v>
                </c:pt>
                <c:pt idx="1383" formatCode="0.00">
                  <c:v>-1.7</c:v>
                </c:pt>
                <c:pt idx="1384" formatCode="0.00">
                  <c:v>-14.2</c:v>
                </c:pt>
                <c:pt idx="1385" formatCode="0.00">
                  <c:v>41.6</c:v>
                </c:pt>
                <c:pt idx="1386" formatCode="0.00">
                  <c:v>-244.9</c:v>
                </c:pt>
                <c:pt idx="1387" formatCode="0.00">
                  <c:v>-55.8</c:v>
                </c:pt>
                <c:pt idx="1388" formatCode="0.00">
                  <c:v>-20.2</c:v>
                </c:pt>
                <c:pt idx="1389" formatCode="0.00">
                  <c:v>4</c:v>
                </c:pt>
                <c:pt idx="1390" formatCode="0.00">
                  <c:v>8.5</c:v>
                </c:pt>
                <c:pt idx="1391" formatCode="0.00">
                  <c:v>10.199999999999999</c:v>
                </c:pt>
                <c:pt idx="1392" formatCode="0.00">
                  <c:v>5.5</c:v>
                </c:pt>
                <c:pt idx="1393" formatCode="0.00">
                  <c:v>22.9</c:v>
                </c:pt>
                <c:pt idx="1394" formatCode="0.00">
                  <c:v>12.5</c:v>
                </c:pt>
                <c:pt idx="1395" formatCode="0.00">
                  <c:v>1.3</c:v>
                </c:pt>
                <c:pt idx="1396" formatCode="0.00">
                  <c:v>-11.5</c:v>
                </c:pt>
                <c:pt idx="1397" formatCode="0.00">
                  <c:v>5.4</c:v>
                </c:pt>
                <c:pt idx="1398" formatCode="0.00">
                  <c:v>3.5</c:v>
                </c:pt>
                <c:pt idx="1399" formatCode="0.00">
                  <c:v>2.9</c:v>
                </c:pt>
                <c:pt idx="1400" formatCode="0.00">
                  <c:v>8.9</c:v>
                </c:pt>
                <c:pt idx="1401" formatCode="0.00">
                  <c:v>1.3</c:v>
                </c:pt>
                <c:pt idx="1402" formatCode="0.00">
                  <c:v>-2.1</c:v>
                </c:pt>
                <c:pt idx="1403" formatCode="0.00">
                  <c:v>-40.5</c:v>
                </c:pt>
                <c:pt idx="1404" formatCode="0.00">
                  <c:v>7.6</c:v>
                </c:pt>
                <c:pt idx="1405" formatCode="0.00">
                  <c:v>0.9</c:v>
                </c:pt>
                <c:pt idx="1406" formatCode="0.00">
                  <c:v>6.6</c:v>
                </c:pt>
                <c:pt idx="1407" formatCode="0.00">
                  <c:v>1.6</c:v>
                </c:pt>
                <c:pt idx="1408" formatCode="0.00">
                  <c:v>8.8000000000000007</c:v>
                </c:pt>
                <c:pt idx="1409" formatCode="0.00">
                  <c:v>3.2</c:v>
                </c:pt>
                <c:pt idx="1410" formatCode="0.00">
                  <c:v>3.2</c:v>
                </c:pt>
                <c:pt idx="1411" formatCode="0.00">
                  <c:v>-0.6</c:v>
                </c:pt>
                <c:pt idx="1412" formatCode="0.00">
                  <c:v>4.2</c:v>
                </c:pt>
                <c:pt idx="1413" formatCode="0.00">
                  <c:v>19.7</c:v>
                </c:pt>
                <c:pt idx="1414" formatCode="0.00">
                  <c:v>1.4</c:v>
                </c:pt>
                <c:pt idx="1415" formatCode="0.00">
                  <c:v>12.7</c:v>
                </c:pt>
                <c:pt idx="1416" formatCode="0.00">
                  <c:v>-19.5</c:v>
                </c:pt>
                <c:pt idx="1417" formatCode="0.00">
                  <c:v>-9.1</c:v>
                </c:pt>
                <c:pt idx="1418" formatCode="0.00">
                  <c:v>4</c:v>
                </c:pt>
                <c:pt idx="1419" formatCode="0.00">
                  <c:v>1.3</c:v>
                </c:pt>
                <c:pt idx="1420" formatCode="0.00">
                  <c:v>6.6</c:v>
                </c:pt>
                <c:pt idx="1421" formatCode="0.00">
                  <c:v>10.7</c:v>
                </c:pt>
                <c:pt idx="1422" formatCode="0.00">
                  <c:v>-40.5</c:v>
                </c:pt>
                <c:pt idx="1423" formatCode="0.00">
                  <c:v>8.6</c:v>
                </c:pt>
                <c:pt idx="1424" formatCode="0.00">
                  <c:v>4.8</c:v>
                </c:pt>
                <c:pt idx="1425" formatCode="0.00">
                  <c:v>11.1</c:v>
                </c:pt>
                <c:pt idx="1426" formatCode="0.00">
                  <c:v>8.3000000000000007</c:v>
                </c:pt>
                <c:pt idx="1427" formatCode="0.00">
                  <c:v>2.4</c:v>
                </c:pt>
                <c:pt idx="1428" formatCode="0.00">
                  <c:v>6.9</c:v>
                </c:pt>
                <c:pt idx="1429" formatCode="0.00">
                  <c:v>11.8</c:v>
                </c:pt>
                <c:pt idx="1430" formatCode="0.00">
                  <c:v>5</c:v>
                </c:pt>
                <c:pt idx="1431" formatCode="0.00">
                  <c:v>25.3</c:v>
                </c:pt>
                <c:pt idx="1432" formatCode="#,##0.00">
                  <c:v>6.8</c:v>
                </c:pt>
                <c:pt idx="1433" formatCode="#,##0.00">
                  <c:v>-0.1</c:v>
                </c:pt>
                <c:pt idx="1434" formatCode="#,##0.00">
                  <c:v>1.5</c:v>
                </c:pt>
                <c:pt idx="1435" formatCode="#,##0.00">
                  <c:v>-6.1</c:v>
                </c:pt>
                <c:pt idx="1436" formatCode="#,##0.00">
                  <c:v>16.5</c:v>
                </c:pt>
                <c:pt idx="1437" formatCode="#,##0.00">
                  <c:v>-79.900000000000006</c:v>
                </c:pt>
                <c:pt idx="1438" formatCode="#,##0.00">
                  <c:v>-2</c:v>
                </c:pt>
                <c:pt idx="1439" formatCode="#,##0.00">
                  <c:v>-2.5</c:v>
                </c:pt>
                <c:pt idx="1440" formatCode="#,##0.00">
                  <c:v>8.1999999999999993</c:v>
                </c:pt>
                <c:pt idx="1441" formatCode="#,##0.00">
                  <c:v>10.6</c:v>
                </c:pt>
                <c:pt idx="1442" formatCode="#,##0.00">
                  <c:v>27.6</c:v>
                </c:pt>
                <c:pt idx="1443" formatCode="#,##0.00">
                  <c:v>6.7</c:v>
                </c:pt>
                <c:pt idx="1444" formatCode="#,##0.00">
                  <c:v>2.6</c:v>
                </c:pt>
                <c:pt idx="1445" formatCode="#,##0.00">
                  <c:v>3.8</c:v>
                </c:pt>
                <c:pt idx="1446" formatCode="#,##0.00">
                  <c:v>8</c:v>
                </c:pt>
                <c:pt idx="1447" formatCode="#,##0.00">
                  <c:v>11</c:v>
                </c:pt>
                <c:pt idx="1448" formatCode="#,##0.00">
                  <c:v>12.3</c:v>
                </c:pt>
                <c:pt idx="1449" formatCode="#,##0.00">
                  <c:v>1.9</c:v>
                </c:pt>
                <c:pt idx="1450" formatCode="#,##0.00">
                  <c:v>14.9</c:v>
                </c:pt>
                <c:pt idx="1451" formatCode="#,##0.00">
                  <c:v>-4.3</c:v>
                </c:pt>
                <c:pt idx="1452" formatCode="#,##0.00">
                  <c:v>-1.4</c:v>
                </c:pt>
                <c:pt idx="1453" formatCode="#,##0.00">
                  <c:v>1.5</c:v>
                </c:pt>
                <c:pt idx="1454" formatCode="#,##0.00">
                  <c:v>4.5999999999999996</c:v>
                </c:pt>
                <c:pt idx="1455" formatCode="#,##0.00">
                  <c:v>9.1</c:v>
                </c:pt>
                <c:pt idx="1456" formatCode="#,##0.00">
                  <c:v>-4.3</c:v>
                </c:pt>
                <c:pt idx="1458" formatCode="#,##0.00">
                  <c:v>6.3</c:v>
                </c:pt>
                <c:pt idx="1460" formatCode="#,##0.00">
                  <c:v>4.5</c:v>
                </c:pt>
                <c:pt idx="1461" formatCode="#,##0.00">
                  <c:v>5.5</c:v>
                </c:pt>
                <c:pt idx="1463" formatCode="#,##0.00">
                  <c:v>13.5</c:v>
                </c:pt>
                <c:pt idx="1464" formatCode="#,##0.00">
                  <c:v>24</c:v>
                </c:pt>
                <c:pt idx="1465" formatCode="#,##0.00">
                  <c:v>-0.9</c:v>
                </c:pt>
                <c:pt idx="1466" formatCode="#,##0.00">
                  <c:v>3.6</c:v>
                </c:pt>
                <c:pt idx="1467" formatCode="#,##0.00">
                  <c:v>6.2</c:v>
                </c:pt>
                <c:pt idx="1468" formatCode="#,##0.00">
                  <c:v>22.4</c:v>
                </c:pt>
                <c:pt idx="1470" formatCode="#,##0.00">
                  <c:v>7.4</c:v>
                </c:pt>
                <c:pt idx="1471" formatCode="#,##0.00">
                  <c:v>3.5</c:v>
                </c:pt>
                <c:pt idx="1472" formatCode="#,##0.00">
                  <c:v>-8.6999999999999993</c:v>
                </c:pt>
                <c:pt idx="1473" formatCode="#,##0.00">
                  <c:v>5.3</c:v>
                </c:pt>
                <c:pt idx="1474" formatCode="#,##0.00">
                  <c:v>9.6</c:v>
                </c:pt>
                <c:pt idx="1475" formatCode="#,##0.00">
                  <c:v>35.299999999999997</c:v>
                </c:pt>
                <c:pt idx="1476" formatCode="#,##0.00">
                  <c:v>-6.3</c:v>
                </c:pt>
                <c:pt idx="1477" formatCode="#,##0.00">
                  <c:v>2.9</c:v>
                </c:pt>
                <c:pt idx="1478" formatCode="#,##0.00">
                  <c:v>3.5</c:v>
                </c:pt>
                <c:pt idx="1479" formatCode="#,##0.00">
                  <c:v>-2.8</c:v>
                </c:pt>
                <c:pt idx="1480" formatCode="#,##0.00">
                  <c:v>15.9</c:v>
                </c:pt>
                <c:pt idx="1481" formatCode="#,##0.00">
                  <c:v>10.9</c:v>
                </c:pt>
                <c:pt idx="1482" formatCode="#,##0.00">
                  <c:v>12.9</c:v>
                </c:pt>
                <c:pt idx="1483" formatCode="#,##0.00">
                  <c:v>-5.5</c:v>
                </c:pt>
                <c:pt idx="1484" formatCode="#,##0.00">
                  <c:v>-16.600000000000001</c:v>
                </c:pt>
                <c:pt idx="1485" formatCode="#,##0.00">
                  <c:v>7.1</c:v>
                </c:pt>
                <c:pt idx="1486" formatCode="#,##0.00">
                  <c:v>5</c:v>
                </c:pt>
                <c:pt idx="1487" formatCode="#,##0.00">
                  <c:v>6.2</c:v>
                </c:pt>
                <c:pt idx="1488" formatCode="#,##0.00">
                  <c:v>8.9</c:v>
                </c:pt>
                <c:pt idx="1489" formatCode="#,##0.00">
                  <c:v>6.8</c:v>
                </c:pt>
                <c:pt idx="1490" formatCode="#,##0.00">
                  <c:v>-56.3</c:v>
                </c:pt>
                <c:pt idx="1491" formatCode="#,##0.00">
                  <c:v>11.1</c:v>
                </c:pt>
                <c:pt idx="1492" formatCode="#,##0.00">
                  <c:v>-6.8</c:v>
                </c:pt>
                <c:pt idx="1493" formatCode="#,##0.00">
                  <c:v>1</c:v>
                </c:pt>
                <c:pt idx="1494" formatCode="#,##0.00">
                  <c:v>10.1</c:v>
                </c:pt>
                <c:pt idx="1495" formatCode="#,##0.00">
                  <c:v>8.1</c:v>
                </c:pt>
                <c:pt idx="1496" formatCode="#,##0.00">
                  <c:v>-1</c:v>
                </c:pt>
                <c:pt idx="1497" formatCode="#,##0.00">
                  <c:v>-12</c:v>
                </c:pt>
                <c:pt idx="1498" formatCode="#,##0.00">
                  <c:v>1.2</c:v>
                </c:pt>
                <c:pt idx="1499" formatCode="#,##0.00">
                  <c:v>2.8</c:v>
                </c:pt>
                <c:pt idx="1500" formatCode="#,##0.00">
                  <c:v>4.5</c:v>
                </c:pt>
                <c:pt idx="1501" formatCode="#,##0.00">
                  <c:v>1.1000000000000001</c:v>
                </c:pt>
                <c:pt idx="1502" formatCode="#,##0.00">
                  <c:v>-0.2</c:v>
                </c:pt>
                <c:pt idx="1503" formatCode="#,##0.00">
                  <c:v>2.7</c:v>
                </c:pt>
                <c:pt idx="1504" formatCode="#,##0.00">
                  <c:v>3.1</c:v>
                </c:pt>
                <c:pt idx="1505" formatCode="#,##0.00">
                  <c:v>17.399999999999999</c:v>
                </c:pt>
                <c:pt idx="1506" formatCode="#,##0.00">
                  <c:v>1.1000000000000001</c:v>
                </c:pt>
                <c:pt idx="1507" formatCode="#,##0.00">
                  <c:v>7.6</c:v>
                </c:pt>
                <c:pt idx="1508" formatCode="#,##0.00">
                  <c:v>-11.8</c:v>
                </c:pt>
                <c:pt idx="1509" formatCode="#,##0.00">
                  <c:v>0.9</c:v>
                </c:pt>
                <c:pt idx="1510" formatCode="#,##0.00">
                  <c:v>13.6</c:v>
                </c:pt>
                <c:pt idx="1511" formatCode="#,##0.00">
                  <c:v>2</c:v>
                </c:pt>
                <c:pt idx="1512" formatCode="#,##0.00">
                  <c:v>10.6</c:v>
                </c:pt>
                <c:pt idx="1513" formatCode="#,##0.00">
                  <c:v>12</c:v>
                </c:pt>
                <c:pt idx="1514" formatCode="#,##0.00">
                  <c:v>-1.4</c:v>
                </c:pt>
                <c:pt idx="1515" formatCode="#,##0.00">
                  <c:v>4.4000000000000004</c:v>
                </c:pt>
                <c:pt idx="1516" formatCode="#,##0.00">
                  <c:v>8.6</c:v>
                </c:pt>
                <c:pt idx="1517" formatCode="#,##0.00">
                  <c:v>6.2</c:v>
                </c:pt>
                <c:pt idx="1518" formatCode="#,##0.00">
                  <c:v>6</c:v>
                </c:pt>
                <c:pt idx="1519" formatCode="#,##0.00">
                  <c:v>-10.8</c:v>
                </c:pt>
                <c:pt idx="1520" formatCode="#,##0.00">
                  <c:v>-2.1</c:v>
                </c:pt>
                <c:pt idx="1521" formatCode="#,##0.00">
                  <c:v>10.9</c:v>
                </c:pt>
                <c:pt idx="1522" formatCode="#,##0.00">
                  <c:v>-0.4</c:v>
                </c:pt>
                <c:pt idx="1523" formatCode="#,##0.00">
                  <c:v>5.7</c:v>
                </c:pt>
                <c:pt idx="1524" formatCode="#,##0.00">
                  <c:v>0.5</c:v>
                </c:pt>
                <c:pt idx="1525" formatCode="#,##0.00">
                  <c:v>7.1</c:v>
                </c:pt>
                <c:pt idx="1526" formatCode="#,##0.00">
                  <c:v>13.8</c:v>
                </c:pt>
                <c:pt idx="1527" formatCode="#,##0.00">
                  <c:v>16.8</c:v>
                </c:pt>
                <c:pt idx="1528" formatCode="#,##0.00">
                  <c:v>8.6</c:v>
                </c:pt>
                <c:pt idx="1529" formatCode="#,##0.00">
                  <c:v>10.3</c:v>
                </c:pt>
                <c:pt idx="1530" formatCode="#,##0.00">
                  <c:v>-10.6</c:v>
                </c:pt>
                <c:pt idx="1531" formatCode="#,##0.00">
                  <c:v>-2.8</c:v>
                </c:pt>
                <c:pt idx="1532" formatCode="#,##0.00">
                  <c:v>2</c:v>
                </c:pt>
                <c:pt idx="1533" formatCode="#,##0.00">
                  <c:v>5.7</c:v>
                </c:pt>
                <c:pt idx="1534" formatCode="#,##0.00">
                  <c:v>2.2000000000000002</c:v>
                </c:pt>
                <c:pt idx="1535" formatCode="#,##0.00">
                  <c:v>19.600000000000001</c:v>
                </c:pt>
                <c:pt idx="1536" formatCode="#,##0.00">
                  <c:v>-1.9</c:v>
                </c:pt>
                <c:pt idx="1537" formatCode="#,##0.00">
                  <c:v>4.5</c:v>
                </c:pt>
                <c:pt idx="1538" formatCode="#,##0.00">
                  <c:v>3.5</c:v>
                </c:pt>
                <c:pt idx="1539" formatCode="#,##0.00">
                  <c:v>-1.4</c:v>
                </c:pt>
                <c:pt idx="1540" formatCode="#,##0.00">
                  <c:v>15.9</c:v>
                </c:pt>
                <c:pt idx="1541" formatCode="#,##0.00">
                  <c:v>10</c:v>
                </c:pt>
                <c:pt idx="1542" formatCode="#,##0.00">
                  <c:v>-55.6</c:v>
                </c:pt>
                <c:pt idx="1543" formatCode="#,##0.00">
                  <c:v>9</c:v>
                </c:pt>
                <c:pt idx="1544" formatCode="#,##0.00">
                  <c:v>-0.6</c:v>
                </c:pt>
                <c:pt idx="1545" formatCode="#,##0.00">
                  <c:v>4.3</c:v>
                </c:pt>
                <c:pt idx="1546" formatCode="#,##0.00">
                  <c:v>1.3</c:v>
                </c:pt>
                <c:pt idx="1547" formatCode="#,##0.00">
                  <c:v>-7.5</c:v>
                </c:pt>
                <c:pt idx="1548" formatCode="#,##0.00">
                  <c:v>22.8</c:v>
                </c:pt>
                <c:pt idx="1549" formatCode="#,##0.00">
                  <c:v>3.4</c:v>
                </c:pt>
                <c:pt idx="1550" formatCode="#,##0.00">
                  <c:v>2.7</c:v>
                </c:pt>
                <c:pt idx="1551" formatCode="#,##0.00">
                  <c:v>4</c:v>
                </c:pt>
                <c:pt idx="1552" formatCode="#,##0.00">
                  <c:v>15.3</c:v>
                </c:pt>
                <c:pt idx="1553" formatCode="#,##0.00">
                  <c:v>51.7</c:v>
                </c:pt>
                <c:pt idx="1554" formatCode="#,##0.00">
                  <c:v>4.9000000000000004</c:v>
                </c:pt>
                <c:pt idx="1555" formatCode="#,##0.00">
                  <c:v>2.8</c:v>
                </c:pt>
                <c:pt idx="1556" formatCode="#,##0.00">
                  <c:v>5</c:v>
                </c:pt>
                <c:pt idx="1558" formatCode="#,##0.00">
                  <c:v>-1.9</c:v>
                </c:pt>
                <c:pt idx="1559" formatCode="#,##0.00">
                  <c:v>0.6</c:v>
                </c:pt>
                <c:pt idx="1560" formatCode="#,##0.00">
                  <c:v>3.1</c:v>
                </c:pt>
                <c:pt idx="1561" formatCode="#,##0.00">
                  <c:v>0.1</c:v>
                </c:pt>
                <c:pt idx="1562" formatCode="#,##0.00">
                  <c:v>4.2</c:v>
                </c:pt>
                <c:pt idx="1563" formatCode="#,##0.00">
                  <c:v>14</c:v>
                </c:pt>
                <c:pt idx="1564" formatCode="#,##0.00">
                  <c:v>7.4</c:v>
                </c:pt>
                <c:pt idx="1565" formatCode="#,##0.00">
                  <c:v>31.4</c:v>
                </c:pt>
                <c:pt idx="1566" formatCode="#,##0.00">
                  <c:v>-31.5</c:v>
                </c:pt>
                <c:pt idx="1567" formatCode="#,##0.00">
                  <c:v>-1.2</c:v>
                </c:pt>
                <c:pt idx="1568" formatCode="#,##0.00">
                  <c:v>3.8</c:v>
                </c:pt>
                <c:pt idx="1569" formatCode="#,##0.00">
                  <c:v>7.7</c:v>
                </c:pt>
                <c:pt idx="1570" formatCode="#,##0.00">
                  <c:v>-1.4</c:v>
                </c:pt>
                <c:pt idx="1571" formatCode="#,##0.00">
                  <c:v>1.5</c:v>
                </c:pt>
                <c:pt idx="1572" formatCode="#,##0.00">
                  <c:v>1.9</c:v>
                </c:pt>
                <c:pt idx="1573" formatCode="#,##0.00">
                  <c:v>9.5</c:v>
                </c:pt>
                <c:pt idx="1574" formatCode="#,##0.00">
                  <c:v>43.7</c:v>
                </c:pt>
                <c:pt idx="1575" formatCode="#,##0.00">
                  <c:v>-54.4</c:v>
                </c:pt>
                <c:pt idx="1576" formatCode="#,##0.00">
                  <c:v>-3.7</c:v>
                </c:pt>
                <c:pt idx="1577" formatCode="#,##0.00">
                  <c:v>-5.3</c:v>
                </c:pt>
                <c:pt idx="1578" formatCode="#,##0.00">
                  <c:v>27.6</c:v>
                </c:pt>
                <c:pt idx="1579" formatCode="#,##0.00">
                  <c:v>11</c:v>
                </c:pt>
                <c:pt idx="1580" formatCode="#,##0.00">
                  <c:v>6.3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30"/>
          <c:min val="-3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8217129782724E-2"/>
          <c:y val="2.522458765417834E-2"/>
          <c:w val="0.77327458358284096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Taul1!$B$2:$B$1602</c:f>
              <c:numCache>
                <c:formatCode>General</c:formatCode>
                <c:ptCount val="1601"/>
                <c:pt idx="2" formatCode="0.00">
                  <c:v>-4.5</c:v>
                </c:pt>
                <c:pt idx="3" formatCode="0.00">
                  <c:v>6.7</c:v>
                </c:pt>
                <c:pt idx="4" formatCode="0.00">
                  <c:v>2.7</c:v>
                </c:pt>
                <c:pt idx="5" formatCode="0.00">
                  <c:v>-24.5</c:v>
                </c:pt>
                <c:pt idx="7" formatCode="0.00">
                  <c:v>17.399999999999999</c:v>
                </c:pt>
                <c:pt idx="8" formatCode="0.00">
                  <c:v>4.0999999999999996</c:v>
                </c:pt>
                <c:pt idx="9" formatCode="0.00">
                  <c:v>3.7</c:v>
                </c:pt>
                <c:pt idx="10" formatCode="0.00">
                  <c:v>-3.1</c:v>
                </c:pt>
                <c:pt idx="11" formatCode="0.00">
                  <c:v>2.2999999999999998</c:v>
                </c:pt>
                <c:pt idx="12" formatCode="0.00">
                  <c:v>4.5</c:v>
                </c:pt>
                <c:pt idx="13" formatCode="0.00">
                  <c:v>4.9000000000000004</c:v>
                </c:pt>
                <c:pt idx="14" formatCode="0.00">
                  <c:v>-4.2</c:v>
                </c:pt>
                <c:pt idx="15" formatCode="0.00">
                  <c:v>18.3</c:v>
                </c:pt>
                <c:pt idx="16" formatCode="0.00">
                  <c:v>-74.599999999999994</c:v>
                </c:pt>
                <c:pt idx="17" formatCode="0.00">
                  <c:v>4.7</c:v>
                </c:pt>
                <c:pt idx="18" formatCode="0.00">
                  <c:v>2.9</c:v>
                </c:pt>
                <c:pt idx="19" formatCode="0.00">
                  <c:v>8.1</c:v>
                </c:pt>
                <c:pt idx="20" formatCode="0.00">
                  <c:v>6.3</c:v>
                </c:pt>
                <c:pt idx="21" formatCode="0.00">
                  <c:v>18.100000000000001</c:v>
                </c:pt>
                <c:pt idx="22" formatCode="0.00">
                  <c:v>1.3</c:v>
                </c:pt>
                <c:pt idx="23" formatCode="0.00">
                  <c:v>-12</c:v>
                </c:pt>
                <c:pt idx="24" formatCode="0.00">
                  <c:v>-1</c:v>
                </c:pt>
                <c:pt idx="25" formatCode="0.00">
                  <c:v>75.099999999999994</c:v>
                </c:pt>
                <c:pt idx="26" formatCode="0.00">
                  <c:v>3.4</c:v>
                </c:pt>
                <c:pt idx="27" formatCode="0.00">
                  <c:v>9.3000000000000007</c:v>
                </c:pt>
                <c:pt idx="28" formatCode="0.00">
                  <c:v>-1.6</c:v>
                </c:pt>
                <c:pt idx="29" formatCode="0.00">
                  <c:v>37.6</c:v>
                </c:pt>
                <c:pt idx="30" formatCode="0.00">
                  <c:v>3.9</c:v>
                </c:pt>
                <c:pt idx="31" formatCode="0.00">
                  <c:v>12.1</c:v>
                </c:pt>
                <c:pt idx="32" formatCode="0.00">
                  <c:v>8.4</c:v>
                </c:pt>
                <c:pt idx="33" formatCode="0.00">
                  <c:v>1.9</c:v>
                </c:pt>
                <c:pt idx="34" formatCode="0.00">
                  <c:v>-7054.3</c:v>
                </c:pt>
                <c:pt idx="35" formatCode="0.00">
                  <c:v>0</c:v>
                </c:pt>
                <c:pt idx="36" formatCode="0.00">
                  <c:v>9.1999999999999993</c:v>
                </c:pt>
                <c:pt idx="37" formatCode="0.00">
                  <c:v>1.9</c:v>
                </c:pt>
                <c:pt idx="38" formatCode="0.00">
                  <c:v>4.7</c:v>
                </c:pt>
                <c:pt idx="39" formatCode="0.00">
                  <c:v>7.2</c:v>
                </c:pt>
                <c:pt idx="40" formatCode="0.00">
                  <c:v>6.1</c:v>
                </c:pt>
                <c:pt idx="41" formatCode="0.00">
                  <c:v>-4.3</c:v>
                </c:pt>
                <c:pt idx="42" formatCode="0.00">
                  <c:v>43.1</c:v>
                </c:pt>
                <c:pt idx="43" formatCode="0.00">
                  <c:v>3.7</c:v>
                </c:pt>
                <c:pt idx="44" formatCode="0.00">
                  <c:v>6.1</c:v>
                </c:pt>
                <c:pt idx="45" formatCode="0.00">
                  <c:v>10.9</c:v>
                </c:pt>
                <c:pt idx="46" formatCode="0.00">
                  <c:v>0.5</c:v>
                </c:pt>
                <c:pt idx="47" formatCode="0.00">
                  <c:v>0.2</c:v>
                </c:pt>
                <c:pt idx="48" formatCode="0.00">
                  <c:v>-3.1</c:v>
                </c:pt>
                <c:pt idx="49" formatCode="0.00">
                  <c:v>4.7</c:v>
                </c:pt>
                <c:pt idx="50" formatCode="0.00">
                  <c:v>10.9</c:v>
                </c:pt>
                <c:pt idx="51" formatCode="0.00">
                  <c:v>14.8</c:v>
                </c:pt>
                <c:pt idx="52" formatCode="0.00">
                  <c:v>5</c:v>
                </c:pt>
                <c:pt idx="54" formatCode="0.00">
                  <c:v>12.8</c:v>
                </c:pt>
                <c:pt idx="55" formatCode="0.00">
                  <c:v>1.4</c:v>
                </c:pt>
                <c:pt idx="56" formatCode="0.00">
                  <c:v>5.5</c:v>
                </c:pt>
                <c:pt idx="57" formatCode="0.00">
                  <c:v>7.4</c:v>
                </c:pt>
                <c:pt idx="58" formatCode="0.00">
                  <c:v>4.8</c:v>
                </c:pt>
                <c:pt idx="59" formatCode="0.00">
                  <c:v>6.6</c:v>
                </c:pt>
                <c:pt idx="60" formatCode="0.00">
                  <c:v>5.7</c:v>
                </c:pt>
                <c:pt idx="61" formatCode="0.00">
                  <c:v>-20.399999999999999</c:v>
                </c:pt>
                <c:pt idx="62" formatCode="0.00">
                  <c:v>-3.1</c:v>
                </c:pt>
                <c:pt idx="63" formatCode="0.00">
                  <c:v>7.8</c:v>
                </c:pt>
                <c:pt idx="64" formatCode="0.00">
                  <c:v>2.7</c:v>
                </c:pt>
                <c:pt idx="65" formatCode="0.00">
                  <c:v>-10.6</c:v>
                </c:pt>
                <c:pt idx="66" formatCode="0.00">
                  <c:v>3.9</c:v>
                </c:pt>
                <c:pt idx="67" formatCode="0.00">
                  <c:v>4.4000000000000004</c:v>
                </c:pt>
                <c:pt idx="68" formatCode="0.00">
                  <c:v>8</c:v>
                </c:pt>
                <c:pt idx="69" formatCode="0.00">
                  <c:v>2.2000000000000002</c:v>
                </c:pt>
                <c:pt idx="70" formatCode="0.00">
                  <c:v>1.1000000000000001</c:v>
                </c:pt>
                <c:pt idx="71" formatCode="0.00">
                  <c:v>0.5</c:v>
                </c:pt>
                <c:pt idx="72" formatCode="0.00">
                  <c:v>11.1</c:v>
                </c:pt>
                <c:pt idx="73" formatCode="0.00">
                  <c:v>3.8</c:v>
                </c:pt>
                <c:pt idx="74" formatCode="0.00">
                  <c:v>4.4000000000000004</c:v>
                </c:pt>
                <c:pt idx="75" formatCode="0.00">
                  <c:v>1.1000000000000001</c:v>
                </c:pt>
                <c:pt idx="76" formatCode="0.00">
                  <c:v>2.2999999999999998</c:v>
                </c:pt>
                <c:pt idx="77" formatCode="0.00">
                  <c:v>-25.7</c:v>
                </c:pt>
                <c:pt idx="78" formatCode="0.00">
                  <c:v>6.3</c:v>
                </c:pt>
                <c:pt idx="79" formatCode="0.00">
                  <c:v>11.9</c:v>
                </c:pt>
                <c:pt idx="80" formatCode="0.00">
                  <c:v>1.1000000000000001</c:v>
                </c:pt>
                <c:pt idx="81" formatCode="0.00">
                  <c:v>0.5</c:v>
                </c:pt>
                <c:pt idx="82" formatCode="0.00">
                  <c:v>2.9</c:v>
                </c:pt>
                <c:pt idx="83" formatCode="0.00">
                  <c:v>7.4</c:v>
                </c:pt>
                <c:pt idx="84" formatCode="0.00">
                  <c:v>7.8</c:v>
                </c:pt>
                <c:pt idx="85" formatCode="0.00">
                  <c:v>-3.4</c:v>
                </c:pt>
                <c:pt idx="86" formatCode="0.00">
                  <c:v>9.9</c:v>
                </c:pt>
                <c:pt idx="87" formatCode="0.00">
                  <c:v>-5.8</c:v>
                </c:pt>
                <c:pt idx="88" formatCode="0.00">
                  <c:v>4</c:v>
                </c:pt>
                <c:pt idx="89" formatCode="0.00">
                  <c:v>2.1</c:v>
                </c:pt>
                <c:pt idx="90" formatCode="0.00">
                  <c:v>4.3</c:v>
                </c:pt>
                <c:pt idx="91" formatCode="0.00">
                  <c:v>-20.399999999999999</c:v>
                </c:pt>
                <c:pt idx="92" formatCode="0.00">
                  <c:v>333.2</c:v>
                </c:pt>
                <c:pt idx="93" formatCode="0.00">
                  <c:v>7</c:v>
                </c:pt>
                <c:pt idx="94" formatCode="0.00">
                  <c:v>11.9</c:v>
                </c:pt>
                <c:pt idx="95" formatCode="0.00">
                  <c:v>8.6</c:v>
                </c:pt>
                <c:pt idx="96" formatCode="0.00">
                  <c:v>9.6999999999999993</c:v>
                </c:pt>
                <c:pt idx="97" formatCode="0.00">
                  <c:v>-1.2</c:v>
                </c:pt>
                <c:pt idx="98" formatCode="0.00">
                  <c:v>3.5</c:v>
                </c:pt>
                <c:pt idx="99" formatCode="0.00">
                  <c:v>287.39999999999998</c:v>
                </c:pt>
                <c:pt idx="100" formatCode="0.00">
                  <c:v>1.9</c:v>
                </c:pt>
                <c:pt idx="101" formatCode="0.00">
                  <c:v>1.8</c:v>
                </c:pt>
                <c:pt idx="102" formatCode="0.00">
                  <c:v>-29.3</c:v>
                </c:pt>
                <c:pt idx="103" formatCode="0.00">
                  <c:v>39.799999999999997</c:v>
                </c:pt>
                <c:pt idx="104" formatCode="0.00">
                  <c:v>1.8</c:v>
                </c:pt>
                <c:pt idx="105" formatCode="0.00">
                  <c:v>-8.4</c:v>
                </c:pt>
                <c:pt idx="106" formatCode="0.00">
                  <c:v>-1</c:v>
                </c:pt>
                <c:pt idx="107" formatCode="0.00">
                  <c:v>1.9</c:v>
                </c:pt>
                <c:pt idx="108" formatCode="0.00">
                  <c:v>11.9</c:v>
                </c:pt>
                <c:pt idx="109" formatCode="0.00">
                  <c:v>2.7</c:v>
                </c:pt>
                <c:pt idx="110" formatCode="0.00">
                  <c:v>3.6</c:v>
                </c:pt>
                <c:pt idx="111" formatCode="0.00">
                  <c:v>8.1</c:v>
                </c:pt>
                <c:pt idx="112" formatCode="0.00">
                  <c:v>2.2000000000000002</c:v>
                </c:pt>
                <c:pt idx="113" formatCode="0.00">
                  <c:v>20.7</c:v>
                </c:pt>
                <c:pt idx="114" formatCode="0.00">
                  <c:v>1.8</c:v>
                </c:pt>
                <c:pt idx="115" formatCode="0.00">
                  <c:v>6.3</c:v>
                </c:pt>
                <c:pt idx="116" formatCode="0.00">
                  <c:v>-15.5</c:v>
                </c:pt>
                <c:pt idx="117" formatCode="0.00">
                  <c:v>3.6</c:v>
                </c:pt>
                <c:pt idx="118" formatCode="0.00">
                  <c:v>0.6</c:v>
                </c:pt>
                <c:pt idx="119" formatCode="0.00">
                  <c:v>18.7</c:v>
                </c:pt>
                <c:pt idx="120" formatCode="0.00">
                  <c:v>1.1000000000000001</c:v>
                </c:pt>
                <c:pt idx="121" formatCode="0.00">
                  <c:v>-15.9</c:v>
                </c:pt>
                <c:pt idx="122" formatCode="0.00">
                  <c:v>-1.1000000000000001</c:v>
                </c:pt>
                <c:pt idx="123" formatCode="0.00">
                  <c:v>-1.5</c:v>
                </c:pt>
                <c:pt idx="124" formatCode="0.00">
                  <c:v>2.6</c:v>
                </c:pt>
                <c:pt idx="125" formatCode="0.00">
                  <c:v>1.4</c:v>
                </c:pt>
                <c:pt idx="126" formatCode="0.00">
                  <c:v>8.6</c:v>
                </c:pt>
                <c:pt idx="127" formatCode="0.00">
                  <c:v>7.5</c:v>
                </c:pt>
                <c:pt idx="128" formatCode="0.00">
                  <c:v>5.9</c:v>
                </c:pt>
                <c:pt idx="129" formatCode="0.00">
                  <c:v>-0.5</c:v>
                </c:pt>
                <c:pt idx="130" formatCode="0.00">
                  <c:v>3.3</c:v>
                </c:pt>
                <c:pt idx="131" formatCode="0.00">
                  <c:v>19.5</c:v>
                </c:pt>
                <c:pt idx="132" formatCode="0.00">
                  <c:v>-15.2</c:v>
                </c:pt>
                <c:pt idx="133" formatCode="0.00">
                  <c:v>3.4</c:v>
                </c:pt>
                <c:pt idx="134" formatCode="0.00">
                  <c:v>-74</c:v>
                </c:pt>
                <c:pt idx="135" formatCode="0.00">
                  <c:v>-1.9</c:v>
                </c:pt>
                <c:pt idx="136" formatCode="0.00">
                  <c:v>2.7</c:v>
                </c:pt>
                <c:pt idx="137" formatCode="0.00">
                  <c:v>9.1</c:v>
                </c:pt>
                <c:pt idx="138" formatCode="0.00">
                  <c:v>3.7</c:v>
                </c:pt>
                <c:pt idx="139" formatCode="0.00">
                  <c:v>18.399999999999999</c:v>
                </c:pt>
                <c:pt idx="140" formatCode="0.00">
                  <c:v>41.2</c:v>
                </c:pt>
                <c:pt idx="141" formatCode="0.00">
                  <c:v>7.8</c:v>
                </c:pt>
                <c:pt idx="142" formatCode="0.00">
                  <c:v>-2.7</c:v>
                </c:pt>
                <c:pt idx="143" formatCode="0.00">
                  <c:v>3.5</c:v>
                </c:pt>
                <c:pt idx="144" formatCode="0.00">
                  <c:v>5</c:v>
                </c:pt>
                <c:pt idx="145" formatCode="0.00">
                  <c:v>-8.5</c:v>
                </c:pt>
                <c:pt idx="146" formatCode="0.00">
                  <c:v>20.399999999999999</c:v>
                </c:pt>
                <c:pt idx="147" formatCode="0.00">
                  <c:v>9.6</c:v>
                </c:pt>
                <c:pt idx="148" formatCode="0.00">
                  <c:v>10.4</c:v>
                </c:pt>
                <c:pt idx="149" formatCode="0.00">
                  <c:v>2</c:v>
                </c:pt>
                <c:pt idx="150" formatCode="0.00">
                  <c:v>-10.3</c:v>
                </c:pt>
                <c:pt idx="151" formatCode="0.00">
                  <c:v>0.3</c:v>
                </c:pt>
                <c:pt idx="152" formatCode="0.00">
                  <c:v>2.2000000000000002</c:v>
                </c:pt>
                <c:pt idx="153" formatCode="0.00">
                  <c:v>0</c:v>
                </c:pt>
                <c:pt idx="154" formatCode="0.00">
                  <c:v>42.1</c:v>
                </c:pt>
                <c:pt idx="155" formatCode="0.00">
                  <c:v>6.8</c:v>
                </c:pt>
                <c:pt idx="156" formatCode="0.00">
                  <c:v>-1.4</c:v>
                </c:pt>
                <c:pt idx="157" formatCode="0.00">
                  <c:v>-116.7</c:v>
                </c:pt>
                <c:pt idx="158" formatCode="0.00">
                  <c:v>17.2</c:v>
                </c:pt>
                <c:pt idx="159" formatCode="0.00">
                  <c:v>6.8</c:v>
                </c:pt>
                <c:pt idx="160" formatCode="0.00">
                  <c:v>5.0999999999999996</c:v>
                </c:pt>
                <c:pt idx="161" formatCode="0.00">
                  <c:v>14.9</c:v>
                </c:pt>
                <c:pt idx="162" formatCode="0.00">
                  <c:v>8.3000000000000007</c:v>
                </c:pt>
                <c:pt idx="163" formatCode="0.00">
                  <c:v>10.8</c:v>
                </c:pt>
                <c:pt idx="164" formatCode="0.00">
                  <c:v>-8.5</c:v>
                </c:pt>
                <c:pt idx="165" formatCode="0.00">
                  <c:v>6.6</c:v>
                </c:pt>
                <c:pt idx="166" formatCode="0.00">
                  <c:v>7.6</c:v>
                </c:pt>
                <c:pt idx="167" formatCode="0.00">
                  <c:v>1.4</c:v>
                </c:pt>
                <c:pt idx="168" formatCode="0.00">
                  <c:v>10.199999999999999</c:v>
                </c:pt>
                <c:pt idx="169" formatCode="0.00">
                  <c:v>1.7</c:v>
                </c:pt>
                <c:pt idx="170" formatCode="0.00">
                  <c:v>3.2</c:v>
                </c:pt>
                <c:pt idx="171" formatCode="0.00">
                  <c:v>0.7</c:v>
                </c:pt>
                <c:pt idx="172" formatCode="0.00">
                  <c:v>8.4</c:v>
                </c:pt>
                <c:pt idx="173" formatCode="0.00">
                  <c:v>3</c:v>
                </c:pt>
                <c:pt idx="174" formatCode="0.00">
                  <c:v>9.4</c:v>
                </c:pt>
                <c:pt idx="175" formatCode="0.00">
                  <c:v>0.6</c:v>
                </c:pt>
                <c:pt idx="176" formatCode="0.00">
                  <c:v>3.4</c:v>
                </c:pt>
                <c:pt idx="177" formatCode="0.00">
                  <c:v>2.7</c:v>
                </c:pt>
                <c:pt idx="178" formatCode="0.00">
                  <c:v>0.9</c:v>
                </c:pt>
                <c:pt idx="179" formatCode="0.00">
                  <c:v>0.2</c:v>
                </c:pt>
                <c:pt idx="180" formatCode="0.00">
                  <c:v>2.6</c:v>
                </c:pt>
                <c:pt idx="181" formatCode="0.00">
                  <c:v>1.7</c:v>
                </c:pt>
                <c:pt idx="182" formatCode="0.00">
                  <c:v>-58.7</c:v>
                </c:pt>
                <c:pt idx="183" formatCode="0.00">
                  <c:v>3</c:v>
                </c:pt>
                <c:pt idx="184" formatCode="0.00">
                  <c:v>12.2</c:v>
                </c:pt>
                <c:pt idx="185" formatCode="0.00">
                  <c:v>12.8</c:v>
                </c:pt>
                <c:pt idx="186" formatCode="0.00">
                  <c:v>-1.4</c:v>
                </c:pt>
                <c:pt idx="187" formatCode="0.00">
                  <c:v>23.6</c:v>
                </c:pt>
                <c:pt idx="188" formatCode="0.00">
                  <c:v>4.4000000000000004</c:v>
                </c:pt>
                <c:pt idx="189" formatCode="0.00">
                  <c:v>1.1000000000000001</c:v>
                </c:pt>
                <c:pt idx="190" formatCode="0.00">
                  <c:v>26.1</c:v>
                </c:pt>
                <c:pt idx="191" formatCode="0.00">
                  <c:v>0.7</c:v>
                </c:pt>
                <c:pt idx="192" formatCode="0.00">
                  <c:v>2.2999999999999998</c:v>
                </c:pt>
                <c:pt idx="193" formatCode="0.00">
                  <c:v>6.9</c:v>
                </c:pt>
                <c:pt idx="194" formatCode="0.00">
                  <c:v>7.9</c:v>
                </c:pt>
                <c:pt idx="195" formatCode="0.00">
                  <c:v>32.4</c:v>
                </c:pt>
                <c:pt idx="196" formatCode="0.00">
                  <c:v>7.7</c:v>
                </c:pt>
                <c:pt idx="197" formatCode="0.00">
                  <c:v>2.9</c:v>
                </c:pt>
                <c:pt idx="198" formatCode="0.00">
                  <c:v>3.8</c:v>
                </c:pt>
                <c:pt idx="199" formatCode="0.00">
                  <c:v>0.6</c:v>
                </c:pt>
                <c:pt idx="200" formatCode="0.00">
                  <c:v>-13.4</c:v>
                </c:pt>
                <c:pt idx="201" formatCode="0.00">
                  <c:v>0.1</c:v>
                </c:pt>
                <c:pt idx="202" formatCode="0.00">
                  <c:v>28</c:v>
                </c:pt>
                <c:pt idx="203" formatCode="0.00">
                  <c:v>9.6999999999999993</c:v>
                </c:pt>
                <c:pt idx="204" formatCode="0.00">
                  <c:v>-4.5</c:v>
                </c:pt>
                <c:pt idx="205" formatCode="0.00">
                  <c:v>-5.6</c:v>
                </c:pt>
                <c:pt idx="206" formatCode="0.00">
                  <c:v>0</c:v>
                </c:pt>
                <c:pt idx="207" formatCode="0.00">
                  <c:v>250.8</c:v>
                </c:pt>
                <c:pt idx="208" formatCode="0.00">
                  <c:v>5.9</c:v>
                </c:pt>
                <c:pt idx="209" formatCode="0.00">
                  <c:v>3.2</c:v>
                </c:pt>
                <c:pt idx="210" formatCode="0.00">
                  <c:v>0.8</c:v>
                </c:pt>
                <c:pt idx="211" formatCode="0.00">
                  <c:v>29.8</c:v>
                </c:pt>
                <c:pt idx="212" formatCode="0.00">
                  <c:v>1.6</c:v>
                </c:pt>
                <c:pt idx="213" formatCode="0.00">
                  <c:v>7.4</c:v>
                </c:pt>
                <c:pt idx="214" formatCode="0.00">
                  <c:v>8.4</c:v>
                </c:pt>
                <c:pt idx="215" formatCode="0.00">
                  <c:v>8.4</c:v>
                </c:pt>
                <c:pt idx="216" formatCode="0.00">
                  <c:v>21.6</c:v>
                </c:pt>
                <c:pt idx="217" formatCode="0.00">
                  <c:v>0.5</c:v>
                </c:pt>
                <c:pt idx="218" formatCode="0.00">
                  <c:v>2.1</c:v>
                </c:pt>
                <c:pt idx="219" formatCode="0.00">
                  <c:v>3.6</c:v>
                </c:pt>
                <c:pt idx="220" formatCode="0.00">
                  <c:v>1.6</c:v>
                </c:pt>
                <c:pt idx="221" formatCode="0.00">
                  <c:v>5.8</c:v>
                </c:pt>
                <c:pt idx="222" formatCode="0.00">
                  <c:v>19.2</c:v>
                </c:pt>
                <c:pt idx="223" formatCode="0.00">
                  <c:v>2.2000000000000002</c:v>
                </c:pt>
                <c:pt idx="224" formatCode="0.00">
                  <c:v>11.1</c:v>
                </c:pt>
                <c:pt idx="225" formatCode="0.00">
                  <c:v>7.1</c:v>
                </c:pt>
                <c:pt idx="226" formatCode="0.00">
                  <c:v>19.3</c:v>
                </c:pt>
                <c:pt idx="227" formatCode="0.00">
                  <c:v>1.5</c:v>
                </c:pt>
                <c:pt idx="228" formatCode="0.00">
                  <c:v>5.5</c:v>
                </c:pt>
                <c:pt idx="229" formatCode="0.00">
                  <c:v>-5.6</c:v>
                </c:pt>
                <c:pt idx="230" formatCode="0.00">
                  <c:v>4.5</c:v>
                </c:pt>
                <c:pt idx="231" formatCode="0.00">
                  <c:v>4.5999999999999996</c:v>
                </c:pt>
                <c:pt idx="232" formatCode="0.00">
                  <c:v>6.6</c:v>
                </c:pt>
                <c:pt idx="233" formatCode="0.00">
                  <c:v>19.600000000000001</c:v>
                </c:pt>
                <c:pt idx="234" formatCode="0.00">
                  <c:v>7</c:v>
                </c:pt>
                <c:pt idx="235" formatCode="0.00">
                  <c:v>5.0999999999999996</c:v>
                </c:pt>
                <c:pt idx="236" formatCode="0.00">
                  <c:v>10.6</c:v>
                </c:pt>
                <c:pt idx="237" formatCode="0.00">
                  <c:v>11.1</c:v>
                </c:pt>
                <c:pt idx="238" formatCode="0.00">
                  <c:v>7.2</c:v>
                </c:pt>
                <c:pt idx="239" formatCode="0.00">
                  <c:v>11.9</c:v>
                </c:pt>
                <c:pt idx="240" formatCode="0.00">
                  <c:v>1.3</c:v>
                </c:pt>
                <c:pt idx="241" formatCode="0.00">
                  <c:v>-35.1</c:v>
                </c:pt>
                <c:pt idx="242" formatCode="0.00">
                  <c:v>2.5</c:v>
                </c:pt>
                <c:pt idx="243" formatCode="0.00">
                  <c:v>18.899999999999999</c:v>
                </c:pt>
                <c:pt idx="244" formatCode="0.00">
                  <c:v>3.5</c:v>
                </c:pt>
                <c:pt idx="245" formatCode="0.00">
                  <c:v>9.4</c:v>
                </c:pt>
                <c:pt idx="246" formatCode="0.00">
                  <c:v>5.9</c:v>
                </c:pt>
                <c:pt idx="247" formatCode="0.00">
                  <c:v>-25.9</c:v>
                </c:pt>
                <c:pt idx="248" formatCode="0.00">
                  <c:v>-7.9</c:v>
                </c:pt>
                <c:pt idx="249" formatCode="0.00">
                  <c:v>12.3</c:v>
                </c:pt>
                <c:pt idx="250" formatCode="0.00">
                  <c:v>15.3</c:v>
                </c:pt>
                <c:pt idx="251" formatCode="0.00">
                  <c:v>9.1999999999999993</c:v>
                </c:pt>
                <c:pt idx="252" formatCode="0.00">
                  <c:v>5.4</c:v>
                </c:pt>
                <c:pt idx="253" formatCode="0.00">
                  <c:v>0.1</c:v>
                </c:pt>
                <c:pt idx="254" formatCode="0.00">
                  <c:v>12.7</c:v>
                </c:pt>
                <c:pt idx="255" formatCode="0.00">
                  <c:v>0.5</c:v>
                </c:pt>
                <c:pt idx="256" formatCode="0.00">
                  <c:v>12.4</c:v>
                </c:pt>
                <c:pt idx="257" formatCode="0.00">
                  <c:v>2.6</c:v>
                </c:pt>
                <c:pt idx="258" formatCode="0.00">
                  <c:v>1.4</c:v>
                </c:pt>
                <c:pt idx="259" formatCode="0.00">
                  <c:v>-1.8</c:v>
                </c:pt>
                <c:pt idx="260" formatCode="0.00">
                  <c:v>17.100000000000001</c:v>
                </c:pt>
                <c:pt idx="261" formatCode="0.00">
                  <c:v>12.1</c:v>
                </c:pt>
                <c:pt idx="262" formatCode="0.00">
                  <c:v>6.7</c:v>
                </c:pt>
                <c:pt idx="263" formatCode="0.00">
                  <c:v>16</c:v>
                </c:pt>
                <c:pt idx="264" formatCode="0.00">
                  <c:v>3.4</c:v>
                </c:pt>
                <c:pt idx="265" formatCode="0.00">
                  <c:v>10.8</c:v>
                </c:pt>
                <c:pt idx="266" formatCode="0.00">
                  <c:v>-2.8</c:v>
                </c:pt>
                <c:pt idx="267" formatCode="0.00">
                  <c:v>12.8</c:v>
                </c:pt>
                <c:pt idx="268" formatCode="0.00">
                  <c:v>-1.9</c:v>
                </c:pt>
                <c:pt idx="269" formatCode="0.00">
                  <c:v>3.3</c:v>
                </c:pt>
                <c:pt idx="270" formatCode="0.00">
                  <c:v>-0.8</c:v>
                </c:pt>
                <c:pt idx="271" formatCode="0.00">
                  <c:v>4.9000000000000004</c:v>
                </c:pt>
                <c:pt idx="272" formatCode="0.00">
                  <c:v>1.9</c:v>
                </c:pt>
                <c:pt idx="273" formatCode="0.00">
                  <c:v>4.8</c:v>
                </c:pt>
                <c:pt idx="274" formatCode="0.00">
                  <c:v>4.9000000000000004</c:v>
                </c:pt>
                <c:pt idx="275" formatCode="0.00">
                  <c:v>8</c:v>
                </c:pt>
                <c:pt idx="276" formatCode="0.00">
                  <c:v>2.9</c:v>
                </c:pt>
                <c:pt idx="277" formatCode="0.00">
                  <c:v>4.7</c:v>
                </c:pt>
                <c:pt idx="278" formatCode="0.00">
                  <c:v>11.3</c:v>
                </c:pt>
                <c:pt idx="279" formatCode="0.00">
                  <c:v>3.6</c:v>
                </c:pt>
                <c:pt idx="280" formatCode="0.00">
                  <c:v>11.8</c:v>
                </c:pt>
                <c:pt idx="281" formatCode="0.00">
                  <c:v>10.1</c:v>
                </c:pt>
                <c:pt idx="282" formatCode="0.00">
                  <c:v>-1.7</c:v>
                </c:pt>
                <c:pt idx="283" formatCode="0.00">
                  <c:v>3.3</c:v>
                </c:pt>
                <c:pt idx="284" formatCode="0.00">
                  <c:v>-7.4</c:v>
                </c:pt>
                <c:pt idx="285" formatCode="0.00">
                  <c:v>3.3</c:v>
                </c:pt>
                <c:pt idx="286" formatCode="0.00">
                  <c:v>4.7</c:v>
                </c:pt>
                <c:pt idx="287" formatCode="0.00">
                  <c:v>2.2000000000000002</c:v>
                </c:pt>
                <c:pt idx="288" formatCode="0.00">
                  <c:v>2.5</c:v>
                </c:pt>
                <c:pt idx="289" formatCode="0.00">
                  <c:v>7.8</c:v>
                </c:pt>
                <c:pt idx="290" formatCode="0.00">
                  <c:v>5.0999999999999996</c:v>
                </c:pt>
                <c:pt idx="291" formatCode="0.00">
                  <c:v>3.7</c:v>
                </c:pt>
                <c:pt idx="292" formatCode="0.00">
                  <c:v>4.0999999999999996</c:v>
                </c:pt>
                <c:pt idx="293" formatCode="0.00">
                  <c:v>5</c:v>
                </c:pt>
                <c:pt idx="294" formatCode="0.00">
                  <c:v>5.6</c:v>
                </c:pt>
                <c:pt idx="295" formatCode="0.00">
                  <c:v>-9.5</c:v>
                </c:pt>
                <c:pt idx="296" formatCode="0.00">
                  <c:v>3.9</c:v>
                </c:pt>
                <c:pt idx="297" formatCode="0.00">
                  <c:v>15.2</c:v>
                </c:pt>
                <c:pt idx="298" formatCode="0.00">
                  <c:v>-279.7</c:v>
                </c:pt>
                <c:pt idx="299" formatCode="0.00">
                  <c:v>26.1</c:v>
                </c:pt>
                <c:pt idx="300" formatCode="0.00">
                  <c:v>-0.3</c:v>
                </c:pt>
                <c:pt idx="301" formatCode="0.00">
                  <c:v>2.5</c:v>
                </c:pt>
                <c:pt idx="302" formatCode="0.00">
                  <c:v>2.4</c:v>
                </c:pt>
                <c:pt idx="303" formatCode="0.00">
                  <c:v>7.7</c:v>
                </c:pt>
                <c:pt idx="304" formatCode="0.00">
                  <c:v>8.6999999999999993</c:v>
                </c:pt>
                <c:pt idx="305" formatCode="0.00">
                  <c:v>4.3</c:v>
                </c:pt>
                <c:pt idx="306" formatCode="0.00">
                  <c:v>11.4</c:v>
                </c:pt>
                <c:pt idx="307" formatCode="0.00">
                  <c:v>3.2</c:v>
                </c:pt>
                <c:pt idx="308" formatCode="0.00">
                  <c:v>2</c:v>
                </c:pt>
                <c:pt idx="309" formatCode="0.00">
                  <c:v>37.700000000000003</c:v>
                </c:pt>
                <c:pt idx="310" formatCode="0.00">
                  <c:v>17.5</c:v>
                </c:pt>
                <c:pt idx="311" formatCode="0.00">
                  <c:v>-68.8</c:v>
                </c:pt>
                <c:pt idx="312" formatCode="0.00">
                  <c:v>3.1</c:v>
                </c:pt>
                <c:pt idx="313" formatCode="0.00">
                  <c:v>-6.7</c:v>
                </c:pt>
                <c:pt idx="314" formatCode="0.00">
                  <c:v>18.899999999999999</c:v>
                </c:pt>
                <c:pt idx="315" formatCode="0.00">
                  <c:v>-5.4</c:v>
                </c:pt>
                <c:pt idx="316" formatCode="0.00">
                  <c:v>5.5</c:v>
                </c:pt>
                <c:pt idx="317" formatCode="0.00">
                  <c:v>-18.7</c:v>
                </c:pt>
                <c:pt idx="318" formatCode="0.00">
                  <c:v>-9.5</c:v>
                </c:pt>
                <c:pt idx="319" formatCode="0.00">
                  <c:v>3.7</c:v>
                </c:pt>
                <c:pt idx="320" formatCode="0.00">
                  <c:v>5.7</c:v>
                </c:pt>
                <c:pt idx="321" formatCode="0.00">
                  <c:v>10.4</c:v>
                </c:pt>
                <c:pt idx="322" formatCode="0.00">
                  <c:v>-1.4</c:v>
                </c:pt>
                <c:pt idx="323" formatCode="0.00">
                  <c:v>18.3</c:v>
                </c:pt>
                <c:pt idx="324" formatCode="0.00">
                  <c:v>13.5</c:v>
                </c:pt>
                <c:pt idx="325" formatCode="0.00">
                  <c:v>7.3</c:v>
                </c:pt>
                <c:pt idx="326" formatCode="0.00">
                  <c:v>1.5</c:v>
                </c:pt>
                <c:pt idx="327" formatCode="0.00">
                  <c:v>11</c:v>
                </c:pt>
                <c:pt idx="328" formatCode="0.00">
                  <c:v>14.2</c:v>
                </c:pt>
                <c:pt idx="329" formatCode="0.00">
                  <c:v>3.1</c:v>
                </c:pt>
                <c:pt idx="330" formatCode="0.00">
                  <c:v>6.2</c:v>
                </c:pt>
                <c:pt idx="331" formatCode="0.00">
                  <c:v>5.3</c:v>
                </c:pt>
                <c:pt idx="332" formatCode="0.00">
                  <c:v>6.2</c:v>
                </c:pt>
                <c:pt idx="333" formatCode="0.00">
                  <c:v>3.1</c:v>
                </c:pt>
                <c:pt idx="334" formatCode="0.00">
                  <c:v>-1.7</c:v>
                </c:pt>
                <c:pt idx="335" formatCode="0.00">
                  <c:v>12.2</c:v>
                </c:pt>
                <c:pt idx="336" formatCode="0.00">
                  <c:v>0.5</c:v>
                </c:pt>
                <c:pt idx="337" formatCode="0.00">
                  <c:v>-3.3</c:v>
                </c:pt>
                <c:pt idx="338" formatCode="0.00">
                  <c:v>0.7</c:v>
                </c:pt>
                <c:pt idx="339" formatCode="0.00">
                  <c:v>10.9</c:v>
                </c:pt>
                <c:pt idx="340" formatCode="0.00">
                  <c:v>2.6</c:v>
                </c:pt>
                <c:pt idx="341" formatCode="0.00">
                  <c:v>25</c:v>
                </c:pt>
                <c:pt idx="342" formatCode="0.00">
                  <c:v>-40.6</c:v>
                </c:pt>
                <c:pt idx="343" formatCode="0.00">
                  <c:v>2</c:v>
                </c:pt>
                <c:pt idx="344" formatCode="0.00">
                  <c:v>0.1</c:v>
                </c:pt>
                <c:pt idx="345" formatCode="0.00">
                  <c:v>10.7</c:v>
                </c:pt>
                <c:pt idx="346" formatCode="0.00">
                  <c:v>0.8</c:v>
                </c:pt>
                <c:pt idx="347" formatCode="0.00">
                  <c:v>0.7</c:v>
                </c:pt>
                <c:pt idx="348" formatCode="0.00">
                  <c:v>3.6</c:v>
                </c:pt>
                <c:pt idx="349" formatCode="0.00">
                  <c:v>0.7</c:v>
                </c:pt>
                <c:pt idx="350" formatCode="0.00">
                  <c:v>9.6</c:v>
                </c:pt>
                <c:pt idx="351" formatCode="0.00">
                  <c:v>3.8</c:v>
                </c:pt>
                <c:pt idx="352" formatCode="0.00">
                  <c:v>1.4</c:v>
                </c:pt>
                <c:pt idx="353" formatCode="0.00">
                  <c:v>3.2</c:v>
                </c:pt>
                <c:pt idx="354" formatCode="0.00">
                  <c:v>2.2000000000000002</c:v>
                </c:pt>
                <c:pt idx="355" formatCode="0.00">
                  <c:v>-4.0999999999999996</c:v>
                </c:pt>
                <c:pt idx="356" formatCode="0.00">
                  <c:v>-68.7</c:v>
                </c:pt>
                <c:pt idx="357" formatCode="0.00">
                  <c:v>10.8</c:v>
                </c:pt>
                <c:pt idx="358" formatCode="0.00">
                  <c:v>0.6</c:v>
                </c:pt>
                <c:pt idx="359" formatCode="0.00">
                  <c:v>3.6</c:v>
                </c:pt>
                <c:pt idx="360" formatCode="0.00">
                  <c:v>8.9</c:v>
                </c:pt>
                <c:pt idx="361" formatCode="0.00">
                  <c:v>8.1</c:v>
                </c:pt>
                <c:pt idx="362" formatCode="0.00">
                  <c:v>-2</c:v>
                </c:pt>
                <c:pt idx="363" formatCode="0.00">
                  <c:v>14.5</c:v>
                </c:pt>
                <c:pt idx="364" formatCode="0.00">
                  <c:v>0.6</c:v>
                </c:pt>
                <c:pt idx="365" formatCode="0.00">
                  <c:v>9.6999999999999993</c:v>
                </c:pt>
                <c:pt idx="366" formatCode="0.00">
                  <c:v>1.7</c:v>
                </c:pt>
                <c:pt idx="367" formatCode="0.00">
                  <c:v>14</c:v>
                </c:pt>
                <c:pt idx="368" formatCode="0.00">
                  <c:v>4.2</c:v>
                </c:pt>
                <c:pt idx="369" formatCode="0.00">
                  <c:v>2.1</c:v>
                </c:pt>
                <c:pt idx="370" formatCode="0.00">
                  <c:v>-3.4</c:v>
                </c:pt>
                <c:pt idx="371" formatCode="0.00">
                  <c:v>2.9</c:v>
                </c:pt>
                <c:pt idx="372" formatCode="0.00">
                  <c:v>21.6</c:v>
                </c:pt>
                <c:pt idx="373" formatCode="0.00">
                  <c:v>3.6</c:v>
                </c:pt>
                <c:pt idx="374" formatCode="0.00">
                  <c:v>-5.5</c:v>
                </c:pt>
                <c:pt idx="375" formatCode="0.00">
                  <c:v>19.7</c:v>
                </c:pt>
                <c:pt idx="376" formatCode="0.00">
                  <c:v>8.6999999999999993</c:v>
                </c:pt>
                <c:pt idx="377" formatCode="0.00">
                  <c:v>-8.5</c:v>
                </c:pt>
                <c:pt idx="378" formatCode="0.00">
                  <c:v>11.3</c:v>
                </c:pt>
                <c:pt idx="379" formatCode="0.00">
                  <c:v>7</c:v>
                </c:pt>
                <c:pt idx="380" formatCode="0.00">
                  <c:v>7.1</c:v>
                </c:pt>
                <c:pt idx="381" formatCode="0.00">
                  <c:v>-5.8</c:v>
                </c:pt>
                <c:pt idx="382" formatCode="0.00">
                  <c:v>-1.3</c:v>
                </c:pt>
                <c:pt idx="383" formatCode="0.00">
                  <c:v>5.3</c:v>
                </c:pt>
                <c:pt idx="384" formatCode="0.00">
                  <c:v>7.4</c:v>
                </c:pt>
                <c:pt idx="385" formatCode="0.00">
                  <c:v>9.1</c:v>
                </c:pt>
                <c:pt idx="386" formatCode="0.00">
                  <c:v>1.7</c:v>
                </c:pt>
                <c:pt idx="387" formatCode="0.00">
                  <c:v>5.7</c:v>
                </c:pt>
                <c:pt idx="388" formatCode="0.00">
                  <c:v>6.6</c:v>
                </c:pt>
                <c:pt idx="389" formatCode="0.00">
                  <c:v>8.5</c:v>
                </c:pt>
                <c:pt idx="390" formatCode="0.00">
                  <c:v>8.1</c:v>
                </c:pt>
                <c:pt idx="391" formatCode="0.00">
                  <c:v>22.9</c:v>
                </c:pt>
                <c:pt idx="392" formatCode="0.00">
                  <c:v>7.4</c:v>
                </c:pt>
                <c:pt idx="393" formatCode="0.00">
                  <c:v>6.2</c:v>
                </c:pt>
                <c:pt idx="394" formatCode="0.00">
                  <c:v>19.600000000000001</c:v>
                </c:pt>
                <c:pt idx="395" formatCode="0.00">
                  <c:v>3.3</c:v>
                </c:pt>
                <c:pt idx="396" formatCode="0.00">
                  <c:v>3.7</c:v>
                </c:pt>
                <c:pt idx="397" formatCode="0.00">
                  <c:v>4.9000000000000004</c:v>
                </c:pt>
                <c:pt idx="398" formatCode="0.00">
                  <c:v>-13.1</c:v>
                </c:pt>
                <c:pt idx="399" formatCode="0.00">
                  <c:v>0</c:v>
                </c:pt>
                <c:pt idx="400" formatCode="0.00">
                  <c:v>-4.3</c:v>
                </c:pt>
                <c:pt idx="401" formatCode="0.00">
                  <c:v>44.8</c:v>
                </c:pt>
                <c:pt idx="402" formatCode="0.00">
                  <c:v>7.2</c:v>
                </c:pt>
                <c:pt idx="403" formatCode="0.00">
                  <c:v>-316.39999999999998</c:v>
                </c:pt>
                <c:pt idx="404" formatCode="0.00">
                  <c:v>5.3</c:v>
                </c:pt>
                <c:pt idx="405" formatCode="0.00">
                  <c:v>10.3</c:v>
                </c:pt>
                <c:pt idx="406" formatCode="0.00">
                  <c:v>22.4</c:v>
                </c:pt>
                <c:pt idx="407" formatCode="0.00">
                  <c:v>4.9000000000000004</c:v>
                </c:pt>
                <c:pt idx="408" formatCode="0.00">
                  <c:v>-3.9</c:v>
                </c:pt>
                <c:pt idx="409" formatCode="0.00">
                  <c:v>-8.3000000000000007</c:v>
                </c:pt>
                <c:pt idx="410" formatCode="0.00">
                  <c:v>13</c:v>
                </c:pt>
                <c:pt idx="411" formatCode="0.00">
                  <c:v>1.7</c:v>
                </c:pt>
                <c:pt idx="412" formatCode="0.00">
                  <c:v>0.8</c:v>
                </c:pt>
                <c:pt idx="413" formatCode="0.00">
                  <c:v>0.8</c:v>
                </c:pt>
                <c:pt idx="414" formatCode="0.00">
                  <c:v>2.1</c:v>
                </c:pt>
                <c:pt idx="415" formatCode="0.00">
                  <c:v>3.5</c:v>
                </c:pt>
                <c:pt idx="416" formatCode="0.00">
                  <c:v>6.4</c:v>
                </c:pt>
                <c:pt idx="417" formatCode="0.00">
                  <c:v>-31.8</c:v>
                </c:pt>
                <c:pt idx="418" formatCode="0.00">
                  <c:v>7.1</c:v>
                </c:pt>
                <c:pt idx="419" formatCode="0.00">
                  <c:v>15</c:v>
                </c:pt>
                <c:pt idx="420" formatCode="0.00">
                  <c:v>2.5</c:v>
                </c:pt>
                <c:pt idx="421" formatCode="0.00">
                  <c:v>22.5</c:v>
                </c:pt>
                <c:pt idx="422" formatCode="0.00">
                  <c:v>-8.4</c:v>
                </c:pt>
                <c:pt idx="423" formatCode="0.00">
                  <c:v>19</c:v>
                </c:pt>
                <c:pt idx="424" formatCode="0.00">
                  <c:v>3</c:v>
                </c:pt>
                <c:pt idx="425" formatCode="0.00">
                  <c:v>30.4</c:v>
                </c:pt>
                <c:pt idx="426" formatCode="0.00">
                  <c:v>2.1</c:v>
                </c:pt>
                <c:pt idx="427" formatCode="0.00">
                  <c:v>5.6</c:v>
                </c:pt>
                <c:pt idx="428" formatCode="0.00">
                  <c:v>8.9</c:v>
                </c:pt>
                <c:pt idx="429" formatCode="0.00">
                  <c:v>5.2</c:v>
                </c:pt>
                <c:pt idx="430" formatCode="0.00">
                  <c:v>-9.1999999999999993</c:v>
                </c:pt>
                <c:pt idx="431" formatCode="0.00">
                  <c:v>6.2</c:v>
                </c:pt>
                <c:pt idx="432" formatCode="0.00">
                  <c:v>3.7</c:v>
                </c:pt>
                <c:pt idx="433" formatCode="0.00">
                  <c:v>1</c:v>
                </c:pt>
                <c:pt idx="434" formatCode="0.00">
                  <c:v>3</c:v>
                </c:pt>
                <c:pt idx="435" formatCode="0.00">
                  <c:v>0.1</c:v>
                </c:pt>
                <c:pt idx="436" formatCode="0.00">
                  <c:v>0.4</c:v>
                </c:pt>
                <c:pt idx="437" formatCode="0.00">
                  <c:v>3</c:v>
                </c:pt>
                <c:pt idx="438" formatCode="0.00">
                  <c:v>-0.3</c:v>
                </c:pt>
                <c:pt idx="439" formatCode="0.00">
                  <c:v>4.5999999999999996</c:v>
                </c:pt>
                <c:pt idx="440" formatCode="0.00">
                  <c:v>0.6</c:v>
                </c:pt>
                <c:pt idx="441" formatCode="0.00">
                  <c:v>16.2</c:v>
                </c:pt>
                <c:pt idx="442" formatCode="0.00">
                  <c:v>-0.2</c:v>
                </c:pt>
                <c:pt idx="443" formatCode="0.00">
                  <c:v>12.4</c:v>
                </c:pt>
                <c:pt idx="444" formatCode="0.00">
                  <c:v>5</c:v>
                </c:pt>
                <c:pt idx="445" formatCode="0.00">
                  <c:v>-6.1</c:v>
                </c:pt>
                <c:pt idx="446" formatCode="0.00">
                  <c:v>3.4</c:v>
                </c:pt>
                <c:pt idx="447" formatCode="0.00">
                  <c:v>7.8</c:v>
                </c:pt>
                <c:pt idx="448" formatCode="0.00">
                  <c:v>10.6</c:v>
                </c:pt>
                <c:pt idx="449" formatCode="0.00">
                  <c:v>3.5</c:v>
                </c:pt>
                <c:pt idx="450" formatCode="0.00">
                  <c:v>7.7</c:v>
                </c:pt>
                <c:pt idx="451" formatCode="0.00">
                  <c:v>8.4</c:v>
                </c:pt>
                <c:pt idx="452" formatCode="0.00">
                  <c:v>-10</c:v>
                </c:pt>
                <c:pt idx="453" formatCode="0.00">
                  <c:v>9</c:v>
                </c:pt>
                <c:pt idx="454" formatCode="0.00">
                  <c:v>3.8</c:v>
                </c:pt>
                <c:pt idx="455" formatCode="0.00">
                  <c:v>22.8</c:v>
                </c:pt>
                <c:pt idx="456" formatCode="0.00">
                  <c:v>5</c:v>
                </c:pt>
                <c:pt idx="457" formatCode="0.00">
                  <c:v>1.6</c:v>
                </c:pt>
                <c:pt idx="458" formatCode="0.00">
                  <c:v>9.5</c:v>
                </c:pt>
                <c:pt idx="459" formatCode="0.00">
                  <c:v>7.9</c:v>
                </c:pt>
                <c:pt idx="460" formatCode="0.00">
                  <c:v>12</c:v>
                </c:pt>
                <c:pt idx="461" formatCode="0.00">
                  <c:v>0.8</c:v>
                </c:pt>
                <c:pt idx="462" formatCode="0.00">
                  <c:v>0.3</c:v>
                </c:pt>
                <c:pt idx="463" formatCode="0.00">
                  <c:v>3.7</c:v>
                </c:pt>
                <c:pt idx="464" formatCode="0.00">
                  <c:v>3.6</c:v>
                </c:pt>
                <c:pt idx="465" formatCode="0.00">
                  <c:v>3.9</c:v>
                </c:pt>
                <c:pt idx="466" formatCode="0.00">
                  <c:v>-1.3</c:v>
                </c:pt>
                <c:pt idx="467" formatCode="0.00">
                  <c:v>7.7</c:v>
                </c:pt>
                <c:pt idx="468" formatCode="0.00">
                  <c:v>6.4</c:v>
                </c:pt>
                <c:pt idx="469" formatCode="0.00">
                  <c:v>5.4</c:v>
                </c:pt>
                <c:pt idx="470" formatCode="0.00">
                  <c:v>-50.6</c:v>
                </c:pt>
                <c:pt idx="471" formatCode="0.00">
                  <c:v>4.8</c:v>
                </c:pt>
                <c:pt idx="472" formatCode="0.00">
                  <c:v>0.8</c:v>
                </c:pt>
                <c:pt idx="473" formatCode="0.00">
                  <c:v>0.4</c:v>
                </c:pt>
                <c:pt idx="474" formatCode="0.00">
                  <c:v>4.7</c:v>
                </c:pt>
                <c:pt idx="475" formatCode="0.00">
                  <c:v>3.5</c:v>
                </c:pt>
                <c:pt idx="476" formatCode="0.00">
                  <c:v>5.2</c:v>
                </c:pt>
                <c:pt idx="477" formatCode="0.00">
                  <c:v>9.3000000000000007</c:v>
                </c:pt>
                <c:pt idx="478" formatCode="0.00">
                  <c:v>11.4</c:v>
                </c:pt>
                <c:pt idx="479" formatCode="0.00">
                  <c:v>5.2</c:v>
                </c:pt>
                <c:pt idx="480" formatCode="0.00">
                  <c:v>2.7</c:v>
                </c:pt>
                <c:pt idx="481" formatCode="0.00">
                  <c:v>22.5</c:v>
                </c:pt>
                <c:pt idx="482" formatCode="0.00">
                  <c:v>3.8</c:v>
                </c:pt>
                <c:pt idx="483" formatCode="0.00">
                  <c:v>8.3000000000000007</c:v>
                </c:pt>
                <c:pt idx="484" formatCode="0.00">
                  <c:v>1.6</c:v>
                </c:pt>
                <c:pt idx="485" formatCode="0.00">
                  <c:v>14</c:v>
                </c:pt>
                <c:pt idx="486" formatCode="0.00">
                  <c:v>29.5</c:v>
                </c:pt>
                <c:pt idx="487" formatCode="0.00">
                  <c:v>0.8</c:v>
                </c:pt>
                <c:pt idx="488" formatCode="0.00">
                  <c:v>-18.8</c:v>
                </c:pt>
                <c:pt idx="489" formatCode="0.00">
                  <c:v>5.3</c:v>
                </c:pt>
                <c:pt idx="490" formatCode="0.00">
                  <c:v>-2.7</c:v>
                </c:pt>
                <c:pt idx="491" formatCode="0.00">
                  <c:v>6.6</c:v>
                </c:pt>
                <c:pt idx="492" formatCode="0.00">
                  <c:v>6.5</c:v>
                </c:pt>
                <c:pt idx="493" formatCode="0.00">
                  <c:v>18.600000000000001</c:v>
                </c:pt>
                <c:pt idx="494" formatCode="0.00">
                  <c:v>-2.7</c:v>
                </c:pt>
                <c:pt idx="495" formatCode="0.00">
                  <c:v>-6.3</c:v>
                </c:pt>
                <c:pt idx="496" formatCode="0.00">
                  <c:v>10</c:v>
                </c:pt>
                <c:pt idx="497" formatCode="0.00">
                  <c:v>4.2</c:v>
                </c:pt>
                <c:pt idx="498" formatCode="0.00">
                  <c:v>1.6</c:v>
                </c:pt>
                <c:pt idx="499" formatCode="0.00">
                  <c:v>-0.7</c:v>
                </c:pt>
                <c:pt idx="500" formatCode="0.00">
                  <c:v>-16.8</c:v>
                </c:pt>
                <c:pt idx="501" formatCode="0.00">
                  <c:v>-103.1</c:v>
                </c:pt>
                <c:pt idx="502" formatCode="0.00">
                  <c:v>0</c:v>
                </c:pt>
                <c:pt idx="503" formatCode="0.00">
                  <c:v>-10.4</c:v>
                </c:pt>
                <c:pt idx="504" formatCode="0.00">
                  <c:v>2.6</c:v>
                </c:pt>
                <c:pt idx="505" formatCode="0.00">
                  <c:v>18</c:v>
                </c:pt>
                <c:pt idx="506" formatCode="0.00">
                  <c:v>1.7</c:v>
                </c:pt>
                <c:pt idx="507" formatCode="0.00">
                  <c:v>0.8</c:v>
                </c:pt>
                <c:pt idx="508" formatCode="0.00">
                  <c:v>72</c:v>
                </c:pt>
                <c:pt idx="509" formatCode="0.00">
                  <c:v>4.5</c:v>
                </c:pt>
                <c:pt idx="510" formatCode="0.00">
                  <c:v>2.4</c:v>
                </c:pt>
                <c:pt idx="511" formatCode="0.00">
                  <c:v>9.6999999999999993</c:v>
                </c:pt>
                <c:pt idx="512" formatCode="0.00">
                  <c:v>8.6</c:v>
                </c:pt>
                <c:pt idx="513" formatCode="0.00">
                  <c:v>11.1</c:v>
                </c:pt>
                <c:pt idx="514" formatCode="0.00">
                  <c:v>-4.5999999999999996</c:v>
                </c:pt>
                <c:pt idx="515" formatCode="0.00">
                  <c:v>17.3</c:v>
                </c:pt>
                <c:pt idx="516" formatCode="0.00">
                  <c:v>-2.7</c:v>
                </c:pt>
                <c:pt idx="517" formatCode="0.00">
                  <c:v>11.3</c:v>
                </c:pt>
                <c:pt idx="518" formatCode="0.00">
                  <c:v>-6</c:v>
                </c:pt>
                <c:pt idx="519" formatCode="0.00">
                  <c:v>7.2</c:v>
                </c:pt>
                <c:pt idx="520" formatCode="0.00">
                  <c:v>6.7</c:v>
                </c:pt>
                <c:pt idx="521" formatCode="0.00">
                  <c:v>-2.6</c:v>
                </c:pt>
                <c:pt idx="522" formatCode="0.00">
                  <c:v>7.1</c:v>
                </c:pt>
                <c:pt idx="523" formatCode="0.00">
                  <c:v>1.6</c:v>
                </c:pt>
                <c:pt idx="524" formatCode="0.00">
                  <c:v>0.3</c:v>
                </c:pt>
                <c:pt idx="525" formatCode="0.00">
                  <c:v>-2</c:v>
                </c:pt>
                <c:pt idx="526" formatCode="0.00">
                  <c:v>-89</c:v>
                </c:pt>
                <c:pt idx="527" formatCode="0.00">
                  <c:v>25.2</c:v>
                </c:pt>
                <c:pt idx="528" formatCode="0.00">
                  <c:v>-122.3</c:v>
                </c:pt>
                <c:pt idx="529" formatCode="0.00">
                  <c:v>2.1</c:v>
                </c:pt>
                <c:pt idx="530" formatCode="0.00">
                  <c:v>-7.5</c:v>
                </c:pt>
                <c:pt idx="531" formatCode="0.00">
                  <c:v>2.8</c:v>
                </c:pt>
                <c:pt idx="532" formatCode="0.00">
                  <c:v>5.9</c:v>
                </c:pt>
                <c:pt idx="533" formatCode="0.00">
                  <c:v>-0.7</c:v>
                </c:pt>
                <c:pt idx="534" formatCode="0.00">
                  <c:v>8.6999999999999993</c:v>
                </c:pt>
                <c:pt idx="535" formatCode="0.00">
                  <c:v>-3.9</c:v>
                </c:pt>
                <c:pt idx="536" formatCode="0.00">
                  <c:v>0.1</c:v>
                </c:pt>
                <c:pt idx="537" formatCode="0.00">
                  <c:v>0</c:v>
                </c:pt>
                <c:pt idx="538" formatCode="0.00">
                  <c:v>1.6</c:v>
                </c:pt>
                <c:pt idx="539" formatCode="0.00">
                  <c:v>2.6</c:v>
                </c:pt>
                <c:pt idx="540" formatCode="0.00">
                  <c:v>1.7</c:v>
                </c:pt>
                <c:pt idx="541" formatCode="0.00">
                  <c:v>9.1999999999999993</c:v>
                </c:pt>
                <c:pt idx="542" formatCode="0.00">
                  <c:v>23</c:v>
                </c:pt>
                <c:pt idx="543" formatCode="0.00">
                  <c:v>-5.2</c:v>
                </c:pt>
                <c:pt idx="544" formatCode="0.00">
                  <c:v>10.4</c:v>
                </c:pt>
                <c:pt idx="545" formatCode="0.00">
                  <c:v>-1.2</c:v>
                </c:pt>
                <c:pt idx="546" formatCode="0.00">
                  <c:v>13.2</c:v>
                </c:pt>
                <c:pt idx="547" formatCode="0.00">
                  <c:v>7.5</c:v>
                </c:pt>
                <c:pt idx="548" formatCode="0.00">
                  <c:v>7.5</c:v>
                </c:pt>
                <c:pt idx="549" formatCode="0.00">
                  <c:v>4.7</c:v>
                </c:pt>
                <c:pt idx="550" formatCode="0.00">
                  <c:v>0.4</c:v>
                </c:pt>
                <c:pt idx="551" formatCode="0.00">
                  <c:v>-9</c:v>
                </c:pt>
                <c:pt idx="552" formatCode="0.00">
                  <c:v>5.2</c:v>
                </c:pt>
                <c:pt idx="553" formatCode="0.00">
                  <c:v>-5.4</c:v>
                </c:pt>
                <c:pt idx="554" formatCode="0.00">
                  <c:v>8.9</c:v>
                </c:pt>
                <c:pt idx="555" formatCode="0.00">
                  <c:v>0.8</c:v>
                </c:pt>
                <c:pt idx="556" formatCode="0.00">
                  <c:v>7.1</c:v>
                </c:pt>
                <c:pt idx="557" formatCode="0.00">
                  <c:v>3.1</c:v>
                </c:pt>
                <c:pt idx="558" formatCode="0.00">
                  <c:v>3.1</c:v>
                </c:pt>
                <c:pt idx="559" formatCode="0.00">
                  <c:v>9.4</c:v>
                </c:pt>
                <c:pt idx="560" formatCode="0.00">
                  <c:v>17.399999999999999</c:v>
                </c:pt>
                <c:pt idx="561" formatCode="0.00">
                  <c:v>1013.3</c:v>
                </c:pt>
                <c:pt idx="562" formatCode="0.00">
                  <c:v>5.4</c:v>
                </c:pt>
                <c:pt idx="563" formatCode="0.00">
                  <c:v>1</c:v>
                </c:pt>
                <c:pt idx="564" formatCode="0.00">
                  <c:v>5.5</c:v>
                </c:pt>
                <c:pt idx="565" formatCode="0.00">
                  <c:v>-1.8</c:v>
                </c:pt>
                <c:pt idx="566" formatCode="0.00">
                  <c:v>5.8</c:v>
                </c:pt>
                <c:pt idx="567" formatCode="0.00">
                  <c:v>5.7</c:v>
                </c:pt>
                <c:pt idx="568" formatCode="0.00">
                  <c:v>11.4</c:v>
                </c:pt>
                <c:pt idx="569" formatCode="0.00">
                  <c:v>5.5</c:v>
                </c:pt>
                <c:pt idx="570" formatCode="0.00">
                  <c:v>6.8</c:v>
                </c:pt>
                <c:pt idx="571" formatCode="0.00">
                  <c:v>12.2</c:v>
                </c:pt>
                <c:pt idx="572" formatCode="0.00">
                  <c:v>1.9</c:v>
                </c:pt>
                <c:pt idx="573" formatCode="0.00">
                  <c:v>0.3</c:v>
                </c:pt>
                <c:pt idx="574" formatCode="0.00">
                  <c:v>19.7</c:v>
                </c:pt>
                <c:pt idx="575" formatCode="0.00">
                  <c:v>11.1</c:v>
                </c:pt>
                <c:pt idx="576" formatCode="0.00">
                  <c:v>3.1</c:v>
                </c:pt>
                <c:pt idx="577" formatCode="0.00">
                  <c:v>-3.3</c:v>
                </c:pt>
                <c:pt idx="578" formatCode="0.00">
                  <c:v>10.6</c:v>
                </c:pt>
                <c:pt idx="579" formatCode="0.00">
                  <c:v>-1.5</c:v>
                </c:pt>
                <c:pt idx="580" formatCode="0.00">
                  <c:v>10.7</c:v>
                </c:pt>
                <c:pt idx="581" formatCode="0.00">
                  <c:v>-2.9</c:v>
                </c:pt>
                <c:pt idx="582" formatCode="0.00">
                  <c:v>125.8</c:v>
                </c:pt>
                <c:pt idx="583" formatCode="0.00">
                  <c:v>8.6</c:v>
                </c:pt>
                <c:pt idx="584" formatCode="0.00">
                  <c:v>16.3</c:v>
                </c:pt>
                <c:pt idx="585" formatCode="0.00">
                  <c:v>2.9</c:v>
                </c:pt>
                <c:pt idx="586" formatCode="0.00">
                  <c:v>2.5</c:v>
                </c:pt>
                <c:pt idx="587" formatCode="0.00">
                  <c:v>13.1</c:v>
                </c:pt>
                <c:pt idx="588" formatCode="0.00">
                  <c:v>-12.6</c:v>
                </c:pt>
                <c:pt idx="589" formatCode="0.00">
                  <c:v>16.100000000000001</c:v>
                </c:pt>
                <c:pt idx="590" formatCode="0.00">
                  <c:v>-1.8</c:v>
                </c:pt>
                <c:pt idx="591" formatCode="0.00">
                  <c:v>0.3</c:v>
                </c:pt>
                <c:pt idx="592" formatCode="0.00">
                  <c:v>14.6</c:v>
                </c:pt>
                <c:pt idx="593" formatCode="0.00">
                  <c:v>9.9</c:v>
                </c:pt>
                <c:pt idx="594" formatCode="0.00">
                  <c:v>7.7</c:v>
                </c:pt>
                <c:pt idx="595" formatCode="0.00">
                  <c:v>0.2</c:v>
                </c:pt>
                <c:pt idx="596" formatCode="0.00">
                  <c:v>4.0999999999999996</c:v>
                </c:pt>
                <c:pt idx="597" formatCode="0.00">
                  <c:v>6.1</c:v>
                </c:pt>
                <c:pt idx="598" formatCode="0.00">
                  <c:v>-23.3</c:v>
                </c:pt>
                <c:pt idx="599" formatCode="0.00">
                  <c:v>-0.7</c:v>
                </c:pt>
                <c:pt idx="600" formatCode="0.00">
                  <c:v>9</c:v>
                </c:pt>
                <c:pt idx="601" formatCode="0.00">
                  <c:v>-2.1</c:v>
                </c:pt>
                <c:pt idx="602" formatCode="0.00">
                  <c:v>0.4</c:v>
                </c:pt>
                <c:pt idx="603" formatCode="0.00">
                  <c:v>7.6</c:v>
                </c:pt>
                <c:pt idx="604" formatCode="0.00">
                  <c:v>3.3</c:v>
                </c:pt>
                <c:pt idx="605" formatCode="0.00">
                  <c:v>3.6</c:v>
                </c:pt>
                <c:pt idx="606" formatCode="0.00">
                  <c:v>22.7</c:v>
                </c:pt>
                <c:pt idx="607" formatCode="0.00">
                  <c:v>2.1</c:v>
                </c:pt>
                <c:pt idx="608" formatCode="0.00">
                  <c:v>0.7</c:v>
                </c:pt>
                <c:pt idx="609" formatCode="0.00">
                  <c:v>3.2</c:v>
                </c:pt>
                <c:pt idx="610" formatCode="0.00">
                  <c:v>4</c:v>
                </c:pt>
                <c:pt idx="611" formatCode="0.00">
                  <c:v>12.4</c:v>
                </c:pt>
                <c:pt idx="612" formatCode="0.00">
                  <c:v>6.9</c:v>
                </c:pt>
                <c:pt idx="613" formatCode="0.00">
                  <c:v>4.9000000000000004</c:v>
                </c:pt>
                <c:pt idx="614" formatCode="0.00">
                  <c:v>3</c:v>
                </c:pt>
                <c:pt idx="615" formatCode="0.00">
                  <c:v>19.5</c:v>
                </c:pt>
                <c:pt idx="616" formatCode="0.00">
                  <c:v>5.0999999999999996</c:v>
                </c:pt>
                <c:pt idx="617" formatCode="0.00">
                  <c:v>6.7</c:v>
                </c:pt>
                <c:pt idx="618" formatCode="0.00">
                  <c:v>-1.1000000000000001</c:v>
                </c:pt>
                <c:pt idx="619" formatCode="0.00">
                  <c:v>0</c:v>
                </c:pt>
                <c:pt idx="620" formatCode="0.00">
                  <c:v>10.9</c:v>
                </c:pt>
                <c:pt idx="621" formatCode="0.00">
                  <c:v>4.3</c:v>
                </c:pt>
                <c:pt idx="622" formatCode="0.00">
                  <c:v>7.5</c:v>
                </c:pt>
                <c:pt idx="623" formatCode="0.00">
                  <c:v>7.4</c:v>
                </c:pt>
                <c:pt idx="624" formatCode="0.00">
                  <c:v>-24.6</c:v>
                </c:pt>
                <c:pt idx="625" formatCode="0.00">
                  <c:v>6.2</c:v>
                </c:pt>
                <c:pt idx="626" formatCode="0.00">
                  <c:v>-25.3</c:v>
                </c:pt>
                <c:pt idx="627" formatCode="0.00">
                  <c:v>4.2</c:v>
                </c:pt>
                <c:pt idx="628" formatCode="0.00">
                  <c:v>-0.9</c:v>
                </c:pt>
                <c:pt idx="629" formatCode="0.00">
                  <c:v>5.7</c:v>
                </c:pt>
                <c:pt idx="630" formatCode="0.00">
                  <c:v>8.1999999999999993</c:v>
                </c:pt>
                <c:pt idx="631" formatCode="0.00">
                  <c:v>-2.9</c:v>
                </c:pt>
                <c:pt idx="632" formatCode="0.00">
                  <c:v>6.6</c:v>
                </c:pt>
                <c:pt idx="633" formatCode="0.00">
                  <c:v>9.3000000000000007</c:v>
                </c:pt>
                <c:pt idx="634" formatCode="0.00">
                  <c:v>12.1</c:v>
                </c:pt>
                <c:pt idx="635" formatCode="0.00">
                  <c:v>10.8</c:v>
                </c:pt>
                <c:pt idx="636" formatCode="0.00">
                  <c:v>1.7</c:v>
                </c:pt>
                <c:pt idx="637" formatCode="0.00">
                  <c:v>9.6999999999999993</c:v>
                </c:pt>
                <c:pt idx="638" formatCode="0.00">
                  <c:v>14</c:v>
                </c:pt>
                <c:pt idx="639" formatCode="0.00">
                  <c:v>3.1</c:v>
                </c:pt>
                <c:pt idx="640" formatCode="0.00">
                  <c:v>-0.2</c:v>
                </c:pt>
                <c:pt idx="641" formatCode="0.00">
                  <c:v>-15.9</c:v>
                </c:pt>
                <c:pt idx="642" formatCode="0.00">
                  <c:v>4.9000000000000004</c:v>
                </c:pt>
                <c:pt idx="643" formatCode="0.00">
                  <c:v>8.4</c:v>
                </c:pt>
                <c:pt idx="644" formatCode="0.00">
                  <c:v>5.2</c:v>
                </c:pt>
                <c:pt idx="645" formatCode="0.00">
                  <c:v>8.5</c:v>
                </c:pt>
                <c:pt idx="646" formatCode="0.00">
                  <c:v>12.9</c:v>
                </c:pt>
                <c:pt idx="647" formatCode="0.00">
                  <c:v>3.6</c:v>
                </c:pt>
                <c:pt idx="648" formatCode="0.00">
                  <c:v>-9.8000000000000007</c:v>
                </c:pt>
                <c:pt idx="649" formatCode="0.00">
                  <c:v>-18.8</c:v>
                </c:pt>
                <c:pt idx="650" formatCode="0.00">
                  <c:v>5.2</c:v>
                </c:pt>
                <c:pt idx="651" formatCode="0.00">
                  <c:v>16.2</c:v>
                </c:pt>
                <c:pt idx="652" formatCode="0.00">
                  <c:v>-2.7</c:v>
                </c:pt>
                <c:pt idx="653" formatCode="0.00">
                  <c:v>1.6</c:v>
                </c:pt>
                <c:pt idx="654" formatCode="0.00">
                  <c:v>6</c:v>
                </c:pt>
                <c:pt idx="655" formatCode="0.00">
                  <c:v>8.5</c:v>
                </c:pt>
                <c:pt idx="656" formatCode="0.00">
                  <c:v>-4.7</c:v>
                </c:pt>
                <c:pt idx="657" formatCode="0.00">
                  <c:v>12.4</c:v>
                </c:pt>
                <c:pt idx="658" formatCode="0.00">
                  <c:v>7.6</c:v>
                </c:pt>
                <c:pt idx="659" formatCode="0.00">
                  <c:v>2.1</c:v>
                </c:pt>
                <c:pt idx="660" formatCode="0.00">
                  <c:v>-64.400000000000006</c:v>
                </c:pt>
                <c:pt idx="661" formatCode="0.00">
                  <c:v>0.2</c:v>
                </c:pt>
                <c:pt idx="662" formatCode="0.00">
                  <c:v>4.7</c:v>
                </c:pt>
                <c:pt idx="663" formatCode="0.00">
                  <c:v>1.5</c:v>
                </c:pt>
                <c:pt idx="664" formatCode="0.00">
                  <c:v>1.3</c:v>
                </c:pt>
                <c:pt idx="665" formatCode="0.00">
                  <c:v>9</c:v>
                </c:pt>
                <c:pt idx="666" formatCode="0.00">
                  <c:v>11.5</c:v>
                </c:pt>
                <c:pt idx="667" formatCode="0.00">
                  <c:v>17.2</c:v>
                </c:pt>
                <c:pt idx="668" formatCode="0.00">
                  <c:v>16.600000000000001</c:v>
                </c:pt>
                <c:pt idx="669" formatCode="0.00">
                  <c:v>-6.4</c:v>
                </c:pt>
                <c:pt idx="670" formatCode="0.00">
                  <c:v>0</c:v>
                </c:pt>
                <c:pt idx="671" formatCode="0.00">
                  <c:v>42.9</c:v>
                </c:pt>
                <c:pt idx="672" formatCode="0.00">
                  <c:v>5.8</c:v>
                </c:pt>
                <c:pt idx="673" formatCode="0.00">
                  <c:v>13.5</c:v>
                </c:pt>
                <c:pt idx="674" formatCode="0.00">
                  <c:v>9.4</c:v>
                </c:pt>
                <c:pt idx="675" formatCode="0.00">
                  <c:v>-23.2</c:v>
                </c:pt>
                <c:pt idx="676" formatCode="0.00">
                  <c:v>25.3</c:v>
                </c:pt>
                <c:pt idx="677" formatCode="0.00">
                  <c:v>-7.4</c:v>
                </c:pt>
                <c:pt idx="678" formatCode="0.00">
                  <c:v>-2.5</c:v>
                </c:pt>
                <c:pt idx="679" formatCode="0.00">
                  <c:v>13.2</c:v>
                </c:pt>
                <c:pt idx="681" formatCode="0.00">
                  <c:v>23.6</c:v>
                </c:pt>
                <c:pt idx="682" formatCode="0.00">
                  <c:v>0.6</c:v>
                </c:pt>
                <c:pt idx="683" formatCode="0.00">
                  <c:v>0.4</c:v>
                </c:pt>
                <c:pt idx="684" formatCode="0.00">
                  <c:v>8.1999999999999993</c:v>
                </c:pt>
                <c:pt idx="685" formatCode="0.00">
                  <c:v>-6.3</c:v>
                </c:pt>
                <c:pt idx="686" formatCode="0.00">
                  <c:v>0.3</c:v>
                </c:pt>
                <c:pt idx="687" formatCode="0.00">
                  <c:v>10.8</c:v>
                </c:pt>
                <c:pt idx="688" formatCode="0.00">
                  <c:v>1.1000000000000001</c:v>
                </c:pt>
                <c:pt idx="689" formatCode="0.00">
                  <c:v>8.6</c:v>
                </c:pt>
                <c:pt idx="690" formatCode="0.00">
                  <c:v>-8.4</c:v>
                </c:pt>
                <c:pt idx="691" formatCode="0.00">
                  <c:v>-2.2999999999999998</c:v>
                </c:pt>
                <c:pt idx="692" formatCode="0.00">
                  <c:v>11.5</c:v>
                </c:pt>
                <c:pt idx="693" formatCode="0.00">
                  <c:v>2.9</c:v>
                </c:pt>
                <c:pt idx="694" formatCode="0.00">
                  <c:v>6.8</c:v>
                </c:pt>
                <c:pt idx="695" formatCode="0.00">
                  <c:v>3.4</c:v>
                </c:pt>
                <c:pt idx="696" formatCode="0.00">
                  <c:v>0.6</c:v>
                </c:pt>
                <c:pt idx="697" formatCode="0.00">
                  <c:v>-3.6</c:v>
                </c:pt>
                <c:pt idx="698" formatCode="0.00">
                  <c:v>10.199999999999999</c:v>
                </c:pt>
                <c:pt idx="699" formatCode="0.00">
                  <c:v>14.8</c:v>
                </c:pt>
                <c:pt idx="700" formatCode="0.00">
                  <c:v>4.9000000000000004</c:v>
                </c:pt>
                <c:pt idx="701" formatCode="0.00">
                  <c:v>-5.2</c:v>
                </c:pt>
                <c:pt idx="702" formatCode="0.00">
                  <c:v>1.6</c:v>
                </c:pt>
                <c:pt idx="703" formatCode="0.00">
                  <c:v>8.9</c:v>
                </c:pt>
                <c:pt idx="704" formatCode="0.00">
                  <c:v>4.2</c:v>
                </c:pt>
                <c:pt idx="705" formatCode="0.00">
                  <c:v>10.4</c:v>
                </c:pt>
                <c:pt idx="706" formatCode="0.00">
                  <c:v>-8.1999999999999993</c:v>
                </c:pt>
                <c:pt idx="707" formatCode="0.00">
                  <c:v>0.8</c:v>
                </c:pt>
                <c:pt idx="708" formatCode="0.00">
                  <c:v>-0.5</c:v>
                </c:pt>
                <c:pt idx="709" formatCode="0.00">
                  <c:v>-5.5</c:v>
                </c:pt>
                <c:pt idx="710" formatCode="0.00">
                  <c:v>9.6999999999999993</c:v>
                </c:pt>
                <c:pt idx="711" formatCode="0.00">
                  <c:v>-0.2</c:v>
                </c:pt>
                <c:pt idx="712" formatCode="0.00">
                  <c:v>19.5</c:v>
                </c:pt>
                <c:pt idx="713" formatCode="0.00">
                  <c:v>-116</c:v>
                </c:pt>
                <c:pt idx="714" formatCode="0.00">
                  <c:v>-2</c:v>
                </c:pt>
                <c:pt idx="715" formatCode="0.00">
                  <c:v>2.2999999999999998</c:v>
                </c:pt>
                <c:pt idx="716" formatCode="0.00">
                  <c:v>-11.4</c:v>
                </c:pt>
                <c:pt idx="717" formatCode="0.00">
                  <c:v>2</c:v>
                </c:pt>
                <c:pt idx="718" formatCode="0.00">
                  <c:v>-8.6999999999999993</c:v>
                </c:pt>
                <c:pt idx="719" formatCode="0.00">
                  <c:v>4.8</c:v>
                </c:pt>
                <c:pt idx="720" formatCode="0.00">
                  <c:v>4.4000000000000004</c:v>
                </c:pt>
                <c:pt idx="721" formatCode="0.00">
                  <c:v>-13.9</c:v>
                </c:pt>
                <c:pt idx="722" formatCode="0.00">
                  <c:v>6.4</c:v>
                </c:pt>
                <c:pt idx="723" formatCode="0.00">
                  <c:v>2.7</c:v>
                </c:pt>
                <c:pt idx="724" formatCode="0.00">
                  <c:v>5.3</c:v>
                </c:pt>
                <c:pt idx="725" formatCode="0.00">
                  <c:v>14.2</c:v>
                </c:pt>
                <c:pt idx="726" formatCode="0.00">
                  <c:v>-12.9</c:v>
                </c:pt>
                <c:pt idx="727" formatCode="0.00">
                  <c:v>-17</c:v>
                </c:pt>
                <c:pt idx="728" formatCode="0.00">
                  <c:v>-7.2</c:v>
                </c:pt>
                <c:pt idx="729" formatCode="0.00">
                  <c:v>2.7</c:v>
                </c:pt>
                <c:pt idx="730" formatCode="0.00">
                  <c:v>14</c:v>
                </c:pt>
                <c:pt idx="731" formatCode="0.00">
                  <c:v>3.4</c:v>
                </c:pt>
                <c:pt idx="732" formatCode="0.00">
                  <c:v>0.5</c:v>
                </c:pt>
                <c:pt idx="733" formatCode="0.00">
                  <c:v>-5</c:v>
                </c:pt>
                <c:pt idx="734" formatCode="0.00">
                  <c:v>11.2</c:v>
                </c:pt>
                <c:pt idx="735" formatCode="0.00">
                  <c:v>-15.4</c:v>
                </c:pt>
                <c:pt idx="736" formatCode="0.00">
                  <c:v>9.6</c:v>
                </c:pt>
                <c:pt idx="737" formatCode="0.00">
                  <c:v>8.1999999999999993</c:v>
                </c:pt>
                <c:pt idx="738" formatCode="0.00">
                  <c:v>7.8</c:v>
                </c:pt>
                <c:pt idx="739" formatCode="0.00">
                  <c:v>4.9000000000000004</c:v>
                </c:pt>
                <c:pt idx="740" formatCode="0.00">
                  <c:v>4.7</c:v>
                </c:pt>
                <c:pt idx="741" formatCode="0.00">
                  <c:v>3.8</c:v>
                </c:pt>
                <c:pt idx="742" formatCode="0.00">
                  <c:v>26.7</c:v>
                </c:pt>
                <c:pt idx="743" formatCode="0.00">
                  <c:v>-11.3</c:v>
                </c:pt>
                <c:pt idx="744" formatCode="0.00">
                  <c:v>12.3</c:v>
                </c:pt>
                <c:pt idx="745" formatCode="0.00">
                  <c:v>7.8</c:v>
                </c:pt>
                <c:pt idx="746" formatCode="0.00">
                  <c:v>-2</c:v>
                </c:pt>
                <c:pt idx="747" formatCode="0.00">
                  <c:v>-0.5</c:v>
                </c:pt>
                <c:pt idx="748" formatCode="0.00">
                  <c:v>1</c:v>
                </c:pt>
                <c:pt idx="749" formatCode="0.00">
                  <c:v>2.2000000000000002</c:v>
                </c:pt>
                <c:pt idx="750" formatCode="0.00">
                  <c:v>2.6</c:v>
                </c:pt>
                <c:pt idx="751" formatCode="0.00">
                  <c:v>0.7</c:v>
                </c:pt>
                <c:pt idx="752" formatCode="0.00">
                  <c:v>4.8</c:v>
                </c:pt>
                <c:pt idx="754" formatCode="0.00">
                  <c:v>1.9</c:v>
                </c:pt>
                <c:pt idx="755" formatCode="0.00">
                  <c:v>19.7</c:v>
                </c:pt>
                <c:pt idx="756" formatCode="0.00">
                  <c:v>-3</c:v>
                </c:pt>
                <c:pt idx="757" formatCode="0.00">
                  <c:v>0.5</c:v>
                </c:pt>
                <c:pt idx="758" formatCode="0.00">
                  <c:v>4.5999999999999996</c:v>
                </c:pt>
                <c:pt idx="759" formatCode="0.00">
                  <c:v>6.5</c:v>
                </c:pt>
                <c:pt idx="760" formatCode="0.00">
                  <c:v>0.3</c:v>
                </c:pt>
                <c:pt idx="761" formatCode="0.00">
                  <c:v>-33.9</c:v>
                </c:pt>
                <c:pt idx="762" formatCode="0.00">
                  <c:v>2.6</c:v>
                </c:pt>
                <c:pt idx="763" formatCode="0.00">
                  <c:v>13.7</c:v>
                </c:pt>
                <c:pt idx="764" formatCode="0.00">
                  <c:v>-1.3</c:v>
                </c:pt>
                <c:pt idx="765" formatCode="0.00">
                  <c:v>-3</c:v>
                </c:pt>
                <c:pt idx="766" formatCode="0.00">
                  <c:v>-9.1</c:v>
                </c:pt>
                <c:pt idx="767" formatCode="0.00">
                  <c:v>5.9</c:v>
                </c:pt>
                <c:pt idx="768" formatCode="0.00">
                  <c:v>6.8</c:v>
                </c:pt>
                <c:pt idx="769" formatCode="0.00">
                  <c:v>-37.4</c:v>
                </c:pt>
                <c:pt idx="770" formatCode="0.00">
                  <c:v>12.9</c:v>
                </c:pt>
                <c:pt idx="771" formatCode="0.00">
                  <c:v>3</c:v>
                </c:pt>
                <c:pt idx="772" formatCode="0.00">
                  <c:v>2.4</c:v>
                </c:pt>
                <c:pt idx="773" formatCode="0.00">
                  <c:v>3.2</c:v>
                </c:pt>
                <c:pt idx="774" formatCode="0.00">
                  <c:v>-0.4</c:v>
                </c:pt>
                <c:pt idx="775" formatCode="0.00">
                  <c:v>6.8</c:v>
                </c:pt>
                <c:pt idx="776" formatCode="0.00">
                  <c:v>5.8</c:v>
                </c:pt>
                <c:pt idx="777" formatCode="0.00">
                  <c:v>-10.199999999999999</c:v>
                </c:pt>
                <c:pt idx="778" formatCode="0.00">
                  <c:v>25.8</c:v>
                </c:pt>
                <c:pt idx="779" formatCode="0.00">
                  <c:v>1.1000000000000001</c:v>
                </c:pt>
                <c:pt idx="780" formatCode="0.00">
                  <c:v>4.5999999999999996</c:v>
                </c:pt>
                <c:pt idx="781" formatCode="0.00">
                  <c:v>5.2</c:v>
                </c:pt>
                <c:pt idx="782" formatCode="0.00">
                  <c:v>1.7</c:v>
                </c:pt>
                <c:pt idx="783" formatCode="0.00">
                  <c:v>7.4</c:v>
                </c:pt>
                <c:pt idx="784" formatCode="0.00">
                  <c:v>0.6</c:v>
                </c:pt>
                <c:pt idx="785" formatCode="0.00">
                  <c:v>4.3</c:v>
                </c:pt>
                <c:pt idx="786" formatCode="0.00">
                  <c:v>9.3000000000000007</c:v>
                </c:pt>
                <c:pt idx="787" formatCode="0.00">
                  <c:v>-26.4</c:v>
                </c:pt>
                <c:pt idx="788" formatCode="0.00">
                  <c:v>6.1</c:v>
                </c:pt>
                <c:pt idx="789" formatCode="0.00">
                  <c:v>3.6</c:v>
                </c:pt>
                <c:pt idx="790" formatCode="0.00">
                  <c:v>8.1</c:v>
                </c:pt>
                <c:pt idx="791" formatCode="0.00">
                  <c:v>3.3</c:v>
                </c:pt>
                <c:pt idx="792" formatCode="0.00">
                  <c:v>8.5</c:v>
                </c:pt>
                <c:pt idx="793" formatCode="0.00">
                  <c:v>21.5</c:v>
                </c:pt>
                <c:pt idx="794" formatCode="0.00">
                  <c:v>11.1</c:v>
                </c:pt>
                <c:pt idx="795" formatCode="0.00">
                  <c:v>8</c:v>
                </c:pt>
                <c:pt idx="796" formatCode="0.00">
                  <c:v>5.2</c:v>
                </c:pt>
                <c:pt idx="797" formatCode="0.00">
                  <c:v>7.8</c:v>
                </c:pt>
                <c:pt idx="798" formatCode="0.00">
                  <c:v>-7</c:v>
                </c:pt>
                <c:pt idx="799" formatCode="0.00">
                  <c:v>14.8</c:v>
                </c:pt>
                <c:pt idx="800" formatCode="0.00">
                  <c:v>13.5</c:v>
                </c:pt>
                <c:pt idx="801" formatCode="0.00">
                  <c:v>2.9</c:v>
                </c:pt>
                <c:pt idx="802" formatCode="0.00">
                  <c:v>22.6</c:v>
                </c:pt>
                <c:pt idx="803" formatCode="0.00">
                  <c:v>2.9</c:v>
                </c:pt>
                <c:pt idx="804" formatCode="0.00">
                  <c:v>5.8</c:v>
                </c:pt>
                <c:pt idx="805" formatCode="0.00">
                  <c:v>15.6</c:v>
                </c:pt>
                <c:pt idx="806" formatCode="0.00">
                  <c:v>4</c:v>
                </c:pt>
                <c:pt idx="807" formatCode="0.00">
                  <c:v>7.1</c:v>
                </c:pt>
                <c:pt idx="808" formatCode="0.00">
                  <c:v>-44.7</c:v>
                </c:pt>
                <c:pt idx="809" formatCode="0.00">
                  <c:v>-0.6</c:v>
                </c:pt>
                <c:pt idx="810" formatCode="0.00">
                  <c:v>14.2</c:v>
                </c:pt>
                <c:pt idx="811" formatCode="0.00">
                  <c:v>10.9</c:v>
                </c:pt>
                <c:pt idx="812" formatCode="0.00">
                  <c:v>9.1999999999999993</c:v>
                </c:pt>
                <c:pt idx="813" formatCode="0.00">
                  <c:v>-0.3</c:v>
                </c:pt>
                <c:pt idx="814" formatCode="0.00">
                  <c:v>-19.5</c:v>
                </c:pt>
                <c:pt idx="815" formatCode="0.00">
                  <c:v>12.7</c:v>
                </c:pt>
                <c:pt idx="816" formatCode="0.00">
                  <c:v>5.7</c:v>
                </c:pt>
                <c:pt idx="817" formatCode="0.00">
                  <c:v>0</c:v>
                </c:pt>
                <c:pt idx="818" formatCode="0.00">
                  <c:v>6.8</c:v>
                </c:pt>
                <c:pt idx="819" formatCode="0.00">
                  <c:v>52.8</c:v>
                </c:pt>
                <c:pt idx="820" formatCode="0.00">
                  <c:v>2.4</c:v>
                </c:pt>
                <c:pt idx="821" formatCode="0.00">
                  <c:v>-1.1000000000000001</c:v>
                </c:pt>
                <c:pt idx="822" formatCode="0.00">
                  <c:v>6.9</c:v>
                </c:pt>
                <c:pt idx="823" formatCode="0.00">
                  <c:v>11.5</c:v>
                </c:pt>
                <c:pt idx="824" formatCode="0.00">
                  <c:v>1</c:v>
                </c:pt>
                <c:pt idx="825" formatCode="0.00">
                  <c:v>-23.4</c:v>
                </c:pt>
                <c:pt idx="826" formatCode="0.00">
                  <c:v>-17.899999999999999</c:v>
                </c:pt>
                <c:pt idx="827" formatCode="0.00">
                  <c:v>-0.3</c:v>
                </c:pt>
                <c:pt idx="828" formatCode="0.00">
                  <c:v>6.8</c:v>
                </c:pt>
                <c:pt idx="829" formatCode="0.00">
                  <c:v>27.4</c:v>
                </c:pt>
                <c:pt idx="830" formatCode="0.00">
                  <c:v>1.8</c:v>
                </c:pt>
                <c:pt idx="831" formatCode="0.00">
                  <c:v>5.0999999999999996</c:v>
                </c:pt>
                <c:pt idx="832" formatCode="0.00">
                  <c:v>1.9</c:v>
                </c:pt>
                <c:pt idx="833" formatCode="0.00">
                  <c:v>23.6</c:v>
                </c:pt>
                <c:pt idx="834" formatCode="0.00">
                  <c:v>0</c:v>
                </c:pt>
                <c:pt idx="835" formatCode="0.00">
                  <c:v>0.6</c:v>
                </c:pt>
                <c:pt idx="836" formatCode="0.00">
                  <c:v>-7.6</c:v>
                </c:pt>
                <c:pt idx="837" formatCode="0.00">
                  <c:v>5.7</c:v>
                </c:pt>
                <c:pt idx="838" formatCode="0.00">
                  <c:v>-4.8</c:v>
                </c:pt>
                <c:pt idx="839" formatCode="0.00">
                  <c:v>-1.4</c:v>
                </c:pt>
                <c:pt idx="840" formatCode="0.00">
                  <c:v>10.3</c:v>
                </c:pt>
                <c:pt idx="841" formatCode="0.00">
                  <c:v>-8.6999999999999993</c:v>
                </c:pt>
                <c:pt idx="842" formatCode="0.00">
                  <c:v>1.8</c:v>
                </c:pt>
                <c:pt idx="843" formatCode="0.00">
                  <c:v>19.899999999999999</c:v>
                </c:pt>
                <c:pt idx="844" formatCode="0.00">
                  <c:v>12.1</c:v>
                </c:pt>
                <c:pt idx="845" formatCode="0.00">
                  <c:v>14.5</c:v>
                </c:pt>
                <c:pt idx="846" formatCode="0.00">
                  <c:v>25.7</c:v>
                </c:pt>
                <c:pt idx="847" formatCode="0.00">
                  <c:v>-7.4</c:v>
                </c:pt>
                <c:pt idx="848" formatCode="0.00">
                  <c:v>4.5</c:v>
                </c:pt>
                <c:pt idx="849" formatCode="0.00">
                  <c:v>2.2000000000000002</c:v>
                </c:pt>
                <c:pt idx="850" formatCode="0.00">
                  <c:v>22.7</c:v>
                </c:pt>
                <c:pt idx="851" formatCode="0.00">
                  <c:v>2.8</c:v>
                </c:pt>
                <c:pt idx="852" formatCode="0.00">
                  <c:v>4.3</c:v>
                </c:pt>
                <c:pt idx="853" formatCode="0.00">
                  <c:v>12.5</c:v>
                </c:pt>
                <c:pt idx="854" formatCode="0.00">
                  <c:v>-1783.5</c:v>
                </c:pt>
                <c:pt idx="855" formatCode="0.00">
                  <c:v>-1.6</c:v>
                </c:pt>
                <c:pt idx="856" formatCode="0.00">
                  <c:v>3.5</c:v>
                </c:pt>
                <c:pt idx="857" formatCode="0.00">
                  <c:v>9.1999999999999993</c:v>
                </c:pt>
                <c:pt idx="858" formatCode="0.00">
                  <c:v>20.5</c:v>
                </c:pt>
                <c:pt idx="859" formatCode="0.00">
                  <c:v>-8.3000000000000007</c:v>
                </c:pt>
                <c:pt idx="860" formatCode="0.00">
                  <c:v>2.2000000000000002</c:v>
                </c:pt>
                <c:pt idx="861" formatCode="0.00">
                  <c:v>1.1000000000000001</c:v>
                </c:pt>
                <c:pt idx="862" formatCode="0.00">
                  <c:v>3.4</c:v>
                </c:pt>
                <c:pt idx="863" formatCode="0.00">
                  <c:v>-0.4</c:v>
                </c:pt>
                <c:pt idx="864" formatCode="0.00">
                  <c:v>14.3</c:v>
                </c:pt>
                <c:pt idx="865" formatCode="0.00">
                  <c:v>0.8</c:v>
                </c:pt>
                <c:pt idx="867" formatCode="0.00">
                  <c:v>2.2999999999999998</c:v>
                </c:pt>
                <c:pt idx="868" formatCode="0.00">
                  <c:v>3.4</c:v>
                </c:pt>
                <c:pt idx="869" formatCode="0.00">
                  <c:v>9.1999999999999993</c:v>
                </c:pt>
                <c:pt idx="870" formatCode="0.00">
                  <c:v>16.399999999999999</c:v>
                </c:pt>
                <c:pt idx="871" formatCode="0.00">
                  <c:v>9</c:v>
                </c:pt>
                <c:pt idx="872" formatCode="0.00">
                  <c:v>-4.5</c:v>
                </c:pt>
                <c:pt idx="873" formatCode="0.00">
                  <c:v>2</c:v>
                </c:pt>
                <c:pt idx="874" formatCode="0.00">
                  <c:v>-7.9</c:v>
                </c:pt>
                <c:pt idx="875" formatCode="0.00">
                  <c:v>0</c:v>
                </c:pt>
                <c:pt idx="876" formatCode="0.00">
                  <c:v>20.9</c:v>
                </c:pt>
                <c:pt idx="877" formatCode="0.00">
                  <c:v>13</c:v>
                </c:pt>
                <c:pt idx="878" formatCode="0.00">
                  <c:v>5.2</c:v>
                </c:pt>
                <c:pt idx="879" formatCode="0.00">
                  <c:v>-28.3</c:v>
                </c:pt>
                <c:pt idx="880" formatCode="0.00">
                  <c:v>4.5999999999999996</c:v>
                </c:pt>
                <c:pt idx="881" formatCode="0.00">
                  <c:v>20.399999999999999</c:v>
                </c:pt>
                <c:pt idx="882" formatCode="0.00">
                  <c:v>15.2</c:v>
                </c:pt>
                <c:pt idx="883" formatCode="0.00">
                  <c:v>-5.0999999999999996</c:v>
                </c:pt>
                <c:pt idx="884" formatCode="0.00">
                  <c:v>0.4</c:v>
                </c:pt>
                <c:pt idx="885" formatCode="0.00">
                  <c:v>6.9</c:v>
                </c:pt>
                <c:pt idx="886" formatCode="0.00">
                  <c:v>-2.8</c:v>
                </c:pt>
                <c:pt idx="887" formatCode="0.00">
                  <c:v>2.1</c:v>
                </c:pt>
                <c:pt idx="888" formatCode="0.00">
                  <c:v>6.4</c:v>
                </c:pt>
                <c:pt idx="889" formatCode="0.00">
                  <c:v>11.5</c:v>
                </c:pt>
                <c:pt idx="890" formatCode="0.00">
                  <c:v>45.5</c:v>
                </c:pt>
                <c:pt idx="891" formatCode="0.00">
                  <c:v>-1.2</c:v>
                </c:pt>
                <c:pt idx="892" formatCode="0.00">
                  <c:v>4.7</c:v>
                </c:pt>
                <c:pt idx="893" formatCode="0.00">
                  <c:v>7.5</c:v>
                </c:pt>
                <c:pt idx="894" formatCode="0.00">
                  <c:v>6</c:v>
                </c:pt>
                <c:pt idx="895" formatCode="0.00">
                  <c:v>-3.2</c:v>
                </c:pt>
                <c:pt idx="896" formatCode="0.00">
                  <c:v>-7</c:v>
                </c:pt>
                <c:pt idx="897" formatCode="0.00">
                  <c:v>-15.7</c:v>
                </c:pt>
                <c:pt idx="898" formatCode="0.00">
                  <c:v>0.8</c:v>
                </c:pt>
                <c:pt idx="899" formatCode="0.00">
                  <c:v>3.4</c:v>
                </c:pt>
                <c:pt idx="900" formatCode="0.00">
                  <c:v>1162.8</c:v>
                </c:pt>
                <c:pt idx="901" formatCode="0.00">
                  <c:v>10.4</c:v>
                </c:pt>
                <c:pt idx="902" formatCode="0.00">
                  <c:v>5</c:v>
                </c:pt>
                <c:pt idx="903" formatCode="0.00">
                  <c:v>7.4</c:v>
                </c:pt>
                <c:pt idx="904" formatCode="0.00">
                  <c:v>10</c:v>
                </c:pt>
                <c:pt idx="905" formatCode="0.00">
                  <c:v>6</c:v>
                </c:pt>
                <c:pt idx="906" formatCode="0.00">
                  <c:v>-0.1</c:v>
                </c:pt>
                <c:pt idx="907" formatCode="0.00">
                  <c:v>2.4</c:v>
                </c:pt>
                <c:pt idx="908" formatCode="0.00">
                  <c:v>7.1</c:v>
                </c:pt>
                <c:pt idx="909" formatCode="0.00">
                  <c:v>-9.9</c:v>
                </c:pt>
                <c:pt idx="910" formatCode="0.00">
                  <c:v>0.7</c:v>
                </c:pt>
                <c:pt idx="912" formatCode="0.00">
                  <c:v>-2.7</c:v>
                </c:pt>
                <c:pt idx="913" formatCode="0.00">
                  <c:v>5.6</c:v>
                </c:pt>
                <c:pt idx="914" formatCode="0.00">
                  <c:v>4.7</c:v>
                </c:pt>
                <c:pt idx="915" formatCode="0.00">
                  <c:v>-1</c:v>
                </c:pt>
                <c:pt idx="916" formatCode="0.00">
                  <c:v>2.9</c:v>
                </c:pt>
                <c:pt idx="917" formatCode="0.00">
                  <c:v>6.1</c:v>
                </c:pt>
                <c:pt idx="918" formatCode="0.00">
                  <c:v>4.3</c:v>
                </c:pt>
                <c:pt idx="919" formatCode="0.00">
                  <c:v>4.3</c:v>
                </c:pt>
                <c:pt idx="920" formatCode="0.00">
                  <c:v>7.1</c:v>
                </c:pt>
                <c:pt idx="921" formatCode="0.00">
                  <c:v>-9.4</c:v>
                </c:pt>
                <c:pt idx="922" formatCode="0.00">
                  <c:v>9.9</c:v>
                </c:pt>
                <c:pt idx="923" formatCode="0.00">
                  <c:v>4.4000000000000004</c:v>
                </c:pt>
                <c:pt idx="924" formatCode="0.00">
                  <c:v>11.4</c:v>
                </c:pt>
                <c:pt idx="925" formatCode="0.00">
                  <c:v>21.3</c:v>
                </c:pt>
                <c:pt idx="926" formatCode="0.00">
                  <c:v>38.799999999999997</c:v>
                </c:pt>
                <c:pt idx="927" formatCode="0.00">
                  <c:v>6.9</c:v>
                </c:pt>
                <c:pt idx="928" formatCode="0.00">
                  <c:v>8.3000000000000007</c:v>
                </c:pt>
                <c:pt idx="929" formatCode="0.00">
                  <c:v>2.6</c:v>
                </c:pt>
                <c:pt idx="930" formatCode="0.00">
                  <c:v>4</c:v>
                </c:pt>
                <c:pt idx="931" formatCode="0.00">
                  <c:v>-24.4</c:v>
                </c:pt>
                <c:pt idx="932" formatCode="0.00">
                  <c:v>1.6</c:v>
                </c:pt>
                <c:pt idx="933" formatCode="0.00">
                  <c:v>5.0999999999999996</c:v>
                </c:pt>
                <c:pt idx="934" formatCode="0.00">
                  <c:v>4.5</c:v>
                </c:pt>
                <c:pt idx="935" formatCode="0.00">
                  <c:v>-21.6</c:v>
                </c:pt>
                <c:pt idx="936" formatCode="0.00">
                  <c:v>10.199999999999999</c:v>
                </c:pt>
                <c:pt idx="937" formatCode="0.00">
                  <c:v>2.7</c:v>
                </c:pt>
                <c:pt idx="938" formatCode="0.00">
                  <c:v>0.2</c:v>
                </c:pt>
                <c:pt idx="939" formatCode="0.00">
                  <c:v>22.4</c:v>
                </c:pt>
                <c:pt idx="940" formatCode="0.00">
                  <c:v>-1</c:v>
                </c:pt>
                <c:pt idx="941" formatCode="0.00">
                  <c:v>2.2000000000000002</c:v>
                </c:pt>
                <c:pt idx="942" formatCode="0.00">
                  <c:v>7.8</c:v>
                </c:pt>
                <c:pt idx="943" formatCode="0.00">
                  <c:v>15.3</c:v>
                </c:pt>
                <c:pt idx="944" formatCode="0.00">
                  <c:v>19.8</c:v>
                </c:pt>
                <c:pt idx="945" formatCode="0.00">
                  <c:v>3</c:v>
                </c:pt>
                <c:pt idx="946" formatCode="0.00">
                  <c:v>4.0999999999999996</c:v>
                </c:pt>
                <c:pt idx="947" formatCode="0.00">
                  <c:v>22.1</c:v>
                </c:pt>
                <c:pt idx="948" formatCode="0.00">
                  <c:v>9.5</c:v>
                </c:pt>
                <c:pt idx="949" formatCode="0.00">
                  <c:v>5.5</c:v>
                </c:pt>
                <c:pt idx="950" formatCode="0.00">
                  <c:v>2.4</c:v>
                </c:pt>
                <c:pt idx="951" formatCode="0.00">
                  <c:v>11.9</c:v>
                </c:pt>
                <c:pt idx="952" formatCode="0.00">
                  <c:v>-13.5</c:v>
                </c:pt>
                <c:pt idx="953" formatCode="0.00">
                  <c:v>11.4</c:v>
                </c:pt>
                <c:pt idx="954" formatCode="0.00">
                  <c:v>-0.8</c:v>
                </c:pt>
                <c:pt idx="955" formatCode="0.00">
                  <c:v>-0.1</c:v>
                </c:pt>
                <c:pt idx="956" formatCode="0.00">
                  <c:v>36.5</c:v>
                </c:pt>
                <c:pt idx="957" formatCode="0.00">
                  <c:v>-2.5</c:v>
                </c:pt>
                <c:pt idx="958" formatCode="0.00">
                  <c:v>7.6</c:v>
                </c:pt>
                <c:pt idx="959" formatCode="0.00">
                  <c:v>0.9</c:v>
                </c:pt>
                <c:pt idx="960" formatCode="0.00">
                  <c:v>-59.1</c:v>
                </c:pt>
                <c:pt idx="961" formatCode="0.00">
                  <c:v>1.2</c:v>
                </c:pt>
                <c:pt idx="963" formatCode="0.00">
                  <c:v>-11.1</c:v>
                </c:pt>
                <c:pt idx="964" formatCode="0.00">
                  <c:v>-0.3</c:v>
                </c:pt>
                <c:pt idx="965" formatCode="0.00">
                  <c:v>-6.6</c:v>
                </c:pt>
                <c:pt idx="966" formatCode="0.00">
                  <c:v>-17.600000000000001</c:v>
                </c:pt>
                <c:pt idx="967" formatCode="0.00">
                  <c:v>-7.3</c:v>
                </c:pt>
                <c:pt idx="968" formatCode="0.00">
                  <c:v>13.7</c:v>
                </c:pt>
                <c:pt idx="969" formatCode="0.00">
                  <c:v>2.1</c:v>
                </c:pt>
                <c:pt idx="970" formatCode="0.00">
                  <c:v>8.4</c:v>
                </c:pt>
                <c:pt idx="971" formatCode="0.00">
                  <c:v>11.5</c:v>
                </c:pt>
                <c:pt idx="972" formatCode="0.00">
                  <c:v>3.9</c:v>
                </c:pt>
                <c:pt idx="973" formatCode="0.00">
                  <c:v>-2.2999999999999998</c:v>
                </c:pt>
                <c:pt idx="974" formatCode="0.00">
                  <c:v>10.4</c:v>
                </c:pt>
                <c:pt idx="975" formatCode="0.00">
                  <c:v>6.9</c:v>
                </c:pt>
                <c:pt idx="976" formatCode="0.00">
                  <c:v>-6.1</c:v>
                </c:pt>
                <c:pt idx="977" formatCode="0.00">
                  <c:v>12.2</c:v>
                </c:pt>
                <c:pt idx="978" formatCode="0.00">
                  <c:v>5.2</c:v>
                </c:pt>
                <c:pt idx="979" formatCode="0.00">
                  <c:v>2.2000000000000002</c:v>
                </c:pt>
                <c:pt idx="980" formatCode="0.00">
                  <c:v>0.7</c:v>
                </c:pt>
                <c:pt idx="981" formatCode="0.00">
                  <c:v>-26.5</c:v>
                </c:pt>
                <c:pt idx="982" formatCode="0.00">
                  <c:v>-23.9</c:v>
                </c:pt>
                <c:pt idx="983" formatCode="0.00">
                  <c:v>8.1999999999999993</c:v>
                </c:pt>
                <c:pt idx="984" formatCode="0.00">
                  <c:v>9</c:v>
                </c:pt>
                <c:pt idx="985" formatCode="0.00">
                  <c:v>8.6999999999999993</c:v>
                </c:pt>
                <c:pt idx="986" formatCode="0.00">
                  <c:v>-4.4000000000000004</c:v>
                </c:pt>
                <c:pt idx="987" formatCode="0.00">
                  <c:v>3.2</c:v>
                </c:pt>
                <c:pt idx="988" formatCode="0.00">
                  <c:v>6.9</c:v>
                </c:pt>
                <c:pt idx="989" formatCode="0.00">
                  <c:v>-7.2</c:v>
                </c:pt>
                <c:pt idx="990" formatCode="0.00">
                  <c:v>-74.3</c:v>
                </c:pt>
                <c:pt idx="991" formatCode="0.00">
                  <c:v>-2.2999999999999998</c:v>
                </c:pt>
                <c:pt idx="992" formatCode="0.00">
                  <c:v>-4</c:v>
                </c:pt>
                <c:pt idx="993" formatCode="0.00">
                  <c:v>3.4</c:v>
                </c:pt>
                <c:pt idx="994" formatCode="0.00">
                  <c:v>3.5</c:v>
                </c:pt>
                <c:pt idx="995" formatCode="0.00">
                  <c:v>9.8000000000000007</c:v>
                </c:pt>
                <c:pt idx="996" formatCode="0.00">
                  <c:v>3.6</c:v>
                </c:pt>
                <c:pt idx="997" formatCode="0.00">
                  <c:v>7.8</c:v>
                </c:pt>
                <c:pt idx="998" formatCode="0.00">
                  <c:v>3.4</c:v>
                </c:pt>
                <c:pt idx="999" formatCode="0.00">
                  <c:v>10.7</c:v>
                </c:pt>
                <c:pt idx="1000" formatCode="0.00">
                  <c:v>11.8</c:v>
                </c:pt>
                <c:pt idx="1001" formatCode="0.00">
                  <c:v>0.7</c:v>
                </c:pt>
                <c:pt idx="1002" formatCode="0.00">
                  <c:v>4.2</c:v>
                </c:pt>
                <c:pt idx="1003" formatCode="0.00">
                  <c:v>99.9</c:v>
                </c:pt>
                <c:pt idx="1004" formatCode="0.00">
                  <c:v>-2.2000000000000002</c:v>
                </c:pt>
                <c:pt idx="1005" formatCode="0.00">
                  <c:v>9.4</c:v>
                </c:pt>
                <c:pt idx="1006" formatCode="0.00">
                  <c:v>40.4</c:v>
                </c:pt>
                <c:pt idx="1007" formatCode="0.00">
                  <c:v>22.1</c:v>
                </c:pt>
                <c:pt idx="1008" formatCode="0.00">
                  <c:v>1.7</c:v>
                </c:pt>
                <c:pt idx="1009" formatCode="0.00">
                  <c:v>0.7</c:v>
                </c:pt>
                <c:pt idx="1010" formatCode="0.00">
                  <c:v>8.9</c:v>
                </c:pt>
                <c:pt idx="1011" formatCode="0.00">
                  <c:v>-31.2</c:v>
                </c:pt>
                <c:pt idx="1012" formatCode="0.00">
                  <c:v>17.5</c:v>
                </c:pt>
                <c:pt idx="1013" formatCode="0.00">
                  <c:v>-1.3</c:v>
                </c:pt>
                <c:pt idx="1014" formatCode="0.00">
                  <c:v>3.6</c:v>
                </c:pt>
                <c:pt idx="1015" formatCode="0.00">
                  <c:v>8.4</c:v>
                </c:pt>
                <c:pt idx="1016" formatCode="0.00">
                  <c:v>6.5</c:v>
                </c:pt>
                <c:pt idx="1017" formatCode="0.00">
                  <c:v>6.1</c:v>
                </c:pt>
                <c:pt idx="1018" formatCode="0.00">
                  <c:v>15</c:v>
                </c:pt>
                <c:pt idx="1019" formatCode="0.00">
                  <c:v>3.5</c:v>
                </c:pt>
                <c:pt idx="1020" formatCode="0.00">
                  <c:v>2.9</c:v>
                </c:pt>
                <c:pt idx="1021" formatCode="0.00">
                  <c:v>-4.3</c:v>
                </c:pt>
                <c:pt idx="1022" formatCode="0.00">
                  <c:v>-8.6999999999999993</c:v>
                </c:pt>
                <c:pt idx="1023" formatCode="0.00">
                  <c:v>-4.2</c:v>
                </c:pt>
                <c:pt idx="1024" formatCode="0.00">
                  <c:v>10.199999999999999</c:v>
                </c:pt>
                <c:pt idx="1025" formatCode="0.00">
                  <c:v>8.6999999999999993</c:v>
                </c:pt>
                <c:pt idx="1026" formatCode="0.00">
                  <c:v>3.6</c:v>
                </c:pt>
                <c:pt idx="1027" formatCode="0.00">
                  <c:v>-40.1</c:v>
                </c:pt>
                <c:pt idx="1029" formatCode="0.00">
                  <c:v>4.5999999999999996</c:v>
                </c:pt>
                <c:pt idx="1030" formatCode="0.00">
                  <c:v>1.9</c:v>
                </c:pt>
                <c:pt idx="1031" formatCode="0.00">
                  <c:v>22.1</c:v>
                </c:pt>
                <c:pt idx="1032" formatCode="0.00">
                  <c:v>24.6</c:v>
                </c:pt>
                <c:pt idx="1033" formatCode="0.00">
                  <c:v>12.8</c:v>
                </c:pt>
                <c:pt idx="1034" formatCode="0.00">
                  <c:v>5.9</c:v>
                </c:pt>
                <c:pt idx="1035" formatCode="0.00">
                  <c:v>0.1</c:v>
                </c:pt>
                <c:pt idx="1036" formatCode="0.00">
                  <c:v>-14.2</c:v>
                </c:pt>
                <c:pt idx="1037" formatCode="0.00">
                  <c:v>4.2</c:v>
                </c:pt>
                <c:pt idx="1038" formatCode="0.00">
                  <c:v>-30.1</c:v>
                </c:pt>
                <c:pt idx="1039" formatCode="0.00">
                  <c:v>1</c:v>
                </c:pt>
                <c:pt idx="1040" formatCode="0.00">
                  <c:v>33</c:v>
                </c:pt>
                <c:pt idx="1041" formatCode="0.00">
                  <c:v>12.3</c:v>
                </c:pt>
                <c:pt idx="1042" formatCode="0.00">
                  <c:v>4.4000000000000004</c:v>
                </c:pt>
                <c:pt idx="1043" formatCode="0.00">
                  <c:v>16.2</c:v>
                </c:pt>
                <c:pt idx="1044" formatCode="0.00">
                  <c:v>0.9</c:v>
                </c:pt>
                <c:pt idx="1045" formatCode="0.00">
                  <c:v>5.5</c:v>
                </c:pt>
                <c:pt idx="1046" formatCode="0.00">
                  <c:v>1.4</c:v>
                </c:pt>
                <c:pt idx="1047" formatCode="0.00">
                  <c:v>0.5</c:v>
                </c:pt>
                <c:pt idx="1048" formatCode="0.00">
                  <c:v>9.5</c:v>
                </c:pt>
                <c:pt idx="1049" formatCode="0.00">
                  <c:v>-3.9</c:v>
                </c:pt>
                <c:pt idx="1050" formatCode="0.00">
                  <c:v>-2.9</c:v>
                </c:pt>
                <c:pt idx="1051" formatCode="0.00">
                  <c:v>-6.2</c:v>
                </c:pt>
                <c:pt idx="1052" formatCode="0.00">
                  <c:v>18</c:v>
                </c:pt>
                <c:pt idx="1053" formatCode="0.00">
                  <c:v>-15.3</c:v>
                </c:pt>
                <c:pt idx="1054" formatCode="0.00">
                  <c:v>7.9</c:v>
                </c:pt>
                <c:pt idx="1055" formatCode="0.00">
                  <c:v>24.2</c:v>
                </c:pt>
                <c:pt idx="1056" formatCode="0.00">
                  <c:v>9</c:v>
                </c:pt>
                <c:pt idx="1057" formatCode="0.00">
                  <c:v>7.7</c:v>
                </c:pt>
                <c:pt idx="1058" formatCode="0.00">
                  <c:v>9.1</c:v>
                </c:pt>
                <c:pt idx="1059" formatCode="0.00">
                  <c:v>-10.3</c:v>
                </c:pt>
                <c:pt idx="1060" formatCode="0.00">
                  <c:v>1</c:v>
                </c:pt>
                <c:pt idx="1061" formatCode="0.00">
                  <c:v>2.4</c:v>
                </c:pt>
                <c:pt idx="1062" formatCode="0.00">
                  <c:v>7.2</c:v>
                </c:pt>
                <c:pt idx="1063" formatCode="0.00">
                  <c:v>1.9</c:v>
                </c:pt>
                <c:pt idx="1064" formatCode="0.00">
                  <c:v>1.3</c:v>
                </c:pt>
                <c:pt idx="1065" formatCode="0.00">
                  <c:v>-2.1</c:v>
                </c:pt>
                <c:pt idx="1066" formatCode="0.00">
                  <c:v>14.4</c:v>
                </c:pt>
                <c:pt idx="1067" formatCode="0.00">
                  <c:v>3.2</c:v>
                </c:pt>
                <c:pt idx="1068" formatCode="0.00">
                  <c:v>2.2000000000000002</c:v>
                </c:pt>
                <c:pt idx="1069" formatCode="0.00">
                  <c:v>2.4</c:v>
                </c:pt>
                <c:pt idx="1070" formatCode="0.00">
                  <c:v>3.7</c:v>
                </c:pt>
                <c:pt idx="1071" formatCode="0.00">
                  <c:v>11</c:v>
                </c:pt>
                <c:pt idx="1072" formatCode="0.00">
                  <c:v>-0.9</c:v>
                </c:pt>
                <c:pt idx="1073" formatCode="0.00">
                  <c:v>10.199999999999999</c:v>
                </c:pt>
                <c:pt idx="1074" formatCode="0.00">
                  <c:v>9.4</c:v>
                </c:pt>
                <c:pt idx="1075" formatCode="0.00">
                  <c:v>5</c:v>
                </c:pt>
                <c:pt idx="1076" formatCode="0.00">
                  <c:v>9</c:v>
                </c:pt>
                <c:pt idx="1077" formatCode="0.00">
                  <c:v>7</c:v>
                </c:pt>
                <c:pt idx="1078" formatCode="0.00">
                  <c:v>11.9</c:v>
                </c:pt>
                <c:pt idx="1079" formatCode="0.00">
                  <c:v>8</c:v>
                </c:pt>
                <c:pt idx="1080" formatCode="0.00">
                  <c:v>1</c:v>
                </c:pt>
                <c:pt idx="1081" formatCode="0.00">
                  <c:v>16.5</c:v>
                </c:pt>
                <c:pt idx="1082" formatCode="0.00">
                  <c:v>14</c:v>
                </c:pt>
                <c:pt idx="1083" formatCode="0.00">
                  <c:v>3.9</c:v>
                </c:pt>
                <c:pt idx="1084" formatCode="0.00">
                  <c:v>12.7</c:v>
                </c:pt>
                <c:pt idx="1085" formatCode="0.00">
                  <c:v>-0.6</c:v>
                </c:pt>
                <c:pt idx="1086" formatCode="0.00">
                  <c:v>6.9</c:v>
                </c:pt>
                <c:pt idx="1087" formatCode="0.00">
                  <c:v>7.6</c:v>
                </c:pt>
                <c:pt idx="1088" formatCode="0.00">
                  <c:v>0</c:v>
                </c:pt>
                <c:pt idx="1089" formatCode="0.00">
                  <c:v>1.9</c:v>
                </c:pt>
                <c:pt idx="1090" formatCode="0.00">
                  <c:v>5.8</c:v>
                </c:pt>
                <c:pt idx="1091" formatCode="0.00">
                  <c:v>6</c:v>
                </c:pt>
                <c:pt idx="1092" formatCode="0.00">
                  <c:v>-26.2</c:v>
                </c:pt>
                <c:pt idx="1093" formatCode="0.00">
                  <c:v>1.1000000000000001</c:v>
                </c:pt>
                <c:pt idx="1094" formatCode="0.00">
                  <c:v>-11</c:v>
                </c:pt>
                <c:pt idx="1095" formatCode="0.00">
                  <c:v>20.5</c:v>
                </c:pt>
                <c:pt idx="1096" formatCode="0.00">
                  <c:v>10</c:v>
                </c:pt>
                <c:pt idx="1097" formatCode="0.00">
                  <c:v>-0.3</c:v>
                </c:pt>
                <c:pt idx="1098" formatCode="0.00">
                  <c:v>14.4</c:v>
                </c:pt>
                <c:pt idx="1099" formatCode="0.00">
                  <c:v>-6.5</c:v>
                </c:pt>
                <c:pt idx="1100" formatCode="0.00">
                  <c:v>0.7</c:v>
                </c:pt>
                <c:pt idx="1101" formatCode="0.00">
                  <c:v>0</c:v>
                </c:pt>
                <c:pt idx="1102" formatCode="0.00">
                  <c:v>-11</c:v>
                </c:pt>
                <c:pt idx="1103" formatCode="0.00">
                  <c:v>7.1</c:v>
                </c:pt>
                <c:pt idx="1104" formatCode="0.00">
                  <c:v>16.399999999999999</c:v>
                </c:pt>
                <c:pt idx="1105" formatCode="0.00">
                  <c:v>1.6</c:v>
                </c:pt>
                <c:pt idx="1106" formatCode="0.00">
                  <c:v>9.8000000000000007</c:v>
                </c:pt>
                <c:pt idx="1107" formatCode="0.00">
                  <c:v>13.8</c:v>
                </c:pt>
                <c:pt idx="1108" formatCode="0.00">
                  <c:v>3.4</c:v>
                </c:pt>
                <c:pt idx="1109" formatCode="0.00">
                  <c:v>-18</c:v>
                </c:pt>
                <c:pt idx="1110" formatCode="0.00">
                  <c:v>0.2</c:v>
                </c:pt>
                <c:pt idx="1111" formatCode="0.00">
                  <c:v>0.2</c:v>
                </c:pt>
                <c:pt idx="1112" formatCode="0.00">
                  <c:v>2.4</c:v>
                </c:pt>
                <c:pt idx="1113" formatCode="0.00">
                  <c:v>1.8</c:v>
                </c:pt>
                <c:pt idx="1114" formatCode="0.00">
                  <c:v>9.1</c:v>
                </c:pt>
                <c:pt idx="1115" formatCode="0.00">
                  <c:v>-0.1</c:v>
                </c:pt>
                <c:pt idx="1116" formatCode="0.00">
                  <c:v>3.4</c:v>
                </c:pt>
                <c:pt idx="1117" formatCode="0.00">
                  <c:v>9.8000000000000007</c:v>
                </c:pt>
                <c:pt idx="1118" formatCode="0.00">
                  <c:v>14.1</c:v>
                </c:pt>
                <c:pt idx="1119" formatCode="0.00">
                  <c:v>1</c:v>
                </c:pt>
                <c:pt idx="1120" formatCode="0.00">
                  <c:v>16.5</c:v>
                </c:pt>
                <c:pt idx="1121" formatCode="0.00">
                  <c:v>20.100000000000001</c:v>
                </c:pt>
                <c:pt idx="1122" formatCode="0.00">
                  <c:v>11.6</c:v>
                </c:pt>
                <c:pt idx="1123" formatCode="0.00">
                  <c:v>-2.9</c:v>
                </c:pt>
                <c:pt idx="1124" formatCode="0.00">
                  <c:v>10.7</c:v>
                </c:pt>
                <c:pt idx="1125" formatCode="0.00">
                  <c:v>8.4</c:v>
                </c:pt>
                <c:pt idx="1126" formatCode="0.00">
                  <c:v>3.2</c:v>
                </c:pt>
                <c:pt idx="1127" formatCode="0.00">
                  <c:v>2.6</c:v>
                </c:pt>
                <c:pt idx="1128" formatCode="0.00">
                  <c:v>3</c:v>
                </c:pt>
                <c:pt idx="1129" formatCode="0.00">
                  <c:v>0</c:v>
                </c:pt>
                <c:pt idx="1130" formatCode="0.00">
                  <c:v>1.2</c:v>
                </c:pt>
                <c:pt idx="1131" formatCode="0.00">
                  <c:v>-7.9</c:v>
                </c:pt>
                <c:pt idx="1132" formatCode="0.00">
                  <c:v>1.6</c:v>
                </c:pt>
                <c:pt idx="1133" formatCode="0.00">
                  <c:v>18.899999999999999</c:v>
                </c:pt>
                <c:pt idx="1134" formatCode="0.00">
                  <c:v>8.6</c:v>
                </c:pt>
                <c:pt idx="1135" formatCode="0.00">
                  <c:v>-12.3</c:v>
                </c:pt>
                <c:pt idx="1136" formatCode="0.00">
                  <c:v>-4.2</c:v>
                </c:pt>
                <c:pt idx="1137" formatCode="0.00">
                  <c:v>3</c:v>
                </c:pt>
                <c:pt idx="1138" formatCode="0.00">
                  <c:v>2.4</c:v>
                </c:pt>
                <c:pt idx="1139" formatCode="0.00">
                  <c:v>162.9</c:v>
                </c:pt>
                <c:pt idx="1140" formatCode="0.00">
                  <c:v>55.4</c:v>
                </c:pt>
                <c:pt idx="1141" formatCode="0.00">
                  <c:v>1.1000000000000001</c:v>
                </c:pt>
                <c:pt idx="1142" formatCode="0.00">
                  <c:v>2.9</c:v>
                </c:pt>
                <c:pt idx="1143" formatCode="0.00">
                  <c:v>-6.2</c:v>
                </c:pt>
                <c:pt idx="1144" formatCode="0.00">
                  <c:v>-30.2</c:v>
                </c:pt>
                <c:pt idx="1145" formatCode="0.00">
                  <c:v>53.8</c:v>
                </c:pt>
                <c:pt idx="1146" formatCode="0.00">
                  <c:v>6.8</c:v>
                </c:pt>
                <c:pt idx="1147" formatCode="0.00">
                  <c:v>-0.3</c:v>
                </c:pt>
                <c:pt idx="1148" formatCode="0.00">
                  <c:v>2.2999999999999998</c:v>
                </c:pt>
                <c:pt idx="1149" formatCode="0.00">
                  <c:v>4.4000000000000004</c:v>
                </c:pt>
                <c:pt idx="1150" formatCode="0.00">
                  <c:v>1.5</c:v>
                </c:pt>
                <c:pt idx="1151" formatCode="0.00">
                  <c:v>17.7</c:v>
                </c:pt>
                <c:pt idx="1152" formatCode="0.00">
                  <c:v>12</c:v>
                </c:pt>
                <c:pt idx="1153" formatCode="0.00">
                  <c:v>1.5</c:v>
                </c:pt>
                <c:pt idx="1154" formatCode="0.00">
                  <c:v>-13</c:v>
                </c:pt>
                <c:pt idx="1155" formatCode="0.00">
                  <c:v>10.9</c:v>
                </c:pt>
                <c:pt idx="1156" formatCode="0.00">
                  <c:v>19.7</c:v>
                </c:pt>
                <c:pt idx="1157" formatCode="0.00">
                  <c:v>6.2</c:v>
                </c:pt>
                <c:pt idx="1158" formatCode="0.00">
                  <c:v>4.4000000000000004</c:v>
                </c:pt>
                <c:pt idx="1159" formatCode="0.00">
                  <c:v>9.6</c:v>
                </c:pt>
                <c:pt idx="1160" formatCode="0.00">
                  <c:v>5.2</c:v>
                </c:pt>
                <c:pt idx="1161" formatCode="0.00">
                  <c:v>0</c:v>
                </c:pt>
                <c:pt idx="1162" formatCode="0.00">
                  <c:v>-11.6</c:v>
                </c:pt>
                <c:pt idx="1163" formatCode="0.00">
                  <c:v>1.4</c:v>
                </c:pt>
                <c:pt idx="1164" formatCode="0.00">
                  <c:v>4.0999999999999996</c:v>
                </c:pt>
                <c:pt idx="1165" formatCode="0.00">
                  <c:v>-3.9</c:v>
                </c:pt>
                <c:pt idx="1166" formatCode="0.00">
                  <c:v>2.4</c:v>
                </c:pt>
                <c:pt idx="1167" formatCode="0.00">
                  <c:v>6.7</c:v>
                </c:pt>
                <c:pt idx="1168" formatCode="0.00">
                  <c:v>3</c:v>
                </c:pt>
                <c:pt idx="1169" formatCode="0.00">
                  <c:v>2.6</c:v>
                </c:pt>
                <c:pt idx="1170" formatCode="0.00">
                  <c:v>-27.6</c:v>
                </c:pt>
                <c:pt idx="1171" formatCode="0.00">
                  <c:v>-1.2</c:v>
                </c:pt>
                <c:pt idx="1172" formatCode="0.00">
                  <c:v>25.5</c:v>
                </c:pt>
                <c:pt idx="1173" formatCode="0.00">
                  <c:v>-5.4</c:v>
                </c:pt>
                <c:pt idx="1174" formatCode="0.00">
                  <c:v>0.7</c:v>
                </c:pt>
                <c:pt idx="1175" formatCode="0.00">
                  <c:v>346.5</c:v>
                </c:pt>
                <c:pt idx="1176" formatCode="0.00">
                  <c:v>6.8</c:v>
                </c:pt>
                <c:pt idx="1177" formatCode="0.00">
                  <c:v>6.3</c:v>
                </c:pt>
                <c:pt idx="1178" formatCode="0.00">
                  <c:v>9.9</c:v>
                </c:pt>
                <c:pt idx="1179" formatCode="0.00">
                  <c:v>7</c:v>
                </c:pt>
                <c:pt idx="1180" formatCode="0.00">
                  <c:v>8.1</c:v>
                </c:pt>
                <c:pt idx="1181" formatCode="0.00">
                  <c:v>1.7</c:v>
                </c:pt>
                <c:pt idx="1182" formatCode="0.00">
                  <c:v>8.1999999999999993</c:v>
                </c:pt>
                <c:pt idx="1183" formatCode="0.00">
                  <c:v>2.9</c:v>
                </c:pt>
                <c:pt idx="1184" formatCode="0.00">
                  <c:v>-3.2</c:v>
                </c:pt>
                <c:pt idx="1185" formatCode="0.00">
                  <c:v>5.0999999999999996</c:v>
                </c:pt>
                <c:pt idx="1186" formatCode="0.00">
                  <c:v>9.5</c:v>
                </c:pt>
                <c:pt idx="1187" formatCode="0.00">
                  <c:v>5.2</c:v>
                </c:pt>
                <c:pt idx="1188" formatCode="0.00">
                  <c:v>12.4</c:v>
                </c:pt>
                <c:pt idx="1189" formatCode="0.00">
                  <c:v>9.6</c:v>
                </c:pt>
                <c:pt idx="1190" formatCode="0.00">
                  <c:v>8.4</c:v>
                </c:pt>
                <c:pt idx="1191" formatCode="0.00">
                  <c:v>-2</c:v>
                </c:pt>
                <c:pt idx="1192" formatCode="0.00">
                  <c:v>-2</c:v>
                </c:pt>
                <c:pt idx="1193" formatCode="0.00">
                  <c:v>4.8</c:v>
                </c:pt>
                <c:pt idx="1194" formatCode="0.00">
                  <c:v>4.7</c:v>
                </c:pt>
                <c:pt idx="1195" formatCode="0.00">
                  <c:v>-0.6</c:v>
                </c:pt>
                <c:pt idx="1196" formatCode="0.00">
                  <c:v>14.5</c:v>
                </c:pt>
                <c:pt idx="1197" formatCode="0.00">
                  <c:v>2.2999999999999998</c:v>
                </c:pt>
                <c:pt idx="1198" formatCode="0.00">
                  <c:v>19.600000000000001</c:v>
                </c:pt>
                <c:pt idx="1199" formatCode="0.00">
                  <c:v>11.9</c:v>
                </c:pt>
                <c:pt idx="1200" formatCode="0.00">
                  <c:v>11.1</c:v>
                </c:pt>
                <c:pt idx="1201" formatCode="0.00">
                  <c:v>3.4</c:v>
                </c:pt>
                <c:pt idx="1202" formatCode="0.00">
                  <c:v>11.3</c:v>
                </c:pt>
                <c:pt idx="1203" formatCode="0.00">
                  <c:v>0.8</c:v>
                </c:pt>
                <c:pt idx="1204" formatCode="0.00">
                  <c:v>6.7</c:v>
                </c:pt>
                <c:pt idx="1205" formatCode="0.00">
                  <c:v>10</c:v>
                </c:pt>
                <c:pt idx="1206" formatCode="0.00">
                  <c:v>2</c:v>
                </c:pt>
                <c:pt idx="1207" formatCode="0.00">
                  <c:v>8.8000000000000007</c:v>
                </c:pt>
                <c:pt idx="1208" formatCode="0.00">
                  <c:v>-4.5999999999999996</c:v>
                </c:pt>
                <c:pt idx="1209" formatCode="0.00">
                  <c:v>-21.4</c:v>
                </c:pt>
                <c:pt idx="1210" formatCode="0.00">
                  <c:v>5.6</c:v>
                </c:pt>
                <c:pt idx="1211" formatCode="0.00">
                  <c:v>1.8</c:v>
                </c:pt>
                <c:pt idx="1212" formatCode="0.00">
                  <c:v>-6.9</c:v>
                </c:pt>
                <c:pt idx="1213" formatCode="0.00">
                  <c:v>-1.7</c:v>
                </c:pt>
                <c:pt idx="1214" formatCode="0.00">
                  <c:v>4.7</c:v>
                </c:pt>
                <c:pt idx="1215" formatCode="0.00">
                  <c:v>-25.6</c:v>
                </c:pt>
                <c:pt idx="1216" formatCode="0.00">
                  <c:v>13.2</c:v>
                </c:pt>
                <c:pt idx="1217" formatCode="0.00">
                  <c:v>8.8000000000000007</c:v>
                </c:pt>
                <c:pt idx="1218" formatCode="0.00">
                  <c:v>3.4</c:v>
                </c:pt>
                <c:pt idx="1219" formatCode="0.00">
                  <c:v>13.5</c:v>
                </c:pt>
                <c:pt idx="1220" formatCode="0.00">
                  <c:v>8</c:v>
                </c:pt>
                <c:pt idx="1221" formatCode="0.00">
                  <c:v>5.2</c:v>
                </c:pt>
                <c:pt idx="1222" formatCode="0.00">
                  <c:v>0.3</c:v>
                </c:pt>
                <c:pt idx="1223" formatCode="0.00">
                  <c:v>27.6</c:v>
                </c:pt>
                <c:pt idx="1224" formatCode="0.00">
                  <c:v>-9.9</c:v>
                </c:pt>
                <c:pt idx="1225" formatCode="0.00">
                  <c:v>12.9</c:v>
                </c:pt>
                <c:pt idx="1226" formatCode="0.00">
                  <c:v>-3.7</c:v>
                </c:pt>
                <c:pt idx="1227" formatCode="0.00">
                  <c:v>14</c:v>
                </c:pt>
                <c:pt idx="1228" formatCode="0.00">
                  <c:v>2.2999999999999998</c:v>
                </c:pt>
                <c:pt idx="1229" formatCode="0.00">
                  <c:v>4.5</c:v>
                </c:pt>
                <c:pt idx="1230" formatCode="0.00">
                  <c:v>32.4</c:v>
                </c:pt>
                <c:pt idx="1231" formatCode="0.00">
                  <c:v>-4.7</c:v>
                </c:pt>
                <c:pt idx="1232" formatCode="0.00">
                  <c:v>12.8</c:v>
                </c:pt>
                <c:pt idx="1233" formatCode="0.00">
                  <c:v>-6.5</c:v>
                </c:pt>
                <c:pt idx="1234" formatCode="0.00">
                  <c:v>40</c:v>
                </c:pt>
                <c:pt idx="1235" formatCode="0.00">
                  <c:v>2.8</c:v>
                </c:pt>
                <c:pt idx="1236" formatCode="0.00">
                  <c:v>5.4</c:v>
                </c:pt>
                <c:pt idx="1237" formatCode="0.00">
                  <c:v>2</c:v>
                </c:pt>
                <c:pt idx="1238" formatCode="0.00">
                  <c:v>-2.2999999999999998</c:v>
                </c:pt>
                <c:pt idx="1239" formatCode="0.00">
                  <c:v>13</c:v>
                </c:pt>
                <c:pt idx="1240" formatCode="0.00">
                  <c:v>-18.600000000000001</c:v>
                </c:pt>
                <c:pt idx="1241" formatCode="0.00">
                  <c:v>-1.1000000000000001</c:v>
                </c:pt>
                <c:pt idx="1242" formatCode="0.00">
                  <c:v>-20.2</c:v>
                </c:pt>
                <c:pt idx="1243" formatCode="0.00">
                  <c:v>-0.2</c:v>
                </c:pt>
                <c:pt idx="1244" formatCode="0.00">
                  <c:v>2</c:v>
                </c:pt>
                <c:pt idx="1245" formatCode="0.00">
                  <c:v>-0.4</c:v>
                </c:pt>
                <c:pt idx="1246" formatCode="0.00">
                  <c:v>9.1</c:v>
                </c:pt>
                <c:pt idx="1247" formatCode="0.00">
                  <c:v>1.2</c:v>
                </c:pt>
                <c:pt idx="1248" formatCode="0.00">
                  <c:v>-2.9</c:v>
                </c:pt>
                <c:pt idx="1249" formatCode="0.00">
                  <c:v>-0.3</c:v>
                </c:pt>
                <c:pt idx="1251" formatCode="0.00">
                  <c:v>-2.2999999999999998</c:v>
                </c:pt>
                <c:pt idx="1252" formatCode="0.00">
                  <c:v>-1.1000000000000001</c:v>
                </c:pt>
                <c:pt idx="1253" formatCode="0.00">
                  <c:v>2.2999999999999998</c:v>
                </c:pt>
                <c:pt idx="1254" formatCode="0.00">
                  <c:v>-5.9</c:v>
                </c:pt>
                <c:pt idx="1255" formatCode="0.00">
                  <c:v>14.8</c:v>
                </c:pt>
                <c:pt idx="1256" formatCode="0.00">
                  <c:v>7</c:v>
                </c:pt>
                <c:pt idx="1257" formatCode="0.00">
                  <c:v>-0.7</c:v>
                </c:pt>
                <c:pt idx="1258" formatCode="0.00">
                  <c:v>1.4</c:v>
                </c:pt>
                <c:pt idx="1259" formatCode="0.00">
                  <c:v>8.5</c:v>
                </c:pt>
                <c:pt idx="1260" formatCode="0.00">
                  <c:v>4</c:v>
                </c:pt>
                <c:pt idx="1261" formatCode="0.00">
                  <c:v>-5</c:v>
                </c:pt>
                <c:pt idx="1262" formatCode="0.00">
                  <c:v>8.4</c:v>
                </c:pt>
                <c:pt idx="1263" formatCode="0.00">
                  <c:v>-0.1</c:v>
                </c:pt>
                <c:pt idx="1264" formatCode="0.00">
                  <c:v>4.0999999999999996</c:v>
                </c:pt>
                <c:pt idx="1265" formatCode="0.00">
                  <c:v>-101.2</c:v>
                </c:pt>
                <c:pt idx="1266" formatCode="0.00">
                  <c:v>10.1</c:v>
                </c:pt>
                <c:pt idx="1267" formatCode="0.00">
                  <c:v>15.3</c:v>
                </c:pt>
                <c:pt idx="1268" formatCode="0.00">
                  <c:v>0</c:v>
                </c:pt>
                <c:pt idx="1269" formatCode="0.00">
                  <c:v>2</c:v>
                </c:pt>
                <c:pt idx="1270" formatCode="0.00">
                  <c:v>7.8</c:v>
                </c:pt>
                <c:pt idx="1271" formatCode="0.00">
                  <c:v>3.3</c:v>
                </c:pt>
                <c:pt idx="1272" formatCode="0.00">
                  <c:v>936.8</c:v>
                </c:pt>
                <c:pt idx="1273" formatCode="0.00">
                  <c:v>3.4</c:v>
                </c:pt>
                <c:pt idx="1274" formatCode="0.00">
                  <c:v>13.5</c:v>
                </c:pt>
                <c:pt idx="1275" formatCode="0.00">
                  <c:v>-15.7</c:v>
                </c:pt>
                <c:pt idx="1276" formatCode="0.00">
                  <c:v>0.1</c:v>
                </c:pt>
                <c:pt idx="1277" formatCode="0.00">
                  <c:v>-5.8</c:v>
                </c:pt>
                <c:pt idx="1278" formatCode="0.00">
                  <c:v>-295.7</c:v>
                </c:pt>
                <c:pt idx="1279" formatCode="0.00">
                  <c:v>1.1000000000000001</c:v>
                </c:pt>
                <c:pt idx="1280" formatCode="0.00">
                  <c:v>26.5</c:v>
                </c:pt>
                <c:pt idx="1281" formatCode="0.00">
                  <c:v>19.8</c:v>
                </c:pt>
                <c:pt idx="1282" formatCode="0.00">
                  <c:v>2.5</c:v>
                </c:pt>
                <c:pt idx="1283" formatCode="0.00">
                  <c:v>9.4</c:v>
                </c:pt>
                <c:pt idx="1284" formatCode="0.00">
                  <c:v>17.8</c:v>
                </c:pt>
                <c:pt idx="1285" formatCode="0.00">
                  <c:v>13.9</c:v>
                </c:pt>
                <c:pt idx="1286" formatCode="0.00">
                  <c:v>13.5</c:v>
                </c:pt>
                <c:pt idx="1287" formatCode="0.00">
                  <c:v>11.3</c:v>
                </c:pt>
                <c:pt idx="1288" formatCode="0.00">
                  <c:v>9.6999999999999993</c:v>
                </c:pt>
                <c:pt idx="1289" formatCode="0.00">
                  <c:v>-6.6</c:v>
                </c:pt>
                <c:pt idx="1290" formatCode="0.00">
                  <c:v>-11.1</c:v>
                </c:pt>
                <c:pt idx="1291" formatCode="0.00">
                  <c:v>4.2</c:v>
                </c:pt>
                <c:pt idx="1292" formatCode="0.00">
                  <c:v>16.8</c:v>
                </c:pt>
                <c:pt idx="1293" formatCode="0.00">
                  <c:v>12</c:v>
                </c:pt>
                <c:pt idx="1294" formatCode="0.00">
                  <c:v>9.4</c:v>
                </c:pt>
                <c:pt idx="1295" formatCode="0.00">
                  <c:v>4.5</c:v>
                </c:pt>
                <c:pt idx="1296" formatCode="0.00">
                  <c:v>21.2</c:v>
                </c:pt>
                <c:pt idx="1297" formatCode="0.00">
                  <c:v>13.9</c:v>
                </c:pt>
                <c:pt idx="1298" formatCode="0.00">
                  <c:v>5.9</c:v>
                </c:pt>
                <c:pt idx="1299" formatCode="0.00">
                  <c:v>4.8</c:v>
                </c:pt>
                <c:pt idx="1300" formatCode="0.00">
                  <c:v>6.4</c:v>
                </c:pt>
                <c:pt idx="1301" formatCode="0.00">
                  <c:v>-25.8</c:v>
                </c:pt>
                <c:pt idx="1302" formatCode="0.00">
                  <c:v>8</c:v>
                </c:pt>
                <c:pt idx="1303" formatCode="0.00">
                  <c:v>6.7</c:v>
                </c:pt>
                <c:pt idx="1304" formatCode="0.00">
                  <c:v>7.5</c:v>
                </c:pt>
                <c:pt idx="1305" formatCode="0.00">
                  <c:v>-32.5</c:v>
                </c:pt>
                <c:pt idx="1306" formatCode="0.00">
                  <c:v>12.8</c:v>
                </c:pt>
                <c:pt idx="1307" formatCode="0.00">
                  <c:v>75.599999999999994</c:v>
                </c:pt>
                <c:pt idx="1308" formatCode="0.00">
                  <c:v>22.9</c:v>
                </c:pt>
                <c:pt idx="1309" formatCode="0.00">
                  <c:v>1.7</c:v>
                </c:pt>
                <c:pt idx="1310" formatCode="0.00">
                  <c:v>0</c:v>
                </c:pt>
                <c:pt idx="1311" formatCode="0.00">
                  <c:v>9</c:v>
                </c:pt>
                <c:pt idx="1312" formatCode="0.00">
                  <c:v>5.6</c:v>
                </c:pt>
                <c:pt idx="1313" formatCode="0.00">
                  <c:v>-43.1</c:v>
                </c:pt>
                <c:pt idx="1314" formatCode="0.00">
                  <c:v>7.6</c:v>
                </c:pt>
                <c:pt idx="1315" formatCode="0.00">
                  <c:v>9.3000000000000007</c:v>
                </c:pt>
                <c:pt idx="1316" formatCode="0.00">
                  <c:v>88.4</c:v>
                </c:pt>
                <c:pt idx="1317" formatCode="0.00">
                  <c:v>3.2</c:v>
                </c:pt>
                <c:pt idx="1318" formatCode="0.00">
                  <c:v>7.8</c:v>
                </c:pt>
                <c:pt idx="1319" formatCode="0.00">
                  <c:v>1</c:v>
                </c:pt>
                <c:pt idx="1320" formatCode="0.00">
                  <c:v>-1.9</c:v>
                </c:pt>
                <c:pt idx="1321" formatCode="0.00">
                  <c:v>-5.7</c:v>
                </c:pt>
                <c:pt idx="1322" formatCode="0.00">
                  <c:v>15.1</c:v>
                </c:pt>
                <c:pt idx="1323" formatCode="0.00">
                  <c:v>8</c:v>
                </c:pt>
                <c:pt idx="1324" formatCode="0.00">
                  <c:v>-7.2</c:v>
                </c:pt>
                <c:pt idx="1325" formatCode="0.00">
                  <c:v>-1.4</c:v>
                </c:pt>
                <c:pt idx="1326" formatCode="0.00">
                  <c:v>2.1</c:v>
                </c:pt>
                <c:pt idx="1327" formatCode="0.00">
                  <c:v>1.8</c:v>
                </c:pt>
                <c:pt idx="1328" formatCode="0.00">
                  <c:v>-19.2</c:v>
                </c:pt>
                <c:pt idx="1329" formatCode="0.00">
                  <c:v>0</c:v>
                </c:pt>
                <c:pt idx="1330" formatCode="0.00">
                  <c:v>-1.3</c:v>
                </c:pt>
                <c:pt idx="1331" formatCode="0.00">
                  <c:v>8.1</c:v>
                </c:pt>
                <c:pt idx="1332" formatCode="0.00">
                  <c:v>6.5</c:v>
                </c:pt>
                <c:pt idx="1333" formatCode="0.00">
                  <c:v>-56.1</c:v>
                </c:pt>
                <c:pt idx="1334" formatCode="0.00">
                  <c:v>4.0999999999999996</c:v>
                </c:pt>
                <c:pt idx="1335" formatCode="0.00">
                  <c:v>22.5</c:v>
                </c:pt>
                <c:pt idx="1336" formatCode="0.00">
                  <c:v>10.199999999999999</c:v>
                </c:pt>
                <c:pt idx="1337" formatCode="0.00">
                  <c:v>6.6</c:v>
                </c:pt>
                <c:pt idx="1338" formatCode="0.00">
                  <c:v>9.4</c:v>
                </c:pt>
                <c:pt idx="1339" formatCode="0.00">
                  <c:v>-0.8</c:v>
                </c:pt>
                <c:pt idx="1340" formatCode="0.00">
                  <c:v>2.2999999999999998</c:v>
                </c:pt>
                <c:pt idx="1341" formatCode="0.00">
                  <c:v>9.1999999999999993</c:v>
                </c:pt>
                <c:pt idx="1342" formatCode="0.00">
                  <c:v>1</c:v>
                </c:pt>
                <c:pt idx="1343" formatCode="0.00">
                  <c:v>-26064.6</c:v>
                </c:pt>
                <c:pt idx="1344" formatCode="0.00">
                  <c:v>7</c:v>
                </c:pt>
                <c:pt idx="1345" formatCode="0.00">
                  <c:v>-1.4</c:v>
                </c:pt>
                <c:pt idx="1346" formatCode="0.00">
                  <c:v>-9</c:v>
                </c:pt>
                <c:pt idx="1347" formatCode="0.00">
                  <c:v>6.8</c:v>
                </c:pt>
                <c:pt idx="1348" formatCode="0.00">
                  <c:v>6.1</c:v>
                </c:pt>
                <c:pt idx="1349" formatCode="0.00">
                  <c:v>-681.6</c:v>
                </c:pt>
                <c:pt idx="1350" formatCode="0.00">
                  <c:v>7.3</c:v>
                </c:pt>
                <c:pt idx="1351" formatCode="0.00">
                  <c:v>4.9000000000000004</c:v>
                </c:pt>
                <c:pt idx="1352" formatCode="0.00">
                  <c:v>7.3</c:v>
                </c:pt>
                <c:pt idx="1353" formatCode="0.00">
                  <c:v>-10.4</c:v>
                </c:pt>
                <c:pt idx="1354" formatCode="0.00">
                  <c:v>16.3</c:v>
                </c:pt>
                <c:pt idx="1355" formatCode="0.00">
                  <c:v>0.4</c:v>
                </c:pt>
                <c:pt idx="1356" formatCode="0.00">
                  <c:v>-2.7</c:v>
                </c:pt>
                <c:pt idx="1357" formatCode="0.00">
                  <c:v>2.2999999999999998</c:v>
                </c:pt>
                <c:pt idx="1358" formatCode="0.00">
                  <c:v>5</c:v>
                </c:pt>
                <c:pt idx="1359" formatCode="0.00">
                  <c:v>-1.4</c:v>
                </c:pt>
                <c:pt idx="1360" formatCode="0.00">
                  <c:v>9.4</c:v>
                </c:pt>
                <c:pt idx="1361" formatCode="0.00">
                  <c:v>5.6</c:v>
                </c:pt>
                <c:pt idx="1362" formatCode="0.00">
                  <c:v>-8</c:v>
                </c:pt>
                <c:pt idx="1363" formatCode="0.00">
                  <c:v>11.3</c:v>
                </c:pt>
                <c:pt idx="1364" formatCode="0.00">
                  <c:v>3.4</c:v>
                </c:pt>
                <c:pt idx="1365" formatCode="0.00">
                  <c:v>14.2</c:v>
                </c:pt>
                <c:pt idx="1366" formatCode="0.00">
                  <c:v>73.400000000000006</c:v>
                </c:pt>
                <c:pt idx="1367" formatCode="0.00">
                  <c:v>9</c:v>
                </c:pt>
                <c:pt idx="1368" formatCode="0.00">
                  <c:v>4.3</c:v>
                </c:pt>
                <c:pt idx="1369" formatCode="0.00">
                  <c:v>-1.2</c:v>
                </c:pt>
                <c:pt idx="1370" formatCode="0.00">
                  <c:v>10.5</c:v>
                </c:pt>
                <c:pt idx="1371" formatCode="0.00">
                  <c:v>23.9</c:v>
                </c:pt>
                <c:pt idx="1372" formatCode="0.00">
                  <c:v>35.299999999999997</c:v>
                </c:pt>
                <c:pt idx="1373" formatCode="0.00">
                  <c:v>-22.3</c:v>
                </c:pt>
                <c:pt idx="1374" formatCode="0.00">
                  <c:v>8.1</c:v>
                </c:pt>
                <c:pt idx="1375" formatCode="0.00">
                  <c:v>0.3</c:v>
                </c:pt>
                <c:pt idx="1376" formatCode="0.00">
                  <c:v>66.099999999999994</c:v>
                </c:pt>
                <c:pt idx="1377" formatCode="0.00">
                  <c:v>1</c:v>
                </c:pt>
                <c:pt idx="1378" formatCode="0.00">
                  <c:v>9.1</c:v>
                </c:pt>
                <c:pt idx="1379" formatCode="0.00">
                  <c:v>-6.2</c:v>
                </c:pt>
                <c:pt idx="1380" formatCode="0.00">
                  <c:v>7.1</c:v>
                </c:pt>
                <c:pt idx="1381" formatCode="0.00">
                  <c:v>18.7</c:v>
                </c:pt>
                <c:pt idx="1382" formatCode="0.00">
                  <c:v>-23.1</c:v>
                </c:pt>
                <c:pt idx="1383" formatCode="0.00">
                  <c:v>-2.5</c:v>
                </c:pt>
                <c:pt idx="1384" formatCode="0.00">
                  <c:v>-11.5</c:v>
                </c:pt>
                <c:pt idx="1385" formatCode="0.00">
                  <c:v>41.2</c:v>
                </c:pt>
                <c:pt idx="1386" formatCode="0.00">
                  <c:v>368.6</c:v>
                </c:pt>
                <c:pt idx="1387" formatCode="0.00">
                  <c:v>-56.1</c:v>
                </c:pt>
                <c:pt idx="1388" formatCode="0.00">
                  <c:v>-26.2</c:v>
                </c:pt>
                <c:pt idx="1389" formatCode="0.00">
                  <c:v>2.8</c:v>
                </c:pt>
                <c:pt idx="1390" formatCode="0.00">
                  <c:v>6.7</c:v>
                </c:pt>
                <c:pt idx="1391" formatCode="0.00">
                  <c:v>7.4</c:v>
                </c:pt>
                <c:pt idx="1392" formatCode="0.00">
                  <c:v>3.4</c:v>
                </c:pt>
                <c:pt idx="1393" formatCode="0.00">
                  <c:v>18.3</c:v>
                </c:pt>
                <c:pt idx="1394" formatCode="0.00">
                  <c:v>9.6</c:v>
                </c:pt>
                <c:pt idx="1395" formatCode="0.00">
                  <c:v>0.8</c:v>
                </c:pt>
                <c:pt idx="1396" formatCode="0.00">
                  <c:v>-11.6</c:v>
                </c:pt>
                <c:pt idx="1397" formatCode="0.00">
                  <c:v>5.2</c:v>
                </c:pt>
                <c:pt idx="1398" formatCode="0.00">
                  <c:v>2.7</c:v>
                </c:pt>
                <c:pt idx="1399" formatCode="0.00">
                  <c:v>2.6</c:v>
                </c:pt>
                <c:pt idx="1400" formatCode="0.00">
                  <c:v>7.6</c:v>
                </c:pt>
                <c:pt idx="1401" formatCode="0.00">
                  <c:v>0.9</c:v>
                </c:pt>
                <c:pt idx="1402" formatCode="0.00">
                  <c:v>-2.8</c:v>
                </c:pt>
                <c:pt idx="1403" formatCode="0.00">
                  <c:v>-41.4</c:v>
                </c:pt>
                <c:pt idx="1404" formatCode="0.00">
                  <c:v>5.9</c:v>
                </c:pt>
                <c:pt idx="1405" formatCode="0.00">
                  <c:v>0.4</c:v>
                </c:pt>
                <c:pt idx="1406" formatCode="0.00">
                  <c:v>5.0999999999999996</c:v>
                </c:pt>
                <c:pt idx="1407" formatCode="0.00">
                  <c:v>0</c:v>
                </c:pt>
                <c:pt idx="1408" formatCode="0.00">
                  <c:v>9.5</c:v>
                </c:pt>
                <c:pt idx="1409" formatCode="0.00">
                  <c:v>2.9</c:v>
                </c:pt>
                <c:pt idx="1410" formatCode="0.00">
                  <c:v>-0.1</c:v>
                </c:pt>
                <c:pt idx="1411" formatCode="0.00">
                  <c:v>9.1999999999999993</c:v>
                </c:pt>
                <c:pt idx="1412" formatCode="0.00">
                  <c:v>2.4</c:v>
                </c:pt>
                <c:pt idx="1413" formatCode="0.00">
                  <c:v>15.7</c:v>
                </c:pt>
                <c:pt idx="1414" formatCode="0.00">
                  <c:v>-0.7</c:v>
                </c:pt>
                <c:pt idx="1415" formatCode="0.00">
                  <c:v>9.6</c:v>
                </c:pt>
                <c:pt idx="1416" formatCode="0.00">
                  <c:v>-19.899999999999999</c:v>
                </c:pt>
                <c:pt idx="1417" formatCode="0.00">
                  <c:v>-9.8000000000000007</c:v>
                </c:pt>
                <c:pt idx="1418" formatCode="0.00">
                  <c:v>3.1</c:v>
                </c:pt>
                <c:pt idx="1419" formatCode="0.00">
                  <c:v>-0.3</c:v>
                </c:pt>
                <c:pt idx="1420" formatCode="0.00">
                  <c:v>6.6</c:v>
                </c:pt>
                <c:pt idx="1421" formatCode="0.00">
                  <c:v>7.9</c:v>
                </c:pt>
                <c:pt idx="1422" formatCode="0.00">
                  <c:v>-41.4</c:v>
                </c:pt>
                <c:pt idx="1423" formatCode="0.00">
                  <c:v>8.4</c:v>
                </c:pt>
                <c:pt idx="1424" formatCode="0.00">
                  <c:v>2.5</c:v>
                </c:pt>
                <c:pt idx="1425" formatCode="0.00">
                  <c:v>8.6999999999999993</c:v>
                </c:pt>
                <c:pt idx="1426" formatCode="0.00">
                  <c:v>6.6</c:v>
                </c:pt>
                <c:pt idx="1427" formatCode="0.00">
                  <c:v>-1.2</c:v>
                </c:pt>
                <c:pt idx="1428" formatCode="0.00">
                  <c:v>5.4</c:v>
                </c:pt>
                <c:pt idx="1429" formatCode="0.00">
                  <c:v>9.1999999999999993</c:v>
                </c:pt>
                <c:pt idx="1430" formatCode="0.00">
                  <c:v>2.7</c:v>
                </c:pt>
                <c:pt idx="1431" formatCode="0.00">
                  <c:v>20.2</c:v>
                </c:pt>
                <c:pt idx="1432" formatCode="#,##0.00">
                  <c:v>6.4</c:v>
                </c:pt>
                <c:pt idx="1433" formatCode="#,##0.00">
                  <c:v>-3</c:v>
                </c:pt>
                <c:pt idx="1434" formatCode="#,##0.00">
                  <c:v>1</c:v>
                </c:pt>
                <c:pt idx="1435" formatCode="#,##0.00">
                  <c:v>-0.9</c:v>
                </c:pt>
                <c:pt idx="1436" formatCode="#,##0.00">
                  <c:v>13.1</c:v>
                </c:pt>
                <c:pt idx="1437" formatCode="#,##0.00">
                  <c:v>-81.5</c:v>
                </c:pt>
                <c:pt idx="1438" formatCode="#,##0.00">
                  <c:v>-3.7</c:v>
                </c:pt>
                <c:pt idx="1439" formatCode="#,##0.00">
                  <c:v>-3.3</c:v>
                </c:pt>
                <c:pt idx="1440" formatCode="#,##0.00">
                  <c:v>5.3</c:v>
                </c:pt>
                <c:pt idx="1441" formatCode="#,##0.00">
                  <c:v>8.4</c:v>
                </c:pt>
                <c:pt idx="1442" formatCode="#,##0.00">
                  <c:v>19.8</c:v>
                </c:pt>
                <c:pt idx="1443" formatCode="#,##0.00">
                  <c:v>3.9</c:v>
                </c:pt>
                <c:pt idx="1444" formatCode="#,##0.00">
                  <c:v>5.2</c:v>
                </c:pt>
                <c:pt idx="1445" formatCode="#,##0.00">
                  <c:v>1.5</c:v>
                </c:pt>
                <c:pt idx="1446" formatCode="#,##0.00">
                  <c:v>7.4</c:v>
                </c:pt>
                <c:pt idx="1447" formatCode="#,##0.00">
                  <c:v>9</c:v>
                </c:pt>
                <c:pt idx="1448" formatCode="#,##0.00">
                  <c:v>9.6999999999999993</c:v>
                </c:pt>
                <c:pt idx="1449" formatCode="#,##0.00">
                  <c:v>0.8</c:v>
                </c:pt>
                <c:pt idx="1450" formatCode="#,##0.00">
                  <c:v>10.8</c:v>
                </c:pt>
                <c:pt idx="1451" formatCode="#,##0.00">
                  <c:v>-3.5</c:v>
                </c:pt>
                <c:pt idx="1452" formatCode="#,##0.00">
                  <c:v>-1.5</c:v>
                </c:pt>
                <c:pt idx="1453" formatCode="#,##0.00">
                  <c:v>1.7</c:v>
                </c:pt>
                <c:pt idx="1454" formatCode="#,##0.00">
                  <c:v>3.5</c:v>
                </c:pt>
                <c:pt idx="1455" formatCode="#,##0.00">
                  <c:v>7.1</c:v>
                </c:pt>
                <c:pt idx="1456" formatCode="#,##0.00">
                  <c:v>-4.4000000000000004</c:v>
                </c:pt>
                <c:pt idx="1458" formatCode="#,##0.00">
                  <c:v>5</c:v>
                </c:pt>
                <c:pt idx="1460" formatCode="#,##0.00">
                  <c:v>4.5</c:v>
                </c:pt>
                <c:pt idx="1461" formatCode="#,##0.00">
                  <c:v>3.5</c:v>
                </c:pt>
                <c:pt idx="1463" formatCode="#,##0.00">
                  <c:v>10.8</c:v>
                </c:pt>
                <c:pt idx="1464" formatCode="#,##0.00">
                  <c:v>18.2</c:v>
                </c:pt>
                <c:pt idx="1465" formatCode="#,##0.00">
                  <c:v>-1.5</c:v>
                </c:pt>
                <c:pt idx="1466" formatCode="#,##0.00">
                  <c:v>2.7</c:v>
                </c:pt>
                <c:pt idx="1467" formatCode="#,##0.00">
                  <c:v>5.8</c:v>
                </c:pt>
                <c:pt idx="1468" formatCode="#,##0.00">
                  <c:v>18.399999999999999</c:v>
                </c:pt>
                <c:pt idx="1470" formatCode="#,##0.00">
                  <c:v>5.7</c:v>
                </c:pt>
                <c:pt idx="1471" formatCode="#,##0.00">
                  <c:v>3.4</c:v>
                </c:pt>
                <c:pt idx="1472" formatCode="#,##0.00">
                  <c:v>-8</c:v>
                </c:pt>
                <c:pt idx="1473" formatCode="#,##0.00">
                  <c:v>4</c:v>
                </c:pt>
                <c:pt idx="1474" formatCode="#,##0.00">
                  <c:v>8.8000000000000007</c:v>
                </c:pt>
                <c:pt idx="1475" formatCode="#,##0.00">
                  <c:v>28.4</c:v>
                </c:pt>
                <c:pt idx="1476" formatCode="#,##0.00">
                  <c:v>-6.6</c:v>
                </c:pt>
                <c:pt idx="1477" formatCode="#,##0.00">
                  <c:v>2</c:v>
                </c:pt>
                <c:pt idx="1478" formatCode="#,##0.00">
                  <c:v>2.4</c:v>
                </c:pt>
                <c:pt idx="1479" formatCode="#,##0.00">
                  <c:v>-3</c:v>
                </c:pt>
                <c:pt idx="1480" formatCode="#,##0.00">
                  <c:v>12.6</c:v>
                </c:pt>
                <c:pt idx="1481" formatCode="#,##0.00">
                  <c:v>7.8</c:v>
                </c:pt>
                <c:pt idx="1482" formatCode="#,##0.00">
                  <c:v>10.5</c:v>
                </c:pt>
                <c:pt idx="1483" formatCode="#,##0.00">
                  <c:v>-5.6</c:v>
                </c:pt>
                <c:pt idx="1484" formatCode="#,##0.00">
                  <c:v>-18.3</c:v>
                </c:pt>
                <c:pt idx="1485" formatCode="#,##0.00">
                  <c:v>5.5</c:v>
                </c:pt>
                <c:pt idx="1486" formatCode="#,##0.00">
                  <c:v>0</c:v>
                </c:pt>
                <c:pt idx="1487" formatCode="#,##0.00">
                  <c:v>5</c:v>
                </c:pt>
                <c:pt idx="1488" formatCode="#,##0.00">
                  <c:v>5.7</c:v>
                </c:pt>
                <c:pt idx="1489" formatCode="#,##0.00">
                  <c:v>6.3</c:v>
                </c:pt>
                <c:pt idx="1490" formatCode="#,##0.00">
                  <c:v>-72.400000000000006</c:v>
                </c:pt>
                <c:pt idx="1491" formatCode="#,##0.00">
                  <c:v>8.8000000000000007</c:v>
                </c:pt>
                <c:pt idx="1492" formatCode="#,##0.00">
                  <c:v>-9.6</c:v>
                </c:pt>
                <c:pt idx="1493" formatCode="#,##0.00">
                  <c:v>0.2</c:v>
                </c:pt>
                <c:pt idx="1494" formatCode="#,##0.00">
                  <c:v>14.1</c:v>
                </c:pt>
                <c:pt idx="1495" formatCode="#,##0.00">
                  <c:v>6</c:v>
                </c:pt>
                <c:pt idx="1496" formatCode="#,##0.00">
                  <c:v>4</c:v>
                </c:pt>
                <c:pt idx="1497" formatCode="#,##0.00">
                  <c:v>-11.3</c:v>
                </c:pt>
                <c:pt idx="1498" formatCode="#,##0.00">
                  <c:v>0.2</c:v>
                </c:pt>
                <c:pt idx="1499" formatCode="#,##0.00">
                  <c:v>2</c:v>
                </c:pt>
                <c:pt idx="1500" formatCode="#,##0.00">
                  <c:v>3.5</c:v>
                </c:pt>
                <c:pt idx="1501" formatCode="#,##0.00">
                  <c:v>1.1000000000000001</c:v>
                </c:pt>
                <c:pt idx="1502" formatCode="#,##0.00">
                  <c:v>-0.1</c:v>
                </c:pt>
                <c:pt idx="1503" formatCode="#,##0.00">
                  <c:v>1.8</c:v>
                </c:pt>
                <c:pt idx="1504" formatCode="#,##0.00">
                  <c:v>2.7</c:v>
                </c:pt>
                <c:pt idx="1505" formatCode="#,##0.00">
                  <c:v>14.7</c:v>
                </c:pt>
                <c:pt idx="1506" formatCode="#,##0.00">
                  <c:v>5.8</c:v>
                </c:pt>
                <c:pt idx="1507" formatCode="#,##0.00">
                  <c:v>6</c:v>
                </c:pt>
                <c:pt idx="1508" formatCode="#,##0.00">
                  <c:v>-16.5</c:v>
                </c:pt>
                <c:pt idx="1509" formatCode="#,##0.00">
                  <c:v>0.4</c:v>
                </c:pt>
                <c:pt idx="1510" formatCode="#,##0.00">
                  <c:v>10.7</c:v>
                </c:pt>
                <c:pt idx="1511" formatCode="#,##0.00">
                  <c:v>-1.1000000000000001</c:v>
                </c:pt>
                <c:pt idx="1512" formatCode="#,##0.00">
                  <c:v>8.4</c:v>
                </c:pt>
                <c:pt idx="1513" formatCode="#,##0.00">
                  <c:v>9.6</c:v>
                </c:pt>
                <c:pt idx="1514" formatCode="#,##0.00">
                  <c:v>-33.9</c:v>
                </c:pt>
                <c:pt idx="1515" formatCode="#,##0.00">
                  <c:v>3.3</c:v>
                </c:pt>
                <c:pt idx="1516" formatCode="#,##0.00">
                  <c:v>48.6</c:v>
                </c:pt>
                <c:pt idx="1517" formatCode="#,##0.00">
                  <c:v>4</c:v>
                </c:pt>
                <c:pt idx="1518" formatCode="#,##0.00">
                  <c:v>5.7</c:v>
                </c:pt>
                <c:pt idx="1519" formatCode="#,##0.00">
                  <c:v>-11.6</c:v>
                </c:pt>
                <c:pt idx="1520" formatCode="#,##0.00">
                  <c:v>-3</c:v>
                </c:pt>
                <c:pt idx="1521" formatCode="#,##0.00">
                  <c:v>9</c:v>
                </c:pt>
                <c:pt idx="1522" formatCode="#,##0.00">
                  <c:v>-1.5</c:v>
                </c:pt>
                <c:pt idx="1523" formatCode="#,##0.00">
                  <c:v>4.3</c:v>
                </c:pt>
                <c:pt idx="1524" formatCode="#,##0.00">
                  <c:v>18.3</c:v>
                </c:pt>
                <c:pt idx="1525" formatCode="#,##0.00">
                  <c:v>4.8</c:v>
                </c:pt>
                <c:pt idx="1526" formatCode="#,##0.00">
                  <c:v>11</c:v>
                </c:pt>
                <c:pt idx="1527" formatCode="#,##0.00">
                  <c:v>13.3</c:v>
                </c:pt>
                <c:pt idx="1528" formatCode="#,##0.00">
                  <c:v>6.7</c:v>
                </c:pt>
                <c:pt idx="1529" formatCode="#,##0.00">
                  <c:v>10.1</c:v>
                </c:pt>
                <c:pt idx="1530" formatCode="#,##0.00">
                  <c:v>-64.099999999999994</c:v>
                </c:pt>
                <c:pt idx="1531" formatCode="#,##0.00">
                  <c:v>-4.3</c:v>
                </c:pt>
                <c:pt idx="1532" formatCode="#,##0.00">
                  <c:v>1.1000000000000001</c:v>
                </c:pt>
                <c:pt idx="1533" formatCode="#,##0.00">
                  <c:v>4.5999999999999996</c:v>
                </c:pt>
                <c:pt idx="1534" formatCode="#,##0.00">
                  <c:v>1.7</c:v>
                </c:pt>
                <c:pt idx="1535" formatCode="#,##0.00">
                  <c:v>15.6</c:v>
                </c:pt>
                <c:pt idx="1536" formatCode="#,##0.00">
                  <c:v>-4.4000000000000004</c:v>
                </c:pt>
                <c:pt idx="1537" formatCode="#,##0.00">
                  <c:v>3.2</c:v>
                </c:pt>
                <c:pt idx="1538" formatCode="#,##0.00">
                  <c:v>2.7</c:v>
                </c:pt>
                <c:pt idx="1539" formatCode="#,##0.00">
                  <c:v>-4.5999999999999996</c:v>
                </c:pt>
                <c:pt idx="1540" formatCode="#,##0.00">
                  <c:v>12.6</c:v>
                </c:pt>
                <c:pt idx="1541" formatCode="#,##0.00">
                  <c:v>9.4</c:v>
                </c:pt>
                <c:pt idx="1542" formatCode="#,##0.00">
                  <c:v>-57.6</c:v>
                </c:pt>
                <c:pt idx="1543" formatCode="#,##0.00">
                  <c:v>8.1999999999999993</c:v>
                </c:pt>
                <c:pt idx="1544" formatCode="#,##0.00">
                  <c:v>0.7</c:v>
                </c:pt>
                <c:pt idx="1545" formatCode="#,##0.00">
                  <c:v>4.3</c:v>
                </c:pt>
                <c:pt idx="1546" formatCode="#,##0.00">
                  <c:v>-3.4</c:v>
                </c:pt>
                <c:pt idx="1547" formatCode="#,##0.00">
                  <c:v>-9.3000000000000007</c:v>
                </c:pt>
                <c:pt idx="1548" formatCode="#,##0.00">
                  <c:v>17.600000000000001</c:v>
                </c:pt>
                <c:pt idx="1549" formatCode="#,##0.00">
                  <c:v>2.7</c:v>
                </c:pt>
                <c:pt idx="1550" formatCode="#,##0.00">
                  <c:v>2.6</c:v>
                </c:pt>
                <c:pt idx="1551" formatCode="#,##0.00">
                  <c:v>2.4</c:v>
                </c:pt>
                <c:pt idx="1552" formatCode="#,##0.00">
                  <c:v>11.8</c:v>
                </c:pt>
                <c:pt idx="1553" formatCode="#,##0.00">
                  <c:v>30.8</c:v>
                </c:pt>
                <c:pt idx="1554" formatCode="#,##0.00">
                  <c:v>1.6</c:v>
                </c:pt>
                <c:pt idx="1555" formatCode="#,##0.00">
                  <c:v>2</c:v>
                </c:pt>
                <c:pt idx="1556" formatCode="#,##0.00">
                  <c:v>3.3</c:v>
                </c:pt>
                <c:pt idx="1558" formatCode="#,##0.00">
                  <c:v>-4.2</c:v>
                </c:pt>
                <c:pt idx="1559" formatCode="#,##0.00">
                  <c:v>0.6</c:v>
                </c:pt>
                <c:pt idx="1560" formatCode="#,##0.00">
                  <c:v>2.4</c:v>
                </c:pt>
                <c:pt idx="1561" formatCode="#,##0.00">
                  <c:v>-0.7</c:v>
                </c:pt>
                <c:pt idx="1562" formatCode="#,##0.00">
                  <c:v>2.6</c:v>
                </c:pt>
                <c:pt idx="1563" formatCode="#,##0.00">
                  <c:v>11.1</c:v>
                </c:pt>
                <c:pt idx="1564" formatCode="#,##0.00">
                  <c:v>5.7</c:v>
                </c:pt>
                <c:pt idx="1565" formatCode="#,##0.00">
                  <c:v>31.6</c:v>
                </c:pt>
                <c:pt idx="1566" formatCode="#,##0.00">
                  <c:v>97.3</c:v>
                </c:pt>
                <c:pt idx="1567" formatCode="#,##0.00">
                  <c:v>-2.2000000000000002</c:v>
                </c:pt>
                <c:pt idx="1568" formatCode="#,##0.00">
                  <c:v>0.6</c:v>
                </c:pt>
                <c:pt idx="1569" formatCode="#,##0.00">
                  <c:v>8.1999999999999993</c:v>
                </c:pt>
                <c:pt idx="1570" formatCode="#,##0.00">
                  <c:v>-2.2999999999999998</c:v>
                </c:pt>
                <c:pt idx="1571" formatCode="#,##0.00">
                  <c:v>1</c:v>
                </c:pt>
                <c:pt idx="1572" formatCode="#,##0.00">
                  <c:v>0.1</c:v>
                </c:pt>
                <c:pt idx="1573" formatCode="#,##0.00">
                  <c:v>7.6</c:v>
                </c:pt>
                <c:pt idx="1574" formatCode="#,##0.00">
                  <c:v>35.1</c:v>
                </c:pt>
                <c:pt idx="1575" formatCode="#,##0.00">
                  <c:v>-56</c:v>
                </c:pt>
                <c:pt idx="1576" formatCode="#,##0.00">
                  <c:v>-3.7</c:v>
                </c:pt>
                <c:pt idx="1577" formatCode="#,##0.00">
                  <c:v>-5.3</c:v>
                </c:pt>
                <c:pt idx="1578" formatCode="#,##0.00">
                  <c:v>210.3</c:v>
                </c:pt>
                <c:pt idx="1579" formatCode="#,##0.00">
                  <c:v>8</c:v>
                </c:pt>
                <c:pt idx="1580" formatCode="#,##0.00">
                  <c:v>10.6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30"/>
          <c:min val="-3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8217129782724E-2"/>
          <c:y val="2.522458765417834E-2"/>
          <c:w val="0.77327458358284096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Taul1!$B$2:$B$1582</c:f>
              <c:numCache>
                <c:formatCode>General</c:formatCode>
                <c:ptCount val="1581"/>
                <c:pt idx="2" formatCode="0.00">
                  <c:v>-10.5</c:v>
                </c:pt>
                <c:pt idx="3" formatCode="0.00">
                  <c:v>22.5</c:v>
                </c:pt>
                <c:pt idx="4" formatCode="0.00">
                  <c:v>25.2</c:v>
                </c:pt>
                <c:pt idx="5" formatCode="0.00">
                  <c:v>-40.1</c:v>
                </c:pt>
                <c:pt idx="6" formatCode="0.00">
                  <c:v>8.1</c:v>
                </c:pt>
                <c:pt idx="7" formatCode="0.00">
                  <c:v>199.5</c:v>
                </c:pt>
                <c:pt idx="8" formatCode="0.00">
                  <c:v>24.8</c:v>
                </c:pt>
                <c:pt idx="9" formatCode="0.00">
                  <c:v>8.6</c:v>
                </c:pt>
                <c:pt idx="10" formatCode="0.00">
                  <c:v>-7</c:v>
                </c:pt>
                <c:pt idx="11" formatCode="0.00">
                  <c:v>9.3000000000000007</c:v>
                </c:pt>
                <c:pt idx="12" formatCode="0.00">
                  <c:v>15</c:v>
                </c:pt>
                <c:pt idx="13" formatCode="0.00">
                  <c:v>12.9</c:v>
                </c:pt>
                <c:pt idx="14" formatCode="0.00">
                  <c:v>-22.1</c:v>
                </c:pt>
                <c:pt idx="15" formatCode="0.00">
                  <c:v>46.6</c:v>
                </c:pt>
                <c:pt idx="16" formatCode="0.00">
                  <c:v>-5.0999999999999996</c:v>
                </c:pt>
                <c:pt idx="17" formatCode="0.00">
                  <c:v>19.3</c:v>
                </c:pt>
                <c:pt idx="18" formatCode="0.00">
                  <c:v>8.9</c:v>
                </c:pt>
                <c:pt idx="19" formatCode="0.00">
                  <c:v>24</c:v>
                </c:pt>
                <c:pt idx="20" formatCode="0.00">
                  <c:v>25.6</c:v>
                </c:pt>
                <c:pt idx="21" formatCode="0.00">
                  <c:v>10.3</c:v>
                </c:pt>
                <c:pt idx="22" formatCode="0.00">
                  <c:v>1.7</c:v>
                </c:pt>
                <c:pt idx="23" formatCode="0.00">
                  <c:v>-16.899999999999999</c:v>
                </c:pt>
                <c:pt idx="24" formatCode="0.00">
                  <c:v>-1.3</c:v>
                </c:pt>
                <c:pt idx="25" formatCode="0.00">
                  <c:v>4.9000000000000004</c:v>
                </c:pt>
                <c:pt idx="26" formatCode="0.00">
                  <c:v>13.2</c:v>
                </c:pt>
                <c:pt idx="27" formatCode="0.00">
                  <c:v>19.100000000000001</c:v>
                </c:pt>
                <c:pt idx="28" formatCode="0.00">
                  <c:v>-20.5</c:v>
                </c:pt>
                <c:pt idx="29" formatCode="0.00">
                  <c:v>17</c:v>
                </c:pt>
                <c:pt idx="30" formatCode="0.00">
                  <c:v>10.6</c:v>
                </c:pt>
                <c:pt idx="31" formatCode="0.00">
                  <c:v>24.4</c:v>
                </c:pt>
                <c:pt idx="32" formatCode="0.00">
                  <c:v>42.7</c:v>
                </c:pt>
                <c:pt idx="33" formatCode="0.00">
                  <c:v>2.6</c:v>
                </c:pt>
                <c:pt idx="34" formatCode="0.00">
                  <c:v>1.4</c:v>
                </c:pt>
                <c:pt idx="35" formatCode="0.00">
                  <c:v>0.6</c:v>
                </c:pt>
                <c:pt idx="36" formatCode="0.00">
                  <c:v>17</c:v>
                </c:pt>
                <c:pt idx="37" formatCode="0.00">
                  <c:v>7.1</c:v>
                </c:pt>
                <c:pt idx="38" formatCode="0.00">
                  <c:v>41.6</c:v>
                </c:pt>
                <c:pt idx="39" formatCode="0.00">
                  <c:v>7.7</c:v>
                </c:pt>
                <c:pt idx="40" formatCode="0.00">
                  <c:v>11.4</c:v>
                </c:pt>
                <c:pt idx="41" formatCode="0.00">
                  <c:v>-4</c:v>
                </c:pt>
                <c:pt idx="42" formatCode="0.00">
                  <c:v>292.5</c:v>
                </c:pt>
                <c:pt idx="43" formatCode="0.00">
                  <c:v>16.399999999999999</c:v>
                </c:pt>
                <c:pt idx="44" formatCode="0.00">
                  <c:v>104.2</c:v>
                </c:pt>
                <c:pt idx="45" formatCode="0.00">
                  <c:v>8</c:v>
                </c:pt>
                <c:pt idx="46" formatCode="0.00">
                  <c:v>2</c:v>
                </c:pt>
                <c:pt idx="47" formatCode="0.00">
                  <c:v>-1</c:v>
                </c:pt>
                <c:pt idx="48" formatCode="0.00">
                  <c:v>-2.8</c:v>
                </c:pt>
                <c:pt idx="49" formatCode="0.00">
                  <c:v>16</c:v>
                </c:pt>
                <c:pt idx="50" formatCode="0.00">
                  <c:v>24.3</c:v>
                </c:pt>
                <c:pt idx="51" formatCode="0.00">
                  <c:v>16.399999999999999</c:v>
                </c:pt>
                <c:pt idx="52" formatCode="0.00">
                  <c:v>34.200000000000003</c:v>
                </c:pt>
                <c:pt idx="53" formatCode="0.00">
                  <c:v>3.4</c:v>
                </c:pt>
                <c:pt idx="54" formatCode="0.00">
                  <c:v>80.900000000000006</c:v>
                </c:pt>
                <c:pt idx="55" formatCode="0.00">
                  <c:v>3.9</c:v>
                </c:pt>
                <c:pt idx="56" formatCode="0.00">
                  <c:v>13.8</c:v>
                </c:pt>
                <c:pt idx="57" formatCode="0.00">
                  <c:v>29.3</c:v>
                </c:pt>
                <c:pt idx="58" formatCode="0.00">
                  <c:v>8.9</c:v>
                </c:pt>
                <c:pt idx="59" formatCode="0.00">
                  <c:v>14.2</c:v>
                </c:pt>
                <c:pt idx="60" formatCode="0.00">
                  <c:v>9.5</c:v>
                </c:pt>
                <c:pt idx="61" formatCode="0.00">
                  <c:v>-32.4</c:v>
                </c:pt>
                <c:pt idx="62" formatCode="0.00">
                  <c:v>-21.4</c:v>
                </c:pt>
                <c:pt idx="63" formatCode="0.00">
                  <c:v>14.5</c:v>
                </c:pt>
                <c:pt idx="64" formatCode="0.00">
                  <c:v>2.6</c:v>
                </c:pt>
                <c:pt idx="65" formatCode="0.00">
                  <c:v>-8.1999999999999993</c:v>
                </c:pt>
                <c:pt idx="66" formatCode="0.00">
                  <c:v>12.1</c:v>
                </c:pt>
                <c:pt idx="67" formatCode="0.00">
                  <c:v>30.9</c:v>
                </c:pt>
                <c:pt idx="68" formatCode="0.00">
                  <c:v>27.3</c:v>
                </c:pt>
                <c:pt idx="69" formatCode="0.00">
                  <c:v>7.8</c:v>
                </c:pt>
                <c:pt idx="70" formatCode="0.00">
                  <c:v>9.1</c:v>
                </c:pt>
                <c:pt idx="71" formatCode="0.00">
                  <c:v>2.4</c:v>
                </c:pt>
                <c:pt idx="72" formatCode="0.00">
                  <c:v>31.5</c:v>
                </c:pt>
                <c:pt idx="73" formatCode="0.00">
                  <c:v>13.2</c:v>
                </c:pt>
                <c:pt idx="74" formatCode="0.00">
                  <c:v>8.1</c:v>
                </c:pt>
                <c:pt idx="75" formatCode="0.00">
                  <c:v>1.1000000000000001</c:v>
                </c:pt>
                <c:pt idx="76" formatCode="0.00">
                  <c:v>18.100000000000001</c:v>
                </c:pt>
                <c:pt idx="77" formatCode="0.00">
                  <c:v>-37.5</c:v>
                </c:pt>
                <c:pt idx="78" formatCode="0.00">
                  <c:v>9.1999999999999993</c:v>
                </c:pt>
                <c:pt idx="79" formatCode="0.00">
                  <c:v>18.2</c:v>
                </c:pt>
                <c:pt idx="80" formatCode="0.00">
                  <c:v>2.6</c:v>
                </c:pt>
                <c:pt idx="81" formatCode="0.00">
                  <c:v>0</c:v>
                </c:pt>
                <c:pt idx="82" formatCode="0.00">
                  <c:v>11.7</c:v>
                </c:pt>
                <c:pt idx="83" formatCode="0.00">
                  <c:v>15.8</c:v>
                </c:pt>
                <c:pt idx="84" formatCode="0.00">
                  <c:v>71.900000000000006</c:v>
                </c:pt>
                <c:pt idx="85" formatCode="0.00">
                  <c:v>2</c:v>
                </c:pt>
                <c:pt idx="86" formatCode="0.00">
                  <c:v>8.6999999999999993</c:v>
                </c:pt>
                <c:pt idx="87" formatCode="0.00">
                  <c:v>-11</c:v>
                </c:pt>
                <c:pt idx="88" formatCode="0.00">
                  <c:v>7.4</c:v>
                </c:pt>
                <c:pt idx="89" formatCode="0.00">
                  <c:v>7.3</c:v>
                </c:pt>
                <c:pt idx="90" formatCode="0.00">
                  <c:v>38.200000000000003</c:v>
                </c:pt>
                <c:pt idx="91" formatCode="0.00">
                  <c:v>-34.1</c:v>
                </c:pt>
                <c:pt idx="92" formatCode="0.00">
                  <c:v>12.9</c:v>
                </c:pt>
                <c:pt idx="93" formatCode="0.00">
                  <c:v>44.8</c:v>
                </c:pt>
                <c:pt idx="94" formatCode="0.00">
                  <c:v>18.600000000000001</c:v>
                </c:pt>
                <c:pt idx="95" formatCode="0.00">
                  <c:v>29.7</c:v>
                </c:pt>
                <c:pt idx="96" formatCode="0.00">
                  <c:v>17.7</c:v>
                </c:pt>
                <c:pt idx="97" formatCode="0.00">
                  <c:v>-0.9</c:v>
                </c:pt>
                <c:pt idx="98" formatCode="0.00">
                  <c:v>11.6</c:v>
                </c:pt>
                <c:pt idx="99" formatCode="0.00">
                  <c:v>6.4</c:v>
                </c:pt>
                <c:pt idx="100" formatCode="0.00">
                  <c:v>4.0999999999999996</c:v>
                </c:pt>
                <c:pt idx="101" formatCode="0.00">
                  <c:v>8.4</c:v>
                </c:pt>
                <c:pt idx="102" formatCode="0.00">
                  <c:v>-30</c:v>
                </c:pt>
                <c:pt idx="103" formatCode="0.00">
                  <c:v>230.9</c:v>
                </c:pt>
                <c:pt idx="104" formatCode="0.00">
                  <c:v>2.4</c:v>
                </c:pt>
                <c:pt idx="105" formatCode="0.00">
                  <c:v>-8.6999999999999993</c:v>
                </c:pt>
                <c:pt idx="106" formatCode="0.00">
                  <c:v>-1.2</c:v>
                </c:pt>
                <c:pt idx="107" formatCode="0.00">
                  <c:v>13.8</c:v>
                </c:pt>
                <c:pt idx="108" formatCode="0.00">
                  <c:v>32.4</c:v>
                </c:pt>
                <c:pt idx="109" formatCode="0.00">
                  <c:v>12.7</c:v>
                </c:pt>
                <c:pt idx="110" formatCode="0.00">
                  <c:v>14.9</c:v>
                </c:pt>
                <c:pt idx="111" formatCode="0.00">
                  <c:v>13.2</c:v>
                </c:pt>
                <c:pt idx="112" formatCode="0.00">
                  <c:v>6.3</c:v>
                </c:pt>
                <c:pt idx="113" formatCode="0.00">
                  <c:v>14.6</c:v>
                </c:pt>
                <c:pt idx="114" formatCode="0.00">
                  <c:v>7.2</c:v>
                </c:pt>
                <c:pt idx="115" formatCode="0.00">
                  <c:v>11.3</c:v>
                </c:pt>
                <c:pt idx="116" formatCode="0.00">
                  <c:v>-1.8</c:v>
                </c:pt>
                <c:pt idx="117" formatCode="0.00">
                  <c:v>13.5</c:v>
                </c:pt>
                <c:pt idx="118" formatCode="0.00">
                  <c:v>3.1</c:v>
                </c:pt>
                <c:pt idx="119" formatCode="0.00">
                  <c:v>16.600000000000001</c:v>
                </c:pt>
                <c:pt idx="120" formatCode="0.00">
                  <c:v>11.1</c:v>
                </c:pt>
                <c:pt idx="121" formatCode="0.00">
                  <c:v>-17.100000000000001</c:v>
                </c:pt>
                <c:pt idx="122" formatCode="0.00">
                  <c:v>-0.2</c:v>
                </c:pt>
                <c:pt idx="123" formatCode="0.00">
                  <c:v>-2</c:v>
                </c:pt>
                <c:pt idx="124" formatCode="0.00">
                  <c:v>7</c:v>
                </c:pt>
                <c:pt idx="126" formatCode="0.00">
                  <c:v>14.9</c:v>
                </c:pt>
                <c:pt idx="127" formatCode="0.00">
                  <c:v>24.6</c:v>
                </c:pt>
                <c:pt idx="128" formatCode="0.00">
                  <c:v>13.2</c:v>
                </c:pt>
                <c:pt idx="129" formatCode="0.00">
                  <c:v>1.5</c:v>
                </c:pt>
                <c:pt idx="130" formatCode="0.00">
                  <c:v>12.9</c:v>
                </c:pt>
                <c:pt idx="131" formatCode="0.00">
                  <c:v>28.3</c:v>
                </c:pt>
                <c:pt idx="132" formatCode="0.00">
                  <c:v>-17.100000000000001</c:v>
                </c:pt>
                <c:pt idx="133" formatCode="0.00">
                  <c:v>8.5</c:v>
                </c:pt>
                <c:pt idx="134" formatCode="0.00">
                  <c:v>-9</c:v>
                </c:pt>
                <c:pt idx="135" formatCode="0.00">
                  <c:v>-1.9</c:v>
                </c:pt>
                <c:pt idx="136" formatCode="0.00">
                  <c:v>7.9</c:v>
                </c:pt>
                <c:pt idx="137" formatCode="0.00">
                  <c:v>33.799999999999997</c:v>
                </c:pt>
                <c:pt idx="138" formatCode="0.00">
                  <c:v>18.5</c:v>
                </c:pt>
                <c:pt idx="139" formatCode="0.00">
                  <c:v>23.9</c:v>
                </c:pt>
                <c:pt idx="140" formatCode="0.00">
                  <c:v>5.6</c:v>
                </c:pt>
                <c:pt idx="141" formatCode="0.00">
                  <c:v>11.9</c:v>
                </c:pt>
                <c:pt idx="142" formatCode="0.00">
                  <c:v>0</c:v>
                </c:pt>
                <c:pt idx="143" formatCode="0.00">
                  <c:v>38.9</c:v>
                </c:pt>
                <c:pt idx="144" formatCode="0.00">
                  <c:v>9.8000000000000007</c:v>
                </c:pt>
                <c:pt idx="145" formatCode="0.00">
                  <c:v>-24.6</c:v>
                </c:pt>
                <c:pt idx="146" formatCode="0.00">
                  <c:v>36.799999999999997</c:v>
                </c:pt>
                <c:pt idx="147" formatCode="0.00">
                  <c:v>18.899999999999999</c:v>
                </c:pt>
                <c:pt idx="148" formatCode="0.00">
                  <c:v>18.100000000000001</c:v>
                </c:pt>
                <c:pt idx="149" formatCode="0.00">
                  <c:v>5</c:v>
                </c:pt>
                <c:pt idx="150" formatCode="0.00">
                  <c:v>-10.9</c:v>
                </c:pt>
                <c:pt idx="151" formatCode="0.00">
                  <c:v>1.5</c:v>
                </c:pt>
                <c:pt idx="152" formatCode="0.00">
                  <c:v>5.5</c:v>
                </c:pt>
                <c:pt idx="153" formatCode="0.00">
                  <c:v>1.8</c:v>
                </c:pt>
                <c:pt idx="154" formatCode="0.00">
                  <c:v>252</c:v>
                </c:pt>
                <c:pt idx="155" formatCode="0.00">
                  <c:v>14.3</c:v>
                </c:pt>
                <c:pt idx="156" formatCode="0.00">
                  <c:v>-2.5</c:v>
                </c:pt>
                <c:pt idx="157" formatCode="0.00">
                  <c:v>-1.9</c:v>
                </c:pt>
                <c:pt idx="158" formatCode="0.00">
                  <c:v>34</c:v>
                </c:pt>
                <c:pt idx="159" formatCode="0.00">
                  <c:v>36.1</c:v>
                </c:pt>
                <c:pt idx="160" formatCode="0.00">
                  <c:v>23.1</c:v>
                </c:pt>
                <c:pt idx="161" formatCode="0.00">
                  <c:v>46.6</c:v>
                </c:pt>
                <c:pt idx="162" formatCode="0.00">
                  <c:v>20.3</c:v>
                </c:pt>
                <c:pt idx="163" formatCode="0.00">
                  <c:v>19.399999999999999</c:v>
                </c:pt>
                <c:pt idx="164" formatCode="0.00">
                  <c:v>-14.6</c:v>
                </c:pt>
                <c:pt idx="165" formatCode="0.00">
                  <c:v>57.4</c:v>
                </c:pt>
                <c:pt idx="166" formatCode="0.00">
                  <c:v>17</c:v>
                </c:pt>
                <c:pt idx="167" formatCode="0.00">
                  <c:v>15.8</c:v>
                </c:pt>
                <c:pt idx="168" formatCode="0.00">
                  <c:v>25.6</c:v>
                </c:pt>
                <c:pt idx="169" formatCode="0.00">
                  <c:v>5.8</c:v>
                </c:pt>
                <c:pt idx="170" formatCode="0.00">
                  <c:v>13.8</c:v>
                </c:pt>
                <c:pt idx="171" formatCode="0.00">
                  <c:v>1</c:v>
                </c:pt>
                <c:pt idx="172" formatCode="0.00">
                  <c:v>36</c:v>
                </c:pt>
                <c:pt idx="173" formatCode="0.00">
                  <c:v>16.100000000000001</c:v>
                </c:pt>
                <c:pt idx="174" formatCode="0.00">
                  <c:v>19.2</c:v>
                </c:pt>
                <c:pt idx="175" formatCode="0.00">
                  <c:v>4.5999999999999996</c:v>
                </c:pt>
                <c:pt idx="176" formatCode="0.00">
                  <c:v>10.1</c:v>
                </c:pt>
                <c:pt idx="177" formatCode="0.00">
                  <c:v>5</c:v>
                </c:pt>
                <c:pt idx="178" formatCode="0.00">
                  <c:v>6.2</c:v>
                </c:pt>
                <c:pt idx="179" formatCode="0.00">
                  <c:v>3.2</c:v>
                </c:pt>
                <c:pt idx="180" formatCode="0.00">
                  <c:v>3.8</c:v>
                </c:pt>
                <c:pt idx="181" formatCode="0.00">
                  <c:v>5.9</c:v>
                </c:pt>
                <c:pt idx="182" formatCode="0.00">
                  <c:v>-40.9</c:v>
                </c:pt>
                <c:pt idx="183" formatCode="0.00">
                  <c:v>21.9</c:v>
                </c:pt>
                <c:pt idx="184" formatCode="0.00">
                  <c:v>121.9</c:v>
                </c:pt>
                <c:pt idx="185" formatCode="0.00">
                  <c:v>47.9</c:v>
                </c:pt>
                <c:pt idx="186" formatCode="0.00">
                  <c:v>1.4</c:v>
                </c:pt>
                <c:pt idx="187" formatCode="0.00">
                  <c:v>2</c:v>
                </c:pt>
                <c:pt idx="188" formatCode="0.00">
                  <c:v>14.2</c:v>
                </c:pt>
                <c:pt idx="189" formatCode="0.00">
                  <c:v>4.5999999999999996</c:v>
                </c:pt>
                <c:pt idx="190" formatCode="0.00">
                  <c:v>5.3</c:v>
                </c:pt>
                <c:pt idx="191" formatCode="0.00">
                  <c:v>1.5</c:v>
                </c:pt>
                <c:pt idx="192" formatCode="0.00">
                  <c:v>4.3</c:v>
                </c:pt>
                <c:pt idx="193" formatCode="0.00">
                  <c:v>16.600000000000001</c:v>
                </c:pt>
                <c:pt idx="194" formatCode="0.00">
                  <c:v>32.200000000000003</c:v>
                </c:pt>
                <c:pt idx="195" formatCode="0.00">
                  <c:v>20.399999999999999</c:v>
                </c:pt>
                <c:pt idx="196" formatCode="0.00">
                  <c:v>32.799999999999997</c:v>
                </c:pt>
                <c:pt idx="197" formatCode="0.00">
                  <c:v>6.6</c:v>
                </c:pt>
                <c:pt idx="198" formatCode="0.00">
                  <c:v>53.8</c:v>
                </c:pt>
                <c:pt idx="199" formatCode="0.00">
                  <c:v>5.3</c:v>
                </c:pt>
                <c:pt idx="200" formatCode="0.00">
                  <c:v>-24</c:v>
                </c:pt>
                <c:pt idx="201" formatCode="0.00">
                  <c:v>0.3</c:v>
                </c:pt>
                <c:pt idx="202" formatCode="0.00">
                  <c:v>26</c:v>
                </c:pt>
                <c:pt idx="203" formatCode="0.00">
                  <c:v>16.8</c:v>
                </c:pt>
                <c:pt idx="204" formatCode="0.00">
                  <c:v>-8.5</c:v>
                </c:pt>
                <c:pt idx="205" formatCode="0.00">
                  <c:v>-15.2</c:v>
                </c:pt>
                <c:pt idx="206" formatCode="0.00">
                  <c:v>0.2</c:v>
                </c:pt>
                <c:pt idx="207" formatCode="0.00">
                  <c:v>1107.2</c:v>
                </c:pt>
                <c:pt idx="208" formatCode="0.00">
                  <c:v>7.2</c:v>
                </c:pt>
                <c:pt idx="209" formatCode="0.00">
                  <c:v>9.1999999999999993</c:v>
                </c:pt>
                <c:pt idx="210" formatCode="0.00">
                  <c:v>2.1</c:v>
                </c:pt>
                <c:pt idx="211" formatCode="0.00">
                  <c:v>5.6</c:v>
                </c:pt>
                <c:pt idx="212" formatCode="0.00">
                  <c:v>2.1</c:v>
                </c:pt>
                <c:pt idx="213" formatCode="0.00">
                  <c:v>17.5</c:v>
                </c:pt>
                <c:pt idx="214" formatCode="0.00">
                  <c:v>23.6</c:v>
                </c:pt>
                <c:pt idx="215" formatCode="0.00">
                  <c:v>26.3</c:v>
                </c:pt>
                <c:pt idx="216" formatCode="0.00">
                  <c:v>9.6</c:v>
                </c:pt>
                <c:pt idx="217" formatCode="0.00">
                  <c:v>0.9</c:v>
                </c:pt>
                <c:pt idx="218" formatCode="0.00">
                  <c:v>4.5999999999999996</c:v>
                </c:pt>
                <c:pt idx="219" formatCode="0.00">
                  <c:v>23.5</c:v>
                </c:pt>
                <c:pt idx="220" formatCode="0.00">
                  <c:v>178.8</c:v>
                </c:pt>
                <c:pt idx="221" formatCode="0.00">
                  <c:v>29.7</c:v>
                </c:pt>
                <c:pt idx="222" formatCode="0.00">
                  <c:v>12.1</c:v>
                </c:pt>
                <c:pt idx="223" formatCode="0.00">
                  <c:v>11.3</c:v>
                </c:pt>
                <c:pt idx="224" formatCode="0.00">
                  <c:v>21.9</c:v>
                </c:pt>
                <c:pt idx="225" formatCode="0.00">
                  <c:v>45.4</c:v>
                </c:pt>
                <c:pt idx="226" formatCode="0.00">
                  <c:v>13.2</c:v>
                </c:pt>
                <c:pt idx="227" formatCode="0.00">
                  <c:v>11.8</c:v>
                </c:pt>
                <c:pt idx="228" formatCode="0.00">
                  <c:v>15.4</c:v>
                </c:pt>
                <c:pt idx="229" formatCode="0.00">
                  <c:v>-1.2</c:v>
                </c:pt>
                <c:pt idx="230" formatCode="0.00">
                  <c:v>6.2</c:v>
                </c:pt>
                <c:pt idx="231" formatCode="0.00">
                  <c:v>12.8</c:v>
                </c:pt>
                <c:pt idx="232" formatCode="0.00">
                  <c:v>14.6</c:v>
                </c:pt>
                <c:pt idx="233" formatCode="0.00">
                  <c:v>31.9</c:v>
                </c:pt>
                <c:pt idx="234" formatCode="0.00">
                  <c:v>16.8</c:v>
                </c:pt>
                <c:pt idx="235" formatCode="0.00">
                  <c:v>14.9</c:v>
                </c:pt>
                <c:pt idx="236" formatCode="0.00">
                  <c:v>6.8</c:v>
                </c:pt>
                <c:pt idx="237" formatCode="0.00">
                  <c:v>25.6</c:v>
                </c:pt>
                <c:pt idx="238" formatCode="0.00">
                  <c:v>35.9</c:v>
                </c:pt>
                <c:pt idx="239" formatCode="0.00">
                  <c:v>39.200000000000003</c:v>
                </c:pt>
                <c:pt idx="240" formatCode="0.00">
                  <c:v>7</c:v>
                </c:pt>
                <c:pt idx="241" formatCode="0.00">
                  <c:v>-16.899999999999999</c:v>
                </c:pt>
                <c:pt idx="242" formatCode="0.00">
                  <c:v>12.5</c:v>
                </c:pt>
                <c:pt idx="243" formatCode="0.00">
                  <c:v>14</c:v>
                </c:pt>
                <c:pt idx="244" formatCode="0.00">
                  <c:v>26.6</c:v>
                </c:pt>
                <c:pt idx="245" formatCode="0.00">
                  <c:v>19.3</c:v>
                </c:pt>
                <c:pt idx="246" formatCode="0.00">
                  <c:v>12.5</c:v>
                </c:pt>
                <c:pt idx="247" formatCode="0.00">
                  <c:v>-0.9</c:v>
                </c:pt>
                <c:pt idx="248" formatCode="0.00">
                  <c:v>-9.6999999999999993</c:v>
                </c:pt>
                <c:pt idx="249" formatCode="0.00">
                  <c:v>12.3</c:v>
                </c:pt>
                <c:pt idx="250" formatCode="0.00">
                  <c:v>12.1</c:v>
                </c:pt>
                <c:pt idx="251" formatCode="0.00">
                  <c:v>14.9</c:v>
                </c:pt>
                <c:pt idx="252" formatCode="0.00">
                  <c:v>13.2</c:v>
                </c:pt>
                <c:pt idx="253" formatCode="0.00">
                  <c:v>0.1</c:v>
                </c:pt>
                <c:pt idx="254" formatCode="0.00">
                  <c:v>14.9</c:v>
                </c:pt>
                <c:pt idx="255" formatCode="0.00">
                  <c:v>2.4</c:v>
                </c:pt>
                <c:pt idx="256" formatCode="0.00">
                  <c:v>17.899999999999999</c:v>
                </c:pt>
                <c:pt idx="257" formatCode="0.00">
                  <c:v>11.4</c:v>
                </c:pt>
                <c:pt idx="258" formatCode="0.00">
                  <c:v>3.3</c:v>
                </c:pt>
                <c:pt idx="259" formatCode="0.00">
                  <c:v>6.7</c:v>
                </c:pt>
                <c:pt idx="260" formatCode="0.00">
                  <c:v>23.3</c:v>
                </c:pt>
                <c:pt idx="261" formatCode="0.00">
                  <c:v>29.4</c:v>
                </c:pt>
                <c:pt idx="262" formatCode="0.00">
                  <c:v>13.8</c:v>
                </c:pt>
                <c:pt idx="263" formatCode="0.00">
                  <c:v>17.2</c:v>
                </c:pt>
                <c:pt idx="264" formatCode="0.00">
                  <c:v>9.5</c:v>
                </c:pt>
                <c:pt idx="265" formatCode="0.00">
                  <c:v>23.5</c:v>
                </c:pt>
                <c:pt idx="266" formatCode="0.00">
                  <c:v>-2.7</c:v>
                </c:pt>
                <c:pt idx="267" formatCode="0.00">
                  <c:v>27.8</c:v>
                </c:pt>
                <c:pt idx="268" formatCode="0.00">
                  <c:v>-4.3</c:v>
                </c:pt>
                <c:pt idx="269" formatCode="0.00">
                  <c:v>29.6</c:v>
                </c:pt>
                <c:pt idx="270" formatCode="0.00">
                  <c:v>2.8</c:v>
                </c:pt>
                <c:pt idx="271" formatCode="0.00">
                  <c:v>19.2</c:v>
                </c:pt>
                <c:pt idx="272" formatCode="0.00">
                  <c:v>21</c:v>
                </c:pt>
                <c:pt idx="273" formatCode="0.00">
                  <c:v>19.2</c:v>
                </c:pt>
                <c:pt idx="274" formatCode="0.00">
                  <c:v>17.899999999999999</c:v>
                </c:pt>
                <c:pt idx="275" formatCode="0.00">
                  <c:v>13.3</c:v>
                </c:pt>
                <c:pt idx="276" formatCode="0.00">
                  <c:v>14.2</c:v>
                </c:pt>
                <c:pt idx="277" formatCode="0.00">
                  <c:v>17.899999999999999</c:v>
                </c:pt>
                <c:pt idx="278" formatCode="0.00">
                  <c:v>40</c:v>
                </c:pt>
                <c:pt idx="279" formatCode="0.00">
                  <c:v>9.4</c:v>
                </c:pt>
                <c:pt idx="280" formatCode="0.00">
                  <c:v>32.700000000000003</c:v>
                </c:pt>
                <c:pt idx="281" formatCode="0.00">
                  <c:v>22.6</c:v>
                </c:pt>
                <c:pt idx="282" formatCode="0.00">
                  <c:v>-0.2</c:v>
                </c:pt>
                <c:pt idx="283" formatCode="0.00">
                  <c:v>13.4</c:v>
                </c:pt>
                <c:pt idx="284" formatCode="0.00">
                  <c:v>-39.5</c:v>
                </c:pt>
                <c:pt idx="285" formatCode="0.00">
                  <c:v>7.6</c:v>
                </c:pt>
                <c:pt idx="286" formatCode="0.00">
                  <c:v>8.1</c:v>
                </c:pt>
                <c:pt idx="287" formatCode="0.00">
                  <c:v>4.2</c:v>
                </c:pt>
                <c:pt idx="288" formatCode="0.00">
                  <c:v>11</c:v>
                </c:pt>
                <c:pt idx="289" formatCode="0.00">
                  <c:v>21.5</c:v>
                </c:pt>
                <c:pt idx="290" formatCode="0.00">
                  <c:v>9.4</c:v>
                </c:pt>
                <c:pt idx="291" formatCode="0.00">
                  <c:v>2.7</c:v>
                </c:pt>
                <c:pt idx="292" formatCode="0.00">
                  <c:v>18.600000000000001</c:v>
                </c:pt>
                <c:pt idx="293" formatCode="0.00">
                  <c:v>3</c:v>
                </c:pt>
                <c:pt idx="294" formatCode="0.00">
                  <c:v>33</c:v>
                </c:pt>
                <c:pt idx="295" formatCode="0.00">
                  <c:v>0.9</c:v>
                </c:pt>
                <c:pt idx="296" formatCode="0.00">
                  <c:v>10.199999999999999</c:v>
                </c:pt>
                <c:pt idx="297" formatCode="0.00">
                  <c:v>45.6</c:v>
                </c:pt>
                <c:pt idx="299" formatCode="0.00">
                  <c:v>37.1</c:v>
                </c:pt>
                <c:pt idx="301" formatCode="0.00">
                  <c:v>11.8</c:v>
                </c:pt>
                <c:pt idx="302" formatCode="0.00">
                  <c:v>6.7</c:v>
                </c:pt>
                <c:pt idx="303" formatCode="0.00">
                  <c:v>18.7</c:v>
                </c:pt>
                <c:pt idx="304" formatCode="0.00">
                  <c:v>26.8</c:v>
                </c:pt>
                <c:pt idx="305" formatCode="0.00">
                  <c:v>51.1</c:v>
                </c:pt>
                <c:pt idx="306" formatCode="0.00">
                  <c:v>20.9</c:v>
                </c:pt>
                <c:pt idx="307" formatCode="0.00">
                  <c:v>6</c:v>
                </c:pt>
                <c:pt idx="308" formatCode="0.00">
                  <c:v>3.6</c:v>
                </c:pt>
                <c:pt idx="309" formatCode="0.00">
                  <c:v>65.8</c:v>
                </c:pt>
                <c:pt idx="310" formatCode="0.00">
                  <c:v>26.9</c:v>
                </c:pt>
                <c:pt idx="311" formatCode="0.00">
                  <c:v>2.2000000000000002</c:v>
                </c:pt>
                <c:pt idx="312" formatCode="0.00">
                  <c:v>75.2</c:v>
                </c:pt>
                <c:pt idx="313" formatCode="0.00">
                  <c:v>-30.7</c:v>
                </c:pt>
                <c:pt idx="314" formatCode="0.00">
                  <c:v>36.9</c:v>
                </c:pt>
                <c:pt idx="315" formatCode="0.00">
                  <c:v>-9.9</c:v>
                </c:pt>
                <c:pt idx="316" formatCode="0.00">
                  <c:v>26.3</c:v>
                </c:pt>
                <c:pt idx="317" formatCode="0.00">
                  <c:v>-7</c:v>
                </c:pt>
                <c:pt idx="318" formatCode="0.00">
                  <c:v>0.7</c:v>
                </c:pt>
                <c:pt idx="319" formatCode="0.00">
                  <c:v>9</c:v>
                </c:pt>
                <c:pt idx="320" formatCode="0.00">
                  <c:v>7.9</c:v>
                </c:pt>
                <c:pt idx="321" formatCode="0.00">
                  <c:v>13.1</c:v>
                </c:pt>
                <c:pt idx="322" formatCode="0.00">
                  <c:v>-2.4</c:v>
                </c:pt>
                <c:pt idx="323" formatCode="0.00">
                  <c:v>52.3</c:v>
                </c:pt>
                <c:pt idx="324" formatCode="0.00">
                  <c:v>21.7</c:v>
                </c:pt>
                <c:pt idx="325" formatCode="0.00">
                  <c:v>16.100000000000001</c:v>
                </c:pt>
                <c:pt idx="326" formatCode="0.00">
                  <c:v>6.6</c:v>
                </c:pt>
                <c:pt idx="327" formatCode="0.00">
                  <c:v>44.3</c:v>
                </c:pt>
                <c:pt idx="328" formatCode="0.00">
                  <c:v>12.5</c:v>
                </c:pt>
                <c:pt idx="329" formatCode="0.00">
                  <c:v>14.1</c:v>
                </c:pt>
                <c:pt idx="330" formatCode="0.00">
                  <c:v>25.8</c:v>
                </c:pt>
                <c:pt idx="331" formatCode="0.00">
                  <c:v>16.600000000000001</c:v>
                </c:pt>
                <c:pt idx="332" formatCode="0.00">
                  <c:v>37.6</c:v>
                </c:pt>
                <c:pt idx="333" formatCode="0.00">
                  <c:v>11.4</c:v>
                </c:pt>
                <c:pt idx="334" formatCode="0.00">
                  <c:v>-1</c:v>
                </c:pt>
                <c:pt idx="335" formatCode="0.00">
                  <c:v>44.7</c:v>
                </c:pt>
                <c:pt idx="336" formatCode="0.00">
                  <c:v>5.3</c:v>
                </c:pt>
                <c:pt idx="337" formatCode="0.00">
                  <c:v>-0.9</c:v>
                </c:pt>
                <c:pt idx="338" formatCode="0.00">
                  <c:v>2.6</c:v>
                </c:pt>
                <c:pt idx="339" formatCode="0.00">
                  <c:v>49.7</c:v>
                </c:pt>
                <c:pt idx="340" formatCode="0.00">
                  <c:v>6.1</c:v>
                </c:pt>
                <c:pt idx="341" formatCode="0.00">
                  <c:v>80.8</c:v>
                </c:pt>
                <c:pt idx="342" formatCode="0.00">
                  <c:v>-55.2</c:v>
                </c:pt>
                <c:pt idx="343" formatCode="0.00">
                  <c:v>24</c:v>
                </c:pt>
                <c:pt idx="344" formatCode="0.00">
                  <c:v>1.6</c:v>
                </c:pt>
                <c:pt idx="345" formatCode="0.00">
                  <c:v>36.6</c:v>
                </c:pt>
                <c:pt idx="346" formatCode="0.00">
                  <c:v>2.7</c:v>
                </c:pt>
                <c:pt idx="347" formatCode="0.00">
                  <c:v>2.1</c:v>
                </c:pt>
                <c:pt idx="348" formatCode="0.00">
                  <c:v>15.9</c:v>
                </c:pt>
                <c:pt idx="349" formatCode="0.00">
                  <c:v>1.8</c:v>
                </c:pt>
                <c:pt idx="350" formatCode="0.00">
                  <c:v>75.8</c:v>
                </c:pt>
                <c:pt idx="351" formatCode="0.00">
                  <c:v>9.1999999999999993</c:v>
                </c:pt>
                <c:pt idx="352" formatCode="0.00">
                  <c:v>8</c:v>
                </c:pt>
                <c:pt idx="353" formatCode="0.00">
                  <c:v>12.9</c:v>
                </c:pt>
                <c:pt idx="354" formatCode="0.00">
                  <c:v>10.7</c:v>
                </c:pt>
                <c:pt idx="355" formatCode="0.00">
                  <c:v>-30.5</c:v>
                </c:pt>
                <c:pt idx="356" formatCode="0.00">
                  <c:v>-31</c:v>
                </c:pt>
                <c:pt idx="357" formatCode="0.00">
                  <c:v>23.7</c:v>
                </c:pt>
                <c:pt idx="358" formatCode="0.00">
                  <c:v>4.8</c:v>
                </c:pt>
                <c:pt idx="359" formatCode="0.00">
                  <c:v>88.9</c:v>
                </c:pt>
                <c:pt idx="360" formatCode="0.00">
                  <c:v>19.7</c:v>
                </c:pt>
                <c:pt idx="361" formatCode="0.00">
                  <c:v>26.3</c:v>
                </c:pt>
                <c:pt idx="362" formatCode="0.00">
                  <c:v>-2.4</c:v>
                </c:pt>
                <c:pt idx="363" formatCode="0.00">
                  <c:v>26.3</c:v>
                </c:pt>
                <c:pt idx="364" formatCode="0.00">
                  <c:v>0.4</c:v>
                </c:pt>
                <c:pt idx="365" formatCode="0.00">
                  <c:v>32.1</c:v>
                </c:pt>
                <c:pt idx="366" formatCode="0.00">
                  <c:v>5.6</c:v>
                </c:pt>
                <c:pt idx="367" formatCode="0.00">
                  <c:v>69.7</c:v>
                </c:pt>
                <c:pt idx="368" formatCode="0.00">
                  <c:v>9.1</c:v>
                </c:pt>
                <c:pt idx="369" formatCode="0.00">
                  <c:v>7.7</c:v>
                </c:pt>
                <c:pt idx="370" formatCode="0.00">
                  <c:v>0</c:v>
                </c:pt>
                <c:pt idx="371" formatCode="0.00">
                  <c:v>10.3</c:v>
                </c:pt>
                <c:pt idx="372" formatCode="0.00">
                  <c:v>19.7</c:v>
                </c:pt>
                <c:pt idx="373" formatCode="0.00">
                  <c:v>7.9</c:v>
                </c:pt>
                <c:pt idx="374" formatCode="0.00">
                  <c:v>-31.4</c:v>
                </c:pt>
                <c:pt idx="375" formatCode="0.00">
                  <c:v>54.5</c:v>
                </c:pt>
                <c:pt idx="376" formatCode="0.00">
                  <c:v>32.5</c:v>
                </c:pt>
                <c:pt idx="377" formatCode="0.00">
                  <c:v>-22.2</c:v>
                </c:pt>
                <c:pt idx="378" formatCode="0.00">
                  <c:v>39</c:v>
                </c:pt>
                <c:pt idx="379" formatCode="0.00">
                  <c:v>16.399999999999999</c:v>
                </c:pt>
                <c:pt idx="380" formatCode="0.00">
                  <c:v>12.6</c:v>
                </c:pt>
                <c:pt idx="381" formatCode="0.00">
                  <c:v>-1.8</c:v>
                </c:pt>
                <c:pt idx="382" formatCode="0.00">
                  <c:v>-4.8</c:v>
                </c:pt>
                <c:pt idx="383" formatCode="0.00">
                  <c:v>11.1</c:v>
                </c:pt>
                <c:pt idx="384" formatCode="0.00">
                  <c:v>28</c:v>
                </c:pt>
                <c:pt idx="385" formatCode="0.00">
                  <c:v>37.200000000000003</c:v>
                </c:pt>
                <c:pt idx="386" formatCode="0.00">
                  <c:v>2.9</c:v>
                </c:pt>
                <c:pt idx="387" formatCode="0.00">
                  <c:v>125.2</c:v>
                </c:pt>
                <c:pt idx="388" formatCode="0.00">
                  <c:v>12.1</c:v>
                </c:pt>
                <c:pt idx="389" formatCode="0.00">
                  <c:v>20.5</c:v>
                </c:pt>
                <c:pt idx="390" formatCode="0.00">
                  <c:v>30.1</c:v>
                </c:pt>
                <c:pt idx="391" formatCode="0.00">
                  <c:v>31.2</c:v>
                </c:pt>
                <c:pt idx="392" formatCode="0.00">
                  <c:v>26.9</c:v>
                </c:pt>
                <c:pt idx="393" formatCode="0.00">
                  <c:v>7</c:v>
                </c:pt>
                <c:pt idx="394" formatCode="0.00">
                  <c:v>44.4</c:v>
                </c:pt>
                <c:pt idx="395" formatCode="0.00">
                  <c:v>13.4</c:v>
                </c:pt>
                <c:pt idx="396" formatCode="0.00">
                  <c:v>30.6</c:v>
                </c:pt>
                <c:pt idx="397" formatCode="0.00">
                  <c:v>56</c:v>
                </c:pt>
                <c:pt idx="398" formatCode="0.00">
                  <c:v>-25.5</c:v>
                </c:pt>
                <c:pt idx="399" formatCode="0.00">
                  <c:v>3.5</c:v>
                </c:pt>
                <c:pt idx="400" formatCode="0.00">
                  <c:v>-4.3</c:v>
                </c:pt>
                <c:pt idx="401" formatCode="0.00">
                  <c:v>63.7</c:v>
                </c:pt>
                <c:pt idx="402" formatCode="0.00">
                  <c:v>34.4</c:v>
                </c:pt>
                <c:pt idx="403" formatCode="0.00">
                  <c:v>7.5</c:v>
                </c:pt>
                <c:pt idx="404" formatCode="0.00">
                  <c:v>13.2</c:v>
                </c:pt>
                <c:pt idx="405" formatCode="0.00">
                  <c:v>54.8</c:v>
                </c:pt>
                <c:pt idx="406" formatCode="0.00">
                  <c:v>24.3</c:v>
                </c:pt>
                <c:pt idx="407" formatCode="0.00">
                  <c:v>11.1</c:v>
                </c:pt>
                <c:pt idx="408" formatCode="0.00">
                  <c:v>-8.1</c:v>
                </c:pt>
                <c:pt idx="409" formatCode="0.00">
                  <c:v>-13.4</c:v>
                </c:pt>
                <c:pt idx="410" formatCode="0.00">
                  <c:v>29.8</c:v>
                </c:pt>
                <c:pt idx="411" formatCode="0.00">
                  <c:v>10.4</c:v>
                </c:pt>
                <c:pt idx="412" formatCode="0.00">
                  <c:v>6.3</c:v>
                </c:pt>
                <c:pt idx="413" formatCode="0.00">
                  <c:v>10.7</c:v>
                </c:pt>
                <c:pt idx="414" formatCode="0.00">
                  <c:v>8.5</c:v>
                </c:pt>
                <c:pt idx="415" formatCode="0.00">
                  <c:v>11.2</c:v>
                </c:pt>
                <c:pt idx="416" formatCode="0.00">
                  <c:v>35.200000000000003</c:v>
                </c:pt>
                <c:pt idx="417" formatCode="0.00">
                  <c:v>-11.2</c:v>
                </c:pt>
                <c:pt idx="418" formatCode="0.00">
                  <c:v>18.7</c:v>
                </c:pt>
                <c:pt idx="419" formatCode="0.00">
                  <c:v>38.700000000000003</c:v>
                </c:pt>
                <c:pt idx="420" formatCode="0.00">
                  <c:v>14.5</c:v>
                </c:pt>
                <c:pt idx="421" formatCode="0.00">
                  <c:v>44.1</c:v>
                </c:pt>
                <c:pt idx="422" formatCode="0.00">
                  <c:v>-31</c:v>
                </c:pt>
                <c:pt idx="423" formatCode="0.00">
                  <c:v>32.1</c:v>
                </c:pt>
                <c:pt idx="424" formatCode="0.00">
                  <c:v>13.6</c:v>
                </c:pt>
                <c:pt idx="425" formatCode="0.00">
                  <c:v>243.8</c:v>
                </c:pt>
                <c:pt idx="426" formatCode="0.00">
                  <c:v>6.4</c:v>
                </c:pt>
                <c:pt idx="427" formatCode="0.00">
                  <c:v>20.7</c:v>
                </c:pt>
                <c:pt idx="428" formatCode="0.00">
                  <c:v>15</c:v>
                </c:pt>
                <c:pt idx="429" formatCode="0.00">
                  <c:v>14.3</c:v>
                </c:pt>
                <c:pt idx="430" formatCode="0.00">
                  <c:v>-5.5</c:v>
                </c:pt>
                <c:pt idx="431" formatCode="0.00">
                  <c:v>8</c:v>
                </c:pt>
                <c:pt idx="432" formatCode="0.00">
                  <c:v>9.4</c:v>
                </c:pt>
                <c:pt idx="433" formatCode="0.00">
                  <c:v>6.8</c:v>
                </c:pt>
                <c:pt idx="434" formatCode="0.00">
                  <c:v>15.5</c:v>
                </c:pt>
                <c:pt idx="435" formatCode="0.00">
                  <c:v>2.5</c:v>
                </c:pt>
                <c:pt idx="436" formatCode="0.00">
                  <c:v>10</c:v>
                </c:pt>
                <c:pt idx="437" formatCode="0.00">
                  <c:v>12.4</c:v>
                </c:pt>
                <c:pt idx="438" formatCode="0.00">
                  <c:v>9.8000000000000007</c:v>
                </c:pt>
                <c:pt idx="439" formatCode="0.00">
                  <c:v>12.2</c:v>
                </c:pt>
                <c:pt idx="440" formatCode="0.00">
                  <c:v>6.4</c:v>
                </c:pt>
                <c:pt idx="441" formatCode="0.00">
                  <c:v>11.4</c:v>
                </c:pt>
                <c:pt idx="442" formatCode="0.00">
                  <c:v>1.7</c:v>
                </c:pt>
                <c:pt idx="443" formatCode="0.00">
                  <c:v>70.400000000000006</c:v>
                </c:pt>
                <c:pt idx="444" formatCode="0.00">
                  <c:v>10.1</c:v>
                </c:pt>
                <c:pt idx="445" formatCode="0.00">
                  <c:v>-19.8</c:v>
                </c:pt>
                <c:pt idx="446" formatCode="0.00">
                  <c:v>11.6</c:v>
                </c:pt>
                <c:pt idx="447" formatCode="0.00">
                  <c:v>41.9</c:v>
                </c:pt>
                <c:pt idx="448" formatCode="0.00">
                  <c:v>29.5</c:v>
                </c:pt>
                <c:pt idx="449" formatCode="0.00">
                  <c:v>10.4</c:v>
                </c:pt>
                <c:pt idx="450" formatCode="0.00">
                  <c:v>13.9</c:v>
                </c:pt>
                <c:pt idx="451" formatCode="0.00">
                  <c:v>31.3</c:v>
                </c:pt>
                <c:pt idx="452" formatCode="0.00">
                  <c:v>-8.1</c:v>
                </c:pt>
                <c:pt idx="453" formatCode="0.00">
                  <c:v>25.1</c:v>
                </c:pt>
                <c:pt idx="454" formatCode="0.00">
                  <c:v>13.6</c:v>
                </c:pt>
                <c:pt idx="455" formatCode="0.00">
                  <c:v>44.5</c:v>
                </c:pt>
                <c:pt idx="456" formatCode="0.00">
                  <c:v>21.9</c:v>
                </c:pt>
                <c:pt idx="457" formatCode="0.00">
                  <c:v>16.399999999999999</c:v>
                </c:pt>
                <c:pt idx="458" formatCode="0.00">
                  <c:v>35.700000000000003</c:v>
                </c:pt>
                <c:pt idx="459" formatCode="0.00">
                  <c:v>28</c:v>
                </c:pt>
                <c:pt idx="460" formatCode="0.00">
                  <c:v>25.1</c:v>
                </c:pt>
                <c:pt idx="461" formatCode="0.00">
                  <c:v>4.0999999999999996</c:v>
                </c:pt>
                <c:pt idx="462" formatCode="0.00">
                  <c:v>0.7</c:v>
                </c:pt>
                <c:pt idx="463" formatCode="0.00">
                  <c:v>26</c:v>
                </c:pt>
                <c:pt idx="464" formatCode="0.00">
                  <c:v>8</c:v>
                </c:pt>
                <c:pt idx="465" formatCode="0.00">
                  <c:v>17.899999999999999</c:v>
                </c:pt>
                <c:pt idx="466" formatCode="0.00">
                  <c:v>-0.9</c:v>
                </c:pt>
                <c:pt idx="467" formatCode="0.00">
                  <c:v>56.1</c:v>
                </c:pt>
                <c:pt idx="468" formatCode="0.00">
                  <c:v>19.5</c:v>
                </c:pt>
                <c:pt idx="469" formatCode="0.00">
                  <c:v>30.7</c:v>
                </c:pt>
                <c:pt idx="470" formatCode="0.00">
                  <c:v>-21.1</c:v>
                </c:pt>
                <c:pt idx="472" formatCode="0.00">
                  <c:v>1.6</c:v>
                </c:pt>
                <c:pt idx="473" formatCode="0.00">
                  <c:v>4.8</c:v>
                </c:pt>
                <c:pt idx="474" formatCode="0.00">
                  <c:v>9.3000000000000007</c:v>
                </c:pt>
                <c:pt idx="476" formatCode="0.00">
                  <c:v>4.4000000000000004</c:v>
                </c:pt>
                <c:pt idx="477" formatCode="0.00">
                  <c:v>41.7</c:v>
                </c:pt>
                <c:pt idx="478" formatCode="0.00">
                  <c:v>26.4</c:v>
                </c:pt>
                <c:pt idx="479" formatCode="0.00">
                  <c:v>37.9</c:v>
                </c:pt>
                <c:pt idx="480" formatCode="0.00">
                  <c:v>11.6</c:v>
                </c:pt>
                <c:pt idx="481" formatCode="0.00">
                  <c:v>34.799999999999997</c:v>
                </c:pt>
                <c:pt idx="482" formatCode="0.00">
                  <c:v>11.5</c:v>
                </c:pt>
                <c:pt idx="483" formatCode="0.00">
                  <c:v>35.1</c:v>
                </c:pt>
                <c:pt idx="484" formatCode="0.00">
                  <c:v>4.4000000000000004</c:v>
                </c:pt>
                <c:pt idx="485" formatCode="0.00">
                  <c:v>22.7</c:v>
                </c:pt>
                <c:pt idx="486" formatCode="0.00">
                  <c:v>42.8</c:v>
                </c:pt>
                <c:pt idx="487" formatCode="0.00">
                  <c:v>3.4</c:v>
                </c:pt>
                <c:pt idx="488" formatCode="0.00">
                  <c:v>-28.1</c:v>
                </c:pt>
                <c:pt idx="489" formatCode="0.00">
                  <c:v>23.5</c:v>
                </c:pt>
                <c:pt idx="490" formatCode="0.00">
                  <c:v>-1.2</c:v>
                </c:pt>
                <c:pt idx="491" formatCode="0.00">
                  <c:v>11.7</c:v>
                </c:pt>
                <c:pt idx="492" formatCode="0.00">
                  <c:v>22.3</c:v>
                </c:pt>
                <c:pt idx="493" formatCode="0.00">
                  <c:v>188.8</c:v>
                </c:pt>
                <c:pt idx="494" formatCode="0.00">
                  <c:v>44.2</c:v>
                </c:pt>
                <c:pt idx="495" formatCode="0.00">
                  <c:v>-28.7</c:v>
                </c:pt>
                <c:pt idx="496" formatCode="0.00">
                  <c:v>39</c:v>
                </c:pt>
                <c:pt idx="497" formatCode="0.00">
                  <c:v>16.3</c:v>
                </c:pt>
                <c:pt idx="498" formatCode="0.00">
                  <c:v>6.3</c:v>
                </c:pt>
                <c:pt idx="499" formatCode="0.00">
                  <c:v>-2.9</c:v>
                </c:pt>
                <c:pt idx="500" formatCode="0.00">
                  <c:v>-7.3</c:v>
                </c:pt>
                <c:pt idx="501" formatCode="0.00">
                  <c:v>-2112</c:v>
                </c:pt>
                <c:pt idx="502" formatCode="0.00">
                  <c:v>7.4</c:v>
                </c:pt>
                <c:pt idx="503" formatCode="0.00">
                  <c:v>-25.1</c:v>
                </c:pt>
                <c:pt idx="504" formatCode="0.00">
                  <c:v>6.3</c:v>
                </c:pt>
                <c:pt idx="505" formatCode="0.00">
                  <c:v>22.2</c:v>
                </c:pt>
                <c:pt idx="506" formatCode="0.00">
                  <c:v>16.3</c:v>
                </c:pt>
                <c:pt idx="507" formatCode="0.00">
                  <c:v>9.4</c:v>
                </c:pt>
                <c:pt idx="508" formatCode="0.00">
                  <c:v>9.4</c:v>
                </c:pt>
                <c:pt idx="509" formatCode="0.00">
                  <c:v>10.3</c:v>
                </c:pt>
                <c:pt idx="510" formatCode="0.00">
                  <c:v>5.4</c:v>
                </c:pt>
                <c:pt idx="511" formatCode="0.00">
                  <c:v>45.8</c:v>
                </c:pt>
                <c:pt idx="512" formatCode="0.00">
                  <c:v>11.9</c:v>
                </c:pt>
                <c:pt idx="513" formatCode="0.00">
                  <c:v>18.600000000000001</c:v>
                </c:pt>
                <c:pt idx="514" formatCode="0.00">
                  <c:v>-12.8</c:v>
                </c:pt>
                <c:pt idx="515" formatCode="0.00">
                  <c:v>153.9</c:v>
                </c:pt>
                <c:pt idx="516" formatCode="0.00">
                  <c:v>-4.7</c:v>
                </c:pt>
                <c:pt idx="517" formatCode="0.00">
                  <c:v>57.9</c:v>
                </c:pt>
                <c:pt idx="518" formatCode="0.00">
                  <c:v>-16.3</c:v>
                </c:pt>
                <c:pt idx="519" formatCode="0.00">
                  <c:v>87.1</c:v>
                </c:pt>
                <c:pt idx="520" formatCode="0.00">
                  <c:v>24.8</c:v>
                </c:pt>
                <c:pt idx="521" formatCode="0.00">
                  <c:v>-8.1</c:v>
                </c:pt>
                <c:pt idx="522" formatCode="0.00">
                  <c:v>14</c:v>
                </c:pt>
                <c:pt idx="523" formatCode="0.00">
                  <c:v>6.2</c:v>
                </c:pt>
                <c:pt idx="524" formatCode="0.00">
                  <c:v>2.5</c:v>
                </c:pt>
                <c:pt idx="525" formatCode="0.00">
                  <c:v>-8.4</c:v>
                </c:pt>
                <c:pt idx="526" formatCode="0.00">
                  <c:v>-1</c:v>
                </c:pt>
                <c:pt idx="527" formatCode="0.00">
                  <c:v>53.9</c:v>
                </c:pt>
                <c:pt idx="528" formatCode="0.00">
                  <c:v>-0.6</c:v>
                </c:pt>
                <c:pt idx="529" formatCode="0.00">
                  <c:v>11.3</c:v>
                </c:pt>
                <c:pt idx="530" formatCode="0.00">
                  <c:v>0.2</c:v>
                </c:pt>
                <c:pt idx="531" formatCode="0.00">
                  <c:v>9.1999999999999993</c:v>
                </c:pt>
                <c:pt idx="532" formatCode="0.00">
                  <c:v>24.5</c:v>
                </c:pt>
                <c:pt idx="533" formatCode="0.00">
                  <c:v>-7.4</c:v>
                </c:pt>
                <c:pt idx="534" formatCode="0.00">
                  <c:v>25.9</c:v>
                </c:pt>
                <c:pt idx="535" formatCode="0.00">
                  <c:v>-1.5</c:v>
                </c:pt>
                <c:pt idx="536" formatCode="0.00">
                  <c:v>6.8</c:v>
                </c:pt>
                <c:pt idx="537" formatCode="0.00">
                  <c:v>1.5</c:v>
                </c:pt>
                <c:pt idx="538" formatCode="0.00">
                  <c:v>11.9</c:v>
                </c:pt>
                <c:pt idx="539" formatCode="0.00">
                  <c:v>10.5</c:v>
                </c:pt>
                <c:pt idx="540" formatCode="0.00">
                  <c:v>4</c:v>
                </c:pt>
                <c:pt idx="541" formatCode="0.00">
                  <c:v>62.7</c:v>
                </c:pt>
                <c:pt idx="542" formatCode="0.00">
                  <c:v>142.69999999999999</c:v>
                </c:pt>
                <c:pt idx="543" formatCode="0.00">
                  <c:v>-6</c:v>
                </c:pt>
                <c:pt idx="544" formatCode="0.00">
                  <c:v>30.3</c:v>
                </c:pt>
                <c:pt idx="545" formatCode="0.00">
                  <c:v>-1.7</c:v>
                </c:pt>
                <c:pt idx="546" formatCode="0.00">
                  <c:v>20.6</c:v>
                </c:pt>
                <c:pt idx="547" formatCode="0.00">
                  <c:v>33.700000000000003</c:v>
                </c:pt>
                <c:pt idx="548" formatCode="0.00">
                  <c:v>15.7</c:v>
                </c:pt>
                <c:pt idx="549" formatCode="0.00">
                  <c:v>9.6</c:v>
                </c:pt>
                <c:pt idx="550" formatCode="0.00">
                  <c:v>5.4</c:v>
                </c:pt>
                <c:pt idx="551" formatCode="0.00">
                  <c:v>-0.2</c:v>
                </c:pt>
                <c:pt idx="552" formatCode="0.00">
                  <c:v>20.2</c:v>
                </c:pt>
                <c:pt idx="553" formatCode="0.00">
                  <c:v>-61.5</c:v>
                </c:pt>
                <c:pt idx="554" formatCode="0.00">
                  <c:v>17.5</c:v>
                </c:pt>
                <c:pt idx="555" formatCode="0.00">
                  <c:v>9.5</c:v>
                </c:pt>
                <c:pt idx="556" formatCode="0.00">
                  <c:v>18.8</c:v>
                </c:pt>
                <c:pt idx="557" formatCode="0.00">
                  <c:v>10.199999999999999</c:v>
                </c:pt>
                <c:pt idx="558" formatCode="0.00">
                  <c:v>10.8</c:v>
                </c:pt>
                <c:pt idx="559" formatCode="0.00">
                  <c:v>11.4</c:v>
                </c:pt>
                <c:pt idx="560" formatCode="0.00">
                  <c:v>36.799999999999997</c:v>
                </c:pt>
                <c:pt idx="561" formatCode="0.00">
                  <c:v>7.4</c:v>
                </c:pt>
                <c:pt idx="562" formatCode="0.00">
                  <c:v>30</c:v>
                </c:pt>
                <c:pt idx="563" formatCode="0.00">
                  <c:v>13.1</c:v>
                </c:pt>
                <c:pt idx="564" formatCode="0.00">
                  <c:v>37.4</c:v>
                </c:pt>
                <c:pt idx="565" formatCode="0.00">
                  <c:v>-1.7</c:v>
                </c:pt>
                <c:pt idx="566" formatCode="0.00">
                  <c:v>57.9</c:v>
                </c:pt>
                <c:pt idx="567" formatCode="0.00">
                  <c:v>20.5</c:v>
                </c:pt>
                <c:pt idx="568" formatCode="0.00">
                  <c:v>24.1</c:v>
                </c:pt>
                <c:pt idx="569" formatCode="0.00">
                  <c:v>11.3</c:v>
                </c:pt>
                <c:pt idx="570" formatCode="0.00">
                  <c:v>18.600000000000001</c:v>
                </c:pt>
                <c:pt idx="571" formatCode="0.00">
                  <c:v>25.6</c:v>
                </c:pt>
                <c:pt idx="572" formatCode="0.00">
                  <c:v>4.9000000000000004</c:v>
                </c:pt>
                <c:pt idx="573" formatCode="0.00">
                  <c:v>2.2000000000000002</c:v>
                </c:pt>
                <c:pt idx="574" formatCode="0.00">
                  <c:v>58.4</c:v>
                </c:pt>
                <c:pt idx="575" formatCode="0.00">
                  <c:v>12.8</c:v>
                </c:pt>
                <c:pt idx="576" formatCode="0.00">
                  <c:v>4.5999999999999996</c:v>
                </c:pt>
                <c:pt idx="577" formatCode="0.00">
                  <c:v>-0.2</c:v>
                </c:pt>
                <c:pt idx="578" formatCode="0.00">
                  <c:v>17.3</c:v>
                </c:pt>
                <c:pt idx="579" formatCode="0.00">
                  <c:v>-2.9</c:v>
                </c:pt>
                <c:pt idx="580" formatCode="0.00">
                  <c:v>22.3</c:v>
                </c:pt>
                <c:pt idx="581" formatCode="0.00">
                  <c:v>-12.7</c:v>
                </c:pt>
                <c:pt idx="582" formatCode="0.00">
                  <c:v>24.3</c:v>
                </c:pt>
                <c:pt idx="583" formatCode="0.00">
                  <c:v>26.6</c:v>
                </c:pt>
                <c:pt idx="584" formatCode="0.00">
                  <c:v>27.1</c:v>
                </c:pt>
                <c:pt idx="585" formatCode="0.00">
                  <c:v>10.9</c:v>
                </c:pt>
                <c:pt idx="586" formatCode="0.00">
                  <c:v>13.9</c:v>
                </c:pt>
                <c:pt idx="587" formatCode="0.00">
                  <c:v>13.6</c:v>
                </c:pt>
                <c:pt idx="588" formatCode="0.00">
                  <c:v>-16.5</c:v>
                </c:pt>
                <c:pt idx="589" formatCode="0.00">
                  <c:v>17.3</c:v>
                </c:pt>
                <c:pt idx="590" formatCode="0.00">
                  <c:v>-2.2000000000000002</c:v>
                </c:pt>
                <c:pt idx="591" formatCode="0.00">
                  <c:v>2.1</c:v>
                </c:pt>
                <c:pt idx="592" formatCode="0.00">
                  <c:v>4.4000000000000004</c:v>
                </c:pt>
                <c:pt idx="593" formatCode="0.00">
                  <c:v>29.8</c:v>
                </c:pt>
                <c:pt idx="594" formatCode="0.00">
                  <c:v>16.600000000000001</c:v>
                </c:pt>
                <c:pt idx="595" formatCode="0.00">
                  <c:v>5.7</c:v>
                </c:pt>
                <c:pt idx="596" formatCode="0.00">
                  <c:v>8.6</c:v>
                </c:pt>
                <c:pt idx="597" formatCode="0.00">
                  <c:v>12.4</c:v>
                </c:pt>
                <c:pt idx="598" formatCode="0.00">
                  <c:v>-73.900000000000006</c:v>
                </c:pt>
                <c:pt idx="599" formatCode="0.00">
                  <c:v>-0.3</c:v>
                </c:pt>
                <c:pt idx="600" formatCode="0.00">
                  <c:v>87.6</c:v>
                </c:pt>
                <c:pt idx="601" formatCode="0.00">
                  <c:v>-5.3</c:v>
                </c:pt>
                <c:pt idx="602" formatCode="0.00">
                  <c:v>1</c:v>
                </c:pt>
                <c:pt idx="603" formatCode="0.00">
                  <c:v>20.100000000000001</c:v>
                </c:pt>
                <c:pt idx="604" formatCode="0.00">
                  <c:v>5.3</c:v>
                </c:pt>
                <c:pt idx="605" formatCode="0.00">
                  <c:v>19</c:v>
                </c:pt>
                <c:pt idx="606" formatCode="0.00">
                  <c:v>23.8</c:v>
                </c:pt>
                <c:pt idx="607" formatCode="0.00">
                  <c:v>15.8</c:v>
                </c:pt>
                <c:pt idx="608" formatCode="0.00">
                  <c:v>2.5</c:v>
                </c:pt>
                <c:pt idx="609" formatCode="0.00">
                  <c:v>53.5</c:v>
                </c:pt>
                <c:pt idx="610" formatCode="0.00">
                  <c:v>8.9</c:v>
                </c:pt>
                <c:pt idx="611" formatCode="0.00">
                  <c:v>36</c:v>
                </c:pt>
                <c:pt idx="612" formatCode="0.00">
                  <c:v>14.2</c:v>
                </c:pt>
                <c:pt idx="613" formatCode="0.00">
                  <c:v>13</c:v>
                </c:pt>
                <c:pt idx="614" formatCode="0.00">
                  <c:v>6.8</c:v>
                </c:pt>
                <c:pt idx="615" formatCode="0.00">
                  <c:v>49.4</c:v>
                </c:pt>
                <c:pt idx="617" formatCode="0.00">
                  <c:v>29.9</c:v>
                </c:pt>
                <c:pt idx="618" formatCode="0.00">
                  <c:v>-4.4000000000000004</c:v>
                </c:pt>
                <c:pt idx="619" formatCode="0.00">
                  <c:v>6.9</c:v>
                </c:pt>
                <c:pt idx="620" formatCode="0.00">
                  <c:v>12.6</c:v>
                </c:pt>
                <c:pt idx="621" formatCode="0.00">
                  <c:v>12.3</c:v>
                </c:pt>
                <c:pt idx="622" formatCode="0.00">
                  <c:v>11.8</c:v>
                </c:pt>
                <c:pt idx="623" formatCode="0.00">
                  <c:v>32</c:v>
                </c:pt>
                <c:pt idx="624" formatCode="0.00">
                  <c:v>-27</c:v>
                </c:pt>
                <c:pt idx="625" formatCode="0.00">
                  <c:v>30.9</c:v>
                </c:pt>
                <c:pt idx="626" formatCode="0.00">
                  <c:v>-24.8</c:v>
                </c:pt>
                <c:pt idx="627" formatCode="0.00">
                  <c:v>13</c:v>
                </c:pt>
                <c:pt idx="628" formatCode="0.00">
                  <c:v>-0.5</c:v>
                </c:pt>
                <c:pt idx="629" formatCode="0.00">
                  <c:v>11.3</c:v>
                </c:pt>
                <c:pt idx="630" formatCode="0.00">
                  <c:v>8.3000000000000007</c:v>
                </c:pt>
                <c:pt idx="631" formatCode="0.00">
                  <c:v>2.2999999999999998</c:v>
                </c:pt>
                <c:pt idx="632" formatCode="0.00">
                  <c:v>19.100000000000001</c:v>
                </c:pt>
                <c:pt idx="633" formatCode="0.00">
                  <c:v>25.6</c:v>
                </c:pt>
                <c:pt idx="634" formatCode="0.00">
                  <c:v>33.6</c:v>
                </c:pt>
                <c:pt idx="635" formatCode="0.00">
                  <c:v>34.200000000000003</c:v>
                </c:pt>
                <c:pt idx="636" formatCode="0.00">
                  <c:v>6.7</c:v>
                </c:pt>
                <c:pt idx="637" formatCode="0.00">
                  <c:v>18.899999999999999</c:v>
                </c:pt>
                <c:pt idx="638" formatCode="0.00">
                  <c:v>10.8</c:v>
                </c:pt>
                <c:pt idx="639" formatCode="0.00">
                  <c:v>41.6</c:v>
                </c:pt>
                <c:pt idx="640" formatCode="0.00">
                  <c:v>-0.5</c:v>
                </c:pt>
                <c:pt idx="641" formatCode="0.00">
                  <c:v>-25.7</c:v>
                </c:pt>
                <c:pt idx="642" formatCode="0.00">
                  <c:v>13.2</c:v>
                </c:pt>
                <c:pt idx="643" formatCode="0.00">
                  <c:v>24.5</c:v>
                </c:pt>
                <c:pt idx="644" formatCode="0.00">
                  <c:v>7.9</c:v>
                </c:pt>
                <c:pt idx="645" formatCode="0.00">
                  <c:v>18.5</c:v>
                </c:pt>
                <c:pt idx="646" formatCode="0.00">
                  <c:v>16.8</c:v>
                </c:pt>
                <c:pt idx="647" formatCode="0.00">
                  <c:v>19.399999999999999</c:v>
                </c:pt>
                <c:pt idx="648" formatCode="0.00">
                  <c:v>-24.7</c:v>
                </c:pt>
                <c:pt idx="649" formatCode="0.00">
                  <c:v>-51.4</c:v>
                </c:pt>
                <c:pt idx="650" formatCode="0.00">
                  <c:v>19.3</c:v>
                </c:pt>
                <c:pt idx="651" formatCode="0.00">
                  <c:v>43.3</c:v>
                </c:pt>
                <c:pt idx="652" formatCode="0.00">
                  <c:v>-8.6999999999999993</c:v>
                </c:pt>
                <c:pt idx="653" formatCode="0.00">
                  <c:v>3.6</c:v>
                </c:pt>
                <c:pt idx="654" formatCode="0.00">
                  <c:v>19.2</c:v>
                </c:pt>
                <c:pt idx="655" formatCode="0.00">
                  <c:v>29.6</c:v>
                </c:pt>
                <c:pt idx="656" formatCode="0.00">
                  <c:v>-25</c:v>
                </c:pt>
                <c:pt idx="657" formatCode="0.00">
                  <c:v>23.5</c:v>
                </c:pt>
                <c:pt idx="658" formatCode="0.00">
                  <c:v>27.6</c:v>
                </c:pt>
                <c:pt idx="659" formatCode="0.00">
                  <c:v>7.3</c:v>
                </c:pt>
                <c:pt idx="660" formatCode="0.00">
                  <c:v>-18.899999999999999</c:v>
                </c:pt>
                <c:pt idx="661" formatCode="0.00">
                  <c:v>50.7</c:v>
                </c:pt>
                <c:pt idx="662" formatCode="0.00">
                  <c:v>18.899999999999999</c:v>
                </c:pt>
                <c:pt idx="663" formatCode="0.00">
                  <c:v>3.3</c:v>
                </c:pt>
                <c:pt idx="664" formatCode="0.00">
                  <c:v>4.7</c:v>
                </c:pt>
                <c:pt idx="665" formatCode="0.00">
                  <c:v>30.7</c:v>
                </c:pt>
                <c:pt idx="666" formatCode="0.00">
                  <c:v>65.2</c:v>
                </c:pt>
                <c:pt idx="667" formatCode="0.00">
                  <c:v>53.7</c:v>
                </c:pt>
                <c:pt idx="668" formatCode="0.00">
                  <c:v>11.3</c:v>
                </c:pt>
                <c:pt idx="669" formatCode="0.00">
                  <c:v>0.2</c:v>
                </c:pt>
                <c:pt idx="670" formatCode="0.00">
                  <c:v>8.4</c:v>
                </c:pt>
                <c:pt idx="671" formatCode="0.00">
                  <c:v>56.9</c:v>
                </c:pt>
                <c:pt idx="672" formatCode="0.00">
                  <c:v>16.7</c:v>
                </c:pt>
                <c:pt idx="673" formatCode="0.00">
                  <c:v>26.6</c:v>
                </c:pt>
                <c:pt idx="674" formatCode="0.00">
                  <c:v>22.2</c:v>
                </c:pt>
                <c:pt idx="675" formatCode="0.00">
                  <c:v>-15.9</c:v>
                </c:pt>
                <c:pt idx="676" formatCode="0.00">
                  <c:v>82</c:v>
                </c:pt>
                <c:pt idx="677" formatCode="0.00">
                  <c:v>-1.4</c:v>
                </c:pt>
                <c:pt idx="678" formatCode="0.00">
                  <c:v>2</c:v>
                </c:pt>
                <c:pt idx="679" formatCode="0.00">
                  <c:v>27.9</c:v>
                </c:pt>
                <c:pt idx="680" formatCode="0.00">
                  <c:v>2.6</c:v>
                </c:pt>
                <c:pt idx="681" formatCode="0.00">
                  <c:v>37.700000000000003</c:v>
                </c:pt>
                <c:pt idx="682" formatCode="0.00">
                  <c:v>4.5</c:v>
                </c:pt>
                <c:pt idx="683" formatCode="0.00">
                  <c:v>2.7</c:v>
                </c:pt>
                <c:pt idx="684" formatCode="0.00">
                  <c:v>25.1</c:v>
                </c:pt>
                <c:pt idx="685" formatCode="0.00">
                  <c:v>-4</c:v>
                </c:pt>
                <c:pt idx="686" formatCode="0.00">
                  <c:v>3.8</c:v>
                </c:pt>
                <c:pt idx="687" formatCode="0.00">
                  <c:v>11.8</c:v>
                </c:pt>
                <c:pt idx="688" formatCode="0.00">
                  <c:v>4.4000000000000004</c:v>
                </c:pt>
                <c:pt idx="689" formatCode="0.00">
                  <c:v>70.8</c:v>
                </c:pt>
                <c:pt idx="690" formatCode="0.00">
                  <c:v>-38</c:v>
                </c:pt>
                <c:pt idx="691" formatCode="0.00">
                  <c:v>-2.9</c:v>
                </c:pt>
                <c:pt idx="692" formatCode="0.00">
                  <c:v>185.7</c:v>
                </c:pt>
                <c:pt idx="693" formatCode="0.00">
                  <c:v>10.8</c:v>
                </c:pt>
                <c:pt idx="694" formatCode="0.00">
                  <c:v>19.899999999999999</c:v>
                </c:pt>
                <c:pt idx="695" formatCode="0.00">
                  <c:v>13.4</c:v>
                </c:pt>
                <c:pt idx="696" formatCode="0.00">
                  <c:v>10.8</c:v>
                </c:pt>
                <c:pt idx="697" formatCode="0.00">
                  <c:v>-22.5</c:v>
                </c:pt>
                <c:pt idx="698" formatCode="0.00">
                  <c:v>23.8</c:v>
                </c:pt>
                <c:pt idx="699" formatCode="0.00">
                  <c:v>29.4</c:v>
                </c:pt>
                <c:pt idx="700" formatCode="0.00">
                  <c:v>13.8</c:v>
                </c:pt>
                <c:pt idx="701" formatCode="0.00">
                  <c:v>-20</c:v>
                </c:pt>
                <c:pt idx="702" formatCode="0.00">
                  <c:v>4.7</c:v>
                </c:pt>
                <c:pt idx="703" formatCode="0.00">
                  <c:v>11.1</c:v>
                </c:pt>
                <c:pt idx="704" formatCode="0.00">
                  <c:v>9.1</c:v>
                </c:pt>
                <c:pt idx="705" formatCode="0.00">
                  <c:v>61.6</c:v>
                </c:pt>
                <c:pt idx="706" formatCode="0.00">
                  <c:v>-9.4</c:v>
                </c:pt>
                <c:pt idx="707" formatCode="0.00">
                  <c:v>2.5</c:v>
                </c:pt>
                <c:pt idx="708" formatCode="0.00">
                  <c:v>-1.2</c:v>
                </c:pt>
                <c:pt idx="709" formatCode="0.00">
                  <c:v>-6.9</c:v>
                </c:pt>
                <c:pt idx="710" formatCode="0.00">
                  <c:v>22.4</c:v>
                </c:pt>
                <c:pt idx="711" formatCode="0.00">
                  <c:v>1.4</c:v>
                </c:pt>
                <c:pt idx="712" formatCode="0.00">
                  <c:v>53</c:v>
                </c:pt>
                <c:pt idx="713" formatCode="0.00">
                  <c:v>-124.9</c:v>
                </c:pt>
                <c:pt idx="714" formatCode="0.00">
                  <c:v>-10.7</c:v>
                </c:pt>
                <c:pt idx="715" formatCode="0.00">
                  <c:v>3.7</c:v>
                </c:pt>
                <c:pt idx="716" formatCode="0.00">
                  <c:v>-10.3</c:v>
                </c:pt>
                <c:pt idx="717" formatCode="0.00">
                  <c:v>9.4</c:v>
                </c:pt>
                <c:pt idx="718" formatCode="0.00">
                  <c:v>-11.2</c:v>
                </c:pt>
                <c:pt idx="719" formatCode="0.00">
                  <c:v>28</c:v>
                </c:pt>
                <c:pt idx="720" formatCode="0.00">
                  <c:v>24.9</c:v>
                </c:pt>
                <c:pt idx="721" formatCode="0.00">
                  <c:v>-17.8</c:v>
                </c:pt>
                <c:pt idx="722" formatCode="0.00">
                  <c:v>15.8</c:v>
                </c:pt>
                <c:pt idx="723" formatCode="0.00">
                  <c:v>14.1</c:v>
                </c:pt>
                <c:pt idx="724" formatCode="0.00">
                  <c:v>9.1999999999999993</c:v>
                </c:pt>
                <c:pt idx="725" formatCode="0.00">
                  <c:v>14.2</c:v>
                </c:pt>
                <c:pt idx="726" formatCode="0.00">
                  <c:v>2.8</c:v>
                </c:pt>
                <c:pt idx="727" formatCode="0.00">
                  <c:v>-7.4</c:v>
                </c:pt>
                <c:pt idx="728" formatCode="0.00">
                  <c:v>-8.1</c:v>
                </c:pt>
                <c:pt idx="729" formatCode="0.00">
                  <c:v>8.6999999999999993</c:v>
                </c:pt>
                <c:pt idx="730" formatCode="0.00">
                  <c:v>29.7</c:v>
                </c:pt>
                <c:pt idx="731" formatCode="0.00">
                  <c:v>7</c:v>
                </c:pt>
                <c:pt idx="732" formatCode="0.00">
                  <c:v>3.6</c:v>
                </c:pt>
                <c:pt idx="733" formatCode="0.00">
                  <c:v>8.3000000000000007</c:v>
                </c:pt>
                <c:pt idx="734" formatCode="0.00">
                  <c:v>84.3</c:v>
                </c:pt>
                <c:pt idx="735" formatCode="0.00">
                  <c:v>-7.5</c:v>
                </c:pt>
                <c:pt idx="737" formatCode="0.00">
                  <c:v>9.3000000000000007</c:v>
                </c:pt>
                <c:pt idx="738" formatCode="0.00">
                  <c:v>21.9</c:v>
                </c:pt>
                <c:pt idx="740" formatCode="0.00">
                  <c:v>22.7</c:v>
                </c:pt>
                <c:pt idx="741" formatCode="0.00">
                  <c:v>20.5</c:v>
                </c:pt>
                <c:pt idx="742" formatCode="0.00">
                  <c:v>83</c:v>
                </c:pt>
                <c:pt idx="743" formatCode="0.00">
                  <c:v>-22.2</c:v>
                </c:pt>
                <c:pt idx="744" formatCode="0.00">
                  <c:v>20.6</c:v>
                </c:pt>
                <c:pt idx="745" formatCode="0.00">
                  <c:v>22.5</c:v>
                </c:pt>
                <c:pt idx="746" formatCode="0.00">
                  <c:v>0.3</c:v>
                </c:pt>
                <c:pt idx="747" formatCode="0.00">
                  <c:v>2.8</c:v>
                </c:pt>
                <c:pt idx="748" formatCode="0.00">
                  <c:v>9.8000000000000007</c:v>
                </c:pt>
                <c:pt idx="749" formatCode="0.00">
                  <c:v>14.6</c:v>
                </c:pt>
                <c:pt idx="750" formatCode="0.00">
                  <c:v>6.3</c:v>
                </c:pt>
                <c:pt idx="751" formatCode="0.00">
                  <c:v>16.100000000000001</c:v>
                </c:pt>
                <c:pt idx="752" formatCode="0.00">
                  <c:v>19.100000000000001</c:v>
                </c:pt>
                <c:pt idx="753" formatCode="0.00">
                  <c:v>-2</c:v>
                </c:pt>
                <c:pt idx="754" formatCode="0.00">
                  <c:v>5.8</c:v>
                </c:pt>
                <c:pt idx="755" formatCode="0.00">
                  <c:v>20.8</c:v>
                </c:pt>
                <c:pt idx="756" formatCode="0.00">
                  <c:v>0.5</c:v>
                </c:pt>
                <c:pt idx="757" formatCode="0.00">
                  <c:v>5.5</c:v>
                </c:pt>
                <c:pt idx="758" formatCode="0.00">
                  <c:v>15.4</c:v>
                </c:pt>
                <c:pt idx="759" formatCode="0.00">
                  <c:v>11.2</c:v>
                </c:pt>
                <c:pt idx="760" formatCode="0.00">
                  <c:v>4.9000000000000004</c:v>
                </c:pt>
                <c:pt idx="761" formatCode="0.00">
                  <c:v>-29.4</c:v>
                </c:pt>
                <c:pt idx="762" formatCode="0.00">
                  <c:v>48.2</c:v>
                </c:pt>
                <c:pt idx="763" formatCode="0.00">
                  <c:v>57</c:v>
                </c:pt>
                <c:pt idx="764" formatCode="0.00">
                  <c:v>3.6</c:v>
                </c:pt>
                <c:pt idx="765" formatCode="0.00">
                  <c:v>0.1</c:v>
                </c:pt>
                <c:pt idx="766" formatCode="0.00">
                  <c:v>5.6</c:v>
                </c:pt>
                <c:pt idx="767" formatCode="0.00">
                  <c:v>14.7</c:v>
                </c:pt>
                <c:pt idx="768" formatCode="0.00">
                  <c:v>39</c:v>
                </c:pt>
                <c:pt idx="769" formatCode="0.00">
                  <c:v>-53.3</c:v>
                </c:pt>
                <c:pt idx="770" formatCode="0.00">
                  <c:v>23.8</c:v>
                </c:pt>
                <c:pt idx="771" formatCode="0.00">
                  <c:v>26.5</c:v>
                </c:pt>
                <c:pt idx="772" formatCode="0.00">
                  <c:v>13.5</c:v>
                </c:pt>
                <c:pt idx="773" formatCode="0.00">
                  <c:v>12.6</c:v>
                </c:pt>
                <c:pt idx="774" formatCode="0.00">
                  <c:v>2.1</c:v>
                </c:pt>
                <c:pt idx="775" formatCode="0.00">
                  <c:v>27.2</c:v>
                </c:pt>
                <c:pt idx="776" formatCode="0.00">
                  <c:v>30.8</c:v>
                </c:pt>
                <c:pt idx="777" formatCode="0.00">
                  <c:v>-94.2</c:v>
                </c:pt>
                <c:pt idx="778" formatCode="0.00">
                  <c:v>25.2</c:v>
                </c:pt>
                <c:pt idx="779" formatCode="0.00">
                  <c:v>7.6</c:v>
                </c:pt>
                <c:pt idx="780" formatCode="0.00">
                  <c:v>35</c:v>
                </c:pt>
                <c:pt idx="781" formatCode="0.00">
                  <c:v>6.9</c:v>
                </c:pt>
                <c:pt idx="782" formatCode="0.00">
                  <c:v>5.8</c:v>
                </c:pt>
                <c:pt idx="783" formatCode="0.00">
                  <c:v>25.5</c:v>
                </c:pt>
                <c:pt idx="785" formatCode="0.00">
                  <c:v>38.1</c:v>
                </c:pt>
                <c:pt idx="786" formatCode="0.00">
                  <c:v>18.8</c:v>
                </c:pt>
                <c:pt idx="787" formatCode="0.00">
                  <c:v>-6.8</c:v>
                </c:pt>
                <c:pt idx="788" formatCode="0.00">
                  <c:v>34.9</c:v>
                </c:pt>
                <c:pt idx="789" formatCode="0.00">
                  <c:v>8.6999999999999993</c:v>
                </c:pt>
                <c:pt idx="790" formatCode="0.00">
                  <c:v>53</c:v>
                </c:pt>
                <c:pt idx="791" formatCode="0.00">
                  <c:v>13.6</c:v>
                </c:pt>
                <c:pt idx="792" formatCode="0.00">
                  <c:v>41.7</c:v>
                </c:pt>
                <c:pt idx="793" formatCode="0.00">
                  <c:v>54.8</c:v>
                </c:pt>
                <c:pt idx="794" formatCode="0.00">
                  <c:v>17.2</c:v>
                </c:pt>
                <c:pt idx="795" formatCode="0.00">
                  <c:v>38.700000000000003</c:v>
                </c:pt>
                <c:pt idx="796" formatCode="0.00">
                  <c:v>23</c:v>
                </c:pt>
                <c:pt idx="797" formatCode="0.00">
                  <c:v>12.3</c:v>
                </c:pt>
                <c:pt idx="798" formatCode="0.00">
                  <c:v>-1.9</c:v>
                </c:pt>
                <c:pt idx="799" formatCode="0.00">
                  <c:v>20.6</c:v>
                </c:pt>
                <c:pt idx="800" formatCode="0.00">
                  <c:v>33.5</c:v>
                </c:pt>
                <c:pt idx="801" formatCode="0.00">
                  <c:v>45.9</c:v>
                </c:pt>
                <c:pt idx="802" formatCode="0.00">
                  <c:v>49.2</c:v>
                </c:pt>
                <c:pt idx="803" formatCode="0.00">
                  <c:v>19.100000000000001</c:v>
                </c:pt>
                <c:pt idx="804" formatCode="0.00">
                  <c:v>16.3</c:v>
                </c:pt>
                <c:pt idx="805" formatCode="0.00">
                  <c:v>49.9</c:v>
                </c:pt>
                <c:pt idx="806" formatCode="0.00">
                  <c:v>15.2</c:v>
                </c:pt>
                <c:pt idx="807" formatCode="0.00">
                  <c:v>51</c:v>
                </c:pt>
                <c:pt idx="808" formatCode="0.00">
                  <c:v>-40</c:v>
                </c:pt>
                <c:pt idx="809" formatCode="0.00">
                  <c:v>-0.5</c:v>
                </c:pt>
                <c:pt idx="810" formatCode="0.00">
                  <c:v>18.899999999999999</c:v>
                </c:pt>
                <c:pt idx="811" formatCode="0.00">
                  <c:v>20.5</c:v>
                </c:pt>
                <c:pt idx="812" formatCode="0.00">
                  <c:v>20.2</c:v>
                </c:pt>
                <c:pt idx="813" formatCode="0.00">
                  <c:v>0.8</c:v>
                </c:pt>
                <c:pt idx="814" formatCode="0.00">
                  <c:v>-12.8</c:v>
                </c:pt>
                <c:pt idx="815" formatCode="0.00">
                  <c:v>26.5</c:v>
                </c:pt>
                <c:pt idx="816" formatCode="0.00">
                  <c:v>15.1</c:v>
                </c:pt>
                <c:pt idx="817" formatCode="0.00">
                  <c:v>1.6</c:v>
                </c:pt>
                <c:pt idx="818" formatCode="0.00">
                  <c:v>8.1</c:v>
                </c:pt>
                <c:pt idx="819" formatCode="0.00">
                  <c:v>13550.4</c:v>
                </c:pt>
                <c:pt idx="820" formatCode="0.00">
                  <c:v>8</c:v>
                </c:pt>
                <c:pt idx="821" formatCode="0.00">
                  <c:v>-5</c:v>
                </c:pt>
                <c:pt idx="822" formatCode="0.00">
                  <c:v>15.6</c:v>
                </c:pt>
                <c:pt idx="823" formatCode="0.00">
                  <c:v>34.700000000000003</c:v>
                </c:pt>
                <c:pt idx="824" formatCode="0.00">
                  <c:v>2.1</c:v>
                </c:pt>
                <c:pt idx="825" formatCode="0.00">
                  <c:v>-12.3</c:v>
                </c:pt>
                <c:pt idx="826" formatCode="0.00">
                  <c:v>-14.9</c:v>
                </c:pt>
                <c:pt idx="827" formatCode="0.00">
                  <c:v>-0.5</c:v>
                </c:pt>
                <c:pt idx="828" formatCode="0.00">
                  <c:v>26.5</c:v>
                </c:pt>
                <c:pt idx="829" formatCode="0.00">
                  <c:v>26.7</c:v>
                </c:pt>
                <c:pt idx="830" formatCode="0.00">
                  <c:v>6.9</c:v>
                </c:pt>
                <c:pt idx="831" formatCode="0.00">
                  <c:v>12.7</c:v>
                </c:pt>
                <c:pt idx="832" formatCode="0.00">
                  <c:v>12.1</c:v>
                </c:pt>
                <c:pt idx="833" formatCode="0.00">
                  <c:v>47.3</c:v>
                </c:pt>
                <c:pt idx="834" formatCode="0.00">
                  <c:v>5.6</c:v>
                </c:pt>
                <c:pt idx="835" formatCode="0.00">
                  <c:v>8.8000000000000007</c:v>
                </c:pt>
                <c:pt idx="836" formatCode="0.00">
                  <c:v>-10.5</c:v>
                </c:pt>
                <c:pt idx="837" formatCode="0.00">
                  <c:v>23.7</c:v>
                </c:pt>
                <c:pt idx="838" formatCode="0.00">
                  <c:v>-3.4</c:v>
                </c:pt>
                <c:pt idx="839" formatCode="0.00">
                  <c:v>0.8</c:v>
                </c:pt>
                <c:pt idx="840" formatCode="0.00">
                  <c:v>54.8</c:v>
                </c:pt>
                <c:pt idx="841" formatCode="0.00">
                  <c:v>-18.399999999999999</c:v>
                </c:pt>
                <c:pt idx="842" formatCode="0.00">
                  <c:v>8.8000000000000007</c:v>
                </c:pt>
                <c:pt idx="843" formatCode="0.00">
                  <c:v>29.5</c:v>
                </c:pt>
                <c:pt idx="844" formatCode="0.00">
                  <c:v>14.4</c:v>
                </c:pt>
                <c:pt idx="845" formatCode="0.00">
                  <c:v>27.9</c:v>
                </c:pt>
                <c:pt idx="846" formatCode="0.00">
                  <c:v>18.3</c:v>
                </c:pt>
                <c:pt idx="847" formatCode="0.00">
                  <c:v>-16.8</c:v>
                </c:pt>
                <c:pt idx="848" formatCode="0.00">
                  <c:v>9.6999999999999993</c:v>
                </c:pt>
                <c:pt idx="849" formatCode="0.00">
                  <c:v>16.899999999999999</c:v>
                </c:pt>
                <c:pt idx="850" formatCode="0.00">
                  <c:v>103.5</c:v>
                </c:pt>
                <c:pt idx="851" formatCode="0.00">
                  <c:v>12.1</c:v>
                </c:pt>
                <c:pt idx="852" formatCode="0.00">
                  <c:v>37.6</c:v>
                </c:pt>
                <c:pt idx="853" formatCode="0.00">
                  <c:v>111.7</c:v>
                </c:pt>
                <c:pt idx="854" formatCode="0.00">
                  <c:v>-18.899999999999999</c:v>
                </c:pt>
                <c:pt idx="855" formatCode="0.00">
                  <c:v>-5.6</c:v>
                </c:pt>
                <c:pt idx="856" formatCode="0.00">
                  <c:v>17.7</c:v>
                </c:pt>
                <c:pt idx="857" formatCode="0.00">
                  <c:v>10.9</c:v>
                </c:pt>
                <c:pt idx="858" formatCode="0.00">
                  <c:v>30.2</c:v>
                </c:pt>
                <c:pt idx="859" formatCode="0.00">
                  <c:v>-13.5</c:v>
                </c:pt>
                <c:pt idx="860" formatCode="0.00">
                  <c:v>4.9000000000000004</c:v>
                </c:pt>
                <c:pt idx="861" formatCode="0.00">
                  <c:v>6.3</c:v>
                </c:pt>
                <c:pt idx="862" formatCode="0.00">
                  <c:v>14.9</c:v>
                </c:pt>
                <c:pt idx="863" formatCode="0.00">
                  <c:v>3.8</c:v>
                </c:pt>
                <c:pt idx="864" formatCode="0.00">
                  <c:v>68.400000000000006</c:v>
                </c:pt>
                <c:pt idx="865" formatCode="0.00">
                  <c:v>0.5</c:v>
                </c:pt>
                <c:pt idx="866" formatCode="0.00">
                  <c:v>0.7</c:v>
                </c:pt>
                <c:pt idx="867" formatCode="0.00">
                  <c:v>19.100000000000001</c:v>
                </c:pt>
                <c:pt idx="868" formatCode="0.00">
                  <c:v>4.5</c:v>
                </c:pt>
                <c:pt idx="869" formatCode="0.00">
                  <c:v>16.600000000000001</c:v>
                </c:pt>
                <c:pt idx="870" formatCode="0.00">
                  <c:v>23.2</c:v>
                </c:pt>
                <c:pt idx="871" formatCode="0.00">
                  <c:v>47.8</c:v>
                </c:pt>
                <c:pt idx="872" formatCode="0.00">
                  <c:v>-8.9</c:v>
                </c:pt>
                <c:pt idx="873" formatCode="0.00">
                  <c:v>44.1</c:v>
                </c:pt>
                <c:pt idx="874" formatCode="0.00">
                  <c:v>-6.6</c:v>
                </c:pt>
                <c:pt idx="875" formatCode="0.00">
                  <c:v>-0.3</c:v>
                </c:pt>
                <c:pt idx="876" formatCode="0.00">
                  <c:v>36.6</c:v>
                </c:pt>
                <c:pt idx="877" formatCode="0.00">
                  <c:v>11.2</c:v>
                </c:pt>
                <c:pt idx="878" formatCode="0.00">
                  <c:v>14</c:v>
                </c:pt>
                <c:pt idx="879" formatCode="0.00">
                  <c:v>-173.7</c:v>
                </c:pt>
                <c:pt idx="880" formatCode="0.00">
                  <c:v>19.2</c:v>
                </c:pt>
                <c:pt idx="881" formatCode="0.00">
                  <c:v>18.7</c:v>
                </c:pt>
                <c:pt idx="882" formatCode="0.00">
                  <c:v>18.5</c:v>
                </c:pt>
                <c:pt idx="883" formatCode="0.00">
                  <c:v>-6.9</c:v>
                </c:pt>
                <c:pt idx="884" formatCode="0.00">
                  <c:v>4.9000000000000004</c:v>
                </c:pt>
                <c:pt idx="885" formatCode="0.00">
                  <c:v>14</c:v>
                </c:pt>
                <c:pt idx="886" formatCode="0.00">
                  <c:v>-11.2</c:v>
                </c:pt>
                <c:pt idx="887" formatCode="0.00">
                  <c:v>8.6999999999999993</c:v>
                </c:pt>
                <c:pt idx="888" formatCode="0.00">
                  <c:v>40.200000000000003</c:v>
                </c:pt>
                <c:pt idx="889" formatCode="0.00">
                  <c:v>50.4</c:v>
                </c:pt>
                <c:pt idx="890" formatCode="0.00">
                  <c:v>100.6</c:v>
                </c:pt>
                <c:pt idx="891" formatCode="0.00">
                  <c:v>4.5</c:v>
                </c:pt>
                <c:pt idx="892" formatCode="0.00">
                  <c:v>45.6</c:v>
                </c:pt>
                <c:pt idx="893" formatCode="0.00">
                  <c:v>12.9</c:v>
                </c:pt>
                <c:pt idx="894" formatCode="0.00">
                  <c:v>19.5</c:v>
                </c:pt>
                <c:pt idx="895" formatCode="0.00">
                  <c:v>-0.7</c:v>
                </c:pt>
                <c:pt idx="896" formatCode="0.00">
                  <c:v>-24.8</c:v>
                </c:pt>
                <c:pt idx="897" formatCode="0.00">
                  <c:v>-50.3</c:v>
                </c:pt>
                <c:pt idx="898" formatCode="0.00">
                  <c:v>1.7</c:v>
                </c:pt>
                <c:pt idx="899" formatCode="0.00">
                  <c:v>10.9</c:v>
                </c:pt>
                <c:pt idx="900" formatCode="0.00">
                  <c:v>15.7</c:v>
                </c:pt>
                <c:pt idx="901" formatCode="0.00">
                  <c:v>94.7</c:v>
                </c:pt>
                <c:pt idx="902" formatCode="0.00">
                  <c:v>21.4</c:v>
                </c:pt>
                <c:pt idx="903" formatCode="0.00">
                  <c:v>27.9</c:v>
                </c:pt>
                <c:pt idx="905" formatCode="0.00">
                  <c:v>58.8</c:v>
                </c:pt>
                <c:pt idx="906" formatCode="0.00">
                  <c:v>1.4</c:v>
                </c:pt>
                <c:pt idx="907" formatCode="0.00">
                  <c:v>13.4</c:v>
                </c:pt>
                <c:pt idx="908" formatCode="0.00">
                  <c:v>13.7</c:v>
                </c:pt>
                <c:pt idx="909" formatCode="0.00">
                  <c:v>-28.9</c:v>
                </c:pt>
                <c:pt idx="910" formatCode="0.00">
                  <c:v>1.5</c:v>
                </c:pt>
                <c:pt idx="911" formatCode="0.00">
                  <c:v>10.3</c:v>
                </c:pt>
                <c:pt idx="912" formatCode="0.00">
                  <c:v>-5.9</c:v>
                </c:pt>
                <c:pt idx="913" formatCode="0.00">
                  <c:v>16</c:v>
                </c:pt>
                <c:pt idx="914" formatCode="0.00">
                  <c:v>26.5</c:v>
                </c:pt>
                <c:pt idx="915" formatCode="0.00">
                  <c:v>-1.2</c:v>
                </c:pt>
                <c:pt idx="916" formatCode="0.00">
                  <c:v>23.1</c:v>
                </c:pt>
                <c:pt idx="917" formatCode="0.00">
                  <c:v>34.1</c:v>
                </c:pt>
                <c:pt idx="918" formatCode="0.00">
                  <c:v>9.1</c:v>
                </c:pt>
                <c:pt idx="919" formatCode="0.00">
                  <c:v>17.3</c:v>
                </c:pt>
                <c:pt idx="920" formatCode="0.00">
                  <c:v>27.1</c:v>
                </c:pt>
                <c:pt idx="921" formatCode="0.00">
                  <c:v>-15.2</c:v>
                </c:pt>
                <c:pt idx="922" formatCode="0.00">
                  <c:v>30.2</c:v>
                </c:pt>
                <c:pt idx="923" formatCode="0.00">
                  <c:v>17.600000000000001</c:v>
                </c:pt>
                <c:pt idx="924" formatCode="0.00">
                  <c:v>39.1</c:v>
                </c:pt>
                <c:pt idx="925" formatCode="0.00">
                  <c:v>119.8</c:v>
                </c:pt>
                <c:pt idx="926" formatCode="0.00">
                  <c:v>66.2</c:v>
                </c:pt>
                <c:pt idx="927" formatCode="0.00">
                  <c:v>25.3</c:v>
                </c:pt>
                <c:pt idx="928" formatCode="0.00">
                  <c:v>20.7</c:v>
                </c:pt>
                <c:pt idx="929" formatCode="0.00">
                  <c:v>10.5</c:v>
                </c:pt>
                <c:pt idx="930" formatCode="0.00">
                  <c:v>6.4</c:v>
                </c:pt>
                <c:pt idx="931" formatCode="0.00">
                  <c:v>0.2</c:v>
                </c:pt>
                <c:pt idx="932" formatCode="0.00">
                  <c:v>5.4</c:v>
                </c:pt>
                <c:pt idx="933" formatCode="0.00">
                  <c:v>16.2</c:v>
                </c:pt>
                <c:pt idx="934" formatCode="0.00">
                  <c:v>5.7</c:v>
                </c:pt>
                <c:pt idx="935" formatCode="0.00">
                  <c:v>-27.4</c:v>
                </c:pt>
                <c:pt idx="936" formatCode="0.00">
                  <c:v>19.600000000000001</c:v>
                </c:pt>
                <c:pt idx="937" formatCode="0.00">
                  <c:v>9.4</c:v>
                </c:pt>
                <c:pt idx="938" formatCode="0.00">
                  <c:v>1.2</c:v>
                </c:pt>
                <c:pt idx="939" formatCode="0.00">
                  <c:v>101</c:v>
                </c:pt>
                <c:pt idx="940" formatCode="0.00">
                  <c:v>-3.3</c:v>
                </c:pt>
                <c:pt idx="941" formatCode="0.00">
                  <c:v>9.5</c:v>
                </c:pt>
                <c:pt idx="942" formatCode="0.00">
                  <c:v>42</c:v>
                </c:pt>
                <c:pt idx="943" formatCode="0.00">
                  <c:v>34</c:v>
                </c:pt>
                <c:pt idx="944" formatCode="0.00">
                  <c:v>67</c:v>
                </c:pt>
                <c:pt idx="945" formatCode="0.00">
                  <c:v>15.1</c:v>
                </c:pt>
                <c:pt idx="946" formatCode="0.00">
                  <c:v>22.5</c:v>
                </c:pt>
                <c:pt idx="947" formatCode="0.00">
                  <c:v>46.6</c:v>
                </c:pt>
                <c:pt idx="948" formatCode="0.00">
                  <c:v>32.799999999999997</c:v>
                </c:pt>
                <c:pt idx="949" formatCode="0.00">
                  <c:v>21.2</c:v>
                </c:pt>
                <c:pt idx="950" formatCode="0.00">
                  <c:v>10.1</c:v>
                </c:pt>
                <c:pt idx="951" formatCode="0.00">
                  <c:v>25.9</c:v>
                </c:pt>
                <c:pt idx="952" formatCode="0.00">
                  <c:v>-15.8</c:v>
                </c:pt>
                <c:pt idx="953" formatCode="0.00">
                  <c:v>59.1</c:v>
                </c:pt>
                <c:pt idx="954" formatCode="0.00">
                  <c:v>0.7</c:v>
                </c:pt>
                <c:pt idx="955" formatCode="0.00">
                  <c:v>0.6</c:v>
                </c:pt>
                <c:pt idx="956" formatCode="0.00">
                  <c:v>18.8</c:v>
                </c:pt>
                <c:pt idx="957" formatCode="0.00">
                  <c:v>-46.1</c:v>
                </c:pt>
                <c:pt idx="958" formatCode="0.00">
                  <c:v>11.4</c:v>
                </c:pt>
                <c:pt idx="959" formatCode="0.00">
                  <c:v>8.4</c:v>
                </c:pt>
                <c:pt idx="960" formatCode="0.00">
                  <c:v>-41.4</c:v>
                </c:pt>
                <c:pt idx="961" formatCode="0.00">
                  <c:v>6.9</c:v>
                </c:pt>
                <c:pt idx="962" formatCode="0.00">
                  <c:v>-4.5999999999999996</c:v>
                </c:pt>
                <c:pt idx="963" formatCode="0.00">
                  <c:v>-7.4</c:v>
                </c:pt>
                <c:pt idx="964" formatCode="0.00">
                  <c:v>0.8</c:v>
                </c:pt>
                <c:pt idx="965" formatCode="0.00">
                  <c:v>-126.1</c:v>
                </c:pt>
                <c:pt idx="966" formatCode="0.00">
                  <c:v>-15.9</c:v>
                </c:pt>
                <c:pt idx="967" formatCode="0.00">
                  <c:v>-0.8</c:v>
                </c:pt>
                <c:pt idx="968" formatCode="0.00">
                  <c:v>62</c:v>
                </c:pt>
                <c:pt idx="969" formatCode="0.00">
                  <c:v>11.8</c:v>
                </c:pt>
                <c:pt idx="970" formatCode="0.00">
                  <c:v>33</c:v>
                </c:pt>
                <c:pt idx="971" formatCode="0.00">
                  <c:v>97.1</c:v>
                </c:pt>
                <c:pt idx="972" formatCode="0.00">
                  <c:v>31.6</c:v>
                </c:pt>
                <c:pt idx="973" formatCode="0.00">
                  <c:v>-4.5999999999999996</c:v>
                </c:pt>
                <c:pt idx="974" formatCode="0.00">
                  <c:v>3.9</c:v>
                </c:pt>
                <c:pt idx="975" formatCode="0.00">
                  <c:v>59.7</c:v>
                </c:pt>
                <c:pt idx="976" formatCode="0.00">
                  <c:v>-9.6</c:v>
                </c:pt>
                <c:pt idx="977" formatCode="0.00">
                  <c:v>254.4</c:v>
                </c:pt>
                <c:pt idx="978" formatCode="0.00">
                  <c:v>18.8</c:v>
                </c:pt>
                <c:pt idx="979" formatCode="0.00">
                  <c:v>35</c:v>
                </c:pt>
                <c:pt idx="980" formatCode="0.00">
                  <c:v>6.2</c:v>
                </c:pt>
                <c:pt idx="981" formatCode="0.00">
                  <c:v>-211.1</c:v>
                </c:pt>
                <c:pt idx="982" formatCode="0.00">
                  <c:v>-48.8</c:v>
                </c:pt>
                <c:pt idx="983" formatCode="0.00">
                  <c:v>9</c:v>
                </c:pt>
                <c:pt idx="984" formatCode="0.00">
                  <c:v>20.2</c:v>
                </c:pt>
                <c:pt idx="985" formatCode="0.00">
                  <c:v>18.100000000000001</c:v>
                </c:pt>
                <c:pt idx="986" formatCode="0.00">
                  <c:v>-12.8</c:v>
                </c:pt>
                <c:pt idx="987" formatCode="0.00">
                  <c:v>8.8000000000000007</c:v>
                </c:pt>
                <c:pt idx="988" formatCode="0.00">
                  <c:v>16</c:v>
                </c:pt>
                <c:pt idx="989" formatCode="0.00">
                  <c:v>-5</c:v>
                </c:pt>
                <c:pt idx="990" formatCode="0.00">
                  <c:v>-16.2</c:v>
                </c:pt>
                <c:pt idx="991" formatCode="0.00">
                  <c:v>0.6</c:v>
                </c:pt>
                <c:pt idx="992" formatCode="0.00">
                  <c:v>19.2</c:v>
                </c:pt>
                <c:pt idx="993" formatCode="0.00">
                  <c:v>18</c:v>
                </c:pt>
                <c:pt idx="994" formatCode="0.00">
                  <c:v>17.5</c:v>
                </c:pt>
                <c:pt idx="995" formatCode="0.00">
                  <c:v>13.7</c:v>
                </c:pt>
                <c:pt idx="996" formatCode="0.00">
                  <c:v>24.9</c:v>
                </c:pt>
                <c:pt idx="997" formatCode="0.00">
                  <c:v>12.7</c:v>
                </c:pt>
                <c:pt idx="998" formatCode="0.00">
                  <c:v>15</c:v>
                </c:pt>
                <c:pt idx="999" formatCode="0.00">
                  <c:v>35.1</c:v>
                </c:pt>
                <c:pt idx="1000" formatCode="0.00">
                  <c:v>26.5</c:v>
                </c:pt>
                <c:pt idx="1001" formatCode="0.00">
                  <c:v>0.5</c:v>
                </c:pt>
                <c:pt idx="1002" formatCode="0.00">
                  <c:v>22.2</c:v>
                </c:pt>
                <c:pt idx="1003" formatCode="0.00">
                  <c:v>18.2</c:v>
                </c:pt>
                <c:pt idx="1004" formatCode="0.00">
                  <c:v>-3</c:v>
                </c:pt>
                <c:pt idx="1005" formatCode="0.00">
                  <c:v>20.2</c:v>
                </c:pt>
                <c:pt idx="1006" formatCode="0.00">
                  <c:v>110</c:v>
                </c:pt>
                <c:pt idx="1007" formatCode="0.00">
                  <c:v>58.9</c:v>
                </c:pt>
                <c:pt idx="1008" formatCode="0.00">
                  <c:v>4.5999999999999996</c:v>
                </c:pt>
                <c:pt idx="1009" formatCode="0.00">
                  <c:v>4.7</c:v>
                </c:pt>
                <c:pt idx="1010" formatCode="0.00">
                  <c:v>43.5</c:v>
                </c:pt>
                <c:pt idx="1011" formatCode="0.00">
                  <c:v>-22.4</c:v>
                </c:pt>
                <c:pt idx="1012" formatCode="0.00">
                  <c:v>29.8</c:v>
                </c:pt>
                <c:pt idx="1013" formatCode="0.00">
                  <c:v>0.1</c:v>
                </c:pt>
                <c:pt idx="1014" formatCode="0.00">
                  <c:v>16.5</c:v>
                </c:pt>
                <c:pt idx="1015" formatCode="0.00">
                  <c:v>33.700000000000003</c:v>
                </c:pt>
                <c:pt idx="1016" formatCode="0.00">
                  <c:v>5.8</c:v>
                </c:pt>
                <c:pt idx="1017" formatCode="0.00">
                  <c:v>16.100000000000001</c:v>
                </c:pt>
                <c:pt idx="1018" formatCode="0.00">
                  <c:v>28.3</c:v>
                </c:pt>
                <c:pt idx="1019" formatCode="0.00">
                  <c:v>11.4</c:v>
                </c:pt>
                <c:pt idx="1021" formatCode="0.00">
                  <c:v>-3.3</c:v>
                </c:pt>
                <c:pt idx="1022" formatCode="0.00">
                  <c:v>-15</c:v>
                </c:pt>
                <c:pt idx="1023" formatCode="0.00">
                  <c:v>-0.7</c:v>
                </c:pt>
                <c:pt idx="1024" formatCode="0.00">
                  <c:v>38.1</c:v>
                </c:pt>
                <c:pt idx="1025" formatCode="0.00">
                  <c:v>54.6</c:v>
                </c:pt>
                <c:pt idx="1026" formatCode="0.00">
                  <c:v>16.899999999999999</c:v>
                </c:pt>
                <c:pt idx="1027" formatCode="0.00">
                  <c:v>-22.1</c:v>
                </c:pt>
                <c:pt idx="1028" formatCode="0.00">
                  <c:v>1.4</c:v>
                </c:pt>
                <c:pt idx="1029" formatCode="0.00">
                  <c:v>5.6</c:v>
                </c:pt>
                <c:pt idx="1030" formatCode="0.00">
                  <c:v>16.5</c:v>
                </c:pt>
                <c:pt idx="1031" formatCode="0.00">
                  <c:v>91.3</c:v>
                </c:pt>
                <c:pt idx="1032" formatCode="0.00">
                  <c:v>13.7</c:v>
                </c:pt>
                <c:pt idx="1034" formatCode="0.00">
                  <c:v>22.4</c:v>
                </c:pt>
                <c:pt idx="1035" formatCode="0.00">
                  <c:v>22.3</c:v>
                </c:pt>
                <c:pt idx="1036" formatCode="0.00">
                  <c:v>-21.3</c:v>
                </c:pt>
                <c:pt idx="1037" formatCode="0.00">
                  <c:v>7.9</c:v>
                </c:pt>
                <c:pt idx="1038" formatCode="0.00">
                  <c:v>-6.2</c:v>
                </c:pt>
                <c:pt idx="1039" formatCode="0.00">
                  <c:v>3.8</c:v>
                </c:pt>
                <c:pt idx="1040" formatCode="0.00">
                  <c:v>47.2</c:v>
                </c:pt>
                <c:pt idx="1041" formatCode="0.00">
                  <c:v>18.399999999999999</c:v>
                </c:pt>
                <c:pt idx="1042" formatCode="0.00">
                  <c:v>10.7</c:v>
                </c:pt>
                <c:pt idx="1043" formatCode="0.00">
                  <c:v>35.299999999999997</c:v>
                </c:pt>
                <c:pt idx="1044" formatCode="0.00">
                  <c:v>8.6999999999999993</c:v>
                </c:pt>
                <c:pt idx="1045" formatCode="0.00">
                  <c:v>8.4</c:v>
                </c:pt>
                <c:pt idx="1046" formatCode="0.00">
                  <c:v>1.9</c:v>
                </c:pt>
                <c:pt idx="1047" formatCode="0.00">
                  <c:v>2.4</c:v>
                </c:pt>
                <c:pt idx="1048" formatCode="0.00">
                  <c:v>34.6</c:v>
                </c:pt>
                <c:pt idx="1049" formatCode="0.00">
                  <c:v>-8.4</c:v>
                </c:pt>
                <c:pt idx="1050" formatCode="0.00">
                  <c:v>12.1</c:v>
                </c:pt>
                <c:pt idx="1051" formatCode="0.00">
                  <c:v>-2.8</c:v>
                </c:pt>
                <c:pt idx="1052" formatCode="0.00">
                  <c:v>71.900000000000006</c:v>
                </c:pt>
                <c:pt idx="1053" formatCode="0.00">
                  <c:v>-55.2</c:v>
                </c:pt>
                <c:pt idx="1054" formatCode="0.00">
                  <c:v>181.2</c:v>
                </c:pt>
                <c:pt idx="1055" formatCode="0.00">
                  <c:v>36.6</c:v>
                </c:pt>
                <c:pt idx="1056" formatCode="0.00">
                  <c:v>20.9</c:v>
                </c:pt>
                <c:pt idx="1057" formatCode="0.00">
                  <c:v>11.8</c:v>
                </c:pt>
                <c:pt idx="1058" formatCode="0.00">
                  <c:v>8.9</c:v>
                </c:pt>
                <c:pt idx="1059" formatCode="0.00">
                  <c:v>-46.9</c:v>
                </c:pt>
                <c:pt idx="1060" formatCode="0.00">
                  <c:v>24.1</c:v>
                </c:pt>
                <c:pt idx="1061" formatCode="0.00">
                  <c:v>12.2</c:v>
                </c:pt>
                <c:pt idx="1062" formatCode="0.00">
                  <c:v>10.6</c:v>
                </c:pt>
                <c:pt idx="1063" formatCode="0.00">
                  <c:v>7.9</c:v>
                </c:pt>
                <c:pt idx="1064" formatCode="0.00">
                  <c:v>4</c:v>
                </c:pt>
                <c:pt idx="1065" formatCode="0.00">
                  <c:v>-5.7</c:v>
                </c:pt>
                <c:pt idx="1066" formatCode="0.00">
                  <c:v>51.8</c:v>
                </c:pt>
                <c:pt idx="1067" formatCode="0.00">
                  <c:v>14.7</c:v>
                </c:pt>
                <c:pt idx="1068" formatCode="0.00">
                  <c:v>10.5</c:v>
                </c:pt>
                <c:pt idx="1069" formatCode="0.00">
                  <c:v>13.9</c:v>
                </c:pt>
                <c:pt idx="1070" formatCode="0.00">
                  <c:v>0.1</c:v>
                </c:pt>
                <c:pt idx="1071" formatCode="0.00">
                  <c:v>12.8</c:v>
                </c:pt>
                <c:pt idx="1072" formatCode="0.00">
                  <c:v>-77.5</c:v>
                </c:pt>
                <c:pt idx="1073" formatCode="0.00">
                  <c:v>27.9</c:v>
                </c:pt>
                <c:pt idx="1074" formatCode="0.00">
                  <c:v>27.1</c:v>
                </c:pt>
                <c:pt idx="1075" formatCode="0.00">
                  <c:v>11.8</c:v>
                </c:pt>
                <c:pt idx="1076" formatCode="0.00">
                  <c:v>32</c:v>
                </c:pt>
                <c:pt idx="1077" formatCode="0.00">
                  <c:v>27.8</c:v>
                </c:pt>
                <c:pt idx="1078" formatCode="0.00">
                  <c:v>29.3</c:v>
                </c:pt>
                <c:pt idx="1079" formatCode="0.00">
                  <c:v>77.5</c:v>
                </c:pt>
                <c:pt idx="1080" formatCode="0.00">
                  <c:v>2.9</c:v>
                </c:pt>
                <c:pt idx="1081" formatCode="0.00">
                  <c:v>64.3</c:v>
                </c:pt>
                <c:pt idx="1082" formatCode="0.00">
                  <c:v>33.4</c:v>
                </c:pt>
                <c:pt idx="1083" formatCode="0.00">
                  <c:v>16.399999999999999</c:v>
                </c:pt>
                <c:pt idx="1084" formatCode="0.00">
                  <c:v>92.6</c:v>
                </c:pt>
                <c:pt idx="1086" formatCode="0.00">
                  <c:v>16.7</c:v>
                </c:pt>
                <c:pt idx="1087" formatCode="0.00">
                  <c:v>27.5</c:v>
                </c:pt>
                <c:pt idx="1088" formatCode="0.00">
                  <c:v>0.4</c:v>
                </c:pt>
                <c:pt idx="1089" formatCode="0.00">
                  <c:v>11.1</c:v>
                </c:pt>
                <c:pt idx="1090" formatCode="0.00">
                  <c:v>18.100000000000001</c:v>
                </c:pt>
                <c:pt idx="1091" formatCode="0.00">
                  <c:v>12.3</c:v>
                </c:pt>
                <c:pt idx="1092" formatCode="0.00">
                  <c:v>-28.4</c:v>
                </c:pt>
                <c:pt idx="1093" formatCode="0.00">
                  <c:v>1.5</c:v>
                </c:pt>
                <c:pt idx="1094" formatCode="0.00">
                  <c:v>-22.9</c:v>
                </c:pt>
                <c:pt idx="1095" formatCode="0.00">
                  <c:v>47.1</c:v>
                </c:pt>
                <c:pt idx="1096" formatCode="0.00">
                  <c:v>71.900000000000006</c:v>
                </c:pt>
                <c:pt idx="1097" formatCode="0.00">
                  <c:v>16.399999999999999</c:v>
                </c:pt>
                <c:pt idx="1098" formatCode="0.00">
                  <c:v>26.1</c:v>
                </c:pt>
                <c:pt idx="1099" formatCode="0.00">
                  <c:v>2.5</c:v>
                </c:pt>
                <c:pt idx="1100" formatCode="0.00">
                  <c:v>6.2</c:v>
                </c:pt>
                <c:pt idx="1101" formatCode="0.00">
                  <c:v>39.799999999999997</c:v>
                </c:pt>
                <c:pt idx="1102" formatCode="0.00">
                  <c:v>-27.5</c:v>
                </c:pt>
                <c:pt idx="1103" formatCode="0.00">
                  <c:v>22.8</c:v>
                </c:pt>
                <c:pt idx="1104" formatCode="0.00">
                  <c:v>61</c:v>
                </c:pt>
                <c:pt idx="1105" formatCode="0.00">
                  <c:v>13.5</c:v>
                </c:pt>
                <c:pt idx="1106" formatCode="0.00">
                  <c:v>44.1</c:v>
                </c:pt>
                <c:pt idx="1107" formatCode="0.00">
                  <c:v>36.6</c:v>
                </c:pt>
                <c:pt idx="1108" formatCode="0.00">
                  <c:v>15.8</c:v>
                </c:pt>
                <c:pt idx="1109" formatCode="0.00">
                  <c:v>-5.8</c:v>
                </c:pt>
                <c:pt idx="1110" formatCode="0.00">
                  <c:v>20.6</c:v>
                </c:pt>
                <c:pt idx="1111" formatCode="0.00">
                  <c:v>3.9</c:v>
                </c:pt>
                <c:pt idx="1112" formatCode="0.00">
                  <c:v>16.2</c:v>
                </c:pt>
                <c:pt idx="1113" formatCode="0.00">
                  <c:v>14.6</c:v>
                </c:pt>
                <c:pt idx="1114" formatCode="0.00">
                  <c:v>8.5</c:v>
                </c:pt>
                <c:pt idx="1115" formatCode="0.00">
                  <c:v>1.3</c:v>
                </c:pt>
                <c:pt idx="1116" formatCode="0.00">
                  <c:v>16.2</c:v>
                </c:pt>
                <c:pt idx="1117" formatCode="0.00">
                  <c:v>27.7</c:v>
                </c:pt>
                <c:pt idx="1118" formatCode="0.00">
                  <c:v>68.3</c:v>
                </c:pt>
                <c:pt idx="1119" formatCode="0.00">
                  <c:v>20.2</c:v>
                </c:pt>
                <c:pt idx="1120" formatCode="0.00">
                  <c:v>77.2</c:v>
                </c:pt>
                <c:pt idx="1121" formatCode="0.00">
                  <c:v>52.8</c:v>
                </c:pt>
                <c:pt idx="1122" formatCode="0.00">
                  <c:v>77.2</c:v>
                </c:pt>
                <c:pt idx="1123" formatCode="0.00">
                  <c:v>-2.2000000000000002</c:v>
                </c:pt>
                <c:pt idx="1124" formatCode="0.00">
                  <c:v>12.3</c:v>
                </c:pt>
                <c:pt idx="1125" formatCode="0.00">
                  <c:v>27</c:v>
                </c:pt>
                <c:pt idx="1126" formatCode="0.00">
                  <c:v>17.899999999999999</c:v>
                </c:pt>
                <c:pt idx="1127" formatCode="0.00">
                  <c:v>27.3</c:v>
                </c:pt>
                <c:pt idx="1128" formatCode="0.00">
                  <c:v>11.8</c:v>
                </c:pt>
                <c:pt idx="1129" formatCode="0.00">
                  <c:v>-5</c:v>
                </c:pt>
                <c:pt idx="1130" formatCode="0.00">
                  <c:v>8.6999999999999993</c:v>
                </c:pt>
                <c:pt idx="1132" formatCode="0.00">
                  <c:v>11.1</c:v>
                </c:pt>
                <c:pt idx="1133" formatCode="0.00">
                  <c:v>37.799999999999997</c:v>
                </c:pt>
                <c:pt idx="1134" formatCode="0.00">
                  <c:v>22</c:v>
                </c:pt>
                <c:pt idx="1135" formatCode="0.00">
                  <c:v>-6.4</c:v>
                </c:pt>
                <c:pt idx="1136" formatCode="0.00">
                  <c:v>-19.7</c:v>
                </c:pt>
                <c:pt idx="1137" formatCode="0.00">
                  <c:v>7.5</c:v>
                </c:pt>
                <c:pt idx="1138" formatCode="0.00">
                  <c:v>15.2</c:v>
                </c:pt>
                <c:pt idx="1139" formatCode="0.00">
                  <c:v>31</c:v>
                </c:pt>
                <c:pt idx="1140" formatCode="0.00">
                  <c:v>10.6</c:v>
                </c:pt>
                <c:pt idx="1141" formatCode="0.00">
                  <c:v>3.7</c:v>
                </c:pt>
                <c:pt idx="1142" formatCode="0.00">
                  <c:v>24.2</c:v>
                </c:pt>
                <c:pt idx="1143" formatCode="0.00">
                  <c:v>-13.8</c:v>
                </c:pt>
                <c:pt idx="1144" formatCode="0.00">
                  <c:v>-0.7</c:v>
                </c:pt>
                <c:pt idx="1145" formatCode="0.00">
                  <c:v>21.8</c:v>
                </c:pt>
                <c:pt idx="1146" formatCode="0.00">
                  <c:v>10.6</c:v>
                </c:pt>
                <c:pt idx="1147" formatCode="0.00">
                  <c:v>0.8</c:v>
                </c:pt>
                <c:pt idx="1148" formatCode="0.00">
                  <c:v>15.2</c:v>
                </c:pt>
                <c:pt idx="1149" formatCode="0.00">
                  <c:v>48.1</c:v>
                </c:pt>
                <c:pt idx="1150" formatCode="0.00">
                  <c:v>4.2</c:v>
                </c:pt>
                <c:pt idx="1151" formatCode="0.00">
                  <c:v>14.9</c:v>
                </c:pt>
                <c:pt idx="1152" formatCode="0.00">
                  <c:v>46.2</c:v>
                </c:pt>
                <c:pt idx="1153" formatCode="0.00">
                  <c:v>2.6</c:v>
                </c:pt>
                <c:pt idx="1154" formatCode="0.00">
                  <c:v>0</c:v>
                </c:pt>
                <c:pt idx="1155" formatCode="0.00">
                  <c:v>73</c:v>
                </c:pt>
                <c:pt idx="1156" formatCode="0.00">
                  <c:v>27</c:v>
                </c:pt>
                <c:pt idx="1157" formatCode="0.00">
                  <c:v>21.2</c:v>
                </c:pt>
                <c:pt idx="1158" formatCode="0.00">
                  <c:v>62.7</c:v>
                </c:pt>
                <c:pt idx="1159" formatCode="0.00">
                  <c:v>31.3</c:v>
                </c:pt>
                <c:pt idx="1160" formatCode="0.00">
                  <c:v>20.8</c:v>
                </c:pt>
                <c:pt idx="1161" formatCode="0.00">
                  <c:v>5.0999999999999996</c:v>
                </c:pt>
                <c:pt idx="1162" formatCode="0.00">
                  <c:v>-13.6</c:v>
                </c:pt>
                <c:pt idx="1164" formatCode="0.00">
                  <c:v>9.8000000000000007</c:v>
                </c:pt>
                <c:pt idx="1165" formatCode="0.00">
                  <c:v>-4.4000000000000004</c:v>
                </c:pt>
                <c:pt idx="1166" formatCode="0.00">
                  <c:v>5.4</c:v>
                </c:pt>
                <c:pt idx="1167" formatCode="0.00">
                  <c:v>39.799999999999997</c:v>
                </c:pt>
                <c:pt idx="1168" formatCode="0.00">
                  <c:v>10.9</c:v>
                </c:pt>
                <c:pt idx="1169" formatCode="0.00">
                  <c:v>6.9</c:v>
                </c:pt>
                <c:pt idx="1170" formatCode="0.00">
                  <c:v>-210.9</c:v>
                </c:pt>
                <c:pt idx="1171" formatCode="0.00">
                  <c:v>0.7</c:v>
                </c:pt>
                <c:pt idx="1172" formatCode="0.00">
                  <c:v>506</c:v>
                </c:pt>
                <c:pt idx="1173" formatCode="0.00">
                  <c:v>-0.9</c:v>
                </c:pt>
                <c:pt idx="1174" formatCode="0.00">
                  <c:v>5.9</c:v>
                </c:pt>
                <c:pt idx="1175" formatCode="0.00">
                  <c:v>7.4</c:v>
                </c:pt>
                <c:pt idx="1176" formatCode="0.00">
                  <c:v>18.7</c:v>
                </c:pt>
                <c:pt idx="1177" formatCode="0.00">
                  <c:v>9.6999999999999993</c:v>
                </c:pt>
                <c:pt idx="1178" formatCode="0.00">
                  <c:v>16.899999999999999</c:v>
                </c:pt>
                <c:pt idx="1179" formatCode="0.00">
                  <c:v>12.1</c:v>
                </c:pt>
                <c:pt idx="1180" formatCode="0.00">
                  <c:v>36.4</c:v>
                </c:pt>
                <c:pt idx="1181" formatCode="0.00">
                  <c:v>7.8</c:v>
                </c:pt>
                <c:pt idx="1182" formatCode="0.00">
                  <c:v>78.5</c:v>
                </c:pt>
                <c:pt idx="1183" formatCode="0.00">
                  <c:v>23.9</c:v>
                </c:pt>
                <c:pt idx="1184" formatCode="0.00">
                  <c:v>-1.5</c:v>
                </c:pt>
                <c:pt idx="1185" formatCode="0.00">
                  <c:v>25.8</c:v>
                </c:pt>
                <c:pt idx="1186" formatCode="0.00">
                  <c:v>8.1</c:v>
                </c:pt>
                <c:pt idx="1187" formatCode="0.00">
                  <c:v>20.9</c:v>
                </c:pt>
                <c:pt idx="1188" formatCode="0.00">
                  <c:v>26.9</c:v>
                </c:pt>
                <c:pt idx="1189" formatCode="0.00">
                  <c:v>21.8</c:v>
                </c:pt>
                <c:pt idx="1190" formatCode="0.00">
                  <c:v>41.1</c:v>
                </c:pt>
                <c:pt idx="1191" formatCode="0.00">
                  <c:v>9.8000000000000007</c:v>
                </c:pt>
                <c:pt idx="1192" formatCode="0.00">
                  <c:v>-5.5</c:v>
                </c:pt>
                <c:pt idx="1194" formatCode="0.00">
                  <c:v>13.4</c:v>
                </c:pt>
                <c:pt idx="1195" formatCode="0.00">
                  <c:v>-5.2</c:v>
                </c:pt>
                <c:pt idx="1196" formatCode="0.00">
                  <c:v>14.6</c:v>
                </c:pt>
                <c:pt idx="1197" formatCode="0.00">
                  <c:v>21.7</c:v>
                </c:pt>
                <c:pt idx="1198" formatCode="0.00">
                  <c:v>47.5</c:v>
                </c:pt>
                <c:pt idx="1199" formatCode="0.00">
                  <c:v>32.9</c:v>
                </c:pt>
                <c:pt idx="1200" formatCode="0.00">
                  <c:v>27.1</c:v>
                </c:pt>
                <c:pt idx="1201" formatCode="0.00">
                  <c:v>5.6</c:v>
                </c:pt>
                <c:pt idx="1202" formatCode="0.00">
                  <c:v>59.9</c:v>
                </c:pt>
                <c:pt idx="1203" formatCode="0.00">
                  <c:v>1.5</c:v>
                </c:pt>
                <c:pt idx="1204" formatCode="0.00">
                  <c:v>14.6</c:v>
                </c:pt>
                <c:pt idx="1205" formatCode="0.00">
                  <c:v>26.7</c:v>
                </c:pt>
                <c:pt idx="1206" formatCode="0.00">
                  <c:v>3.6</c:v>
                </c:pt>
                <c:pt idx="1207" formatCode="0.00">
                  <c:v>37.5</c:v>
                </c:pt>
                <c:pt idx="1208" formatCode="0.00">
                  <c:v>-4.2</c:v>
                </c:pt>
                <c:pt idx="1209" formatCode="0.00">
                  <c:v>-23.9</c:v>
                </c:pt>
                <c:pt idx="1211" formatCode="0.00">
                  <c:v>8.4</c:v>
                </c:pt>
                <c:pt idx="1212" formatCode="0.00">
                  <c:v>6.2</c:v>
                </c:pt>
                <c:pt idx="1213" formatCode="0.00">
                  <c:v>1</c:v>
                </c:pt>
                <c:pt idx="1214" formatCode="0.00">
                  <c:v>64.5</c:v>
                </c:pt>
                <c:pt idx="1215" formatCode="0.00">
                  <c:v>-2.8</c:v>
                </c:pt>
                <c:pt idx="1216" formatCode="0.00">
                  <c:v>41.2</c:v>
                </c:pt>
                <c:pt idx="1217" formatCode="0.00">
                  <c:v>16.899999999999999</c:v>
                </c:pt>
                <c:pt idx="1218" formatCode="0.00">
                  <c:v>12.6</c:v>
                </c:pt>
                <c:pt idx="1219" formatCode="0.00">
                  <c:v>24.6</c:v>
                </c:pt>
                <c:pt idx="1220" formatCode="0.00">
                  <c:v>42.3</c:v>
                </c:pt>
                <c:pt idx="1221" formatCode="0.00">
                  <c:v>14.1</c:v>
                </c:pt>
                <c:pt idx="1222" formatCode="0.00">
                  <c:v>0.7</c:v>
                </c:pt>
                <c:pt idx="1223" formatCode="0.00">
                  <c:v>13.4</c:v>
                </c:pt>
                <c:pt idx="1224" formatCode="0.00">
                  <c:v>-5.6</c:v>
                </c:pt>
                <c:pt idx="1225" formatCode="0.00">
                  <c:v>20.5</c:v>
                </c:pt>
                <c:pt idx="1226" formatCode="0.00">
                  <c:v>-28.6</c:v>
                </c:pt>
                <c:pt idx="1227" formatCode="0.00">
                  <c:v>48.5</c:v>
                </c:pt>
                <c:pt idx="1228" formatCode="0.00">
                  <c:v>4.5999999999999996</c:v>
                </c:pt>
                <c:pt idx="1229" formatCode="0.00">
                  <c:v>9.6</c:v>
                </c:pt>
                <c:pt idx="1230" formatCode="0.00">
                  <c:v>54.7</c:v>
                </c:pt>
                <c:pt idx="1231" formatCode="0.00">
                  <c:v>-13.5</c:v>
                </c:pt>
                <c:pt idx="1232" formatCode="0.00">
                  <c:v>23.7</c:v>
                </c:pt>
                <c:pt idx="1233" formatCode="0.00">
                  <c:v>-34.5</c:v>
                </c:pt>
                <c:pt idx="1234" formatCode="0.00">
                  <c:v>26.2</c:v>
                </c:pt>
                <c:pt idx="1235" formatCode="0.00">
                  <c:v>6.7</c:v>
                </c:pt>
                <c:pt idx="1236" formatCode="0.00">
                  <c:v>3.4</c:v>
                </c:pt>
                <c:pt idx="1237" formatCode="0.00">
                  <c:v>9.3000000000000007</c:v>
                </c:pt>
                <c:pt idx="1238" formatCode="0.00">
                  <c:v>-0.1</c:v>
                </c:pt>
                <c:pt idx="1239" formatCode="0.00">
                  <c:v>32.299999999999997</c:v>
                </c:pt>
                <c:pt idx="1240" formatCode="0.00">
                  <c:v>-32.5</c:v>
                </c:pt>
                <c:pt idx="1241" formatCode="0.00">
                  <c:v>-4.2</c:v>
                </c:pt>
                <c:pt idx="1242" formatCode="0.00">
                  <c:v>-58.1</c:v>
                </c:pt>
                <c:pt idx="1243" formatCode="0.00">
                  <c:v>0.3</c:v>
                </c:pt>
                <c:pt idx="1244" formatCode="0.00">
                  <c:v>9.8000000000000007</c:v>
                </c:pt>
                <c:pt idx="1245" formatCode="0.00">
                  <c:v>0.1</c:v>
                </c:pt>
                <c:pt idx="1246" formatCode="0.00">
                  <c:v>39.799999999999997</c:v>
                </c:pt>
                <c:pt idx="1247" formatCode="0.00">
                  <c:v>9.4</c:v>
                </c:pt>
                <c:pt idx="1248" formatCode="0.00">
                  <c:v>-4</c:v>
                </c:pt>
                <c:pt idx="1249" formatCode="0.00">
                  <c:v>5.0999999999999996</c:v>
                </c:pt>
                <c:pt idx="1250" formatCode="0.00">
                  <c:v>20.2</c:v>
                </c:pt>
                <c:pt idx="1251" formatCode="0.00">
                  <c:v>-2.6</c:v>
                </c:pt>
                <c:pt idx="1252" formatCode="0.00">
                  <c:v>-8.3000000000000007</c:v>
                </c:pt>
                <c:pt idx="1253" formatCode="0.00">
                  <c:v>22.1</c:v>
                </c:pt>
                <c:pt idx="1254" formatCode="0.00">
                  <c:v>-27.4</c:v>
                </c:pt>
                <c:pt idx="1255" formatCode="0.00">
                  <c:v>47.5</c:v>
                </c:pt>
                <c:pt idx="1256" formatCode="0.00">
                  <c:v>8.1999999999999993</c:v>
                </c:pt>
                <c:pt idx="1258" formatCode="0.00">
                  <c:v>5.7</c:v>
                </c:pt>
                <c:pt idx="1259" formatCode="0.00">
                  <c:v>58.2</c:v>
                </c:pt>
                <c:pt idx="1260" formatCode="0.00">
                  <c:v>6.9</c:v>
                </c:pt>
                <c:pt idx="1261" formatCode="0.00">
                  <c:v>6.6</c:v>
                </c:pt>
                <c:pt idx="1262" formatCode="0.00">
                  <c:v>20.2</c:v>
                </c:pt>
                <c:pt idx="1263" formatCode="0.00">
                  <c:v>3.9</c:v>
                </c:pt>
                <c:pt idx="1264" formatCode="0.00">
                  <c:v>8.8000000000000007</c:v>
                </c:pt>
                <c:pt idx="1265" formatCode="0.00">
                  <c:v>1</c:v>
                </c:pt>
                <c:pt idx="1266" formatCode="0.00">
                  <c:v>15.4</c:v>
                </c:pt>
                <c:pt idx="1267" formatCode="0.00">
                  <c:v>53.3</c:v>
                </c:pt>
                <c:pt idx="1268" formatCode="0.00">
                  <c:v>4.2</c:v>
                </c:pt>
                <c:pt idx="1269" formatCode="0.00">
                  <c:v>11.9</c:v>
                </c:pt>
                <c:pt idx="1270" formatCode="0.00">
                  <c:v>12.6</c:v>
                </c:pt>
                <c:pt idx="1271" formatCode="0.00">
                  <c:v>10.5</c:v>
                </c:pt>
                <c:pt idx="1272" formatCode="0.00">
                  <c:v>76.599999999999994</c:v>
                </c:pt>
                <c:pt idx="1273" formatCode="0.00">
                  <c:v>8.9</c:v>
                </c:pt>
                <c:pt idx="1274" formatCode="0.00">
                  <c:v>24.7</c:v>
                </c:pt>
                <c:pt idx="1275" formatCode="0.00">
                  <c:v>-14.3</c:v>
                </c:pt>
                <c:pt idx="1276" formatCode="0.00">
                  <c:v>3.5</c:v>
                </c:pt>
                <c:pt idx="1277" formatCode="0.00">
                  <c:v>-11.3</c:v>
                </c:pt>
                <c:pt idx="1279" formatCode="0.00">
                  <c:v>7.4</c:v>
                </c:pt>
                <c:pt idx="1280" formatCode="0.00">
                  <c:v>25.9</c:v>
                </c:pt>
                <c:pt idx="1281" formatCode="0.00">
                  <c:v>30.3</c:v>
                </c:pt>
                <c:pt idx="1282" formatCode="0.00">
                  <c:v>8.5</c:v>
                </c:pt>
                <c:pt idx="1283" formatCode="0.00">
                  <c:v>28.6</c:v>
                </c:pt>
                <c:pt idx="1284" formatCode="0.00">
                  <c:v>23.6</c:v>
                </c:pt>
                <c:pt idx="1285" formatCode="0.00">
                  <c:v>31.2</c:v>
                </c:pt>
                <c:pt idx="1286" formatCode="0.00">
                  <c:v>34.4</c:v>
                </c:pt>
                <c:pt idx="1287" formatCode="0.00">
                  <c:v>23.7</c:v>
                </c:pt>
                <c:pt idx="1288" formatCode="0.00">
                  <c:v>59.6</c:v>
                </c:pt>
                <c:pt idx="1289" formatCode="0.00">
                  <c:v>-2.5</c:v>
                </c:pt>
                <c:pt idx="1290" formatCode="0.00">
                  <c:v>-32.299999999999997</c:v>
                </c:pt>
                <c:pt idx="1291" formatCode="0.00">
                  <c:v>7.3</c:v>
                </c:pt>
                <c:pt idx="1292" formatCode="0.00">
                  <c:v>29.5</c:v>
                </c:pt>
                <c:pt idx="1293" formatCode="0.00">
                  <c:v>44.8</c:v>
                </c:pt>
                <c:pt idx="1294" formatCode="0.00">
                  <c:v>34.700000000000003</c:v>
                </c:pt>
                <c:pt idx="1295" formatCode="0.00">
                  <c:v>15.9</c:v>
                </c:pt>
                <c:pt idx="1296" formatCode="0.00">
                  <c:v>43.3</c:v>
                </c:pt>
                <c:pt idx="1297" formatCode="0.00">
                  <c:v>38.1</c:v>
                </c:pt>
                <c:pt idx="1298" formatCode="0.00">
                  <c:v>41.6</c:v>
                </c:pt>
                <c:pt idx="1299" formatCode="0.00">
                  <c:v>20.7</c:v>
                </c:pt>
                <c:pt idx="1300" formatCode="0.00">
                  <c:v>6.4</c:v>
                </c:pt>
                <c:pt idx="1301" formatCode="0.00">
                  <c:v>-22.4</c:v>
                </c:pt>
                <c:pt idx="1302" formatCode="0.00">
                  <c:v>137</c:v>
                </c:pt>
                <c:pt idx="1303" formatCode="0.00">
                  <c:v>37.799999999999997</c:v>
                </c:pt>
                <c:pt idx="1304" formatCode="0.00">
                  <c:v>45.4</c:v>
                </c:pt>
                <c:pt idx="1305" formatCode="0.00">
                  <c:v>-49.1</c:v>
                </c:pt>
                <c:pt idx="1306" formatCode="0.00">
                  <c:v>40.6</c:v>
                </c:pt>
                <c:pt idx="1307" formatCode="0.00">
                  <c:v>13.9</c:v>
                </c:pt>
                <c:pt idx="1308" formatCode="0.00">
                  <c:v>22.1</c:v>
                </c:pt>
                <c:pt idx="1309" formatCode="0.00">
                  <c:v>7.7</c:v>
                </c:pt>
                <c:pt idx="1310" formatCode="0.00">
                  <c:v>4.8</c:v>
                </c:pt>
                <c:pt idx="1311" formatCode="0.00">
                  <c:v>38.299999999999997</c:v>
                </c:pt>
                <c:pt idx="1312" formatCode="0.00">
                  <c:v>11.7</c:v>
                </c:pt>
                <c:pt idx="1313" formatCode="0.00">
                  <c:v>-172.9</c:v>
                </c:pt>
                <c:pt idx="1314" formatCode="0.00">
                  <c:v>28.6</c:v>
                </c:pt>
                <c:pt idx="1315" formatCode="0.00">
                  <c:v>24.4</c:v>
                </c:pt>
                <c:pt idx="1316" formatCode="0.00">
                  <c:v>2</c:v>
                </c:pt>
                <c:pt idx="1317" formatCode="0.00">
                  <c:v>15.2</c:v>
                </c:pt>
                <c:pt idx="1318" formatCode="0.00">
                  <c:v>12.5</c:v>
                </c:pt>
                <c:pt idx="1319" formatCode="0.00">
                  <c:v>6</c:v>
                </c:pt>
                <c:pt idx="1320" formatCode="0.00">
                  <c:v>-104.4</c:v>
                </c:pt>
                <c:pt idx="1321" formatCode="0.00">
                  <c:v>-2.7</c:v>
                </c:pt>
                <c:pt idx="1322" formatCode="0.00">
                  <c:v>173.5</c:v>
                </c:pt>
                <c:pt idx="1323" formatCode="0.00">
                  <c:v>30.7</c:v>
                </c:pt>
                <c:pt idx="1324" formatCode="0.00">
                  <c:v>-6</c:v>
                </c:pt>
                <c:pt idx="1325" formatCode="0.00">
                  <c:v>1.4</c:v>
                </c:pt>
                <c:pt idx="1326" formatCode="0.00">
                  <c:v>10.8</c:v>
                </c:pt>
                <c:pt idx="1327" formatCode="0.00">
                  <c:v>10.199999999999999</c:v>
                </c:pt>
                <c:pt idx="1328" formatCode="0.00">
                  <c:v>-26.6</c:v>
                </c:pt>
                <c:pt idx="1329" formatCode="0.00">
                  <c:v>2.9</c:v>
                </c:pt>
                <c:pt idx="1330" formatCode="0.00">
                  <c:v>1</c:v>
                </c:pt>
                <c:pt idx="1331" formatCode="0.00">
                  <c:v>24.6</c:v>
                </c:pt>
                <c:pt idx="1332" formatCode="0.00">
                  <c:v>36.6</c:v>
                </c:pt>
                <c:pt idx="1333" formatCode="0.00">
                  <c:v>0</c:v>
                </c:pt>
                <c:pt idx="1334" formatCode="0.00">
                  <c:v>22.6</c:v>
                </c:pt>
                <c:pt idx="1335" formatCode="0.00">
                  <c:v>57.9</c:v>
                </c:pt>
                <c:pt idx="1336" formatCode="0.00">
                  <c:v>22.3</c:v>
                </c:pt>
                <c:pt idx="1337" formatCode="0.00">
                  <c:v>8.6</c:v>
                </c:pt>
                <c:pt idx="1338" formatCode="0.00">
                  <c:v>36</c:v>
                </c:pt>
                <c:pt idx="1339" formatCode="0.00">
                  <c:v>-1.1000000000000001</c:v>
                </c:pt>
                <c:pt idx="1340" formatCode="0.00">
                  <c:v>8.6</c:v>
                </c:pt>
                <c:pt idx="1341" formatCode="0.00">
                  <c:v>50.7</c:v>
                </c:pt>
                <c:pt idx="1342" formatCode="0.00">
                  <c:v>7.2</c:v>
                </c:pt>
                <c:pt idx="1343" formatCode="0.00">
                  <c:v>-14.4</c:v>
                </c:pt>
                <c:pt idx="1344" formatCode="0.00">
                  <c:v>29.1</c:v>
                </c:pt>
                <c:pt idx="1345" formatCode="0.00">
                  <c:v>-15.7</c:v>
                </c:pt>
                <c:pt idx="1346" formatCode="0.00">
                  <c:v>-9.1999999999999993</c:v>
                </c:pt>
                <c:pt idx="1347" formatCode="0.00">
                  <c:v>4.2</c:v>
                </c:pt>
                <c:pt idx="1348" formatCode="0.00">
                  <c:v>28.6</c:v>
                </c:pt>
                <c:pt idx="1349" formatCode="0.00">
                  <c:v>-67.7</c:v>
                </c:pt>
                <c:pt idx="1350" formatCode="0.00">
                  <c:v>6.4</c:v>
                </c:pt>
                <c:pt idx="1351" formatCode="0.00">
                  <c:v>32.5</c:v>
                </c:pt>
                <c:pt idx="1352" formatCode="0.00">
                  <c:v>5.8</c:v>
                </c:pt>
                <c:pt idx="1353" formatCode="0.00">
                  <c:v>-9.5</c:v>
                </c:pt>
                <c:pt idx="1354" formatCode="0.00">
                  <c:v>67.599999999999994</c:v>
                </c:pt>
                <c:pt idx="1355" formatCode="0.00">
                  <c:v>1.9</c:v>
                </c:pt>
                <c:pt idx="1356" formatCode="0.00">
                  <c:v>-12.1</c:v>
                </c:pt>
                <c:pt idx="1357" formatCode="0.00">
                  <c:v>17.5</c:v>
                </c:pt>
                <c:pt idx="1358" formatCode="0.00">
                  <c:v>35.200000000000003</c:v>
                </c:pt>
                <c:pt idx="1359" formatCode="0.00">
                  <c:v>0.2</c:v>
                </c:pt>
                <c:pt idx="1360" formatCode="0.00">
                  <c:v>20</c:v>
                </c:pt>
                <c:pt idx="1361" formatCode="0.00">
                  <c:v>20.6</c:v>
                </c:pt>
                <c:pt idx="1362" formatCode="0.00">
                  <c:v>-90.4</c:v>
                </c:pt>
                <c:pt idx="1363" formatCode="0.00">
                  <c:v>12.4</c:v>
                </c:pt>
                <c:pt idx="1364" formatCode="0.00">
                  <c:v>9.9</c:v>
                </c:pt>
                <c:pt idx="1365" formatCode="0.00">
                  <c:v>80.7</c:v>
                </c:pt>
                <c:pt idx="1366" formatCode="0.00">
                  <c:v>1.8</c:v>
                </c:pt>
                <c:pt idx="1367" formatCode="0.00">
                  <c:v>18.399999999999999</c:v>
                </c:pt>
                <c:pt idx="1369" formatCode="0.00">
                  <c:v>1.6</c:v>
                </c:pt>
                <c:pt idx="1370" formatCode="0.00">
                  <c:v>124.6</c:v>
                </c:pt>
                <c:pt idx="1371" formatCode="0.00">
                  <c:v>25</c:v>
                </c:pt>
                <c:pt idx="1373" formatCode="0.00">
                  <c:v>-1.1000000000000001</c:v>
                </c:pt>
                <c:pt idx="1374" formatCode="0.00">
                  <c:v>17.899999999999999</c:v>
                </c:pt>
                <c:pt idx="1375" formatCode="0.00">
                  <c:v>6.1</c:v>
                </c:pt>
                <c:pt idx="1376" formatCode="0.00">
                  <c:v>0.3</c:v>
                </c:pt>
                <c:pt idx="1377" formatCode="0.00">
                  <c:v>4</c:v>
                </c:pt>
                <c:pt idx="1378" formatCode="0.00">
                  <c:v>15.1</c:v>
                </c:pt>
                <c:pt idx="1379" formatCode="0.00">
                  <c:v>0</c:v>
                </c:pt>
                <c:pt idx="1380" formatCode="0.00">
                  <c:v>31.7</c:v>
                </c:pt>
                <c:pt idx="1381" formatCode="0.00">
                  <c:v>458.3</c:v>
                </c:pt>
                <c:pt idx="1382" formatCode="0.00">
                  <c:v>-25.2</c:v>
                </c:pt>
                <c:pt idx="1383" formatCode="0.00">
                  <c:v>-2.4</c:v>
                </c:pt>
                <c:pt idx="1384" formatCode="0.00">
                  <c:v>-27.3</c:v>
                </c:pt>
                <c:pt idx="1385" formatCode="0.00">
                  <c:v>66.599999999999994</c:v>
                </c:pt>
                <c:pt idx="1386" formatCode="0.00">
                  <c:v>11.5</c:v>
                </c:pt>
                <c:pt idx="1387" formatCode="0.00">
                  <c:v>-62</c:v>
                </c:pt>
                <c:pt idx="1388" formatCode="0.00">
                  <c:v>-14.4</c:v>
                </c:pt>
                <c:pt idx="1389" formatCode="0.00">
                  <c:v>5.2</c:v>
                </c:pt>
                <c:pt idx="1390" formatCode="0.00">
                  <c:v>50.6</c:v>
                </c:pt>
                <c:pt idx="1391" formatCode="0.00">
                  <c:v>16.899999999999999</c:v>
                </c:pt>
                <c:pt idx="1392" formatCode="0.00">
                  <c:v>14.3</c:v>
                </c:pt>
                <c:pt idx="1393" formatCode="0.00">
                  <c:v>70.5</c:v>
                </c:pt>
                <c:pt idx="1394" formatCode="0.00">
                  <c:v>17.3</c:v>
                </c:pt>
                <c:pt idx="1395" formatCode="0.00">
                  <c:v>4.4000000000000004</c:v>
                </c:pt>
                <c:pt idx="1396" formatCode="0.00">
                  <c:v>-95.6</c:v>
                </c:pt>
                <c:pt idx="1397" formatCode="0.00">
                  <c:v>52.5</c:v>
                </c:pt>
                <c:pt idx="1398" formatCode="0.00">
                  <c:v>26.3</c:v>
                </c:pt>
                <c:pt idx="1399" formatCode="0.00">
                  <c:v>10.9</c:v>
                </c:pt>
                <c:pt idx="1400" formatCode="0.00">
                  <c:v>16.8</c:v>
                </c:pt>
                <c:pt idx="1401" formatCode="0.00">
                  <c:v>5.3</c:v>
                </c:pt>
                <c:pt idx="1402" formatCode="0.00">
                  <c:v>-16.8</c:v>
                </c:pt>
                <c:pt idx="1403" formatCode="0.00">
                  <c:v>-35.6</c:v>
                </c:pt>
                <c:pt idx="1404" formatCode="0.00">
                  <c:v>10.5</c:v>
                </c:pt>
                <c:pt idx="1405" formatCode="0.00">
                  <c:v>6.6</c:v>
                </c:pt>
                <c:pt idx="1406" formatCode="0.00">
                  <c:v>41.6</c:v>
                </c:pt>
                <c:pt idx="1407" formatCode="0.00">
                  <c:v>2</c:v>
                </c:pt>
                <c:pt idx="1408" formatCode="0.00">
                  <c:v>69</c:v>
                </c:pt>
                <c:pt idx="1410" formatCode="0.00">
                  <c:v>6.4</c:v>
                </c:pt>
                <c:pt idx="1411" formatCode="0.00">
                  <c:v>6218.9</c:v>
                </c:pt>
                <c:pt idx="1412" formatCode="0.00">
                  <c:v>8.1999999999999993</c:v>
                </c:pt>
                <c:pt idx="1413" formatCode="0.00">
                  <c:v>39.700000000000003</c:v>
                </c:pt>
                <c:pt idx="1414" formatCode="0.00">
                  <c:v>2.7</c:v>
                </c:pt>
                <c:pt idx="1415" formatCode="0.00">
                  <c:v>30</c:v>
                </c:pt>
                <c:pt idx="1416" formatCode="0.00">
                  <c:v>-24.1</c:v>
                </c:pt>
                <c:pt idx="1417" formatCode="0.00">
                  <c:v>-56.2</c:v>
                </c:pt>
                <c:pt idx="1418" formatCode="0.00">
                  <c:v>18.7</c:v>
                </c:pt>
                <c:pt idx="1419" formatCode="0.00">
                  <c:v>1.5</c:v>
                </c:pt>
                <c:pt idx="1420" formatCode="0.00">
                  <c:v>33.700000000000003</c:v>
                </c:pt>
                <c:pt idx="1421" formatCode="0.00">
                  <c:v>32.200000000000003</c:v>
                </c:pt>
                <c:pt idx="1422" formatCode="0.00">
                  <c:v>-25</c:v>
                </c:pt>
                <c:pt idx="1423" formatCode="0.00">
                  <c:v>82.6</c:v>
                </c:pt>
                <c:pt idx="1424" formatCode="0.00">
                  <c:v>8.5</c:v>
                </c:pt>
                <c:pt idx="1425" formatCode="0.00">
                  <c:v>26.8</c:v>
                </c:pt>
                <c:pt idx="1426" formatCode="0.00">
                  <c:v>21.8</c:v>
                </c:pt>
                <c:pt idx="1427" formatCode="0.00">
                  <c:v>3</c:v>
                </c:pt>
                <c:pt idx="1428" formatCode="0.00">
                  <c:v>24.5</c:v>
                </c:pt>
                <c:pt idx="1429" formatCode="0.00">
                  <c:v>33.799999999999997</c:v>
                </c:pt>
                <c:pt idx="1430" formatCode="0.00">
                  <c:v>7.6</c:v>
                </c:pt>
                <c:pt idx="1431" formatCode="0.00">
                  <c:v>76.900000000000006</c:v>
                </c:pt>
                <c:pt idx="1432" formatCode="#,##0.00">
                  <c:v>22</c:v>
                </c:pt>
                <c:pt idx="1433" formatCode="#,##0.00">
                  <c:v>0</c:v>
                </c:pt>
                <c:pt idx="1434" formatCode="#,##0.00">
                  <c:v>7.2</c:v>
                </c:pt>
                <c:pt idx="1435" formatCode="#,##0.00">
                  <c:v>1.8</c:v>
                </c:pt>
                <c:pt idx="1436" formatCode="#,##0.00">
                  <c:v>25.8</c:v>
                </c:pt>
                <c:pt idx="1437" formatCode="#,##0.00">
                  <c:v>-24</c:v>
                </c:pt>
                <c:pt idx="1438" formatCode="#,##0.00">
                  <c:v>-2.2999999999999998</c:v>
                </c:pt>
                <c:pt idx="1439" formatCode="#,##0.00">
                  <c:v>-5.8</c:v>
                </c:pt>
                <c:pt idx="1440" formatCode="#,##0.00">
                  <c:v>19.7</c:v>
                </c:pt>
                <c:pt idx="1441" formatCode="#,##0.00">
                  <c:v>30.6</c:v>
                </c:pt>
                <c:pt idx="1442" formatCode="#,##0.00">
                  <c:v>22.4</c:v>
                </c:pt>
                <c:pt idx="1443" formatCode="#,##0.00">
                  <c:v>11.5</c:v>
                </c:pt>
                <c:pt idx="1444" formatCode="#,##0.00">
                  <c:v>7</c:v>
                </c:pt>
                <c:pt idx="1445" formatCode="#,##0.00">
                  <c:v>17.399999999999999</c:v>
                </c:pt>
                <c:pt idx="1446" formatCode="#,##0.00">
                  <c:v>29.8</c:v>
                </c:pt>
                <c:pt idx="1447" formatCode="#,##0.00">
                  <c:v>38.700000000000003</c:v>
                </c:pt>
                <c:pt idx="1448" formatCode="#,##0.00">
                  <c:v>32</c:v>
                </c:pt>
                <c:pt idx="1449" formatCode="#,##0.00">
                  <c:v>11.1</c:v>
                </c:pt>
                <c:pt idx="1450" formatCode="#,##0.00">
                  <c:v>23.4</c:v>
                </c:pt>
                <c:pt idx="1452" formatCode="#,##0.00">
                  <c:v>-9.8000000000000007</c:v>
                </c:pt>
                <c:pt idx="1453" formatCode="#,##0.00">
                  <c:v>8.9</c:v>
                </c:pt>
                <c:pt idx="1454" formatCode="#,##0.00">
                  <c:v>40.4</c:v>
                </c:pt>
                <c:pt idx="1455" formatCode="#,##0.00">
                  <c:v>25.8</c:v>
                </c:pt>
                <c:pt idx="1456" formatCode="#,##0.00">
                  <c:v>-15.7</c:v>
                </c:pt>
                <c:pt idx="1457" formatCode="#,##0.00">
                  <c:v>5.3</c:v>
                </c:pt>
                <c:pt idx="1458" formatCode="#,##0.00">
                  <c:v>74</c:v>
                </c:pt>
                <c:pt idx="1459" formatCode="#,##0.00">
                  <c:v>-30.6</c:v>
                </c:pt>
                <c:pt idx="1460" formatCode="#,##0.00">
                  <c:v>7.2</c:v>
                </c:pt>
                <c:pt idx="1461" formatCode="#,##0.00">
                  <c:v>9.6999999999999993</c:v>
                </c:pt>
                <c:pt idx="1462" formatCode="#,##0.00">
                  <c:v>-85</c:v>
                </c:pt>
                <c:pt idx="1463" formatCode="#,##0.00">
                  <c:v>31.9</c:v>
                </c:pt>
                <c:pt idx="1464" formatCode="#,##0.00">
                  <c:v>58.5</c:v>
                </c:pt>
                <c:pt idx="1465" formatCode="#,##0.00">
                  <c:v>-1.2</c:v>
                </c:pt>
                <c:pt idx="1466" formatCode="#,##0.00">
                  <c:v>22.7</c:v>
                </c:pt>
                <c:pt idx="1467" formatCode="#,##0.00">
                  <c:v>18.600000000000001</c:v>
                </c:pt>
                <c:pt idx="1468" formatCode="#,##0.00">
                  <c:v>35.5</c:v>
                </c:pt>
                <c:pt idx="1469" formatCode="#,##0.00">
                  <c:v>8</c:v>
                </c:pt>
                <c:pt idx="1470" formatCode="#,##0.00">
                  <c:v>34.200000000000003</c:v>
                </c:pt>
                <c:pt idx="1471" formatCode="#,##0.00">
                  <c:v>15.8</c:v>
                </c:pt>
                <c:pt idx="1472" formatCode="#,##0.00">
                  <c:v>-19.2</c:v>
                </c:pt>
                <c:pt idx="1473" formatCode="#,##0.00">
                  <c:v>26.2</c:v>
                </c:pt>
                <c:pt idx="1474" formatCode="#,##0.00">
                  <c:v>20.2</c:v>
                </c:pt>
                <c:pt idx="1475" formatCode="#,##0.00">
                  <c:v>31.9</c:v>
                </c:pt>
                <c:pt idx="1476" formatCode="#,##0.00">
                  <c:v>-26.9</c:v>
                </c:pt>
                <c:pt idx="1477" formatCode="#,##0.00">
                  <c:v>30.8</c:v>
                </c:pt>
                <c:pt idx="1478" formatCode="#,##0.00">
                  <c:v>20</c:v>
                </c:pt>
                <c:pt idx="1479" formatCode="#,##0.00">
                  <c:v>-110.9</c:v>
                </c:pt>
                <c:pt idx="1480" formatCode="#,##0.00">
                  <c:v>32</c:v>
                </c:pt>
                <c:pt idx="1481" formatCode="#,##0.00">
                  <c:v>48.5</c:v>
                </c:pt>
                <c:pt idx="1482" formatCode="#,##0.00">
                  <c:v>31.7</c:v>
                </c:pt>
                <c:pt idx="1483" formatCode="#,##0.00">
                  <c:v>-25.1</c:v>
                </c:pt>
                <c:pt idx="1484" formatCode="#,##0.00">
                  <c:v>-23.9</c:v>
                </c:pt>
                <c:pt idx="1485" formatCode="#,##0.00">
                  <c:v>55</c:v>
                </c:pt>
                <c:pt idx="1486" formatCode="#,##0.00">
                  <c:v>1.8</c:v>
                </c:pt>
                <c:pt idx="1487" formatCode="#,##0.00">
                  <c:v>65.400000000000006</c:v>
                </c:pt>
                <c:pt idx="1488" formatCode="#,##0.00">
                  <c:v>11.2</c:v>
                </c:pt>
                <c:pt idx="1489" formatCode="#,##0.00">
                  <c:v>25.5</c:v>
                </c:pt>
                <c:pt idx="1490" formatCode="#,##0.00">
                  <c:v>-69.099999999999994</c:v>
                </c:pt>
                <c:pt idx="1491" formatCode="#,##0.00">
                  <c:v>48.9</c:v>
                </c:pt>
                <c:pt idx="1492" formatCode="#,##0.00">
                  <c:v>-30.6</c:v>
                </c:pt>
                <c:pt idx="1493" formatCode="#,##0.00">
                  <c:v>2.2999999999999998</c:v>
                </c:pt>
                <c:pt idx="1494" formatCode="#,##0.00">
                  <c:v>60.6</c:v>
                </c:pt>
                <c:pt idx="1495" formatCode="#,##0.00">
                  <c:v>42.6</c:v>
                </c:pt>
                <c:pt idx="1496" formatCode="#,##0.00">
                  <c:v>5.6</c:v>
                </c:pt>
                <c:pt idx="1497" formatCode="#,##0.00">
                  <c:v>-11.9</c:v>
                </c:pt>
                <c:pt idx="1498" formatCode="#,##0.00">
                  <c:v>3.5</c:v>
                </c:pt>
                <c:pt idx="1499" formatCode="#,##0.00">
                  <c:v>9.3000000000000007</c:v>
                </c:pt>
                <c:pt idx="1500" formatCode="#,##0.00">
                  <c:v>63.3</c:v>
                </c:pt>
                <c:pt idx="1501" formatCode="#,##0.00">
                  <c:v>3.5</c:v>
                </c:pt>
                <c:pt idx="1502" formatCode="#,##0.00">
                  <c:v>0</c:v>
                </c:pt>
                <c:pt idx="1503" formatCode="#,##0.00">
                  <c:v>5.8</c:v>
                </c:pt>
                <c:pt idx="1504" formatCode="#,##0.00">
                  <c:v>34.9</c:v>
                </c:pt>
                <c:pt idx="1505" formatCode="#,##0.00">
                  <c:v>19.3</c:v>
                </c:pt>
                <c:pt idx="1506" formatCode="#,##0.00">
                  <c:v>13</c:v>
                </c:pt>
                <c:pt idx="1507" formatCode="#,##0.00">
                  <c:v>19.600000000000001</c:v>
                </c:pt>
                <c:pt idx="1508" formatCode="#,##0.00">
                  <c:v>-12.4</c:v>
                </c:pt>
                <c:pt idx="1509" formatCode="#,##0.00">
                  <c:v>16</c:v>
                </c:pt>
                <c:pt idx="1510" formatCode="#,##0.00">
                  <c:v>32.5</c:v>
                </c:pt>
                <c:pt idx="1511" formatCode="#,##0.00">
                  <c:v>2.6</c:v>
                </c:pt>
                <c:pt idx="1512" formatCode="#,##0.00">
                  <c:v>21.1</c:v>
                </c:pt>
                <c:pt idx="1513" formatCode="#,##0.00">
                  <c:v>60.7</c:v>
                </c:pt>
                <c:pt idx="1514" formatCode="#,##0.00">
                  <c:v>-0.4</c:v>
                </c:pt>
                <c:pt idx="1515" formatCode="#,##0.00">
                  <c:v>23</c:v>
                </c:pt>
                <c:pt idx="1516" formatCode="#,##0.00">
                  <c:v>12.9</c:v>
                </c:pt>
                <c:pt idx="1517" formatCode="#,##0.00">
                  <c:v>21.8</c:v>
                </c:pt>
                <c:pt idx="1518" formatCode="#,##0.00">
                  <c:v>12.1</c:v>
                </c:pt>
                <c:pt idx="1519" formatCode="#,##0.00">
                  <c:v>-21.9</c:v>
                </c:pt>
                <c:pt idx="1520" formatCode="#,##0.00">
                  <c:v>-6.3</c:v>
                </c:pt>
                <c:pt idx="1521" formatCode="#,##0.00">
                  <c:v>50.9</c:v>
                </c:pt>
                <c:pt idx="1523" formatCode="#,##0.00">
                  <c:v>33.6</c:v>
                </c:pt>
                <c:pt idx="1524" formatCode="#,##0.00">
                  <c:v>14</c:v>
                </c:pt>
                <c:pt idx="1525" formatCode="#,##0.00">
                  <c:v>20.9</c:v>
                </c:pt>
                <c:pt idx="1526" formatCode="#,##0.00">
                  <c:v>32.6</c:v>
                </c:pt>
                <c:pt idx="1527" formatCode="#,##0.00">
                  <c:v>57.2</c:v>
                </c:pt>
                <c:pt idx="1528" formatCode="#,##0.00">
                  <c:v>26.3</c:v>
                </c:pt>
                <c:pt idx="1529" formatCode="#,##0.00">
                  <c:v>36.9</c:v>
                </c:pt>
                <c:pt idx="1530" formatCode="#,##0.00">
                  <c:v>0.1</c:v>
                </c:pt>
                <c:pt idx="1531" formatCode="#,##0.00">
                  <c:v>1.6</c:v>
                </c:pt>
                <c:pt idx="1532" formatCode="#,##0.00">
                  <c:v>2.4</c:v>
                </c:pt>
                <c:pt idx="1533" formatCode="#,##0.00">
                  <c:v>59.7</c:v>
                </c:pt>
                <c:pt idx="1534" formatCode="#,##0.00">
                  <c:v>26.5</c:v>
                </c:pt>
                <c:pt idx="1535" formatCode="#,##0.00">
                  <c:v>59.1</c:v>
                </c:pt>
                <c:pt idx="1536" formatCode="#,##0.00">
                  <c:v>-6.3</c:v>
                </c:pt>
                <c:pt idx="1537" formatCode="#,##0.00">
                  <c:v>32.5</c:v>
                </c:pt>
                <c:pt idx="1538" formatCode="#,##0.00">
                  <c:v>29.2</c:v>
                </c:pt>
                <c:pt idx="1539" formatCode="#,##0.00">
                  <c:v>-0.6</c:v>
                </c:pt>
                <c:pt idx="1540" formatCode="#,##0.00">
                  <c:v>52.9</c:v>
                </c:pt>
                <c:pt idx="1541" formatCode="#,##0.00">
                  <c:v>55</c:v>
                </c:pt>
                <c:pt idx="1542" formatCode="#,##0.00">
                  <c:v>-26</c:v>
                </c:pt>
                <c:pt idx="1543" formatCode="#,##0.00">
                  <c:v>14.7</c:v>
                </c:pt>
                <c:pt idx="1544" formatCode="#,##0.00">
                  <c:v>1.2</c:v>
                </c:pt>
                <c:pt idx="1545" formatCode="#,##0.00">
                  <c:v>16.5</c:v>
                </c:pt>
                <c:pt idx="1546" formatCode="#,##0.00">
                  <c:v>0.7</c:v>
                </c:pt>
                <c:pt idx="1547" formatCode="#,##0.00">
                  <c:v>-20.6</c:v>
                </c:pt>
                <c:pt idx="1548" formatCode="#,##0.00">
                  <c:v>45.9</c:v>
                </c:pt>
                <c:pt idx="1549" formatCode="#,##0.00">
                  <c:v>12.6</c:v>
                </c:pt>
                <c:pt idx="1550" formatCode="#,##0.00">
                  <c:v>12.4</c:v>
                </c:pt>
                <c:pt idx="1551" formatCode="#,##0.00">
                  <c:v>13</c:v>
                </c:pt>
                <c:pt idx="1552" formatCode="#,##0.00">
                  <c:v>6.4</c:v>
                </c:pt>
                <c:pt idx="1553" formatCode="#,##0.00">
                  <c:v>47.3</c:v>
                </c:pt>
                <c:pt idx="1554" formatCode="#,##0.00">
                  <c:v>47</c:v>
                </c:pt>
                <c:pt idx="1555" formatCode="#,##0.00">
                  <c:v>12.8</c:v>
                </c:pt>
                <c:pt idx="1556" formatCode="#,##0.00">
                  <c:v>17.399999999999999</c:v>
                </c:pt>
                <c:pt idx="1557" formatCode="#,##0.00">
                  <c:v>-53.5</c:v>
                </c:pt>
                <c:pt idx="1558" formatCode="#,##0.00">
                  <c:v>-4.4000000000000004</c:v>
                </c:pt>
                <c:pt idx="1559" formatCode="#,##0.00">
                  <c:v>1.6</c:v>
                </c:pt>
                <c:pt idx="1560" formatCode="#,##0.00">
                  <c:v>22.7</c:v>
                </c:pt>
                <c:pt idx="1561" formatCode="#,##0.00">
                  <c:v>0.2</c:v>
                </c:pt>
                <c:pt idx="1562" formatCode="#,##0.00">
                  <c:v>15</c:v>
                </c:pt>
                <c:pt idx="1563" formatCode="#,##0.00">
                  <c:v>55</c:v>
                </c:pt>
                <c:pt idx="1564" formatCode="#,##0.00">
                  <c:v>10.1</c:v>
                </c:pt>
                <c:pt idx="1565" formatCode="#,##0.00">
                  <c:v>53.9</c:v>
                </c:pt>
                <c:pt idx="1566" formatCode="#,##0.00">
                  <c:v>178.6</c:v>
                </c:pt>
                <c:pt idx="1567" formatCode="#,##0.00">
                  <c:v>-1</c:v>
                </c:pt>
                <c:pt idx="1568" formatCode="#,##0.00">
                  <c:v>9.8000000000000007</c:v>
                </c:pt>
                <c:pt idx="1569" formatCode="#,##0.00">
                  <c:v>47.3</c:v>
                </c:pt>
                <c:pt idx="1570" formatCode="#,##0.00">
                  <c:v>-3.7</c:v>
                </c:pt>
                <c:pt idx="1571" formatCode="#,##0.00">
                  <c:v>2.7</c:v>
                </c:pt>
                <c:pt idx="1572" formatCode="#,##0.00">
                  <c:v>2.1</c:v>
                </c:pt>
                <c:pt idx="1573" formatCode="#,##0.00">
                  <c:v>14.4</c:v>
                </c:pt>
                <c:pt idx="1574" formatCode="#,##0.00">
                  <c:v>228.6</c:v>
                </c:pt>
                <c:pt idx="1575" formatCode="#,##0.00">
                  <c:v>-51.3</c:v>
                </c:pt>
                <c:pt idx="1576" formatCode="#,##0.00">
                  <c:v>-55.7</c:v>
                </c:pt>
                <c:pt idx="1577" formatCode="#,##0.00">
                  <c:v>-48.8</c:v>
                </c:pt>
                <c:pt idx="1578" formatCode="#,##0.00">
                  <c:v>18.600000000000001</c:v>
                </c:pt>
                <c:pt idx="1579" formatCode="#,##0.00">
                  <c:v>11.2</c:v>
                </c:pt>
                <c:pt idx="1580" formatCode="#,##0.00">
                  <c:v>39.1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30"/>
          <c:min val="-3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8217129782724E-2"/>
          <c:y val="2.522458765417834E-2"/>
          <c:w val="0.77327458358284096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Taul1!$B$2:$B$1582</c:f>
              <c:numCache>
                <c:formatCode>General</c:formatCode>
                <c:ptCount val="1581"/>
                <c:pt idx="2" formatCode="0.00">
                  <c:v>-21.9</c:v>
                </c:pt>
                <c:pt idx="3" formatCode="0.00">
                  <c:v>76.7</c:v>
                </c:pt>
                <c:pt idx="4" formatCode="0.00">
                  <c:v>24.3</c:v>
                </c:pt>
                <c:pt idx="5" formatCode="0.00">
                  <c:v>59.7</c:v>
                </c:pt>
                <c:pt idx="6" formatCode="0.00">
                  <c:v>64.7</c:v>
                </c:pt>
                <c:pt idx="7" formatCode="0.00">
                  <c:v>-21.9</c:v>
                </c:pt>
                <c:pt idx="8" formatCode="0.00">
                  <c:v>50.9</c:v>
                </c:pt>
                <c:pt idx="9" formatCode="0.00">
                  <c:v>17.5</c:v>
                </c:pt>
                <c:pt idx="10" formatCode="0.00">
                  <c:v>67.5</c:v>
                </c:pt>
                <c:pt idx="11" formatCode="0.00">
                  <c:v>50.6</c:v>
                </c:pt>
                <c:pt idx="12" formatCode="0.00">
                  <c:v>49.2</c:v>
                </c:pt>
                <c:pt idx="13" formatCode="0.00">
                  <c:v>69.400000000000006</c:v>
                </c:pt>
                <c:pt idx="14" formatCode="0.00">
                  <c:v>58</c:v>
                </c:pt>
                <c:pt idx="15" formatCode="0.00">
                  <c:v>63.5</c:v>
                </c:pt>
                <c:pt idx="16" formatCode="0.00">
                  <c:v>42.8</c:v>
                </c:pt>
                <c:pt idx="17" formatCode="0.00">
                  <c:v>43.5</c:v>
                </c:pt>
                <c:pt idx="18" formatCode="0.00">
                  <c:v>12.3</c:v>
                </c:pt>
                <c:pt idx="19" formatCode="0.00">
                  <c:v>12.6</c:v>
                </c:pt>
                <c:pt idx="20" formatCode="0.00">
                  <c:v>41.5</c:v>
                </c:pt>
                <c:pt idx="21" formatCode="0.00">
                  <c:v>94.7</c:v>
                </c:pt>
                <c:pt idx="22" formatCode="0.00">
                  <c:v>81.2</c:v>
                </c:pt>
                <c:pt idx="23" formatCode="0.00">
                  <c:v>81</c:v>
                </c:pt>
                <c:pt idx="24" formatCode="0.00">
                  <c:v>56.7</c:v>
                </c:pt>
                <c:pt idx="25" formatCode="0.00">
                  <c:v>50.1</c:v>
                </c:pt>
                <c:pt idx="26" formatCode="0.00">
                  <c:v>38.1</c:v>
                </c:pt>
                <c:pt idx="27" formatCode="0.00">
                  <c:v>84.4</c:v>
                </c:pt>
                <c:pt idx="28" formatCode="0.00">
                  <c:v>22.6</c:v>
                </c:pt>
                <c:pt idx="29" formatCode="0.00">
                  <c:v>95.4</c:v>
                </c:pt>
                <c:pt idx="30" formatCode="0.00">
                  <c:v>77.5</c:v>
                </c:pt>
                <c:pt idx="31" formatCode="0.00">
                  <c:v>74.400000000000006</c:v>
                </c:pt>
                <c:pt idx="32" formatCode="0.00">
                  <c:v>48.1</c:v>
                </c:pt>
                <c:pt idx="33" formatCode="0.00">
                  <c:v>78.599999999999994</c:v>
                </c:pt>
                <c:pt idx="34" formatCode="0.00">
                  <c:v>71</c:v>
                </c:pt>
                <c:pt idx="35" formatCode="0.00">
                  <c:v>31.7</c:v>
                </c:pt>
                <c:pt idx="36" formatCode="0.00">
                  <c:v>25.8</c:v>
                </c:pt>
                <c:pt idx="37" formatCode="0.00">
                  <c:v>60.7</c:v>
                </c:pt>
                <c:pt idx="38" formatCode="0.00">
                  <c:v>40.4</c:v>
                </c:pt>
                <c:pt idx="39" formatCode="0.00">
                  <c:v>88.3</c:v>
                </c:pt>
                <c:pt idx="40" formatCode="0.00">
                  <c:v>39.9</c:v>
                </c:pt>
                <c:pt idx="41" formatCode="0.00">
                  <c:v>15.1</c:v>
                </c:pt>
                <c:pt idx="42" formatCode="0.00">
                  <c:v>32.700000000000003</c:v>
                </c:pt>
                <c:pt idx="43" formatCode="0.00">
                  <c:v>35.1</c:v>
                </c:pt>
                <c:pt idx="44" formatCode="0.00">
                  <c:v>24.5</c:v>
                </c:pt>
                <c:pt idx="45" formatCode="0.00">
                  <c:v>44.9</c:v>
                </c:pt>
                <c:pt idx="46" formatCode="0.00">
                  <c:v>88.6</c:v>
                </c:pt>
                <c:pt idx="47" formatCode="0.00">
                  <c:v>23.9</c:v>
                </c:pt>
                <c:pt idx="48" formatCode="0.00">
                  <c:v>87.6</c:v>
                </c:pt>
                <c:pt idx="49" formatCode="0.00">
                  <c:v>36.6</c:v>
                </c:pt>
                <c:pt idx="50" formatCode="0.00">
                  <c:v>68.7</c:v>
                </c:pt>
                <c:pt idx="51" formatCode="0.00">
                  <c:v>83.7</c:v>
                </c:pt>
                <c:pt idx="52" formatCode="0.00">
                  <c:v>49.2</c:v>
                </c:pt>
                <c:pt idx="53" formatCode="0.00">
                  <c:v>48.5</c:v>
                </c:pt>
                <c:pt idx="54" formatCode="0.00">
                  <c:v>35.200000000000003</c:v>
                </c:pt>
                <c:pt idx="55" formatCode="0.00">
                  <c:v>45.6</c:v>
                </c:pt>
                <c:pt idx="56" formatCode="0.00">
                  <c:v>71.099999999999994</c:v>
                </c:pt>
                <c:pt idx="57" formatCode="0.00">
                  <c:v>56.3</c:v>
                </c:pt>
                <c:pt idx="58" formatCode="0.00">
                  <c:v>-76.5</c:v>
                </c:pt>
                <c:pt idx="59" formatCode="0.00">
                  <c:v>-40.200000000000003</c:v>
                </c:pt>
                <c:pt idx="60" formatCode="0.00">
                  <c:v>70.8</c:v>
                </c:pt>
                <c:pt idx="61" formatCode="0.00">
                  <c:v>55.3</c:v>
                </c:pt>
                <c:pt idx="62" formatCode="0.00">
                  <c:v>9.1</c:v>
                </c:pt>
                <c:pt idx="63" formatCode="0.00">
                  <c:v>89.8</c:v>
                </c:pt>
                <c:pt idx="64" formatCode="0.00">
                  <c:v>56</c:v>
                </c:pt>
                <c:pt idx="65" formatCode="0.00">
                  <c:v>31.2</c:v>
                </c:pt>
                <c:pt idx="66" formatCode="0.00">
                  <c:v>70.2</c:v>
                </c:pt>
                <c:pt idx="67" formatCode="0.00">
                  <c:v>57.9</c:v>
                </c:pt>
                <c:pt idx="68" formatCode="0.00">
                  <c:v>70.2</c:v>
                </c:pt>
                <c:pt idx="69" formatCode="0.00">
                  <c:v>44.8</c:v>
                </c:pt>
                <c:pt idx="70" formatCode="0.00">
                  <c:v>17.899999999999999</c:v>
                </c:pt>
                <c:pt idx="71" formatCode="0.00">
                  <c:v>46.7</c:v>
                </c:pt>
                <c:pt idx="72" formatCode="0.00">
                  <c:v>85.2</c:v>
                </c:pt>
                <c:pt idx="73" formatCode="0.00">
                  <c:v>32.6</c:v>
                </c:pt>
                <c:pt idx="74" formatCode="0.00">
                  <c:v>57.9</c:v>
                </c:pt>
                <c:pt idx="75" formatCode="0.00">
                  <c:v>88.7</c:v>
                </c:pt>
                <c:pt idx="76" formatCode="0.00">
                  <c:v>32.200000000000003</c:v>
                </c:pt>
                <c:pt idx="77" formatCode="0.00">
                  <c:v>56.4</c:v>
                </c:pt>
                <c:pt idx="78" formatCode="0.00">
                  <c:v>75.099999999999994</c:v>
                </c:pt>
                <c:pt idx="79" formatCode="0.00">
                  <c:v>76.599999999999994</c:v>
                </c:pt>
                <c:pt idx="80" formatCode="0.00">
                  <c:v>28.3</c:v>
                </c:pt>
                <c:pt idx="81" formatCode="0.00">
                  <c:v>98.5</c:v>
                </c:pt>
                <c:pt idx="82" formatCode="0.00">
                  <c:v>46.5</c:v>
                </c:pt>
                <c:pt idx="83" formatCode="0.00">
                  <c:v>11.7</c:v>
                </c:pt>
                <c:pt idx="84" formatCode="0.00">
                  <c:v>51.6</c:v>
                </c:pt>
                <c:pt idx="85" formatCode="0.00">
                  <c:v>13.3</c:v>
                </c:pt>
                <c:pt idx="86" formatCode="0.00">
                  <c:v>89.6</c:v>
                </c:pt>
                <c:pt idx="87" formatCode="0.00">
                  <c:v>9.4</c:v>
                </c:pt>
                <c:pt idx="88" formatCode="0.00">
                  <c:v>88.3</c:v>
                </c:pt>
                <c:pt idx="89" formatCode="0.00">
                  <c:v>18.5</c:v>
                </c:pt>
                <c:pt idx="90" formatCode="0.00">
                  <c:v>8.3000000000000007</c:v>
                </c:pt>
                <c:pt idx="91" formatCode="0.00">
                  <c:v>-10.7</c:v>
                </c:pt>
                <c:pt idx="92" formatCode="0.00">
                  <c:v>50.4</c:v>
                </c:pt>
                <c:pt idx="93" formatCode="0.00">
                  <c:v>61.6</c:v>
                </c:pt>
                <c:pt idx="94" formatCode="0.00">
                  <c:v>78</c:v>
                </c:pt>
                <c:pt idx="95" formatCode="0.00">
                  <c:v>42</c:v>
                </c:pt>
                <c:pt idx="96" formatCode="0.00">
                  <c:v>60.3</c:v>
                </c:pt>
                <c:pt idx="97" formatCode="0.00">
                  <c:v>61.2</c:v>
                </c:pt>
                <c:pt idx="98" formatCode="0.00">
                  <c:v>25.8</c:v>
                </c:pt>
                <c:pt idx="99" formatCode="0.00">
                  <c:v>98.4</c:v>
                </c:pt>
                <c:pt idx="100" formatCode="0.00">
                  <c:v>72.099999999999994</c:v>
                </c:pt>
                <c:pt idx="101" formatCode="0.00">
                  <c:v>20.7</c:v>
                </c:pt>
                <c:pt idx="102" formatCode="0.00">
                  <c:v>55.7</c:v>
                </c:pt>
                <c:pt idx="103" formatCode="0.00">
                  <c:v>73.7</c:v>
                </c:pt>
                <c:pt idx="104" formatCode="0.00">
                  <c:v>76.599999999999994</c:v>
                </c:pt>
                <c:pt idx="105" formatCode="0.00">
                  <c:v>45.7</c:v>
                </c:pt>
                <c:pt idx="106" formatCode="0.00">
                  <c:v>22</c:v>
                </c:pt>
                <c:pt idx="107" formatCode="0.00">
                  <c:v>40.200000000000003</c:v>
                </c:pt>
                <c:pt idx="108" formatCode="0.00">
                  <c:v>73.8</c:v>
                </c:pt>
                <c:pt idx="109" formatCode="0.00">
                  <c:v>20.2</c:v>
                </c:pt>
                <c:pt idx="110" formatCode="0.00">
                  <c:v>57.9</c:v>
                </c:pt>
                <c:pt idx="111" formatCode="0.00">
                  <c:v>82.9</c:v>
                </c:pt>
                <c:pt idx="112" formatCode="0.00">
                  <c:v>70.7</c:v>
                </c:pt>
                <c:pt idx="113" formatCode="0.00">
                  <c:v>80.5</c:v>
                </c:pt>
                <c:pt idx="114" formatCode="0.00">
                  <c:v>24.7</c:v>
                </c:pt>
                <c:pt idx="115" formatCode="0.00">
                  <c:v>79</c:v>
                </c:pt>
                <c:pt idx="116" formatCode="0.00">
                  <c:v>1.6</c:v>
                </c:pt>
                <c:pt idx="117" formatCode="0.00">
                  <c:v>40</c:v>
                </c:pt>
                <c:pt idx="118" formatCode="0.00">
                  <c:v>59.7</c:v>
                </c:pt>
                <c:pt idx="119" formatCode="0.00">
                  <c:v>92</c:v>
                </c:pt>
                <c:pt idx="120" formatCode="0.00">
                  <c:v>19.100000000000001</c:v>
                </c:pt>
                <c:pt idx="121" formatCode="0.00">
                  <c:v>65.599999999999994</c:v>
                </c:pt>
                <c:pt idx="122" formatCode="0.00">
                  <c:v>81.3</c:v>
                </c:pt>
                <c:pt idx="123" formatCode="0.00">
                  <c:v>20.399999999999999</c:v>
                </c:pt>
                <c:pt idx="124" formatCode="0.00">
                  <c:v>24.2</c:v>
                </c:pt>
                <c:pt idx="125" formatCode="0.00">
                  <c:v>75.599999999999994</c:v>
                </c:pt>
                <c:pt idx="126" formatCode="0.00">
                  <c:v>76.900000000000006</c:v>
                </c:pt>
                <c:pt idx="127" formatCode="0.00">
                  <c:v>64.7</c:v>
                </c:pt>
                <c:pt idx="128" formatCode="0.00">
                  <c:v>81.2</c:v>
                </c:pt>
                <c:pt idx="129" formatCode="0.00">
                  <c:v>32.700000000000003</c:v>
                </c:pt>
                <c:pt idx="130" formatCode="0.00">
                  <c:v>18.2</c:v>
                </c:pt>
                <c:pt idx="131" formatCode="0.00">
                  <c:v>42</c:v>
                </c:pt>
                <c:pt idx="132" formatCode="0.00">
                  <c:v>39.700000000000003</c:v>
                </c:pt>
                <c:pt idx="133" formatCode="0.00">
                  <c:v>56.7</c:v>
                </c:pt>
                <c:pt idx="134" formatCode="0.00">
                  <c:v>79.599999999999994</c:v>
                </c:pt>
                <c:pt idx="135" formatCode="0.00">
                  <c:v>83.6</c:v>
                </c:pt>
                <c:pt idx="136" formatCode="0.00">
                  <c:v>42.9</c:v>
                </c:pt>
                <c:pt idx="137" formatCode="0.00">
                  <c:v>14.8</c:v>
                </c:pt>
                <c:pt idx="138" formatCode="0.00">
                  <c:v>44.9</c:v>
                </c:pt>
                <c:pt idx="139" formatCode="0.00">
                  <c:v>79</c:v>
                </c:pt>
                <c:pt idx="140" formatCode="0.00">
                  <c:v>55.2</c:v>
                </c:pt>
                <c:pt idx="141" formatCode="0.00">
                  <c:v>69.3</c:v>
                </c:pt>
                <c:pt idx="142" formatCode="0.00">
                  <c:v>30.9</c:v>
                </c:pt>
                <c:pt idx="143" formatCode="0.00">
                  <c:v>35</c:v>
                </c:pt>
                <c:pt idx="144" formatCode="0.00">
                  <c:v>43.1</c:v>
                </c:pt>
                <c:pt idx="145" formatCode="0.00">
                  <c:v>44.6</c:v>
                </c:pt>
                <c:pt idx="146" formatCode="0.00">
                  <c:v>87.9</c:v>
                </c:pt>
                <c:pt idx="147" formatCode="0.00">
                  <c:v>33.799999999999997</c:v>
                </c:pt>
                <c:pt idx="148" formatCode="0.00">
                  <c:v>71.2</c:v>
                </c:pt>
                <c:pt idx="149" formatCode="0.00">
                  <c:v>30.7</c:v>
                </c:pt>
                <c:pt idx="150" formatCode="0.00">
                  <c:v>39.4</c:v>
                </c:pt>
                <c:pt idx="151" formatCode="0.00">
                  <c:v>31.3</c:v>
                </c:pt>
                <c:pt idx="152" formatCode="0.00">
                  <c:v>62.1</c:v>
                </c:pt>
                <c:pt idx="153" formatCode="0.00">
                  <c:v>30.9</c:v>
                </c:pt>
                <c:pt idx="154" formatCode="0.00">
                  <c:v>-36.6</c:v>
                </c:pt>
                <c:pt idx="155" formatCode="0.00">
                  <c:v>34.6</c:v>
                </c:pt>
                <c:pt idx="156" formatCode="0.00">
                  <c:v>42.4</c:v>
                </c:pt>
                <c:pt idx="157" formatCode="0.00">
                  <c:v>52.5</c:v>
                </c:pt>
                <c:pt idx="158" formatCode="0.00">
                  <c:v>78.400000000000006</c:v>
                </c:pt>
                <c:pt idx="159" formatCode="0.00">
                  <c:v>49.1</c:v>
                </c:pt>
                <c:pt idx="160" formatCode="0.00">
                  <c:v>36.1</c:v>
                </c:pt>
                <c:pt idx="161" formatCode="0.00">
                  <c:v>67.7</c:v>
                </c:pt>
                <c:pt idx="162" formatCode="0.00">
                  <c:v>69.900000000000006</c:v>
                </c:pt>
                <c:pt idx="163" formatCode="0.00">
                  <c:v>70.2</c:v>
                </c:pt>
                <c:pt idx="164" formatCode="0.00">
                  <c:v>75.8</c:v>
                </c:pt>
                <c:pt idx="165" formatCode="0.00">
                  <c:v>39.299999999999997</c:v>
                </c:pt>
                <c:pt idx="166" formatCode="0.00">
                  <c:v>62.2</c:v>
                </c:pt>
                <c:pt idx="167" formatCode="0.00">
                  <c:v>22.3</c:v>
                </c:pt>
                <c:pt idx="168" formatCode="0.00">
                  <c:v>24.4</c:v>
                </c:pt>
                <c:pt idx="169" formatCode="0.00">
                  <c:v>67.2</c:v>
                </c:pt>
                <c:pt idx="170" formatCode="0.00">
                  <c:v>45.9</c:v>
                </c:pt>
                <c:pt idx="171" formatCode="0.00">
                  <c:v>37.799999999999997</c:v>
                </c:pt>
                <c:pt idx="172" formatCode="0.00">
                  <c:v>65.2</c:v>
                </c:pt>
                <c:pt idx="173" formatCode="0.00">
                  <c:v>59.9</c:v>
                </c:pt>
                <c:pt idx="174" formatCode="0.00">
                  <c:v>82.5</c:v>
                </c:pt>
                <c:pt idx="175" formatCode="0.00">
                  <c:v>23</c:v>
                </c:pt>
                <c:pt idx="176" formatCode="0.00">
                  <c:v>61.5</c:v>
                </c:pt>
                <c:pt idx="177" formatCode="0.00">
                  <c:v>20.9</c:v>
                </c:pt>
                <c:pt idx="178" formatCode="0.00">
                  <c:v>0.3</c:v>
                </c:pt>
                <c:pt idx="179" formatCode="0.00">
                  <c:v>17.100000000000001</c:v>
                </c:pt>
                <c:pt idx="180" formatCode="0.00">
                  <c:v>9.6</c:v>
                </c:pt>
                <c:pt idx="181" formatCode="0.00">
                  <c:v>67</c:v>
                </c:pt>
                <c:pt idx="182" formatCode="0.00">
                  <c:v>34.1</c:v>
                </c:pt>
                <c:pt idx="183" formatCode="0.00">
                  <c:v>24.1</c:v>
                </c:pt>
                <c:pt idx="184" formatCode="0.00">
                  <c:v>-5.0999999999999996</c:v>
                </c:pt>
                <c:pt idx="185" formatCode="0.00">
                  <c:v>56.6</c:v>
                </c:pt>
                <c:pt idx="186" formatCode="0.00">
                  <c:v>37.1</c:v>
                </c:pt>
                <c:pt idx="187" formatCode="0.00">
                  <c:v>74.5</c:v>
                </c:pt>
                <c:pt idx="188" formatCode="0.00">
                  <c:v>72.7</c:v>
                </c:pt>
                <c:pt idx="189" formatCode="0.00">
                  <c:v>19.100000000000001</c:v>
                </c:pt>
                <c:pt idx="190" formatCode="0.00">
                  <c:v>53.5</c:v>
                </c:pt>
                <c:pt idx="191" formatCode="0.00">
                  <c:v>61.5</c:v>
                </c:pt>
                <c:pt idx="192" formatCode="0.00">
                  <c:v>62.8</c:v>
                </c:pt>
                <c:pt idx="193" formatCode="0.00">
                  <c:v>-36.799999999999997</c:v>
                </c:pt>
                <c:pt idx="194" formatCode="0.00">
                  <c:v>48.8</c:v>
                </c:pt>
                <c:pt idx="195" formatCode="0.00">
                  <c:v>32</c:v>
                </c:pt>
                <c:pt idx="196" formatCode="0.00">
                  <c:v>59.7</c:v>
                </c:pt>
                <c:pt idx="197" formatCode="0.00">
                  <c:v>56.2</c:v>
                </c:pt>
                <c:pt idx="198" formatCode="0.00">
                  <c:v>28.2</c:v>
                </c:pt>
                <c:pt idx="199" formatCode="0.00">
                  <c:v>8.1999999999999993</c:v>
                </c:pt>
                <c:pt idx="200" formatCode="0.00">
                  <c:v>70.599999999999994</c:v>
                </c:pt>
                <c:pt idx="201" formatCode="0.00">
                  <c:v>69.7</c:v>
                </c:pt>
                <c:pt idx="202" formatCode="0.00">
                  <c:v>80</c:v>
                </c:pt>
                <c:pt idx="203" formatCode="0.00">
                  <c:v>71.400000000000006</c:v>
                </c:pt>
                <c:pt idx="204" formatCode="0.00">
                  <c:v>6.2</c:v>
                </c:pt>
                <c:pt idx="205" formatCode="0.00">
                  <c:v>66.400000000000006</c:v>
                </c:pt>
                <c:pt idx="206" formatCode="0.00">
                  <c:v>68.400000000000006</c:v>
                </c:pt>
                <c:pt idx="207" formatCode="0.00">
                  <c:v>44.4</c:v>
                </c:pt>
                <c:pt idx="208" formatCode="0.00">
                  <c:v>79.599999999999994</c:v>
                </c:pt>
                <c:pt idx="209" formatCode="0.00">
                  <c:v>32.200000000000003</c:v>
                </c:pt>
                <c:pt idx="210" formatCode="0.00">
                  <c:v>36.700000000000003</c:v>
                </c:pt>
                <c:pt idx="211" formatCode="0.00">
                  <c:v>96.3</c:v>
                </c:pt>
                <c:pt idx="212" formatCode="0.00">
                  <c:v>81.599999999999994</c:v>
                </c:pt>
                <c:pt idx="213" formatCode="0.00">
                  <c:v>37.200000000000003</c:v>
                </c:pt>
                <c:pt idx="214" formatCode="0.00">
                  <c:v>76.599999999999994</c:v>
                </c:pt>
                <c:pt idx="215" formatCode="0.00">
                  <c:v>43.5</c:v>
                </c:pt>
                <c:pt idx="216" formatCode="0.00">
                  <c:v>95</c:v>
                </c:pt>
                <c:pt idx="217" formatCode="0.00">
                  <c:v>42.7</c:v>
                </c:pt>
                <c:pt idx="218" formatCode="0.00">
                  <c:v>2.2999999999999998</c:v>
                </c:pt>
                <c:pt idx="219" formatCode="0.00">
                  <c:v>-31.9</c:v>
                </c:pt>
                <c:pt idx="220" formatCode="0.00">
                  <c:v>-2.5</c:v>
                </c:pt>
                <c:pt idx="221" formatCode="0.00">
                  <c:v>46.4</c:v>
                </c:pt>
                <c:pt idx="222" formatCode="0.00">
                  <c:v>48.6</c:v>
                </c:pt>
                <c:pt idx="223" formatCode="0.00">
                  <c:v>45</c:v>
                </c:pt>
                <c:pt idx="224" formatCode="0.00">
                  <c:v>81.099999999999994</c:v>
                </c:pt>
                <c:pt idx="225" formatCode="0.00">
                  <c:v>33.700000000000003</c:v>
                </c:pt>
                <c:pt idx="226" formatCode="0.00">
                  <c:v>84.5</c:v>
                </c:pt>
                <c:pt idx="227" formatCode="0.00">
                  <c:v>26.6</c:v>
                </c:pt>
                <c:pt idx="228" formatCode="0.00">
                  <c:v>61.6</c:v>
                </c:pt>
                <c:pt idx="229" formatCode="0.00">
                  <c:v>78.8</c:v>
                </c:pt>
                <c:pt idx="230" formatCode="0.00">
                  <c:v>66.400000000000006</c:v>
                </c:pt>
                <c:pt idx="231" formatCode="0.00">
                  <c:v>61.7</c:v>
                </c:pt>
                <c:pt idx="232" formatCode="0.00">
                  <c:v>63.5</c:v>
                </c:pt>
                <c:pt idx="233" formatCode="0.00">
                  <c:v>72.099999999999994</c:v>
                </c:pt>
                <c:pt idx="234" formatCode="0.00">
                  <c:v>-35.4</c:v>
                </c:pt>
                <c:pt idx="235" formatCode="0.00">
                  <c:v>17.5</c:v>
                </c:pt>
                <c:pt idx="236" formatCode="0.00">
                  <c:v>63.8</c:v>
                </c:pt>
                <c:pt idx="237" formatCode="0.00">
                  <c:v>32.1</c:v>
                </c:pt>
                <c:pt idx="238" formatCode="0.00">
                  <c:v>52.3</c:v>
                </c:pt>
                <c:pt idx="239" formatCode="0.00">
                  <c:v>54.7</c:v>
                </c:pt>
                <c:pt idx="240" formatCode="0.00">
                  <c:v>50.6</c:v>
                </c:pt>
                <c:pt idx="241" formatCode="0.00">
                  <c:v>28.4</c:v>
                </c:pt>
                <c:pt idx="242" formatCode="0.00">
                  <c:v>33.700000000000003</c:v>
                </c:pt>
                <c:pt idx="243" formatCode="0.00">
                  <c:v>93.8</c:v>
                </c:pt>
                <c:pt idx="244" formatCode="0.00">
                  <c:v>38.799999999999997</c:v>
                </c:pt>
                <c:pt idx="245" formatCode="0.00">
                  <c:v>41.3</c:v>
                </c:pt>
                <c:pt idx="246" formatCode="0.00">
                  <c:v>30</c:v>
                </c:pt>
                <c:pt idx="247" formatCode="0.00">
                  <c:v>108.3</c:v>
                </c:pt>
                <c:pt idx="248" formatCode="0.00">
                  <c:v>84.8</c:v>
                </c:pt>
                <c:pt idx="249" formatCode="0.00">
                  <c:v>82.6</c:v>
                </c:pt>
                <c:pt idx="250" formatCode="0.00">
                  <c:v>54.5</c:v>
                </c:pt>
                <c:pt idx="251" formatCode="0.00">
                  <c:v>67</c:v>
                </c:pt>
                <c:pt idx="252" formatCode="0.00">
                  <c:v>28.3</c:v>
                </c:pt>
                <c:pt idx="253" formatCode="0.00">
                  <c:v>81.8</c:v>
                </c:pt>
                <c:pt idx="254" formatCode="0.00">
                  <c:v>93.3</c:v>
                </c:pt>
                <c:pt idx="255" formatCode="0.00">
                  <c:v>70.5</c:v>
                </c:pt>
                <c:pt idx="256" formatCode="0.00">
                  <c:v>7.9</c:v>
                </c:pt>
                <c:pt idx="257" formatCode="0.00">
                  <c:v>23</c:v>
                </c:pt>
                <c:pt idx="258" formatCode="0.00">
                  <c:v>1.9</c:v>
                </c:pt>
                <c:pt idx="259" formatCode="0.00">
                  <c:v>-115.3</c:v>
                </c:pt>
                <c:pt idx="260" formatCode="0.00">
                  <c:v>69.599999999999994</c:v>
                </c:pt>
                <c:pt idx="261" formatCode="0.00">
                  <c:v>47.7</c:v>
                </c:pt>
                <c:pt idx="262" formatCode="0.00">
                  <c:v>55.1</c:v>
                </c:pt>
                <c:pt idx="263" formatCode="0.00">
                  <c:v>88.3</c:v>
                </c:pt>
                <c:pt idx="264" formatCode="0.00">
                  <c:v>43.7</c:v>
                </c:pt>
                <c:pt idx="265" formatCode="0.00">
                  <c:v>40.700000000000003</c:v>
                </c:pt>
                <c:pt idx="266" formatCode="0.00">
                  <c:v>-4.2</c:v>
                </c:pt>
                <c:pt idx="267" formatCode="0.00">
                  <c:v>58.4</c:v>
                </c:pt>
                <c:pt idx="268" formatCode="0.00">
                  <c:v>-125</c:v>
                </c:pt>
                <c:pt idx="269" formatCode="0.00">
                  <c:v>54.4</c:v>
                </c:pt>
                <c:pt idx="270" formatCode="0.00">
                  <c:v>35.1</c:v>
                </c:pt>
                <c:pt idx="271" formatCode="0.00">
                  <c:v>60.2</c:v>
                </c:pt>
                <c:pt idx="272" formatCode="0.00">
                  <c:v>35</c:v>
                </c:pt>
                <c:pt idx="273" formatCode="0.00">
                  <c:v>52.5</c:v>
                </c:pt>
                <c:pt idx="274" formatCode="0.00">
                  <c:v>63.5</c:v>
                </c:pt>
                <c:pt idx="275" formatCode="0.00">
                  <c:v>81.599999999999994</c:v>
                </c:pt>
                <c:pt idx="276" formatCode="0.00">
                  <c:v>30.3</c:v>
                </c:pt>
                <c:pt idx="277" formatCode="0.00">
                  <c:v>20.100000000000001</c:v>
                </c:pt>
                <c:pt idx="278" formatCode="0.00">
                  <c:v>71</c:v>
                </c:pt>
                <c:pt idx="279" formatCode="0.00">
                  <c:v>44.4</c:v>
                </c:pt>
                <c:pt idx="280" formatCode="0.00">
                  <c:v>20.5</c:v>
                </c:pt>
                <c:pt idx="281" formatCode="0.00">
                  <c:v>73.3</c:v>
                </c:pt>
                <c:pt idx="282" formatCode="0.00">
                  <c:v>16</c:v>
                </c:pt>
                <c:pt idx="283" formatCode="0.00">
                  <c:v>51.8</c:v>
                </c:pt>
                <c:pt idx="284" formatCode="0.00">
                  <c:v>-13.2</c:v>
                </c:pt>
                <c:pt idx="285" formatCode="0.00">
                  <c:v>28.4</c:v>
                </c:pt>
                <c:pt idx="286" formatCode="0.00">
                  <c:v>45.4</c:v>
                </c:pt>
                <c:pt idx="287" formatCode="0.00">
                  <c:v>35.700000000000003</c:v>
                </c:pt>
                <c:pt idx="288" formatCode="0.00">
                  <c:v>38.4</c:v>
                </c:pt>
                <c:pt idx="289" formatCode="0.00">
                  <c:v>35.5</c:v>
                </c:pt>
                <c:pt idx="290" formatCode="0.00">
                  <c:v>66.099999999999994</c:v>
                </c:pt>
                <c:pt idx="291" formatCode="0.00">
                  <c:v>89.7</c:v>
                </c:pt>
                <c:pt idx="292" formatCode="0.00">
                  <c:v>26.5</c:v>
                </c:pt>
                <c:pt idx="293" formatCode="0.00">
                  <c:v>91.9</c:v>
                </c:pt>
                <c:pt idx="294" formatCode="0.00">
                  <c:v>33.9</c:v>
                </c:pt>
                <c:pt idx="295" formatCode="0.00">
                  <c:v>50</c:v>
                </c:pt>
                <c:pt idx="296" formatCode="0.00">
                  <c:v>47.2</c:v>
                </c:pt>
                <c:pt idx="297" formatCode="0.00">
                  <c:v>59.9</c:v>
                </c:pt>
                <c:pt idx="298" formatCode="0.00">
                  <c:v>-31.2</c:v>
                </c:pt>
                <c:pt idx="299" formatCode="0.00">
                  <c:v>67</c:v>
                </c:pt>
                <c:pt idx="300" formatCode="0.00">
                  <c:v>-9</c:v>
                </c:pt>
                <c:pt idx="301" formatCode="0.00">
                  <c:v>22.3</c:v>
                </c:pt>
                <c:pt idx="302" formatCode="0.00">
                  <c:v>58.3</c:v>
                </c:pt>
                <c:pt idx="303" formatCode="0.00">
                  <c:v>77</c:v>
                </c:pt>
                <c:pt idx="304" formatCode="0.00">
                  <c:v>67.5</c:v>
                </c:pt>
                <c:pt idx="305" formatCode="0.00">
                  <c:v>37.200000000000003</c:v>
                </c:pt>
                <c:pt idx="306" formatCode="0.00">
                  <c:v>48.3</c:v>
                </c:pt>
                <c:pt idx="307" formatCode="0.00">
                  <c:v>45.1</c:v>
                </c:pt>
                <c:pt idx="308" formatCode="0.00">
                  <c:v>24.7</c:v>
                </c:pt>
                <c:pt idx="309" formatCode="0.00">
                  <c:v>81</c:v>
                </c:pt>
                <c:pt idx="310" formatCode="0.00">
                  <c:v>8.4</c:v>
                </c:pt>
                <c:pt idx="311" formatCode="0.00">
                  <c:v>83.3</c:v>
                </c:pt>
                <c:pt idx="312" formatCode="0.00">
                  <c:v>22.2</c:v>
                </c:pt>
                <c:pt idx="313" formatCode="0.00">
                  <c:v>-4</c:v>
                </c:pt>
                <c:pt idx="314" formatCode="0.00">
                  <c:v>79</c:v>
                </c:pt>
                <c:pt idx="315" formatCode="0.00">
                  <c:v>44.1</c:v>
                </c:pt>
                <c:pt idx="316" formatCode="0.00">
                  <c:v>53.8</c:v>
                </c:pt>
                <c:pt idx="317" formatCode="0.00">
                  <c:v>51.6</c:v>
                </c:pt>
                <c:pt idx="318" formatCode="0.00">
                  <c:v>-77.599999999999994</c:v>
                </c:pt>
                <c:pt idx="319" formatCode="0.00">
                  <c:v>24.8</c:v>
                </c:pt>
                <c:pt idx="320" formatCode="0.00">
                  <c:v>55.6</c:v>
                </c:pt>
                <c:pt idx="321" formatCode="0.00">
                  <c:v>58.9</c:v>
                </c:pt>
                <c:pt idx="322" formatCode="0.00">
                  <c:v>19.3</c:v>
                </c:pt>
                <c:pt idx="323" formatCode="0.00">
                  <c:v>25.2</c:v>
                </c:pt>
                <c:pt idx="324" formatCode="0.00">
                  <c:v>71.400000000000006</c:v>
                </c:pt>
                <c:pt idx="325" formatCode="0.00">
                  <c:v>45.7</c:v>
                </c:pt>
                <c:pt idx="326" formatCode="0.00">
                  <c:v>62.4</c:v>
                </c:pt>
                <c:pt idx="327" formatCode="0.00">
                  <c:v>26.1</c:v>
                </c:pt>
                <c:pt idx="328" formatCode="0.00">
                  <c:v>85.5</c:v>
                </c:pt>
                <c:pt idx="329" formatCode="0.00">
                  <c:v>37.6</c:v>
                </c:pt>
                <c:pt idx="330" formatCode="0.00">
                  <c:v>23</c:v>
                </c:pt>
                <c:pt idx="331" formatCode="0.00">
                  <c:v>60.7</c:v>
                </c:pt>
                <c:pt idx="332" formatCode="0.00">
                  <c:v>56.7</c:v>
                </c:pt>
                <c:pt idx="333" formatCode="0.00">
                  <c:v>47.4</c:v>
                </c:pt>
                <c:pt idx="334" formatCode="0.00">
                  <c:v>40</c:v>
                </c:pt>
                <c:pt idx="335" formatCode="0.00">
                  <c:v>43</c:v>
                </c:pt>
                <c:pt idx="336" formatCode="0.00">
                  <c:v>15.3</c:v>
                </c:pt>
                <c:pt idx="337" formatCode="0.00">
                  <c:v>23.4</c:v>
                </c:pt>
                <c:pt idx="338" formatCode="0.00">
                  <c:v>59.7</c:v>
                </c:pt>
                <c:pt idx="339" formatCode="0.00">
                  <c:v>39.5</c:v>
                </c:pt>
                <c:pt idx="340" formatCode="0.00">
                  <c:v>35.4</c:v>
                </c:pt>
                <c:pt idx="341" formatCode="0.00">
                  <c:v>77.3</c:v>
                </c:pt>
                <c:pt idx="342" formatCode="0.00">
                  <c:v>-25.3</c:v>
                </c:pt>
                <c:pt idx="343" formatCode="0.00">
                  <c:v>25.1</c:v>
                </c:pt>
                <c:pt idx="344" formatCode="0.00">
                  <c:v>40.1</c:v>
                </c:pt>
                <c:pt idx="345" formatCode="0.00">
                  <c:v>62.1</c:v>
                </c:pt>
                <c:pt idx="346" formatCode="0.00">
                  <c:v>69.3</c:v>
                </c:pt>
                <c:pt idx="347" formatCode="0.00">
                  <c:v>69.3</c:v>
                </c:pt>
                <c:pt idx="348" formatCode="0.00">
                  <c:v>43.4</c:v>
                </c:pt>
                <c:pt idx="349" formatCode="0.00">
                  <c:v>60.2</c:v>
                </c:pt>
                <c:pt idx="350" formatCode="0.00">
                  <c:v>8.6999999999999993</c:v>
                </c:pt>
                <c:pt idx="351" formatCode="0.00">
                  <c:v>53.8</c:v>
                </c:pt>
                <c:pt idx="352" formatCode="0.00">
                  <c:v>37.799999999999997</c:v>
                </c:pt>
                <c:pt idx="353" formatCode="0.00">
                  <c:v>13.8</c:v>
                </c:pt>
                <c:pt idx="354" formatCode="0.00">
                  <c:v>15.1</c:v>
                </c:pt>
                <c:pt idx="355" formatCode="0.00">
                  <c:v>-53.8</c:v>
                </c:pt>
                <c:pt idx="356" formatCode="0.00">
                  <c:v>17.100000000000001</c:v>
                </c:pt>
                <c:pt idx="357" formatCode="0.00">
                  <c:v>79.2</c:v>
                </c:pt>
                <c:pt idx="358" formatCode="0.00">
                  <c:v>39.4</c:v>
                </c:pt>
                <c:pt idx="359" formatCode="0.00">
                  <c:v>0.7</c:v>
                </c:pt>
                <c:pt idx="360" formatCode="0.00">
                  <c:v>72.3</c:v>
                </c:pt>
                <c:pt idx="361" formatCode="0.00">
                  <c:v>69.599999999999994</c:v>
                </c:pt>
                <c:pt idx="362" formatCode="0.00">
                  <c:v>12.1</c:v>
                </c:pt>
                <c:pt idx="363" formatCode="0.00">
                  <c:v>77.099999999999994</c:v>
                </c:pt>
                <c:pt idx="364" formatCode="0.00">
                  <c:v>89.8</c:v>
                </c:pt>
                <c:pt idx="365" formatCode="0.00">
                  <c:v>37.700000000000003</c:v>
                </c:pt>
                <c:pt idx="366" formatCode="0.00">
                  <c:v>70.599999999999994</c:v>
                </c:pt>
                <c:pt idx="367" formatCode="0.00">
                  <c:v>58.9</c:v>
                </c:pt>
                <c:pt idx="368" formatCode="0.00">
                  <c:v>75.8</c:v>
                </c:pt>
                <c:pt idx="369" formatCode="0.00">
                  <c:v>38.5</c:v>
                </c:pt>
                <c:pt idx="370" formatCode="0.00">
                  <c:v>14.9</c:v>
                </c:pt>
                <c:pt idx="371" formatCode="0.00">
                  <c:v>64.900000000000006</c:v>
                </c:pt>
                <c:pt idx="372" formatCode="0.00">
                  <c:v>87.7</c:v>
                </c:pt>
                <c:pt idx="373" formatCode="0.00">
                  <c:v>91.2</c:v>
                </c:pt>
                <c:pt idx="374" formatCode="0.00">
                  <c:v>37.299999999999997</c:v>
                </c:pt>
                <c:pt idx="375" formatCode="0.00">
                  <c:v>71.5</c:v>
                </c:pt>
                <c:pt idx="376" formatCode="0.00">
                  <c:v>36.6</c:v>
                </c:pt>
                <c:pt idx="377" formatCode="0.00">
                  <c:v>67.5</c:v>
                </c:pt>
                <c:pt idx="378" formatCode="0.00">
                  <c:v>61.2</c:v>
                </c:pt>
                <c:pt idx="379" formatCode="0.00">
                  <c:v>40.1</c:v>
                </c:pt>
                <c:pt idx="380" formatCode="0.00">
                  <c:v>43.7</c:v>
                </c:pt>
                <c:pt idx="381" formatCode="0.00">
                  <c:v>42.8</c:v>
                </c:pt>
                <c:pt idx="382" formatCode="0.00">
                  <c:v>19.5</c:v>
                </c:pt>
                <c:pt idx="383" formatCode="0.00">
                  <c:v>81.5</c:v>
                </c:pt>
                <c:pt idx="384" formatCode="0.00">
                  <c:v>46.1</c:v>
                </c:pt>
                <c:pt idx="385" formatCode="0.00">
                  <c:v>35.6</c:v>
                </c:pt>
                <c:pt idx="386" formatCode="0.00">
                  <c:v>5.6</c:v>
                </c:pt>
                <c:pt idx="387" formatCode="0.00">
                  <c:v>-76.099999999999994</c:v>
                </c:pt>
                <c:pt idx="388" formatCode="0.00">
                  <c:v>66</c:v>
                </c:pt>
                <c:pt idx="389" formatCode="0.00">
                  <c:v>75.3</c:v>
                </c:pt>
                <c:pt idx="390" formatCode="0.00">
                  <c:v>46.3</c:v>
                </c:pt>
                <c:pt idx="391" formatCode="0.00">
                  <c:v>83.6</c:v>
                </c:pt>
                <c:pt idx="392" formatCode="0.00">
                  <c:v>59.1</c:v>
                </c:pt>
                <c:pt idx="393" formatCode="0.00">
                  <c:v>87.2</c:v>
                </c:pt>
                <c:pt idx="394" formatCode="0.00">
                  <c:v>17.600000000000001</c:v>
                </c:pt>
                <c:pt idx="395" formatCode="0.00">
                  <c:v>38.6</c:v>
                </c:pt>
                <c:pt idx="396" formatCode="0.00">
                  <c:v>30</c:v>
                </c:pt>
                <c:pt idx="397" formatCode="0.00">
                  <c:v>29.2</c:v>
                </c:pt>
                <c:pt idx="398" formatCode="0.00">
                  <c:v>-88.9</c:v>
                </c:pt>
                <c:pt idx="399" formatCode="0.00">
                  <c:v>34.6</c:v>
                </c:pt>
                <c:pt idx="400" formatCode="0.00">
                  <c:v>-26.8</c:v>
                </c:pt>
                <c:pt idx="401" formatCode="0.00">
                  <c:v>46.8</c:v>
                </c:pt>
                <c:pt idx="402" formatCode="0.00">
                  <c:v>11.3</c:v>
                </c:pt>
                <c:pt idx="403" formatCode="0.00">
                  <c:v>49.5</c:v>
                </c:pt>
                <c:pt idx="404" formatCode="0.00">
                  <c:v>68.099999999999994</c:v>
                </c:pt>
                <c:pt idx="405" formatCode="0.00">
                  <c:v>47.4</c:v>
                </c:pt>
                <c:pt idx="406" formatCode="0.00">
                  <c:v>93.4</c:v>
                </c:pt>
                <c:pt idx="407" formatCode="0.00">
                  <c:v>70.900000000000006</c:v>
                </c:pt>
                <c:pt idx="408" formatCode="0.00">
                  <c:v>70.400000000000006</c:v>
                </c:pt>
                <c:pt idx="409" formatCode="0.00">
                  <c:v>9.1999999999999993</c:v>
                </c:pt>
                <c:pt idx="410" formatCode="0.00">
                  <c:v>-32.9</c:v>
                </c:pt>
                <c:pt idx="411" formatCode="0.00">
                  <c:v>41.4</c:v>
                </c:pt>
                <c:pt idx="412" formatCode="0.00">
                  <c:v>15.9</c:v>
                </c:pt>
                <c:pt idx="413" formatCode="0.00">
                  <c:v>17.7</c:v>
                </c:pt>
                <c:pt idx="414" formatCode="0.00">
                  <c:v>12.2</c:v>
                </c:pt>
                <c:pt idx="415" formatCode="0.00">
                  <c:v>21.9</c:v>
                </c:pt>
                <c:pt idx="416" formatCode="0.00">
                  <c:v>13.7</c:v>
                </c:pt>
                <c:pt idx="417" formatCode="0.00">
                  <c:v>91.1</c:v>
                </c:pt>
                <c:pt idx="418" formatCode="0.00">
                  <c:v>50.8</c:v>
                </c:pt>
                <c:pt idx="419" formatCode="0.00">
                  <c:v>25</c:v>
                </c:pt>
                <c:pt idx="420" formatCode="0.00">
                  <c:v>33.6</c:v>
                </c:pt>
                <c:pt idx="421" formatCode="0.00">
                  <c:v>62.4</c:v>
                </c:pt>
                <c:pt idx="422" formatCode="0.00">
                  <c:v>-89.8</c:v>
                </c:pt>
                <c:pt idx="423" formatCode="0.00">
                  <c:v>86</c:v>
                </c:pt>
                <c:pt idx="424" formatCode="0.00">
                  <c:v>36.200000000000003</c:v>
                </c:pt>
                <c:pt idx="425" formatCode="0.00">
                  <c:v>-30.9</c:v>
                </c:pt>
                <c:pt idx="426" formatCode="0.00">
                  <c:v>7</c:v>
                </c:pt>
                <c:pt idx="427" formatCode="0.00">
                  <c:v>-33.6</c:v>
                </c:pt>
                <c:pt idx="428" formatCode="0.00">
                  <c:v>88.2</c:v>
                </c:pt>
                <c:pt idx="429" formatCode="0.00">
                  <c:v>40.1</c:v>
                </c:pt>
                <c:pt idx="430" formatCode="0.00">
                  <c:v>-71.7</c:v>
                </c:pt>
                <c:pt idx="431" formatCode="0.00">
                  <c:v>78.599999999999994</c:v>
                </c:pt>
                <c:pt idx="432" formatCode="0.00">
                  <c:v>72.7</c:v>
                </c:pt>
                <c:pt idx="433" formatCode="0.00">
                  <c:v>58.3</c:v>
                </c:pt>
                <c:pt idx="434" formatCode="0.00">
                  <c:v>19.100000000000001</c:v>
                </c:pt>
                <c:pt idx="435" formatCode="0.00">
                  <c:v>20.9</c:v>
                </c:pt>
                <c:pt idx="436" formatCode="0.00">
                  <c:v>9</c:v>
                </c:pt>
                <c:pt idx="437" formatCode="0.00">
                  <c:v>9.5</c:v>
                </c:pt>
                <c:pt idx="438" formatCode="0.00">
                  <c:v>-2.8</c:v>
                </c:pt>
                <c:pt idx="439" formatCode="0.00">
                  <c:v>60</c:v>
                </c:pt>
                <c:pt idx="440" formatCode="0.00">
                  <c:v>11.4</c:v>
                </c:pt>
                <c:pt idx="441" formatCode="0.00">
                  <c:v>90.4</c:v>
                </c:pt>
                <c:pt idx="442" formatCode="0.00">
                  <c:v>44.7</c:v>
                </c:pt>
                <c:pt idx="443" formatCode="0.00">
                  <c:v>43.8</c:v>
                </c:pt>
                <c:pt idx="444" formatCode="0.00">
                  <c:v>74.7</c:v>
                </c:pt>
                <c:pt idx="445" formatCode="0.00">
                  <c:v>62.7</c:v>
                </c:pt>
                <c:pt idx="446" formatCode="0.00">
                  <c:v>18.899999999999999</c:v>
                </c:pt>
                <c:pt idx="447" formatCode="0.00">
                  <c:v>31.2</c:v>
                </c:pt>
                <c:pt idx="448" formatCode="0.00">
                  <c:v>73.599999999999994</c:v>
                </c:pt>
                <c:pt idx="449" formatCode="0.00">
                  <c:v>67.400000000000006</c:v>
                </c:pt>
                <c:pt idx="450" formatCode="0.00">
                  <c:v>66.3</c:v>
                </c:pt>
                <c:pt idx="451" formatCode="0.00">
                  <c:v>-20.100000000000001</c:v>
                </c:pt>
                <c:pt idx="452" formatCode="0.00">
                  <c:v>41.9</c:v>
                </c:pt>
                <c:pt idx="453" formatCode="0.00">
                  <c:v>55.9</c:v>
                </c:pt>
                <c:pt idx="454" formatCode="0.00">
                  <c:v>47.8</c:v>
                </c:pt>
                <c:pt idx="455" formatCode="0.00">
                  <c:v>93.9</c:v>
                </c:pt>
                <c:pt idx="456" formatCode="0.00">
                  <c:v>29.7</c:v>
                </c:pt>
                <c:pt idx="457" formatCode="0.00">
                  <c:v>-17.600000000000001</c:v>
                </c:pt>
                <c:pt idx="458" formatCode="0.00">
                  <c:v>19.5</c:v>
                </c:pt>
                <c:pt idx="459" formatCode="0.00">
                  <c:v>72.2</c:v>
                </c:pt>
                <c:pt idx="460" formatCode="0.00">
                  <c:v>77.099999999999994</c:v>
                </c:pt>
                <c:pt idx="461" formatCode="0.00">
                  <c:v>37.9</c:v>
                </c:pt>
                <c:pt idx="462" formatCode="0.00">
                  <c:v>41.2</c:v>
                </c:pt>
                <c:pt idx="463" formatCode="0.00">
                  <c:v>19</c:v>
                </c:pt>
                <c:pt idx="464" formatCode="0.00">
                  <c:v>25.5</c:v>
                </c:pt>
                <c:pt idx="465" formatCode="0.00">
                  <c:v>7.5</c:v>
                </c:pt>
                <c:pt idx="466" formatCode="0.00">
                  <c:v>10.3</c:v>
                </c:pt>
                <c:pt idx="467" formatCode="0.00">
                  <c:v>-42.2</c:v>
                </c:pt>
                <c:pt idx="468" formatCode="0.00">
                  <c:v>41.3</c:v>
                </c:pt>
                <c:pt idx="469" formatCode="0.00">
                  <c:v>29.6</c:v>
                </c:pt>
                <c:pt idx="470" formatCode="0.00">
                  <c:v>-143.30000000000001</c:v>
                </c:pt>
                <c:pt idx="471" formatCode="0.00">
                  <c:v>99.9</c:v>
                </c:pt>
                <c:pt idx="472" formatCode="0.00">
                  <c:v>70.2</c:v>
                </c:pt>
                <c:pt idx="473" formatCode="0.00">
                  <c:v>24.6</c:v>
                </c:pt>
                <c:pt idx="474" formatCode="0.00">
                  <c:v>47.1</c:v>
                </c:pt>
                <c:pt idx="475" formatCode="0.00">
                  <c:v>35.6</c:v>
                </c:pt>
                <c:pt idx="476" formatCode="0.00">
                  <c:v>83.1</c:v>
                </c:pt>
                <c:pt idx="477" formatCode="0.00">
                  <c:v>45.3</c:v>
                </c:pt>
                <c:pt idx="478" formatCode="0.00">
                  <c:v>70.099999999999994</c:v>
                </c:pt>
                <c:pt idx="479" formatCode="0.00">
                  <c:v>22</c:v>
                </c:pt>
                <c:pt idx="480" formatCode="0.00">
                  <c:v>44.2</c:v>
                </c:pt>
                <c:pt idx="481" formatCode="0.00">
                  <c:v>51.2</c:v>
                </c:pt>
                <c:pt idx="482" formatCode="0.00">
                  <c:v>36</c:v>
                </c:pt>
                <c:pt idx="483" formatCode="0.00">
                  <c:v>72.400000000000006</c:v>
                </c:pt>
                <c:pt idx="484" formatCode="0.00">
                  <c:v>48.1</c:v>
                </c:pt>
                <c:pt idx="485" formatCode="0.00">
                  <c:v>81.8</c:v>
                </c:pt>
                <c:pt idx="486" formatCode="0.00">
                  <c:v>15.7</c:v>
                </c:pt>
                <c:pt idx="487" formatCode="0.00">
                  <c:v>18.3</c:v>
                </c:pt>
                <c:pt idx="488" formatCode="0.00">
                  <c:v>58.1</c:v>
                </c:pt>
                <c:pt idx="489" formatCode="0.00">
                  <c:v>7.3</c:v>
                </c:pt>
                <c:pt idx="490" formatCode="0.00">
                  <c:v>2.6</c:v>
                </c:pt>
                <c:pt idx="491" formatCode="0.00">
                  <c:v>44.5</c:v>
                </c:pt>
                <c:pt idx="492" formatCode="0.00">
                  <c:v>69.8</c:v>
                </c:pt>
                <c:pt idx="493" formatCode="0.00">
                  <c:v>-24.5</c:v>
                </c:pt>
                <c:pt idx="494" formatCode="0.00">
                  <c:v>27</c:v>
                </c:pt>
                <c:pt idx="495" formatCode="0.00">
                  <c:v>41</c:v>
                </c:pt>
                <c:pt idx="496" formatCode="0.00">
                  <c:v>66.2</c:v>
                </c:pt>
                <c:pt idx="497" formatCode="0.00">
                  <c:v>7.5</c:v>
                </c:pt>
                <c:pt idx="498" formatCode="0.00">
                  <c:v>64.3</c:v>
                </c:pt>
                <c:pt idx="499" formatCode="0.00">
                  <c:v>39.799999999999997</c:v>
                </c:pt>
                <c:pt idx="500" formatCode="0.00">
                  <c:v>-4.7</c:v>
                </c:pt>
                <c:pt idx="501" formatCode="0.00">
                  <c:v>8.1</c:v>
                </c:pt>
                <c:pt idx="502" formatCode="0.00">
                  <c:v>5.7</c:v>
                </c:pt>
                <c:pt idx="503" formatCode="0.00">
                  <c:v>-7.9</c:v>
                </c:pt>
                <c:pt idx="504" formatCode="0.00">
                  <c:v>25.7</c:v>
                </c:pt>
                <c:pt idx="505" formatCode="0.00">
                  <c:v>1.9</c:v>
                </c:pt>
                <c:pt idx="506" formatCode="0.00">
                  <c:v>38.1</c:v>
                </c:pt>
                <c:pt idx="507" formatCode="0.00">
                  <c:v>12.6</c:v>
                </c:pt>
                <c:pt idx="508" formatCode="0.00">
                  <c:v>96.9</c:v>
                </c:pt>
                <c:pt idx="509" formatCode="0.00">
                  <c:v>26.6</c:v>
                </c:pt>
                <c:pt idx="510" formatCode="0.00">
                  <c:v>60.7</c:v>
                </c:pt>
                <c:pt idx="511" formatCode="0.00">
                  <c:v>31.1</c:v>
                </c:pt>
                <c:pt idx="512" formatCode="0.00">
                  <c:v>45.4</c:v>
                </c:pt>
                <c:pt idx="513" formatCode="0.00">
                  <c:v>74.5</c:v>
                </c:pt>
                <c:pt idx="514" formatCode="0.00">
                  <c:v>46.6</c:v>
                </c:pt>
                <c:pt idx="515" formatCode="0.00">
                  <c:v>-12.6</c:v>
                </c:pt>
                <c:pt idx="516" formatCode="0.00">
                  <c:v>16.100000000000001</c:v>
                </c:pt>
                <c:pt idx="517" formatCode="0.00">
                  <c:v>49.1</c:v>
                </c:pt>
                <c:pt idx="518" formatCode="0.00">
                  <c:v>32.9</c:v>
                </c:pt>
                <c:pt idx="519" formatCode="0.00">
                  <c:v>29.9</c:v>
                </c:pt>
                <c:pt idx="520" formatCode="0.00">
                  <c:v>4.7</c:v>
                </c:pt>
                <c:pt idx="521" formatCode="0.00">
                  <c:v>41.9</c:v>
                </c:pt>
                <c:pt idx="522" formatCode="0.00">
                  <c:v>53.9</c:v>
                </c:pt>
                <c:pt idx="523" formatCode="0.00">
                  <c:v>63.8</c:v>
                </c:pt>
                <c:pt idx="524" formatCode="0.00">
                  <c:v>23.8</c:v>
                </c:pt>
                <c:pt idx="525" formatCode="0.00">
                  <c:v>29.2</c:v>
                </c:pt>
                <c:pt idx="526" formatCode="0.00">
                  <c:v>58.1</c:v>
                </c:pt>
                <c:pt idx="527" formatCode="0.00">
                  <c:v>61</c:v>
                </c:pt>
                <c:pt idx="528" formatCode="0.00">
                  <c:v>37.1</c:v>
                </c:pt>
                <c:pt idx="529" formatCode="0.00">
                  <c:v>31.1</c:v>
                </c:pt>
                <c:pt idx="530" formatCode="0.00">
                  <c:v>36</c:v>
                </c:pt>
                <c:pt idx="531" formatCode="0.00">
                  <c:v>69.3</c:v>
                </c:pt>
                <c:pt idx="532" formatCode="0.00">
                  <c:v>61</c:v>
                </c:pt>
                <c:pt idx="533" formatCode="0.00">
                  <c:v>21.3</c:v>
                </c:pt>
                <c:pt idx="534" formatCode="0.00">
                  <c:v>37.1</c:v>
                </c:pt>
                <c:pt idx="535" formatCode="0.00">
                  <c:v>41.7</c:v>
                </c:pt>
                <c:pt idx="536" formatCode="0.00">
                  <c:v>52.5</c:v>
                </c:pt>
                <c:pt idx="537" formatCode="0.00">
                  <c:v>33.200000000000003</c:v>
                </c:pt>
                <c:pt idx="538" formatCode="0.00">
                  <c:v>27.4</c:v>
                </c:pt>
                <c:pt idx="539" formatCode="0.00">
                  <c:v>54.8</c:v>
                </c:pt>
                <c:pt idx="540" formatCode="0.00">
                  <c:v>40.5</c:v>
                </c:pt>
                <c:pt idx="541" formatCode="0.00">
                  <c:v>16</c:v>
                </c:pt>
                <c:pt idx="542" formatCode="0.00">
                  <c:v>-25.9</c:v>
                </c:pt>
                <c:pt idx="543" formatCode="0.00">
                  <c:v>34.9</c:v>
                </c:pt>
                <c:pt idx="544" formatCode="0.00">
                  <c:v>11.6</c:v>
                </c:pt>
                <c:pt idx="545" formatCode="0.00">
                  <c:v>29.8</c:v>
                </c:pt>
                <c:pt idx="546" formatCode="0.00">
                  <c:v>78.099999999999994</c:v>
                </c:pt>
                <c:pt idx="547" formatCode="0.00">
                  <c:v>16</c:v>
                </c:pt>
                <c:pt idx="548" formatCode="0.00">
                  <c:v>73.400000000000006</c:v>
                </c:pt>
                <c:pt idx="549" formatCode="0.00">
                  <c:v>19.600000000000001</c:v>
                </c:pt>
                <c:pt idx="550" formatCode="0.00">
                  <c:v>12.6</c:v>
                </c:pt>
                <c:pt idx="551" formatCode="0.00">
                  <c:v>97.1</c:v>
                </c:pt>
                <c:pt idx="552" formatCode="0.00">
                  <c:v>56.5</c:v>
                </c:pt>
                <c:pt idx="553" formatCode="0.00">
                  <c:v>10.3</c:v>
                </c:pt>
                <c:pt idx="554" formatCode="0.00">
                  <c:v>72.400000000000006</c:v>
                </c:pt>
                <c:pt idx="555" formatCode="0.00">
                  <c:v>47</c:v>
                </c:pt>
                <c:pt idx="556" formatCode="0.00">
                  <c:v>43.3</c:v>
                </c:pt>
                <c:pt idx="557" formatCode="0.00">
                  <c:v>32.799999999999997</c:v>
                </c:pt>
                <c:pt idx="558" formatCode="0.00">
                  <c:v>45.8</c:v>
                </c:pt>
                <c:pt idx="559" formatCode="0.00">
                  <c:v>76.2</c:v>
                </c:pt>
                <c:pt idx="560" formatCode="0.00">
                  <c:v>10.7</c:v>
                </c:pt>
                <c:pt idx="561" formatCode="0.00">
                  <c:v>19.8</c:v>
                </c:pt>
                <c:pt idx="562" formatCode="0.00">
                  <c:v>68.2</c:v>
                </c:pt>
                <c:pt idx="563" formatCode="0.00">
                  <c:v>35.700000000000003</c:v>
                </c:pt>
                <c:pt idx="564" formatCode="0.00">
                  <c:v>22.3</c:v>
                </c:pt>
                <c:pt idx="565" formatCode="0.00">
                  <c:v>10.9</c:v>
                </c:pt>
                <c:pt idx="566" formatCode="0.00">
                  <c:v>39.700000000000003</c:v>
                </c:pt>
                <c:pt idx="567" formatCode="0.00">
                  <c:v>23.4</c:v>
                </c:pt>
                <c:pt idx="568" formatCode="0.00">
                  <c:v>73.5</c:v>
                </c:pt>
                <c:pt idx="569" formatCode="0.00">
                  <c:v>87</c:v>
                </c:pt>
                <c:pt idx="570" formatCode="0.00">
                  <c:v>52.2</c:v>
                </c:pt>
                <c:pt idx="571" formatCode="0.00">
                  <c:v>77.8</c:v>
                </c:pt>
                <c:pt idx="572" formatCode="0.00">
                  <c:v>40.6</c:v>
                </c:pt>
                <c:pt idx="573" formatCode="0.00">
                  <c:v>52.2</c:v>
                </c:pt>
                <c:pt idx="574" formatCode="0.00">
                  <c:v>32.9</c:v>
                </c:pt>
                <c:pt idx="575" formatCode="0.00">
                  <c:v>61.3</c:v>
                </c:pt>
                <c:pt idx="576" formatCode="0.00">
                  <c:v>84</c:v>
                </c:pt>
                <c:pt idx="577" formatCode="0.00">
                  <c:v>5.0999999999999996</c:v>
                </c:pt>
                <c:pt idx="578" formatCode="0.00">
                  <c:v>24.8</c:v>
                </c:pt>
                <c:pt idx="579" formatCode="0.00">
                  <c:v>57</c:v>
                </c:pt>
                <c:pt idx="580" formatCode="0.00">
                  <c:v>73.7</c:v>
                </c:pt>
                <c:pt idx="581" formatCode="0.00">
                  <c:v>24.1</c:v>
                </c:pt>
                <c:pt idx="582" formatCode="0.00">
                  <c:v>56.2</c:v>
                </c:pt>
                <c:pt idx="583" formatCode="0.00">
                  <c:v>59.2</c:v>
                </c:pt>
                <c:pt idx="584" formatCode="0.00">
                  <c:v>-13.5</c:v>
                </c:pt>
                <c:pt idx="585" formatCode="0.00">
                  <c:v>57.6</c:v>
                </c:pt>
                <c:pt idx="586" formatCode="0.00">
                  <c:v>31.2</c:v>
                </c:pt>
                <c:pt idx="587" formatCode="0.00">
                  <c:v>66.400000000000006</c:v>
                </c:pt>
                <c:pt idx="588" formatCode="0.00">
                  <c:v>1</c:v>
                </c:pt>
                <c:pt idx="589" formatCode="0.00">
                  <c:v>92.6</c:v>
                </c:pt>
                <c:pt idx="590" formatCode="0.00">
                  <c:v>50.9</c:v>
                </c:pt>
                <c:pt idx="591" formatCode="0.00">
                  <c:v>29.8</c:v>
                </c:pt>
                <c:pt idx="592" formatCode="0.00">
                  <c:v>94.3</c:v>
                </c:pt>
                <c:pt idx="593" formatCode="0.00">
                  <c:v>58.9</c:v>
                </c:pt>
                <c:pt idx="594" formatCode="0.00">
                  <c:v>48.4</c:v>
                </c:pt>
                <c:pt idx="595" formatCode="0.00">
                  <c:v>-44.7</c:v>
                </c:pt>
                <c:pt idx="596" formatCode="0.00">
                  <c:v>65.7</c:v>
                </c:pt>
                <c:pt idx="597" formatCode="0.00">
                  <c:v>18.3</c:v>
                </c:pt>
                <c:pt idx="598" formatCode="0.00">
                  <c:v>34.200000000000003</c:v>
                </c:pt>
                <c:pt idx="599" formatCode="0.00">
                  <c:v>52.5</c:v>
                </c:pt>
                <c:pt idx="600" formatCode="0.00">
                  <c:v>1.8</c:v>
                </c:pt>
                <c:pt idx="601" formatCode="0.00">
                  <c:v>35.4</c:v>
                </c:pt>
                <c:pt idx="602" formatCode="0.00">
                  <c:v>12.2</c:v>
                </c:pt>
                <c:pt idx="603" formatCode="0.00">
                  <c:v>63.7</c:v>
                </c:pt>
                <c:pt idx="604" formatCode="0.00">
                  <c:v>19.100000000000001</c:v>
                </c:pt>
                <c:pt idx="605" formatCode="0.00">
                  <c:v>20.7</c:v>
                </c:pt>
                <c:pt idx="606" formatCode="0.00">
                  <c:v>92</c:v>
                </c:pt>
                <c:pt idx="607" formatCode="0.00">
                  <c:v>27.7</c:v>
                </c:pt>
                <c:pt idx="608" formatCode="0.00">
                  <c:v>51.7</c:v>
                </c:pt>
                <c:pt idx="609" formatCode="0.00">
                  <c:v>16.8</c:v>
                </c:pt>
                <c:pt idx="610" formatCode="0.00">
                  <c:v>24.3</c:v>
                </c:pt>
                <c:pt idx="611" formatCode="0.00">
                  <c:v>58.8</c:v>
                </c:pt>
                <c:pt idx="612" formatCode="0.00">
                  <c:v>-47.6</c:v>
                </c:pt>
                <c:pt idx="613" formatCode="0.00">
                  <c:v>74.599999999999994</c:v>
                </c:pt>
                <c:pt idx="614" formatCode="0.00">
                  <c:v>73</c:v>
                </c:pt>
                <c:pt idx="615" formatCode="0.00">
                  <c:v>49.9</c:v>
                </c:pt>
                <c:pt idx="616" formatCode="0.00">
                  <c:v>79.3</c:v>
                </c:pt>
                <c:pt idx="617" formatCode="0.00">
                  <c:v>23.8</c:v>
                </c:pt>
                <c:pt idx="618" formatCode="0.00">
                  <c:v>19.600000000000001</c:v>
                </c:pt>
                <c:pt idx="619" formatCode="0.00">
                  <c:v>0.9</c:v>
                </c:pt>
                <c:pt idx="620" formatCode="0.00">
                  <c:v>65.099999999999994</c:v>
                </c:pt>
                <c:pt idx="621" formatCode="0.00">
                  <c:v>76.099999999999994</c:v>
                </c:pt>
                <c:pt idx="622" formatCode="0.00">
                  <c:v>68.099999999999994</c:v>
                </c:pt>
                <c:pt idx="623" formatCode="0.00">
                  <c:v>28.5</c:v>
                </c:pt>
                <c:pt idx="624" formatCode="0.00">
                  <c:v>2.5</c:v>
                </c:pt>
                <c:pt idx="625" formatCode="0.00">
                  <c:v>32.799999999999997</c:v>
                </c:pt>
                <c:pt idx="626" formatCode="0.00">
                  <c:v>86.3</c:v>
                </c:pt>
                <c:pt idx="627" formatCode="0.00">
                  <c:v>26.4</c:v>
                </c:pt>
                <c:pt idx="628" formatCode="0.00">
                  <c:v>61</c:v>
                </c:pt>
                <c:pt idx="629" formatCode="0.00">
                  <c:v>67.2</c:v>
                </c:pt>
                <c:pt idx="630" formatCode="0.00">
                  <c:v>72.2</c:v>
                </c:pt>
                <c:pt idx="631" formatCode="0.00">
                  <c:v>29.9</c:v>
                </c:pt>
                <c:pt idx="632" formatCode="0.00">
                  <c:v>51</c:v>
                </c:pt>
                <c:pt idx="633" formatCode="0.00">
                  <c:v>37.6</c:v>
                </c:pt>
                <c:pt idx="634" formatCode="0.00">
                  <c:v>55.9</c:v>
                </c:pt>
                <c:pt idx="635" formatCode="0.00">
                  <c:v>38.4</c:v>
                </c:pt>
                <c:pt idx="636" formatCode="0.00">
                  <c:v>25.9</c:v>
                </c:pt>
                <c:pt idx="637" formatCode="0.00">
                  <c:v>33.6</c:v>
                </c:pt>
                <c:pt idx="638" formatCode="0.00">
                  <c:v>96.6</c:v>
                </c:pt>
                <c:pt idx="639" formatCode="0.00">
                  <c:v>27.6</c:v>
                </c:pt>
                <c:pt idx="640" formatCode="0.00">
                  <c:v>56.8</c:v>
                </c:pt>
                <c:pt idx="641" formatCode="0.00">
                  <c:v>-3</c:v>
                </c:pt>
                <c:pt idx="642" formatCode="0.00">
                  <c:v>40.1</c:v>
                </c:pt>
                <c:pt idx="643" formatCode="0.00">
                  <c:v>37.4</c:v>
                </c:pt>
                <c:pt idx="644" formatCode="0.00">
                  <c:v>22.1</c:v>
                </c:pt>
                <c:pt idx="645" formatCode="0.00">
                  <c:v>80.900000000000006</c:v>
                </c:pt>
                <c:pt idx="646" formatCode="0.00">
                  <c:v>83</c:v>
                </c:pt>
                <c:pt idx="647" formatCode="0.00">
                  <c:v>19.7</c:v>
                </c:pt>
                <c:pt idx="648" formatCode="0.00">
                  <c:v>1.3</c:v>
                </c:pt>
                <c:pt idx="649" formatCode="0.00">
                  <c:v>-37.4</c:v>
                </c:pt>
                <c:pt idx="650" formatCode="0.00">
                  <c:v>28.7</c:v>
                </c:pt>
                <c:pt idx="651" formatCode="0.00">
                  <c:v>62</c:v>
                </c:pt>
                <c:pt idx="652" formatCode="0.00">
                  <c:v>37.6</c:v>
                </c:pt>
                <c:pt idx="653" formatCode="0.00">
                  <c:v>77</c:v>
                </c:pt>
                <c:pt idx="654" formatCode="0.00">
                  <c:v>33.5</c:v>
                </c:pt>
                <c:pt idx="655" formatCode="0.00">
                  <c:v>54.6</c:v>
                </c:pt>
                <c:pt idx="656" formatCode="0.00">
                  <c:v>26.7</c:v>
                </c:pt>
                <c:pt idx="657" formatCode="0.00">
                  <c:v>81.400000000000006</c:v>
                </c:pt>
                <c:pt idx="658" formatCode="0.00">
                  <c:v>58</c:v>
                </c:pt>
                <c:pt idx="659" formatCode="0.00">
                  <c:v>52.5</c:v>
                </c:pt>
                <c:pt idx="660" formatCode="0.00">
                  <c:v>-101.4</c:v>
                </c:pt>
                <c:pt idx="661" formatCode="0.00">
                  <c:v>4.4000000000000004</c:v>
                </c:pt>
                <c:pt idx="662" formatCode="0.00">
                  <c:v>60.7</c:v>
                </c:pt>
                <c:pt idx="663" formatCode="0.00">
                  <c:v>79.099999999999994</c:v>
                </c:pt>
                <c:pt idx="664" formatCode="0.00">
                  <c:v>44.1</c:v>
                </c:pt>
                <c:pt idx="665" formatCode="0.00">
                  <c:v>52.5</c:v>
                </c:pt>
                <c:pt idx="666" formatCode="0.00">
                  <c:v>39.9</c:v>
                </c:pt>
                <c:pt idx="667" formatCode="0.00">
                  <c:v>-26.9</c:v>
                </c:pt>
                <c:pt idx="668" formatCode="0.00">
                  <c:v>93.9</c:v>
                </c:pt>
                <c:pt idx="669" formatCode="0.00">
                  <c:v>39</c:v>
                </c:pt>
                <c:pt idx="670" formatCode="0.00">
                  <c:v>18.2</c:v>
                </c:pt>
                <c:pt idx="671" formatCode="0.00">
                  <c:v>2.4</c:v>
                </c:pt>
                <c:pt idx="672" formatCode="0.00">
                  <c:v>69.5</c:v>
                </c:pt>
                <c:pt idx="673" formatCode="0.00">
                  <c:v>34.200000000000003</c:v>
                </c:pt>
                <c:pt idx="674" formatCode="0.00">
                  <c:v>25</c:v>
                </c:pt>
                <c:pt idx="675" formatCode="0.00">
                  <c:v>58.1</c:v>
                </c:pt>
                <c:pt idx="676" formatCode="0.00">
                  <c:v>65.900000000000006</c:v>
                </c:pt>
                <c:pt idx="677" formatCode="0.00">
                  <c:v>85.2</c:v>
                </c:pt>
                <c:pt idx="678" formatCode="0.00">
                  <c:v>49.8</c:v>
                </c:pt>
                <c:pt idx="679" formatCode="0.00">
                  <c:v>39.799999999999997</c:v>
                </c:pt>
                <c:pt idx="680" formatCode="0.00">
                  <c:v>83</c:v>
                </c:pt>
                <c:pt idx="681" formatCode="0.00">
                  <c:v>81</c:v>
                </c:pt>
                <c:pt idx="682" formatCode="0.00">
                  <c:v>41.5</c:v>
                </c:pt>
                <c:pt idx="683" formatCode="0.00">
                  <c:v>17.3</c:v>
                </c:pt>
                <c:pt idx="684" formatCode="0.00">
                  <c:v>40.1</c:v>
                </c:pt>
                <c:pt idx="685" formatCode="0.00">
                  <c:v>5.9</c:v>
                </c:pt>
                <c:pt idx="686" formatCode="0.00">
                  <c:v>20</c:v>
                </c:pt>
                <c:pt idx="687" formatCode="0.00">
                  <c:v>79.599999999999994</c:v>
                </c:pt>
                <c:pt idx="688" formatCode="0.00">
                  <c:v>14.3</c:v>
                </c:pt>
                <c:pt idx="689" formatCode="0.00">
                  <c:v>27.3</c:v>
                </c:pt>
                <c:pt idx="690" formatCode="0.00">
                  <c:v>54</c:v>
                </c:pt>
                <c:pt idx="691" formatCode="0.00">
                  <c:v>37.6</c:v>
                </c:pt>
                <c:pt idx="692" formatCode="0.00">
                  <c:v>-10.4</c:v>
                </c:pt>
                <c:pt idx="693" formatCode="0.00">
                  <c:v>16.399999999999999</c:v>
                </c:pt>
                <c:pt idx="694" formatCode="0.00">
                  <c:v>59.6</c:v>
                </c:pt>
                <c:pt idx="695" formatCode="0.00">
                  <c:v>63.9</c:v>
                </c:pt>
                <c:pt idx="696" formatCode="0.00">
                  <c:v>6.8</c:v>
                </c:pt>
                <c:pt idx="697" formatCode="0.00">
                  <c:v>54.4</c:v>
                </c:pt>
                <c:pt idx="698" formatCode="0.00">
                  <c:v>79.3</c:v>
                </c:pt>
                <c:pt idx="699" formatCode="0.00">
                  <c:v>70.7</c:v>
                </c:pt>
                <c:pt idx="700" formatCode="0.00">
                  <c:v>39.299999999999997</c:v>
                </c:pt>
                <c:pt idx="701" formatCode="0.00">
                  <c:v>11.3</c:v>
                </c:pt>
                <c:pt idx="702" formatCode="0.00">
                  <c:v>52.4</c:v>
                </c:pt>
                <c:pt idx="703" formatCode="0.00">
                  <c:v>83.8</c:v>
                </c:pt>
                <c:pt idx="704" formatCode="0.00">
                  <c:v>42.7</c:v>
                </c:pt>
                <c:pt idx="705" formatCode="0.00">
                  <c:v>46.4</c:v>
                </c:pt>
                <c:pt idx="706" formatCode="0.00">
                  <c:v>47.7</c:v>
                </c:pt>
                <c:pt idx="707" formatCode="0.00">
                  <c:v>22.4</c:v>
                </c:pt>
                <c:pt idx="708" formatCode="0.00">
                  <c:v>48.7</c:v>
                </c:pt>
                <c:pt idx="709" formatCode="0.00">
                  <c:v>8.9</c:v>
                </c:pt>
                <c:pt idx="710" formatCode="0.00">
                  <c:v>45.5</c:v>
                </c:pt>
                <c:pt idx="711" formatCode="0.00">
                  <c:v>39.799999999999997</c:v>
                </c:pt>
                <c:pt idx="712" formatCode="0.00">
                  <c:v>51.2</c:v>
                </c:pt>
                <c:pt idx="713" formatCode="0.00">
                  <c:v>43.3</c:v>
                </c:pt>
                <c:pt idx="714" formatCode="0.00">
                  <c:v>7.3</c:v>
                </c:pt>
                <c:pt idx="715" formatCode="0.00">
                  <c:v>75.5</c:v>
                </c:pt>
                <c:pt idx="716" formatCode="0.00">
                  <c:v>-15.6</c:v>
                </c:pt>
                <c:pt idx="717" formatCode="0.00">
                  <c:v>63.8</c:v>
                </c:pt>
                <c:pt idx="718" formatCode="0.00">
                  <c:v>-19.5</c:v>
                </c:pt>
                <c:pt idx="719" formatCode="0.00">
                  <c:v>51.4</c:v>
                </c:pt>
                <c:pt idx="720" formatCode="0.00">
                  <c:v>31.7</c:v>
                </c:pt>
                <c:pt idx="721" formatCode="0.00">
                  <c:v>-42.1</c:v>
                </c:pt>
                <c:pt idx="722" formatCode="0.00">
                  <c:v>73.2</c:v>
                </c:pt>
                <c:pt idx="723" formatCode="0.00">
                  <c:v>49.9</c:v>
                </c:pt>
                <c:pt idx="724" formatCode="0.00">
                  <c:v>72.7</c:v>
                </c:pt>
                <c:pt idx="725" formatCode="0.00">
                  <c:v>83.4</c:v>
                </c:pt>
                <c:pt idx="726" formatCode="0.00">
                  <c:v>44.4</c:v>
                </c:pt>
                <c:pt idx="727" formatCode="0.00">
                  <c:v>9.4</c:v>
                </c:pt>
                <c:pt idx="728" formatCode="0.00">
                  <c:v>42.7</c:v>
                </c:pt>
                <c:pt idx="729" formatCode="0.00">
                  <c:v>56.4</c:v>
                </c:pt>
                <c:pt idx="730" formatCode="0.00">
                  <c:v>69</c:v>
                </c:pt>
                <c:pt idx="731" formatCode="0.00">
                  <c:v>37</c:v>
                </c:pt>
                <c:pt idx="732" formatCode="0.00">
                  <c:v>48.5</c:v>
                </c:pt>
                <c:pt idx="733" formatCode="0.00">
                  <c:v>39.9</c:v>
                </c:pt>
                <c:pt idx="734" formatCode="0.00">
                  <c:v>40.799999999999997</c:v>
                </c:pt>
                <c:pt idx="735" formatCode="0.00">
                  <c:v>57.5</c:v>
                </c:pt>
                <c:pt idx="736" formatCode="0.00">
                  <c:v>71.2</c:v>
                </c:pt>
                <c:pt idx="737" formatCode="0.00">
                  <c:v>56</c:v>
                </c:pt>
                <c:pt idx="738" formatCode="0.00">
                  <c:v>14</c:v>
                </c:pt>
                <c:pt idx="739" formatCode="0.00">
                  <c:v>60</c:v>
                </c:pt>
                <c:pt idx="740" formatCode="0.00">
                  <c:v>11.4</c:v>
                </c:pt>
                <c:pt idx="741" formatCode="0.00">
                  <c:v>44.1</c:v>
                </c:pt>
                <c:pt idx="742" formatCode="0.00">
                  <c:v>-46</c:v>
                </c:pt>
                <c:pt idx="743" formatCode="0.00">
                  <c:v>61.3</c:v>
                </c:pt>
                <c:pt idx="744" formatCode="0.00">
                  <c:v>78.8</c:v>
                </c:pt>
                <c:pt idx="745" formatCode="0.00">
                  <c:v>22.1</c:v>
                </c:pt>
                <c:pt idx="746" formatCode="0.00">
                  <c:v>31.3</c:v>
                </c:pt>
                <c:pt idx="747" formatCode="0.00">
                  <c:v>35.9</c:v>
                </c:pt>
                <c:pt idx="748" formatCode="0.00">
                  <c:v>8.8000000000000007</c:v>
                </c:pt>
                <c:pt idx="749" formatCode="0.00">
                  <c:v>37.6</c:v>
                </c:pt>
                <c:pt idx="750" formatCode="0.00">
                  <c:v>42.1</c:v>
                </c:pt>
                <c:pt idx="751" formatCode="0.00">
                  <c:v>36.4</c:v>
                </c:pt>
                <c:pt idx="752" formatCode="0.00">
                  <c:v>51</c:v>
                </c:pt>
                <c:pt idx="753" formatCode="0.00">
                  <c:v>72.599999999999994</c:v>
                </c:pt>
                <c:pt idx="754" formatCode="0.00">
                  <c:v>75.3</c:v>
                </c:pt>
                <c:pt idx="755" formatCode="0.00">
                  <c:v>90.6</c:v>
                </c:pt>
                <c:pt idx="756" formatCode="0.00">
                  <c:v>-103.5</c:v>
                </c:pt>
                <c:pt idx="757" formatCode="0.00">
                  <c:v>32</c:v>
                </c:pt>
                <c:pt idx="758" formatCode="0.00">
                  <c:v>44.4</c:v>
                </c:pt>
                <c:pt idx="759" formatCode="0.00">
                  <c:v>65.099999999999994</c:v>
                </c:pt>
                <c:pt idx="760" formatCode="0.00">
                  <c:v>38.4</c:v>
                </c:pt>
                <c:pt idx="761" formatCode="0.00">
                  <c:v>22.8</c:v>
                </c:pt>
                <c:pt idx="762" formatCode="0.00">
                  <c:v>23.7</c:v>
                </c:pt>
                <c:pt idx="763" formatCode="0.00">
                  <c:v>53.5</c:v>
                </c:pt>
                <c:pt idx="764" formatCode="0.00">
                  <c:v>18.8</c:v>
                </c:pt>
                <c:pt idx="765" formatCode="0.00">
                  <c:v>7.6</c:v>
                </c:pt>
                <c:pt idx="766" formatCode="0.00">
                  <c:v>18.100000000000001</c:v>
                </c:pt>
                <c:pt idx="767" formatCode="0.00">
                  <c:v>65</c:v>
                </c:pt>
                <c:pt idx="768" formatCode="0.00">
                  <c:v>24.5</c:v>
                </c:pt>
                <c:pt idx="769" formatCode="0.00">
                  <c:v>-102.8</c:v>
                </c:pt>
                <c:pt idx="770" formatCode="0.00">
                  <c:v>-13.4</c:v>
                </c:pt>
                <c:pt idx="771" formatCode="0.00">
                  <c:v>50.5</c:v>
                </c:pt>
                <c:pt idx="772" formatCode="0.00">
                  <c:v>35.4</c:v>
                </c:pt>
                <c:pt idx="773" formatCode="0.00">
                  <c:v>28.9</c:v>
                </c:pt>
                <c:pt idx="774" formatCode="0.00">
                  <c:v>-7.4</c:v>
                </c:pt>
                <c:pt idx="775" formatCode="0.00">
                  <c:v>33.6</c:v>
                </c:pt>
                <c:pt idx="776" formatCode="0.00">
                  <c:v>55.5</c:v>
                </c:pt>
                <c:pt idx="777" formatCode="0.00">
                  <c:v>-3.9</c:v>
                </c:pt>
                <c:pt idx="778" formatCode="0.00">
                  <c:v>94.4</c:v>
                </c:pt>
                <c:pt idx="779" formatCode="0.00">
                  <c:v>22.4</c:v>
                </c:pt>
                <c:pt idx="780" formatCode="0.00">
                  <c:v>43.1</c:v>
                </c:pt>
                <c:pt idx="781" formatCode="0.00">
                  <c:v>-31.9</c:v>
                </c:pt>
                <c:pt idx="782" formatCode="0.00">
                  <c:v>23.4</c:v>
                </c:pt>
                <c:pt idx="783" formatCode="0.00">
                  <c:v>55.4</c:v>
                </c:pt>
                <c:pt idx="784" formatCode="0.00">
                  <c:v>18.2</c:v>
                </c:pt>
                <c:pt idx="785" formatCode="0.00">
                  <c:v>24.6</c:v>
                </c:pt>
                <c:pt idx="786" formatCode="0.00">
                  <c:v>71.099999999999994</c:v>
                </c:pt>
                <c:pt idx="787" formatCode="0.00">
                  <c:v>85.6</c:v>
                </c:pt>
                <c:pt idx="788" formatCode="0.00">
                  <c:v>29.1</c:v>
                </c:pt>
                <c:pt idx="789" formatCode="0.00">
                  <c:v>37.6</c:v>
                </c:pt>
                <c:pt idx="790" formatCode="0.00">
                  <c:v>22.9</c:v>
                </c:pt>
                <c:pt idx="791" formatCode="0.00">
                  <c:v>25.7</c:v>
                </c:pt>
                <c:pt idx="792" formatCode="0.00">
                  <c:v>62.8</c:v>
                </c:pt>
                <c:pt idx="793" formatCode="0.00">
                  <c:v>-17.7</c:v>
                </c:pt>
                <c:pt idx="794" formatCode="0.00">
                  <c:v>26.9</c:v>
                </c:pt>
                <c:pt idx="795" formatCode="0.00">
                  <c:v>50.7</c:v>
                </c:pt>
                <c:pt idx="796" formatCode="0.00">
                  <c:v>-42.9</c:v>
                </c:pt>
                <c:pt idx="797" formatCode="0.00">
                  <c:v>61.6</c:v>
                </c:pt>
                <c:pt idx="798" formatCode="0.00">
                  <c:v>38</c:v>
                </c:pt>
                <c:pt idx="799" formatCode="0.00">
                  <c:v>82</c:v>
                </c:pt>
                <c:pt idx="800" formatCode="0.00">
                  <c:v>78.2</c:v>
                </c:pt>
                <c:pt idx="801" formatCode="0.00">
                  <c:v>21.8</c:v>
                </c:pt>
                <c:pt idx="802" formatCode="0.00">
                  <c:v>31.7</c:v>
                </c:pt>
                <c:pt idx="803" formatCode="0.00">
                  <c:v>55.7</c:v>
                </c:pt>
                <c:pt idx="804" formatCode="0.00">
                  <c:v>73.099999999999994</c:v>
                </c:pt>
                <c:pt idx="805" formatCode="0.00">
                  <c:v>70.2</c:v>
                </c:pt>
                <c:pt idx="806" formatCode="0.00">
                  <c:v>64</c:v>
                </c:pt>
                <c:pt idx="807" formatCode="0.00">
                  <c:v>18.899999999999999</c:v>
                </c:pt>
                <c:pt idx="808" formatCode="0.00">
                  <c:v>4</c:v>
                </c:pt>
                <c:pt idx="809" formatCode="0.00">
                  <c:v>79.3</c:v>
                </c:pt>
                <c:pt idx="810" formatCode="0.00">
                  <c:v>70.3</c:v>
                </c:pt>
                <c:pt idx="811" formatCode="0.00">
                  <c:v>-7.9</c:v>
                </c:pt>
                <c:pt idx="812" formatCode="0.00">
                  <c:v>73.599999999999994</c:v>
                </c:pt>
                <c:pt idx="813" formatCode="0.00">
                  <c:v>15.5</c:v>
                </c:pt>
                <c:pt idx="814" formatCode="0.00">
                  <c:v>57.1</c:v>
                </c:pt>
                <c:pt idx="815" formatCode="0.00">
                  <c:v>22.8</c:v>
                </c:pt>
                <c:pt idx="816" formatCode="0.00">
                  <c:v>35.200000000000003</c:v>
                </c:pt>
                <c:pt idx="817" formatCode="0.00">
                  <c:v>0</c:v>
                </c:pt>
                <c:pt idx="818" formatCode="0.00">
                  <c:v>64.3</c:v>
                </c:pt>
                <c:pt idx="819" formatCode="0.00">
                  <c:v>-147.30000000000001</c:v>
                </c:pt>
                <c:pt idx="820" formatCode="0.00">
                  <c:v>83.6</c:v>
                </c:pt>
                <c:pt idx="821" formatCode="0.00">
                  <c:v>14.7</c:v>
                </c:pt>
                <c:pt idx="822" formatCode="0.00">
                  <c:v>77</c:v>
                </c:pt>
                <c:pt idx="823" formatCode="0.00">
                  <c:v>-27.9</c:v>
                </c:pt>
                <c:pt idx="824" formatCode="0.00">
                  <c:v>73.3</c:v>
                </c:pt>
                <c:pt idx="825" formatCode="0.00">
                  <c:v>53.4</c:v>
                </c:pt>
                <c:pt idx="826" formatCode="0.00">
                  <c:v>-0.3</c:v>
                </c:pt>
                <c:pt idx="827" formatCode="0.00">
                  <c:v>74</c:v>
                </c:pt>
                <c:pt idx="828" formatCode="0.00">
                  <c:v>49.5</c:v>
                </c:pt>
                <c:pt idx="829" formatCode="0.00">
                  <c:v>38.5</c:v>
                </c:pt>
                <c:pt idx="830" formatCode="0.00">
                  <c:v>52.3</c:v>
                </c:pt>
                <c:pt idx="831" formatCode="0.00">
                  <c:v>65</c:v>
                </c:pt>
                <c:pt idx="832" formatCode="0.00">
                  <c:v>13.4</c:v>
                </c:pt>
                <c:pt idx="833" formatCode="0.00">
                  <c:v>76.900000000000006</c:v>
                </c:pt>
                <c:pt idx="834" formatCode="0.00">
                  <c:v>8.4</c:v>
                </c:pt>
                <c:pt idx="835" formatCode="0.00">
                  <c:v>45.5</c:v>
                </c:pt>
                <c:pt idx="836" formatCode="0.00">
                  <c:v>67.099999999999994</c:v>
                </c:pt>
                <c:pt idx="837" formatCode="0.00">
                  <c:v>45.2</c:v>
                </c:pt>
                <c:pt idx="838" formatCode="0.00">
                  <c:v>-0.5</c:v>
                </c:pt>
                <c:pt idx="839" formatCode="0.00">
                  <c:v>35.200000000000003</c:v>
                </c:pt>
                <c:pt idx="840" formatCode="0.00">
                  <c:v>7.3</c:v>
                </c:pt>
                <c:pt idx="841" formatCode="0.00">
                  <c:v>-23.2</c:v>
                </c:pt>
                <c:pt idx="842" formatCode="0.00">
                  <c:v>12.1</c:v>
                </c:pt>
                <c:pt idx="843" formatCode="0.00">
                  <c:v>80.900000000000006</c:v>
                </c:pt>
                <c:pt idx="844" formatCode="0.00">
                  <c:v>50.2</c:v>
                </c:pt>
                <c:pt idx="845" formatCode="0.00">
                  <c:v>69.2</c:v>
                </c:pt>
                <c:pt idx="846" formatCode="0.00">
                  <c:v>87.1</c:v>
                </c:pt>
                <c:pt idx="847" formatCode="0.00">
                  <c:v>28.3</c:v>
                </c:pt>
                <c:pt idx="848" formatCode="0.00">
                  <c:v>85.8</c:v>
                </c:pt>
                <c:pt idx="849" formatCode="0.00">
                  <c:v>30.4</c:v>
                </c:pt>
                <c:pt idx="850" formatCode="0.00">
                  <c:v>39.799999999999997</c:v>
                </c:pt>
                <c:pt idx="851" formatCode="0.00">
                  <c:v>29.7</c:v>
                </c:pt>
                <c:pt idx="852" formatCode="0.00">
                  <c:v>30.2</c:v>
                </c:pt>
                <c:pt idx="853" formatCode="0.00">
                  <c:v>25.1</c:v>
                </c:pt>
                <c:pt idx="854" formatCode="0.00">
                  <c:v>21.2</c:v>
                </c:pt>
                <c:pt idx="855" formatCode="0.00">
                  <c:v>28.3</c:v>
                </c:pt>
                <c:pt idx="856" formatCode="0.00">
                  <c:v>39</c:v>
                </c:pt>
                <c:pt idx="857" formatCode="0.00">
                  <c:v>87.7</c:v>
                </c:pt>
                <c:pt idx="858" formatCode="0.00">
                  <c:v>87.6</c:v>
                </c:pt>
                <c:pt idx="859" formatCode="0.00">
                  <c:v>21.2</c:v>
                </c:pt>
                <c:pt idx="860" formatCode="0.00">
                  <c:v>81.8</c:v>
                </c:pt>
                <c:pt idx="861" formatCode="0.00">
                  <c:v>38.200000000000003</c:v>
                </c:pt>
                <c:pt idx="862" formatCode="0.00">
                  <c:v>38.5</c:v>
                </c:pt>
                <c:pt idx="863" formatCode="0.00">
                  <c:v>17.7</c:v>
                </c:pt>
                <c:pt idx="864" formatCode="0.00">
                  <c:v>46.2</c:v>
                </c:pt>
                <c:pt idx="865" formatCode="0.00">
                  <c:v>85.8</c:v>
                </c:pt>
                <c:pt idx="866" formatCode="0.00">
                  <c:v>81.400000000000006</c:v>
                </c:pt>
                <c:pt idx="867" formatCode="0.00">
                  <c:v>39.4</c:v>
                </c:pt>
                <c:pt idx="868" formatCode="0.00">
                  <c:v>40.9</c:v>
                </c:pt>
                <c:pt idx="869" formatCode="0.00">
                  <c:v>86.6</c:v>
                </c:pt>
                <c:pt idx="870" formatCode="0.00">
                  <c:v>81.2</c:v>
                </c:pt>
                <c:pt idx="871" formatCode="0.00">
                  <c:v>72.099999999999994</c:v>
                </c:pt>
                <c:pt idx="872" formatCode="0.00">
                  <c:v>45.3</c:v>
                </c:pt>
                <c:pt idx="873" formatCode="0.00">
                  <c:v>9.8000000000000007</c:v>
                </c:pt>
                <c:pt idx="874" formatCode="0.00">
                  <c:v>1.3</c:v>
                </c:pt>
                <c:pt idx="875" formatCode="0.00">
                  <c:v>-331.7</c:v>
                </c:pt>
                <c:pt idx="876" formatCode="0.00">
                  <c:v>68.5</c:v>
                </c:pt>
                <c:pt idx="877" formatCode="0.00">
                  <c:v>82</c:v>
                </c:pt>
                <c:pt idx="878" formatCode="0.00">
                  <c:v>38.200000000000003</c:v>
                </c:pt>
                <c:pt idx="879" formatCode="0.00">
                  <c:v>-179.7</c:v>
                </c:pt>
                <c:pt idx="880" formatCode="0.00">
                  <c:v>48.6</c:v>
                </c:pt>
                <c:pt idx="881" formatCode="0.00">
                  <c:v>-8</c:v>
                </c:pt>
                <c:pt idx="882" formatCode="0.00">
                  <c:v>85.5</c:v>
                </c:pt>
                <c:pt idx="883" formatCode="0.00">
                  <c:v>12</c:v>
                </c:pt>
                <c:pt idx="884" formatCode="0.00">
                  <c:v>25.2</c:v>
                </c:pt>
                <c:pt idx="885" formatCode="0.00">
                  <c:v>26.3</c:v>
                </c:pt>
                <c:pt idx="886" formatCode="0.00">
                  <c:v>-7.4</c:v>
                </c:pt>
                <c:pt idx="887" formatCode="0.00">
                  <c:v>3.3</c:v>
                </c:pt>
                <c:pt idx="888" formatCode="0.00">
                  <c:v>54.6</c:v>
                </c:pt>
                <c:pt idx="889" formatCode="0.00">
                  <c:v>59.9</c:v>
                </c:pt>
                <c:pt idx="890" formatCode="0.00">
                  <c:v>62.1</c:v>
                </c:pt>
                <c:pt idx="891" formatCode="0.00">
                  <c:v>38.299999999999997</c:v>
                </c:pt>
                <c:pt idx="892" formatCode="0.00">
                  <c:v>33.9</c:v>
                </c:pt>
                <c:pt idx="893" formatCode="0.00">
                  <c:v>74.900000000000006</c:v>
                </c:pt>
                <c:pt idx="894" formatCode="0.00">
                  <c:v>4.5</c:v>
                </c:pt>
                <c:pt idx="895" formatCode="0.00">
                  <c:v>54.3</c:v>
                </c:pt>
                <c:pt idx="896" formatCode="0.00">
                  <c:v>11.4</c:v>
                </c:pt>
                <c:pt idx="897" formatCode="0.00">
                  <c:v>48</c:v>
                </c:pt>
                <c:pt idx="898" formatCode="0.00">
                  <c:v>67.900000000000006</c:v>
                </c:pt>
                <c:pt idx="899" formatCode="0.00">
                  <c:v>22.8</c:v>
                </c:pt>
                <c:pt idx="900" formatCode="0.00">
                  <c:v>52.1</c:v>
                </c:pt>
                <c:pt idx="901" formatCode="0.00">
                  <c:v>7.5</c:v>
                </c:pt>
                <c:pt idx="902" formatCode="0.00">
                  <c:v>15.8</c:v>
                </c:pt>
                <c:pt idx="903" formatCode="0.00">
                  <c:v>34</c:v>
                </c:pt>
                <c:pt idx="904" formatCode="0.00">
                  <c:v>7.7</c:v>
                </c:pt>
                <c:pt idx="905" formatCode="0.00">
                  <c:v>30.9</c:v>
                </c:pt>
                <c:pt idx="906" formatCode="0.00">
                  <c:v>40.1</c:v>
                </c:pt>
                <c:pt idx="907" formatCode="0.00">
                  <c:v>34.4</c:v>
                </c:pt>
                <c:pt idx="908" formatCode="0.00">
                  <c:v>67.400000000000006</c:v>
                </c:pt>
                <c:pt idx="909" formatCode="0.00">
                  <c:v>-8.1999999999999993</c:v>
                </c:pt>
                <c:pt idx="910" formatCode="0.00">
                  <c:v>56</c:v>
                </c:pt>
                <c:pt idx="911" formatCode="0.00">
                  <c:v>38.200000000000003</c:v>
                </c:pt>
                <c:pt idx="912" formatCode="0.00">
                  <c:v>49.1</c:v>
                </c:pt>
                <c:pt idx="913" formatCode="0.00">
                  <c:v>79.900000000000006</c:v>
                </c:pt>
                <c:pt idx="914" formatCode="0.00">
                  <c:v>-5.7</c:v>
                </c:pt>
                <c:pt idx="915" formatCode="0.00">
                  <c:v>49</c:v>
                </c:pt>
                <c:pt idx="916" formatCode="0.00">
                  <c:v>37</c:v>
                </c:pt>
                <c:pt idx="917" formatCode="0.00">
                  <c:v>35.9</c:v>
                </c:pt>
                <c:pt idx="918" formatCode="0.00">
                  <c:v>14.9</c:v>
                </c:pt>
                <c:pt idx="919" formatCode="0.00">
                  <c:v>29.5</c:v>
                </c:pt>
                <c:pt idx="920" formatCode="0.00">
                  <c:v>51.6</c:v>
                </c:pt>
                <c:pt idx="921" formatCode="0.00">
                  <c:v>41.9</c:v>
                </c:pt>
                <c:pt idx="922" formatCode="0.00">
                  <c:v>69.900000000000006</c:v>
                </c:pt>
                <c:pt idx="923" formatCode="0.00">
                  <c:v>49.3</c:v>
                </c:pt>
                <c:pt idx="924" formatCode="0.00">
                  <c:v>54.7</c:v>
                </c:pt>
                <c:pt idx="925" formatCode="0.00">
                  <c:v>-0.4</c:v>
                </c:pt>
                <c:pt idx="926" formatCode="0.00">
                  <c:v>87.5</c:v>
                </c:pt>
                <c:pt idx="927" formatCode="0.00">
                  <c:v>1</c:v>
                </c:pt>
                <c:pt idx="928" formatCode="0.00">
                  <c:v>66.900000000000006</c:v>
                </c:pt>
                <c:pt idx="929" formatCode="0.00">
                  <c:v>38.799999999999997</c:v>
                </c:pt>
                <c:pt idx="930" formatCode="0.00">
                  <c:v>66.8</c:v>
                </c:pt>
                <c:pt idx="931" formatCode="0.00">
                  <c:v>58.5</c:v>
                </c:pt>
                <c:pt idx="932" formatCode="0.00">
                  <c:v>43.2</c:v>
                </c:pt>
                <c:pt idx="933" formatCode="0.00">
                  <c:v>69.400000000000006</c:v>
                </c:pt>
                <c:pt idx="934" formatCode="0.00">
                  <c:v>18.600000000000001</c:v>
                </c:pt>
                <c:pt idx="935" formatCode="0.00">
                  <c:v>14.2</c:v>
                </c:pt>
                <c:pt idx="936" formatCode="0.00">
                  <c:v>9.9</c:v>
                </c:pt>
                <c:pt idx="937" formatCode="0.00">
                  <c:v>45.3</c:v>
                </c:pt>
                <c:pt idx="938" formatCode="0.00">
                  <c:v>19.399999999999999</c:v>
                </c:pt>
                <c:pt idx="939" formatCode="0.00">
                  <c:v>54.9</c:v>
                </c:pt>
                <c:pt idx="940" formatCode="0.00">
                  <c:v>30.4</c:v>
                </c:pt>
                <c:pt idx="941" formatCode="0.00">
                  <c:v>52.2</c:v>
                </c:pt>
                <c:pt idx="942" formatCode="0.00">
                  <c:v>48.5</c:v>
                </c:pt>
                <c:pt idx="943" formatCode="0.00">
                  <c:v>47.4</c:v>
                </c:pt>
                <c:pt idx="944" formatCode="0.00">
                  <c:v>72.5</c:v>
                </c:pt>
                <c:pt idx="945" formatCode="0.00">
                  <c:v>48.5</c:v>
                </c:pt>
                <c:pt idx="946" formatCode="0.00">
                  <c:v>33.4</c:v>
                </c:pt>
                <c:pt idx="947" formatCode="0.00">
                  <c:v>30.3</c:v>
                </c:pt>
                <c:pt idx="948" formatCode="0.00">
                  <c:v>64.8</c:v>
                </c:pt>
                <c:pt idx="949" formatCode="0.00">
                  <c:v>70.2</c:v>
                </c:pt>
                <c:pt idx="950" formatCode="0.00">
                  <c:v>17.3</c:v>
                </c:pt>
                <c:pt idx="951" formatCode="0.00">
                  <c:v>69.599999999999994</c:v>
                </c:pt>
                <c:pt idx="952" formatCode="0.00">
                  <c:v>62</c:v>
                </c:pt>
                <c:pt idx="953" formatCode="0.00">
                  <c:v>27.6</c:v>
                </c:pt>
                <c:pt idx="954" formatCode="0.00">
                  <c:v>62.8</c:v>
                </c:pt>
                <c:pt idx="955" formatCode="0.00">
                  <c:v>74.7</c:v>
                </c:pt>
                <c:pt idx="956" formatCode="0.00">
                  <c:v>27.5</c:v>
                </c:pt>
                <c:pt idx="957" formatCode="0.00">
                  <c:v>25.7</c:v>
                </c:pt>
                <c:pt idx="958" formatCode="0.00">
                  <c:v>21</c:v>
                </c:pt>
                <c:pt idx="959" formatCode="0.00">
                  <c:v>40.4</c:v>
                </c:pt>
                <c:pt idx="960" formatCode="0.00">
                  <c:v>79.099999999999994</c:v>
                </c:pt>
                <c:pt idx="961" formatCode="0.00">
                  <c:v>22.4</c:v>
                </c:pt>
                <c:pt idx="962" formatCode="0.00">
                  <c:v>-176.2</c:v>
                </c:pt>
                <c:pt idx="963" formatCode="0.00">
                  <c:v>46.7</c:v>
                </c:pt>
                <c:pt idx="964" formatCode="0.00">
                  <c:v>37.5</c:v>
                </c:pt>
                <c:pt idx="965" formatCode="0.00">
                  <c:v>24.7</c:v>
                </c:pt>
                <c:pt idx="966" formatCode="0.00">
                  <c:v>74.5</c:v>
                </c:pt>
                <c:pt idx="967" formatCode="0.00">
                  <c:v>98</c:v>
                </c:pt>
                <c:pt idx="968" formatCode="0.00">
                  <c:v>54.6</c:v>
                </c:pt>
                <c:pt idx="969" formatCode="0.00">
                  <c:v>66.7</c:v>
                </c:pt>
                <c:pt idx="970" formatCode="0.00">
                  <c:v>48</c:v>
                </c:pt>
                <c:pt idx="971" formatCode="0.00">
                  <c:v>12.8</c:v>
                </c:pt>
                <c:pt idx="972" formatCode="0.00">
                  <c:v>76.099999999999994</c:v>
                </c:pt>
                <c:pt idx="973" formatCode="0.00">
                  <c:v>1.5</c:v>
                </c:pt>
                <c:pt idx="974" formatCode="0.00">
                  <c:v>85.6</c:v>
                </c:pt>
                <c:pt idx="975" formatCode="0.00">
                  <c:v>33.299999999999997</c:v>
                </c:pt>
                <c:pt idx="976" formatCode="0.00">
                  <c:v>32.5</c:v>
                </c:pt>
                <c:pt idx="977" formatCode="0.00">
                  <c:v>-56.8</c:v>
                </c:pt>
                <c:pt idx="978" formatCode="0.00">
                  <c:v>54.2</c:v>
                </c:pt>
                <c:pt idx="979" formatCode="0.00">
                  <c:v>23.2</c:v>
                </c:pt>
                <c:pt idx="980" formatCode="0.00">
                  <c:v>39</c:v>
                </c:pt>
                <c:pt idx="981" formatCode="0.00">
                  <c:v>3.8</c:v>
                </c:pt>
                <c:pt idx="982" formatCode="0.00">
                  <c:v>24.9</c:v>
                </c:pt>
                <c:pt idx="983" formatCode="0.00">
                  <c:v>90.6</c:v>
                </c:pt>
                <c:pt idx="984" formatCode="0.00">
                  <c:v>74.8</c:v>
                </c:pt>
                <c:pt idx="985" formatCode="0.00">
                  <c:v>60.2</c:v>
                </c:pt>
                <c:pt idx="986" formatCode="0.00">
                  <c:v>4.0999999999999996</c:v>
                </c:pt>
                <c:pt idx="987" formatCode="0.00">
                  <c:v>33.4</c:v>
                </c:pt>
                <c:pt idx="988" formatCode="0.00">
                  <c:v>-3.3</c:v>
                </c:pt>
                <c:pt idx="989" formatCode="0.00">
                  <c:v>51.6</c:v>
                </c:pt>
                <c:pt idx="990" formatCode="0.00">
                  <c:v>0.1</c:v>
                </c:pt>
                <c:pt idx="991" formatCode="0.00">
                  <c:v>13.8</c:v>
                </c:pt>
                <c:pt idx="992" formatCode="0.00">
                  <c:v>-7.8</c:v>
                </c:pt>
                <c:pt idx="993" formatCode="0.00">
                  <c:v>17.2</c:v>
                </c:pt>
                <c:pt idx="994" formatCode="0.00">
                  <c:v>72.599999999999994</c:v>
                </c:pt>
                <c:pt idx="995" formatCode="0.00">
                  <c:v>41</c:v>
                </c:pt>
                <c:pt idx="996" formatCode="0.00">
                  <c:v>17.8</c:v>
                </c:pt>
                <c:pt idx="997" formatCode="0.00">
                  <c:v>84.7</c:v>
                </c:pt>
                <c:pt idx="998" formatCode="0.00">
                  <c:v>-1.4</c:v>
                </c:pt>
                <c:pt idx="999" formatCode="0.00">
                  <c:v>64.8</c:v>
                </c:pt>
                <c:pt idx="1000" formatCode="0.00">
                  <c:v>62.1</c:v>
                </c:pt>
                <c:pt idx="1001" formatCode="0.00">
                  <c:v>-65.599999999999994</c:v>
                </c:pt>
                <c:pt idx="1002" formatCode="0.00">
                  <c:v>18.5</c:v>
                </c:pt>
                <c:pt idx="1003" formatCode="0.00">
                  <c:v>52.3</c:v>
                </c:pt>
                <c:pt idx="1004" formatCode="0.00">
                  <c:v>27.3</c:v>
                </c:pt>
                <c:pt idx="1005" formatCode="0.00">
                  <c:v>60.4</c:v>
                </c:pt>
                <c:pt idx="1006" formatCode="0.00">
                  <c:v>5.8</c:v>
                </c:pt>
                <c:pt idx="1007" formatCode="0.00">
                  <c:v>58.6</c:v>
                </c:pt>
                <c:pt idx="1008" formatCode="0.00">
                  <c:v>43.6</c:v>
                </c:pt>
                <c:pt idx="1009" formatCode="0.00">
                  <c:v>18</c:v>
                </c:pt>
                <c:pt idx="1010" formatCode="0.00">
                  <c:v>25.7</c:v>
                </c:pt>
                <c:pt idx="1011" formatCode="0.00">
                  <c:v>79.5</c:v>
                </c:pt>
                <c:pt idx="1012" formatCode="0.00">
                  <c:v>76.3</c:v>
                </c:pt>
                <c:pt idx="1013" formatCode="0.00">
                  <c:v>82.4</c:v>
                </c:pt>
                <c:pt idx="1014" formatCode="0.00">
                  <c:v>24.6</c:v>
                </c:pt>
                <c:pt idx="1015" formatCode="0.00">
                  <c:v>51.1</c:v>
                </c:pt>
                <c:pt idx="1016" formatCode="0.00">
                  <c:v>-58.7</c:v>
                </c:pt>
                <c:pt idx="1017" formatCode="0.00">
                  <c:v>42.1</c:v>
                </c:pt>
                <c:pt idx="1018" formatCode="0.00">
                  <c:v>33.1</c:v>
                </c:pt>
                <c:pt idx="1019" formatCode="0.00">
                  <c:v>-14.6</c:v>
                </c:pt>
                <c:pt idx="1020" formatCode="0.00">
                  <c:v>8.8000000000000007</c:v>
                </c:pt>
                <c:pt idx="1021" formatCode="0.00">
                  <c:v>13.3</c:v>
                </c:pt>
                <c:pt idx="1022" formatCode="0.00">
                  <c:v>36.5</c:v>
                </c:pt>
                <c:pt idx="1023" formatCode="0.00">
                  <c:v>9.1999999999999993</c:v>
                </c:pt>
                <c:pt idx="1024" formatCode="0.00">
                  <c:v>59.8</c:v>
                </c:pt>
                <c:pt idx="1025" formatCode="0.00">
                  <c:v>15.1</c:v>
                </c:pt>
                <c:pt idx="1026" formatCode="0.00">
                  <c:v>57.3</c:v>
                </c:pt>
                <c:pt idx="1027" formatCode="0.00">
                  <c:v>-206</c:v>
                </c:pt>
                <c:pt idx="1028" formatCode="0.00">
                  <c:v>100</c:v>
                </c:pt>
                <c:pt idx="1029" formatCode="0.00">
                  <c:v>16.899999999999999</c:v>
                </c:pt>
                <c:pt idx="1030" formatCode="0.00">
                  <c:v>21.6</c:v>
                </c:pt>
                <c:pt idx="1031" formatCode="0.00">
                  <c:v>62.9</c:v>
                </c:pt>
                <c:pt idx="1032" formatCode="0.00">
                  <c:v>62.5</c:v>
                </c:pt>
                <c:pt idx="1033" formatCode="0.00">
                  <c:v>37.1</c:v>
                </c:pt>
                <c:pt idx="1034" formatCode="0.00">
                  <c:v>38.4</c:v>
                </c:pt>
                <c:pt idx="1035" formatCode="0.00">
                  <c:v>29</c:v>
                </c:pt>
                <c:pt idx="1036" formatCode="0.00">
                  <c:v>51.5</c:v>
                </c:pt>
                <c:pt idx="1037" formatCode="0.00">
                  <c:v>83.7</c:v>
                </c:pt>
                <c:pt idx="1038" formatCode="0.00">
                  <c:v>-70.5</c:v>
                </c:pt>
                <c:pt idx="1039" formatCode="0.00">
                  <c:v>69</c:v>
                </c:pt>
                <c:pt idx="1040" formatCode="0.00">
                  <c:v>82.8</c:v>
                </c:pt>
                <c:pt idx="1041" formatCode="0.00">
                  <c:v>12.4</c:v>
                </c:pt>
                <c:pt idx="1042" formatCode="0.00">
                  <c:v>44.6</c:v>
                </c:pt>
                <c:pt idx="1043" formatCode="0.00">
                  <c:v>50.7</c:v>
                </c:pt>
                <c:pt idx="1044" formatCode="0.00">
                  <c:v>39.299999999999997</c:v>
                </c:pt>
                <c:pt idx="1045" formatCode="0.00">
                  <c:v>82</c:v>
                </c:pt>
                <c:pt idx="1046" formatCode="0.00">
                  <c:v>82.1</c:v>
                </c:pt>
                <c:pt idx="1047" formatCode="0.00">
                  <c:v>-38.5</c:v>
                </c:pt>
                <c:pt idx="1048" formatCode="0.00">
                  <c:v>41.7</c:v>
                </c:pt>
                <c:pt idx="1049" formatCode="0.00">
                  <c:v>80</c:v>
                </c:pt>
                <c:pt idx="1050" formatCode="0.00">
                  <c:v>-172.4</c:v>
                </c:pt>
                <c:pt idx="1051" formatCode="0.00">
                  <c:v>73.8</c:v>
                </c:pt>
                <c:pt idx="1052" formatCode="0.00">
                  <c:v>52.8</c:v>
                </c:pt>
                <c:pt idx="1053" formatCode="0.00">
                  <c:v>3.2</c:v>
                </c:pt>
                <c:pt idx="1054" formatCode="0.00">
                  <c:v>-17.100000000000001</c:v>
                </c:pt>
                <c:pt idx="1055" formatCode="0.00">
                  <c:v>16.100000000000001</c:v>
                </c:pt>
                <c:pt idx="1056" formatCode="0.00">
                  <c:v>55.1</c:v>
                </c:pt>
                <c:pt idx="1057" formatCode="0.00">
                  <c:v>15.2</c:v>
                </c:pt>
                <c:pt idx="1058" formatCode="0.00">
                  <c:v>19.899999999999999</c:v>
                </c:pt>
                <c:pt idx="1059" formatCode="0.00">
                  <c:v>44</c:v>
                </c:pt>
                <c:pt idx="1060" formatCode="0.00">
                  <c:v>34.9</c:v>
                </c:pt>
                <c:pt idx="1061" formatCode="0.00">
                  <c:v>60.7</c:v>
                </c:pt>
                <c:pt idx="1062" formatCode="0.00">
                  <c:v>83.3</c:v>
                </c:pt>
                <c:pt idx="1063" formatCode="0.00">
                  <c:v>17.899999999999999</c:v>
                </c:pt>
                <c:pt idx="1064" formatCode="0.00">
                  <c:v>82.6</c:v>
                </c:pt>
                <c:pt idx="1065" formatCode="0.00">
                  <c:v>52</c:v>
                </c:pt>
                <c:pt idx="1066" formatCode="0.00">
                  <c:v>34.6</c:v>
                </c:pt>
                <c:pt idx="1067" formatCode="0.00">
                  <c:v>33.5</c:v>
                </c:pt>
                <c:pt idx="1068" formatCode="0.00">
                  <c:v>51.4</c:v>
                </c:pt>
                <c:pt idx="1069" formatCode="0.00">
                  <c:v>47.2</c:v>
                </c:pt>
                <c:pt idx="1070" formatCode="0.00">
                  <c:v>0.1</c:v>
                </c:pt>
                <c:pt idx="1071" formatCode="0.00">
                  <c:v>2.4</c:v>
                </c:pt>
                <c:pt idx="1072" formatCode="0.00">
                  <c:v>1.8</c:v>
                </c:pt>
                <c:pt idx="1073" formatCode="0.00">
                  <c:v>74.3</c:v>
                </c:pt>
                <c:pt idx="1074" formatCode="0.00">
                  <c:v>67.3</c:v>
                </c:pt>
                <c:pt idx="1075" formatCode="0.00">
                  <c:v>59.1</c:v>
                </c:pt>
                <c:pt idx="1076" formatCode="0.00">
                  <c:v>63</c:v>
                </c:pt>
                <c:pt idx="1077" formatCode="0.00">
                  <c:v>57</c:v>
                </c:pt>
                <c:pt idx="1078" formatCode="0.00">
                  <c:v>11.1</c:v>
                </c:pt>
                <c:pt idx="1079" formatCode="0.00">
                  <c:v>-10.8</c:v>
                </c:pt>
                <c:pt idx="1080" formatCode="0.00">
                  <c:v>70.8</c:v>
                </c:pt>
                <c:pt idx="1081" formatCode="0.00">
                  <c:v>52.7</c:v>
                </c:pt>
                <c:pt idx="1082" formatCode="0.00">
                  <c:v>68.5</c:v>
                </c:pt>
                <c:pt idx="1083" formatCode="0.00">
                  <c:v>5.9</c:v>
                </c:pt>
                <c:pt idx="1084" formatCode="0.00">
                  <c:v>56.3</c:v>
                </c:pt>
                <c:pt idx="1085" formatCode="0.00">
                  <c:v>41.7</c:v>
                </c:pt>
                <c:pt idx="1086" formatCode="0.00">
                  <c:v>56.1</c:v>
                </c:pt>
                <c:pt idx="1087" formatCode="0.00">
                  <c:v>49.9</c:v>
                </c:pt>
                <c:pt idx="1088" formatCode="0.00">
                  <c:v>86.4</c:v>
                </c:pt>
                <c:pt idx="1089" formatCode="0.00">
                  <c:v>-25.2</c:v>
                </c:pt>
                <c:pt idx="1090" formatCode="0.00">
                  <c:v>58.3</c:v>
                </c:pt>
                <c:pt idx="1091" formatCode="0.00">
                  <c:v>65.3</c:v>
                </c:pt>
                <c:pt idx="1092" formatCode="0.00">
                  <c:v>32.299999999999997</c:v>
                </c:pt>
                <c:pt idx="1093" formatCode="0.00">
                  <c:v>71.3</c:v>
                </c:pt>
                <c:pt idx="1094" formatCode="0.00">
                  <c:v>27.7</c:v>
                </c:pt>
                <c:pt idx="1095" formatCode="0.00">
                  <c:v>54.3</c:v>
                </c:pt>
                <c:pt idx="1096" formatCode="0.00">
                  <c:v>55.7</c:v>
                </c:pt>
                <c:pt idx="1097" formatCode="0.00">
                  <c:v>56.4</c:v>
                </c:pt>
                <c:pt idx="1098" formatCode="0.00">
                  <c:v>48.8</c:v>
                </c:pt>
                <c:pt idx="1099" formatCode="0.00">
                  <c:v>92.3</c:v>
                </c:pt>
                <c:pt idx="1100" formatCode="0.00">
                  <c:v>55.6</c:v>
                </c:pt>
                <c:pt idx="1101" formatCode="0.00">
                  <c:v>87.7</c:v>
                </c:pt>
                <c:pt idx="1102" formatCode="0.00">
                  <c:v>-52.6</c:v>
                </c:pt>
                <c:pt idx="1103" formatCode="0.00">
                  <c:v>22.1</c:v>
                </c:pt>
                <c:pt idx="1104" formatCode="0.00">
                  <c:v>51</c:v>
                </c:pt>
                <c:pt idx="1105" formatCode="0.00">
                  <c:v>5.9</c:v>
                </c:pt>
                <c:pt idx="1106" formatCode="0.00">
                  <c:v>62.4</c:v>
                </c:pt>
                <c:pt idx="1107" formatCode="0.00">
                  <c:v>69.7</c:v>
                </c:pt>
                <c:pt idx="1108" formatCode="0.00">
                  <c:v>17.5</c:v>
                </c:pt>
                <c:pt idx="1109" formatCode="0.00">
                  <c:v>46.2</c:v>
                </c:pt>
                <c:pt idx="1110" formatCode="0.00">
                  <c:v>21.5</c:v>
                </c:pt>
                <c:pt idx="1111" formatCode="0.00">
                  <c:v>31.5</c:v>
                </c:pt>
                <c:pt idx="1112" formatCode="0.00">
                  <c:v>34.700000000000003</c:v>
                </c:pt>
                <c:pt idx="1113" formatCode="0.00">
                  <c:v>33.9</c:v>
                </c:pt>
                <c:pt idx="1114" formatCode="0.00">
                  <c:v>73.8</c:v>
                </c:pt>
                <c:pt idx="1115" formatCode="0.00">
                  <c:v>6.8</c:v>
                </c:pt>
                <c:pt idx="1116" formatCode="0.00">
                  <c:v>24.1</c:v>
                </c:pt>
                <c:pt idx="1117" formatCode="0.00">
                  <c:v>66</c:v>
                </c:pt>
                <c:pt idx="1118" formatCode="0.00">
                  <c:v>60</c:v>
                </c:pt>
                <c:pt idx="1119" formatCode="0.00">
                  <c:v>14</c:v>
                </c:pt>
                <c:pt idx="1120" formatCode="0.00">
                  <c:v>48.1</c:v>
                </c:pt>
                <c:pt idx="1121" formatCode="0.00">
                  <c:v>34.700000000000003</c:v>
                </c:pt>
                <c:pt idx="1122" formatCode="0.00">
                  <c:v>-7.1</c:v>
                </c:pt>
                <c:pt idx="1123" formatCode="0.00">
                  <c:v>1</c:v>
                </c:pt>
                <c:pt idx="1124" formatCode="0.00">
                  <c:v>74.3</c:v>
                </c:pt>
                <c:pt idx="1125" formatCode="0.00">
                  <c:v>64.5</c:v>
                </c:pt>
                <c:pt idx="1126" formatCode="0.00">
                  <c:v>54.4</c:v>
                </c:pt>
                <c:pt idx="1127" formatCode="0.00">
                  <c:v>35.799999999999997</c:v>
                </c:pt>
                <c:pt idx="1128" formatCode="0.00">
                  <c:v>43</c:v>
                </c:pt>
                <c:pt idx="1129" formatCode="0.00">
                  <c:v>0</c:v>
                </c:pt>
                <c:pt idx="1130" formatCode="0.00">
                  <c:v>41.6</c:v>
                </c:pt>
                <c:pt idx="1131" formatCode="0.00">
                  <c:v>12.1</c:v>
                </c:pt>
                <c:pt idx="1132" formatCode="0.00">
                  <c:v>8.6</c:v>
                </c:pt>
                <c:pt idx="1133" formatCode="0.00">
                  <c:v>82.2</c:v>
                </c:pt>
                <c:pt idx="1134" formatCode="0.00">
                  <c:v>68.3</c:v>
                </c:pt>
                <c:pt idx="1135" formatCode="0.00">
                  <c:v>23.7</c:v>
                </c:pt>
                <c:pt idx="1136" formatCode="0.00">
                  <c:v>55.1</c:v>
                </c:pt>
                <c:pt idx="1137" formatCode="0.00">
                  <c:v>-1.1000000000000001</c:v>
                </c:pt>
                <c:pt idx="1138" formatCode="0.00">
                  <c:v>44.6</c:v>
                </c:pt>
                <c:pt idx="1139" formatCode="0.00">
                  <c:v>41.3</c:v>
                </c:pt>
                <c:pt idx="1140" formatCode="0.00">
                  <c:v>27.4</c:v>
                </c:pt>
                <c:pt idx="1141" formatCode="0.00">
                  <c:v>62.2</c:v>
                </c:pt>
                <c:pt idx="1142" formatCode="0.00">
                  <c:v>31.2</c:v>
                </c:pt>
                <c:pt idx="1143" formatCode="0.00">
                  <c:v>26</c:v>
                </c:pt>
                <c:pt idx="1144" formatCode="0.00">
                  <c:v>30.3</c:v>
                </c:pt>
                <c:pt idx="1145" formatCode="0.00">
                  <c:v>10</c:v>
                </c:pt>
                <c:pt idx="1146" formatCode="0.00">
                  <c:v>64.099999999999994</c:v>
                </c:pt>
                <c:pt idx="1147" formatCode="0.00">
                  <c:v>35.700000000000003</c:v>
                </c:pt>
                <c:pt idx="1148" formatCode="0.00">
                  <c:v>28.3</c:v>
                </c:pt>
                <c:pt idx="1149" formatCode="0.00">
                  <c:v>23</c:v>
                </c:pt>
                <c:pt idx="1150" formatCode="0.00">
                  <c:v>58.1</c:v>
                </c:pt>
                <c:pt idx="1151" formatCode="0.00">
                  <c:v>91.5</c:v>
                </c:pt>
                <c:pt idx="1152" formatCode="0.00">
                  <c:v>-2.8</c:v>
                </c:pt>
                <c:pt idx="1153" formatCode="0.00">
                  <c:v>48.9</c:v>
                </c:pt>
                <c:pt idx="1154" formatCode="0.00">
                  <c:v>75.400000000000006</c:v>
                </c:pt>
                <c:pt idx="1155" formatCode="0.00">
                  <c:v>34.5</c:v>
                </c:pt>
                <c:pt idx="1156" formatCode="0.00">
                  <c:v>19.3</c:v>
                </c:pt>
                <c:pt idx="1157" formatCode="0.00">
                  <c:v>68.599999999999994</c:v>
                </c:pt>
                <c:pt idx="1158" formatCode="0.00">
                  <c:v>19.600000000000001</c:v>
                </c:pt>
                <c:pt idx="1159" formatCode="0.00">
                  <c:v>46.8</c:v>
                </c:pt>
                <c:pt idx="1160" formatCode="0.00">
                  <c:v>45.7</c:v>
                </c:pt>
                <c:pt idx="1161" formatCode="0.00">
                  <c:v>8.6999999999999993</c:v>
                </c:pt>
                <c:pt idx="1162" formatCode="0.00">
                  <c:v>-10.199999999999999</c:v>
                </c:pt>
                <c:pt idx="1163" formatCode="0.00">
                  <c:v>-114.5</c:v>
                </c:pt>
                <c:pt idx="1164" formatCode="0.00">
                  <c:v>55.9</c:v>
                </c:pt>
                <c:pt idx="1165" formatCode="0.00">
                  <c:v>39.6</c:v>
                </c:pt>
                <c:pt idx="1166" formatCode="0.00">
                  <c:v>79.599999999999994</c:v>
                </c:pt>
                <c:pt idx="1167" formatCode="0.00">
                  <c:v>23.1</c:v>
                </c:pt>
                <c:pt idx="1168" formatCode="0.00">
                  <c:v>34.1</c:v>
                </c:pt>
                <c:pt idx="1169" formatCode="0.00">
                  <c:v>33.299999999999997</c:v>
                </c:pt>
                <c:pt idx="1170" formatCode="0.00">
                  <c:v>35.700000000000003</c:v>
                </c:pt>
                <c:pt idx="1171" formatCode="0.00">
                  <c:v>26.5</c:v>
                </c:pt>
                <c:pt idx="1172" formatCode="0.00">
                  <c:v>0</c:v>
                </c:pt>
                <c:pt idx="1173" formatCode="0.00">
                  <c:v>32.4</c:v>
                </c:pt>
                <c:pt idx="1174" formatCode="0.00">
                  <c:v>17.600000000000001</c:v>
                </c:pt>
                <c:pt idx="1175" formatCode="0.00">
                  <c:v>47.5</c:v>
                </c:pt>
                <c:pt idx="1176" formatCode="0.00">
                  <c:v>61.8</c:v>
                </c:pt>
                <c:pt idx="1177" formatCode="0.00">
                  <c:v>82.3</c:v>
                </c:pt>
                <c:pt idx="1178" formatCode="0.00">
                  <c:v>74.099999999999994</c:v>
                </c:pt>
                <c:pt idx="1179" formatCode="0.00">
                  <c:v>40.6</c:v>
                </c:pt>
                <c:pt idx="1180" formatCode="0.00">
                  <c:v>23.6</c:v>
                </c:pt>
                <c:pt idx="1181" formatCode="0.00">
                  <c:v>20.8</c:v>
                </c:pt>
                <c:pt idx="1182" formatCode="0.00">
                  <c:v>35.5</c:v>
                </c:pt>
                <c:pt idx="1183" formatCode="0.00">
                  <c:v>16.3</c:v>
                </c:pt>
                <c:pt idx="1184" formatCode="0.00">
                  <c:v>66.8</c:v>
                </c:pt>
                <c:pt idx="1185" formatCode="0.00">
                  <c:v>29.7</c:v>
                </c:pt>
                <c:pt idx="1186" formatCode="0.00">
                  <c:v>42.6</c:v>
                </c:pt>
                <c:pt idx="1187" formatCode="0.00">
                  <c:v>56.1</c:v>
                </c:pt>
                <c:pt idx="1188" formatCode="0.00">
                  <c:v>66.5</c:v>
                </c:pt>
                <c:pt idx="1189" formatCode="0.00">
                  <c:v>34.5</c:v>
                </c:pt>
                <c:pt idx="1190" formatCode="0.00">
                  <c:v>27.8</c:v>
                </c:pt>
                <c:pt idx="1191" formatCode="0.00">
                  <c:v>2.5</c:v>
                </c:pt>
                <c:pt idx="1192" formatCode="0.00">
                  <c:v>39.9</c:v>
                </c:pt>
                <c:pt idx="1193" formatCode="0.00">
                  <c:v>-17.100000000000001</c:v>
                </c:pt>
                <c:pt idx="1194" formatCode="0.00">
                  <c:v>20.2</c:v>
                </c:pt>
                <c:pt idx="1195" formatCode="0.00">
                  <c:v>35.799999999999997</c:v>
                </c:pt>
                <c:pt idx="1196" formatCode="0.00">
                  <c:v>26.3</c:v>
                </c:pt>
                <c:pt idx="1197" formatCode="0.00">
                  <c:v>-7.8</c:v>
                </c:pt>
                <c:pt idx="1198" formatCode="0.00">
                  <c:v>53.4</c:v>
                </c:pt>
                <c:pt idx="1199" formatCode="0.00">
                  <c:v>53.1</c:v>
                </c:pt>
                <c:pt idx="1200" formatCode="0.00">
                  <c:v>59.4</c:v>
                </c:pt>
                <c:pt idx="1201" formatCode="0.00">
                  <c:v>32.799999999999997</c:v>
                </c:pt>
                <c:pt idx="1202" formatCode="0.00">
                  <c:v>59.6</c:v>
                </c:pt>
                <c:pt idx="1203" formatCode="0.00">
                  <c:v>17.100000000000001</c:v>
                </c:pt>
                <c:pt idx="1204" formatCode="0.00">
                  <c:v>24</c:v>
                </c:pt>
                <c:pt idx="1205" formatCode="0.00">
                  <c:v>62.9</c:v>
                </c:pt>
                <c:pt idx="1206" formatCode="0.00">
                  <c:v>52</c:v>
                </c:pt>
                <c:pt idx="1207" formatCode="0.00">
                  <c:v>4.3</c:v>
                </c:pt>
                <c:pt idx="1208" formatCode="0.00">
                  <c:v>23.7</c:v>
                </c:pt>
                <c:pt idx="1209" formatCode="0.00">
                  <c:v>124.5</c:v>
                </c:pt>
                <c:pt idx="1210" formatCode="0.00">
                  <c:v>0.4</c:v>
                </c:pt>
                <c:pt idx="1211" formatCode="0.00">
                  <c:v>8.4</c:v>
                </c:pt>
                <c:pt idx="1212" formatCode="0.00">
                  <c:v>33.9</c:v>
                </c:pt>
                <c:pt idx="1213" formatCode="0.00">
                  <c:v>71.400000000000006</c:v>
                </c:pt>
                <c:pt idx="1214" formatCode="0.00">
                  <c:v>23.6</c:v>
                </c:pt>
                <c:pt idx="1215" formatCode="0.00">
                  <c:v>81.900000000000006</c:v>
                </c:pt>
                <c:pt idx="1216" formatCode="0.00">
                  <c:v>68.7</c:v>
                </c:pt>
                <c:pt idx="1217" formatCode="0.00">
                  <c:v>33.299999999999997</c:v>
                </c:pt>
                <c:pt idx="1218" formatCode="0.00">
                  <c:v>43.8</c:v>
                </c:pt>
                <c:pt idx="1219" formatCode="0.00">
                  <c:v>35.700000000000003</c:v>
                </c:pt>
                <c:pt idx="1220" formatCode="0.00">
                  <c:v>48.3</c:v>
                </c:pt>
                <c:pt idx="1221" formatCode="0.00">
                  <c:v>30.7</c:v>
                </c:pt>
                <c:pt idx="1222" formatCode="0.00">
                  <c:v>82.2</c:v>
                </c:pt>
                <c:pt idx="1223" formatCode="0.00">
                  <c:v>73.8</c:v>
                </c:pt>
                <c:pt idx="1224" formatCode="0.00">
                  <c:v>24</c:v>
                </c:pt>
                <c:pt idx="1225" formatCode="0.00">
                  <c:v>80.599999999999994</c:v>
                </c:pt>
                <c:pt idx="1226" formatCode="0.00">
                  <c:v>40.9</c:v>
                </c:pt>
                <c:pt idx="1227" formatCode="0.00">
                  <c:v>68.099999999999994</c:v>
                </c:pt>
                <c:pt idx="1228" formatCode="0.00">
                  <c:v>19.8</c:v>
                </c:pt>
                <c:pt idx="1229" formatCode="0.00">
                  <c:v>32.200000000000003</c:v>
                </c:pt>
                <c:pt idx="1230" formatCode="0.00">
                  <c:v>38.700000000000003</c:v>
                </c:pt>
                <c:pt idx="1231" formatCode="0.00">
                  <c:v>2.5</c:v>
                </c:pt>
                <c:pt idx="1232" formatCode="0.00">
                  <c:v>59.8</c:v>
                </c:pt>
                <c:pt idx="1233" formatCode="0.00">
                  <c:v>31.1</c:v>
                </c:pt>
                <c:pt idx="1234" formatCode="0.00">
                  <c:v>55.4</c:v>
                </c:pt>
                <c:pt idx="1235" formatCode="0.00">
                  <c:v>29.2</c:v>
                </c:pt>
                <c:pt idx="1236" formatCode="0.00">
                  <c:v>75.3</c:v>
                </c:pt>
                <c:pt idx="1237" formatCode="0.00">
                  <c:v>-5.4</c:v>
                </c:pt>
                <c:pt idx="1238" formatCode="0.00">
                  <c:v>61.4</c:v>
                </c:pt>
                <c:pt idx="1239" formatCode="0.00">
                  <c:v>29.9</c:v>
                </c:pt>
                <c:pt idx="1240" formatCode="0.00">
                  <c:v>46.2</c:v>
                </c:pt>
                <c:pt idx="1241" formatCode="0.00">
                  <c:v>49.6</c:v>
                </c:pt>
                <c:pt idx="1242" formatCode="0.00">
                  <c:v>-48</c:v>
                </c:pt>
                <c:pt idx="1243" formatCode="0.00">
                  <c:v>31.2</c:v>
                </c:pt>
                <c:pt idx="1244" formatCode="0.00">
                  <c:v>77.400000000000006</c:v>
                </c:pt>
                <c:pt idx="1245" formatCode="0.00">
                  <c:v>26.9</c:v>
                </c:pt>
                <c:pt idx="1246" formatCode="0.00">
                  <c:v>68.599999999999994</c:v>
                </c:pt>
                <c:pt idx="1247" formatCode="0.00">
                  <c:v>-14</c:v>
                </c:pt>
                <c:pt idx="1248" formatCode="0.00">
                  <c:v>15.9</c:v>
                </c:pt>
                <c:pt idx="1249" formatCode="0.00">
                  <c:v>30.2</c:v>
                </c:pt>
                <c:pt idx="1250" formatCode="0.00">
                  <c:v>84.8</c:v>
                </c:pt>
                <c:pt idx="1251" formatCode="0.00">
                  <c:v>35</c:v>
                </c:pt>
                <c:pt idx="1252" formatCode="0.00">
                  <c:v>27.5</c:v>
                </c:pt>
                <c:pt idx="1253" formatCode="0.00">
                  <c:v>23.8</c:v>
                </c:pt>
                <c:pt idx="1254" formatCode="0.00">
                  <c:v>3.7</c:v>
                </c:pt>
                <c:pt idx="1255" formatCode="0.00">
                  <c:v>68.400000000000006</c:v>
                </c:pt>
                <c:pt idx="1256" formatCode="0.00">
                  <c:v>90.2</c:v>
                </c:pt>
                <c:pt idx="1257" formatCode="0.00">
                  <c:v>10.9</c:v>
                </c:pt>
                <c:pt idx="1258" formatCode="0.00">
                  <c:v>24.7</c:v>
                </c:pt>
                <c:pt idx="1259" formatCode="0.00">
                  <c:v>39.6</c:v>
                </c:pt>
                <c:pt idx="1260" formatCode="0.00">
                  <c:v>80.900000000000006</c:v>
                </c:pt>
                <c:pt idx="1261" formatCode="0.00">
                  <c:v>17.8</c:v>
                </c:pt>
                <c:pt idx="1262" formatCode="0.00">
                  <c:v>69.400000000000006</c:v>
                </c:pt>
                <c:pt idx="1263" formatCode="0.00">
                  <c:v>-7.8</c:v>
                </c:pt>
                <c:pt idx="1264" formatCode="0.00">
                  <c:v>11.9</c:v>
                </c:pt>
                <c:pt idx="1265" formatCode="0.00">
                  <c:v>22.4</c:v>
                </c:pt>
                <c:pt idx="1266" formatCode="0.00">
                  <c:v>81.400000000000006</c:v>
                </c:pt>
                <c:pt idx="1267" formatCode="0.00">
                  <c:v>58.2</c:v>
                </c:pt>
                <c:pt idx="1268" formatCode="0.00">
                  <c:v>14.3</c:v>
                </c:pt>
                <c:pt idx="1269" formatCode="0.00">
                  <c:v>49.5</c:v>
                </c:pt>
                <c:pt idx="1270" formatCode="0.00">
                  <c:v>1</c:v>
                </c:pt>
                <c:pt idx="1271" formatCode="0.00">
                  <c:v>29.5</c:v>
                </c:pt>
                <c:pt idx="1272" formatCode="0.00">
                  <c:v>59</c:v>
                </c:pt>
                <c:pt idx="1273" formatCode="0.00">
                  <c:v>32.5</c:v>
                </c:pt>
                <c:pt idx="1274" formatCode="0.00">
                  <c:v>46.6</c:v>
                </c:pt>
                <c:pt idx="1275" formatCode="0.00">
                  <c:v>-124.5</c:v>
                </c:pt>
                <c:pt idx="1276" formatCode="0.00">
                  <c:v>17.399999999999999</c:v>
                </c:pt>
                <c:pt idx="1277" formatCode="0.00">
                  <c:v>41.2</c:v>
                </c:pt>
                <c:pt idx="1278" formatCode="0.00">
                  <c:v>70.2</c:v>
                </c:pt>
                <c:pt idx="1279" formatCode="0.00">
                  <c:v>46.7</c:v>
                </c:pt>
                <c:pt idx="1280" formatCode="0.00">
                  <c:v>59.2</c:v>
                </c:pt>
                <c:pt idx="1281" formatCode="0.00">
                  <c:v>86.7</c:v>
                </c:pt>
                <c:pt idx="1282" formatCode="0.00">
                  <c:v>66.8</c:v>
                </c:pt>
                <c:pt idx="1283" formatCode="0.00">
                  <c:v>53.1</c:v>
                </c:pt>
                <c:pt idx="1284" formatCode="0.00">
                  <c:v>81.900000000000006</c:v>
                </c:pt>
                <c:pt idx="1285" formatCode="0.00">
                  <c:v>55.6</c:v>
                </c:pt>
                <c:pt idx="1286" formatCode="0.00">
                  <c:v>80.8</c:v>
                </c:pt>
                <c:pt idx="1287" formatCode="0.00">
                  <c:v>83.7</c:v>
                </c:pt>
                <c:pt idx="1288" formatCode="0.00">
                  <c:v>39.200000000000003</c:v>
                </c:pt>
                <c:pt idx="1289" formatCode="0.00">
                  <c:v>-81.099999999999994</c:v>
                </c:pt>
                <c:pt idx="1290" formatCode="0.00">
                  <c:v>5</c:v>
                </c:pt>
                <c:pt idx="1291" formatCode="0.00">
                  <c:v>45.4</c:v>
                </c:pt>
                <c:pt idx="1292" formatCode="0.00">
                  <c:v>81.900000000000006</c:v>
                </c:pt>
                <c:pt idx="1293" formatCode="0.00">
                  <c:v>-7.5</c:v>
                </c:pt>
                <c:pt idx="1294" formatCode="0.00">
                  <c:v>72.900000000000006</c:v>
                </c:pt>
                <c:pt idx="1295" formatCode="0.00">
                  <c:v>26.6</c:v>
                </c:pt>
                <c:pt idx="1296" formatCode="0.00">
                  <c:v>59.7</c:v>
                </c:pt>
                <c:pt idx="1297" formatCode="0.00">
                  <c:v>47.4</c:v>
                </c:pt>
                <c:pt idx="1298" formatCode="0.00">
                  <c:v>14</c:v>
                </c:pt>
                <c:pt idx="1299" formatCode="0.00">
                  <c:v>46.2</c:v>
                </c:pt>
                <c:pt idx="1300" formatCode="0.00">
                  <c:v>44.4</c:v>
                </c:pt>
                <c:pt idx="1301" formatCode="0.00">
                  <c:v>41.8</c:v>
                </c:pt>
                <c:pt idx="1302" formatCode="0.00">
                  <c:v>-2.6</c:v>
                </c:pt>
                <c:pt idx="1303" formatCode="0.00">
                  <c:v>-25.3</c:v>
                </c:pt>
                <c:pt idx="1304" formatCode="0.00">
                  <c:v>52.3</c:v>
                </c:pt>
                <c:pt idx="1305" formatCode="0.00">
                  <c:v>-44.2</c:v>
                </c:pt>
                <c:pt idx="1306" formatCode="0.00">
                  <c:v>57.1</c:v>
                </c:pt>
                <c:pt idx="1307" formatCode="0.00">
                  <c:v>96.1</c:v>
                </c:pt>
                <c:pt idx="1308" formatCode="0.00">
                  <c:v>84.1</c:v>
                </c:pt>
                <c:pt idx="1309" formatCode="0.00">
                  <c:v>50.5</c:v>
                </c:pt>
                <c:pt idx="1310" formatCode="0.00">
                  <c:v>49</c:v>
                </c:pt>
                <c:pt idx="1311" formatCode="0.00">
                  <c:v>10.8</c:v>
                </c:pt>
                <c:pt idx="1312" formatCode="0.00">
                  <c:v>70.8</c:v>
                </c:pt>
                <c:pt idx="1313" formatCode="0.00">
                  <c:v>6.7</c:v>
                </c:pt>
                <c:pt idx="1314" formatCode="0.00">
                  <c:v>-8.5</c:v>
                </c:pt>
                <c:pt idx="1315" formatCode="0.00">
                  <c:v>30.5</c:v>
                </c:pt>
                <c:pt idx="1316" formatCode="0.00">
                  <c:v>52.4</c:v>
                </c:pt>
                <c:pt idx="1317" formatCode="0.00">
                  <c:v>28.4</c:v>
                </c:pt>
                <c:pt idx="1318" formatCode="0.00">
                  <c:v>48.7</c:v>
                </c:pt>
                <c:pt idx="1319" formatCode="0.00">
                  <c:v>31.4</c:v>
                </c:pt>
                <c:pt idx="1320" formatCode="0.00">
                  <c:v>6.4</c:v>
                </c:pt>
                <c:pt idx="1321" formatCode="0.00">
                  <c:v>-31.8</c:v>
                </c:pt>
                <c:pt idx="1322" formatCode="0.00">
                  <c:v>26.8</c:v>
                </c:pt>
                <c:pt idx="1323" formatCode="0.00">
                  <c:v>8.6</c:v>
                </c:pt>
                <c:pt idx="1324" formatCode="0.00">
                  <c:v>54.7</c:v>
                </c:pt>
                <c:pt idx="1325" formatCode="0.00">
                  <c:v>28</c:v>
                </c:pt>
                <c:pt idx="1326" formatCode="0.00">
                  <c:v>14.7</c:v>
                </c:pt>
                <c:pt idx="1327" formatCode="0.00">
                  <c:v>23</c:v>
                </c:pt>
                <c:pt idx="1328" formatCode="0.00">
                  <c:v>-5.6</c:v>
                </c:pt>
                <c:pt idx="1329" formatCode="0.00">
                  <c:v>16.100000000000001</c:v>
                </c:pt>
                <c:pt idx="1330" formatCode="0.00">
                  <c:v>50</c:v>
                </c:pt>
                <c:pt idx="1331" formatCode="0.00">
                  <c:v>52.2</c:v>
                </c:pt>
                <c:pt idx="1332" formatCode="0.00">
                  <c:v>23.1</c:v>
                </c:pt>
                <c:pt idx="1333" formatCode="0.00">
                  <c:v>110.4</c:v>
                </c:pt>
                <c:pt idx="1334" formatCode="0.00">
                  <c:v>35.5</c:v>
                </c:pt>
                <c:pt idx="1335" formatCode="0.00">
                  <c:v>-2.2999999999999998</c:v>
                </c:pt>
                <c:pt idx="1336" formatCode="0.00">
                  <c:v>28.5</c:v>
                </c:pt>
                <c:pt idx="1337" formatCode="0.00">
                  <c:v>73.3</c:v>
                </c:pt>
                <c:pt idx="1338" formatCode="0.00">
                  <c:v>46.2</c:v>
                </c:pt>
                <c:pt idx="1339" formatCode="0.00">
                  <c:v>49.8</c:v>
                </c:pt>
                <c:pt idx="1340" formatCode="0.00">
                  <c:v>59.7</c:v>
                </c:pt>
                <c:pt idx="1341" formatCode="0.00">
                  <c:v>20.399999999999999</c:v>
                </c:pt>
                <c:pt idx="1342" formatCode="0.00">
                  <c:v>40.1</c:v>
                </c:pt>
                <c:pt idx="1343" formatCode="0.00">
                  <c:v>3.2</c:v>
                </c:pt>
                <c:pt idx="1344" formatCode="0.00">
                  <c:v>58.4</c:v>
                </c:pt>
                <c:pt idx="1345" formatCode="0.00">
                  <c:v>-17.3</c:v>
                </c:pt>
                <c:pt idx="1346" formatCode="0.00">
                  <c:v>38.200000000000003</c:v>
                </c:pt>
                <c:pt idx="1347" formatCode="0.00">
                  <c:v>95.6</c:v>
                </c:pt>
                <c:pt idx="1348" formatCode="0.00">
                  <c:v>62.7</c:v>
                </c:pt>
                <c:pt idx="1349" formatCode="0.00">
                  <c:v>56.4</c:v>
                </c:pt>
                <c:pt idx="1350" formatCode="0.00">
                  <c:v>17.899999999999999</c:v>
                </c:pt>
                <c:pt idx="1351" formatCode="0.00">
                  <c:v>33</c:v>
                </c:pt>
                <c:pt idx="1352" formatCode="0.00">
                  <c:v>76.8</c:v>
                </c:pt>
                <c:pt idx="1353" formatCode="0.00">
                  <c:v>89.4</c:v>
                </c:pt>
                <c:pt idx="1354" formatCode="0.00">
                  <c:v>56.9</c:v>
                </c:pt>
                <c:pt idx="1355" formatCode="0.00">
                  <c:v>20.6</c:v>
                </c:pt>
                <c:pt idx="1356" formatCode="0.00">
                  <c:v>43.4</c:v>
                </c:pt>
                <c:pt idx="1357" formatCode="0.00">
                  <c:v>24.8</c:v>
                </c:pt>
                <c:pt idx="1358" formatCode="0.00">
                  <c:v>24.6</c:v>
                </c:pt>
                <c:pt idx="1359" formatCode="0.00">
                  <c:v>25.4</c:v>
                </c:pt>
                <c:pt idx="1360" formatCode="0.00">
                  <c:v>76.8</c:v>
                </c:pt>
                <c:pt idx="1361" formatCode="0.00">
                  <c:v>13.6</c:v>
                </c:pt>
                <c:pt idx="1362" formatCode="0.00">
                  <c:v>8.8000000000000007</c:v>
                </c:pt>
                <c:pt idx="1363" formatCode="0.00">
                  <c:v>82.5</c:v>
                </c:pt>
                <c:pt idx="1364" formatCode="0.00">
                  <c:v>28.7</c:v>
                </c:pt>
                <c:pt idx="1365" formatCode="0.00">
                  <c:v>51.3</c:v>
                </c:pt>
                <c:pt idx="1366" formatCode="0.00">
                  <c:v>71.599999999999994</c:v>
                </c:pt>
                <c:pt idx="1367" formatCode="0.00">
                  <c:v>25.4</c:v>
                </c:pt>
                <c:pt idx="1368" formatCode="0.00">
                  <c:v>-122.7</c:v>
                </c:pt>
                <c:pt idx="1369" formatCode="0.00">
                  <c:v>26.7</c:v>
                </c:pt>
                <c:pt idx="1370" formatCode="0.00">
                  <c:v>26.8</c:v>
                </c:pt>
                <c:pt idx="1371" formatCode="0.00">
                  <c:v>88</c:v>
                </c:pt>
                <c:pt idx="1372" formatCode="0.00">
                  <c:v>89.7</c:v>
                </c:pt>
                <c:pt idx="1373" formatCode="0.00">
                  <c:v>30.5</c:v>
                </c:pt>
                <c:pt idx="1374" formatCode="0.00">
                  <c:v>4.4000000000000004</c:v>
                </c:pt>
                <c:pt idx="1375" formatCode="0.00">
                  <c:v>6.4</c:v>
                </c:pt>
                <c:pt idx="1376" formatCode="0.00">
                  <c:v>82.1</c:v>
                </c:pt>
                <c:pt idx="1377" formatCode="0.00">
                  <c:v>54.1</c:v>
                </c:pt>
                <c:pt idx="1378" formatCode="0.00">
                  <c:v>76.599999999999994</c:v>
                </c:pt>
                <c:pt idx="1379" formatCode="0.00">
                  <c:v>14.2</c:v>
                </c:pt>
                <c:pt idx="1380" formatCode="0.00">
                  <c:v>40</c:v>
                </c:pt>
                <c:pt idx="1381" formatCode="0.00">
                  <c:v>-22.1</c:v>
                </c:pt>
                <c:pt idx="1382" formatCode="0.00">
                  <c:v>49.8</c:v>
                </c:pt>
                <c:pt idx="1383" formatCode="0.00">
                  <c:v>0.4</c:v>
                </c:pt>
                <c:pt idx="1384" formatCode="0.00">
                  <c:v>-13.6</c:v>
                </c:pt>
                <c:pt idx="1385" formatCode="0.00">
                  <c:v>5.2</c:v>
                </c:pt>
                <c:pt idx="1386" formatCode="0.00">
                  <c:v>83.6</c:v>
                </c:pt>
                <c:pt idx="1387" formatCode="0.00">
                  <c:v>75.099999999999994</c:v>
                </c:pt>
                <c:pt idx="1388" formatCode="0.00">
                  <c:v>-100.6</c:v>
                </c:pt>
                <c:pt idx="1389" formatCode="0.00">
                  <c:v>22.9</c:v>
                </c:pt>
                <c:pt idx="1390" formatCode="0.00">
                  <c:v>8.6999999999999993</c:v>
                </c:pt>
                <c:pt idx="1391" formatCode="0.00">
                  <c:v>30.2</c:v>
                </c:pt>
                <c:pt idx="1392" formatCode="0.00">
                  <c:v>24.1</c:v>
                </c:pt>
                <c:pt idx="1393" formatCode="0.00">
                  <c:v>66.099999999999994</c:v>
                </c:pt>
                <c:pt idx="1394" formatCode="0.00">
                  <c:v>81.7</c:v>
                </c:pt>
                <c:pt idx="1395" formatCode="0.00">
                  <c:v>29</c:v>
                </c:pt>
                <c:pt idx="1396" formatCode="0.00">
                  <c:v>48.1</c:v>
                </c:pt>
                <c:pt idx="1397" formatCode="0.00">
                  <c:v>-1.3</c:v>
                </c:pt>
                <c:pt idx="1398" formatCode="0.00">
                  <c:v>37</c:v>
                </c:pt>
                <c:pt idx="1399" formatCode="0.00">
                  <c:v>28.8</c:v>
                </c:pt>
                <c:pt idx="1400" formatCode="0.00">
                  <c:v>21.8</c:v>
                </c:pt>
                <c:pt idx="1401" formatCode="0.00">
                  <c:v>59.1</c:v>
                </c:pt>
                <c:pt idx="1402" formatCode="0.00">
                  <c:v>15.5</c:v>
                </c:pt>
                <c:pt idx="1403" formatCode="0.00">
                  <c:v>56.9</c:v>
                </c:pt>
                <c:pt idx="1404" formatCode="0.00">
                  <c:v>48.9</c:v>
                </c:pt>
                <c:pt idx="1405" formatCode="0.00">
                  <c:v>48.3</c:v>
                </c:pt>
                <c:pt idx="1406" formatCode="0.00">
                  <c:v>6.5</c:v>
                </c:pt>
                <c:pt idx="1407" formatCode="0.00">
                  <c:v>0</c:v>
                </c:pt>
                <c:pt idx="1408" formatCode="0.00">
                  <c:v>59.9</c:v>
                </c:pt>
                <c:pt idx="1409" formatCode="0.00">
                  <c:v>24.4</c:v>
                </c:pt>
                <c:pt idx="1410" formatCode="0.00">
                  <c:v>5.0999999999999996</c:v>
                </c:pt>
                <c:pt idx="1411" formatCode="0.00">
                  <c:v>60.2</c:v>
                </c:pt>
                <c:pt idx="1412" formatCode="0.00">
                  <c:v>28.7</c:v>
                </c:pt>
                <c:pt idx="1413" formatCode="0.00">
                  <c:v>68.5</c:v>
                </c:pt>
                <c:pt idx="1414" formatCode="0.00">
                  <c:v>-4.2</c:v>
                </c:pt>
                <c:pt idx="1415" formatCode="0.00">
                  <c:v>30.6</c:v>
                </c:pt>
                <c:pt idx="1416" formatCode="0.00">
                  <c:v>9.5</c:v>
                </c:pt>
                <c:pt idx="1417" formatCode="0.00">
                  <c:v>21</c:v>
                </c:pt>
                <c:pt idx="1418" formatCode="0.00">
                  <c:v>55.7</c:v>
                </c:pt>
                <c:pt idx="1419" formatCode="0.00">
                  <c:v>23</c:v>
                </c:pt>
                <c:pt idx="1420" formatCode="0.00">
                  <c:v>-2.7</c:v>
                </c:pt>
                <c:pt idx="1421" formatCode="0.00">
                  <c:v>64.099999999999994</c:v>
                </c:pt>
                <c:pt idx="1422" formatCode="0.00">
                  <c:v>28.8</c:v>
                </c:pt>
                <c:pt idx="1423" formatCode="0.00">
                  <c:v>2.5</c:v>
                </c:pt>
                <c:pt idx="1424" formatCode="0.00">
                  <c:v>5.4</c:v>
                </c:pt>
                <c:pt idx="1425" formatCode="0.00">
                  <c:v>47.2</c:v>
                </c:pt>
                <c:pt idx="1426" formatCode="0.00">
                  <c:v>56.2</c:v>
                </c:pt>
                <c:pt idx="1427" formatCode="0.00">
                  <c:v>15.3</c:v>
                </c:pt>
                <c:pt idx="1428" formatCode="0.00">
                  <c:v>54.2</c:v>
                </c:pt>
                <c:pt idx="1429" formatCode="0.00">
                  <c:v>50</c:v>
                </c:pt>
                <c:pt idx="1430" formatCode="0.00">
                  <c:v>10.9</c:v>
                </c:pt>
                <c:pt idx="1431" formatCode="0.00">
                  <c:v>65.8</c:v>
                </c:pt>
                <c:pt idx="1432" formatCode="#,##0.00">
                  <c:v>6.4</c:v>
                </c:pt>
                <c:pt idx="1433" formatCode="#,##0.00">
                  <c:v>8.9</c:v>
                </c:pt>
                <c:pt idx="1434" formatCode="#,##0.00">
                  <c:v>45.8</c:v>
                </c:pt>
                <c:pt idx="1435" formatCode="#,##0.00">
                  <c:v>79.2</c:v>
                </c:pt>
                <c:pt idx="1436" formatCode="#,##0.00">
                  <c:v>80.5</c:v>
                </c:pt>
                <c:pt idx="1437" formatCode="#,##0.00">
                  <c:v>53.6</c:v>
                </c:pt>
                <c:pt idx="1438" formatCode="#,##0.00">
                  <c:v>-102.5</c:v>
                </c:pt>
                <c:pt idx="1439" formatCode="#,##0.00">
                  <c:v>-51.8</c:v>
                </c:pt>
                <c:pt idx="1440" formatCode="#,##0.00">
                  <c:v>37.9</c:v>
                </c:pt>
                <c:pt idx="1441" formatCode="#,##0.00">
                  <c:v>65.599999999999994</c:v>
                </c:pt>
                <c:pt idx="1442" formatCode="#,##0.00">
                  <c:v>19.7</c:v>
                </c:pt>
                <c:pt idx="1443" formatCode="#,##0.00">
                  <c:v>12.4</c:v>
                </c:pt>
                <c:pt idx="1444" formatCode="#,##0.00">
                  <c:v>40.4</c:v>
                </c:pt>
                <c:pt idx="1445" formatCode="#,##0.00">
                  <c:v>23.9</c:v>
                </c:pt>
                <c:pt idx="1446" formatCode="#,##0.00">
                  <c:v>3.2</c:v>
                </c:pt>
                <c:pt idx="1447" formatCode="#,##0.00">
                  <c:v>14.2</c:v>
                </c:pt>
                <c:pt idx="1448" formatCode="#,##0.00">
                  <c:v>49.5</c:v>
                </c:pt>
                <c:pt idx="1449" formatCode="#,##0.00">
                  <c:v>13.4</c:v>
                </c:pt>
                <c:pt idx="1450" formatCode="#,##0.00">
                  <c:v>48.7</c:v>
                </c:pt>
                <c:pt idx="1451" formatCode="#,##0.00">
                  <c:v>0.1</c:v>
                </c:pt>
                <c:pt idx="1452" formatCode="#,##0.00">
                  <c:v>26.6</c:v>
                </c:pt>
                <c:pt idx="1453" formatCode="#,##0.00">
                  <c:v>39.200000000000003</c:v>
                </c:pt>
                <c:pt idx="1454" formatCode="#,##0.00">
                  <c:v>33.4</c:v>
                </c:pt>
                <c:pt idx="1455" formatCode="#,##0.00">
                  <c:v>36.700000000000003</c:v>
                </c:pt>
                <c:pt idx="1456" formatCode="#,##0.00">
                  <c:v>5.0999999999999996</c:v>
                </c:pt>
                <c:pt idx="1457" formatCode="#,##0.00">
                  <c:v>25.3</c:v>
                </c:pt>
                <c:pt idx="1458" formatCode="#,##0.00">
                  <c:v>28.3</c:v>
                </c:pt>
                <c:pt idx="1459" formatCode="#,##0.00">
                  <c:v>-402.9</c:v>
                </c:pt>
                <c:pt idx="1460" formatCode="#,##0.00">
                  <c:v>76.8</c:v>
                </c:pt>
                <c:pt idx="1461" formatCode="#,##0.00">
                  <c:v>39.4</c:v>
                </c:pt>
                <c:pt idx="1462" formatCode="#,##0.00">
                  <c:v>20.8</c:v>
                </c:pt>
                <c:pt idx="1463" formatCode="#,##0.00">
                  <c:v>63.6</c:v>
                </c:pt>
                <c:pt idx="1464" formatCode="#,##0.00">
                  <c:v>14.6</c:v>
                </c:pt>
                <c:pt idx="1465" formatCode="#,##0.00">
                  <c:v>50.9</c:v>
                </c:pt>
                <c:pt idx="1466" formatCode="#,##0.00">
                  <c:v>29.8</c:v>
                </c:pt>
                <c:pt idx="1467" formatCode="#,##0.00">
                  <c:v>58.4</c:v>
                </c:pt>
                <c:pt idx="1468" formatCode="#,##0.00">
                  <c:v>77.2</c:v>
                </c:pt>
                <c:pt idx="1469" formatCode="#,##0.00">
                  <c:v>63.4</c:v>
                </c:pt>
                <c:pt idx="1470" formatCode="#,##0.00">
                  <c:v>34.5</c:v>
                </c:pt>
                <c:pt idx="1471" formatCode="#,##0.00">
                  <c:v>42.2</c:v>
                </c:pt>
                <c:pt idx="1472" formatCode="#,##0.00">
                  <c:v>28.3</c:v>
                </c:pt>
                <c:pt idx="1473" formatCode="#,##0.00">
                  <c:v>42</c:v>
                </c:pt>
                <c:pt idx="1474" formatCode="#,##0.00">
                  <c:v>56.1</c:v>
                </c:pt>
                <c:pt idx="1475" formatCode="#,##0.00">
                  <c:v>90</c:v>
                </c:pt>
                <c:pt idx="1476" formatCode="#,##0.00">
                  <c:v>28.4</c:v>
                </c:pt>
                <c:pt idx="1477" formatCode="#,##0.00">
                  <c:v>19.899999999999999</c:v>
                </c:pt>
                <c:pt idx="1478" formatCode="#,##0.00">
                  <c:v>-0.3</c:v>
                </c:pt>
                <c:pt idx="1479" formatCode="#,##0.00">
                  <c:v>18.3</c:v>
                </c:pt>
                <c:pt idx="1480" formatCode="#,##0.00">
                  <c:v>83.6</c:v>
                </c:pt>
                <c:pt idx="1481" formatCode="#,##0.00">
                  <c:v>10.6</c:v>
                </c:pt>
                <c:pt idx="1482" formatCode="#,##0.00">
                  <c:v>75.7</c:v>
                </c:pt>
                <c:pt idx="1483" formatCode="#,##0.00">
                  <c:v>39.4</c:v>
                </c:pt>
                <c:pt idx="1484" formatCode="#,##0.00">
                  <c:v>0</c:v>
                </c:pt>
                <c:pt idx="1485" formatCode="#,##0.00">
                  <c:v>28.4</c:v>
                </c:pt>
                <c:pt idx="1486" formatCode="#,##0.00">
                  <c:v>40.6</c:v>
                </c:pt>
                <c:pt idx="1487" formatCode="#,##0.00">
                  <c:v>45.8</c:v>
                </c:pt>
                <c:pt idx="1488" formatCode="#,##0.00">
                  <c:v>14.4</c:v>
                </c:pt>
                <c:pt idx="1489" formatCode="#,##0.00">
                  <c:v>36.5</c:v>
                </c:pt>
                <c:pt idx="1490" formatCode="#,##0.00">
                  <c:v>50.2</c:v>
                </c:pt>
                <c:pt idx="1491" formatCode="#,##0.00">
                  <c:v>50.5</c:v>
                </c:pt>
                <c:pt idx="1492" formatCode="#,##0.00">
                  <c:v>1.3</c:v>
                </c:pt>
                <c:pt idx="1493" formatCode="#,##0.00">
                  <c:v>46.1</c:v>
                </c:pt>
                <c:pt idx="1494" formatCode="#,##0.00">
                  <c:v>51.8</c:v>
                </c:pt>
                <c:pt idx="1495" formatCode="#,##0.00">
                  <c:v>44.4</c:v>
                </c:pt>
                <c:pt idx="1496" formatCode="#,##0.00">
                  <c:v>25.2</c:v>
                </c:pt>
                <c:pt idx="1498" formatCode="#,##0.00">
                  <c:v>-9.6</c:v>
                </c:pt>
                <c:pt idx="1499" formatCode="#,##0.00">
                  <c:v>47.3</c:v>
                </c:pt>
                <c:pt idx="1500" formatCode="#,##0.00">
                  <c:v>30.4</c:v>
                </c:pt>
                <c:pt idx="1501" formatCode="#,##0.00">
                  <c:v>83.2</c:v>
                </c:pt>
                <c:pt idx="1502" formatCode="#,##0.00">
                  <c:v>61.6</c:v>
                </c:pt>
                <c:pt idx="1503" formatCode="#,##0.00">
                  <c:v>70.599999999999994</c:v>
                </c:pt>
                <c:pt idx="1504" formatCode="#,##0.00">
                  <c:v>30.9</c:v>
                </c:pt>
                <c:pt idx="1505" formatCode="#,##0.00">
                  <c:v>0.7</c:v>
                </c:pt>
                <c:pt idx="1506" formatCode="#,##0.00">
                  <c:v>33.700000000000003</c:v>
                </c:pt>
                <c:pt idx="1507" formatCode="#,##0.00">
                  <c:v>50.8</c:v>
                </c:pt>
                <c:pt idx="1508" formatCode="#,##0.00">
                  <c:v>41.6</c:v>
                </c:pt>
                <c:pt idx="1509" formatCode="#,##0.00">
                  <c:v>9.8000000000000007</c:v>
                </c:pt>
                <c:pt idx="1510" formatCode="#,##0.00">
                  <c:v>75.599999999999994</c:v>
                </c:pt>
                <c:pt idx="1511" formatCode="#,##0.00">
                  <c:v>11.6</c:v>
                </c:pt>
                <c:pt idx="1512" formatCode="#,##0.00">
                  <c:v>55.4</c:v>
                </c:pt>
                <c:pt idx="1513" formatCode="#,##0.00">
                  <c:v>45.9</c:v>
                </c:pt>
                <c:pt idx="1514" formatCode="#,##0.00">
                  <c:v>55.8</c:v>
                </c:pt>
                <c:pt idx="1515" formatCode="#,##0.00">
                  <c:v>35.700000000000003</c:v>
                </c:pt>
                <c:pt idx="1516" formatCode="#,##0.00">
                  <c:v>98.2</c:v>
                </c:pt>
                <c:pt idx="1517" formatCode="#,##0.00">
                  <c:v>14.4</c:v>
                </c:pt>
                <c:pt idx="1518" formatCode="#,##0.00">
                  <c:v>30.2</c:v>
                </c:pt>
                <c:pt idx="1519" formatCode="#,##0.00">
                  <c:v>6.7</c:v>
                </c:pt>
                <c:pt idx="1520" formatCode="#,##0.00">
                  <c:v>7.1</c:v>
                </c:pt>
                <c:pt idx="1521" formatCode="#,##0.00">
                  <c:v>60.5</c:v>
                </c:pt>
                <c:pt idx="1522" formatCode="#,##0.00">
                  <c:v>26.6</c:v>
                </c:pt>
                <c:pt idx="1523" formatCode="#,##0.00">
                  <c:v>12</c:v>
                </c:pt>
                <c:pt idx="1524" formatCode="#,##0.00">
                  <c:v>42.7</c:v>
                </c:pt>
                <c:pt idx="1525" formatCode="#,##0.00">
                  <c:v>1.2</c:v>
                </c:pt>
                <c:pt idx="1526" formatCode="#,##0.00">
                  <c:v>65.400000000000006</c:v>
                </c:pt>
                <c:pt idx="1527" formatCode="#,##0.00">
                  <c:v>55.2</c:v>
                </c:pt>
                <c:pt idx="1528" formatCode="#,##0.00">
                  <c:v>59.6</c:v>
                </c:pt>
                <c:pt idx="1529" formatCode="#,##0.00">
                  <c:v>10.4</c:v>
                </c:pt>
                <c:pt idx="1530" formatCode="#,##0.00">
                  <c:v>45.4</c:v>
                </c:pt>
                <c:pt idx="1531" formatCode="#,##0.00">
                  <c:v>47.8</c:v>
                </c:pt>
                <c:pt idx="1532" formatCode="#,##0.00">
                  <c:v>52.4</c:v>
                </c:pt>
                <c:pt idx="1533" formatCode="#,##0.00">
                  <c:v>23.4</c:v>
                </c:pt>
                <c:pt idx="1534" formatCode="#,##0.00">
                  <c:v>13.3</c:v>
                </c:pt>
                <c:pt idx="1535" formatCode="#,##0.00">
                  <c:v>53.1</c:v>
                </c:pt>
                <c:pt idx="1536" formatCode="#,##0.00">
                  <c:v>3.6</c:v>
                </c:pt>
                <c:pt idx="1537" formatCode="#,##0.00">
                  <c:v>44.8</c:v>
                </c:pt>
                <c:pt idx="1538" formatCode="#,##0.00">
                  <c:v>42.6</c:v>
                </c:pt>
                <c:pt idx="1539" formatCode="#,##0.00">
                  <c:v>36</c:v>
                </c:pt>
                <c:pt idx="1540" formatCode="#,##0.00">
                  <c:v>69.3</c:v>
                </c:pt>
                <c:pt idx="1541" formatCode="#,##0.00">
                  <c:v>-11.5</c:v>
                </c:pt>
                <c:pt idx="1542" formatCode="#,##0.00">
                  <c:v>9.6</c:v>
                </c:pt>
                <c:pt idx="1543" formatCode="#,##0.00">
                  <c:v>13.3</c:v>
                </c:pt>
                <c:pt idx="1544" formatCode="#,##0.00">
                  <c:v>68.900000000000006</c:v>
                </c:pt>
                <c:pt idx="1545" formatCode="#,##0.00">
                  <c:v>44.8</c:v>
                </c:pt>
                <c:pt idx="1546" formatCode="#,##0.00">
                  <c:v>1.7</c:v>
                </c:pt>
                <c:pt idx="1547" formatCode="#,##0.00">
                  <c:v>7.7</c:v>
                </c:pt>
                <c:pt idx="1548" formatCode="#,##0.00">
                  <c:v>76.2</c:v>
                </c:pt>
                <c:pt idx="1549" formatCode="#,##0.00">
                  <c:v>11.5</c:v>
                </c:pt>
                <c:pt idx="1550" formatCode="#,##0.00">
                  <c:v>38</c:v>
                </c:pt>
                <c:pt idx="1551" formatCode="#,##0.00">
                  <c:v>12.4</c:v>
                </c:pt>
                <c:pt idx="1552" formatCode="#,##0.00">
                  <c:v>83</c:v>
                </c:pt>
                <c:pt idx="1553" formatCode="#,##0.00">
                  <c:v>88.3</c:v>
                </c:pt>
                <c:pt idx="1554" formatCode="#,##0.00">
                  <c:v>44.7</c:v>
                </c:pt>
                <c:pt idx="1555" formatCode="#,##0.00">
                  <c:v>15.4</c:v>
                </c:pt>
                <c:pt idx="1556" formatCode="#,##0.00">
                  <c:v>22.6</c:v>
                </c:pt>
                <c:pt idx="1557" formatCode="#,##0.00">
                  <c:v>72.099999999999994</c:v>
                </c:pt>
                <c:pt idx="1558" formatCode="#,##0.00">
                  <c:v>-13.3</c:v>
                </c:pt>
                <c:pt idx="1559" formatCode="#,##0.00">
                  <c:v>57.9</c:v>
                </c:pt>
                <c:pt idx="1560" formatCode="#,##0.00">
                  <c:v>42.6</c:v>
                </c:pt>
                <c:pt idx="1561" formatCode="#,##0.00">
                  <c:v>40.9</c:v>
                </c:pt>
                <c:pt idx="1562" formatCode="#,##0.00">
                  <c:v>10.7</c:v>
                </c:pt>
                <c:pt idx="1563" formatCode="#,##0.00">
                  <c:v>50.7</c:v>
                </c:pt>
                <c:pt idx="1564" formatCode="#,##0.00">
                  <c:v>76.099999999999994</c:v>
                </c:pt>
                <c:pt idx="1565" formatCode="#,##0.00">
                  <c:v>-18.2</c:v>
                </c:pt>
                <c:pt idx="1566" formatCode="#,##0.00">
                  <c:v>69.900000000000006</c:v>
                </c:pt>
                <c:pt idx="1567" formatCode="#,##0.00">
                  <c:v>-2</c:v>
                </c:pt>
                <c:pt idx="1568" formatCode="#,##0.00">
                  <c:v>-64.900000000000006</c:v>
                </c:pt>
                <c:pt idx="1569" formatCode="#,##0.00">
                  <c:v>51.8</c:v>
                </c:pt>
                <c:pt idx="1570" formatCode="#,##0.00">
                  <c:v>13.8</c:v>
                </c:pt>
                <c:pt idx="1571" formatCode="#,##0.00">
                  <c:v>17.5</c:v>
                </c:pt>
                <c:pt idx="1572" formatCode="#,##0.00">
                  <c:v>0.4</c:v>
                </c:pt>
                <c:pt idx="1573" formatCode="#,##0.00">
                  <c:v>69.099999999999994</c:v>
                </c:pt>
                <c:pt idx="1574" formatCode="#,##0.00">
                  <c:v>18.399999999999999</c:v>
                </c:pt>
                <c:pt idx="1575" formatCode="#,##0.00">
                  <c:v>19.7</c:v>
                </c:pt>
                <c:pt idx="1576" formatCode="#,##0.00">
                  <c:v>-2.4</c:v>
                </c:pt>
                <c:pt idx="1577" formatCode="#,##0.00">
                  <c:v>-2.8</c:v>
                </c:pt>
                <c:pt idx="1578" formatCode="#,##0.00">
                  <c:v>98.8</c:v>
                </c:pt>
                <c:pt idx="1579" formatCode="#,##0.00">
                  <c:v>58.9</c:v>
                </c:pt>
                <c:pt idx="1580" formatCode="#,##0.00">
                  <c:v>58.9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7730618041679"/>
          <c:y val="4.8367593712212817E-2"/>
          <c:w val="0.58501475999102881"/>
          <c:h val="0.80079711317826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Tuotetaan Suomessa</c:v>
                </c:pt>
              </c:strCache>
            </c:strRef>
          </c:tx>
          <c:spPr>
            <a:solidFill>
              <a:schemeClr val="accent5"/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22404067142959E-3"/>
                  <c:y val="-2.85724634795546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A8-4118-BE2F-76820D9760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 palvelut yhteensä</c:v>
                </c:pt>
                <c:pt idx="1">
                  <c:v>Teollisuuden, yhteiskunnan ja rakentamisen asiantuntijapalvelut</c:v>
                </c:pt>
                <c:pt idx="2">
                  <c:v>Tietotekniikkapalvelut, ohjelmistot</c:v>
                </c:pt>
                <c:pt idx="3">
                  <c:v>Tietoliikennelaitteet, sähkökoneet, instrumentit</c:v>
                </c:pt>
                <c:pt idx="4">
                  <c:v>Koneet, metallituotteet, kulkuneuvot, asennuspalvelut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24.35</c:v>
                </c:pt>
                <c:pt idx="1">
                  <c:v>5.17</c:v>
                </c:pt>
                <c:pt idx="2">
                  <c:v>5.82</c:v>
                </c:pt>
                <c:pt idx="3">
                  <c:v>1.03</c:v>
                </c:pt>
                <c:pt idx="4">
                  <c:v>9.91</c:v>
                </c:pt>
                <c:pt idx="5">
                  <c:v>2.42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A8-4118-BE2F-76820D9760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Tuodaan ulkomailta Suomeen</c:v>
                </c:pt>
              </c:strCache>
            </c:strRef>
          </c:tx>
          <c:spPr>
            <a:solidFill>
              <a:schemeClr val="accent3"/>
            </a:solid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 palvelut yhteensä</c:v>
                </c:pt>
                <c:pt idx="1">
                  <c:v>Teollisuuden, yhteiskunnan ja rakentamisen asiantuntijapalvelut</c:v>
                </c:pt>
                <c:pt idx="2">
                  <c:v>Tietotekniikkapalvelut, ohjelmistot</c:v>
                </c:pt>
                <c:pt idx="3">
                  <c:v>Tietoliikennelaitteet, sähkökoneet, instrumentit</c:v>
                </c:pt>
                <c:pt idx="4">
                  <c:v>Koneet, metallituotteet, kulkuneuvot, asennuspalvelut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Sheet1!$C$2:$C$7</c:f>
              <c:numCache>
                <c:formatCode>0.00</c:formatCode>
                <c:ptCount val="6"/>
                <c:pt idx="0">
                  <c:v>15.18</c:v>
                </c:pt>
                <c:pt idx="1">
                  <c:v>0.72</c:v>
                </c:pt>
                <c:pt idx="2">
                  <c:v>0.77</c:v>
                </c:pt>
                <c:pt idx="3">
                  <c:v>4.92</c:v>
                </c:pt>
                <c:pt idx="4">
                  <c:v>5.79</c:v>
                </c:pt>
                <c:pt idx="5">
                  <c:v>2.98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A8-4118-BE2F-76820D976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09612712"/>
        <c:axId val="409613104"/>
      </c:barChart>
      <c:catAx>
        <c:axId val="4096127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9613104"/>
        <c:crosses val="autoZero"/>
        <c:auto val="1"/>
        <c:lblAlgn val="ctr"/>
        <c:lblOffset val="100"/>
        <c:noMultiLvlLbl val="0"/>
      </c:catAx>
      <c:valAx>
        <c:axId val="409613104"/>
        <c:scaling>
          <c:orientation val="minMax"/>
          <c:max val="30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0" sourceLinked="0"/>
        <c:majorTickMark val="none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9612712"/>
        <c:crosses val="autoZero"/>
        <c:crossBetween val="between"/>
        <c:majorUnit val="5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7730618041679"/>
          <c:y val="4.3530834340991538E-2"/>
          <c:w val="0.58460835763390007"/>
          <c:h val="0.84674632720486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Tuotetaan Suomessa</c:v>
                </c:pt>
              </c:strCache>
            </c:strRef>
          </c:tx>
          <c:spPr>
            <a:solidFill>
              <a:schemeClr val="accent5"/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3260849045178074E-3"/>
                  <c:y val="2.73197771308511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58-46E0-A890-36EBE15A17B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i="0" baseline="0"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
palvelut yhteensä</c:v>
                </c:pt>
                <c:pt idx="1">
                  <c:v>Teollisuuden, yhteiskunnan ja
rakentamisen asiantuntijapalvelut</c:v>
                </c:pt>
                <c:pt idx="2">
                  <c:v>Tietotekniikkapalvelut, ohjelmistot</c:v>
                </c:pt>
                <c:pt idx="3">
                  <c:v>Tietoliikennelaitteet, sähkökoneet,
instrumentit</c:v>
                </c:pt>
                <c:pt idx="4">
                  <c:v>Koneet, metallituotteet, kulkuneuvot, asennuspalvelut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150982</c:v>
                </c:pt>
                <c:pt idx="1">
                  <c:v>46530</c:v>
                </c:pt>
                <c:pt idx="2">
                  <c:v>34920</c:v>
                </c:pt>
                <c:pt idx="3">
                  <c:v>3654</c:v>
                </c:pt>
                <c:pt idx="4">
                  <c:v>61038</c:v>
                </c:pt>
                <c:pt idx="5">
                  <c:v>4840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58-46E0-A890-36EBE15A17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09613888"/>
        <c:axId val="409614280"/>
      </c:barChart>
      <c:catAx>
        <c:axId val="4096138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09614280"/>
        <c:crosses val="autoZero"/>
        <c:auto val="1"/>
        <c:lblAlgn val="ctr"/>
        <c:lblOffset val="100"/>
        <c:noMultiLvlLbl val="0"/>
      </c:catAx>
      <c:valAx>
        <c:axId val="40961428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none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09613888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Yhteensä</a:t>
            </a:r>
            <a:r>
              <a:rPr lang="en-US" dirty="0"/>
              <a:t> 28,4 </a:t>
            </a:r>
            <a:r>
              <a:rPr lang="en-US" dirty="0" err="1"/>
              <a:t>mrd</a:t>
            </a:r>
            <a:r>
              <a:rPr lang="en-US" dirty="0"/>
              <a:t>. €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72-4531-8CBE-CB38C7C39B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872-4531-8CBE-CB38C7C39B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872-4531-8CBE-CB38C7C39BA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Vientiteollisuus (välitön)</c:v>
                </c:pt>
                <c:pt idx="1">
                  <c:v>Vaikutus muilla toimialoilla (välillinen)</c:v>
                </c:pt>
                <c:pt idx="2">
                  <c:v>Vaikutus yksityiseen kulutukseen (tulovaikutus)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14.1</c:v>
                </c:pt>
                <c:pt idx="1">
                  <c:v>7.7</c:v>
                </c:pt>
                <c:pt idx="2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rgbClr val="0F78B2"/>
              </a:solidFill>
            </c:spPr>
            <c:extLst>
              <c:ext xmlns:c16="http://schemas.microsoft.com/office/drawing/2014/chart" uri="{C3380CC4-5D6E-409C-BE32-E72D297353CC}">
                <c16:uniqueId val="{00000001-6CA2-46B9-8D9D-1B6FCAE366AE}"/>
              </c:ext>
            </c:extLst>
          </c:dPt>
          <c:dPt>
            <c:idx val="1"/>
            <c:bubble3D val="0"/>
            <c:spPr>
              <a:solidFill>
                <a:srgbClr val="FF00B8"/>
              </a:solidFill>
            </c:spPr>
            <c:extLst>
              <c:ext xmlns:c16="http://schemas.microsoft.com/office/drawing/2014/chart" uri="{C3380CC4-5D6E-409C-BE32-E72D297353CC}">
                <c16:uniqueId val="{00000003-6CA2-46B9-8D9D-1B6FCAE366AE}"/>
              </c:ext>
            </c:extLst>
          </c:dPt>
          <c:dPt>
            <c:idx val="2"/>
            <c:bubble3D val="0"/>
            <c:spPr>
              <a:solidFill>
                <a:srgbClr val="85E869"/>
              </a:solidFill>
            </c:spPr>
            <c:extLst>
              <c:ext xmlns:c16="http://schemas.microsoft.com/office/drawing/2014/chart" uri="{C3380CC4-5D6E-409C-BE32-E72D297353CC}">
                <c16:uniqueId val="{00000005-6CA2-46B9-8D9D-1B6FCAE366AE}"/>
              </c:ext>
            </c:extLst>
          </c:dPt>
          <c:dPt>
            <c:idx val="3"/>
            <c:bubble3D val="0"/>
            <c:spPr>
              <a:solidFill>
                <a:srgbClr val="FF805C"/>
              </a:solidFill>
            </c:spPr>
            <c:extLst>
              <c:ext xmlns:c16="http://schemas.microsoft.com/office/drawing/2014/chart" uri="{C3380CC4-5D6E-409C-BE32-E72D297353CC}">
                <c16:uniqueId val="{00000007-6CA2-46B9-8D9D-1B6FCAE366AE}"/>
              </c:ext>
            </c:extLst>
          </c:dPt>
          <c:dPt>
            <c:idx val="4"/>
            <c:bubble3D val="0"/>
            <c:spPr>
              <a:solidFill>
                <a:srgbClr val="8A0FA6"/>
              </a:solidFill>
            </c:spPr>
            <c:extLst>
              <c:ext xmlns:c16="http://schemas.microsoft.com/office/drawing/2014/chart" uri="{C3380CC4-5D6E-409C-BE32-E72D297353CC}">
                <c16:uniqueId val="{00000009-6CA2-46B9-8D9D-1B6FCAE366AE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6CA2-46B9-8D9D-1B6FCAE366AE}"/>
              </c:ext>
            </c:extLst>
          </c:dPt>
          <c:dPt>
            <c:idx val="6"/>
            <c:bubble3D val="0"/>
            <c:spPr>
              <a:solidFill>
                <a:srgbClr val="0ACFCF"/>
              </a:solidFill>
            </c:spPr>
            <c:extLst>
              <c:ext xmlns:c16="http://schemas.microsoft.com/office/drawing/2014/chart" uri="{C3380CC4-5D6E-409C-BE32-E72D297353CC}">
                <c16:uniqueId val="{0000000D-6CA2-46B9-8D9D-1B6FCAE366AE}"/>
              </c:ext>
            </c:extLst>
          </c:dPt>
          <c:dPt>
            <c:idx val="7"/>
            <c:bubble3D val="0"/>
            <c:spPr>
              <a:solidFill>
                <a:srgbClr val="141F94"/>
              </a:solidFill>
            </c:spPr>
            <c:extLst>
              <c:ext xmlns:c16="http://schemas.microsoft.com/office/drawing/2014/chart" uri="{C3380CC4-5D6E-409C-BE32-E72D297353CC}">
                <c16:uniqueId val="{0000000F-6CA2-46B9-8D9D-1B6FCAE366AE}"/>
              </c:ext>
            </c:extLst>
          </c:dPt>
          <c:dPt>
            <c:idx val="8"/>
            <c:bubble3D val="0"/>
            <c:spPr>
              <a:solidFill>
                <a:srgbClr val="999999"/>
              </a:solidFill>
            </c:spPr>
            <c:extLst>
              <c:ext xmlns:c16="http://schemas.microsoft.com/office/drawing/2014/chart" uri="{C3380CC4-5D6E-409C-BE32-E72D297353CC}">
                <c16:uniqueId val="{00000011-6CA2-46B9-8D9D-1B6FCAE366AE}"/>
              </c:ext>
            </c:extLst>
          </c:dPt>
          <c:dPt>
            <c:idx val="9"/>
            <c:bubble3D val="0"/>
            <c:spPr>
              <a:solidFill>
                <a:srgbClr val="0A4F77"/>
              </a:solidFill>
            </c:spPr>
            <c:extLst>
              <c:ext xmlns:c16="http://schemas.microsoft.com/office/drawing/2014/chart" uri="{C3380CC4-5D6E-409C-BE32-E72D297353CC}">
                <c16:uniqueId val="{00000013-6CA2-46B9-8D9D-1B6FCAE366AE}"/>
              </c:ext>
            </c:extLst>
          </c:dPt>
          <c:dPt>
            <c:idx val="10"/>
            <c:bubble3D val="0"/>
            <c:spPr>
              <a:solidFill>
                <a:srgbClr val="C8C12C"/>
              </a:solidFill>
            </c:spPr>
            <c:extLst>
              <c:ext xmlns:c16="http://schemas.microsoft.com/office/drawing/2014/chart" uri="{C3380CC4-5D6E-409C-BE32-E72D297353CC}">
                <c16:uniqueId val="{00000015-6CA2-46B9-8D9D-1B6FCAE366AE}"/>
              </c:ext>
            </c:extLst>
          </c:dPt>
          <c:dPt>
            <c:idx val="11"/>
            <c:bubble3D val="0"/>
            <c:spPr>
              <a:solidFill>
                <a:srgbClr val="599BAA"/>
              </a:solidFill>
            </c:spPr>
            <c:extLst>
              <c:ext xmlns:c16="http://schemas.microsoft.com/office/drawing/2014/chart" uri="{C3380CC4-5D6E-409C-BE32-E72D297353CC}">
                <c16:uniqueId val="{00000017-6CA2-46B9-8D9D-1B6FCAE366AE}"/>
              </c:ext>
            </c:extLst>
          </c:dPt>
          <c:dPt>
            <c:idx val="12"/>
            <c:bubble3D val="0"/>
            <c:spPr>
              <a:solidFill>
                <a:srgbClr val="5C0A6F"/>
              </a:solidFill>
            </c:spPr>
            <c:extLst>
              <c:ext xmlns:c16="http://schemas.microsoft.com/office/drawing/2014/chart" uri="{C3380CC4-5D6E-409C-BE32-E72D297353CC}">
                <c16:uniqueId val="{00000019-6CA2-46B9-8D9D-1B6FCAE366AE}"/>
              </c:ext>
            </c:extLst>
          </c:dPt>
          <c:dPt>
            <c:idx val="13"/>
            <c:bubble3D val="0"/>
            <c:explosion val="4"/>
            <c:spPr>
              <a:solidFill>
                <a:srgbClr val="05283B"/>
              </a:solidFill>
            </c:spPr>
            <c:extLst>
              <c:ext xmlns:c16="http://schemas.microsoft.com/office/drawing/2014/chart" uri="{C3380CC4-5D6E-409C-BE32-E72D297353CC}">
                <c16:uniqueId val="{0000001B-6CA2-46B9-8D9D-1B6FCAE366AE}"/>
              </c:ext>
            </c:extLst>
          </c:dPt>
          <c:dLbls>
            <c:dLbl>
              <c:idx val="0"/>
              <c:layout>
                <c:manualLayout>
                  <c:x val="-2.9591699784516506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A2-46B9-8D9D-1B6FCAE366AE}"/>
                </c:ext>
              </c:extLst>
            </c:dLbl>
            <c:dLbl>
              <c:idx val="1"/>
              <c:layout>
                <c:manualLayout>
                  <c:x val="-2.9591699784516506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A2-46B9-8D9D-1B6FCAE366AE}"/>
                </c:ext>
              </c:extLst>
            </c:dLbl>
            <c:dLbl>
              <c:idx val="2"/>
              <c:layout>
                <c:manualLayout>
                  <c:x val="0"/>
                  <c:y val="-2.383369262155705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A2-46B9-8D9D-1B6FCAE366AE}"/>
                </c:ext>
              </c:extLst>
            </c:dLbl>
            <c:dLbl>
              <c:idx val="3"/>
              <c:layout>
                <c:manualLayout>
                  <c:x val="5.9183399569033013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A2-46B9-8D9D-1B6FCAE366AE}"/>
                </c:ext>
              </c:extLst>
            </c:dLbl>
            <c:dLbl>
              <c:idx val="4"/>
              <c:layout>
                <c:manualLayout>
                  <c:x val="1.5471562081980968E-3"/>
                  <c:y val="2.86866916338763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A2-46B9-8D9D-1B6FCAE366AE}"/>
                </c:ext>
              </c:extLst>
            </c:dLbl>
            <c:dLbl>
              <c:idx val="5"/>
              <c:layout>
                <c:manualLayout>
                  <c:x val="-1.6647748770336739E-2"/>
                  <c:y val="2.51008551796418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A2-46B9-8D9D-1B6FCAE366AE}"/>
                </c:ext>
              </c:extLst>
            </c:dLbl>
            <c:dLbl>
              <c:idx val="6"/>
              <c:layout>
                <c:manualLayout>
                  <c:x val="-5.9183399569033013E-3"/>
                  <c:y val="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CA2-46B9-8D9D-1B6FCAE366AE}"/>
                </c:ext>
              </c:extLst>
            </c:dLbl>
            <c:dLbl>
              <c:idx val="7"/>
              <c:layout>
                <c:manualLayout>
                  <c:x val="1.356270572370286E-17"/>
                  <c:y val="-2.383369262155880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CA2-46B9-8D9D-1B6FCAE366AE}"/>
                </c:ext>
              </c:extLst>
            </c:dLbl>
            <c:dLbl>
              <c:idx val="8"/>
              <c:layout>
                <c:manualLayout>
                  <c:x val="-1.4795849892258253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CA2-46B9-8D9D-1B6FCAE366AE}"/>
                </c:ext>
              </c:extLst>
            </c:dLbl>
            <c:dLbl>
              <c:idx val="9"/>
              <c:layout>
                <c:manualLayout>
                  <c:x val="-6.7813528618514302E-18"/>
                  <c:y val="-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CA2-46B9-8D9D-1B6FCAE366AE}"/>
                </c:ext>
              </c:extLst>
            </c:dLbl>
            <c:dLbl>
              <c:idx val="10"/>
              <c:layout>
                <c:manualLayout>
                  <c:x val="0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CA2-46B9-8D9D-1B6FCAE366AE}"/>
                </c:ext>
              </c:extLst>
            </c:dLbl>
            <c:dLbl>
              <c:idx val="11"/>
              <c:layout>
                <c:manualLayout>
                  <c:x val="-5.9183399569033013E-3"/>
                  <c:y val="7.150107786467379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CA2-46B9-8D9D-1B6FCAE366AE}"/>
                </c:ext>
              </c:extLst>
            </c:dLbl>
            <c:dLbl>
              <c:idx val="12"/>
              <c:layout>
                <c:manualLayout>
                  <c:x val="-4.438754967677476E-3"/>
                  <c:y val="-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CA2-46B9-8D9D-1B6FCAE366AE}"/>
                </c:ext>
              </c:extLst>
            </c:dLbl>
            <c:dLbl>
              <c:idx val="13"/>
              <c:layout>
                <c:manualLayout>
                  <c:x val="-3.1194508745430671E-2"/>
                  <c:y val="8.35259896908613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046159667045"/>
                      <c:h val="0.123783074400177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6CA2-46B9-8D9D-1B6FCAE366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850" baseline="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Taul1!$A$2:$A$15</c:f>
              <c:strCache>
                <c:ptCount val="14"/>
                <c:pt idx="0">
                  <c:v>Kiina</c:v>
                </c:pt>
                <c:pt idx="1">
                  <c:v>Intia</c:v>
                </c:pt>
                <c:pt idx="2">
                  <c:v>Yhdysvallat</c:v>
                </c:pt>
                <c:pt idx="3">
                  <c:v>Saksa</c:v>
                </c:pt>
                <c:pt idx="4">
                  <c:v>Ruotsi</c:v>
                </c:pt>
                <c:pt idx="5">
                  <c:v>Puola</c:v>
                </c:pt>
                <c:pt idx="6">
                  <c:v>Ranska</c:v>
                </c:pt>
                <c:pt idx="7">
                  <c:v>Iso-Britannia</c:v>
                </c:pt>
                <c:pt idx="8">
                  <c:v>Brasilia</c:v>
                </c:pt>
                <c:pt idx="9">
                  <c:v>Venäjä</c:v>
                </c:pt>
                <c:pt idx="10">
                  <c:v>Italia</c:v>
                </c:pt>
                <c:pt idx="11">
                  <c:v>Kanada</c:v>
                </c:pt>
                <c:pt idx="12">
                  <c:v>Espanja</c:v>
                </c:pt>
                <c:pt idx="13">
                  <c:v>Muut maat</c:v>
                </c:pt>
              </c:strCache>
            </c:strRef>
          </c:cat>
          <c:val>
            <c:numRef>
              <c:f>Taul1!$B$2:$B$15</c:f>
              <c:numCache>
                <c:formatCode>#,##0</c:formatCode>
                <c:ptCount val="14"/>
                <c:pt idx="0">
                  <c:v>49386</c:v>
                </c:pt>
                <c:pt idx="1">
                  <c:v>35658</c:v>
                </c:pt>
                <c:pt idx="2">
                  <c:v>28939</c:v>
                </c:pt>
                <c:pt idx="3">
                  <c:v>20676</c:v>
                </c:pt>
                <c:pt idx="4">
                  <c:v>15124</c:v>
                </c:pt>
                <c:pt idx="5">
                  <c:v>14906</c:v>
                </c:pt>
                <c:pt idx="6">
                  <c:v>11525</c:v>
                </c:pt>
                <c:pt idx="7">
                  <c:v>7565</c:v>
                </c:pt>
                <c:pt idx="8">
                  <c:v>6750</c:v>
                </c:pt>
                <c:pt idx="9">
                  <c:v>6425</c:v>
                </c:pt>
                <c:pt idx="10">
                  <c:v>5956</c:v>
                </c:pt>
                <c:pt idx="11">
                  <c:v>4676</c:v>
                </c:pt>
                <c:pt idx="12">
                  <c:v>4372</c:v>
                </c:pt>
                <c:pt idx="13">
                  <c:v>75513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CA2-46B9-8D9D-1B6FCAE366A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03541862351988E-2"/>
          <c:y val="5.4502466874448915E-2"/>
          <c:w val="0.89992105254298349"/>
          <c:h val="0.75536511728124778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Toteutunut eläköityminen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3506</c:v>
                </c:pt>
                <c:pt idx="1">
                  <c:v>3893</c:v>
                </c:pt>
                <c:pt idx="2">
                  <c:v>4263</c:v>
                </c:pt>
                <c:pt idx="3">
                  <c:v>4416</c:v>
                </c:pt>
                <c:pt idx="4">
                  <c:v>4508</c:v>
                </c:pt>
                <c:pt idx="5">
                  <c:v>4964</c:v>
                </c:pt>
                <c:pt idx="6">
                  <c:v>4828</c:v>
                </c:pt>
                <c:pt idx="7">
                  <c:v>5279</c:v>
                </c:pt>
                <c:pt idx="8">
                  <c:v>6241</c:v>
                </c:pt>
                <c:pt idx="9">
                  <c:v>6506</c:v>
                </c:pt>
                <c:pt idx="10">
                  <c:v>5305</c:v>
                </c:pt>
                <c:pt idx="11">
                  <c:v>4932</c:v>
                </c:pt>
                <c:pt idx="12">
                  <c:v>5355</c:v>
                </c:pt>
                <c:pt idx="13">
                  <c:v>5625</c:v>
                </c:pt>
                <c:pt idx="14">
                  <c:v>5242</c:v>
                </c:pt>
                <c:pt idx="15">
                  <c:v>5516</c:v>
                </c:pt>
                <c:pt idx="16">
                  <c:v>5806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55-4FB8-A6F0-919097D65BBF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Arvioitu eläköityminen</c:v>
                </c:pt>
              </c:strCache>
            </c:strRef>
          </c:tx>
          <c:spPr>
            <a:solidFill>
              <a:schemeClr val="accent6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17">
                  <c:v>6009</c:v>
                </c:pt>
                <c:pt idx="18">
                  <c:v>6279</c:v>
                </c:pt>
                <c:pt idx="19">
                  <c:v>6551</c:v>
                </c:pt>
                <c:pt idx="20">
                  <c:v>6742</c:v>
                </c:pt>
                <c:pt idx="21">
                  <c:v>6946</c:v>
                </c:pt>
                <c:pt idx="22">
                  <c:v>7325</c:v>
                </c:pt>
                <c:pt idx="23">
                  <c:v>7489</c:v>
                </c:pt>
                <c:pt idx="24">
                  <c:v>7707</c:v>
                </c:pt>
                <c:pt idx="25">
                  <c:v>7880</c:v>
                </c:pt>
                <c:pt idx="26">
                  <c:v>7909</c:v>
                </c:pt>
                <c:pt idx="27">
                  <c:v>8108</c:v>
                </c:pt>
                <c:pt idx="28">
                  <c:v>8103</c:v>
                </c:pt>
                <c:pt idx="29">
                  <c:v>8152</c:v>
                </c:pt>
                <c:pt idx="30">
                  <c:v>8166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55-4FB8-A6F0-919097D65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16761432"/>
        <c:axId val="416761824"/>
      </c:bar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39244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1720</c:v>
                </c:pt>
                <c:pt idx="1">
                  <c:v>1868</c:v>
                </c:pt>
                <c:pt idx="2">
                  <c:v>2061</c:v>
                </c:pt>
                <c:pt idx="3">
                  <c:v>2124</c:v>
                </c:pt>
                <c:pt idx="4">
                  <c:v>2230</c:v>
                </c:pt>
                <c:pt idx="5">
                  <c:v>2454</c:v>
                </c:pt>
                <c:pt idx="6">
                  <c:v>2297</c:v>
                </c:pt>
                <c:pt idx="7">
                  <c:v>2526</c:v>
                </c:pt>
                <c:pt idx="8">
                  <c:v>3030</c:v>
                </c:pt>
                <c:pt idx="9">
                  <c:v>3113</c:v>
                </c:pt>
                <c:pt idx="10">
                  <c:v>2237</c:v>
                </c:pt>
                <c:pt idx="11">
                  <c:v>2078</c:v>
                </c:pt>
                <c:pt idx="12">
                  <c:v>2077</c:v>
                </c:pt>
                <c:pt idx="13">
                  <c:v>2384</c:v>
                </c:pt>
                <c:pt idx="14">
                  <c:v>2233</c:v>
                </c:pt>
                <c:pt idx="15">
                  <c:v>2305</c:v>
                </c:pt>
                <c:pt idx="16">
                  <c:v>2364</c:v>
                </c:pt>
                <c:pt idx="17">
                  <c:v>2285</c:v>
                </c:pt>
                <c:pt idx="18">
                  <c:v>2417</c:v>
                </c:pt>
                <c:pt idx="19">
                  <c:v>2542</c:v>
                </c:pt>
                <c:pt idx="20">
                  <c:v>2540</c:v>
                </c:pt>
                <c:pt idx="21">
                  <c:v>2576</c:v>
                </c:pt>
                <c:pt idx="22">
                  <c:v>2692</c:v>
                </c:pt>
                <c:pt idx="23">
                  <c:v>2714</c:v>
                </c:pt>
                <c:pt idx="24">
                  <c:v>2723</c:v>
                </c:pt>
                <c:pt idx="25">
                  <c:v>2723</c:v>
                </c:pt>
                <c:pt idx="26">
                  <c:v>2711</c:v>
                </c:pt>
                <c:pt idx="27">
                  <c:v>2712</c:v>
                </c:pt>
                <c:pt idx="28">
                  <c:v>2657</c:v>
                </c:pt>
                <c:pt idx="29">
                  <c:v>2619</c:v>
                </c:pt>
                <c:pt idx="30">
                  <c:v>2587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55-4FB8-A6F0-919097D65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6761432"/>
        <c:axId val="416761824"/>
      </c:lineChart>
      <c:catAx>
        <c:axId val="416761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1676182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16761824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Univers 45 Light"/>
                <a:cs typeface="Univers 45 Light"/>
              </a:defRPr>
            </a:pPr>
            <a:endParaRPr lang="fi-FI"/>
          </a:p>
        </c:txPr>
        <c:crossAx val="416761432"/>
        <c:crosses val="autoZero"/>
        <c:crossBetween val="between"/>
      </c:valAx>
      <c:spPr>
        <a:noFill/>
        <a:ln w="13081">
          <a:solidFill>
            <a:schemeClr val="tx1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9.6536684333300551E-2"/>
          <c:y val="0.91148207420592064"/>
          <c:w val="0.87866552285436306"/>
          <c:h val="8.7677725118483416E-2"/>
        </c:manualLayout>
      </c:layout>
      <c:overlay val="0"/>
      <c:spPr>
        <a:solidFill>
          <a:schemeClr val="bg1"/>
        </a:solidFill>
        <a:ln w="3270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85228189234294E-2"/>
          <c:y val="2.4742948211505619E-2"/>
          <c:w val="0.90742822468411055"/>
          <c:h val="0.78827131438467912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Kone- ja metallituoteteollisuus </c:v>
                </c:pt>
              </c:strCache>
            </c:strRef>
          </c:tx>
          <c:spPr>
            <a:solidFill>
              <a:schemeClr val="accent1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1171</c:v>
                </c:pt>
                <c:pt idx="1">
                  <c:v>1290</c:v>
                </c:pt>
                <c:pt idx="2">
                  <c:v>1419</c:v>
                </c:pt>
                <c:pt idx="3">
                  <c:v>1505</c:v>
                </c:pt>
                <c:pt idx="4">
                  <c:v>1642</c:v>
                </c:pt>
                <c:pt idx="5">
                  <c:v>1816</c:v>
                </c:pt>
                <c:pt idx="6">
                  <c:v>1671</c:v>
                </c:pt>
                <c:pt idx="7">
                  <c:v>1871</c:v>
                </c:pt>
                <c:pt idx="8">
                  <c:v>2309</c:v>
                </c:pt>
                <c:pt idx="9">
                  <c:v>2391</c:v>
                </c:pt>
                <c:pt idx="10">
                  <c:v>1747</c:v>
                </c:pt>
                <c:pt idx="11">
                  <c:v>1561</c:v>
                </c:pt>
                <c:pt idx="12">
                  <c:v>1543</c:v>
                </c:pt>
                <c:pt idx="13">
                  <c:v>1752</c:v>
                </c:pt>
                <c:pt idx="14">
                  <c:v>1664</c:v>
                </c:pt>
                <c:pt idx="15">
                  <c:v>1737</c:v>
                </c:pt>
                <c:pt idx="16">
                  <c:v>1802</c:v>
                </c:pt>
                <c:pt idx="17">
                  <c:v>1746</c:v>
                </c:pt>
                <c:pt idx="18">
                  <c:v>1829</c:v>
                </c:pt>
                <c:pt idx="19">
                  <c:v>1908</c:v>
                </c:pt>
                <c:pt idx="20">
                  <c:v>1907</c:v>
                </c:pt>
                <c:pt idx="21">
                  <c:v>1934</c:v>
                </c:pt>
                <c:pt idx="22">
                  <c:v>2024</c:v>
                </c:pt>
                <c:pt idx="23">
                  <c:v>2047</c:v>
                </c:pt>
                <c:pt idx="24">
                  <c:v>2050</c:v>
                </c:pt>
                <c:pt idx="25">
                  <c:v>2052</c:v>
                </c:pt>
                <c:pt idx="26">
                  <c:v>2015</c:v>
                </c:pt>
                <c:pt idx="27">
                  <c:v>2030</c:v>
                </c:pt>
                <c:pt idx="28">
                  <c:v>1966</c:v>
                </c:pt>
                <c:pt idx="29">
                  <c:v>1941</c:v>
                </c:pt>
                <c:pt idx="30">
                  <c:v>1901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7-421C-92EF-694520C76914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Metallien jalostus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184</c:v>
                </c:pt>
                <c:pt idx="1">
                  <c:v>199</c:v>
                </c:pt>
                <c:pt idx="2">
                  <c:v>224</c:v>
                </c:pt>
                <c:pt idx="3">
                  <c:v>238</c:v>
                </c:pt>
                <c:pt idx="4">
                  <c:v>220</c:v>
                </c:pt>
                <c:pt idx="5">
                  <c:v>252</c:v>
                </c:pt>
                <c:pt idx="6">
                  <c:v>271</c:v>
                </c:pt>
                <c:pt idx="7">
                  <c:v>268</c:v>
                </c:pt>
                <c:pt idx="8">
                  <c:v>303</c:v>
                </c:pt>
                <c:pt idx="9">
                  <c:v>296</c:v>
                </c:pt>
                <c:pt idx="10">
                  <c:v>228</c:v>
                </c:pt>
                <c:pt idx="11">
                  <c:v>227</c:v>
                </c:pt>
                <c:pt idx="12">
                  <c:v>264</c:v>
                </c:pt>
                <c:pt idx="13">
                  <c:v>266</c:v>
                </c:pt>
                <c:pt idx="14">
                  <c:v>247</c:v>
                </c:pt>
                <c:pt idx="15">
                  <c:v>251</c:v>
                </c:pt>
                <c:pt idx="16">
                  <c:v>240</c:v>
                </c:pt>
                <c:pt idx="17">
                  <c:v>237</c:v>
                </c:pt>
                <c:pt idx="18">
                  <c:v>250</c:v>
                </c:pt>
                <c:pt idx="19">
                  <c:v>288</c:v>
                </c:pt>
                <c:pt idx="20">
                  <c:v>286</c:v>
                </c:pt>
                <c:pt idx="21">
                  <c:v>292</c:v>
                </c:pt>
                <c:pt idx="22">
                  <c:v>299</c:v>
                </c:pt>
                <c:pt idx="23">
                  <c:v>287</c:v>
                </c:pt>
                <c:pt idx="24">
                  <c:v>280</c:v>
                </c:pt>
                <c:pt idx="25">
                  <c:v>282</c:v>
                </c:pt>
                <c:pt idx="26">
                  <c:v>291</c:v>
                </c:pt>
                <c:pt idx="27">
                  <c:v>277</c:v>
                </c:pt>
                <c:pt idx="28">
                  <c:v>286</c:v>
                </c:pt>
                <c:pt idx="29">
                  <c:v>291</c:v>
                </c:pt>
                <c:pt idx="30">
                  <c:v>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17-421C-92EF-694520C76914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Elektroniikka- ja sähköteollisuus </c:v>
                </c:pt>
              </c:strCache>
            </c:strRef>
          </c:tx>
          <c:spPr>
            <a:solidFill>
              <a:schemeClr val="accent2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365</c:v>
                </c:pt>
                <c:pt idx="1">
                  <c:v>379</c:v>
                </c:pt>
                <c:pt idx="2">
                  <c:v>418</c:v>
                </c:pt>
                <c:pt idx="3">
                  <c:v>381</c:v>
                </c:pt>
                <c:pt idx="4">
                  <c:v>368</c:v>
                </c:pt>
                <c:pt idx="5">
                  <c:v>386</c:v>
                </c:pt>
                <c:pt idx="6">
                  <c:v>355</c:v>
                </c:pt>
                <c:pt idx="7">
                  <c:v>387</c:v>
                </c:pt>
                <c:pt idx="8">
                  <c:v>418</c:v>
                </c:pt>
                <c:pt idx="9">
                  <c:v>426</c:v>
                </c:pt>
                <c:pt idx="10">
                  <c:v>262</c:v>
                </c:pt>
                <c:pt idx="11">
                  <c:v>290</c:v>
                </c:pt>
                <c:pt idx="12">
                  <c:v>270</c:v>
                </c:pt>
                <c:pt idx="13">
                  <c:v>366</c:v>
                </c:pt>
                <c:pt idx="14">
                  <c:v>322</c:v>
                </c:pt>
                <c:pt idx="15">
                  <c:v>317</c:v>
                </c:pt>
                <c:pt idx="16">
                  <c:v>322</c:v>
                </c:pt>
                <c:pt idx="17">
                  <c:v>302</c:v>
                </c:pt>
                <c:pt idx="18">
                  <c:v>338</c:v>
                </c:pt>
                <c:pt idx="19">
                  <c:v>346</c:v>
                </c:pt>
                <c:pt idx="20">
                  <c:v>347</c:v>
                </c:pt>
                <c:pt idx="21">
                  <c:v>350</c:v>
                </c:pt>
                <c:pt idx="22">
                  <c:v>369</c:v>
                </c:pt>
                <c:pt idx="23">
                  <c:v>380</c:v>
                </c:pt>
                <c:pt idx="24">
                  <c:v>393</c:v>
                </c:pt>
                <c:pt idx="25">
                  <c:v>389</c:v>
                </c:pt>
                <c:pt idx="26">
                  <c:v>405</c:v>
                </c:pt>
                <c:pt idx="27">
                  <c:v>405</c:v>
                </c:pt>
                <c:pt idx="28">
                  <c:v>405</c:v>
                </c:pt>
                <c:pt idx="29">
                  <c:v>387</c:v>
                </c:pt>
                <c:pt idx="30">
                  <c:v>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17-421C-92EF-694520C76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16762608"/>
        <c:axId val="416763000"/>
      </c:barChart>
      <c:catAx>
        <c:axId val="41676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1676300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16763000"/>
        <c:scaling>
          <c:orientation val="minMax"/>
          <c:max val="3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Univers 45 Light"/>
                <a:cs typeface="Univers 45 Light"/>
              </a:defRPr>
            </a:pPr>
            <a:endParaRPr lang="fi-FI"/>
          </a:p>
        </c:txPr>
        <c:crossAx val="416762608"/>
        <c:crosses val="autoZero"/>
        <c:crossBetween val="between"/>
      </c:valAx>
      <c:spPr>
        <a:noFill/>
        <a:ln w="1262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7.4938662455655905E-2"/>
          <c:y val="0.88514756323370913"/>
          <c:w val="0.90823909726739438"/>
          <c:h val="0.11485243676629089"/>
        </c:manualLayout>
      </c:layout>
      <c:overlay val="0"/>
      <c:spPr>
        <a:solidFill>
          <a:schemeClr val="bg1"/>
        </a:solidFill>
        <a:ln w="3155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FF00B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4D-4EF8-9BFA-E573CDAFC50A}"/>
              </c:ext>
            </c:extLst>
          </c:dPt>
          <c:dPt>
            <c:idx val="1"/>
            <c:bubble3D val="0"/>
            <c:spPr>
              <a:solidFill>
                <a:srgbClr val="FF805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4D-4EF8-9BFA-E573CDAFC50A}"/>
              </c:ext>
            </c:extLst>
          </c:dPt>
          <c:dPt>
            <c:idx val="2"/>
            <c:bubble3D val="0"/>
            <c:spPr>
              <a:solidFill>
                <a:srgbClr val="0F78B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4D-4EF8-9BFA-E573CDAFC50A}"/>
              </c:ext>
            </c:extLst>
          </c:dPt>
          <c:dPt>
            <c:idx val="3"/>
            <c:bubble3D val="0"/>
            <c:spPr>
              <a:solidFill>
                <a:srgbClr val="85E86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E4D-4EF8-9BFA-E573CDAFC50A}"/>
              </c:ext>
            </c:extLst>
          </c:dPt>
          <c:dPt>
            <c:idx val="13"/>
            <c:bubble3D val="0"/>
            <c:explosion val="4"/>
            <c:extLst>
              <c:ext xmlns:c16="http://schemas.microsoft.com/office/drawing/2014/chart" uri="{C3380CC4-5D6E-409C-BE32-E72D297353CC}">
                <c16:uniqueId val="{00000008-AE4D-4EF8-9BFA-E573CDAFC50A}"/>
              </c:ext>
            </c:extLst>
          </c:dPt>
          <c:dLbls>
            <c:dLbl>
              <c:idx val="0"/>
              <c:layout>
                <c:manualLayout>
                  <c:x val="-0.20355801181012811"/>
                  <c:y val="0.1236160737791644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567697043767007"/>
                      <c:h val="0.184071025147132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E4D-4EF8-9BFA-E573CDAFC50A}"/>
                </c:ext>
              </c:extLst>
            </c:dLbl>
            <c:dLbl>
              <c:idx val="1"/>
              <c:layout>
                <c:manualLayout>
                  <c:x val="-0.13823293305815615"/>
                  <c:y val="-0.1160801624090013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652521560669649"/>
                      <c:h val="0.184071025147132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E4D-4EF8-9BFA-E573CDAFC50A}"/>
                </c:ext>
              </c:extLst>
            </c:dLbl>
            <c:dLbl>
              <c:idx val="2"/>
              <c:layout>
                <c:manualLayout>
                  <c:x val="0.17336306092330397"/>
                  <c:y val="-0.2033188231667368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940460268413041"/>
                      <c:h val="0.184071025147132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E4D-4EF8-9BFA-E573CDAFC50A}"/>
                </c:ext>
              </c:extLst>
            </c:dLbl>
            <c:dLbl>
              <c:idx val="3"/>
              <c:layout>
                <c:manualLayout>
                  <c:x val="0.16576198900702019"/>
                  <c:y val="0.1522993256292173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267725333513915"/>
                      <c:h val="0.180185988994087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E4D-4EF8-9BFA-E573CDAFC5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1-249</c:v>
                </c:pt>
                <c:pt idx="1">
                  <c:v>250-499</c:v>
                </c:pt>
                <c:pt idx="2">
                  <c:v>500-999</c:v>
                </c:pt>
                <c:pt idx="3">
                  <c:v>1000-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68763</c:v>
                </c:pt>
                <c:pt idx="1">
                  <c:v>30910</c:v>
                </c:pt>
                <c:pt idx="2">
                  <c:v>26576</c:v>
                </c:pt>
                <c:pt idx="3">
                  <c:v>49725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E4D-4EF8-9BFA-E573CDAFC5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 marL="0" algn="l" defTabSz="914069" rtl="0" eaLnBrk="1" latinLnBrk="0" hangingPunct="1">
        <a:defRPr lang="fi-FI" sz="1200" b="1" kern="0">
          <a:solidFill>
            <a:srgbClr val="002664"/>
          </a:solidFill>
          <a:latin typeface="+mn-lt"/>
          <a:ea typeface="ＭＳ Ｐゴシック" pitchFamily="-128" charset="-128"/>
          <a:cs typeface="Arial Unicode MS"/>
        </a:defRPr>
      </a:pPr>
      <a:endParaRPr lang="fi-FI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63535265002992E-2"/>
          <c:y val="1.9424747012697172E-2"/>
          <c:w val="0.88948542243392692"/>
          <c:h val="0.96751091192375105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määrä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</c:spPr>
          <c:explosion val="32"/>
          <c:dPt>
            <c:idx val="0"/>
            <c:bubble3D val="0"/>
            <c:spPr>
              <a:solidFill>
                <a:srgbClr val="FF00B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54-431A-84D5-E4D7277C4D3D}"/>
              </c:ext>
            </c:extLst>
          </c:dPt>
          <c:dPt>
            <c:idx val="1"/>
            <c:bubble3D val="0"/>
            <c:explosion val="12"/>
            <c:spPr>
              <a:solidFill>
                <a:srgbClr val="FF805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54-431A-84D5-E4D7277C4D3D}"/>
              </c:ext>
            </c:extLst>
          </c:dPt>
          <c:dPt>
            <c:idx val="2"/>
            <c:bubble3D val="0"/>
            <c:explosion val="4"/>
            <c:spPr>
              <a:solidFill>
                <a:srgbClr val="0F78B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54-431A-84D5-E4D7277C4D3D}"/>
              </c:ext>
            </c:extLst>
          </c:dPt>
          <c:dPt>
            <c:idx val="3"/>
            <c:bubble3D val="0"/>
            <c:explosion val="0"/>
            <c:spPr>
              <a:solidFill>
                <a:srgbClr val="85E86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54-431A-84D5-E4D7277C4D3D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8-4254-431A-84D5-E4D7277C4D3D}"/>
              </c:ext>
            </c:extLst>
          </c:dPt>
          <c:dLbls>
            <c:dLbl>
              <c:idx val="0"/>
              <c:layout>
                <c:manualLayout>
                  <c:x val="-0.2486771156575541"/>
                  <c:y val="-0.15251337288264485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1050" b="1" i="0" u="none" strike="noStrike" kern="0" baseline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fld id="{6030248F-1243-4024-9544-6AEF55D51877}" type="VALUE">
                      <a:rPr lang="en-US" sz="1050" b="1" i="0" u="none" strike="noStrike" kern="0" baseline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  <a:pPr algn="ctr" rtl="0">
                        <a:defRPr lang="fi-FI" sz="1050" b="1" i="0" u="none" strike="noStrike" kern="0" baseline="0">
                          <a:solidFill>
                            <a:schemeClr val="bg1"/>
                          </a:solidFill>
                          <a:latin typeface="+mn-lt"/>
                          <a:ea typeface="ＭＳ Ｐゴシック" pitchFamily="-128" charset="-128"/>
                          <a:cs typeface="Arial Unicode MS"/>
                        </a:defRPr>
                      </a:pPr>
                      <a:t>[ARVO]</a:t>
                    </a:fld>
                    <a:r>
                      <a:rPr lang="en-US" sz="1050" b="1" i="0" u="none" strike="noStrike" kern="0" baseline="0" dirty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  <a:t> </a:t>
                    </a:r>
                    <a:br>
                      <a:rPr lang="en-US" sz="1050" b="1" i="0" u="none" strike="noStrike" kern="0" baseline="0" dirty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</a:br>
                    <a:r>
                      <a:rPr lang="en-US" sz="1050" b="1" i="0" u="none" strike="noStrike" kern="0" baseline="0" dirty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  <a:t>92 %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49662573503725"/>
                      <c:h val="0.282500098963460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254-431A-84D5-E4D7277C4D3D}"/>
                </c:ext>
              </c:extLst>
            </c:dLbl>
            <c:dLbl>
              <c:idx val="1"/>
              <c:layout>
                <c:manualLayout>
                  <c:x val="-6.7720058945050246E-2"/>
                  <c:y val="3.4955919848067528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86 </a:t>
                    </a:r>
                    <a:r>
                      <a:rPr lang="en-US" sz="1050" dirty="0" err="1">
                        <a:solidFill>
                          <a:schemeClr val="tx1"/>
                        </a:solidFill>
                      </a:rPr>
                      <a:t>kpl</a:t>
                    </a:r>
                    <a:endParaRPr lang="en-US" sz="1050" dirty="0">
                      <a:solidFill>
                        <a:schemeClr val="tx1"/>
                      </a:solidFill>
                    </a:endParaRPr>
                  </a:p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5 %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54-431A-84D5-E4D7277C4D3D}"/>
                </c:ext>
              </c:extLst>
            </c:dLbl>
            <c:dLbl>
              <c:idx val="2"/>
              <c:layout>
                <c:manualLayout>
                  <c:x val="7.0556760246150846E-2"/>
                  <c:y val="0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38 </a:t>
                    </a:r>
                    <a:r>
                      <a:rPr lang="en-US" sz="1050" dirty="0" err="1">
                        <a:solidFill>
                          <a:schemeClr val="tx1"/>
                        </a:solidFill>
                      </a:rPr>
                      <a:t>kpl</a:t>
                    </a:r>
                    <a:endParaRPr lang="en-US" sz="1050" dirty="0">
                      <a:solidFill>
                        <a:schemeClr val="tx1"/>
                      </a:solidFill>
                    </a:endParaRPr>
                  </a:p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2 %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26731256045955"/>
                      <c:h val="0.194737233109965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254-431A-84D5-E4D7277C4D3D}"/>
                </c:ext>
              </c:extLst>
            </c:dLbl>
            <c:dLbl>
              <c:idx val="3"/>
              <c:layout>
                <c:manualLayout>
                  <c:x val="0.27034979156331884"/>
                  <c:y val="4.6912841923836976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24 </a:t>
                    </a:r>
                    <a:r>
                      <a:rPr lang="en-US" sz="1050" dirty="0" err="1">
                        <a:solidFill>
                          <a:schemeClr val="tx1"/>
                        </a:solidFill>
                      </a:rPr>
                      <a:t>kpl</a:t>
                    </a:r>
                    <a:endParaRPr lang="en-US" sz="1050" dirty="0">
                      <a:solidFill>
                        <a:schemeClr val="tx1"/>
                      </a:solidFill>
                    </a:endParaRPr>
                  </a:p>
                  <a:p>
                    <a:pPr algn="ctr" rtl="0">
                      <a:defRPr lang="fi-FI" sz="1050" b="1" i="0" u="none" strike="noStrike" kern="0" baseline="0">
                        <a:solidFill>
                          <a:schemeClr val="tx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r>
                      <a:rPr lang="en-US" sz="1050" dirty="0">
                        <a:solidFill>
                          <a:schemeClr val="tx1"/>
                        </a:solidFill>
                      </a:rPr>
                      <a:t>1 %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26731256045955"/>
                      <c:h val="0.194737233109965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254-431A-84D5-E4D7277C4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fi-FI" sz="1050" b="1" i="0" u="none" strike="noStrike" kern="0" baseline="0">
                    <a:solidFill>
                      <a:srgbClr val="002664"/>
                    </a:solidFill>
                    <a:latin typeface="+mn-lt"/>
                    <a:ea typeface="ＭＳ Ｐゴシック" pitchFamily="-128" charset="-128"/>
                    <a:cs typeface="Arial Unicode M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kpl 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1-249</c:v>
                </c:pt>
                <c:pt idx="1">
                  <c:v>250-499</c:v>
                </c:pt>
                <c:pt idx="2">
                  <c:v>500-999</c:v>
                </c:pt>
                <c:pt idx="3">
                  <c:v>1000-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1439</c:v>
                </c:pt>
                <c:pt idx="1">
                  <c:v>86</c:v>
                </c:pt>
                <c:pt idx="2">
                  <c:v>38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254-431A-84D5-E4D7277C4D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määrä</c:v>
                </c:pt>
              </c:strCache>
            </c:strRef>
          </c:tx>
          <c:spPr>
            <a:ln>
              <a:solidFill>
                <a:srgbClr val="FFFFFF"/>
              </a:solidFill>
            </a:ln>
            <a:effectLst/>
          </c:spPr>
          <c:dPt>
            <c:idx val="0"/>
            <c:bubble3D val="0"/>
            <c:spPr>
              <a:solidFill>
                <a:srgbClr val="FF00B8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E6-4B41-ACA6-AFB5BF9FA914}"/>
              </c:ext>
            </c:extLst>
          </c:dPt>
          <c:dPt>
            <c:idx val="1"/>
            <c:bubble3D val="0"/>
            <c:spPr>
              <a:solidFill>
                <a:srgbClr val="FF805C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E6-4B41-ACA6-AFB5BF9FA914}"/>
              </c:ext>
            </c:extLst>
          </c:dPt>
          <c:dPt>
            <c:idx val="2"/>
            <c:bubble3D val="0"/>
            <c:spPr>
              <a:solidFill>
                <a:srgbClr val="0F78B2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E6-4B41-ACA6-AFB5BF9FA914}"/>
              </c:ext>
            </c:extLst>
          </c:dPt>
          <c:dPt>
            <c:idx val="3"/>
            <c:bubble3D val="0"/>
            <c:spPr>
              <a:solidFill>
                <a:srgbClr val="85E869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E6-4B41-ACA6-AFB5BF9FA914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8-E7E6-4B41-ACA6-AFB5BF9FA914}"/>
              </c:ext>
            </c:extLst>
          </c:dPt>
          <c:dLbls>
            <c:dLbl>
              <c:idx val="0"/>
              <c:layout>
                <c:manualLayout>
                  <c:x val="-0.14969768551658316"/>
                  <c:y val="0.1039367806706612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E6-4B41-ACA6-AFB5BF9FA914}"/>
                </c:ext>
              </c:extLst>
            </c:dLbl>
            <c:dLbl>
              <c:idx val="1"/>
              <c:layout>
                <c:manualLayout>
                  <c:x val="8.1603435934144597E-2"/>
                  <c:y val="-0.133653908221593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483 </a:t>
                    </a:r>
                    <a:r>
                      <a:rPr lang="en-US" dirty="0" err="1"/>
                      <a:t>kpl</a:t>
                    </a:r>
                    <a:r>
                      <a:rPr lang="en-US" dirty="0"/>
                      <a:t>  33 %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E6-4B41-ACA6-AFB5BF9FA914}"/>
                </c:ext>
              </c:extLst>
            </c:dLbl>
            <c:dLbl>
              <c:idx val="2"/>
              <c:layout>
                <c:manualLayout>
                  <c:x val="8.9390360295872107E-2"/>
                  <c:y val="3.06894991836038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E6-4B41-ACA6-AFB5BF9FA914}"/>
                </c:ext>
              </c:extLst>
            </c:dLbl>
            <c:dLbl>
              <c:idx val="3"/>
              <c:layout>
                <c:manualLayout>
                  <c:x val="0.18088188976377953"/>
                  <c:y val="0.150678255574034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E6-4B41-ACA6-AFB5BF9FA9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 kpl 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1–19</c:v>
                </c:pt>
                <c:pt idx="1">
                  <c:v>20–49</c:v>
                </c:pt>
                <c:pt idx="2">
                  <c:v>50–99</c:v>
                </c:pt>
                <c:pt idx="3">
                  <c:v>100–249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485</c:v>
                </c:pt>
                <c:pt idx="1">
                  <c:v>483</c:v>
                </c:pt>
                <c:pt idx="2">
                  <c:v>277</c:v>
                </c:pt>
                <c:pt idx="3">
                  <c:v>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7E6-4B41-ACA6-AFB5BF9FA9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spPr>
            <a:ln>
              <a:solidFill>
                <a:srgbClr val="FFFFFF"/>
              </a:solidFill>
            </a:ln>
            <a:effectLst/>
          </c:spPr>
          <c:dPt>
            <c:idx val="0"/>
            <c:bubble3D val="0"/>
            <c:spPr>
              <a:solidFill>
                <a:srgbClr val="FF00B8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36-4A59-854D-52C3E75C455A}"/>
              </c:ext>
            </c:extLst>
          </c:dPt>
          <c:dPt>
            <c:idx val="1"/>
            <c:bubble3D val="0"/>
            <c:spPr>
              <a:solidFill>
                <a:srgbClr val="FF805C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36-4A59-854D-52C3E75C455A}"/>
              </c:ext>
            </c:extLst>
          </c:dPt>
          <c:dPt>
            <c:idx val="2"/>
            <c:bubble3D val="0"/>
            <c:spPr>
              <a:solidFill>
                <a:srgbClr val="0F78B2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36-4A59-854D-52C3E75C455A}"/>
              </c:ext>
            </c:extLst>
          </c:dPt>
          <c:dPt>
            <c:idx val="3"/>
            <c:bubble3D val="0"/>
            <c:spPr>
              <a:solidFill>
                <a:srgbClr val="85E869"/>
              </a:solidFill>
              <a:ln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36-4A59-854D-52C3E75C455A}"/>
              </c:ext>
            </c:extLst>
          </c:dPt>
          <c:dPt>
            <c:idx val="13"/>
            <c:bubble3D val="0"/>
            <c:explosion val="4"/>
            <c:extLst>
              <c:ext xmlns:c16="http://schemas.microsoft.com/office/drawing/2014/chart" uri="{C3380CC4-5D6E-409C-BE32-E72D297353CC}">
                <c16:uniqueId val="{00000008-6036-4A59-854D-52C3E75C455A}"/>
              </c:ext>
            </c:extLst>
          </c:dPt>
          <c:dLbls>
            <c:dLbl>
              <c:idx val="0"/>
              <c:layout>
                <c:manualLayout>
                  <c:x val="-7.896488674983991E-2"/>
                  <c:y val="0.1013350128092523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36-4A59-854D-52C3E75C455A}"/>
                </c:ext>
              </c:extLst>
            </c:dLbl>
            <c:dLbl>
              <c:idx val="1"/>
              <c:layout>
                <c:manualLayout>
                  <c:x val="-0.18348864384946389"/>
                  <c:y val="0.1142980005871668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36-4A59-854D-52C3E75C455A}"/>
                </c:ext>
              </c:extLst>
            </c:dLbl>
            <c:dLbl>
              <c:idx val="2"/>
              <c:layout>
                <c:manualLayout>
                  <c:x val="-0.18449458024050638"/>
                  <c:y val="-0.2072662509395279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36-4A59-854D-52C3E75C455A}"/>
                </c:ext>
              </c:extLst>
            </c:dLbl>
            <c:dLbl>
              <c:idx val="3"/>
              <c:layout>
                <c:manualLayout>
                  <c:x val="0.24099299428356655"/>
                  <c:y val="1.475494310450473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36-4A59-854D-52C3E75C45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–19</c:v>
                </c:pt>
                <c:pt idx="1">
                  <c:v>20–49</c:v>
                </c:pt>
                <c:pt idx="2">
                  <c:v>50–99</c:v>
                </c:pt>
                <c:pt idx="3">
                  <c:v>100–249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5150</c:v>
                </c:pt>
                <c:pt idx="1">
                  <c:v>15456</c:v>
                </c:pt>
                <c:pt idx="2">
                  <c:v>19075</c:v>
                </c:pt>
                <c:pt idx="3">
                  <c:v>29082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36-4A59-854D-52C3E75C45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88068694350567E-2"/>
          <c:y val="3.5328973864015109E-2"/>
          <c:w val="0.88066487914009062"/>
          <c:h val="0.8744629384613830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tavaravienti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Taul1!$A$2:$A$145</c:f>
              <c:numCache>
                <c:formatCode>General</c:formatCode>
                <c:ptCount val="144"/>
                <c:pt idx="0">
                  <c:v>2008</c:v>
                </c:pt>
                <c:pt idx="12">
                  <c:v>2009</c:v>
                </c:pt>
                <c:pt idx="24">
                  <c:v>2010</c:v>
                </c:pt>
                <c:pt idx="36">
                  <c:v>2011</c:v>
                </c:pt>
                <c:pt idx="48">
                  <c:v>2012</c:v>
                </c:pt>
                <c:pt idx="60">
                  <c:v>2013</c:v>
                </c:pt>
                <c:pt idx="72">
                  <c:v>2014</c:v>
                </c:pt>
                <c:pt idx="84">
                  <c:v>2015</c:v>
                </c:pt>
                <c:pt idx="96">
                  <c:v>2016</c:v>
                </c:pt>
                <c:pt idx="108">
                  <c:v>2017</c:v>
                </c:pt>
                <c:pt idx="120">
                  <c:v>2018</c:v>
                </c:pt>
                <c:pt idx="132">
                  <c:v>2019</c:v>
                </c:pt>
              </c:numCache>
            </c:numRef>
          </c:cat>
          <c:val>
            <c:numRef>
              <c:f>Taul1!$B$2:$B$145</c:f>
              <c:numCache>
                <c:formatCode>General</c:formatCode>
                <c:ptCount val="144"/>
                <c:pt idx="0">
                  <c:v>5268.9459999999999</c:v>
                </c:pt>
                <c:pt idx="1">
                  <c:v>5573.3789999999999</c:v>
                </c:pt>
                <c:pt idx="2">
                  <c:v>5590.6490000000003</c:v>
                </c:pt>
                <c:pt idx="3">
                  <c:v>6451.134</c:v>
                </c:pt>
                <c:pt idx="4">
                  <c:v>5835.66</c:v>
                </c:pt>
                <c:pt idx="5">
                  <c:v>5809.0559999999996</c:v>
                </c:pt>
                <c:pt idx="6">
                  <c:v>5457.9290000000001</c:v>
                </c:pt>
                <c:pt idx="7">
                  <c:v>5067.6719999999996</c:v>
                </c:pt>
                <c:pt idx="8">
                  <c:v>5714.6949999999997</c:v>
                </c:pt>
                <c:pt idx="9">
                  <c:v>5797.8980000000001</c:v>
                </c:pt>
                <c:pt idx="10">
                  <c:v>4810.05</c:v>
                </c:pt>
                <c:pt idx="11">
                  <c:v>4203.1509999999998</c:v>
                </c:pt>
                <c:pt idx="12">
                  <c:v>3408.6469999999999</c:v>
                </c:pt>
                <c:pt idx="13">
                  <c:v>3603.38</c:v>
                </c:pt>
                <c:pt idx="14">
                  <c:v>3858.933</c:v>
                </c:pt>
                <c:pt idx="15">
                  <c:v>4052.4520000000002</c:v>
                </c:pt>
                <c:pt idx="16">
                  <c:v>3474.0720000000001</c:v>
                </c:pt>
                <c:pt idx="17">
                  <c:v>3751.8580000000002</c:v>
                </c:pt>
                <c:pt idx="18">
                  <c:v>3512.02</c:v>
                </c:pt>
                <c:pt idx="19">
                  <c:v>3180.2950000000001</c:v>
                </c:pt>
                <c:pt idx="20">
                  <c:v>3738.1970000000001</c:v>
                </c:pt>
                <c:pt idx="21">
                  <c:v>5062.0630000000001</c:v>
                </c:pt>
                <c:pt idx="22">
                  <c:v>3844.5</c:v>
                </c:pt>
                <c:pt idx="23">
                  <c:v>3576.9929999999999</c:v>
                </c:pt>
                <c:pt idx="24">
                  <c:v>3242.7280000000001</c:v>
                </c:pt>
                <c:pt idx="25">
                  <c:v>3479.3270000000002</c:v>
                </c:pt>
                <c:pt idx="26">
                  <c:v>3717.1889999999999</c:v>
                </c:pt>
                <c:pt idx="27">
                  <c:v>4314.4440000000004</c:v>
                </c:pt>
                <c:pt idx="28">
                  <c:v>4227.7650000000003</c:v>
                </c:pt>
                <c:pt idx="29">
                  <c:v>4821.1350000000002</c:v>
                </c:pt>
                <c:pt idx="30">
                  <c:v>4096.7240000000002</c:v>
                </c:pt>
                <c:pt idx="31">
                  <c:v>4247.7539999999999</c:v>
                </c:pt>
                <c:pt idx="32">
                  <c:v>4758.8440000000001</c:v>
                </c:pt>
                <c:pt idx="33">
                  <c:v>5880.9859999999999</c:v>
                </c:pt>
                <c:pt idx="34">
                  <c:v>4836.46</c:v>
                </c:pt>
                <c:pt idx="35">
                  <c:v>4815.2309999999998</c:v>
                </c:pt>
                <c:pt idx="36">
                  <c:v>4530.982</c:v>
                </c:pt>
                <c:pt idx="37">
                  <c:v>4392.22</c:v>
                </c:pt>
                <c:pt idx="38">
                  <c:v>5180.2460000000001</c:v>
                </c:pt>
                <c:pt idx="39">
                  <c:v>4601.9449999999997</c:v>
                </c:pt>
                <c:pt idx="40">
                  <c:v>5031.0630000000001</c:v>
                </c:pt>
                <c:pt idx="41">
                  <c:v>4908.6809999999996</c:v>
                </c:pt>
                <c:pt idx="42">
                  <c:v>4416.9399999999996</c:v>
                </c:pt>
                <c:pt idx="43">
                  <c:v>4680.3440000000001</c:v>
                </c:pt>
                <c:pt idx="44">
                  <c:v>4977.4080000000004</c:v>
                </c:pt>
                <c:pt idx="45">
                  <c:v>4439.0780000000004</c:v>
                </c:pt>
                <c:pt idx="46">
                  <c:v>4965.393</c:v>
                </c:pt>
                <c:pt idx="47">
                  <c:v>4730.902</c:v>
                </c:pt>
                <c:pt idx="48">
                  <c:v>4521.1059999999998</c:v>
                </c:pt>
                <c:pt idx="49">
                  <c:v>4448.6350000000002</c:v>
                </c:pt>
                <c:pt idx="50">
                  <c:v>5306.8130000000001</c:v>
                </c:pt>
                <c:pt idx="51">
                  <c:v>4723.2969999999996</c:v>
                </c:pt>
                <c:pt idx="52">
                  <c:v>4960.2420000000002</c:v>
                </c:pt>
                <c:pt idx="53">
                  <c:v>4730.4470000000001</c:v>
                </c:pt>
                <c:pt idx="54">
                  <c:v>4548.1499999999996</c:v>
                </c:pt>
                <c:pt idx="55">
                  <c:v>4952.6629999999996</c:v>
                </c:pt>
                <c:pt idx="56">
                  <c:v>4634.6239999999998</c:v>
                </c:pt>
                <c:pt idx="57">
                  <c:v>5010.0050000000001</c:v>
                </c:pt>
                <c:pt idx="58">
                  <c:v>4935.799</c:v>
                </c:pt>
                <c:pt idx="59">
                  <c:v>4106.2579999999998</c:v>
                </c:pt>
                <c:pt idx="60">
                  <c:v>4784.0529999999999</c:v>
                </c:pt>
                <c:pt idx="61">
                  <c:v>4361.87</c:v>
                </c:pt>
                <c:pt idx="62">
                  <c:v>4694.1109999999999</c:v>
                </c:pt>
                <c:pt idx="63">
                  <c:v>4907.8440000000001</c:v>
                </c:pt>
                <c:pt idx="64">
                  <c:v>4714.482</c:v>
                </c:pt>
                <c:pt idx="65">
                  <c:v>4537.0460000000003</c:v>
                </c:pt>
                <c:pt idx="66">
                  <c:v>4480.174</c:v>
                </c:pt>
                <c:pt idx="67">
                  <c:v>4427.6499999999996</c:v>
                </c:pt>
                <c:pt idx="68">
                  <c:v>4683.107</c:v>
                </c:pt>
                <c:pt idx="69">
                  <c:v>5210.4489999999996</c:v>
                </c:pt>
                <c:pt idx="70">
                  <c:v>4765.4319999999998</c:v>
                </c:pt>
                <c:pt idx="71">
                  <c:v>4481.3320000000003</c:v>
                </c:pt>
                <c:pt idx="72">
                  <c:v>4371.5479999999998</c:v>
                </c:pt>
                <c:pt idx="73">
                  <c:v>4311.8590000000004</c:v>
                </c:pt>
                <c:pt idx="74">
                  <c:v>4567.9459999999999</c:v>
                </c:pt>
                <c:pt idx="75">
                  <c:v>4727.2550000000001</c:v>
                </c:pt>
                <c:pt idx="76">
                  <c:v>5169.2309999999998</c:v>
                </c:pt>
                <c:pt idx="77">
                  <c:v>4690.3850000000002</c:v>
                </c:pt>
                <c:pt idx="78">
                  <c:v>4426.5410000000002</c:v>
                </c:pt>
                <c:pt idx="79">
                  <c:v>4208.4650000000001</c:v>
                </c:pt>
                <c:pt idx="80">
                  <c:v>5194.5529999999999</c:v>
                </c:pt>
                <c:pt idx="81">
                  <c:v>5104.5050000000001</c:v>
                </c:pt>
                <c:pt idx="82">
                  <c:v>4520.5069999999996</c:v>
                </c:pt>
                <c:pt idx="83">
                  <c:v>4680.4949999999999</c:v>
                </c:pt>
                <c:pt idx="84">
                  <c:v>3942.6460000000002</c:v>
                </c:pt>
                <c:pt idx="85">
                  <c:v>4180.549</c:v>
                </c:pt>
                <c:pt idx="86">
                  <c:v>4873.9520000000002</c:v>
                </c:pt>
                <c:pt idx="87">
                  <c:v>4802.7889999999998</c:v>
                </c:pt>
                <c:pt idx="88">
                  <c:v>4618.1509999999998</c:v>
                </c:pt>
                <c:pt idx="89">
                  <c:v>4686.5870000000004</c:v>
                </c:pt>
                <c:pt idx="90">
                  <c:v>4482.8890000000001</c:v>
                </c:pt>
                <c:pt idx="91">
                  <c:v>4012.7109999999998</c:v>
                </c:pt>
                <c:pt idx="92">
                  <c:v>4556.3209999999999</c:v>
                </c:pt>
                <c:pt idx="93">
                  <c:v>4767.4129999999996</c:v>
                </c:pt>
                <c:pt idx="94">
                  <c:v>4340.2439999999997</c:v>
                </c:pt>
                <c:pt idx="95">
                  <c:v>4615.8620000000001</c:v>
                </c:pt>
                <c:pt idx="96">
                  <c:v>3582.1880000000001</c:v>
                </c:pt>
                <c:pt idx="97">
                  <c:v>4117.5169999999998</c:v>
                </c:pt>
                <c:pt idx="98">
                  <c:v>4448.9390000000003</c:v>
                </c:pt>
                <c:pt idx="99">
                  <c:v>4321.598</c:v>
                </c:pt>
                <c:pt idx="100">
                  <c:v>4364.9170000000004</c:v>
                </c:pt>
                <c:pt idx="101">
                  <c:v>4965.7910000000002</c:v>
                </c:pt>
                <c:pt idx="102">
                  <c:v>3913.0610000000001</c:v>
                </c:pt>
                <c:pt idx="103">
                  <c:v>3992.8620000000001</c:v>
                </c:pt>
                <c:pt idx="104">
                  <c:v>4570.2820000000002</c:v>
                </c:pt>
                <c:pt idx="105">
                  <c:v>4532.9070000000002</c:v>
                </c:pt>
                <c:pt idx="106">
                  <c:v>4565.549</c:v>
                </c:pt>
                <c:pt idx="107">
                  <c:v>4502.5349999999999</c:v>
                </c:pt>
                <c:pt idx="108">
                  <c:v>4633</c:v>
                </c:pt>
                <c:pt idx="109">
                  <c:v>4376</c:v>
                </c:pt>
                <c:pt idx="110">
                  <c:v>5457</c:v>
                </c:pt>
                <c:pt idx="111">
                  <c:v>4563</c:v>
                </c:pt>
                <c:pt idx="112">
                  <c:v>5605</c:v>
                </c:pt>
                <c:pt idx="113">
                  <c:v>5137</c:v>
                </c:pt>
                <c:pt idx="114">
                  <c:v>4746</c:v>
                </c:pt>
                <c:pt idx="115">
                  <c:v>4769</c:v>
                </c:pt>
                <c:pt idx="116">
                  <c:v>5011</c:v>
                </c:pt>
                <c:pt idx="117">
                  <c:v>5338</c:v>
                </c:pt>
                <c:pt idx="118">
                  <c:v>5300</c:v>
                </c:pt>
                <c:pt idx="119">
                  <c:v>4776</c:v>
                </c:pt>
                <c:pt idx="120">
                  <c:v>5215</c:v>
                </c:pt>
                <c:pt idx="121">
                  <c:v>4805</c:v>
                </c:pt>
                <c:pt idx="122">
                  <c:v>5430</c:v>
                </c:pt>
                <c:pt idx="123">
                  <c:v>5605</c:v>
                </c:pt>
                <c:pt idx="124">
                  <c:v>5375</c:v>
                </c:pt>
                <c:pt idx="125">
                  <c:v>5435</c:v>
                </c:pt>
                <c:pt idx="126">
                  <c:v>5020</c:v>
                </c:pt>
                <c:pt idx="127">
                  <c:v>5100</c:v>
                </c:pt>
                <c:pt idx="128">
                  <c:v>5200</c:v>
                </c:pt>
                <c:pt idx="129">
                  <c:v>5800</c:v>
                </c:pt>
                <c:pt idx="130">
                  <c:v>5775</c:v>
                </c:pt>
                <c:pt idx="131">
                  <c:v>4940</c:v>
                </c:pt>
                <c:pt idx="132">
                  <c:v>5815</c:v>
                </c:pt>
                <c:pt idx="133">
                  <c:v>5130</c:v>
                </c:pt>
                <c:pt idx="134">
                  <c:v>5435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E0-4132-95C4-22544FFF4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2235424"/>
        <c:axId val="412235816"/>
      </c:lineChart>
      <c:catAx>
        <c:axId val="41223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/>
        </c:spPr>
        <c:txPr>
          <a:bodyPr rot="60000" anchor="t" anchorCtr="0"/>
          <a:lstStyle/>
          <a:p>
            <a:pPr>
              <a:defRPr sz="1050" b="0" i="0" baseline="0">
                <a:solidFill>
                  <a:schemeClr val="tx1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2235816"/>
        <c:crossesAt val="0"/>
        <c:auto val="1"/>
        <c:lblAlgn val="ctr"/>
        <c:lblOffset val="100"/>
        <c:tickMarkSkip val="12"/>
        <c:noMultiLvlLbl val="0"/>
      </c:catAx>
      <c:valAx>
        <c:axId val="412235816"/>
        <c:scaling>
          <c:orientation val="minMax"/>
          <c:max val="7000"/>
          <c:min val="250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2235424"/>
        <c:crosses val="autoZero"/>
        <c:crossBetween val="between"/>
        <c:majorUnit val="500"/>
        <c:min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4.2893448395702645E-2"/>
          <c:w val="0.73817869815081272"/>
          <c:h val="0.857988869891218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Laivojen, autojen ja Äänekosken sellun vienti 2016-2019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chemeClr val="tx1"/>
              </a:solidFill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  <c:pt idx="11">
                  <c:v>2019e</c:v>
                </c:pt>
              </c:strCache>
            </c:strRef>
          </c:cat>
          <c:val>
            <c:numRef>
              <c:f>Taul1!$B$2:$B$13</c:f>
              <c:numCache>
                <c:formatCode>General</c:formatCode>
                <c:ptCount val="12"/>
                <c:pt idx="8">
                  <c:v>2.27</c:v>
                </c:pt>
                <c:pt idx="9">
                  <c:v>4.18</c:v>
                </c:pt>
                <c:pt idx="10">
                  <c:v>5.41</c:v>
                </c:pt>
                <c:pt idx="11">
                  <c:v>6.16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6-44AD-BA13-4D58E9FE184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Muu tavara- ja palveluvienti*)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  <a:prstDash val="solid"/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  <c:pt idx="11">
                  <c:v>2019e</c:v>
                </c:pt>
              </c:strCache>
            </c:strRef>
          </c:cat>
          <c:val>
            <c:numRef>
              <c:f>Taul1!$C$2:$C$13</c:f>
              <c:numCache>
                <c:formatCode>General</c:formatCode>
                <c:ptCount val="12"/>
                <c:pt idx="0">
                  <c:v>87.320999999999998</c:v>
                </c:pt>
                <c:pt idx="1">
                  <c:v>65.661000000000001</c:v>
                </c:pt>
                <c:pt idx="2">
                  <c:v>72.366</c:v>
                </c:pt>
                <c:pt idx="3">
                  <c:v>77.093000000000004</c:v>
                </c:pt>
                <c:pt idx="4">
                  <c:v>78.881</c:v>
                </c:pt>
                <c:pt idx="5">
                  <c:v>78.924000000000007</c:v>
                </c:pt>
                <c:pt idx="6">
                  <c:v>76.481999999999999</c:v>
                </c:pt>
                <c:pt idx="7">
                  <c:v>76.430999999999997</c:v>
                </c:pt>
                <c:pt idx="8">
                  <c:v>73.697000000000003</c:v>
                </c:pt>
                <c:pt idx="9">
                  <c:v>79.384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5-4953-AC4A-A9D022AFB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0790448"/>
        <c:axId val="410790840"/>
      </c:barChart>
      <c:catAx>
        <c:axId val="4107904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840"/>
        <c:crosses val="autoZero"/>
        <c:auto val="1"/>
        <c:lblAlgn val="ctr"/>
        <c:lblOffset val="100"/>
        <c:noMultiLvlLbl val="0"/>
      </c:catAx>
      <c:valAx>
        <c:axId val="410790840"/>
        <c:scaling>
          <c:orientation val="minMax"/>
          <c:max val="95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448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833522512296629"/>
          <c:y val="0.40053289464913377"/>
          <c:w val="0.20166477487703369"/>
          <c:h val="0.470646303733207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aseline="0">
          <a:solidFill>
            <a:schemeClr val="tx1"/>
          </a:solidFill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4.2893448395702645E-2"/>
          <c:w val="0.73817869815081272"/>
          <c:h val="0.857988869891218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Laivojen, autojen ja Äänekosken sellun vienti 2016-2019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  <c:pt idx="11">
                  <c:v>2019e</c:v>
                </c:pt>
              </c:strCache>
            </c:strRef>
          </c:cat>
          <c:val>
            <c:numRef>
              <c:f>Taul1!$B$2:$B$13</c:f>
              <c:numCache>
                <c:formatCode>General</c:formatCode>
                <c:ptCount val="12"/>
                <c:pt idx="8">
                  <c:v>2.27</c:v>
                </c:pt>
                <c:pt idx="9">
                  <c:v>4.18</c:v>
                </c:pt>
                <c:pt idx="10">
                  <c:v>5.41</c:v>
                </c:pt>
                <c:pt idx="11">
                  <c:v>6.16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6B-4CBD-8699-E8481EC8094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Muu tavaravienti*)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  <c:pt idx="11">
                  <c:v>2019e</c:v>
                </c:pt>
              </c:strCache>
            </c:strRef>
          </c:cat>
          <c:val>
            <c:numRef>
              <c:f>Taul1!$C$2:$C$13</c:f>
              <c:numCache>
                <c:formatCode>General</c:formatCode>
                <c:ptCount val="12"/>
                <c:pt idx="0">
                  <c:v>65.349999999999994</c:v>
                </c:pt>
                <c:pt idx="1">
                  <c:v>45.627000000000002</c:v>
                </c:pt>
                <c:pt idx="2">
                  <c:v>51.47</c:v>
                </c:pt>
                <c:pt idx="3">
                  <c:v>55.655000000000001</c:v>
                </c:pt>
                <c:pt idx="4">
                  <c:v>56.561</c:v>
                </c:pt>
                <c:pt idx="5">
                  <c:v>56.728000000000002</c:v>
                </c:pt>
                <c:pt idx="6">
                  <c:v>56.447000000000003</c:v>
                </c:pt>
                <c:pt idx="7">
                  <c:v>53.267000000000003</c:v>
                </c:pt>
                <c:pt idx="8">
                  <c:v>50.500999999999998</c:v>
                </c:pt>
                <c:pt idx="9">
                  <c:v>54.923999999999999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6B-4CBD-8699-E8481EC80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0790448"/>
        <c:axId val="410790840"/>
      </c:barChart>
      <c:catAx>
        <c:axId val="4107904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840"/>
        <c:crosses val="autoZero"/>
        <c:auto val="1"/>
        <c:lblAlgn val="ctr"/>
        <c:lblOffset val="100"/>
        <c:noMultiLvlLbl val="0"/>
      </c:catAx>
      <c:valAx>
        <c:axId val="410790840"/>
        <c:scaling>
          <c:orientation val="minMax"/>
          <c:max val="70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448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833522512296629"/>
          <c:y val="0.35722047756512909"/>
          <c:w val="0.20166477487703369"/>
          <c:h val="0.49033376604411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aseline="0">
          <a:solidFill>
            <a:schemeClr val="tx1"/>
          </a:solidFill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Yhteensä</a:t>
            </a:r>
            <a:r>
              <a:rPr lang="en-US" dirty="0"/>
              <a:t> 54,5 </a:t>
            </a:r>
            <a:r>
              <a:rPr lang="en-US" dirty="0" err="1"/>
              <a:t>mrd</a:t>
            </a:r>
            <a:r>
              <a:rPr lang="en-US" dirty="0"/>
              <a:t>. €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87-4C08-B09E-B1CDB90E72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87-4C08-B09E-B1CDB90E72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687-4C08-B09E-B1CDB90E72A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Teknologiateollisuus (välitön)</c:v>
                </c:pt>
                <c:pt idx="1">
                  <c:v>Vaikutus muilla toimialoilla (välillinen)</c:v>
                </c:pt>
                <c:pt idx="2">
                  <c:v>Vaikutus yksityiseen kulutukseen (tulovaikutus)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28.8</c:v>
                </c:pt>
                <c:pt idx="1">
                  <c:v>15.6</c:v>
                </c:pt>
                <c:pt idx="2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200" b="0" baseline="0" dirty="0" err="1">
                <a:solidFill>
                  <a:schemeClr val="tx1"/>
                </a:solidFill>
              </a:rPr>
              <a:t>Teollis</a:t>
            </a:r>
            <a:r>
              <a:rPr lang="en-GB" sz="1200" b="0" baseline="0" dirty="0">
                <a:solidFill>
                  <a:schemeClr val="tx1"/>
                </a:solidFill>
              </a:rPr>
              <a:t>- </a:t>
            </a:r>
            <a:r>
              <a:rPr lang="en-GB" sz="1200" b="0" baseline="0" dirty="0" err="1">
                <a:solidFill>
                  <a:schemeClr val="tx1"/>
                </a:solidFill>
              </a:rPr>
              <a:t>ja</a:t>
            </a:r>
            <a:r>
              <a:rPr lang="en-GB" sz="1200" b="0" baseline="0" dirty="0">
                <a:solidFill>
                  <a:schemeClr val="tx1"/>
                </a:solidFill>
              </a:rPr>
              <a:t> </a:t>
            </a:r>
            <a:r>
              <a:rPr lang="en-GB" sz="1200" b="0" baseline="0" dirty="0" err="1">
                <a:solidFill>
                  <a:schemeClr val="tx1"/>
                </a:solidFill>
              </a:rPr>
              <a:t>tekijänoikeuskorvaukset</a:t>
            </a:r>
            <a:r>
              <a:rPr lang="en-GB" sz="1200" b="0" baseline="0" dirty="0">
                <a:solidFill>
                  <a:schemeClr val="tx1"/>
                </a:solidFill>
              </a:rPr>
              <a:t> </a:t>
            </a:r>
            <a:r>
              <a:rPr lang="en-GB" sz="1200" b="0" baseline="0" dirty="0" err="1">
                <a:solidFill>
                  <a:schemeClr val="tx1"/>
                </a:solidFill>
              </a:rPr>
              <a:t>suhteessa</a:t>
            </a:r>
            <a:r>
              <a:rPr lang="en-GB" sz="1200" b="0" baseline="0" dirty="0">
                <a:solidFill>
                  <a:schemeClr val="tx1"/>
                </a:solidFill>
              </a:rPr>
              <a:t> </a:t>
            </a:r>
            <a:r>
              <a:rPr lang="en-GB" sz="1200" b="0" baseline="0" dirty="0" err="1">
                <a:solidFill>
                  <a:schemeClr val="tx1"/>
                </a:solidFill>
              </a:rPr>
              <a:t>pääkonttorimaan</a:t>
            </a:r>
            <a:r>
              <a:rPr lang="en-GB" sz="1200" b="0" baseline="0" dirty="0">
                <a:solidFill>
                  <a:schemeClr val="tx1"/>
                </a:solidFill>
              </a:rPr>
              <a:t> </a:t>
            </a:r>
            <a:r>
              <a:rPr lang="en-GB" sz="1200" b="0" baseline="0" dirty="0" err="1">
                <a:solidFill>
                  <a:schemeClr val="tx1"/>
                </a:solidFill>
              </a:rPr>
              <a:t>bkt:hen</a:t>
            </a:r>
            <a:r>
              <a:rPr lang="en-GB" sz="1200" b="0" baseline="0" dirty="0">
                <a:solidFill>
                  <a:schemeClr val="tx1"/>
                </a:solidFill>
              </a:rPr>
              <a:t>, % </a:t>
            </a:r>
          </a:p>
        </c:rich>
      </c:tx>
      <c:layout>
        <c:manualLayout>
          <c:xMode val="edge"/>
          <c:yMode val="edge"/>
          <c:x val="5.2899562356067575E-2"/>
          <c:y val="5.9995781526515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3889996156836808E-2"/>
          <c:y val="3.8748508100840941E-2"/>
          <c:w val="0.77968200058988091"/>
          <c:h val="0.85021772723054978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Alankomaat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2.2723469999999999</c:v>
                </c:pt>
                <c:pt idx="1">
                  <c:v>2.5574050000000002</c:v>
                </c:pt>
                <c:pt idx="2">
                  <c:v>2.9790410000000001</c:v>
                </c:pt>
                <c:pt idx="3">
                  <c:v>3.0992540000000002</c:v>
                </c:pt>
                <c:pt idx="4">
                  <c:v>3.45323</c:v>
                </c:pt>
                <c:pt idx="5">
                  <c:v>3.4393060000000002</c:v>
                </c:pt>
                <c:pt idx="6">
                  <c:v>4.3462519999999998</c:v>
                </c:pt>
                <c:pt idx="7">
                  <c:v>5.0752280000000001</c:v>
                </c:pt>
                <c:pt idx="8">
                  <c:v>5.0110939999999999</c:v>
                </c:pt>
                <c:pt idx="9">
                  <c:v>5.3004220000000002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517-4532-9752-FD16A3A81DF9}"/>
            </c:ext>
          </c:extLst>
        </c:ser>
        <c:ser>
          <c:idx val="2"/>
          <c:order val="1"/>
          <c:tx>
            <c:strRef>
              <c:f>Taul1!$C$1</c:f>
              <c:strCache>
                <c:ptCount val="1"/>
                <c:pt idx="0">
                  <c:v>Irlanti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0.54166000000000003</c:v>
                </c:pt>
                <c:pt idx="1">
                  <c:v>0.71488700000000005</c:v>
                </c:pt>
                <c:pt idx="2">
                  <c:v>1.308006</c:v>
                </c:pt>
                <c:pt idx="3">
                  <c:v>2.0955080000000001</c:v>
                </c:pt>
                <c:pt idx="4">
                  <c:v>2.2100569999999999</c:v>
                </c:pt>
                <c:pt idx="5">
                  <c:v>2.433745</c:v>
                </c:pt>
                <c:pt idx="6">
                  <c:v>2.6945999999999999</c:v>
                </c:pt>
                <c:pt idx="7">
                  <c:v>2.796929</c:v>
                </c:pt>
                <c:pt idx="8">
                  <c:v>3.032292</c:v>
                </c:pt>
                <c:pt idx="9">
                  <c:v>3.824052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517-4532-9752-FD16A3A81DF9}"/>
            </c:ext>
          </c:extLst>
        </c:ser>
        <c:ser>
          <c:idx val="3"/>
          <c:order val="2"/>
          <c:tx>
            <c:strRef>
              <c:f>Taul1!$D$1</c:f>
              <c:strCache>
                <c:ptCount val="1"/>
                <c:pt idx="0">
                  <c:v>Sveitsi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1.6562939999999999</c:v>
                </c:pt>
                <c:pt idx="1">
                  <c:v>2.211773</c:v>
                </c:pt>
                <c:pt idx="2">
                  <c:v>2.285066</c:v>
                </c:pt>
                <c:pt idx="3">
                  <c:v>2.256176</c:v>
                </c:pt>
                <c:pt idx="4">
                  <c:v>2.5851980000000001</c:v>
                </c:pt>
                <c:pt idx="5">
                  <c:v>2.6996630000000001</c:v>
                </c:pt>
                <c:pt idx="6">
                  <c:v>2.5708150000000001</c:v>
                </c:pt>
                <c:pt idx="7">
                  <c:v>2.3887040000000002</c:v>
                </c:pt>
                <c:pt idx="8">
                  <c:v>3.1605279999999998</c:v>
                </c:pt>
                <c:pt idx="9">
                  <c:v>3.1896990000000001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517-4532-9752-FD16A3A81DF9}"/>
            </c:ext>
          </c:extLst>
        </c:ser>
        <c:ser>
          <c:idx val="4"/>
          <c:order val="3"/>
          <c:tx>
            <c:strRef>
              <c:f>Taul1!$E$1</c:f>
              <c:strCache>
                <c:ptCount val="1"/>
                <c:pt idx="0">
                  <c:v>Ruotsi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Taul1!$E$2:$E$11</c:f>
              <c:numCache>
                <c:formatCode>General</c:formatCode>
                <c:ptCount val="10"/>
                <c:pt idx="0">
                  <c:v>0.90923799999999999</c:v>
                </c:pt>
                <c:pt idx="1">
                  <c:v>1.0651360000000001</c:v>
                </c:pt>
                <c:pt idx="2">
                  <c:v>1.1861219999999999</c:v>
                </c:pt>
                <c:pt idx="3">
                  <c:v>1.1790970000000001</c:v>
                </c:pt>
                <c:pt idx="4">
                  <c:v>1.3870389999999999</c:v>
                </c:pt>
                <c:pt idx="5">
                  <c:v>1.353224</c:v>
                </c:pt>
                <c:pt idx="6">
                  <c:v>1.5970979999999999</c:v>
                </c:pt>
                <c:pt idx="7">
                  <c:v>1.7749969999999999</c:v>
                </c:pt>
                <c:pt idx="8">
                  <c:v>1.4854909999999999</c:v>
                </c:pt>
                <c:pt idx="9">
                  <c:v>1.394328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517-4532-9752-FD16A3A81DF9}"/>
            </c:ext>
          </c:extLst>
        </c:ser>
        <c:ser>
          <c:idx val="5"/>
          <c:order val="4"/>
          <c:tx>
            <c:strRef>
              <c:f>Taul1!$F$1</c:f>
              <c:strCache>
                <c:ptCount val="1"/>
                <c:pt idx="0">
                  <c:v>Suomi</c:v>
                </c:pt>
              </c:strCache>
            </c:strRef>
          </c:tx>
          <c:spPr>
            <a:ln w="50800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Taul1!$F$2:$F$11</c:f>
              <c:numCache>
                <c:formatCode>General</c:formatCode>
                <c:ptCount val="10"/>
                <c:pt idx="0">
                  <c:v>0.51984699999999995</c:v>
                </c:pt>
                <c:pt idx="1">
                  <c:v>0.68331600000000003</c:v>
                </c:pt>
                <c:pt idx="2">
                  <c:v>0.93372500000000003</c:v>
                </c:pt>
                <c:pt idx="3">
                  <c:v>1.195211</c:v>
                </c:pt>
                <c:pt idx="4">
                  <c:v>1.293839</c:v>
                </c:pt>
                <c:pt idx="5">
                  <c:v>1.3076749999999999</c:v>
                </c:pt>
                <c:pt idx="6">
                  <c:v>0.96313899999999997</c:v>
                </c:pt>
                <c:pt idx="7">
                  <c:v>1.0562780000000001</c:v>
                </c:pt>
                <c:pt idx="8">
                  <c:v>1.26939</c:v>
                </c:pt>
                <c:pt idx="9">
                  <c:v>1.3555710000000001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517-4532-9752-FD16A3A81DF9}"/>
            </c:ext>
          </c:extLst>
        </c:ser>
        <c:ser>
          <c:idx val="6"/>
          <c:order val="5"/>
          <c:tx>
            <c:strRef>
              <c:f>Taul1!$G$1</c:f>
              <c:strCache>
                <c:ptCount val="1"/>
                <c:pt idx="0">
                  <c:v>Tanska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Taul1!$G$2:$G$11</c:f>
              <c:numCache>
                <c:formatCode>General</c:formatCode>
                <c:ptCount val="10"/>
                <c:pt idx="0">
                  <c:v>0.67405199999999998</c:v>
                </c:pt>
                <c:pt idx="1">
                  <c:v>0.80673399999999995</c:v>
                </c:pt>
                <c:pt idx="2">
                  <c:v>0.628749</c:v>
                </c:pt>
                <c:pt idx="3">
                  <c:v>0.71938100000000005</c:v>
                </c:pt>
                <c:pt idx="4">
                  <c:v>0.69173300000000004</c:v>
                </c:pt>
                <c:pt idx="5">
                  <c:v>0.67113</c:v>
                </c:pt>
                <c:pt idx="6">
                  <c:v>0.71497599999999994</c:v>
                </c:pt>
                <c:pt idx="7">
                  <c:v>0.69498000000000004</c:v>
                </c:pt>
                <c:pt idx="8">
                  <c:v>0.73080299999999998</c:v>
                </c:pt>
                <c:pt idx="9">
                  <c:v>1.2184889999999999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E517-4532-9752-FD16A3A81DF9}"/>
            </c:ext>
          </c:extLst>
        </c:ser>
        <c:ser>
          <c:idx val="0"/>
          <c:order val="6"/>
          <c:tx>
            <c:strRef>
              <c:f>Taul1!$H$1</c:f>
              <c:strCache>
                <c:ptCount val="1"/>
                <c:pt idx="0">
                  <c:v>Belgia</c:v>
                </c:pt>
              </c:strCache>
            </c:strRef>
          </c:tx>
          <c:spPr>
            <a:ln w="508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Taul1!$H$2:$H$11</c:f>
              <c:numCache>
                <c:formatCode>General</c:formatCode>
                <c:ptCount val="10"/>
                <c:pt idx="0">
                  <c:v>0.29118899999999998</c:v>
                </c:pt>
                <c:pt idx="1">
                  <c:v>0.51637</c:v>
                </c:pt>
                <c:pt idx="2">
                  <c:v>0.51492700000000002</c:v>
                </c:pt>
                <c:pt idx="3">
                  <c:v>0.481659</c:v>
                </c:pt>
                <c:pt idx="4">
                  <c:v>0.53341899999999998</c:v>
                </c:pt>
                <c:pt idx="5">
                  <c:v>0.64332</c:v>
                </c:pt>
                <c:pt idx="6">
                  <c:v>0.62240899999999999</c:v>
                </c:pt>
                <c:pt idx="7">
                  <c:v>0.70413499999999996</c:v>
                </c:pt>
                <c:pt idx="8">
                  <c:v>0.75518600000000002</c:v>
                </c:pt>
                <c:pt idx="9">
                  <c:v>0.70516299999999998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B2-4E28-8BD0-DFD51E612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750248"/>
        <c:axId val="301817616"/>
      </c:lineChart>
      <c:catAx>
        <c:axId val="2277502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01817616"/>
        <c:crosses val="autoZero"/>
        <c:auto val="1"/>
        <c:lblAlgn val="ctr"/>
        <c:lblOffset val="100"/>
        <c:noMultiLvlLbl val="0"/>
      </c:catAx>
      <c:valAx>
        <c:axId val="301817616"/>
        <c:scaling>
          <c:orientation val="minMax"/>
          <c:max val="6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22775024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r>
              <a:rPr lang="en-GB" sz="1200" b="0" baseline="0" dirty="0" err="1">
                <a:solidFill>
                  <a:schemeClr val="tx1"/>
                </a:solidFill>
                <a:latin typeface="Verdana" panose="020B0604030504040204" pitchFamily="34" charset="0"/>
              </a:rPr>
              <a:t>Teollis</a:t>
            </a:r>
            <a:r>
              <a:rPr lang="en-GB" sz="1200" b="0" baseline="0" dirty="0">
                <a:solidFill>
                  <a:schemeClr val="tx1"/>
                </a:solidFill>
                <a:latin typeface="Verdana" panose="020B0604030504040204" pitchFamily="34" charset="0"/>
              </a:rPr>
              <a:t>- </a:t>
            </a:r>
            <a:r>
              <a:rPr lang="en-GB" sz="1200" b="0" baseline="0" dirty="0" err="1">
                <a:solidFill>
                  <a:schemeClr val="tx1"/>
                </a:solidFill>
                <a:latin typeface="Verdana" panose="020B0604030504040204" pitchFamily="34" charset="0"/>
              </a:rPr>
              <a:t>ja</a:t>
            </a:r>
            <a:r>
              <a:rPr lang="en-GB" sz="1200" b="0" baseline="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GB" sz="1200" b="0" baseline="0" dirty="0" err="1">
                <a:solidFill>
                  <a:schemeClr val="tx1"/>
                </a:solidFill>
                <a:latin typeface="Verdana" panose="020B0604030504040204" pitchFamily="34" charset="0"/>
              </a:rPr>
              <a:t>tekijänoikeuskorvaukset</a:t>
            </a:r>
            <a:r>
              <a:rPr lang="en-GB" sz="1200" b="0" baseline="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GB" sz="1200" b="0" baseline="0" dirty="0" err="1">
                <a:solidFill>
                  <a:schemeClr val="tx1"/>
                </a:solidFill>
                <a:latin typeface="Verdana" panose="020B0604030504040204" pitchFamily="34" charset="0"/>
              </a:rPr>
              <a:t>suhteessa</a:t>
            </a:r>
            <a:r>
              <a:rPr lang="en-GB" sz="1200" b="0" baseline="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GB" sz="1200" b="0" baseline="0" dirty="0" err="1">
                <a:solidFill>
                  <a:schemeClr val="tx1"/>
                </a:solidFill>
                <a:latin typeface="Verdana" panose="020B0604030504040204" pitchFamily="34" charset="0"/>
              </a:rPr>
              <a:t>sijaintimaan</a:t>
            </a:r>
            <a:r>
              <a:rPr lang="en-GB" sz="1200" b="0" baseline="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GB" sz="1200" b="0" baseline="0" dirty="0" err="1">
                <a:solidFill>
                  <a:schemeClr val="tx1"/>
                </a:solidFill>
                <a:latin typeface="Verdana" panose="020B0604030504040204" pitchFamily="34" charset="0"/>
              </a:rPr>
              <a:t>bkt:hen</a:t>
            </a:r>
            <a:r>
              <a:rPr lang="en-GB" sz="1200" b="0" baseline="0" dirty="0">
                <a:solidFill>
                  <a:schemeClr val="tx1"/>
                </a:solidFill>
                <a:latin typeface="Verdana" panose="020B0604030504040204" pitchFamily="34" charset="0"/>
              </a:rPr>
              <a:t>, % </a:t>
            </a:r>
          </a:p>
        </c:rich>
      </c:tx>
      <c:layout>
        <c:manualLayout>
          <c:xMode val="edge"/>
          <c:yMode val="edge"/>
          <c:x val="4.3818972117702089E-2"/>
          <c:y val="4.9106632492077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3889996156836808E-2"/>
          <c:y val="3.8748508100840941E-2"/>
          <c:w val="0.77968200058988091"/>
          <c:h val="0.85021772723054978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Sveitsi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0.90546400000000005</c:v>
                </c:pt>
                <c:pt idx="1">
                  <c:v>1.2838039999999999</c:v>
                </c:pt>
                <c:pt idx="2">
                  <c:v>1.3720239999999999</c:v>
                </c:pt>
                <c:pt idx="3">
                  <c:v>1.5245200000000001</c:v>
                </c:pt>
                <c:pt idx="4">
                  <c:v>1.665678</c:v>
                </c:pt>
                <c:pt idx="5">
                  <c:v>1.7082470000000001</c:v>
                </c:pt>
                <c:pt idx="6">
                  <c:v>1.996472</c:v>
                </c:pt>
                <c:pt idx="7">
                  <c:v>1.896552</c:v>
                </c:pt>
                <c:pt idx="8">
                  <c:v>1.8094619999999999</c:v>
                </c:pt>
                <c:pt idx="9">
                  <c:v>1.6820679999999999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517-4532-9752-FD16A3A81DF9}"/>
            </c:ext>
          </c:extLst>
        </c:ser>
        <c:ser>
          <c:idx val="2"/>
          <c:order val="1"/>
          <c:tx>
            <c:strRef>
              <c:f>Taul1!$C$1</c:f>
              <c:strCache>
                <c:ptCount val="1"/>
                <c:pt idx="0">
                  <c:v>Belgia</c:v>
                </c:pt>
              </c:strCache>
            </c:strRef>
          </c:tx>
          <c:spPr>
            <a:ln w="508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0.39004</c:v>
                </c:pt>
                <c:pt idx="1">
                  <c:v>0.39910400000000001</c:v>
                </c:pt>
                <c:pt idx="2">
                  <c:v>0.39249499999999998</c:v>
                </c:pt>
                <c:pt idx="3">
                  <c:v>0.55024099999999998</c:v>
                </c:pt>
                <c:pt idx="4">
                  <c:v>0.56696800000000003</c:v>
                </c:pt>
                <c:pt idx="5">
                  <c:v>0.64128099999999999</c:v>
                </c:pt>
                <c:pt idx="6">
                  <c:v>0.64015699999999998</c:v>
                </c:pt>
                <c:pt idx="7">
                  <c:v>0.73265199999999997</c:v>
                </c:pt>
                <c:pt idx="8">
                  <c:v>0.64540900000000001</c:v>
                </c:pt>
                <c:pt idx="9">
                  <c:v>0.72391799999999995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517-4532-9752-FD16A3A81DF9}"/>
            </c:ext>
          </c:extLst>
        </c:ser>
        <c:ser>
          <c:idx val="3"/>
          <c:order val="2"/>
          <c:tx>
            <c:strRef>
              <c:f>Taul1!$D$1</c:f>
              <c:strCache>
                <c:ptCount val="1"/>
                <c:pt idx="0">
                  <c:v>Ruotsi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0.39810699999999999</c:v>
                </c:pt>
                <c:pt idx="1">
                  <c:v>0.43109199999999998</c:v>
                </c:pt>
                <c:pt idx="2">
                  <c:v>0.30595299999999997</c:v>
                </c:pt>
                <c:pt idx="3">
                  <c:v>0.34160200000000002</c:v>
                </c:pt>
                <c:pt idx="4">
                  <c:v>0.45549600000000001</c:v>
                </c:pt>
                <c:pt idx="5">
                  <c:v>0.48160399999999998</c:v>
                </c:pt>
                <c:pt idx="6">
                  <c:v>0.67808199999999996</c:v>
                </c:pt>
                <c:pt idx="7">
                  <c:v>0.84119699999999997</c:v>
                </c:pt>
                <c:pt idx="8">
                  <c:v>0.64915900000000004</c:v>
                </c:pt>
                <c:pt idx="9">
                  <c:v>0.65787399999999996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517-4532-9752-FD16A3A81DF9}"/>
            </c:ext>
          </c:extLst>
        </c:ser>
        <c:ser>
          <c:idx val="4"/>
          <c:order val="3"/>
          <c:tx>
            <c:strRef>
              <c:f>Taul1!$E$1</c:f>
              <c:strCache>
                <c:ptCount val="1"/>
                <c:pt idx="0">
                  <c:v>Tanska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Taul1!$E$2:$E$11</c:f>
              <c:numCache>
                <c:formatCode>General</c:formatCode>
                <c:ptCount val="10"/>
                <c:pt idx="0">
                  <c:v>0.33673599999999998</c:v>
                </c:pt>
                <c:pt idx="1">
                  <c:v>0.42866100000000001</c:v>
                </c:pt>
                <c:pt idx="2">
                  <c:v>0.41144799999999998</c:v>
                </c:pt>
                <c:pt idx="3">
                  <c:v>0.41064200000000001</c:v>
                </c:pt>
                <c:pt idx="4">
                  <c:v>0.42541000000000001</c:v>
                </c:pt>
                <c:pt idx="5">
                  <c:v>0.504942</c:v>
                </c:pt>
                <c:pt idx="6">
                  <c:v>0.480213</c:v>
                </c:pt>
                <c:pt idx="7">
                  <c:v>0.50839299999999998</c:v>
                </c:pt>
                <c:pt idx="8">
                  <c:v>0.53292200000000001</c:v>
                </c:pt>
                <c:pt idx="9">
                  <c:v>0.48347000000000001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517-4532-9752-FD16A3A81DF9}"/>
            </c:ext>
          </c:extLst>
        </c:ser>
        <c:ser>
          <c:idx val="5"/>
          <c:order val="4"/>
          <c:tx>
            <c:strRef>
              <c:f>Taul1!$F$1</c:f>
              <c:strCache>
                <c:ptCount val="1"/>
                <c:pt idx="0">
                  <c:v>Suomi</c:v>
                </c:pt>
              </c:strCache>
            </c:strRef>
          </c:tx>
          <c:spPr>
            <a:ln w="50800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Taul1!$F$2:$F$11</c:f>
              <c:numCache>
                <c:formatCode>General</c:formatCode>
                <c:ptCount val="10"/>
                <c:pt idx="0">
                  <c:v>0.78932000000000002</c:v>
                </c:pt>
                <c:pt idx="1">
                  <c:v>0.586646</c:v>
                </c:pt>
                <c:pt idx="2">
                  <c:v>0.61090299999999997</c:v>
                </c:pt>
                <c:pt idx="3">
                  <c:v>0.57550999999999997</c:v>
                </c:pt>
                <c:pt idx="4">
                  <c:v>0.69321699999999997</c:v>
                </c:pt>
                <c:pt idx="5">
                  <c:v>0.70965599999999995</c:v>
                </c:pt>
                <c:pt idx="6">
                  <c:v>0.42779099999999998</c:v>
                </c:pt>
                <c:pt idx="7">
                  <c:v>0.35781800000000002</c:v>
                </c:pt>
                <c:pt idx="8">
                  <c:v>0.36705199999999999</c:v>
                </c:pt>
                <c:pt idx="9">
                  <c:v>0.44022499999999998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517-4532-9752-FD16A3A81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750248"/>
        <c:axId val="301817616"/>
      </c:lineChart>
      <c:catAx>
        <c:axId val="2277502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01817616"/>
        <c:crosses val="autoZero"/>
        <c:auto val="1"/>
        <c:lblAlgn val="ctr"/>
        <c:lblOffset val="100"/>
        <c:noMultiLvlLbl val="0"/>
      </c:catAx>
      <c:valAx>
        <c:axId val="301817616"/>
        <c:scaling>
          <c:orientation val="minMax"/>
          <c:max val="2.5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2277502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89611652948449E-2"/>
          <c:y val="3.1747870267673152E-2"/>
          <c:w val="0.91449014413971497"/>
          <c:h val="0.76690453656310842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Teollisuus*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Taul1!$A$2:$A$118</c:f>
              <c:numCache>
                <c:formatCode>General</c:formatCode>
                <c:ptCount val="117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  <c:pt idx="115">
                  <c:v>2015</c:v>
                </c:pt>
              </c:numCache>
            </c:numRef>
          </c:cat>
          <c:val>
            <c:numRef>
              <c:f>Taul1!$B$2:$B$118</c:f>
              <c:numCache>
                <c:formatCode>0.0\ %</c:formatCode>
                <c:ptCount val="117"/>
                <c:pt idx="0">
                  <c:v>0.16663504489377826</c:v>
                </c:pt>
                <c:pt idx="1">
                  <c:v>0.15668540862129912</c:v>
                </c:pt>
                <c:pt idx="2">
                  <c:v>0.15737956872657702</c:v>
                </c:pt>
                <c:pt idx="3">
                  <c:v>0.15964146407013824</c:v>
                </c:pt>
                <c:pt idx="4">
                  <c:v>0.16363575542675027</c:v>
                </c:pt>
                <c:pt idx="5">
                  <c:v>0.17099420224293357</c:v>
                </c:pt>
                <c:pt idx="6">
                  <c:v>0.18246886420762254</c:v>
                </c:pt>
                <c:pt idx="7">
                  <c:v>0.18503546607313462</c:v>
                </c:pt>
                <c:pt idx="8">
                  <c:v>0.17462210032926329</c:v>
                </c:pt>
                <c:pt idx="9">
                  <c:v>0.18420469950851637</c:v>
                </c:pt>
                <c:pt idx="10">
                  <c:v>0.19040914915122045</c:v>
                </c:pt>
                <c:pt idx="11">
                  <c:v>0.18935595429556515</c:v>
                </c:pt>
                <c:pt idx="12">
                  <c:v>0.18897962544767352</c:v>
                </c:pt>
                <c:pt idx="13">
                  <c:v>0.18998468783905381</c:v>
                </c:pt>
                <c:pt idx="14">
                  <c:v>0.18175919081370184</c:v>
                </c:pt>
                <c:pt idx="15">
                  <c:v>0.21228686987781195</c:v>
                </c:pt>
                <c:pt idx="16">
                  <c:v>0.25021782933659475</c:v>
                </c:pt>
                <c:pt idx="17">
                  <c:v>0.18562690472857279</c:v>
                </c:pt>
                <c:pt idx="18">
                  <c:v>0.14639312901448168</c:v>
                </c:pt>
                <c:pt idx="19">
                  <c:v>0.1648362268774802</c:v>
                </c:pt>
                <c:pt idx="20">
                  <c:v>0.196070275974151</c:v>
                </c:pt>
                <c:pt idx="21">
                  <c:v>0.19450574192640299</c:v>
                </c:pt>
                <c:pt idx="22">
                  <c:v>0.21216486231772139</c:v>
                </c:pt>
                <c:pt idx="23">
                  <c:v>0.22187892432630049</c:v>
                </c:pt>
                <c:pt idx="24">
                  <c:v>0.21184728993837346</c:v>
                </c:pt>
                <c:pt idx="25">
                  <c:v>0.21384707805043549</c:v>
                </c:pt>
                <c:pt idx="26">
                  <c:v>0.2207995703133776</c:v>
                </c:pt>
                <c:pt idx="27">
                  <c:v>0.22789122105034529</c:v>
                </c:pt>
                <c:pt idx="28">
                  <c:v>0.22987785487892703</c:v>
                </c:pt>
                <c:pt idx="29">
                  <c:v>0.23222888439706474</c:v>
                </c:pt>
                <c:pt idx="30">
                  <c:v>0.22386727454461258</c:v>
                </c:pt>
                <c:pt idx="31">
                  <c:v>0.2192006276838703</c:v>
                </c:pt>
                <c:pt idx="32">
                  <c:v>0.21399177448494544</c:v>
                </c:pt>
                <c:pt idx="33">
                  <c:v>0.22802303120874842</c:v>
                </c:pt>
                <c:pt idx="34">
                  <c:v>0.23529029008727631</c:v>
                </c:pt>
                <c:pt idx="35">
                  <c:v>0.23057423058001733</c:v>
                </c:pt>
                <c:pt idx="36">
                  <c:v>0.23531360723280639</c:v>
                </c:pt>
                <c:pt idx="37">
                  <c:v>0.25115623708649792</c:v>
                </c:pt>
                <c:pt idx="38">
                  <c:v>0.23159033068448032</c:v>
                </c:pt>
                <c:pt idx="39">
                  <c:v>0.23307994399895446</c:v>
                </c:pt>
                <c:pt idx="40">
                  <c:v>0.22863343621687096</c:v>
                </c:pt>
                <c:pt idx="41">
                  <c:v>0.22373589367306743</c:v>
                </c:pt>
                <c:pt idx="42">
                  <c:v>0.23207916434541268</c:v>
                </c:pt>
                <c:pt idx="43">
                  <c:v>0.23535776845319487</c:v>
                </c:pt>
                <c:pt idx="44">
                  <c:v>0.20933597428060877</c:v>
                </c:pt>
                <c:pt idx="45">
                  <c:v>0.22442365422779392</c:v>
                </c:pt>
                <c:pt idx="46">
                  <c:v>0.2576340702685076</c:v>
                </c:pt>
                <c:pt idx="47">
                  <c:v>0.26675354789886696</c:v>
                </c:pt>
                <c:pt idx="48">
                  <c:v>0.29735723408122472</c:v>
                </c:pt>
                <c:pt idx="49">
                  <c:v>0.30382903475896195</c:v>
                </c:pt>
                <c:pt idx="50">
                  <c:v>0.30107267019555917</c:v>
                </c:pt>
                <c:pt idx="51">
                  <c:v>0.31771900299385286</c:v>
                </c:pt>
                <c:pt idx="52">
                  <c:v>0.25986659235995674</c:v>
                </c:pt>
                <c:pt idx="53">
                  <c:v>0.27916381486828418</c:v>
                </c:pt>
                <c:pt idx="54">
                  <c:v>0.29941987512942425</c:v>
                </c:pt>
                <c:pt idx="55">
                  <c:v>0.29794920099813266</c:v>
                </c:pt>
                <c:pt idx="56">
                  <c:v>0.29138052439711998</c:v>
                </c:pt>
                <c:pt idx="57">
                  <c:v>0.29457437176646217</c:v>
                </c:pt>
                <c:pt idx="58">
                  <c:v>0.28888354067664518</c:v>
                </c:pt>
                <c:pt idx="59">
                  <c:v>0.29442653577315442</c:v>
                </c:pt>
                <c:pt idx="60">
                  <c:v>0.28589041095890411</c:v>
                </c:pt>
                <c:pt idx="61">
                  <c:v>0.2839983098931611</c:v>
                </c:pt>
                <c:pt idx="62">
                  <c:v>0.27852254086769612</c:v>
                </c:pt>
                <c:pt idx="63">
                  <c:v>0.27381810691111341</c:v>
                </c:pt>
                <c:pt idx="64">
                  <c:v>0.26856935432642132</c:v>
                </c:pt>
                <c:pt idx="65">
                  <c:v>0.26368816582707078</c:v>
                </c:pt>
                <c:pt idx="66">
                  <c:v>0.26453656840397172</c:v>
                </c:pt>
                <c:pt idx="67">
                  <c:v>0.26336096027436412</c:v>
                </c:pt>
                <c:pt idx="68">
                  <c:v>0.27185929648241208</c:v>
                </c:pt>
                <c:pt idx="69">
                  <c:v>0.29177588466579291</c:v>
                </c:pt>
                <c:pt idx="70">
                  <c:v>0.30006329422075079</c:v>
                </c:pt>
                <c:pt idx="71">
                  <c:v>0.28878993654681062</c:v>
                </c:pt>
                <c:pt idx="72">
                  <c:v>0.29595872742906276</c:v>
                </c:pt>
                <c:pt idx="73">
                  <c:v>0.3018385868117055</c:v>
                </c:pt>
                <c:pt idx="74">
                  <c:v>0.32201565557729939</c:v>
                </c:pt>
                <c:pt idx="75">
                  <c:v>0.25407600460633978</c:v>
                </c:pt>
                <c:pt idx="76">
                  <c:v>0.25371777040761739</c:v>
                </c:pt>
                <c:pt idx="77">
                  <c:v>0.2491369957589506</c:v>
                </c:pt>
                <c:pt idx="78">
                  <c:v>0.25799812072128508</c:v>
                </c:pt>
                <c:pt idx="79">
                  <c:v>0.26807333102732617</c:v>
                </c:pt>
                <c:pt idx="80">
                  <c:v>0.27055033378723969</c:v>
                </c:pt>
                <c:pt idx="81">
                  <c:v>0.26224147074421073</c:v>
                </c:pt>
                <c:pt idx="82">
                  <c:v>0.25457409108806928</c:v>
                </c:pt>
                <c:pt idx="83">
                  <c:v>0.24985323470705648</c:v>
                </c:pt>
                <c:pt idx="84">
                  <c:v>0.2520565906062977</c:v>
                </c:pt>
                <c:pt idx="85">
                  <c:v>0.246241626421561</c:v>
                </c:pt>
                <c:pt idx="86">
                  <c:v>0.2362144698152249</c:v>
                </c:pt>
                <c:pt idx="87">
                  <c:v>0.24164936621263525</c:v>
                </c:pt>
                <c:pt idx="88">
                  <c:v>0.2411030003186985</c:v>
                </c:pt>
                <c:pt idx="89">
                  <c:v>0.23746063497641479</c:v>
                </c:pt>
                <c:pt idx="90">
                  <c:v>0.22439431490566991</c:v>
                </c:pt>
                <c:pt idx="91">
                  <c:v>0.19708164263339456</c:v>
                </c:pt>
                <c:pt idx="92">
                  <c:v>0.20744644908439761</c:v>
                </c:pt>
                <c:pt idx="93">
                  <c:v>0.22673495791818388</c:v>
                </c:pt>
                <c:pt idx="94">
                  <c:v>0.23978500037763401</c:v>
                </c:pt>
                <c:pt idx="95">
                  <c:v>0.25372892347600517</c:v>
                </c:pt>
                <c:pt idx="96">
                  <c:v>0.24491146224669455</c:v>
                </c:pt>
                <c:pt idx="97">
                  <c:v>0.24982303464357095</c:v>
                </c:pt>
                <c:pt idx="98">
                  <c:v>0.26367275193687367</c:v>
                </c:pt>
                <c:pt idx="99">
                  <c:v>0.26233531036356228</c:v>
                </c:pt>
                <c:pt idx="100">
                  <c:v>0.27643456375838926</c:v>
                </c:pt>
                <c:pt idx="101">
                  <c:v>0.26854481516155171</c:v>
                </c:pt>
                <c:pt idx="102">
                  <c:v>0.26115012190338482</c:v>
                </c:pt>
                <c:pt idx="103">
                  <c:v>0.25184697866805805</c:v>
                </c:pt>
                <c:pt idx="104">
                  <c:v>0.24649014068265682</c:v>
                </c:pt>
                <c:pt idx="105">
                  <c:v>0.24327222342136595</c:v>
                </c:pt>
                <c:pt idx="106">
                  <c:v>0.25060641302541953</c:v>
                </c:pt>
                <c:pt idx="107">
                  <c:v>0.25296051425568578</c:v>
                </c:pt>
                <c:pt idx="108">
                  <c:v>0.23701477820947731</c:v>
                </c:pt>
                <c:pt idx="109">
                  <c:v>0.19130017429964383</c:v>
                </c:pt>
                <c:pt idx="110">
                  <c:v>0.19525730350812859</c:v>
                </c:pt>
                <c:pt idx="111">
                  <c:v>0.18869607049409226</c:v>
                </c:pt>
                <c:pt idx="112">
                  <c:v>0.16858546431036384</c:v>
                </c:pt>
                <c:pt idx="113">
                  <c:v>0.16937520714048981</c:v>
                </c:pt>
                <c:pt idx="114">
                  <c:v>0.16898416267861482</c:v>
                </c:pt>
                <c:pt idx="115">
                  <c:v>0.17160715767347956</c:v>
                </c:pt>
                <c:pt idx="116">
                  <c:v>0.16911903465306496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B4-4AD9-961D-6FA70B799A23}"/>
            </c:ext>
          </c:extLst>
        </c:ser>
        <c:ser>
          <c:idx val="0"/>
          <c:order val="1"/>
          <c:tx>
            <c:strRef>
              <c:f>Taul1!$C$1</c:f>
              <c:strCache>
                <c:ptCount val="1"/>
                <c:pt idx="0">
                  <c:v>Teollisuus + teknologiateollisuuden palvelualat</c:v>
                </c:pt>
              </c:strCache>
            </c:strRef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numRef>
              <c:f>Taul1!$A$2:$A$118</c:f>
              <c:numCache>
                <c:formatCode>General</c:formatCode>
                <c:ptCount val="117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  <c:pt idx="115">
                  <c:v>2015</c:v>
                </c:pt>
              </c:numCache>
            </c:numRef>
          </c:cat>
          <c:val>
            <c:numRef>
              <c:f>Taul1!$C$2:$C$118</c:f>
              <c:numCache>
                <c:formatCode>General</c:formatCode>
                <c:ptCount val="117"/>
                <c:pt idx="75" formatCode="0.0\ %">
                  <c:v>0.26444026910721863</c:v>
                </c:pt>
                <c:pt idx="76" formatCode="0.0\ %">
                  <c:v>0.26404193858992192</c:v>
                </c:pt>
                <c:pt idx="77" formatCode="0.0\ %">
                  <c:v>0.25929578853930368</c:v>
                </c:pt>
                <c:pt idx="78" formatCode="0.0\ %">
                  <c:v>0.26846838784733096</c:v>
                </c:pt>
                <c:pt idx="79" formatCode="0.0\ %">
                  <c:v>0.27883469772089625</c:v>
                </c:pt>
                <c:pt idx="80" formatCode="0.0\ %">
                  <c:v>0.28293865621574943</c:v>
                </c:pt>
                <c:pt idx="81" formatCode="0.0\ %">
                  <c:v>0.27482175475811677</c:v>
                </c:pt>
                <c:pt idx="82" formatCode="0.0\ %">
                  <c:v>0.26819792623703897</c:v>
                </c:pt>
                <c:pt idx="83" formatCode="0.0\ %">
                  <c:v>0.26356698367969944</c:v>
                </c:pt>
                <c:pt idx="84" formatCode="0.0\ %">
                  <c:v>0.26675407617315539</c:v>
                </c:pt>
                <c:pt idx="85" formatCode="0.0\ %">
                  <c:v>0.2612361738588565</c:v>
                </c:pt>
                <c:pt idx="86" formatCode="0.0\ %">
                  <c:v>0.25296765528006682</c:v>
                </c:pt>
                <c:pt idx="87" formatCode="0.0\ %">
                  <c:v>0.25955744594663022</c:v>
                </c:pt>
                <c:pt idx="88" formatCode="0.0\ %">
                  <c:v>0.2601642056060583</c:v>
                </c:pt>
                <c:pt idx="89" formatCode="0.0\ %">
                  <c:v>0.25757227621068568</c:v>
                </c:pt>
                <c:pt idx="90" formatCode="0.0\ %">
                  <c:v>0.24518233776743714</c:v>
                </c:pt>
                <c:pt idx="91" formatCode="0.0\ %">
                  <c:v>0.21637875203214424</c:v>
                </c:pt>
                <c:pt idx="92" formatCode="0.0\ %">
                  <c:v>0.22578552604905736</c:v>
                </c:pt>
                <c:pt idx="93" formatCode="0.0\ %">
                  <c:v>0.24611526816320542</c:v>
                </c:pt>
                <c:pt idx="94" formatCode="0.0\ %">
                  <c:v>0.26059263361949597</c:v>
                </c:pt>
                <c:pt idx="95" formatCode="0.0\ %">
                  <c:v>0.27559292199370022</c:v>
                </c:pt>
                <c:pt idx="96" formatCode="0.0\ %">
                  <c:v>0.26810285855266847</c:v>
                </c:pt>
                <c:pt idx="97" formatCode="0.0\ %">
                  <c:v>0.27371335776149236</c:v>
                </c:pt>
                <c:pt idx="98" formatCode="0.0\ %">
                  <c:v>0.29017281403146761</c:v>
                </c:pt>
                <c:pt idx="99" formatCode="0.0\ %">
                  <c:v>0.2909856476660479</c:v>
                </c:pt>
                <c:pt idx="100" formatCode="0.0\ %">
                  <c:v>0.3059479865771812</c:v>
                </c:pt>
                <c:pt idx="101" formatCode="0.0\ %">
                  <c:v>0.30201949477228562</c:v>
                </c:pt>
                <c:pt idx="102" formatCode="0.0\ %">
                  <c:v>0.29349874251082519</c:v>
                </c:pt>
                <c:pt idx="103" formatCode="0.0\ %">
                  <c:v>0.28538372541457768</c:v>
                </c:pt>
                <c:pt idx="104" formatCode="0.0\ %">
                  <c:v>0.28157431964944651</c:v>
                </c:pt>
                <c:pt idx="105" formatCode="0.0\ %">
                  <c:v>0.27961788317864378</c:v>
                </c:pt>
                <c:pt idx="106" formatCode="0.0\ %">
                  <c:v>0.28755607243728193</c:v>
                </c:pt>
                <c:pt idx="107" formatCode="0.0\ %">
                  <c:v>0.29306341427646132</c:v>
                </c:pt>
                <c:pt idx="108" formatCode="0.0\ %">
                  <c:v>0.27674222060497927</c:v>
                </c:pt>
                <c:pt idx="109" formatCode="0.0\ %">
                  <c:v>0.23085861520196024</c:v>
                </c:pt>
                <c:pt idx="110" formatCode="0.0\ %">
                  <c:v>0.23373670700403373</c:v>
                </c:pt>
                <c:pt idx="111" formatCode="0.0\ %">
                  <c:v>0.22929353373930797</c:v>
                </c:pt>
                <c:pt idx="112" formatCode="0.0\ %">
                  <c:v>0.21180626040355649</c:v>
                </c:pt>
                <c:pt idx="113" formatCode="0.0\ %">
                  <c:v>0.2142946937749283</c:v>
                </c:pt>
                <c:pt idx="114" formatCode="0.0\ %">
                  <c:v>0.21712894167368224</c:v>
                </c:pt>
                <c:pt idx="115" formatCode="0.0\ %">
                  <c:v>0.22268993555881295</c:v>
                </c:pt>
                <c:pt idx="116" formatCode="0.0\ %">
                  <c:v>0.22108515261475087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B4-4AD9-961D-6FA70B799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358984"/>
        <c:axId val="410359376"/>
      </c:lineChart>
      <c:catAx>
        <c:axId val="410358984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0359376"/>
        <c:crosses val="autoZero"/>
        <c:auto val="1"/>
        <c:lblAlgn val="ctr"/>
        <c:lblOffset val="100"/>
        <c:tickMarkSkip val="10"/>
        <c:noMultiLvlLbl val="0"/>
      </c:catAx>
      <c:valAx>
        <c:axId val="410359376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0358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471215448503073"/>
          <c:y val="0.93902530243593463"/>
          <c:w val="0.83450280886664763"/>
          <c:h val="4.1531154072682951E-2"/>
        </c:manualLayout>
      </c:layout>
      <c:overlay val="0"/>
      <c:txPr>
        <a:bodyPr/>
        <a:lstStyle/>
        <a:p>
          <a:pPr>
            <a:defRPr sz="105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37682781424265E-2"/>
          <c:y val="3.8924155099169307E-2"/>
          <c:w val="0.91316719395132218"/>
          <c:h val="0.8469156018789668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Yrityksiä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Taul1!$A$2:$A$18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Taul1!$B$2:$B$18</c:f>
              <c:numCache>
                <c:formatCode>General</c:formatCode>
                <c:ptCount val="17"/>
                <c:pt idx="0">
                  <c:v>6349</c:v>
                </c:pt>
                <c:pt idx="1">
                  <c:v>6323</c:v>
                </c:pt>
                <c:pt idx="2">
                  <c:v>6107</c:v>
                </c:pt>
                <c:pt idx="3">
                  <c:v>6197</c:v>
                </c:pt>
                <c:pt idx="4">
                  <c:v>6163</c:v>
                </c:pt>
                <c:pt idx="5">
                  <c:v>6319</c:v>
                </c:pt>
                <c:pt idx="6">
                  <c:v>6457</c:v>
                </c:pt>
                <c:pt idx="7">
                  <c:v>6348</c:v>
                </c:pt>
                <c:pt idx="8">
                  <c:v>6005</c:v>
                </c:pt>
                <c:pt idx="9">
                  <c:v>5806</c:v>
                </c:pt>
                <c:pt idx="10">
                  <c:v>5908</c:v>
                </c:pt>
                <c:pt idx="11">
                  <c:v>5702</c:v>
                </c:pt>
                <c:pt idx="12">
                  <c:v>5732</c:v>
                </c:pt>
                <c:pt idx="13">
                  <c:v>5574</c:v>
                </c:pt>
                <c:pt idx="14">
                  <c:v>5474</c:v>
                </c:pt>
                <c:pt idx="15">
                  <c:v>5455</c:v>
                </c:pt>
                <c:pt idx="16">
                  <c:v>5441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FD-46A2-B953-6132347C9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038808"/>
        <c:axId val="401039200"/>
      </c:lineChart>
      <c:catAx>
        <c:axId val="401038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1039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1039200"/>
        <c:scaling>
          <c:orientation val="minMax"/>
          <c:max val="6600"/>
          <c:min val="520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crossAx val="401038808"/>
        <c:crosses val="autoZero"/>
        <c:crossBetween val="between"/>
        <c:majorUnit val="20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50" baseline="0">
          <a:solidFill>
            <a:schemeClr val="tx2"/>
          </a:solidFill>
          <a:latin typeface="Verdana" panose="020B0604030504040204" pitchFamily="34" charset="0"/>
        </a:defRPr>
      </a:pPr>
      <a:endParaRPr lang="fi-FI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306638719932253E-2"/>
          <c:y val="2.1684839773854631E-2"/>
          <c:w val="0.93399825653667523"/>
          <c:h val="0.82556879982788089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635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Taul1!$B$2:$B$14</c:f>
              <c:numCache>
                <c:formatCode>General</c:formatCode>
                <c:ptCount val="13"/>
                <c:pt idx="0">
                  <c:v>48.3</c:v>
                </c:pt>
                <c:pt idx="1">
                  <c:v>54.8</c:v>
                </c:pt>
                <c:pt idx="2">
                  <c:v>54.8</c:v>
                </c:pt>
                <c:pt idx="3">
                  <c:v>54.4</c:v>
                </c:pt>
                <c:pt idx="4">
                  <c:v>56.2</c:v>
                </c:pt>
                <c:pt idx="5">
                  <c:v>57.5</c:v>
                </c:pt>
                <c:pt idx="6">
                  <c:v>58.1</c:v>
                </c:pt>
                <c:pt idx="7">
                  <c:v>57.1</c:v>
                </c:pt>
                <c:pt idx="8">
                  <c:v>55.9</c:v>
                </c:pt>
                <c:pt idx="9">
                  <c:v>54</c:v>
                </c:pt>
                <c:pt idx="10">
                  <c:v>52.7</c:v>
                </c:pt>
                <c:pt idx="11">
                  <c:v>51.8</c:v>
                </c:pt>
                <c:pt idx="12">
                  <c:v>51.3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53-4605-AB58-FF2A1214A8F5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Tanska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Taul1!$C$2:$C$14</c:f>
              <c:numCache>
                <c:formatCode>General</c:formatCode>
                <c:ptCount val="13"/>
                <c:pt idx="0">
                  <c:v>50.4</c:v>
                </c:pt>
                <c:pt idx="1">
                  <c:v>56.5</c:v>
                </c:pt>
                <c:pt idx="2">
                  <c:v>56.7</c:v>
                </c:pt>
                <c:pt idx="3">
                  <c:v>56.4</c:v>
                </c:pt>
                <c:pt idx="4">
                  <c:v>58</c:v>
                </c:pt>
                <c:pt idx="5">
                  <c:v>55.8</c:v>
                </c:pt>
                <c:pt idx="6">
                  <c:v>55.2</c:v>
                </c:pt>
                <c:pt idx="7">
                  <c:v>54.5</c:v>
                </c:pt>
                <c:pt idx="8">
                  <c:v>52.7</c:v>
                </c:pt>
                <c:pt idx="9">
                  <c:v>51.2</c:v>
                </c:pt>
                <c:pt idx="10">
                  <c:v>51.5</c:v>
                </c:pt>
                <c:pt idx="11">
                  <c:v>50.6</c:v>
                </c:pt>
                <c:pt idx="12">
                  <c:v>49.5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53-4605-AB58-FF2A1214A8F5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Ruotsi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Taul1!$D$2:$D$14</c:f>
              <c:numCache>
                <c:formatCode>General</c:formatCode>
                <c:ptCount val="13"/>
                <c:pt idx="0">
                  <c:v>50</c:v>
                </c:pt>
                <c:pt idx="1">
                  <c:v>52.7</c:v>
                </c:pt>
                <c:pt idx="2">
                  <c:v>50.9</c:v>
                </c:pt>
                <c:pt idx="3">
                  <c:v>50.3</c:v>
                </c:pt>
                <c:pt idx="4">
                  <c:v>51.2</c:v>
                </c:pt>
                <c:pt idx="5">
                  <c:v>51.9</c:v>
                </c:pt>
                <c:pt idx="6">
                  <c:v>51</c:v>
                </c:pt>
                <c:pt idx="7">
                  <c:v>49.6</c:v>
                </c:pt>
                <c:pt idx="8">
                  <c:v>49.8</c:v>
                </c:pt>
                <c:pt idx="9">
                  <c:v>49.3</c:v>
                </c:pt>
                <c:pt idx="10">
                  <c:v>49</c:v>
                </c:pt>
                <c:pt idx="11">
                  <c:v>48.7</c:v>
                </c:pt>
                <c:pt idx="12">
                  <c:v>48.1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53-4605-AB58-FF2A1214A8F5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Euromaat</c:v>
                </c:pt>
              </c:strCache>
            </c:strRef>
          </c:tx>
          <c:spPr>
            <a:ln w="635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Taul1!$E$2:$E$14</c:f>
              <c:numCache>
                <c:formatCode>General</c:formatCode>
                <c:ptCount val="13"/>
                <c:pt idx="0">
                  <c:v>46.6</c:v>
                </c:pt>
                <c:pt idx="1">
                  <c:v>50.7</c:v>
                </c:pt>
                <c:pt idx="2">
                  <c:v>50.6</c:v>
                </c:pt>
                <c:pt idx="3">
                  <c:v>49.3</c:v>
                </c:pt>
                <c:pt idx="4">
                  <c:v>49.8</c:v>
                </c:pt>
                <c:pt idx="5">
                  <c:v>49.8</c:v>
                </c:pt>
                <c:pt idx="6">
                  <c:v>49.1</c:v>
                </c:pt>
                <c:pt idx="7">
                  <c:v>48.3</c:v>
                </c:pt>
                <c:pt idx="8">
                  <c:v>47.6</c:v>
                </c:pt>
                <c:pt idx="9">
                  <c:v>47.1</c:v>
                </c:pt>
                <c:pt idx="10">
                  <c:v>46.8</c:v>
                </c:pt>
                <c:pt idx="11">
                  <c:v>46.6</c:v>
                </c:pt>
                <c:pt idx="12">
                  <c:v>46.1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53-4605-AB58-FF2A1214A8F5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Saksa</c:v>
                </c:pt>
              </c:strCache>
            </c:strRef>
          </c:tx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Taul1!$F$2:$F$14</c:f>
              <c:numCache>
                <c:formatCode>General</c:formatCode>
                <c:ptCount val="13"/>
                <c:pt idx="0">
                  <c:v>43.6</c:v>
                </c:pt>
                <c:pt idx="1">
                  <c:v>47.6</c:v>
                </c:pt>
                <c:pt idx="2">
                  <c:v>47.4</c:v>
                </c:pt>
                <c:pt idx="3">
                  <c:v>44.8</c:v>
                </c:pt>
                <c:pt idx="4">
                  <c:v>44.3</c:v>
                </c:pt>
                <c:pt idx="5">
                  <c:v>44.6</c:v>
                </c:pt>
                <c:pt idx="6">
                  <c:v>43.9</c:v>
                </c:pt>
                <c:pt idx="7">
                  <c:v>43.8</c:v>
                </c:pt>
                <c:pt idx="8">
                  <c:v>44</c:v>
                </c:pt>
                <c:pt idx="9">
                  <c:v>43.9</c:v>
                </c:pt>
                <c:pt idx="10">
                  <c:v>43.9</c:v>
                </c:pt>
                <c:pt idx="11">
                  <c:v>44.2</c:v>
                </c:pt>
                <c:pt idx="12">
                  <c:v>44.2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4F-4D68-926B-E6E4D82D5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6368"/>
        <c:axId val="411496760"/>
      </c:lineChart>
      <c:catAx>
        <c:axId val="41149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6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1496760"/>
        <c:scaling>
          <c:orientation val="minMax"/>
          <c:max val="60"/>
          <c:min val="42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6368"/>
        <c:crosses val="autoZero"/>
        <c:crossBetween val="between"/>
        <c:majorUnit val="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9871538770407835"/>
          <c:y val="0.92720155751256084"/>
          <c:w val="0.55588775580123995"/>
          <c:h val="7.1594091084435776E-2"/>
        </c:manualLayout>
      </c:layout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327377919984753E-2"/>
          <c:y val="3.5889778907319585E-2"/>
          <c:w val="0.83427209420406134"/>
          <c:h val="0.8634439647799274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0-9</c:v>
                </c:pt>
              </c:strCache>
            </c:strRef>
          </c:tx>
          <c:spPr>
            <a:solidFill>
              <a:srgbClr val="FF805C">
                <a:lumMod val="50000"/>
              </a:srgbClr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i="0" baseline="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Ranska</c:v>
                </c:pt>
                <c:pt idx="1">
                  <c:v>Saksa</c:v>
                </c:pt>
                <c:pt idx="2">
                  <c:v>USA**</c:v>
                </c:pt>
                <c:pt idx="3">
                  <c:v>Puola</c:v>
                </c:pt>
                <c:pt idx="4">
                  <c:v>Tsekki</c:v>
                </c:pt>
                <c:pt idx="5">
                  <c:v>Suomi</c:v>
                </c:pt>
                <c:pt idx="6">
                  <c:v>Ruotsi</c:v>
                </c:pt>
                <c:pt idx="7">
                  <c:v>UK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Taul1!$B$2:$B$13</c:f>
              <c:numCache>
                <c:formatCode>0</c:formatCode>
                <c:ptCount val="12"/>
                <c:pt idx="0">
                  <c:v>3.8315358227004617</c:v>
                </c:pt>
                <c:pt idx="1">
                  <c:v>3.3096937861312563</c:v>
                </c:pt>
                <c:pt idx="2">
                  <c:v>13.176022132238474</c:v>
                </c:pt>
                <c:pt idx="3">
                  <c:v>6.2518069854849534</c:v>
                </c:pt>
                <c:pt idx="4">
                  <c:v>4.9713066750311663</c:v>
                </c:pt>
                <c:pt idx="5">
                  <c:v>3.9733076582736704</c:v>
                </c:pt>
                <c:pt idx="6">
                  <c:v>12.543243463539197</c:v>
                </c:pt>
                <c:pt idx="7">
                  <c:v>15.299220414269183</c:v>
                </c:pt>
                <c:pt idx="8">
                  <c:v>6.8901407281422422</c:v>
                </c:pt>
                <c:pt idx="9">
                  <c:v>15.339431784983931</c:v>
                </c:pt>
                <c:pt idx="10">
                  <c:v>6.066149676300542</c:v>
                </c:pt>
                <c:pt idx="11">
                  <c:v>18.738180136188252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39-4C22-BBC0-F108F59FC921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10-49</c:v>
                </c:pt>
              </c:strCache>
            </c:strRef>
          </c:tx>
          <c:spPr>
            <a:solidFill>
              <a:srgbClr val="85E869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i="0" baseline="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Ranska</c:v>
                </c:pt>
                <c:pt idx="1">
                  <c:v>Saksa</c:v>
                </c:pt>
                <c:pt idx="2">
                  <c:v>USA**</c:v>
                </c:pt>
                <c:pt idx="3">
                  <c:v>Puola</c:v>
                </c:pt>
                <c:pt idx="4">
                  <c:v>Tsekki</c:v>
                </c:pt>
                <c:pt idx="5">
                  <c:v>Suomi</c:v>
                </c:pt>
                <c:pt idx="6">
                  <c:v>Ruotsi</c:v>
                </c:pt>
                <c:pt idx="7">
                  <c:v>UK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Taul1!$C$2:$C$13</c:f>
              <c:numCache>
                <c:formatCode>0</c:formatCode>
                <c:ptCount val="12"/>
                <c:pt idx="0">
                  <c:v>5.6913454704865387</c:v>
                </c:pt>
                <c:pt idx="1">
                  <c:v>6.0298134927745348</c:v>
                </c:pt>
                <c:pt idx="2">
                  <c:v>5.5942074798183281</c:v>
                </c:pt>
                <c:pt idx="3">
                  <c:v>9.2022026525151563</c:v>
                </c:pt>
                <c:pt idx="4">
                  <c:v>9.1485281283959736</c:v>
                </c:pt>
                <c:pt idx="5">
                  <c:v>9.0669872697289033</c:v>
                </c:pt>
                <c:pt idx="6">
                  <c:v>9.2253390327628129</c:v>
                </c:pt>
                <c:pt idx="7">
                  <c:v>8.501600584526626</c:v>
                </c:pt>
                <c:pt idx="8">
                  <c:v>15.465348849148999</c:v>
                </c:pt>
                <c:pt idx="9">
                  <c:v>11.361013730645633</c:v>
                </c:pt>
                <c:pt idx="10">
                  <c:v>18.115296683783004</c:v>
                </c:pt>
                <c:pt idx="11">
                  <c:v>17.601131193901391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39-4C22-BBC0-F108F59FC921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50-249</c:v>
                </c:pt>
              </c:strCache>
            </c:strRef>
          </c:tx>
          <c:spPr>
            <a:solidFill>
              <a:srgbClr val="FF00B8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i="0" baseline="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Ranska</c:v>
                </c:pt>
                <c:pt idx="1">
                  <c:v>Saksa</c:v>
                </c:pt>
                <c:pt idx="2">
                  <c:v>USA**</c:v>
                </c:pt>
                <c:pt idx="3">
                  <c:v>Puola</c:v>
                </c:pt>
                <c:pt idx="4">
                  <c:v>Tsekki</c:v>
                </c:pt>
                <c:pt idx="5">
                  <c:v>Suomi</c:v>
                </c:pt>
                <c:pt idx="6">
                  <c:v>Ruotsi</c:v>
                </c:pt>
                <c:pt idx="7">
                  <c:v>UK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Taul1!$D$2:$D$13</c:f>
              <c:numCache>
                <c:formatCode>0</c:formatCode>
                <c:ptCount val="12"/>
                <c:pt idx="0">
                  <c:v>10.34835718417934</c:v>
                </c:pt>
                <c:pt idx="1">
                  <c:v>12.943516571259718</c:v>
                </c:pt>
                <c:pt idx="2">
                  <c:v>9.9010017721575352</c:v>
                </c:pt>
                <c:pt idx="3">
                  <c:v>19.016743150757566</c:v>
                </c:pt>
                <c:pt idx="4">
                  <c:v>20.38820954919197</c:v>
                </c:pt>
                <c:pt idx="5">
                  <c:v>23.427601610892125</c:v>
                </c:pt>
                <c:pt idx="6">
                  <c:v>17.177192304968472</c:v>
                </c:pt>
                <c:pt idx="7">
                  <c:v>14.849910698487069</c:v>
                </c:pt>
                <c:pt idx="8">
                  <c:v>26.322924279018149</c:v>
                </c:pt>
                <c:pt idx="9">
                  <c:v>22.35770279481936</c:v>
                </c:pt>
                <c:pt idx="10">
                  <c:v>29.553287470278601</c:v>
                </c:pt>
                <c:pt idx="11">
                  <c:v>35.039858190909463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39-4C22-BBC0-F108F59FC921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250+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i="0" baseline="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Ranska</c:v>
                </c:pt>
                <c:pt idx="1">
                  <c:v>Saksa</c:v>
                </c:pt>
                <c:pt idx="2">
                  <c:v>USA**</c:v>
                </c:pt>
                <c:pt idx="3">
                  <c:v>Puola</c:v>
                </c:pt>
                <c:pt idx="4">
                  <c:v>Tsekki</c:v>
                </c:pt>
                <c:pt idx="5">
                  <c:v>Suomi</c:v>
                </c:pt>
                <c:pt idx="6">
                  <c:v>Ruotsi</c:v>
                </c:pt>
                <c:pt idx="7">
                  <c:v>UK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Taul1!$E$2:$E$13</c:f>
              <c:numCache>
                <c:formatCode>0</c:formatCode>
                <c:ptCount val="12"/>
                <c:pt idx="0">
                  <c:v>80.128761522633653</c:v>
                </c:pt>
                <c:pt idx="1">
                  <c:v>77.716976149834494</c:v>
                </c:pt>
                <c:pt idx="2">
                  <c:v>71.328768615785663</c:v>
                </c:pt>
                <c:pt idx="3">
                  <c:v>65.529247211242321</c:v>
                </c:pt>
                <c:pt idx="4">
                  <c:v>65.491955647380877</c:v>
                </c:pt>
                <c:pt idx="5">
                  <c:v>63.532103461105294</c:v>
                </c:pt>
                <c:pt idx="6">
                  <c:v>61.054225198729519</c:v>
                </c:pt>
                <c:pt idx="7">
                  <c:v>61.349268302717121</c:v>
                </c:pt>
                <c:pt idx="8">
                  <c:v>51.32158614369061</c:v>
                </c:pt>
                <c:pt idx="9">
                  <c:v>50.941851689551079</c:v>
                </c:pt>
                <c:pt idx="10">
                  <c:v>46.265266169637854</c:v>
                </c:pt>
                <c:pt idx="11">
                  <c:v>28.620830479000897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39-4C22-BBC0-F108F59FC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11497544"/>
        <c:axId val="411497936"/>
      </c:barChart>
      <c:catAx>
        <c:axId val="411497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t" anchorCtr="1"/>
          <a:lstStyle/>
          <a:p>
            <a:pPr>
              <a:defRPr sz="1050" b="0" i="0" baseline="0">
                <a:solidFill>
                  <a:srgbClr val="000000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7936"/>
        <c:crosses val="autoZero"/>
        <c:auto val="1"/>
        <c:lblAlgn val="ctr"/>
        <c:lblOffset val="100"/>
        <c:noMultiLvlLbl val="0"/>
      </c:catAx>
      <c:valAx>
        <c:axId val="4114979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rgbClr val="000000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7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497593991171976"/>
          <c:y val="0.37971420283107871"/>
          <c:w val="8.8791917356649847E-2"/>
          <c:h val="0.24057468041469818"/>
        </c:manualLayout>
      </c:layout>
      <c:overlay val="0"/>
      <c:txPr>
        <a:bodyPr/>
        <a:lstStyle/>
        <a:p>
          <a:pPr>
            <a:defRPr sz="1050" b="0" i="0" baseline="0">
              <a:solidFill>
                <a:srgbClr val="000000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393208514680174E-2"/>
          <c:y val="3.5328973864015109E-2"/>
          <c:w val="0.67799105330634002"/>
          <c:h val="0.8744629384613830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Suuri yritys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Taul1!$A$6:$A$45</c:f>
              <c:numCache>
                <c:formatCode>General</c:formatCode>
                <c:ptCount val="40"/>
                <c:pt idx="0">
                  <c:v>2009</c:v>
                </c:pt>
                <c:pt idx="4">
                  <c:v>2010</c:v>
                </c:pt>
                <c:pt idx="8">
                  <c:v>2011</c:v>
                </c:pt>
                <c:pt idx="12">
                  <c:v>2012</c:v>
                </c:pt>
                <c:pt idx="16">
                  <c:v>2013</c:v>
                </c:pt>
                <c:pt idx="20">
                  <c:v>2014</c:v>
                </c:pt>
                <c:pt idx="24">
                  <c:v>2015</c:v>
                </c:pt>
                <c:pt idx="28">
                  <c:v>2016</c:v>
                </c:pt>
                <c:pt idx="32">
                  <c:v>2017</c:v>
                </c:pt>
                <c:pt idx="36">
                  <c:v>2018</c:v>
                </c:pt>
              </c:numCache>
            </c:numRef>
          </c:cat>
          <c:val>
            <c:numRef>
              <c:f>Taul1!$B$6:$B$45</c:f>
              <c:numCache>
                <c:formatCode>General</c:formatCode>
                <c:ptCount val="40"/>
                <c:pt idx="0">
                  <c:v>0.87419999999999998</c:v>
                </c:pt>
                <c:pt idx="1">
                  <c:v>0.87</c:v>
                </c:pt>
                <c:pt idx="2">
                  <c:v>0.86959999999999993</c:v>
                </c:pt>
                <c:pt idx="3">
                  <c:v>0.87890000000000001</c:v>
                </c:pt>
                <c:pt idx="4">
                  <c:v>0.86080000000000001</c:v>
                </c:pt>
                <c:pt idx="5">
                  <c:v>0.85589999999999999</c:v>
                </c:pt>
                <c:pt idx="6">
                  <c:v>0.86849999999999994</c:v>
                </c:pt>
                <c:pt idx="7">
                  <c:v>0.87139999999999995</c:v>
                </c:pt>
                <c:pt idx="8">
                  <c:v>0.84959999999999991</c:v>
                </c:pt>
                <c:pt idx="9">
                  <c:v>0.86459999999999992</c:v>
                </c:pt>
                <c:pt idx="10">
                  <c:v>0.8640000000000001</c:v>
                </c:pt>
                <c:pt idx="11">
                  <c:v>0.86099999999999999</c:v>
                </c:pt>
                <c:pt idx="12">
                  <c:v>0.87</c:v>
                </c:pt>
                <c:pt idx="13">
                  <c:v>0.86699999999999999</c:v>
                </c:pt>
                <c:pt idx="14">
                  <c:v>0.86799999999999999</c:v>
                </c:pt>
                <c:pt idx="15">
                  <c:v>0.86099999999999999</c:v>
                </c:pt>
                <c:pt idx="16">
                  <c:v>0.871</c:v>
                </c:pt>
                <c:pt idx="17">
                  <c:v>0.86499999999999999</c:v>
                </c:pt>
                <c:pt idx="18">
                  <c:v>0.86299999999999999</c:v>
                </c:pt>
                <c:pt idx="19">
                  <c:v>0.86</c:v>
                </c:pt>
                <c:pt idx="20">
                  <c:v>0.85970000000000002</c:v>
                </c:pt>
                <c:pt idx="21">
                  <c:v>0.86499999999999999</c:v>
                </c:pt>
                <c:pt idx="22">
                  <c:v>0.86199999999999999</c:v>
                </c:pt>
                <c:pt idx="23">
                  <c:v>0.85499999999999998</c:v>
                </c:pt>
                <c:pt idx="24">
                  <c:v>0.85209999999999997</c:v>
                </c:pt>
                <c:pt idx="25">
                  <c:v>0.85440000000000005</c:v>
                </c:pt>
                <c:pt idx="26">
                  <c:v>0.85880000000000001</c:v>
                </c:pt>
                <c:pt idx="27">
                  <c:v>0.84699999999999998</c:v>
                </c:pt>
                <c:pt idx="28">
                  <c:v>0.84299999999999997</c:v>
                </c:pt>
                <c:pt idx="29">
                  <c:v>0.84299999999999997</c:v>
                </c:pt>
                <c:pt idx="30">
                  <c:v>0.84399999999999997</c:v>
                </c:pt>
                <c:pt idx="31">
                  <c:v>0.83040000000000003</c:v>
                </c:pt>
                <c:pt idx="32">
                  <c:v>0.8458</c:v>
                </c:pt>
                <c:pt idx="33">
                  <c:v>0.84240000000000004</c:v>
                </c:pt>
                <c:pt idx="34">
                  <c:v>0.84840000000000004</c:v>
                </c:pt>
                <c:pt idx="35">
                  <c:v>0.83740000000000003</c:v>
                </c:pt>
                <c:pt idx="36">
                  <c:v>0.83979999999999999</c:v>
                </c:pt>
                <c:pt idx="37">
                  <c:v>0.83279999999999998</c:v>
                </c:pt>
                <c:pt idx="38">
                  <c:v>0.83179999999999998</c:v>
                </c:pt>
                <c:pt idx="39">
                  <c:v>0.83909999999999996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E0-4132-95C4-22544FFF495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Keskisuuri yritys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Taul1!$A$6:$A$45</c:f>
              <c:numCache>
                <c:formatCode>General</c:formatCode>
                <c:ptCount val="40"/>
                <c:pt idx="0">
                  <c:v>2009</c:v>
                </c:pt>
                <c:pt idx="4">
                  <c:v>2010</c:v>
                </c:pt>
                <c:pt idx="8">
                  <c:v>2011</c:v>
                </c:pt>
                <c:pt idx="12">
                  <c:v>2012</c:v>
                </c:pt>
                <c:pt idx="16">
                  <c:v>2013</c:v>
                </c:pt>
                <c:pt idx="20">
                  <c:v>2014</c:v>
                </c:pt>
                <c:pt idx="24">
                  <c:v>2015</c:v>
                </c:pt>
                <c:pt idx="28">
                  <c:v>2016</c:v>
                </c:pt>
                <c:pt idx="32">
                  <c:v>2017</c:v>
                </c:pt>
                <c:pt idx="36">
                  <c:v>2018</c:v>
                </c:pt>
              </c:numCache>
            </c:numRef>
          </c:cat>
          <c:val>
            <c:numRef>
              <c:f>Taul1!$C$6:$C$45</c:f>
              <c:numCache>
                <c:formatCode>General</c:formatCode>
                <c:ptCount val="40"/>
                <c:pt idx="0">
                  <c:v>8.3800000000000013E-2</c:v>
                </c:pt>
                <c:pt idx="1">
                  <c:v>8.4900000000000003E-2</c:v>
                </c:pt>
                <c:pt idx="2">
                  <c:v>8.3299999999999999E-2</c:v>
                </c:pt>
                <c:pt idx="3">
                  <c:v>7.9199999999999993E-2</c:v>
                </c:pt>
                <c:pt idx="4">
                  <c:v>9.1199999999999989E-2</c:v>
                </c:pt>
                <c:pt idx="5">
                  <c:v>9.9199999999999997E-2</c:v>
                </c:pt>
                <c:pt idx="6">
                  <c:v>8.5299999999999987E-2</c:v>
                </c:pt>
                <c:pt idx="7">
                  <c:v>7.85E-2</c:v>
                </c:pt>
                <c:pt idx="8">
                  <c:v>8.6999999999999994E-2</c:v>
                </c:pt>
                <c:pt idx="9">
                  <c:v>8.5800000000000001E-2</c:v>
                </c:pt>
                <c:pt idx="10">
                  <c:v>8.8800000000000004E-2</c:v>
                </c:pt>
                <c:pt idx="11">
                  <c:v>8.6300000000000002E-2</c:v>
                </c:pt>
                <c:pt idx="12">
                  <c:v>8.5900000000000004E-2</c:v>
                </c:pt>
                <c:pt idx="13">
                  <c:v>8.72E-2</c:v>
                </c:pt>
                <c:pt idx="14">
                  <c:v>8.7899999999999992E-2</c:v>
                </c:pt>
                <c:pt idx="15">
                  <c:v>9.1899999999999996E-2</c:v>
                </c:pt>
                <c:pt idx="16">
                  <c:v>8.48E-2</c:v>
                </c:pt>
                <c:pt idx="17">
                  <c:v>8.900000000000001E-2</c:v>
                </c:pt>
                <c:pt idx="18">
                  <c:v>8.9200000000000002E-2</c:v>
                </c:pt>
                <c:pt idx="19">
                  <c:v>9.2799999999999994E-2</c:v>
                </c:pt>
                <c:pt idx="20">
                  <c:v>8.929999999999999E-2</c:v>
                </c:pt>
                <c:pt idx="21">
                  <c:v>8.6400000000000005E-2</c:v>
                </c:pt>
                <c:pt idx="22">
                  <c:v>8.8400000000000006E-2</c:v>
                </c:pt>
                <c:pt idx="23">
                  <c:v>9.2100000000000001E-2</c:v>
                </c:pt>
                <c:pt idx="24">
                  <c:v>9.1800000000000007E-2</c:v>
                </c:pt>
                <c:pt idx="25">
                  <c:v>8.9099999999999999E-2</c:v>
                </c:pt>
                <c:pt idx="26">
                  <c:v>8.6699999999999999E-2</c:v>
                </c:pt>
                <c:pt idx="27">
                  <c:v>9.64E-2</c:v>
                </c:pt>
                <c:pt idx="28">
                  <c:v>9.7100000000000006E-2</c:v>
                </c:pt>
                <c:pt idx="29">
                  <c:v>0.1009</c:v>
                </c:pt>
                <c:pt idx="30">
                  <c:v>0.10199999999999999</c:v>
                </c:pt>
                <c:pt idx="31">
                  <c:v>0.11230999999999999</c:v>
                </c:pt>
                <c:pt idx="32">
                  <c:v>0.1043</c:v>
                </c:pt>
                <c:pt idx="33">
                  <c:v>0.1069</c:v>
                </c:pt>
                <c:pt idx="34">
                  <c:v>0.1013</c:v>
                </c:pt>
                <c:pt idx="35">
                  <c:v>0.1084</c:v>
                </c:pt>
                <c:pt idx="36">
                  <c:v>0.1096</c:v>
                </c:pt>
                <c:pt idx="37">
                  <c:v>0.1167</c:v>
                </c:pt>
                <c:pt idx="38">
                  <c:v>0.111</c:v>
                </c:pt>
                <c:pt idx="39">
                  <c:v>0.109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E0-4132-95C4-22544FFF495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Pieni yritys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Taul1!$A$6:$A$45</c:f>
              <c:numCache>
                <c:formatCode>General</c:formatCode>
                <c:ptCount val="40"/>
                <c:pt idx="0">
                  <c:v>2009</c:v>
                </c:pt>
                <c:pt idx="4">
                  <c:v>2010</c:v>
                </c:pt>
                <c:pt idx="8">
                  <c:v>2011</c:v>
                </c:pt>
                <c:pt idx="12">
                  <c:v>2012</c:v>
                </c:pt>
                <c:pt idx="16">
                  <c:v>2013</c:v>
                </c:pt>
                <c:pt idx="20">
                  <c:v>2014</c:v>
                </c:pt>
                <c:pt idx="24">
                  <c:v>2015</c:v>
                </c:pt>
                <c:pt idx="28">
                  <c:v>2016</c:v>
                </c:pt>
                <c:pt idx="32">
                  <c:v>2017</c:v>
                </c:pt>
                <c:pt idx="36">
                  <c:v>2018</c:v>
                </c:pt>
              </c:numCache>
            </c:numRef>
          </c:cat>
          <c:val>
            <c:numRef>
              <c:f>Taul1!$D$6:$D$45</c:f>
              <c:numCache>
                <c:formatCode>General</c:formatCode>
                <c:ptCount val="40"/>
                <c:pt idx="0">
                  <c:v>3.3599999999999998E-2</c:v>
                </c:pt>
                <c:pt idx="1">
                  <c:v>3.4700000000000002E-2</c:v>
                </c:pt>
                <c:pt idx="2">
                  <c:v>3.7499999999999999E-2</c:v>
                </c:pt>
                <c:pt idx="3">
                  <c:v>3.2500000000000001E-2</c:v>
                </c:pt>
                <c:pt idx="4">
                  <c:v>3.7999999999999999E-2</c:v>
                </c:pt>
                <c:pt idx="5">
                  <c:v>3.3599999999999998E-2</c:v>
                </c:pt>
                <c:pt idx="6">
                  <c:v>3.49E-2</c:v>
                </c:pt>
                <c:pt idx="7">
                  <c:v>3.8900000000000004E-2</c:v>
                </c:pt>
                <c:pt idx="8">
                  <c:v>4.6600000000000003E-2</c:v>
                </c:pt>
                <c:pt idx="9">
                  <c:v>3.85E-2</c:v>
                </c:pt>
                <c:pt idx="10">
                  <c:v>3.6699999999999997E-2</c:v>
                </c:pt>
                <c:pt idx="11">
                  <c:v>4.0399999999999998E-2</c:v>
                </c:pt>
                <c:pt idx="12">
                  <c:v>3.3500000000000002E-2</c:v>
                </c:pt>
                <c:pt idx="13">
                  <c:v>3.56E-2</c:v>
                </c:pt>
                <c:pt idx="14">
                  <c:v>3.4200000000000001E-2</c:v>
                </c:pt>
                <c:pt idx="15">
                  <c:v>3.5499999999999997E-2</c:v>
                </c:pt>
                <c:pt idx="16">
                  <c:v>3.2300000000000002E-2</c:v>
                </c:pt>
                <c:pt idx="17">
                  <c:v>3.4099999999999998E-2</c:v>
                </c:pt>
                <c:pt idx="18">
                  <c:v>3.5699999999999996E-2</c:v>
                </c:pt>
                <c:pt idx="19">
                  <c:v>3.5799999999999998E-2</c:v>
                </c:pt>
                <c:pt idx="20">
                  <c:v>3.5799999999999998E-2</c:v>
                </c:pt>
                <c:pt idx="21">
                  <c:v>3.5000000000000003E-2</c:v>
                </c:pt>
                <c:pt idx="22">
                  <c:v>3.5200000000000002E-2</c:v>
                </c:pt>
                <c:pt idx="23">
                  <c:v>3.61E-2</c:v>
                </c:pt>
                <c:pt idx="24">
                  <c:v>4.0599999999999997E-2</c:v>
                </c:pt>
                <c:pt idx="25">
                  <c:v>4.2099999999999999E-2</c:v>
                </c:pt>
                <c:pt idx="26">
                  <c:v>3.8399999999999997E-2</c:v>
                </c:pt>
                <c:pt idx="27">
                  <c:v>4.2099999999999999E-2</c:v>
                </c:pt>
                <c:pt idx="28">
                  <c:v>4.2299999999999997E-2</c:v>
                </c:pt>
                <c:pt idx="29">
                  <c:v>3.9899999999999998E-2</c:v>
                </c:pt>
                <c:pt idx="30">
                  <c:v>4.1000000000000002E-2</c:v>
                </c:pt>
                <c:pt idx="31">
                  <c:v>4.3400000000000001E-2</c:v>
                </c:pt>
                <c:pt idx="32">
                  <c:v>3.9100000000000003E-2</c:v>
                </c:pt>
                <c:pt idx="33">
                  <c:v>3.9199999999999999E-2</c:v>
                </c:pt>
                <c:pt idx="34">
                  <c:v>3.8600000000000002E-2</c:v>
                </c:pt>
                <c:pt idx="35">
                  <c:v>4.1399999999999999E-2</c:v>
                </c:pt>
                <c:pt idx="36">
                  <c:v>3.8199999999999998E-2</c:v>
                </c:pt>
                <c:pt idx="37">
                  <c:v>3.7900000000000003E-2</c:v>
                </c:pt>
                <c:pt idx="38">
                  <c:v>4.3700000000000003E-2</c:v>
                </c:pt>
                <c:pt idx="39">
                  <c:v>3.8699999999999998E-2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E0-4132-95C4-22544FFF4950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Mikroyritys</c:v>
                </c:pt>
              </c:strCache>
            </c:strRef>
          </c:tx>
          <c:spPr>
            <a:ln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Taul1!$A$6:$A$45</c:f>
              <c:numCache>
                <c:formatCode>General</c:formatCode>
                <c:ptCount val="40"/>
                <c:pt idx="0">
                  <c:v>2009</c:v>
                </c:pt>
                <c:pt idx="4">
                  <c:v>2010</c:v>
                </c:pt>
                <c:pt idx="8">
                  <c:v>2011</c:v>
                </c:pt>
                <c:pt idx="12">
                  <c:v>2012</c:v>
                </c:pt>
                <c:pt idx="16">
                  <c:v>2013</c:v>
                </c:pt>
                <c:pt idx="20">
                  <c:v>2014</c:v>
                </c:pt>
                <c:pt idx="24">
                  <c:v>2015</c:v>
                </c:pt>
                <c:pt idx="28">
                  <c:v>2016</c:v>
                </c:pt>
                <c:pt idx="32">
                  <c:v>2017</c:v>
                </c:pt>
                <c:pt idx="36">
                  <c:v>2018</c:v>
                </c:pt>
              </c:numCache>
            </c:numRef>
          </c:cat>
          <c:val>
            <c:numRef>
              <c:f>Taul1!$E$6:$E$45</c:f>
              <c:numCache>
                <c:formatCode>General</c:formatCode>
                <c:ptCount val="40"/>
                <c:pt idx="0">
                  <c:v>8.3999999999999995E-3</c:v>
                </c:pt>
                <c:pt idx="1">
                  <c:v>1.04E-2</c:v>
                </c:pt>
                <c:pt idx="2">
                  <c:v>9.5999999999999992E-3</c:v>
                </c:pt>
                <c:pt idx="3">
                  <c:v>9.3999999999999986E-3</c:v>
                </c:pt>
                <c:pt idx="4">
                  <c:v>1.01E-2</c:v>
                </c:pt>
                <c:pt idx="5">
                  <c:v>1.1299999999999999E-2</c:v>
                </c:pt>
                <c:pt idx="6">
                  <c:v>1.1299999999999999E-2</c:v>
                </c:pt>
                <c:pt idx="7">
                  <c:v>1.1299999999999999E-2</c:v>
                </c:pt>
                <c:pt idx="8">
                  <c:v>1.6799999999999999E-2</c:v>
                </c:pt>
                <c:pt idx="9">
                  <c:v>1.11E-2</c:v>
                </c:pt>
                <c:pt idx="10">
                  <c:v>1.0500000000000001E-2</c:v>
                </c:pt>
                <c:pt idx="11">
                  <c:v>1.18E-2</c:v>
                </c:pt>
                <c:pt idx="12">
                  <c:v>1.01E-2</c:v>
                </c:pt>
                <c:pt idx="13">
                  <c:v>1.0800000000000001E-2</c:v>
                </c:pt>
                <c:pt idx="14">
                  <c:v>1.01E-2</c:v>
                </c:pt>
                <c:pt idx="15">
                  <c:v>1.1899999999999999E-2</c:v>
                </c:pt>
                <c:pt idx="16">
                  <c:v>1.23E-2</c:v>
                </c:pt>
                <c:pt idx="17">
                  <c:v>1.1699999999999999E-2</c:v>
                </c:pt>
                <c:pt idx="18">
                  <c:v>1.123E-2</c:v>
                </c:pt>
                <c:pt idx="19">
                  <c:v>1.1399999999999999E-2</c:v>
                </c:pt>
                <c:pt idx="20">
                  <c:v>1.5100000000000001E-2</c:v>
                </c:pt>
                <c:pt idx="21">
                  <c:v>1.35E-2</c:v>
                </c:pt>
                <c:pt idx="22">
                  <c:v>1.4800000000000001E-2</c:v>
                </c:pt>
                <c:pt idx="23">
                  <c:v>1.6899999999999998E-2</c:v>
                </c:pt>
                <c:pt idx="24">
                  <c:v>1.55E-2</c:v>
                </c:pt>
                <c:pt idx="25">
                  <c:v>1.44E-2</c:v>
                </c:pt>
                <c:pt idx="26">
                  <c:v>1.61E-2</c:v>
                </c:pt>
                <c:pt idx="27">
                  <c:v>1.44E-2</c:v>
                </c:pt>
                <c:pt idx="28">
                  <c:v>1.7600000000000001E-2</c:v>
                </c:pt>
                <c:pt idx="29">
                  <c:v>1.6199999999999999E-2</c:v>
                </c:pt>
                <c:pt idx="30">
                  <c:v>1.2999999999999999E-2</c:v>
                </c:pt>
                <c:pt idx="31">
                  <c:v>1.3899999999999999E-2</c:v>
                </c:pt>
                <c:pt idx="32">
                  <c:v>1.0800000000000001E-2</c:v>
                </c:pt>
                <c:pt idx="33">
                  <c:v>1.15E-2</c:v>
                </c:pt>
                <c:pt idx="34">
                  <c:v>1.1599999999999999E-2</c:v>
                </c:pt>
                <c:pt idx="35">
                  <c:v>1.29E-2</c:v>
                </c:pt>
                <c:pt idx="36">
                  <c:v>1.24E-2</c:v>
                </c:pt>
                <c:pt idx="37">
                  <c:v>1.2500000000000001E-2</c:v>
                </c:pt>
                <c:pt idx="38">
                  <c:v>1.3599999999999999E-2</c:v>
                </c:pt>
                <c:pt idx="39">
                  <c:v>1.3299999999999999E-2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E0-4132-95C4-22544FFF4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2235424"/>
        <c:axId val="412235816"/>
      </c:lineChart>
      <c:catAx>
        <c:axId val="41223542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txPr>
          <a:bodyPr rot="60000" anchor="t" anchorCtr="0"/>
          <a:lstStyle/>
          <a:p>
            <a:pPr>
              <a:defRPr sz="1050" b="0" i="0" baseline="0">
                <a:solidFill>
                  <a:schemeClr val="tx1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2235816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12235816"/>
        <c:scaling>
          <c:orientation val="minMax"/>
          <c:max val="1"/>
          <c:min val="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22354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17656315671153E-2"/>
          <c:y val="2.8281709743054453E-2"/>
          <c:w val="0.88612145577931145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Viennin osuus liikevaihdosta, %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Taul1!$B$2:$B$1185</c:f>
              <c:numCache>
                <c:formatCode>General</c:formatCode>
                <c:ptCount val="1184"/>
                <c:pt idx="2" formatCode="#,##0.0">
                  <c:v>54</c:v>
                </c:pt>
                <c:pt idx="3" formatCode="#,##0.0">
                  <c:v>5</c:v>
                </c:pt>
                <c:pt idx="4" formatCode="#,##0.0">
                  <c:v>90</c:v>
                </c:pt>
                <c:pt idx="5" formatCode="#,##0.0">
                  <c:v>14</c:v>
                </c:pt>
                <c:pt idx="6" formatCode="#,##0.0">
                  <c:v>70</c:v>
                </c:pt>
                <c:pt idx="7" formatCode="#,##0.0">
                  <c:v>0</c:v>
                </c:pt>
                <c:pt idx="8" formatCode="#,##0.0">
                  <c:v>2</c:v>
                </c:pt>
                <c:pt idx="9" formatCode="#,##0.0">
                  <c:v>0</c:v>
                </c:pt>
                <c:pt idx="10" formatCode="#,##0.0">
                  <c:v>0</c:v>
                </c:pt>
                <c:pt idx="11" formatCode="#,##0.0">
                  <c:v>1</c:v>
                </c:pt>
                <c:pt idx="12" formatCode="#,##0.0">
                  <c:v>0</c:v>
                </c:pt>
                <c:pt idx="13" formatCode="#,##0.0">
                  <c:v>0</c:v>
                </c:pt>
                <c:pt idx="14" formatCode="#,##0.0">
                  <c:v>1</c:v>
                </c:pt>
                <c:pt idx="15" formatCode="#,##0.0">
                  <c:v>1</c:v>
                </c:pt>
                <c:pt idx="16" formatCode="#,##0.0">
                  <c:v>1</c:v>
                </c:pt>
                <c:pt idx="17" formatCode="#,##0.0">
                  <c:v>0</c:v>
                </c:pt>
                <c:pt idx="18" formatCode="#,##0.0">
                  <c:v>20</c:v>
                </c:pt>
                <c:pt idx="19" formatCode="#,##0.0">
                  <c:v>79</c:v>
                </c:pt>
                <c:pt idx="20" formatCode="#,##0.0">
                  <c:v>10</c:v>
                </c:pt>
                <c:pt idx="21" formatCode="#,##0.0">
                  <c:v>6</c:v>
                </c:pt>
                <c:pt idx="22" formatCode="#,##0.0">
                  <c:v>0</c:v>
                </c:pt>
                <c:pt idx="23" formatCode="#,##0.0">
                  <c:v>71</c:v>
                </c:pt>
                <c:pt idx="24" formatCode="#,##0.0">
                  <c:v>20</c:v>
                </c:pt>
                <c:pt idx="25" formatCode="#,##0.0">
                  <c:v>73</c:v>
                </c:pt>
                <c:pt idx="26" formatCode="#,##0.0">
                  <c:v>25</c:v>
                </c:pt>
                <c:pt idx="27" formatCode="#,##0.0">
                  <c:v>40</c:v>
                </c:pt>
                <c:pt idx="28" formatCode="#,##0.0">
                  <c:v>66</c:v>
                </c:pt>
                <c:pt idx="29" formatCode="#,##0.0">
                  <c:v>4</c:v>
                </c:pt>
                <c:pt idx="30" formatCode="#,##0.0">
                  <c:v>2</c:v>
                </c:pt>
                <c:pt idx="31" formatCode="#,##0.0">
                  <c:v>58</c:v>
                </c:pt>
                <c:pt idx="32" formatCode="#,##0.0">
                  <c:v>35</c:v>
                </c:pt>
                <c:pt idx="33" formatCode="#,##0.0">
                  <c:v>100</c:v>
                </c:pt>
                <c:pt idx="34" formatCode="#,##0.0">
                  <c:v>83</c:v>
                </c:pt>
                <c:pt idx="35" formatCode="#,##0.0">
                  <c:v>92</c:v>
                </c:pt>
                <c:pt idx="36" formatCode="#,##0.0">
                  <c:v>4</c:v>
                </c:pt>
                <c:pt idx="37" formatCode="#,##0.0">
                  <c:v>93</c:v>
                </c:pt>
                <c:pt idx="38" formatCode="#,##0.0">
                  <c:v>2</c:v>
                </c:pt>
                <c:pt idx="39" formatCode="#,##0.0">
                  <c:v>5</c:v>
                </c:pt>
                <c:pt idx="40" formatCode="#,##0.0">
                  <c:v>12</c:v>
                </c:pt>
                <c:pt idx="41" formatCode="#,##0.0">
                  <c:v>0</c:v>
                </c:pt>
                <c:pt idx="42" formatCode="#,##0.0">
                  <c:v>85</c:v>
                </c:pt>
                <c:pt idx="43" formatCode="#,##0.0">
                  <c:v>8</c:v>
                </c:pt>
                <c:pt idx="44" formatCode="#,##0.0">
                  <c:v>17</c:v>
                </c:pt>
                <c:pt idx="45" formatCode="#,##0.0">
                  <c:v>0</c:v>
                </c:pt>
                <c:pt idx="46" formatCode="#,##0.0">
                  <c:v>22</c:v>
                </c:pt>
                <c:pt idx="47" formatCode="#,##0.0">
                  <c:v>50</c:v>
                </c:pt>
                <c:pt idx="48" formatCode="#,##0.0">
                  <c:v>14</c:v>
                </c:pt>
                <c:pt idx="49" formatCode="#,##0.0">
                  <c:v>33</c:v>
                </c:pt>
                <c:pt idx="50" formatCode="#,##0.0">
                  <c:v>70</c:v>
                </c:pt>
                <c:pt idx="51" formatCode="#,##0.0">
                  <c:v>30</c:v>
                </c:pt>
                <c:pt idx="52" formatCode="#,##0.0">
                  <c:v>59</c:v>
                </c:pt>
                <c:pt idx="53" formatCode="#,##0.0">
                  <c:v>28</c:v>
                </c:pt>
                <c:pt idx="54" formatCode="#,##0.0">
                  <c:v>29</c:v>
                </c:pt>
                <c:pt idx="55" formatCode="#,##0.0">
                  <c:v>0</c:v>
                </c:pt>
                <c:pt idx="56" formatCode="#,##0.0">
                  <c:v>62</c:v>
                </c:pt>
                <c:pt idx="57" formatCode="#,##0.0">
                  <c:v>10</c:v>
                </c:pt>
                <c:pt idx="58" formatCode="#,##0.0">
                  <c:v>0</c:v>
                </c:pt>
                <c:pt idx="59" formatCode="#,##0.0">
                  <c:v>0</c:v>
                </c:pt>
                <c:pt idx="60" formatCode="#,##0.0">
                  <c:v>0</c:v>
                </c:pt>
                <c:pt idx="61" formatCode="#,##0.0">
                  <c:v>42</c:v>
                </c:pt>
                <c:pt idx="62" formatCode="#,##0.0">
                  <c:v>50</c:v>
                </c:pt>
                <c:pt idx="63" formatCode="#,##0.0">
                  <c:v>70</c:v>
                </c:pt>
                <c:pt idx="64" formatCode="#,##0.0">
                  <c:v>39</c:v>
                </c:pt>
                <c:pt idx="65" formatCode="#,##0.0">
                  <c:v>1</c:v>
                </c:pt>
                <c:pt idx="66" formatCode="#,##0.0">
                  <c:v>3</c:v>
                </c:pt>
                <c:pt idx="67" formatCode="#,##0.0">
                  <c:v>0</c:v>
                </c:pt>
                <c:pt idx="68" formatCode="#,##0.0">
                  <c:v>8</c:v>
                </c:pt>
                <c:pt idx="69" formatCode="#,##0.0">
                  <c:v>10</c:v>
                </c:pt>
                <c:pt idx="70" formatCode="#,##0.0">
                  <c:v>22</c:v>
                </c:pt>
                <c:pt idx="71" formatCode="#,##0.0">
                  <c:v>95</c:v>
                </c:pt>
                <c:pt idx="72" formatCode="#,##0.0">
                  <c:v>0</c:v>
                </c:pt>
                <c:pt idx="73" formatCode="#,##0.0">
                  <c:v>18</c:v>
                </c:pt>
                <c:pt idx="74" formatCode="#,##0.0">
                  <c:v>38</c:v>
                </c:pt>
                <c:pt idx="75" formatCode="#,##0.0">
                  <c:v>0</c:v>
                </c:pt>
                <c:pt idx="76" formatCode="#,##0.0">
                  <c:v>47</c:v>
                </c:pt>
                <c:pt idx="77" formatCode="#,##0.0">
                  <c:v>0</c:v>
                </c:pt>
                <c:pt idx="78" formatCode="#,##0.0">
                  <c:v>22</c:v>
                </c:pt>
                <c:pt idx="79" formatCode="#,##0.0">
                  <c:v>0</c:v>
                </c:pt>
                <c:pt idx="80" formatCode="#,##0.0">
                  <c:v>0</c:v>
                </c:pt>
                <c:pt idx="81" formatCode="#,##0.0">
                  <c:v>6</c:v>
                </c:pt>
                <c:pt idx="82" formatCode="#,##0.0">
                  <c:v>60</c:v>
                </c:pt>
                <c:pt idx="83" formatCode="#,##0.0">
                  <c:v>55</c:v>
                </c:pt>
                <c:pt idx="84" formatCode="#,##0.0">
                  <c:v>31</c:v>
                </c:pt>
                <c:pt idx="85" formatCode="#,##0.0">
                  <c:v>15</c:v>
                </c:pt>
                <c:pt idx="86" formatCode="#,##0.0">
                  <c:v>30</c:v>
                </c:pt>
                <c:pt idx="87" formatCode="#,##0.0">
                  <c:v>73</c:v>
                </c:pt>
                <c:pt idx="88" formatCode="#,##0.0">
                  <c:v>57</c:v>
                </c:pt>
                <c:pt idx="89" formatCode="#,##0.0">
                  <c:v>65</c:v>
                </c:pt>
                <c:pt idx="90" formatCode="#,##0.0">
                  <c:v>40</c:v>
                </c:pt>
                <c:pt idx="91" formatCode="#,##0.0">
                  <c:v>0</c:v>
                </c:pt>
                <c:pt idx="92" formatCode="#,##0.0">
                  <c:v>32</c:v>
                </c:pt>
                <c:pt idx="93" formatCode="#,##0.0">
                  <c:v>75</c:v>
                </c:pt>
                <c:pt idx="94" formatCode="#,##0.0">
                  <c:v>65</c:v>
                </c:pt>
                <c:pt idx="95" formatCode="#,##0.0">
                  <c:v>15</c:v>
                </c:pt>
                <c:pt idx="96" formatCode="#,##0.0">
                  <c:v>1</c:v>
                </c:pt>
                <c:pt idx="97" formatCode="#,##0.0">
                  <c:v>10</c:v>
                </c:pt>
                <c:pt idx="98" formatCode="#,##0.0">
                  <c:v>88</c:v>
                </c:pt>
                <c:pt idx="99" formatCode="#,##0.0">
                  <c:v>16</c:v>
                </c:pt>
                <c:pt idx="100" formatCode="#,##0.0">
                  <c:v>33</c:v>
                </c:pt>
                <c:pt idx="101" formatCode="#,##0.0">
                  <c:v>77</c:v>
                </c:pt>
                <c:pt idx="102" formatCode="#,##0.0">
                  <c:v>0</c:v>
                </c:pt>
                <c:pt idx="103" formatCode="#,##0.0">
                  <c:v>0</c:v>
                </c:pt>
                <c:pt idx="104" formatCode="#,##0.0">
                  <c:v>30</c:v>
                </c:pt>
                <c:pt idx="105" formatCode="#,##0.0">
                  <c:v>60</c:v>
                </c:pt>
                <c:pt idx="106" formatCode="#,##0.0">
                  <c:v>97</c:v>
                </c:pt>
                <c:pt idx="107" formatCode="#,##0.0">
                  <c:v>27</c:v>
                </c:pt>
                <c:pt idx="108" formatCode="#,##0.0">
                  <c:v>0</c:v>
                </c:pt>
                <c:pt idx="109" formatCode="#,##0.0">
                  <c:v>6</c:v>
                </c:pt>
                <c:pt idx="110" formatCode="#,##0.0">
                  <c:v>15</c:v>
                </c:pt>
                <c:pt idx="111" formatCode="#,##0.0">
                  <c:v>78</c:v>
                </c:pt>
                <c:pt idx="112" formatCode="#,##0.0">
                  <c:v>70</c:v>
                </c:pt>
                <c:pt idx="113" formatCode="#,##0.0">
                  <c:v>10</c:v>
                </c:pt>
                <c:pt idx="114" formatCode="#,##0.0">
                  <c:v>8</c:v>
                </c:pt>
                <c:pt idx="115" formatCode="#,##0.0">
                  <c:v>7</c:v>
                </c:pt>
                <c:pt idx="116" formatCode="#,##0.0">
                  <c:v>95</c:v>
                </c:pt>
                <c:pt idx="117" formatCode="#,##0.0">
                  <c:v>0</c:v>
                </c:pt>
                <c:pt idx="118" formatCode="#,##0.0">
                  <c:v>15</c:v>
                </c:pt>
                <c:pt idx="119" formatCode="#,##0.0">
                  <c:v>0</c:v>
                </c:pt>
                <c:pt idx="120" formatCode="#,##0.0">
                  <c:v>91</c:v>
                </c:pt>
                <c:pt idx="121" formatCode="#,##0.0">
                  <c:v>33</c:v>
                </c:pt>
                <c:pt idx="122" formatCode="#,##0.0">
                  <c:v>1</c:v>
                </c:pt>
                <c:pt idx="123" formatCode="#,##0.0">
                  <c:v>1</c:v>
                </c:pt>
                <c:pt idx="124" formatCode="#,##0.0">
                  <c:v>85</c:v>
                </c:pt>
                <c:pt idx="125" formatCode="#,##0.0">
                  <c:v>85</c:v>
                </c:pt>
                <c:pt idx="126" formatCode="#,##0.0">
                  <c:v>4</c:v>
                </c:pt>
                <c:pt idx="127" formatCode="#,##0.0">
                  <c:v>11</c:v>
                </c:pt>
                <c:pt idx="128" formatCode="#,##0.0">
                  <c:v>1</c:v>
                </c:pt>
                <c:pt idx="129" formatCode="#,##0.0">
                  <c:v>0</c:v>
                </c:pt>
                <c:pt idx="130" formatCode="#,##0.0">
                  <c:v>0</c:v>
                </c:pt>
                <c:pt idx="131" formatCode="#,##0.0">
                  <c:v>27</c:v>
                </c:pt>
                <c:pt idx="132" formatCode="#,##0.0">
                  <c:v>38</c:v>
                </c:pt>
                <c:pt idx="133" formatCode="#,##0.0">
                  <c:v>25</c:v>
                </c:pt>
                <c:pt idx="134" formatCode="#,##0.0">
                  <c:v>90</c:v>
                </c:pt>
                <c:pt idx="135" formatCode="#,##0.0">
                  <c:v>50</c:v>
                </c:pt>
                <c:pt idx="136" formatCode="#,##0.0">
                  <c:v>4</c:v>
                </c:pt>
                <c:pt idx="137" formatCode="#,##0.0">
                  <c:v>50</c:v>
                </c:pt>
                <c:pt idx="138" formatCode="#,##0.0">
                  <c:v>1</c:v>
                </c:pt>
                <c:pt idx="139" formatCode="#,##0.0">
                  <c:v>1</c:v>
                </c:pt>
                <c:pt idx="140" formatCode="#,##0.0">
                  <c:v>97</c:v>
                </c:pt>
                <c:pt idx="141" formatCode="#,##0.0">
                  <c:v>95</c:v>
                </c:pt>
                <c:pt idx="142" formatCode="#,##0.0">
                  <c:v>90</c:v>
                </c:pt>
                <c:pt idx="143" formatCode="#,##0.0">
                  <c:v>95</c:v>
                </c:pt>
                <c:pt idx="144" formatCode="#,##0.0">
                  <c:v>23</c:v>
                </c:pt>
                <c:pt idx="145" formatCode="#,##0.0">
                  <c:v>9</c:v>
                </c:pt>
                <c:pt idx="146" formatCode="#,##0.0">
                  <c:v>85</c:v>
                </c:pt>
                <c:pt idx="147" formatCode="#,##0.0">
                  <c:v>2</c:v>
                </c:pt>
                <c:pt idx="148" formatCode="#,##0.0">
                  <c:v>95</c:v>
                </c:pt>
                <c:pt idx="149" formatCode="#,##0.0">
                  <c:v>85</c:v>
                </c:pt>
                <c:pt idx="150" formatCode="#,##0.0">
                  <c:v>68</c:v>
                </c:pt>
                <c:pt idx="151" formatCode="#,##0.0">
                  <c:v>6</c:v>
                </c:pt>
                <c:pt idx="152" formatCode="#,##0.0">
                  <c:v>95</c:v>
                </c:pt>
                <c:pt idx="153" formatCode="#,##0.0">
                  <c:v>23</c:v>
                </c:pt>
                <c:pt idx="154" formatCode="#,##0.0">
                  <c:v>0</c:v>
                </c:pt>
                <c:pt idx="155" formatCode="#,##0.0">
                  <c:v>40</c:v>
                </c:pt>
                <c:pt idx="156" formatCode="#,##0.0">
                  <c:v>100</c:v>
                </c:pt>
                <c:pt idx="157" formatCode="#,##0.0">
                  <c:v>30</c:v>
                </c:pt>
                <c:pt idx="158" formatCode="#,##0.0">
                  <c:v>99</c:v>
                </c:pt>
                <c:pt idx="159" formatCode="#,##0.0">
                  <c:v>22</c:v>
                </c:pt>
                <c:pt idx="160" formatCode="#,##0.0">
                  <c:v>79</c:v>
                </c:pt>
                <c:pt idx="161" formatCode="#,##0.0">
                  <c:v>44</c:v>
                </c:pt>
                <c:pt idx="162" formatCode="#,##0.0">
                  <c:v>92</c:v>
                </c:pt>
                <c:pt idx="163" formatCode="#,##0.0">
                  <c:v>5</c:v>
                </c:pt>
                <c:pt idx="164" formatCode="#,##0.0">
                  <c:v>65</c:v>
                </c:pt>
                <c:pt idx="165" formatCode="#,##0.0">
                  <c:v>10</c:v>
                </c:pt>
                <c:pt idx="166" formatCode="#,##0.0">
                  <c:v>63</c:v>
                </c:pt>
                <c:pt idx="167" formatCode="#,##0.0">
                  <c:v>5</c:v>
                </c:pt>
                <c:pt idx="168" formatCode="#,##0.0">
                  <c:v>1</c:v>
                </c:pt>
                <c:pt idx="169" formatCode="#,##0.0">
                  <c:v>90</c:v>
                </c:pt>
                <c:pt idx="170" formatCode="#,##0.0">
                  <c:v>15</c:v>
                </c:pt>
                <c:pt idx="171" formatCode="#,##0.0">
                  <c:v>1</c:v>
                </c:pt>
                <c:pt idx="172" formatCode="#,##0.0">
                  <c:v>75</c:v>
                </c:pt>
                <c:pt idx="173" formatCode="#,##0.0">
                  <c:v>10</c:v>
                </c:pt>
                <c:pt idx="174" formatCode="#,##0.0">
                  <c:v>90</c:v>
                </c:pt>
                <c:pt idx="175" formatCode="#,##0.0">
                  <c:v>1</c:v>
                </c:pt>
                <c:pt idx="176" formatCode="#,##0.0">
                  <c:v>1</c:v>
                </c:pt>
                <c:pt idx="177" formatCode="#,##0.0">
                  <c:v>0</c:v>
                </c:pt>
                <c:pt idx="178" formatCode="#,##0.0">
                  <c:v>0</c:v>
                </c:pt>
                <c:pt idx="179" formatCode="#,##0.0">
                  <c:v>48</c:v>
                </c:pt>
                <c:pt idx="180" formatCode="#,##0.0">
                  <c:v>96</c:v>
                </c:pt>
                <c:pt idx="181" formatCode="#,##0.0">
                  <c:v>4</c:v>
                </c:pt>
                <c:pt idx="182" formatCode="#,##0.0">
                  <c:v>4</c:v>
                </c:pt>
                <c:pt idx="183" formatCode="#,##0.0">
                  <c:v>5</c:v>
                </c:pt>
                <c:pt idx="184" formatCode="#,##0.0">
                  <c:v>28</c:v>
                </c:pt>
                <c:pt idx="185" formatCode="#,##0.0">
                  <c:v>2</c:v>
                </c:pt>
                <c:pt idx="186" formatCode="#,##0.0">
                  <c:v>17</c:v>
                </c:pt>
                <c:pt idx="187" formatCode="#,##0.0">
                  <c:v>2</c:v>
                </c:pt>
                <c:pt idx="188" formatCode="#,##0.0">
                  <c:v>80</c:v>
                </c:pt>
                <c:pt idx="189" formatCode="#,##0.0">
                  <c:v>1</c:v>
                </c:pt>
                <c:pt idx="190" formatCode="#,##0.0">
                  <c:v>5</c:v>
                </c:pt>
                <c:pt idx="191" formatCode="#,##0.0">
                  <c:v>50</c:v>
                </c:pt>
                <c:pt idx="192" formatCode="#,##0.0">
                  <c:v>84</c:v>
                </c:pt>
                <c:pt idx="193" formatCode="#,##0.0">
                  <c:v>10</c:v>
                </c:pt>
                <c:pt idx="194" formatCode="#,##0.0">
                  <c:v>25</c:v>
                </c:pt>
                <c:pt idx="195" formatCode="#,##0.0">
                  <c:v>0</c:v>
                </c:pt>
                <c:pt idx="196" formatCode="#,##0.0">
                  <c:v>0</c:v>
                </c:pt>
                <c:pt idx="197" formatCode="#,##0.0">
                  <c:v>0</c:v>
                </c:pt>
                <c:pt idx="198" formatCode="#,##0.0">
                  <c:v>5</c:v>
                </c:pt>
                <c:pt idx="199" formatCode="#,##0.0">
                  <c:v>45</c:v>
                </c:pt>
                <c:pt idx="200" formatCode="#,##0.0">
                  <c:v>0</c:v>
                </c:pt>
                <c:pt idx="201" formatCode="#,##0.0">
                  <c:v>0</c:v>
                </c:pt>
                <c:pt idx="202" formatCode="#,##0.0">
                  <c:v>17</c:v>
                </c:pt>
                <c:pt idx="203" formatCode="#,##0.0">
                  <c:v>7</c:v>
                </c:pt>
                <c:pt idx="204" formatCode="#,##0.0">
                  <c:v>40</c:v>
                </c:pt>
                <c:pt idx="205" formatCode="#,##0.0">
                  <c:v>10</c:v>
                </c:pt>
                <c:pt idx="206" formatCode="#,##0.0">
                  <c:v>20</c:v>
                </c:pt>
                <c:pt idx="207" formatCode="#,##0.0">
                  <c:v>0</c:v>
                </c:pt>
                <c:pt idx="208" formatCode="#,##0.0">
                  <c:v>0</c:v>
                </c:pt>
                <c:pt idx="209" formatCode="#,##0.0">
                  <c:v>0</c:v>
                </c:pt>
                <c:pt idx="210" formatCode="#,##0.0">
                  <c:v>0</c:v>
                </c:pt>
                <c:pt idx="211" formatCode="#,##0.0">
                  <c:v>0</c:v>
                </c:pt>
                <c:pt idx="212" formatCode="#,##0.0">
                  <c:v>0</c:v>
                </c:pt>
                <c:pt idx="213" formatCode="#,##0.0">
                  <c:v>0</c:v>
                </c:pt>
                <c:pt idx="214" formatCode="#,##0.0">
                  <c:v>0</c:v>
                </c:pt>
                <c:pt idx="215" formatCode="#,##0.0">
                  <c:v>5</c:v>
                </c:pt>
                <c:pt idx="216" formatCode="#,##0.0">
                  <c:v>0</c:v>
                </c:pt>
                <c:pt idx="217" formatCode="#,##0.0">
                  <c:v>95</c:v>
                </c:pt>
                <c:pt idx="218" formatCode="#,##0.0">
                  <c:v>2</c:v>
                </c:pt>
                <c:pt idx="219" formatCode="#,##0.0">
                  <c:v>2</c:v>
                </c:pt>
                <c:pt idx="220" formatCode="#,##0.0">
                  <c:v>13</c:v>
                </c:pt>
                <c:pt idx="221" formatCode="#,##0.0">
                  <c:v>33</c:v>
                </c:pt>
                <c:pt idx="222" formatCode="#,##0.0">
                  <c:v>86</c:v>
                </c:pt>
                <c:pt idx="223" formatCode="#,##0.0">
                  <c:v>25</c:v>
                </c:pt>
                <c:pt idx="224" formatCode="#,##0.0">
                  <c:v>24</c:v>
                </c:pt>
                <c:pt idx="225" formatCode="#,##0.0">
                  <c:v>2</c:v>
                </c:pt>
                <c:pt idx="226" formatCode="#,##0.0">
                  <c:v>0</c:v>
                </c:pt>
                <c:pt idx="227" formatCode="#,##0.0">
                  <c:v>82</c:v>
                </c:pt>
                <c:pt idx="228" formatCode="#,##0.0">
                  <c:v>70</c:v>
                </c:pt>
                <c:pt idx="229" formatCode="#,##0.0">
                  <c:v>45</c:v>
                </c:pt>
                <c:pt idx="230" formatCode="#,##0.0">
                  <c:v>83</c:v>
                </c:pt>
                <c:pt idx="231" formatCode="#,##0.0">
                  <c:v>96</c:v>
                </c:pt>
                <c:pt idx="232" formatCode="#,##0.0">
                  <c:v>5</c:v>
                </c:pt>
                <c:pt idx="233" formatCode="#,##0.0">
                  <c:v>0</c:v>
                </c:pt>
                <c:pt idx="234" formatCode="#,##0.0">
                  <c:v>0</c:v>
                </c:pt>
                <c:pt idx="235" formatCode="#,##0.0">
                  <c:v>20</c:v>
                </c:pt>
                <c:pt idx="236" formatCode="#,##0.0">
                  <c:v>2</c:v>
                </c:pt>
                <c:pt idx="237" formatCode="#,##0.0">
                  <c:v>19</c:v>
                </c:pt>
                <c:pt idx="238" formatCode="#,##0.0">
                  <c:v>0</c:v>
                </c:pt>
                <c:pt idx="239" formatCode="#,##0.0">
                  <c:v>45</c:v>
                </c:pt>
                <c:pt idx="240" formatCode="#,##0.0">
                  <c:v>5</c:v>
                </c:pt>
                <c:pt idx="241" formatCode="#,##0.0">
                  <c:v>24</c:v>
                </c:pt>
                <c:pt idx="242" formatCode="#,##0.0">
                  <c:v>0</c:v>
                </c:pt>
                <c:pt idx="243" formatCode="#,##0.0">
                  <c:v>4</c:v>
                </c:pt>
                <c:pt idx="244" formatCode="#,##0.0">
                  <c:v>0</c:v>
                </c:pt>
                <c:pt idx="245" formatCode="#,##0.0">
                  <c:v>2</c:v>
                </c:pt>
                <c:pt idx="246" formatCode="#,##0.0">
                  <c:v>39</c:v>
                </c:pt>
                <c:pt idx="247" formatCode="#,##0.0">
                  <c:v>30</c:v>
                </c:pt>
                <c:pt idx="248" formatCode="#,##0.0">
                  <c:v>6</c:v>
                </c:pt>
                <c:pt idx="249" formatCode="#,##0.0">
                  <c:v>5</c:v>
                </c:pt>
                <c:pt idx="250" formatCode="#,##0.0">
                  <c:v>50</c:v>
                </c:pt>
                <c:pt idx="251" formatCode="#,##0.0">
                  <c:v>7</c:v>
                </c:pt>
                <c:pt idx="252" formatCode="#,##0.0">
                  <c:v>18</c:v>
                </c:pt>
                <c:pt idx="253" formatCode="#,##0.0">
                  <c:v>0</c:v>
                </c:pt>
                <c:pt idx="254" formatCode="#,##0.0">
                  <c:v>0</c:v>
                </c:pt>
                <c:pt idx="255" formatCode="#,##0.0">
                  <c:v>0</c:v>
                </c:pt>
                <c:pt idx="256" formatCode="#,##0.0">
                  <c:v>34</c:v>
                </c:pt>
                <c:pt idx="257" formatCode="#,##0.0">
                  <c:v>47</c:v>
                </c:pt>
                <c:pt idx="258" formatCode="#,##0.0">
                  <c:v>70</c:v>
                </c:pt>
                <c:pt idx="259" formatCode="#,##0.0">
                  <c:v>1</c:v>
                </c:pt>
                <c:pt idx="260" formatCode="#,##0.0">
                  <c:v>35</c:v>
                </c:pt>
                <c:pt idx="261" formatCode="#,##0.0">
                  <c:v>61</c:v>
                </c:pt>
                <c:pt idx="262" formatCode="#,##0.0">
                  <c:v>73</c:v>
                </c:pt>
                <c:pt idx="263" formatCode="#,##0.0">
                  <c:v>36</c:v>
                </c:pt>
                <c:pt idx="264" formatCode="#,##0.0">
                  <c:v>76</c:v>
                </c:pt>
                <c:pt idx="265" formatCode="#,##0.0">
                  <c:v>40</c:v>
                </c:pt>
                <c:pt idx="266" formatCode="#,##0.0">
                  <c:v>8</c:v>
                </c:pt>
                <c:pt idx="267" formatCode="#,##0.0">
                  <c:v>7</c:v>
                </c:pt>
                <c:pt idx="268" formatCode="#,##0.0">
                  <c:v>70</c:v>
                </c:pt>
                <c:pt idx="269" formatCode="#,##0.0">
                  <c:v>57</c:v>
                </c:pt>
                <c:pt idx="270" formatCode="#,##0.0">
                  <c:v>8</c:v>
                </c:pt>
                <c:pt idx="271" formatCode="#,##0.0">
                  <c:v>5</c:v>
                </c:pt>
                <c:pt idx="272" formatCode="#,##0.0">
                  <c:v>15</c:v>
                </c:pt>
                <c:pt idx="273" formatCode="#,##0.0">
                  <c:v>99</c:v>
                </c:pt>
                <c:pt idx="274" formatCode="#,##0.0">
                  <c:v>5</c:v>
                </c:pt>
                <c:pt idx="275" formatCode="#,##0.0">
                  <c:v>0</c:v>
                </c:pt>
                <c:pt idx="276" formatCode="#,##0.0">
                  <c:v>39</c:v>
                </c:pt>
                <c:pt idx="277" formatCode="#,##0.0">
                  <c:v>62</c:v>
                </c:pt>
                <c:pt idx="278" formatCode="#,##0.0">
                  <c:v>0</c:v>
                </c:pt>
                <c:pt idx="279" formatCode="#,##0.0">
                  <c:v>43</c:v>
                </c:pt>
                <c:pt idx="280" formatCode="#,##0.0">
                  <c:v>71</c:v>
                </c:pt>
                <c:pt idx="281" formatCode="#,##0.0">
                  <c:v>79</c:v>
                </c:pt>
                <c:pt idx="282" formatCode="#,##0.0">
                  <c:v>1</c:v>
                </c:pt>
                <c:pt idx="283" formatCode="#,##0.0">
                  <c:v>85</c:v>
                </c:pt>
                <c:pt idx="284" formatCode="#,##0.0">
                  <c:v>0</c:v>
                </c:pt>
                <c:pt idx="285" formatCode="#,##0.0">
                  <c:v>50</c:v>
                </c:pt>
                <c:pt idx="286" formatCode="#,##0.0">
                  <c:v>90</c:v>
                </c:pt>
                <c:pt idx="287" formatCode="#,##0.0">
                  <c:v>90</c:v>
                </c:pt>
                <c:pt idx="288" formatCode="#,##0.0">
                  <c:v>10</c:v>
                </c:pt>
                <c:pt idx="289" formatCode="#,##0.0">
                  <c:v>64</c:v>
                </c:pt>
                <c:pt idx="290" formatCode="#,##0.0">
                  <c:v>2</c:v>
                </c:pt>
                <c:pt idx="291" formatCode="#,##0.0">
                  <c:v>77</c:v>
                </c:pt>
                <c:pt idx="292" formatCode="#,##0.0">
                  <c:v>96</c:v>
                </c:pt>
                <c:pt idx="293" formatCode="#,##0.0">
                  <c:v>0</c:v>
                </c:pt>
                <c:pt idx="294" formatCode="#,##0.0">
                  <c:v>5</c:v>
                </c:pt>
                <c:pt idx="295" formatCode="#,##0.0">
                  <c:v>15</c:v>
                </c:pt>
                <c:pt idx="296" formatCode="#,##0.0">
                  <c:v>0</c:v>
                </c:pt>
                <c:pt idx="297" formatCode="#,##0.0">
                  <c:v>14</c:v>
                </c:pt>
                <c:pt idx="298" formatCode="#,##0.0">
                  <c:v>1</c:v>
                </c:pt>
                <c:pt idx="299" formatCode="#,##0.0">
                  <c:v>0</c:v>
                </c:pt>
                <c:pt idx="300" formatCode="#,##0.0">
                  <c:v>51</c:v>
                </c:pt>
                <c:pt idx="301" formatCode="#,##0.0">
                  <c:v>1</c:v>
                </c:pt>
                <c:pt idx="302" formatCode="#,##0.0">
                  <c:v>5</c:v>
                </c:pt>
                <c:pt idx="303" formatCode="#,##0.0">
                  <c:v>80</c:v>
                </c:pt>
                <c:pt idx="304" formatCode="#,##0.0">
                  <c:v>92</c:v>
                </c:pt>
                <c:pt idx="305" formatCode="#,##0.0">
                  <c:v>0</c:v>
                </c:pt>
                <c:pt idx="306" formatCode="#,##0.0">
                  <c:v>60</c:v>
                </c:pt>
                <c:pt idx="307" formatCode="#,##0.0">
                  <c:v>93</c:v>
                </c:pt>
                <c:pt idx="308" formatCode="#,##0.0">
                  <c:v>70</c:v>
                </c:pt>
                <c:pt idx="309" formatCode="#,##0.0">
                  <c:v>97</c:v>
                </c:pt>
                <c:pt idx="310" formatCode="#,##0.0">
                  <c:v>1</c:v>
                </c:pt>
                <c:pt idx="311" formatCode="#,##0.0">
                  <c:v>35</c:v>
                </c:pt>
                <c:pt idx="312" formatCode="#,##0.0">
                  <c:v>50</c:v>
                </c:pt>
                <c:pt idx="313" formatCode="#,##0.0">
                  <c:v>64</c:v>
                </c:pt>
                <c:pt idx="314" formatCode="#,##0.0">
                  <c:v>0</c:v>
                </c:pt>
                <c:pt idx="315" formatCode="#,##0.0">
                  <c:v>90</c:v>
                </c:pt>
                <c:pt idx="316" formatCode="#,##0.0">
                  <c:v>80</c:v>
                </c:pt>
                <c:pt idx="317" formatCode="#,##0.0">
                  <c:v>63</c:v>
                </c:pt>
                <c:pt idx="318" formatCode="#,##0.0">
                  <c:v>34</c:v>
                </c:pt>
                <c:pt idx="319" formatCode="#,##0.0">
                  <c:v>24</c:v>
                </c:pt>
                <c:pt idx="320" formatCode="#,##0.0">
                  <c:v>0</c:v>
                </c:pt>
                <c:pt idx="321" formatCode="#,##0.0">
                  <c:v>25</c:v>
                </c:pt>
                <c:pt idx="322" formatCode="#,##0.0">
                  <c:v>10</c:v>
                </c:pt>
                <c:pt idx="323" formatCode="#,##0.0">
                  <c:v>0</c:v>
                </c:pt>
                <c:pt idx="324" formatCode="#,##0.0">
                  <c:v>34</c:v>
                </c:pt>
                <c:pt idx="325" formatCode="#,##0.0">
                  <c:v>99</c:v>
                </c:pt>
                <c:pt idx="326" formatCode="#,##0.0">
                  <c:v>95</c:v>
                </c:pt>
                <c:pt idx="327" formatCode="#,##0.0">
                  <c:v>6</c:v>
                </c:pt>
                <c:pt idx="328" formatCode="#,##0.0">
                  <c:v>45</c:v>
                </c:pt>
                <c:pt idx="329" formatCode="#,##0.0">
                  <c:v>72</c:v>
                </c:pt>
                <c:pt idx="330" formatCode="#,##0.0">
                  <c:v>36</c:v>
                </c:pt>
                <c:pt idx="331" formatCode="#,##0.0">
                  <c:v>79</c:v>
                </c:pt>
                <c:pt idx="332" formatCode="#,##0.0">
                  <c:v>8</c:v>
                </c:pt>
                <c:pt idx="333" formatCode="#,##0.0">
                  <c:v>0</c:v>
                </c:pt>
                <c:pt idx="334" formatCode="#,##0.0">
                  <c:v>20</c:v>
                </c:pt>
                <c:pt idx="335" formatCode="#,##0.0">
                  <c:v>28</c:v>
                </c:pt>
                <c:pt idx="336" formatCode="#,##0.0">
                  <c:v>11</c:v>
                </c:pt>
                <c:pt idx="337" formatCode="#,##0.0">
                  <c:v>99</c:v>
                </c:pt>
                <c:pt idx="338" formatCode="#,##0.0">
                  <c:v>7</c:v>
                </c:pt>
                <c:pt idx="339" formatCode="#,##0.0">
                  <c:v>7</c:v>
                </c:pt>
                <c:pt idx="340" formatCode="#,##0.0">
                  <c:v>75</c:v>
                </c:pt>
                <c:pt idx="341" formatCode="#,##0.0">
                  <c:v>0</c:v>
                </c:pt>
                <c:pt idx="342" formatCode="#,##0.0">
                  <c:v>90</c:v>
                </c:pt>
                <c:pt idx="343" formatCode="#,##0.0">
                  <c:v>0</c:v>
                </c:pt>
                <c:pt idx="344" formatCode="#,##0.0">
                  <c:v>74</c:v>
                </c:pt>
                <c:pt idx="345" formatCode="#,##0.0">
                  <c:v>5</c:v>
                </c:pt>
                <c:pt idx="346" formatCode="#,##0.0">
                  <c:v>50</c:v>
                </c:pt>
                <c:pt idx="347" formatCode="#,##0.0">
                  <c:v>10</c:v>
                </c:pt>
                <c:pt idx="348" formatCode="#,##0.0">
                  <c:v>18</c:v>
                </c:pt>
                <c:pt idx="349" formatCode="#,##0.0">
                  <c:v>3</c:v>
                </c:pt>
                <c:pt idx="350" formatCode="#,##0.0">
                  <c:v>0</c:v>
                </c:pt>
                <c:pt idx="351" formatCode="#,##0.0">
                  <c:v>0</c:v>
                </c:pt>
                <c:pt idx="352" formatCode="#,##0.0">
                  <c:v>4</c:v>
                </c:pt>
                <c:pt idx="353" formatCode="#,##0.0">
                  <c:v>78</c:v>
                </c:pt>
                <c:pt idx="354" formatCode="#,##0.0">
                  <c:v>0</c:v>
                </c:pt>
                <c:pt idx="355" formatCode="#,##0.0">
                  <c:v>15</c:v>
                </c:pt>
                <c:pt idx="356" formatCode="#,##0.0">
                  <c:v>0</c:v>
                </c:pt>
                <c:pt idx="357" formatCode="#,##0.0">
                  <c:v>3</c:v>
                </c:pt>
                <c:pt idx="358" formatCode="#,##0.0">
                  <c:v>98</c:v>
                </c:pt>
                <c:pt idx="359" formatCode="#,##0.0">
                  <c:v>0</c:v>
                </c:pt>
                <c:pt idx="360" formatCode="#,##0.0">
                  <c:v>0</c:v>
                </c:pt>
                <c:pt idx="361" formatCode="#,##0.0">
                  <c:v>0</c:v>
                </c:pt>
                <c:pt idx="362" formatCode="#,##0.0">
                  <c:v>0</c:v>
                </c:pt>
                <c:pt idx="363" formatCode="#,##0.0">
                  <c:v>0</c:v>
                </c:pt>
                <c:pt idx="364" formatCode="#,##0.0">
                  <c:v>5</c:v>
                </c:pt>
                <c:pt idx="365" formatCode="#,##0.0">
                  <c:v>38</c:v>
                </c:pt>
                <c:pt idx="366" formatCode="#,##0.0">
                  <c:v>71</c:v>
                </c:pt>
                <c:pt idx="367" formatCode="#,##0.0">
                  <c:v>95</c:v>
                </c:pt>
                <c:pt idx="368" formatCode="#,##0.0">
                  <c:v>3</c:v>
                </c:pt>
                <c:pt idx="369" formatCode="#,##0.0">
                  <c:v>1</c:v>
                </c:pt>
                <c:pt idx="370" formatCode="#,##0.0">
                  <c:v>95</c:v>
                </c:pt>
                <c:pt idx="371" formatCode="#,##0.0">
                  <c:v>0</c:v>
                </c:pt>
                <c:pt idx="372" formatCode="#,##0.0">
                  <c:v>10</c:v>
                </c:pt>
                <c:pt idx="373" formatCode="#,##0.0">
                  <c:v>14</c:v>
                </c:pt>
                <c:pt idx="374" formatCode="#,##0.0">
                  <c:v>3</c:v>
                </c:pt>
                <c:pt idx="375" formatCode="#,##0.0">
                  <c:v>78</c:v>
                </c:pt>
                <c:pt idx="376" formatCode="#,##0.0">
                  <c:v>8</c:v>
                </c:pt>
                <c:pt idx="377" formatCode="#,##0.0">
                  <c:v>23</c:v>
                </c:pt>
                <c:pt idx="378" formatCode="#,##0.0">
                  <c:v>4</c:v>
                </c:pt>
                <c:pt idx="379" formatCode="#,##0.0">
                  <c:v>52</c:v>
                </c:pt>
                <c:pt idx="380" formatCode="#,##0.0">
                  <c:v>7</c:v>
                </c:pt>
                <c:pt idx="381" formatCode="#,##0.0">
                  <c:v>0</c:v>
                </c:pt>
                <c:pt idx="382" formatCode="#,##0.0">
                  <c:v>0</c:v>
                </c:pt>
                <c:pt idx="383" formatCode="#,##0.0">
                  <c:v>0</c:v>
                </c:pt>
                <c:pt idx="384" formatCode="#,##0.0">
                  <c:v>100</c:v>
                </c:pt>
                <c:pt idx="385" formatCode="#,##0.0">
                  <c:v>0</c:v>
                </c:pt>
                <c:pt idx="386" formatCode="#,##0.0">
                  <c:v>5</c:v>
                </c:pt>
                <c:pt idx="387" formatCode="#,##0.0">
                  <c:v>63</c:v>
                </c:pt>
                <c:pt idx="388" formatCode="#,##0.0">
                  <c:v>3</c:v>
                </c:pt>
                <c:pt idx="389" formatCode="#,##0.0">
                  <c:v>35</c:v>
                </c:pt>
                <c:pt idx="390" formatCode="#,##0.0">
                  <c:v>85</c:v>
                </c:pt>
                <c:pt idx="391" formatCode="#,##0.0">
                  <c:v>27</c:v>
                </c:pt>
                <c:pt idx="392" formatCode="#,##0.0">
                  <c:v>0</c:v>
                </c:pt>
                <c:pt idx="393" formatCode="#,##0.0">
                  <c:v>0</c:v>
                </c:pt>
                <c:pt idx="394" formatCode="#,##0.0">
                  <c:v>5</c:v>
                </c:pt>
                <c:pt idx="395" formatCode="#,##0.0">
                  <c:v>5</c:v>
                </c:pt>
                <c:pt idx="396" formatCode="#,##0.0">
                  <c:v>0</c:v>
                </c:pt>
                <c:pt idx="397" formatCode="#,##0.0">
                  <c:v>5</c:v>
                </c:pt>
                <c:pt idx="398" formatCode="#,##0.0">
                  <c:v>60</c:v>
                </c:pt>
                <c:pt idx="399" formatCode="#,##0.0">
                  <c:v>0</c:v>
                </c:pt>
                <c:pt idx="400" formatCode="#,##0.0">
                  <c:v>0</c:v>
                </c:pt>
                <c:pt idx="401" formatCode="#,##0.0">
                  <c:v>11</c:v>
                </c:pt>
                <c:pt idx="402" formatCode="#,##0.0">
                  <c:v>96</c:v>
                </c:pt>
                <c:pt idx="403" formatCode="#,##0.0">
                  <c:v>73</c:v>
                </c:pt>
                <c:pt idx="404" formatCode="#,##0.0">
                  <c:v>30</c:v>
                </c:pt>
                <c:pt idx="405" formatCode="#,##0.0">
                  <c:v>0</c:v>
                </c:pt>
                <c:pt idx="406" formatCode="#,##0.0">
                  <c:v>99</c:v>
                </c:pt>
                <c:pt idx="407" formatCode="#,##0.0">
                  <c:v>63</c:v>
                </c:pt>
                <c:pt idx="408" formatCode="#,##0.0">
                  <c:v>39</c:v>
                </c:pt>
                <c:pt idx="409" formatCode="#,##0.0">
                  <c:v>99</c:v>
                </c:pt>
                <c:pt idx="410" formatCode="#,##0.0">
                  <c:v>42</c:v>
                </c:pt>
                <c:pt idx="411" formatCode="#,##0.0">
                  <c:v>25</c:v>
                </c:pt>
                <c:pt idx="412" formatCode="#,##0.0">
                  <c:v>14</c:v>
                </c:pt>
                <c:pt idx="413" formatCode="#,##0.0">
                  <c:v>4</c:v>
                </c:pt>
                <c:pt idx="414" formatCode="#,##0.0">
                  <c:v>3</c:v>
                </c:pt>
                <c:pt idx="415" formatCode="#,##0.0">
                  <c:v>0</c:v>
                </c:pt>
                <c:pt idx="416" formatCode="#,##0.0">
                  <c:v>0</c:v>
                </c:pt>
                <c:pt idx="417" formatCode="#,##0.0">
                  <c:v>2</c:v>
                </c:pt>
                <c:pt idx="418" formatCode="#,##0.0">
                  <c:v>0</c:v>
                </c:pt>
                <c:pt idx="419" formatCode="#,##0.0">
                  <c:v>11</c:v>
                </c:pt>
                <c:pt idx="420" formatCode="#,##0.0">
                  <c:v>10</c:v>
                </c:pt>
                <c:pt idx="421" formatCode="#,##0.0">
                  <c:v>21</c:v>
                </c:pt>
                <c:pt idx="422" formatCode="#,##0.0">
                  <c:v>60</c:v>
                </c:pt>
                <c:pt idx="423" formatCode="#,##0.0">
                  <c:v>90</c:v>
                </c:pt>
                <c:pt idx="424" formatCode="#,##0.0">
                  <c:v>100</c:v>
                </c:pt>
                <c:pt idx="425" formatCode="#,##0.0">
                  <c:v>83</c:v>
                </c:pt>
                <c:pt idx="426" formatCode="#,##0.0">
                  <c:v>0</c:v>
                </c:pt>
                <c:pt idx="427" formatCode="#,##0.0">
                  <c:v>12</c:v>
                </c:pt>
                <c:pt idx="428" formatCode="#,##0.0">
                  <c:v>26</c:v>
                </c:pt>
                <c:pt idx="429" formatCode="#,##0.0">
                  <c:v>95</c:v>
                </c:pt>
                <c:pt idx="430" formatCode="#,##0.0">
                  <c:v>28</c:v>
                </c:pt>
                <c:pt idx="431" formatCode="#,##0.0">
                  <c:v>95</c:v>
                </c:pt>
                <c:pt idx="432" formatCode="#,##0.0">
                  <c:v>70</c:v>
                </c:pt>
                <c:pt idx="433" formatCode="#,##0.0">
                  <c:v>0</c:v>
                </c:pt>
                <c:pt idx="434" formatCode="#,##0.0">
                  <c:v>96</c:v>
                </c:pt>
                <c:pt idx="435" formatCode="#,##0.0">
                  <c:v>3</c:v>
                </c:pt>
                <c:pt idx="436" formatCode="#,##0.0">
                  <c:v>11</c:v>
                </c:pt>
                <c:pt idx="437" formatCode="#,##0.0">
                  <c:v>1</c:v>
                </c:pt>
                <c:pt idx="438" formatCode="#,##0.0">
                  <c:v>99</c:v>
                </c:pt>
                <c:pt idx="439" formatCode="#,##0.0">
                  <c:v>0</c:v>
                </c:pt>
                <c:pt idx="440" formatCode="#,##0.0">
                  <c:v>15</c:v>
                </c:pt>
                <c:pt idx="441" formatCode="#,##0.0">
                  <c:v>6</c:v>
                </c:pt>
                <c:pt idx="442" formatCode="#,##0.0">
                  <c:v>0</c:v>
                </c:pt>
                <c:pt idx="443" formatCode="#,##0.0">
                  <c:v>7</c:v>
                </c:pt>
                <c:pt idx="444" formatCode="#,##0.0">
                  <c:v>12</c:v>
                </c:pt>
                <c:pt idx="445" formatCode="#,##0.0">
                  <c:v>40</c:v>
                </c:pt>
                <c:pt idx="446" formatCode="#,##0.0">
                  <c:v>1</c:v>
                </c:pt>
                <c:pt idx="447" formatCode="#,##0.0">
                  <c:v>4</c:v>
                </c:pt>
                <c:pt idx="448" formatCode="#,##0.0">
                  <c:v>64</c:v>
                </c:pt>
                <c:pt idx="449" formatCode="#,##0.0">
                  <c:v>3</c:v>
                </c:pt>
                <c:pt idx="450" formatCode="#,##0.0">
                  <c:v>0</c:v>
                </c:pt>
                <c:pt idx="451" formatCode="#,##0.0">
                  <c:v>0</c:v>
                </c:pt>
                <c:pt idx="452" formatCode="#,##0.0">
                  <c:v>0</c:v>
                </c:pt>
                <c:pt idx="453" formatCode="#,##0.0">
                  <c:v>0</c:v>
                </c:pt>
                <c:pt idx="454" formatCode="#,##0.0">
                  <c:v>7</c:v>
                </c:pt>
                <c:pt idx="455" formatCode="#,##0.0">
                  <c:v>63</c:v>
                </c:pt>
                <c:pt idx="456" formatCode="#,##0.0">
                  <c:v>1</c:v>
                </c:pt>
                <c:pt idx="457" formatCode="#,##0.0">
                  <c:v>1</c:v>
                </c:pt>
                <c:pt idx="458" formatCode="#,##0.0">
                  <c:v>81</c:v>
                </c:pt>
                <c:pt idx="459" formatCode="#,##0.0">
                  <c:v>8</c:v>
                </c:pt>
                <c:pt idx="460" formatCode="#,##0.0">
                  <c:v>91</c:v>
                </c:pt>
                <c:pt idx="461" formatCode="#,##0.0">
                  <c:v>89</c:v>
                </c:pt>
                <c:pt idx="462" formatCode="#,##0.0">
                  <c:v>90</c:v>
                </c:pt>
                <c:pt idx="463" formatCode="#,##0.0">
                  <c:v>0</c:v>
                </c:pt>
                <c:pt idx="464" formatCode="#,##0.0">
                  <c:v>5</c:v>
                </c:pt>
                <c:pt idx="465" formatCode="#,##0.0">
                  <c:v>2</c:v>
                </c:pt>
                <c:pt idx="466" formatCode="#,##0.0">
                  <c:v>3</c:v>
                </c:pt>
                <c:pt idx="467" formatCode="#,##0.0">
                  <c:v>84</c:v>
                </c:pt>
                <c:pt idx="468" formatCode="#,##0.0">
                  <c:v>58</c:v>
                </c:pt>
                <c:pt idx="469" formatCode="#,##0.0">
                  <c:v>60</c:v>
                </c:pt>
                <c:pt idx="470" formatCode="#,##0.0">
                  <c:v>74</c:v>
                </c:pt>
                <c:pt idx="471" formatCode="#,##0.0">
                  <c:v>10</c:v>
                </c:pt>
                <c:pt idx="472" formatCode="#,##0.0">
                  <c:v>60</c:v>
                </c:pt>
                <c:pt idx="473" formatCode="#,##0.0">
                  <c:v>6</c:v>
                </c:pt>
                <c:pt idx="474" formatCode="#,##0.0">
                  <c:v>1</c:v>
                </c:pt>
                <c:pt idx="475" formatCode="#,##0.0">
                  <c:v>55</c:v>
                </c:pt>
                <c:pt idx="476" formatCode="#,##0.0">
                  <c:v>45</c:v>
                </c:pt>
                <c:pt idx="477" formatCode="#,##0.0">
                  <c:v>25</c:v>
                </c:pt>
                <c:pt idx="478" formatCode="#,##0.0">
                  <c:v>13</c:v>
                </c:pt>
                <c:pt idx="479" formatCode="#,##0.0">
                  <c:v>96</c:v>
                </c:pt>
                <c:pt idx="480" formatCode="#,##0.0">
                  <c:v>99</c:v>
                </c:pt>
                <c:pt idx="481" formatCode="#,##0.0">
                  <c:v>0</c:v>
                </c:pt>
                <c:pt idx="482" formatCode="#,##0.0">
                  <c:v>0</c:v>
                </c:pt>
                <c:pt idx="483" formatCode="#,##0.0">
                  <c:v>30</c:v>
                </c:pt>
                <c:pt idx="484" formatCode="#,##0.0">
                  <c:v>70</c:v>
                </c:pt>
                <c:pt idx="485" formatCode="#,##0.0">
                  <c:v>43</c:v>
                </c:pt>
                <c:pt idx="486" formatCode="#,##0.0">
                  <c:v>5</c:v>
                </c:pt>
                <c:pt idx="487" formatCode="#,##0.0">
                  <c:v>0</c:v>
                </c:pt>
                <c:pt idx="488" formatCode="#,##0.0">
                  <c:v>90</c:v>
                </c:pt>
                <c:pt idx="489" formatCode="#,##0.0">
                  <c:v>63</c:v>
                </c:pt>
                <c:pt idx="490" formatCode="#,##0.0">
                  <c:v>89</c:v>
                </c:pt>
                <c:pt idx="491" formatCode="#,##0.0">
                  <c:v>0</c:v>
                </c:pt>
                <c:pt idx="492" formatCode="#,##0.0">
                  <c:v>0</c:v>
                </c:pt>
                <c:pt idx="493" formatCode="#,##0.0">
                  <c:v>0</c:v>
                </c:pt>
                <c:pt idx="494" formatCode="#,##0.0">
                  <c:v>15</c:v>
                </c:pt>
                <c:pt idx="495" formatCode="#,##0.0">
                  <c:v>9</c:v>
                </c:pt>
                <c:pt idx="496" formatCode="#,##0.0">
                  <c:v>83</c:v>
                </c:pt>
                <c:pt idx="497" formatCode="#,##0.0">
                  <c:v>1</c:v>
                </c:pt>
                <c:pt idx="498" formatCode="#,##0.0">
                  <c:v>41</c:v>
                </c:pt>
                <c:pt idx="499" formatCode="#,##0.0">
                  <c:v>90</c:v>
                </c:pt>
                <c:pt idx="500" formatCode="#,##0.0">
                  <c:v>64</c:v>
                </c:pt>
                <c:pt idx="501" formatCode="#,##0.0">
                  <c:v>96</c:v>
                </c:pt>
                <c:pt idx="502" formatCode="#,##0.0">
                  <c:v>0</c:v>
                </c:pt>
                <c:pt idx="503" formatCode="#,##0.0">
                  <c:v>38</c:v>
                </c:pt>
                <c:pt idx="504" formatCode="#,##0.0">
                  <c:v>1</c:v>
                </c:pt>
                <c:pt idx="505" formatCode="#,##0.0">
                  <c:v>2</c:v>
                </c:pt>
                <c:pt idx="506" formatCode="#,##0.0">
                  <c:v>65</c:v>
                </c:pt>
                <c:pt idx="507" formatCode="#,##0.0">
                  <c:v>21</c:v>
                </c:pt>
                <c:pt idx="508" formatCode="#,##0.0">
                  <c:v>0</c:v>
                </c:pt>
                <c:pt idx="509" formatCode="#,##0.0">
                  <c:v>3</c:v>
                </c:pt>
                <c:pt idx="510" formatCode="#,##0.0">
                  <c:v>10</c:v>
                </c:pt>
                <c:pt idx="511" formatCode="#,##0.0">
                  <c:v>0</c:v>
                </c:pt>
                <c:pt idx="512" formatCode="#,##0.0">
                  <c:v>5</c:v>
                </c:pt>
                <c:pt idx="513" formatCode="#,##0.0">
                  <c:v>0</c:v>
                </c:pt>
                <c:pt idx="514" formatCode="#,##0.0">
                  <c:v>11</c:v>
                </c:pt>
                <c:pt idx="515" formatCode="#,##0.0">
                  <c:v>8</c:v>
                </c:pt>
                <c:pt idx="516" formatCode="#,##0.0">
                  <c:v>0</c:v>
                </c:pt>
                <c:pt idx="517" formatCode="#,##0.0">
                  <c:v>60</c:v>
                </c:pt>
                <c:pt idx="518" formatCode="#,##0.0">
                  <c:v>35</c:v>
                </c:pt>
                <c:pt idx="519" formatCode="#,##0.0">
                  <c:v>18</c:v>
                </c:pt>
                <c:pt idx="520" formatCode="#,##0.0">
                  <c:v>0</c:v>
                </c:pt>
                <c:pt idx="521" formatCode="#,##0.0">
                  <c:v>10</c:v>
                </c:pt>
                <c:pt idx="522" formatCode="#,##0.0">
                  <c:v>3</c:v>
                </c:pt>
                <c:pt idx="523" formatCode="#,##0.0">
                  <c:v>41</c:v>
                </c:pt>
                <c:pt idx="524" formatCode="#,##0.0">
                  <c:v>84</c:v>
                </c:pt>
                <c:pt idx="525" formatCode="#,##0.0">
                  <c:v>18</c:v>
                </c:pt>
                <c:pt idx="526" formatCode="#,##0.0">
                  <c:v>90</c:v>
                </c:pt>
                <c:pt idx="527" formatCode="#,##0.0">
                  <c:v>75</c:v>
                </c:pt>
                <c:pt idx="528" formatCode="#,##0.0">
                  <c:v>33</c:v>
                </c:pt>
                <c:pt idx="529" formatCode="#,##0.0">
                  <c:v>85</c:v>
                </c:pt>
                <c:pt idx="530" formatCode="#,##0.0">
                  <c:v>0</c:v>
                </c:pt>
                <c:pt idx="531" formatCode="#,##0.0">
                  <c:v>82</c:v>
                </c:pt>
                <c:pt idx="532" formatCode="#,##0.0">
                  <c:v>85</c:v>
                </c:pt>
                <c:pt idx="533" formatCode="#,##0.0">
                  <c:v>0</c:v>
                </c:pt>
                <c:pt idx="534" formatCode="#,##0.0">
                  <c:v>0</c:v>
                </c:pt>
                <c:pt idx="535" formatCode="#,##0.0">
                  <c:v>95</c:v>
                </c:pt>
                <c:pt idx="536" formatCode="#,##0.0">
                  <c:v>34</c:v>
                </c:pt>
                <c:pt idx="537" formatCode="#,##0.0">
                  <c:v>16</c:v>
                </c:pt>
                <c:pt idx="538" formatCode="#,##0.0">
                  <c:v>4</c:v>
                </c:pt>
                <c:pt idx="539" formatCode="#,##0.0">
                  <c:v>56</c:v>
                </c:pt>
                <c:pt idx="540" formatCode="#,##0.0">
                  <c:v>36</c:v>
                </c:pt>
                <c:pt idx="541" formatCode="#,##0.0">
                  <c:v>90</c:v>
                </c:pt>
                <c:pt idx="542" formatCode="#,##0.0">
                  <c:v>13</c:v>
                </c:pt>
                <c:pt idx="543" formatCode="#,##0.0">
                  <c:v>70</c:v>
                </c:pt>
                <c:pt idx="544" formatCode="#,##0.0">
                  <c:v>0</c:v>
                </c:pt>
                <c:pt idx="545" formatCode="#,##0.0">
                  <c:v>0</c:v>
                </c:pt>
                <c:pt idx="546" formatCode="#,##0.0">
                  <c:v>55</c:v>
                </c:pt>
                <c:pt idx="547" formatCode="#,##0.0">
                  <c:v>40</c:v>
                </c:pt>
                <c:pt idx="548" formatCode="#,##0.0">
                  <c:v>75</c:v>
                </c:pt>
                <c:pt idx="549" formatCode="#,##0.0">
                  <c:v>0</c:v>
                </c:pt>
                <c:pt idx="550" formatCode="#,##0.0">
                  <c:v>7</c:v>
                </c:pt>
                <c:pt idx="551" formatCode="#,##0.0">
                  <c:v>0</c:v>
                </c:pt>
                <c:pt idx="552" formatCode="#,##0.0">
                  <c:v>77</c:v>
                </c:pt>
                <c:pt idx="553" formatCode="#,##0.0">
                  <c:v>50</c:v>
                </c:pt>
                <c:pt idx="554" formatCode="#,##0.0">
                  <c:v>1</c:v>
                </c:pt>
                <c:pt idx="555" formatCode="#,##0.0">
                  <c:v>0</c:v>
                </c:pt>
                <c:pt idx="556" formatCode="#,##0.0">
                  <c:v>97</c:v>
                </c:pt>
                <c:pt idx="557" formatCode="#,##0.0">
                  <c:v>0</c:v>
                </c:pt>
                <c:pt idx="558" formatCode="#,##0.0">
                  <c:v>20</c:v>
                </c:pt>
                <c:pt idx="559" formatCode="#,##0.0">
                  <c:v>52</c:v>
                </c:pt>
                <c:pt idx="560" formatCode="#,##0.0">
                  <c:v>32</c:v>
                </c:pt>
                <c:pt idx="561" formatCode="#,##0.0">
                  <c:v>55</c:v>
                </c:pt>
                <c:pt idx="562" formatCode="#,##0.0">
                  <c:v>97</c:v>
                </c:pt>
                <c:pt idx="563" formatCode="#,##0.0">
                  <c:v>65</c:v>
                </c:pt>
                <c:pt idx="564" formatCode="#,##0.0">
                  <c:v>1</c:v>
                </c:pt>
                <c:pt idx="565" formatCode="#,##0.0">
                  <c:v>40</c:v>
                </c:pt>
                <c:pt idx="566" formatCode="#,##0.0">
                  <c:v>7</c:v>
                </c:pt>
                <c:pt idx="567" formatCode="#,##0.0">
                  <c:v>0</c:v>
                </c:pt>
                <c:pt idx="568" formatCode="#,##0.0">
                  <c:v>71</c:v>
                </c:pt>
                <c:pt idx="569" formatCode="#,##0.0">
                  <c:v>100</c:v>
                </c:pt>
                <c:pt idx="570" formatCode="#,##0.0">
                  <c:v>22</c:v>
                </c:pt>
                <c:pt idx="571" formatCode="#,##0.0">
                  <c:v>0</c:v>
                </c:pt>
                <c:pt idx="572" formatCode="#,##0.0">
                  <c:v>10</c:v>
                </c:pt>
                <c:pt idx="573" formatCode="#,##0.0">
                  <c:v>65</c:v>
                </c:pt>
                <c:pt idx="574" formatCode="#,##0.0">
                  <c:v>18</c:v>
                </c:pt>
                <c:pt idx="575" formatCode="#,##0.0">
                  <c:v>13</c:v>
                </c:pt>
                <c:pt idx="576" formatCode="#,##0.0">
                  <c:v>3</c:v>
                </c:pt>
                <c:pt idx="577" formatCode="#,##0.0">
                  <c:v>0</c:v>
                </c:pt>
                <c:pt idx="578" formatCode="#,##0.0">
                  <c:v>95</c:v>
                </c:pt>
                <c:pt idx="579" formatCode="#,##0.0">
                  <c:v>0</c:v>
                </c:pt>
                <c:pt idx="580" formatCode="#,##0.0">
                  <c:v>50</c:v>
                </c:pt>
                <c:pt idx="581" formatCode="#,##0.0">
                  <c:v>73</c:v>
                </c:pt>
                <c:pt idx="582" formatCode="#,##0.0">
                  <c:v>0</c:v>
                </c:pt>
                <c:pt idx="583" formatCode="#,##0.0">
                  <c:v>0</c:v>
                </c:pt>
                <c:pt idx="584" formatCode="#,##0.0">
                  <c:v>36</c:v>
                </c:pt>
                <c:pt idx="585" formatCode="#,##0.0">
                  <c:v>6</c:v>
                </c:pt>
                <c:pt idx="586" formatCode="#,##0.0">
                  <c:v>83</c:v>
                </c:pt>
                <c:pt idx="587" formatCode="#,##0.0">
                  <c:v>0</c:v>
                </c:pt>
                <c:pt idx="588" formatCode="#,##0.0">
                  <c:v>60</c:v>
                </c:pt>
                <c:pt idx="589" formatCode="#,##0.0">
                  <c:v>71</c:v>
                </c:pt>
                <c:pt idx="590" formatCode="#,##0.0">
                  <c:v>29</c:v>
                </c:pt>
                <c:pt idx="591" formatCode="#,##0.0">
                  <c:v>95</c:v>
                </c:pt>
                <c:pt idx="592" formatCode="#,##0.0">
                  <c:v>0</c:v>
                </c:pt>
                <c:pt idx="593" formatCode="#,##0.0">
                  <c:v>3</c:v>
                </c:pt>
                <c:pt idx="594" formatCode="#,##0.0">
                  <c:v>78</c:v>
                </c:pt>
                <c:pt idx="595" formatCode="#,##0.0">
                  <c:v>22</c:v>
                </c:pt>
                <c:pt idx="596" formatCode="#,##0.0">
                  <c:v>0</c:v>
                </c:pt>
                <c:pt idx="597" formatCode="#,##0.0">
                  <c:v>0</c:v>
                </c:pt>
                <c:pt idx="598" formatCode="#,##0.0">
                  <c:v>0</c:v>
                </c:pt>
                <c:pt idx="599" formatCode="#,##0.0">
                  <c:v>97</c:v>
                </c:pt>
                <c:pt idx="600" formatCode="#,##0.0">
                  <c:v>25</c:v>
                </c:pt>
                <c:pt idx="601" formatCode="#,##0.0">
                  <c:v>88</c:v>
                </c:pt>
                <c:pt idx="602" formatCode="#,##0.0">
                  <c:v>81</c:v>
                </c:pt>
                <c:pt idx="603" formatCode="#,##0.0">
                  <c:v>25</c:v>
                </c:pt>
                <c:pt idx="604" formatCode="#,##0.0">
                  <c:v>10</c:v>
                </c:pt>
                <c:pt idx="605" formatCode="#,##0.0">
                  <c:v>1</c:v>
                </c:pt>
                <c:pt idx="606" formatCode="#,##0.0">
                  <c:v>1</c:v>
                </c:pt>
                <c:pt idx="607" formatCode="#,##0.0">
                  <c:v>0</c:v>
                </c:pt>
                <c:pt idx="608" formatCode="#,##0.0">
                  <c:v>35</c:v>
                </c:pt>
                <c:pt idx="609" formatCode="#,##0.0">
                  <c:v>40</c:v>
                </c:pt>
                <c:pt idx="610" formatCode="#,##0.0">
                  <c:v>5</c:v>
                </c:pt>
                <c:pt idx="611" formatCode="#,##0.0">
                  <c:v>0</c:v>
                </c:pt>
                <c:pt idx="612" formatCode="#,##0.0">
                  <c:v>0</c:v>
                </c:pt>
                <c:pt idx="613" formatCode="#,##0.0">
                  <c:v>9</c:v>
                </c:pt>
                <c:pt idx="614" formatCode="#,##0.0">
                  <c:v>0</c:v>
                </c:pt>
                <c:pt idx="615" formatCode="#,##0.0">
                  <c:v>100</c:v>
                </c:pt>
                <c:pt idx="616" formatCode="#,##0.0">
                  <c:v>8</c:v>
                </c:pt>
                <c:pt idx="617" formatCode="#,##0.0">
                  <c:v>0</c:v>
                </c:pt>
                <c:pt idx="618" formatCode="#,##0.0">
                  <c:v>0</c:v>
                </c:pt>
                <c:pt idx="619" formatCode="#,##0.0">
                  <c:v>61</c:v>
                </c:pt>
                <c:pt idx="620" formatCode="#,##0.0">
                  <c:v>19</c:v>
                </c:pt>
                <c:pt idx="621" formatCode="#,##0.0">
                  <c:v>1</c:v>
                </c:pt>
                <c:pt idx="622" formatCode="#,##0.0">
                  <c:v>93</c:v>
                </c:pt>
                <c:pt idx="623" formatCode="#,##0.0">
                  <c:v>99</c:v>
                </c:pt>
                <c:pt idx="624" formatCode="#,##0.0">
                  <c:v>84</c:v>
                </c:pt>
                <c:pt idx="625" formatCode="#,##0.0">
                  <c:v>2</c:v>
                </c:pt>
                <c:pt idx="626" formatCode="#,##0.0">
                  <c:v>0</c:v>
                </c:pt>
                <c:pt idx="627" formatCode="#,##0.0">
                  <c:v>77</c:v>
                </c:pt>
                <c:pt idx="628" formatCode="#,##0.0">
                  <c:v>5</c:v>
                </c:pt>
                <c:pt idx="629" formatCode="#,##0.0">
                  <c:v>0</c:v>
                </c:pt>
                <c:pt idx="630" formatCode="#,##0.0">
                  <c:v>80</c:v>
                </c:pt>
                <c:pt idx="631" formatCode="#,##0.0">
                  <c:v>50</c:v>
                </c:pt>
                <c:pt idx="632" formatCode="#,##0.0">
                  <c:v>95</c:v>
                </c:pt>
                <c:pt idx="633" formatCode="#,##0.0">
                  <c:v>90</c:v>
                </c:pt>
                <c:pt idx="634" formatCode="#,##0.0">
                  <c:v>0</c:v>
                </c:pt>
                <c:pt idx="635" formatCode="#,##0.0">
                  <c:v>65</c:v>
                </c:pt>
                <c:pt idx="636" formatCode="#,##0.0">
                  <c:v>35</c:v>
                </c:pt>
                <c:pt idx="637" formatCode="#,##0.0">
                  <c:v>2</c:v>
                </c:pt>
                <c:pt idx="638" formatCode="#,##0.0">
                  <c:v>0</c:v>
                </c:pt>
                <c:pt idx="639" formatCode="#,##0.0">
                  <c:v>26</c:v>
                </c:pt>
                <c:pt idx="640" formatCode="#,##0.0">
                  <c:v>3</c:v>
                </c:pt>
                <c:pt idx="641" formatCode="#,##0.0">
                  <c:v>62</c:v>
                </c:pt>
                <c:pt idx="642" formatCode="#,##0.0">
                  <c:v>0</c:v>
                </c:pt>
                <c:pt idx="643" formatCode="#,##0.0">
                  <c:v>96</c:v>
                </c:pt>
                <c:pt idx="644" formatCode="#,##0.0">
                  <c:v>43</c:v>
                </c:pt>
                <c:pt idx="645" formatCode="#,##0.0">
                  <c:v>39</c:v>
                </c:pt>
                <c:pt idx="646" formatCode="#,##0.0">
                  <c:v>50</c:v>
                </c:pt>
                <c:pt idx="647" formatCode="#,##0.0">
                  <c:v>0</c:v>
                </c:pt>
                <c:pt idx="648" formatCode="#,##0.0">
                  <c:v>2</c:v>
                </c:pt>
                <c:pt idx="649" formatCode="#,##0.0">
                  <c:v>20</c:v>
                </c:pt>
                <c:pt idx="650" formatCode="#,##0.0">
                  <c:v>5</c:v>
                </c:pt>
                <c:pt idx="651" formatCode="#,##0.0">
                  <c:v>0</c:v>
                </c:pt>
                <c:pt idx="652" formatCode="#,##0.0">
                  <c:v>5</c:v>
                </c:pt>
                <c:pt idx="653" formatCode="#,##0.0">
                  <c:v>0</c:v>
                </c:pt>
                <c:pt idx="654" formatCode="#,##0.0">
                  <c:v>24</c:v>
                </c:pt>
                <c:pt idx="655" formatCode="#,##0.0">
                  <c:v>5</c:v>
                </c:pt>
                <c:pt idx="656" formatCode="#,##0.0">
                  <c:v>15</c:v>
                </c:pt>
                <c:pt idx="657" formatCode="#,##0.0">
                  <c:v>17</c:v>
                </c:pt>
                <c:pt idx="658" formatCode="#,##0.0">
                  <c:v>50</c:v>
                </c:pt>
                <c:pt idx="659" formatCode="#,##0.0">
                  <c:v>8</c:v>
                </c:pt>
                <c:pt idx="660" formatCode="#,##0.0">
                  <c:v>3</c:v>
                </c:pt>
                <c:pt idx="661" formatCode="#,##0.0">
                  <c:v>50</c:v>
                </c:pt>
                <c:pt idx="662" formatCode="#,##0.0">
                  <c:v>48</c:v>
                </c:pt>
                <c:pt idx="663" formatCode="#,##0.0">
                  <c:v>2</c:v>
                </c:pt>
                <c:pt idx="664" formatCode="#,##0.0">
                  <c:v>0</c:v>
                </c:pt>
                <c:pt idx="665" formatCode="#,##0.0">
                  <c:v>10</c:v>
                </c:pt>
                <c:pt idx="666" formatCode="#,##0.0">
                  <c:v>40</c:v>
                </c:pt>
                <c:pt idx="667" formatCode="#,##0.0">
                  <c:v>5</c:v>
                </c:pt>
                <c:pt idx="668" formatCode="#,##0.0">
                  <c:v>3</c:v>
                </c:pt>
                <c:pt idx="669" formatCode="#,##0.0">
                  <c:v>0</c:v>
                </c:pt>
                <c:pt idx="670" formatCode="#,##0.0">
                  <c:v>74</c:v>
                </c:pt>
                <c:pt idx="671" formatCode="#,##0.0">
                  <c:v>90</c:v>
                </c:pt>
                <c:pt idx="672" formatCode="#,##0.0">
                  <c:v>1</c:v>
                </c:pt>
                <c:pt idx="673" formatCode="#,##0.0">
                  <c:v>50</c:v>
                </c:pt>
                <c:pt idx="674" formatCode="#,##0.0">
                  <c:v>45</c:v>
                </c:pt>
                <c:pt idx="675" formatCode="#,##0.0">
                  <c:v>56</c:v>
                </c:pt>
                <c:pt idx="676" formatCode="#,##0.0">
                  <c:v>0</c:v>
                </c:pt>
                <c:pt idx="677" formatCode="#,##0.0">
                  <c:v>0</c:v>
                </c:pt>
                <c:pt idx="678" formatCode="#,##0.0">
                  <c:v>0</c:v>
                </c:pt>
                <c:pt idx="679" formatCode="#,##0.0">
                  <c:v>1</c:v>
                </c:pt>
                <c:pt idx="680" formatCode="#,##0.0">
                  <c:v>10</c:v>
                </c:pt>
                <c:pt idx="681" formatCode="#,##0.0">
                  <c:v>40</c:v>
                </c:pt>
                <c:pt idx="682" formatCode="#,##0.0">
                  <c:v>68</c:v>
                </c:pt>
                <c:pt idx="683" formatCode="#,##0.0">
                  <c:v>0</c:v>
                </c:pt>
                <c:pt idx="684" formatCode="#,##0.0">
                  <c:v>15</c:v>
                </c:pt>
                <c:pt idx="685" formatCode="#,##0.0">
                  <c:v>5</c:v>
                </c:pt>
                <c:pt idx="686" formatCode="#,##0.0">
                  <c:v>4</c:v>
                </c:pt>
                <c:pt idx="687" formatCode="#,##0.0">
                  <c:v>5</c:v>
                </c:pt>
                <c:pt idx="688" formatCode="#,##0.0">
                  <c:v>51</c:v>
                </c:pt>
                <c:pt idx="689" formatCode="#,##0.0">
                  <c:v>0</c:v>
                </c:pt>
                <c:pt idx="690" formatCode="#,##0.0">
                  <c:v>6</c:v>
                </c:pt>
                <c:pt idx="691" formatCode="#,##0.0">
                  <c:v>95</c:v>
                </c:pt>
                <c:pt idx="692" formatCode="#,##0.0">
                  <c:v>10</c:v>
                </c:pt>
                <c:pt idx="693" formatCode="#,##0.0">
                  <c:v>4</c:v>
                </c:pt>
                <c:pt idx="694" formatCode="#,##0.0">
                  <c:v>27</c:v>
                </c:pt>
                <c:pt idx="695" formatCode="#,##0.0">
                  <c:v>65</c:v>
                </c:pt>
                <c:pt idx="696" formatCode="#,##0.0">
                  <c:v>0</c:v>
                </c:pt>
                <c:pt idx="697" formatCode="#,##0.0">
                  <c:v>0</c:v>
                </c:pt>
                <c:pt idx="698" formatCode="#,##0.0">
                  <c:v>1</c:v>
                </c:pt>
                <c:pt idx="699" formatCode="#,##0.0">
                  <c:v>8</c:v>
                </c:pt>
                <c:pt idx="700" formatCode="#,##0.0">
                  <c:v>0</c:v>
                </c:pt>
                <c:pt idx="701" formatCode="#,##0.0">
                  <c:v>99</c:v>
                </c:pt>
                <c:pt idx="702" formatCode="#,##0.0">
                  <c:v>78</c:v>
                </c:pt>
                <c:pt idx="703" formatCode="#,##0.0">
                  <c:v>0</c:v>
                </c:pt>
                <c:pt idx="704" formatCode="#,##0.0">
                  <c:v>2</c:v>
                </c:pt>
                <c:pt idx="705" formatCode="#,##0.0">
                  <c:v>5</c:v>
                </c:pt>
                <c:pt idx="706" formatCode="#,##0.0">
                  <c:v>25</c:v>
                </c:pt>
                <c:pt idx="707" formatCode="#,##0.0">
                  <c:v>5</c:v>
                </c:pt>
                <c:pt idx="708" formatCode="#,##0.0">
                  <c:v>2</c:v>
                </c:pt>
                <c:pt idx="709" formatCode="#,##0.0">
                  <c:v>70</c:v>
                </c:pt>
                <c:pt idx="710" formatCode="#,##0.0">
                  <c:v>24</c:v>
                </c:pt>
                <c:pt idx="711" formatCode="#,##0.0">
                  <c:v>77</c:v>
                </c:pt>
                <c:pt idx="712" formatCode="#,##0.0">
                  <c:v>27</c:v>
                </c:pt>
                <c:pt idx="713" formatCode="#,##0.0">
                  <c:v>0</c:v>
                </c:pt>
                <c:pt idx="714" formatCode="#,##0.0">
                  <c:v>50</c:v>
                </c:pt>
                <c:pt idx="715" formatCode="#,##0.0">
                  <c:v>0</c:v>
                </c:pt>
                <c:pt idx="716" formatCode="#,##0.0">
                  <c:v>90</c:v>
                </c:pt>
                <c:pt idx="717" formatCode="#,##0.0">
                  <c:v>7</c:v>
                </c:pt>
                <c:pt idx="718" formatCode="#,##0.0">
                  <c:v>80</c:v>
                </c:pt>
                <c:pt idx="719" formatCode="#,##0.0">
                  <c:v>10</c:v>
                </c:pt>
                <c:pt idx="720" formatCode="#,##0.0">
                  <c:v>90</c:v>
                </c:pt>
                <c:pt idx="721" formatCode="#,##0.0">
                  <c:v>6</c:v>
                </c:pt>
                <c:pt idx="722" formatCode="#,##0.0">
                  <c:v>82</c:v>
                </c:pt>
                <c:pt idx="723" formatCode="#,##0.0">
                  <c:v>1</c:v>
                </c:pt>
                <c:pt idx="724" formatCode="#,##0.0">
                  <c:v>0</c:v>
                </c:pt>
                <c:pt idx="725" formatCode="#,##0.0">
                  <c:v>37</c:v>
                </c:pt>
                <c:pt idx="726" formatCode="#,##0.0">
                  <c:v>95</c:v>
                </c:pt>
                <c:pt idx="727" formatCode="#,##0.0">
                  <c:v>5</c:v>
                </c:pt>
                <c:pt idx="728" formatCode="#,##0.0">
                  <c:v>2</c:v>
                </c:pt>
                <c:pt idx="729" formatCode="#,##0.0">
                  <c:v>5</c:v>
                </c:pt>
                <c:pt idx="730" formatCode="#,##0.0">
                  <c:v>2</c:v>
                </c:pt>
                <c:pt idx="731" formatCode="#,##0.0">
                  <c:v>20</c:v>
                </c:pt>
                <c:pt idx="732" formatCode="#,##0.0">
                  <c:v>28</c:v>
                </c:pt>
                <c:pt idx="733" formatCode="#,##0.0">
                  <c:v>12</c:v>
                </c:pt>
                <c:pt idx="734" formatCode="#,##0.0">
                  <c:v>60</c:v>
                </c:pt>
                <c:pt idx="735" formatCode="#,##0.0">
                  <c:v>73</c:v>
                </c:pt>
                <c:pt idx="736" formatCode="#,##0.0">
                  <c:v>82</c:v>
                </c:pt>
                <c:pt idx="737" formatCode="#,##0.0">
                  <c:v>73</c:v>
                </c:pt>
                <c:pt idx="738" formatCode="#,##0.0">
                  <c:v>0</c:v>
                </c:pt>
                <c:pt idx="739" formatCode="#,##0.0">
                  <c:v>0</c:v>
                </c:pt>
                <c:pt idx="740" formatCode="#,##0.0">
                  <c:v>0</c:v>
                </c:pt>
                <c:pt idx="741" formatCode="#,##0.0">
                  <c:v>2</c:v>
                </c:pt>
                <c:pt idx="742" formatCode="#,##0.0">
                  <c:v>45</c:v>
                </c:pt>
                <c:pt idx="743" formatCode="#,##0.0">
                  <c:v>66</c:v>
                </c:pt>
                <c:pt idx="744" formatCode="#,##0.0">
                  <c:v>85</c:v>
                </c:pt>
                <c:pt idx="745" formatCode="#,##0.0">
                  <c:v>30</c:v>
                </c:pt>
                <c:pt idx="746" formatCode="#,##0.0">
                  <c:v>77</c:v>
                </c:pt>
                <c:pt idx="747" formatCode="#,##0.0">
                  <c:v>20</c:v>
                </c:pt>
                <c:pt idx="748" formatCode="#,##0.0">
                  <c:v>5</c:v>
                </c:pt>
                <c:pt idx="749" formatCode="#,##0.0">
                  <c:v>70</c:v>
                </c:pt>
                <c:pt idx="750" formatCode="#,##0.0">
                  <c:v>96</c:v>
                </c:pt>
                <c:pt idx="751" formatCode="#,##0.0">
                  <c:v>11</c:v>
                </c:pt>
                <c:pt idx="752" formatCode="#,##0.0">
                  <c:v>80</c:v>
                </c:pt>
                <c:pt idx="753" formatCode="#,##0.0">
                  <c:v>52</c:v>
                </c:pt>
                <c:pt idx="754" formatCode="#,##0.0">
                  <c:v>2</c:v>
                </c:pt>
                <c:pt idx="755" formatCode="#,##0.0">
                  <c:v>60</c:v>
                </c:pt>
                <c:pt idx="756" formatCode="#,##0.0">
                  <c:v>13</c:v>
                </c:pt>
                <c:pt idx="757" formatCode="#,##0.0">
                  <c:v>10</c:v>
                </c:pt>
                <c:pt idx="758" formatCode="#,##0.0">
                  <c:v>0</c:v>
                </c:pt>
                <c:pt idx="759" formatCode="#,##0.0">
                  <c:v>41</c:v>
                </c:pt>
                <c:pt idx="760" formatCode="#,##0.0">
                  <c:v>7</c:v>
                </c:pt>
                <c:pt idx="761" formatCode="#,##0.0">
                  <c:v>4</c:v>
                </c:pt>
                <c:pt idx="762" formatCode="#,##0.0">
                  <c:v>80</c:v>
                </c:pt>
                <c:pt idx="763" formatCode="#,##0.0">
                  <c:v>25</c:v>
                </c:pt>
                <c:pt idx="764" formatCode="#,##0.0">
                  <c:v>36</c:v>
                </c:pt>
                <c:pt idx="765" formatCode="#,##0.0">
                  <c:v>96</c:v>
                </c:pt>
                <c:pt idx="766" formatCode="#,##0.0">
                  <c:v>4</c:v>
                </c:pt>
                <c:pt idx="767" formatCode="#,##0.0">
                  <c:v>0</c:v>
                </c:pt>
                <c:pt idx="768" formatCode="#,##0.0">
                  <c:v>3</c:v>
                </c:pt>
                <c:pt idx="769" formatCode="#,##0.0">
                  <c:v>85</c:v>
                </c:pt>
                <c:pt idx="770" formatCode="#,##0.0">
                  <c:v>0</c:v>
                </c:pt>
                <c:pt idx="771" formatCode="#,##0.0">
                  <c:v>0</c:v>
                </c:pt>
                <c:pt idx="772" formatCode="#,##0.0">
                  <c:v>0</c:v>
                </c:pt>
                <c:pt idx="773" formatCode="#,##0.0">
                  <c:v>13</c:v>
                </c:pt>
                <c:pt idx="774" formatCode="#,##0.0">
                  <c:v>28</c:v>
                </c:pt>
                <c:pt idx="775" formatCode="#,##0.0">
                  <c:v>99</c:v>
                </c:pt>
                <c:pt idx="776" formatCode="#,##0.0">
                  <c:v>29</c:v>
                </c:pt>
                <c:pt idx="777" formatCode="#,##0.0">
                  <c:v>0</c:v>
                </c:pt>
                <c:pt idx="778" formatCode="#,##0.0">
                  <c:v>30</c:v>
                </c:pt>
                <c:pt idx="779" formatCode="#,##0.0">
                  <c:v>8</c:v>
                </c:pt>
                <c:pt idx="780" formatCode="#,##0.0">
                  <c:v>5</c:v>
                </c:pt>
                <c:pt idx="781" formatCode="#,##0.0">
                  <c:v>52</c:v>
                </c:pt>
                <c:pt idx="782" formatCode="#,##0.0">
                  <c:v>1</c:v>
                </c:pt>
                <c:pt idx="783" formatCode="#,##0.0">
                  <c:v>85</c:v>
                </c:pt>
                <c:pt idx="784" formatCode="#,##0.0">
                  <c:v>0</c:v>
                </c:pt>
                <c:pt idx="785" formatCode="#,##0.0">
                  <c:v>15</c:v>
                </c:pt>
                <c:pt idx="786" formatCode="#,##0.0">
                  <c:v>5</c:v>
                </c:pt>
                <c:pt idx="787" formatCode="#,##0.0">
                  <c:v>9</c:v>
                </c:pt>
                <c:pt idx="788" formatCode="#,##0.0">
                  <c:v>6</c:v>
                </c:pt>
                <c:pt idx="789" formatCode="#,##0.0">
                  <c:v>0</c:v>
                </c:pt>
                <c:pt idx="790" formatCode="#,##0.0">
                  <c:v>0</c:v>
                </c:pt>
                <c:pt idx="791" formatCode="#,##0.0">
                  <c:v>61</c:v>
                </c:pt>
                <c:pt idx="792" formatCode="#,##0.0">
                  <c:v>98</c:v>
                </c:pt>
                <c:pt idx="793" formatCode="#,##0.0">
                  <c:v>4</c:v>
                </c:pt>
                <c:pt idx="794" formatCode="#,##0.0">
                  <c:v>21</c:v>
                </c:pt>
                <c:pt idx="795" formatCode="#,##0.0">
                  <c:v>84</c:v>
                </c:pt>
                <c:pt idx="796" formatCode="#,##0.0">
                  <c:v>15</c:v>
                </c:pt>
                <c:pt idx="797" formatCode="#,##0.0">
                  <c:v>0</c:v>
                </c:pt>
                <c:pt idx="798" formatCode="#,##0.0">
                  <c:v>20</c:v>
                </c:pt>
                <c:pt idx="799" formatCode="#,##0.0">
                  <c:v>4</c:v>
                </c:pt>
                <c:pt idx="800" formatCode="#,##0.0">
                  <c:v>2</c:v>
                </c:pt>
                <c:pt idx="801" formatCode="#,##0.0">
                  <c:v>0</c:v>
                </c:pt>
                <c:pt idx="802" formatCode="#,##0.0">
                  <c:v>88</c:v>
                </c:pt>
                <c:pt idx="803" formatCode="#,##0.0">
                  <c:v>63</c:v>
                </c:pt>
                <c:pt idx="804" formatCode="#,##0.0">
                  <c:v>60</c:v>
                </c:pt>
                <c:pt idx="805" formatCode="#,##0.0">
                  <c:v>95</c:v>
                </c:pt>
                <c:pt idx="806" formatCode="#,##0.0">
                  <c:v>72</c:v>
                </c:pt>
                <c:pt idx="807" formatCode="#,##0.0">
                  <c:v>8</c:v>
                </c:pt>
                <c:pt idx="808" formatCode="#,##0.0">
                  <c:v>33</c:v>
                </c:pt>
                <c:pt idx="809" formatCode="#,##0.0">
                  <c:v>0</c:v>
                </c:pt>
                <c:pt idx="810" formatCode="#,##0.0">
                  <c:v>0</c:v>
                </c:pt>
                <c:pt idx="811" formatCode="#,##0.0">
                  <c:v>2</c:v>
                </c:pt>
                <c:pt idx="812" formatCode="#,##0.0">
                  <c:v>5</c:v>
                </c:pt>
                <c:pt idx="813" formatCode="#,##0.0">
                  <c:v>0</c:v>
                </c:pt>
                <c:pt idx="814" formatCode="#,##0.0">
                  <c:v>0</c:v>
                </c:pt>
                <c:pt idx="815" formatCode="#,##0.0">
                  <c:v>75</c:v>
                </c:pt>
                <c:pt idx="816" formatCode="#,##0.0">
                  <c:v>17</c:v>
                </c:pt>
                <c:pt idx="817" formatCode="#,##0.0">
                  <c:v>25</c:v>
                </c:pt>
                <c:pt idx="818" formatCode="#,##0.0">
                  <c:v>94</c:v>
                </c:pt>
                <c:pt idx="819" formatCode="#,##0.0">
                  <c:v>37</c:v>
                </c:pt>
                <c:pt idx="820" formatCode="#,##0.0">
                  <c:v>27</c:v>
                </c:pt>
                <c:pt idx="821" formatCode="#,##0.0">
                  <c:v>30</c:v>
                </c:pt>
                <c:pt idx="822" formatCode="#,##0.0">
                  <c:v>5</c:v>
                </c:pt>
                <c:pt idx="823" formatCode="#,##0.0">
                  <c:v>28</c:v>
                </c:pt>
                <c:pt idx="824" formatCode="#,##0.0">
                  <c:v>3</c:v>
                </c:pt>
                <c:pt idx="825" formatCode="#,##0.0">
                  <c:v>3</c:v>
                </c:pt>
                <c:pt idx="826" formatCode="#,##0.0">
                  <c:v>97</c:v>
                </c:pt>
                <c:pt idx="827" formatCode="#,##0.0">
                  <c:v>0</c:v>
                </c:pt>
                <c:pt idx="828" formatCode="#,##0.0">
                  <c:v>15</c:v>
                </c:pt>
                <c:pt idx="829" formatCode="#,##0.0">
                  <c:v>0</c:v>
                </c:pt>
                <c:pt idx="830" formatCode="#,##0.0">
                  <c:v>66</c:v>
                </c:pt>
                <c:pt idx="831" formatCode="#,##0.0">
                  <c:v>6</c:v>
                </c:pt>
                <c:pt idx="832" formatCode="#,##0.0">
                  <c:v>2</c:v>
                </c:pt>
                <c:pt idx="833" formatCode="#,##0.0">
                  <c:v>5</c:v>
                </c:pt>
                <c:pt idx="834" formatCode="#,##0.0">
                  <c:v>0</c:v>
                </c:pt>
                <c:pt idx="835" formatCode="#,##0.0">
                  <c:v>27</c:v>
                </c:pt>
                <c:pt idx="836" formatCode="#,##0.0">
                  <c:v>68</c:v>
                </c:pt>
                <c:pt idx="837" formatCode="#,##0.0">
                  <c:v>3</c:v>
                </c:pt>
                <c:pt idx="838" formatCode="#,##0.0">
                  <c:v>5</c:v>
                </c:pt>
                <c:pt idx="839" formatCode="#,##0.0">
                  <c:v>1</c:v>
                </c:pt>
                <c:pt idx="840" formatCode="#,##0.0">
                  <c:v>15</c:v>
                </c:pt>
                <c:pt idx="841" formatCode="#,##0.0">
                  <c:v>0</c:v>
                </c:pt>
                <c:pt idx="842" formatCode="#,##0.0">
                  <c:v>10</c:v>
                </c:pt>
                <c:pt idx="843" formatCode="#,##0.0">
                  <c:v>30</c:v>
                </c:pt>
                <c:pt idx="844" formatCode="#,##0.0">
                  <c:v>20</c:v>
                </c:pt>
                <c:pt idx="845" formatCode="#,##0.0">
                  <c:v>91</c:v>
                </c:pt>
                <c:pt idx="846" formatCode="#,##0.0">
                  <c:v>0</c:v>
                </c:pt>
                <c:pt idx="847" formatCode="#,##0.0">
                  <c:v>2</c:v>
                </c:pt>
                <c:pt idx="848" formatCode="#,##0.0">
                  <c:v>0</c:v>
                </c:pt>
                <c:pt idx="849" formatCode="#,##0.0">
                  <c:v>85</c:v>
                </c:pt>
                <c:pt idx="850" formatCode="#,##0.0">
                  <c:v>1</c:v>
                </c:pt>
                <c:pt idx="851" formatCode="#,##0.0">
                  <c:v>1</c:v>
                </c:pt>
                <c:pt idx="852" formatCode="#,##0.0">
                  <c:v>3</c:v>
                </c:pt>
                <c:pt idx="853" formatCode="#,##0.0">
                  <c:v>16</c:v>
                </c:pt>
                <c:pt idx="854" formatCode="#,##0.0">
                  <c:v>0</c:v>
                </c:pt>
                <c:pt idx="855" formatCode="#,##0.0">
                  <c:v>2</c:v>
                </c:pt>
                <c:pt idx="856" formatCode="#,##0.0">
                  <c:v>20</c:v>
                </c:pt>
                <c:pt idx="857" formatCode="#,##0.0">
                  <c:v>72</c:v>
                </c:pt>
                <c:pt idx="858" formatCode="#,##0.0">
                  <c:v>0</c:v>
                </c:pt>
                <c:pt idx="859" formatCode="#,##0.0">
                  <c:v>1</c:v>
                </c:pt>
                <c:pt idx="860" formatCode="#,##0.0">
                  <c:v>1</c:v>
                </c:pt>
                <c:pt idx="861" formatCode="#,##0.0">
                  <c:v>12</c:v>
                </c:pt>
                <c:pt idx="862" formatCode="#,##0.0">
                  <c:v>2</c:v>
                </c:pt>
                <c:pt idx="863" formatCode="#,##0.0">
                  <c:v>63</c:v>
                </c:pt>
                <c:pt idx="864" formatCode="#,##0.0">
                  <c:v>1</c:v>
                </c:pt>
                <c:pt idx="865" formatCode="#,##0.0">
                  <c:v>2</c:v>
                </c:pt>
                <c:pt idx="866" formatCode="#,##0.0">
                  <c:v>0</c:v>
                </c:pt>
                <c:pt idx="867" formatCode="#,##0.0">
                  <c:v>10</c:v>
                </c:pt>
                <c:pt idx="868" formatCode="#,##0.0">
                  <c:v>37</c:v>
                </c:pt>
                <c:pt idx="869" formatCode="#,##0.0">
                  <c:v>49</c:v>
                </c:pt>
                <c:pt idx="870" formatCode="#,##0.0">
                  <c:v>91</c:v>
                </c:pt>
                <c:pt idx="871" formatCode="#,##0.0">
                  <c:v>80</c:v>
                </c:pt>
                <c:pt idx="872" formatCode="#,##0.0">
                  <c:v>0</c:v>
                </c:pt>
                <c:pt idx="873" formatCode="#,##0.0">
                  <c:v>0</c:v>
                </c:pt>
                <c:pt idx="874" formatCode="#,##0.0">
                  <c:v>2</c:v>
                </c:pt>
                <c:pt idx="875" formatCode="#,##0.0">
                  <c:v>52</c:v>
                </c:pt>
                <c:pt idx="876" formatCode="#,##0.0">
                  <c:v>0</c:v>
                </c:pt>
                <c:pt idx="877" formatCode="#,##0.0">
                  <c:v>20</c:v>
                </c:pt>
                <c:pt idx="878" formatCode="#,##0.0">
                  <c:v>0</c:v>
                </c:pt>
                <c:pt idx="879" formatCode="#,##0.0">
                  <c:v>3</c:v>
                </c:pt>
                <c:pt idx="880" formatCode="#,##0.0">
                  <c:v>68</c:v>
                </c:pt>
                <c:pt idx="881" formatCode="#,##0.0">
                  <c:v>40</c:v>
                </c:pt>
                <c:pt idx="882" formatCode="#,##0.0">
                  <c:v>20</c:v>
                </c:pt>
                <c:pt idx="883" formatCode="#,##0.0">
                  <c:v>44</c:v>
                </c:pt>
                <c:pt idx="884" formatCode="#,##0.0">
                  <c:v>99</c:v>
                </c:pt>
                <c:pt idx="885" formatCode="#,##0.0">
                  <c:v>60</c:v>
                </c:pt>
                <c:pt idx="886" formatCode="#,##0.0">
                  <c:v>5</c:v>
                </c:pt>
                <c:pt idx="887" formatCode="#,##0.0">
                  <c:v>10</c:v>
                </c:pt>
                <c:pt idx="888" formatCode="#,##0.0">
                  <c:v>8</c:v>
                </c:pt>
                <c:pt idx="889" formatCode="#,##0.0">
                  <c:v>3</c:v>
                </c:pt>
                <c:pt idx="890" formatCode="#,##0.0">
                  <c:v>40</c:v>
                </c:pt>
                <c:pt idx="891" formatCode="#,##0.0">
                  <c:v>62</c:v>
                </c:pt>
                <c:pt idx="892" formatCode="#,##0.0">
                  <c:v>3</c:v>
                </c:pt>
                <c:pt idx="893" formatCode="#,##0.0">
                  <c:v>4</c:v>
                </c:pt>
                <c:pt idx="894" formatCode="#,##0.0">
                  <c:v>5</c:v>
                </c:pt>
                <c:pt idx="895" formatCode="#,##0.0">
                  <c:v>99</c:v>
                </c:pt>
                <c:pt idx="896" formatCode="#,##0.0">
                  <c:v>89</c:v>
                </c:pt>
                <c:pt idx="897" formatCode="#,##0.0">
                  <c:v>90</c:v>
                </c:pt>
                <c:pt idx="898" formatCode="#,##0.0">
                  <c:v>40</c:v>
                </c:pt>
                <c:pt idx="899" formatCode="#,##0.0">
                  <c:v>4</c:v>
                </c:pt>
                <c:pt idx="900" formatCode="#,##0.0">
                  <c:v>50</c:v>
                </c:pt>
                <c:pt idx="901" formatCode="#,##0.0">
                  <c:v>20</c:v>
                </c:pt>
                <c:pt idx="902" formatCode="#,##0.0">
                  <c:v>88</c:v>
                </c:pt>
                <c:pt idx="903" formatCode="#,##0.0">
                  <c:v>0</c:v>
                </c:pt>
                <c:pt idx="904" formatCode="#,##0.0">
                  <c:v>0</c:v>
                </c:pt>
                <c:pt idx="905" formatCode="#,##0.0">
                  <c:v>1</c:v>
                </c:pt>
                <c:pt idx="906" formatCode="#,##0.0">
                  <c:v>85</c:v>
                </c:pt>
                <c:pt idx="907" formatCode="#,##0.0">
                  <c:v>1</c:v>
                </c:pt>
                <c:pt idx="908" formatCode="#,##0.0">
                  <c:v>3</c:v>
                </c:pt>
                <c:pt idx="909" formatCode="#,##0.0">
                  <c:v>0</c:v>
                </c:pt>
                <c:pt idx="910" formatCode="#,##0.0">
                  <c:v>90</c:v>
                </c:pt>
                <c:pt idx="911" formatCode="#,##0.0">
                  <c:v>0</c:v>
                </c:pt>
                <c:pt idx="912" formatCode="#,##0.0">
                  <c:v>50</c:v>
                </c:pt>
                <c:pt idx="913" formatCode="#,##0.0">
                  <c:v>0</c:v>
                </c:pt>
                <c:pt idx="914" formatCode="#,##0.0">
                  <c:v>0</c:v>
                </c:pt>
                <c:pt idx="915" formatCode="#,##0.0">
                  <c:v>4</c:v>
                </c:pt>
                <c:pt idx="916" formatCode="#,##0.0">
                  <c:v>25</c:v>
                </c:pt>
                <c:pt idx="917" formatCode="#,##0.0">
                  <c:v>10</c:v>
                </c:pt>
                <c:pt idx="918" formatCode="#,##0.0">
                  <c:v>13</c:v>
                </c:pt>
                <c:pt idx="919" formatCode="#,##0.0">
                  <c:v>5</c:v>
                </c:pt>
                <c:pt idx="920" formatCode="#,##0.0">
                  <c:v>30</c:v>
                </c:pt>
                <c:pt idx="921" formatCode="#,##0.0">
                  <c:v>65</c:v>
                </c:pt>
                <c:pt idx="922" formatCode="#,##0.0">
                  <c:v>38</c:v>
                </c:pt>
                <c:pt idx="923" formatCode="#,##0.0">
                  <c:v>0</c:v>
                </c:pt>
                <c:pt idx="924" formatCode="#,##0.0">
                  <c:v>50</c:v>
                </c:pt>
                <c:pt idx="925" formatCode="#,##0.0">
                  <c:v>53</c:v>
                </c:pt>
                <c:pt idx="926" formatCode="#,##0.0">
                  <c:v>52</c:v>
                </c:pt>
                <c:pt idx="927" formatCode="#,##0.0">
                  <c:v>70</c:v>
                </c:pt>
                <c:pt idx="928" formatCode="#,##0.0">
                  <c:v>0</c:v>
                </c:pt>
                <c:pt idx="929" formatCode="#,##0.0">
                  <c:v>10</c:v>
                </c:pt>
                <c:pt idx="930" formatCode="#,##0.0">
                  <c:v>4</c:v>
                </c:pt>
                <c:pt idx="931" formatCode="#,##0.0">
                  <c:v>5</c:v>
                </c:pt>
                <c:pt idx="932" formatCode="#,##0.0">
                  <c:v>1</c:v>
                </c:pt>
                <c:pt idx="933" formatCode="#,##0.0">
                  <c:v>0</c:v>
                </c:pt>
                <c:pt idx="934" formatCode="#,##0.0">
                  <c:v>1</c:v>
                </c:pt>
                <c:pt idx="935" formatCode="#,##0.0">
                  <c:v>1</c:v>
                </c:pt>
                <c:pt idx="936" formatCode="#,##0.0">
                  <c:v>40</c:v>
                </c:pt>
                <c:pt idx="937" formatCode="#,##0.0">
                  <c:v>0</c:v>
                </c:pt>
                <c:pt idx="938" formatCode="#,##0.0">
                  <c:v>0</c:v>
                </c:pt>
                <c:pt idx="939" formatCode="#,##0.0">
                  <c:v>80</c:v>
                </c:pt>
                <c:pt idx="940" formatCode="#,##0.0">
                  <c:v>80</c:v>
                </c:pt>
                <c:pt idx="941" formatCode="#,##0.0">
                  <c:v>15</c:v>
                </c:pt>
                <c:pt idx="942" formatCode="#,##0.0">
                  <c:v>2</c:v>
                </c:pt>
                <c:pt idx="943" formatCode="#,##0.0">
                  <c:v>100</c:v>
                </c:pt>
                <c:pt idx="944" formatCode="#,##0.0">
                  <c:v>0</c:v>
                </c:pt>
                <c:pt idx="945" formatCode="#,##0.0">
                  <c:v>0</c:v>
                </c:pt>
                <c:pt idx="946" formatCode="#,##0.0">
                  <c:v>41</c:v>
                </c:pt>
                <c:pt idx="947" formatCode="#,##0.0">
                  <c:v>5</c:v>
                </c:pt>
                <c:pt idx="948" formatCode="#,##0.0">
                  <c:v>98</c:v>
                </c:pt>
                <c:pt idx="949" formatCode="#,##0.0">
                  <c:v>0</c:v>
                </c:pt>
                <c:pt idx="950" formatCode="#,##0.0">
                  <c:v>3</c:v>
                </c:pt>
                <c:pt idx="951" formatCode="#,##0.0">
                  <c:v>0</c:v>
                </c:pt>
                <c:pt idx="952" formatCode="#,##0.0">
                  <c:v>40</c:v>
                </c:pt>
                <c:pt idx="953" formatCode="#,##0.0">
                  <c:v>45</c:v>
                </c:pt>
                <c:pt idx="954" formatCode="#,##0.0">
                  <c:v>98</c:v>
                </c:pt>
                <c:pt idx="955" formatCode="#,##0.0">
                  <c:v>48</c:v>
                </c:pt>
                <c:pt idx="956" formatCode="#,##0.0">
                  <c:v>4</c:v>
                </c:pt>
                <c:pt idx="957" formatCode="#,##0.0">
                  <c:v>80</c:v>
                </c:pt>
                <c:pt idx="958" formatCode="#,##0.0">
                  <c:v>0</c:v>
                </c:pt>
                <c:pt idx="959" formatCode="#,##0.0">
                  <c:v>46</c:v>
                </c:pt>
                <c:pt idx="960" formatCode="#,##0.0">
                  <c:v>10</c:v>
                </c:pt>
                <c:pt idx="961" formatCode="#,##0.0">
                  <c:v>0</c:v>
                </c:pt>
                <c:pt idx="962" formatCode="#,##0.0">
                  <c:v>9</c:v>
                </c:pt>
                <c:pt idx="963" formatCode="#,##0.0">
                  <c:v>0</c:v>
                </c:pt>
                <c:pt idx="964" formatCode="#,##0.0">
                  <c:v>8</c:v>
                </c:pt>
                <c:pt idx="965" formatCode="#,##0.0">
                  <c:v>53</c:v>
                </c:pt>
                <c:pt idx="966" formatCode="#,##0.0">
                  <c:v>0</c:v>
                </c:pt>
                <c:pt idx="967" formatCode="#,##0.0">
                  <c:v>4</c:v>
                </c:pt>
                <c:pt idx="968" formatCode="#,##0.0">
                  <c:v>80</c:v>
                </c:pt>
                <c:pt idx="969" formatCode="#,##0.0">
                  <c:v>5</c:v>
                </c:pt>
                <c:pt idx="970" formatCode="#,##0.0">
                  <c:v>0</c:v>
                </c:pt>
                <c:pt idx="971" formatCode="#,##0.0">
                  <c:v>0</c:v>
                </c:pt>
                <c:pt idx="972" formatCode="#,##0.0">
                  <c:v>1</c:v>
                </c:pt>
                <c:pt idx="973" formatCode="#,##0.0">
                  <c:v>0</c:v>
                </c:pt>
                <c:pt idx="974" formatCode="#,##0.0">
                  <c:v>100</c:v>
                </c:pt>
                <c:pt idx="975" formatCode="#,##0.0">
                  <c:v>85</c:v>
                </c:pt>
                <c:pt idx="976" formatCode="#,##0.0">
                  <c:v>11</c:v>
                </c:pt>
                <c:pt idx="977" formatCode="#,##0.0">
                  <c:v>30</c:v>
                </c:pt>
                <c:pt idx="978" formatCode="#,##0.0">
                  <c:v>0</c:v>
                </c:pt>
                <c:pt idx="979" formatCode="#,##0.0">
                  <c:v>0</c:v>
                </c:pt>
                <c:pt idx="980" formatCode="#,##0.0">
                  <c:v>1</c:v>
                </c:pt>
                <c:pt idx="981" formatCode="#,##0.0">
                  <c:v>97</c:v>
                </c:pt>
                <c:pt idx="982" formatCode="#,##0.0">
                  <c:v>28</c:v>
                </c:pt>
                <c:pt idx="983" formatCode="#,##0.0">
                  <c:v>100</c:v>
                </c:pt>
                <c:pt idx="984" formatCode="#,##0.0">
                  <c:v>0</c:v>
                </c:pt>
                <c:pt idx="985" formatCode="#,##0.0">
                  <c:v>20</c:v>
                </c:pt>
                <c:pt idx="986" formatCode="#,##0.0">
                  <c:v>22</c:v>
                </c:pt>
                <c:pt idx="987" formatCode="#,##0.0">
                  <c:v>1</c:v>
                </c:pt>
                <c:pt idx="988" formatCode="#,##0.0">
                  <c:v>0</c:v>
                </c:pt>
                <c:pt idx="989" formatCode="#,##0.0">
                  <c:v>30</c:v>
                </c:pt>
                <c:pt idx="990" formatCode="#,##0.0">
                  <c:v>93</c:v>
                </c:pt>
                <c:pt idx="991" formatCode="#,##0.0">
                  <c:v>79</c:v>
                </c:pt>
                <c:pt idx="992" formatCode="#,##0.0">
                  <c:v>2</c:v>
                </c:pt>
                <c:pt idx="993" formatCode="#,##0.0">
                  <c:v>89</c:v>
                </c:pt>
                <c:pt idx="994" formatCode="#,##0.0">
                  <c:v>38</c:v>
                </c:pt>
                <c:pt idx="995" formatCode="#,##0.0">
                  <c:v>10</c:v>
                </c:pt>
                <c:pt idx="996" formatCode="#,##0.0">
                  <c:v>5</c:v>
                </c:pt>
                <c:pt idx="997" formatCode="#,##0.0">
                  <c:v>1</c:v>
                </c:pt>
                <c:pt idx="998" formatCode="#,##0.0">
                  <c:v>5</c:v>
                </c:pt>
                <c:pt idx="999" formatCode="#,##0.0">
                  <c:v>40</c:v>
                </c:pt>
                <c:pt idx="1000" formatCode="#,##0.0">
                  <c:v>3</c:v>
                </c:pt>
                <c:pt idx="1001" formatCode="#,##0.0">
                  <c:v>50</c:v>
                </c:pt>
                <c:pt idx="1002" formatCode="#,##0.0">
                  <c:v>55</c:v>
                </c:pt>
                <c:pt idx="1003" formatCode="#,##0.0">
                  <c:v>30</c:v>
                </c:pt>
                <c:pt idx="1004" formatCode="#,##0.0">
                  <c:v>95</c:v>
                </c:pt>
                <c:pt idx="1005" formatCode="#,##0.0">
                  <c:v>1</c:v>
                </c:pt>
                <c:pt idx="1006" formatCode="#,##0.0">
                  <c:v>1</c:v>
                </c:pt>
                <c:pt idx="1007" formatCode="#,##0.0">
                  <c:v>0</c:v>
                </c:pt>
                <c:pt idx="1008" formatCode="#,##0.0">
                  <c:v>70</c:v>
                </c:pt>
                <c:pt idx="1009" formatCode="#,##0.0">
                  <c:v>11</c:v>
                </c:pt>
                <c:pt idx="1010" formatCode="#,##0.0">
                  <c:v>65</c:v>
                </c:pt>
                <c:pt idx="1011" formatCode="#,##0.0">
                  <c:v>42</c:v>
                </c:pt>
                <c:pt idx="1012" formatCode="#,##0.0">
                  <c:v>100</c:v>
                </c:pt>
                <c:pt idx="1013" formatCode="#,##0.0">
                  <c:v>10</c:v>
                </c:pt>
                <c:pt idx="1014" formatCode="#,##0.0">
                  <c:v>26</c:v>
                </c:pt>
                <c:pt idx="1015" formatCode="#,##0.0">
                  <c:v>23</c:v>
                </c:pt>
                <c:pt idx="1016" formatCode="#,##0.0">
                  <c:v>5</c:v>
                </c:pt>
                <c:pt idx="1017" formatCode="#,##0.0">
                  <c:v>85</c:v>
                </c:pt>
                <c:pt idx="1018" formatCode="#,##0.0">
                  <c:v>93</c:v>
                </c:pt>
                <c:pt idx="1019" formatCode="#,##0.0">
                  <c:v>30</c:v>
                </c:pt>
                <c:pt idx="1020" formatCode="#,##0.0">
                  <c:v>47</c:v>
                </c:pt>
                <c:pt idx="1021" formatCode="#,##0.0">
                  <c:v>17</c:v>
                </c:pt>
                <c:pt idx="1022" formatCode="#,##0.0">
                  <c:v>1</c:v>
                </c:pt>
                <c:pt idx="1023" formatCode="#,##0.0">
                  <c:v>0</c:v>
                </c:pt>
                <c:pt idx="1024" formatCode="#,##0.0">
                  <c:v>0</c:v>
                </c:pt>
                <c:pt idx="1025" formatCode="#,##0.0">
                  <c:v>10</c:v>
                </c:pt>
                <c:pt idx="1026" formatCode="#,##0.0">
                  <c:v>50</c:v>
                </c:pt>
                <c:pt idx="1027" formatCode="#,##0.0">
                  <c:v>52</c:v>
                </c:pt>
                <c:pt idx="1028" formatCode="#,##0.0">
                  <c:v>86</c:v>
                </c:pt>
                <c:pt idx="1029" formatCode="#,##0.0">
                  <c:v>46</c:v>
                </c:pt>
                <c:pt idx="1030" formatCode="#,##0.0">
                  <c:v>0</c:v>
                </c:pt>
                <c:pt idx="1031" formatCode="#,##0.0">
                  <c:v>80</c:v>
                </c:pt>
                <c:pt idx="1032" formatCode="#,##0.0">
                  <c:v>1</c:v>
                </c:pt>
                <c:pt idx="1033" formatCode="#,##0.0">
                  <c:v>87</c:v>
                </c:pt>
                <c:pt idx="1034" formatCode="#,##0.0">
                  <c:v>19</c:v>
                </c:pt>
                <c:pt idx="1035" formatCode="#,##0.0">
                  <c:v>8</c:v>
                </c:pt>
                <c:pt idx="1036" formatCode="#,##0.0">
                  <c:v>0</c:v>
                </c:pt>
                <c:pt idx="1037" formatCode="#,##0.0">
                  <c:v>51</c:v>
                </c:pt>
                <c:pt idx="1038" formatCode="#,##0.0">
                  <c:v>0</c:v>
                </c:pt>
                <c:pt idx="1039" formatCode="#,##0.0">
                  <c:v>85</c:v>
                </c:pt>
                <c:pt idx="1040" formatCode="#,##0.0">
                  <c:v>63</c:v>
                </c:pt>
                <c:pt idx="1041" formatCode="#,##0.0">
                  <c:v>3</c:v>
                </c:pt>
                <c:pt idx="1042" formatCode="#,##0.0">
                  <c:v>0</c:v>
                </c:pt>
                <c:pt idx="1043" formatCode="#,##0.0">
                  <c:v>40</c:v>
                </c:pt>
                <c:pt idx="1044" formatCode="#,##0.0">
                  <c:v>25</c:v>
                </c:pt>
                <c:pt idx="1045" formatCode="#,##0.0">
                  <c:v>15</c:v>
                </c:pt>
                <c:pt idx="1046" formatCode="#,##0.0">
                  <c:v>1</c:v>
                </c:pt>
                <c:pt idx="1047" formatCode="#,##0.0">
                  <c:v>80</c:v>
                </c:pt>
                <c:pt idx="1048" formatCode="#,##0.0">
                  <c:v>0</c:v>
                </c:pt>
                <c:pt idx="1049" formatCode="#,##0.0">
                  <c:v>80</c:v>
                </c:pt>
                <c:pt idx="1050" formatCode="#,##0.0">
                  <c:v>0</c:v>
                </c:pt>
                <c:pt idx="1051" formatCode="#,##0.0">
                  <c:v>32</c:v>
                </c:pt>
                <c:pt idx="1052" formatCode="#,##0.0">
                  <c:v>10</c:v>
                </c:pt>
                <c:pt idx="1053" formatCode="#,##0.0">
                  <c:v>20</c:v>
                </c:pt>
                <c:pt idx="1054" formatCode="#,##0.0">
                  <c:v>50</c:v>
                </c:pt>
                <c:pt idx="1055" formatCode="#,##0.0">
                  <c:v>10</c:v>
                </c:pt>
                <c:pt idx="1056" formatCode="#,##0.0">
                  <c:v>10</c:v>
                </c:pt>
                <c:pt idx="1057" formatCode="#,##0.0">
                  <c:v>0</c:v>
                </c:pt>
                <c:pt idx="1058" formatCode="#,##0.0">
                  <c:v>100</c:v>
                </c:pt>
                <c:pt idx="1059" formatCode="#,##0.0">
                  <c:v>80</c:v>
                </c:pt>
                <c:pt idx="1060" formatCode="#,##0.0">
                  <c:v>0</c:v>
                </c:pt>
                <c:pt idx="1061" formatCode="#,##0.0">
                  <c:v>50</c:v>
                </c:pt>
                <c:pt idx="1062" formatCode="#,##0.0">
                  <c:v>20</c:v>
                </c:pt>
                <c:pt idx="1063" formatCode="#,##0.0">
                  <c:v>11</c:v>
                </c:pt>
                <c:pt idx="1064" formatCode="#,##0.0">
                  <c:v>0</c:v>
                </c:pt>
                <c:pt idx="1065" formatCode="#,##0.0">
                  <c:v>0</c:v>
                </c:pt>
                <c:pt idx="1066" formatCode="#,##0.0">
                  <c:v>90</c:v>
                </c:pt>
                <c:pt idx="1067" formatCode="#,##0.0">
                  <c:v>20</c:v>
                </c:pt>
                <c:pt idx="1068" formatCode="#,##0.0">
                  <c:v>0</c:v>
                </c:pt>
                <c:pt idx="1069" formatCode="#,##0.0">
                  <c:v>90</c:v>
                </c:pt>
                <c:pt idx="1070" formatCode="#,##0.0">
                  <c:v>16</c:v>
                </c:pt>
                <c:pt idx="1071" formatCode="#,##0.0">
                  <c:v>1</c:v>
                </c:pt>
                <c:pt idx="1072" formatCode="#,##0.0">
                  <c:v>5</c:v>
                </c:pt>
                <c:pt idx="1073" formatCode="#,##0.0">
                  <c:v>41</c:v>
                </c:pt>
                <c:pt idx="1074" formatCode="#,##0.0">
                  <c:v>99</c:v>
                </c:pt>
                <c:pt idx="1075" formatCode="#,##0.0">
                  <c:v>5</c:v>
                </c:pt>
                <c:pt idx="1076" formatCode="#,##0.0">
                  <c:v>0</c:v>
                </c:pt>
                <c:pt idx="1077" formatCode="#,##0.0">
                  <c:v>3</c:v>
                </c:pt>
                <c:pt idx="1078" formatCode="#,##0.0">
                  <c:v>0</c:v>
                </c:pt>
                <c:pt idx="1079" formatCode="#,##0.0">
                  <c:v>80</c:v>
                </c:pt>
                <c:pt idx="1080" formatCode="#,##0.0">
                  <c:v>0</c:v>
                </c:pt>
                <c:pt idx="1081" formatCode="#,##0.0">
                  <c:v>10</c:v>
                </c:pt>
                <c:pt idx="1082" formatCode="#,##0.0">
                  <c:v>60</c:v>
                </c:pt>
                <c:pt idx="1083" formatCode="#,##0.0">
                  <c:v>16</c:v>
                </c:pt>
                <c:pt idx="1084" formatCode="#,##0.0">
                  <c:v>85</c:v>
                </c:pt>
                <c:pt idx="1085" formatCode="#,##0.0">
                  <c:v>96</c:v>
                </c:pt>
                <c:pt idx="1086" formatCode="#,##0.0">
                  <c:v>67</c:v>
                </c:pt>
                <c:pt idx="1087" formatCode="#,##0.0">
                  <c:v>45</c:v>
                </c:pt>
                <c:pt idx="1088" formatCode="#,##0.0">
                  <c:v>28</c:v>
                </c:pt>
                <c:pt idx="1089" formatCode="#,##0.0">
                  <c:v>5</c:v>
                </c:pt>
                <c:pt idx="1090" formatCode="#,##0.0">
                  <c:v>0</c:v>
                </c:pt>
                <c:pt idx="1091" formatCode="#,##0.0">
                  <c:v>0</c:v>
                </c:pt>
                <c:pt idx="1092" formatCode="#,##0.0">
                  <c:v>80</c:v>
                </c:pt>
                <c:pt idx="1093" formatCode="#,##0.0">
                  <c:v>22</c:v>
                </c:pt>
                <c:pt idx="1094" formatCode="#,##0.0">
                  <c:v>61</c:v>
                </c:pt>
                <c:pt idx="1095" formatCode="#,##0.0">
                  <c:v>50</c:v>
                </c:pt>
                <c:pt idx="1096" formatCode="#,##0.0">
                  <c:v>1</c:v>
                </c:pt>
                <c:pt idx="1097" formatCode="#,##0.0">
                  <c:v>70</c:v>
                </c:pt>
                <c:pt idx="1098" formatCode="#,##0.0">
                  <c:v>95</c:v>
                </c:pt>
                <c:pt idx="1099" formatCode="#,##0.0">
                  <c:v>0</c:v>
                </c:pt>
                <c:pt idx="1100" formatCode="#,##0.0">
                  <c:v>50</c:v>
                </c:pt>
                <c:pt idx="1101" formatCode="#,##0.0">
                  <c:v>95</c:v>
                </c:pt>
                <c:pt idx="1102" formatCode="#,##0.0">
                  <c:v>95</c:v>
                </c:pt>
                <c:pt idx="1103" formatCode="#,##0.0">
                  <c:v>0</c:v>
                </c:pt>
                <c:pt idx="1104" formatCode="#,##0.0">
                  <c:v>41</c:v>
                </c:pt>
                <c:pt idx="1105" formatCode="#,##0.0">
                  <c:v>20</c:v>
                </c:pt>
                <c:pt idx="1106" formatCode="#,##0.0">
                  <c:v>1</c:v>
                </c:pt>
                <c:pt idx="1107" formatCode="#,##0.0">
                  <c:v>80</c:v>
                </c:pt>
                <c:pt idx="1108" formatCode="#,##0.0">
                  <c:v>5</c:v>
                </c:pt>
                <c:pt idx="1109" formatCode="#,##0.0">
                  <c:v>90</c:v>
                </c:pt>
                <c:pt idx="1110" formatCode="#,##0.0">
                  <c:v>1</c:v>
                </c:pt>
                <c:pt idx="1111" formatCode="#,##0.0">
                  <c:v>33</c:v>
                </c:pt>
                <c:pt idx="1112" formatCode="#,##0.0">
                  <c:v>0</c:v>
                </c:pt>
                <c:pt idx="1113" formatCode="#,##0.0">
                  <c:v>0</c:v>
                </c:pt>
                <c:pt idx="1114" formatCode="#,##0.0">
                  <c:v>50</c:v>
                </c:pt>
                <c:pt idx="1115" formatCode="#,##0.0">
                  <c:v>3</c:v>
                </c:pt>
                <c:pt idx="1116" formatCode="#,##0.0">
                  <c:v>3</c:v>
                </c:pt>
                <c:pt idx="1117" formatCode="#,##0.0">
                  <c:v>10</c:v>
                </c:pt>
                <c:pt idx="1118" formatCode="#,##0.0">
                  <c:v>15</c:v>
                </c:pt>
                <c:pt idx="1119" formatCode="#,##0.0">
                  <c:v>98</c:v>
                </c:pt>
                <c:pt idx="1120" formatCode="#,##0.0">
                  <c:v>10</c:v>
                </c:pt>
                <c:pt idx="1121" formatCode="#,##0.0">
                  <c:v>40</c:v>
                </c:pt>
                <c:pt idx="1122" formatCode="#,##0.0">
                  <c:v>35</c:v>
                </c:pt>
                <c:pt idx="1123" formatCode="#,##0.0">
                  <c:v>2</c:v>
                </c:pt>
                <c:pt idx="1124" formatCode="#,##0.0">
                  <c:v>86</c:v>
                </c:pt>
                <c:pt idx="1125" formatCode="#,##0.0">
                  <c:v>32</c:v>
                </c:pt>
                <c:pt idx="1126" formatCode="#,##0.0">
                  <c:v>9</c:v>
                </c:pt>
                <c:pt idx="1127" formatCode="#,##0.0">
                  <c:v>10</c:v>
                </c:pt>
                <c:pt idx="1128" formatCode="#,##0.0">
                  <c:v>25</c:v>
                </c:pt>
                <c:pt idx="1129" formatCode="#,##0.0">
                  <c:v>95</c:v>
                </c:pt>
                <c:pt idx="1130" formatCode="#,##0.0">
                  <c:v>95</c:v>
                </c:pt>
                <c:pt idx="1131" formatCode="#,##0.0">
                  <c:v>0</c:v>
                </c:pt>
                <c:pt idx="1132" formatCode="#,##0.0">
                  <c:v>10</c:v>
                </c:pt>
                <c:pt idx="1133" formatCode="#,##0.0">
                  <c:v>9</c:v>
                </c:pt>
                <c:pt idx="1134" formatCode="#,##0.0">
                  <c:v>1</c:v>
                </c:pt>
                <c:pt idx="1135" formatCode="#,##0.0">
                  <c:v>90</c:v>
                </c:pt>
                <c:pt idx="1136" formatCode="#,##0.0">
                  <c:v>0</c:v>
                </c:pt>
                <c:pt idx="1137" formatCode="#,##0.0">
                  <c:v>50</c:v>
                </c:pt>
                <c:pt idx="1138" formatCode="#,##0.0">
                  <c:v>1</c:v>
                </c:pt>
                <c:pt idx="1139" formatCode="#,##0.0">
                  <c:v>1</c:v>
                </c:pt>
                <c:pt idx="1140" formatCode="#,##0.0">
                  <c:v>0</c:v>
                </c:pt>
                <c:pt idx="1141" formatCode="#,##0.0">
                  <c:v>5</c:v>
                </c:pt>
                <c:pt idx="1142" formatCode="#,##0.0">
                  <c:v>32</c:v>
                </c:pt>
                <c:pt idx="1143" formatCode="#,##0.0">
                  <c:v>0</c:v>
                </c:pt>
                <c:pt idx="1144" formatCode="#,##0.0">
                  <c:v>11</c:v>
                </c:pt>
                <c:pt idx="1145" formatCode="#,##0.0">
                  <c:v>41</c:v>
                </c:pt>
                <c:pt idx="1146" formatCode="#,##0.0">
                  <c:v>0</c:v>
                </c:pt>
                <c:pt idx="1147" formatCode="#,##0.0">
                  <c:v>9</c:v>
                </c:pt>
                <c:pt idx="1148" formatCode="#,##0.0">
                  <c:v>1</c:v>
                </c:pt>
                <c:pt idx="1149" formatCode="#,##0.0">
                  <c:v>2</c:v>
                </c:pt>
                <c:pt idx="1150" formatCode="#,##0.0">
                  <c:v>1</c:v>
                </c:pt>
                <c:pt idx="1151" formatCode="#,##0.0">
                  <c:v>10</c:v>
                </c:pt>
                <c:pt idx="1152" formatCode="#,##0.0">
                  <c:v>30</c:v>
                </c:pt>
                <c:pt idx="1153" formatCode="#,##0.0">
                  <c:v>8</c:v>
                </c:pt>
                <c:pt idx="1154" formatCode="#,##0.0">
                  <c:v>14</c:v>
                </c:pt>
                <c:pt idx="1155" formatCode="#,##0.0">
                  <c:v>4</c:v>
                </c:pt>
                <c:pt idx="1156" formatCode="#,##0.0">
                  <c:v>100</c:v>
                </c:pt>
                <c:pt idx="1157" formatCode="#,##0.0">
                  <c:v>51</c:v>
                </c:pt>
                <c:pt idx="1158" formatCode="#,##0.0">
                  <c:v>100</c:v>
                </c:pt>
                <c:pt idx="1159" formatCode="#,##0.0">
                  <c:v>50</c:v>
                </c:pt>
                <c:pt idx="1160" formatCode="#,##0.0">
                  <c:v>75</c:v>
                </c:pt>
                <c:pt idx="1161" formatCode="#,##0.0">
                  <c:v>100</c:v>
                </c:pt>
                <c:pt idx="1162" formatCode="#,##0.0">
                  <c:v>1</c:v>
                </c:pt>
                <c:pt idx="1163" formatCode="#,##0.0">
                  <c:v>5</c:v>
                </c:pt>
                <c:pt idx="1164" formatCode="#,##0.0">
                  <c:v>68</c:v>
                </c:pt>
                <c:pt idx="1165" formatCode="#,##0.0">
                  <c:v>89</c:v>
                </c:pt>
                <c:pt idx="1166" formatCode="#,##0.0">
                  <c:v>30</c:v>
                </c:pt>
                <c:pt idx="1167" formatCode="#,##0.0">
                  <c:v>5</c:v>
                </c:pt>
                <c:pt idx="1168" formatCode="#,##0.0">
                  <c:v>0</c:v>
                </c:pt>
                <c:pt idx="1169" formatCode="#,##0.0">
                  <c:v>60</c:v>
                </c:pt>
                <c:pt idx="1170" formatCode="#,##0.0">
                  <c:v>50</c:v>
                </c:pt>
                <c:pt idx="1171" formatCode="#,##0.0">
                  <c:v>35</c:v>
                </c:pt>
                <c:pt idx="1172" formatCode="#,##0.0">
                  <c:v>90</c:v>
                </c:pt>
                <c:pt idx="1173" formatCode="#,##0.0">
                  <c:v>15</c:v>
                </c:pt>
                <c:pt idx="1174" formatCode="#,##0.0">
                  <c:v>10</c:v>
                </c:pt>
                <c:pt idx="1175" formatCode="#,##0.0">
                  <c:v>10</c:v>
                </c:pt>
                <c:pt idx="1176" formatCode="#,##0.0">
                  <c:v>20</c:v>
                </c:pt>
                <c:pt idx="1177" formatCode="#,##0.0">
                  <c:v>10</c:v>
                </c:pt>
                <c:pt idx="1178" formatCode="#,##0.0">
                  <c:v>15</c:v>
                </c:pt>
                <c:pt idx="1179" formatCode="#,##0.0">
                  <c:v>44</c:v>
                </c:pt>
                <c:pt idx="1180" formatCode="#,##0.0">
                  <c:v>30</c:v>
                </c:pt>
                <c:pt idx="1181" formatCode="#,##0.0">
                  <c:v>15</c:v>
                </c:pt>
                <c:pt idx="1182" formatCode="#,##0.0">
                  <c:v>52</c:v>
                </c:pt>
                <c:pt idx="1183" formatCode="#,##0.0">
                  <c:v>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4E-4DAE-A757-735816481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2236600"/>
        <c:axId val="412236992"/>
      </c:scatterChart>
      <c:valAx>
        <c:axId val="412236600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2236992"/>
        <c:crosses val="autoZero"/>
        <c:crossBetween val="midCat"/>
      </c:valAx>
      <c:valAx>
        <c:axId val="412236992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22366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55726760034678E-2"/>
          <c:y val="3.5329042561770253E-2"/>
          <c:w val="0.8159939939403148"/>
          <c:h val="0.8677975761983569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EU-maat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  <c:pt idx="40">
                  <c:v>2018</c:v>
                </c:pt>
              </c:numCache>
            </c:numRef>
          </c:cat>
          <c:val>
            <c:numRef>
              <c:f>Taul1!$B$2:$B$45</c:f>
              <c:numCache>
                <c:formatCode>General</c:formatCode>
                <c:ptCount val="44"/>
                <c:pt idx="0">
                  <c:v>101.6696</c:v>
                </c:pt>
                <c:pt idx="1">
                  <c:v>100.84990000000001</c:v>
                </c:pt>
                <c:pt idx="2">
                  <c:v>100.316</c:v>
                </c:pt>
                <c:pt idx="3">
                  <c:v>97.164519999999996</c:v>
                </c:pt>
                <c:pt idx="4">
                  <c:v>91.981290000000001</c:v>
                </c:pt>
                <c:pt idx="5">
                  <c:v>94.328429999999997</c:v>
                </c:pt>
                <c:pt idx="6">
                  <c:v>96.793180000000007</c:v>
                </c:pt>
                <c:pt idx="7">
                  <c:v>98.983440000000002</c:v>
                </c:pt>
                <c:pt idx="8">
                  <c:v>104.1942</c:v>
                </c:pt>
                <c:pt idx="9">
                  <c:v>106.1151</c:v>
                </c:pt>
                <c:pt idx="10">
                  <c:v>107.5915</c:v>
                </c:pt>
                <c:pt idx="11">
                  <c:v>109.0827</c:v>
                </c:pt>
                <c:pt idx="12">
                  <c:v>110.3537</c:v>
                </c:pt>
                <c:pt idx="13">
                  <c:v>110.83459999999999</c:v>
                </c:pt>
                <c:pt idx="14">
                  <c:v>111.2381</c:v>
                </c:pt>
                <c:pt idx="15">
                  <c:v>110.92570000000001</c:v>
                </c:pt>
                <c:pt idx="16">
                  <c:v>110.22199999999999</c:v>
                </c:pt>
                <c:pt idx="17">
                  <c:v>110.8809</c:v>
                </c:pt>
                <c:pt idx="18">
                  <c:v>111.8105</c:v>
                </c:pt>
                <c:pt idx="19">
                  <c:v>110.5254</c:v>
                </c:pt>
                <c:pt idx="20">
                  <c:v>110.90349999999999</c:v>
                </c:pt>
                <c:pt idx="21">
                  <c:v>111.3741</c:v>
                </c:pt>
                <c:pt idx="22">
                  <c:v>111.47029999999999</c:v>
                </c:pt>
                <c:pt idx="23">
                  <c:v>112.7921</c:v>
                </c:pt>
                <c:pt idx="24">
                  <c:v>114.5211</c:v>
                </c:pt>
                <c:pt idx="25">
                  <c:v>115.09699999999999</c:v>
                </c:pt>
                <c:pt idx="26">
                  <c:v>115.1275</c:v>
                </c:pt>
                <c:pt idx="27">
                  <c:v>115.1879</c:v>
                </c:pt>
                <c:pt idx="28">
                  <c:v>117.7672</c:v>
                </c:pt>
                <c:pt idx="29">
                  <c:v>118.33029999999999</c:v>
                </c:pt>
                <c:pt idx="30">
                  <c:v>118.9042</c:v>
                </c:pt>
                <c:pt idx="31">
                  <c:v>119.1846</c:v>
                </c:pt>
                <c:pt idx="32">
                  <c:v>120.06059999999999</c:v>
                </c:pt>
                <c:pt idx="33">
                  <c:v>119.82550000000001</c:v>
                </c:pt>
                <c:pt idx="34">
                  <c:v>120.3222</c:v>
                </c:pt>
                <c:pt idx="35">
                  <c:v>121.971</c:v>
                </c:pt>
                <c:pt idx="36">
                  <c:v>121.6065</c:v>
                </c:pt>
                <c:pt idx="37">
                  <c:v>122.101</c:v>
                </c:pt>
                <c:pt idx="38">
                  <c:v>123.5714</c:v>
                </c:pt>
                <c:pt idx="39">
                  <c:v>124.8916</c:v>
                </c:pt>
                <c:pt idx="40">
                  <c:v>123.3634</c:v>
                </c:pt>
                <c:pt idx="41">
                  <c:v>123.83240000000001</c:v>
                </c:pt>
                <c:pt idx="42">
                  <c:v>123.5038</c:v>
                </c:pt>
                <c:pt idx="43">
                  <c:v>123.63890000000001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472-4554-AA4A-BD192B6CD6A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Ruotsi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  <c:pt idx="40">
                  <c:v>2018</c:v>
                </c:pt>
              </c:numCache>
            </c:numRef>
          </c:cat>
          <c:val>
            <c:numRef>
              <c:f>Taul1!$C$2:$C$45</c:f>
              <c:numCache>
                <c:formatCode>General</c:formatCode>
                <c:ptCount val="44"/>
                <c:pt idx="0">
                  <c:v>100.4455</c:v>
                </c:pt>
                <c:pt idx="1">
                  <c:v>100.14060000000001</c:v>
                </c:pt>
                <c:pt idx="2">
                  <c:v>102.4504</c:v>
                </c:pt>
                <c:pt idx="3">
                  <c:v>96.963459999999998</c:v>
                </c:pt>
                <c:pt idx="4">
                  <c:v>87.468490000000003</c:v>
                </c:pt>
                <c:pt idx="5">
                  <c:v>90.152569999999997</c:v>
                </c:pt>
                <c:pt idx="6">
                  <c:v>92.572689999999994</c:v>
                </c:pt>
                <c:pt idx="7">
                  <c:v>94.011589999999998</c:v>
                </c:pt>
                <c:pt idx="8">
                  <c:v>104.7218</c:v>
                </c:pt>
                <c:pt idx="9">
                  <c:v>108.4723</c:v>
                </c:pt>
                <c:pt idx="10">
                  <c:v>109.8489</c:v>
                </c:pt>
                <c:pt idx="11">
                  <c:v>116.6426</c:v>
                </c:pt>
                <c:pt idx="12">
                  <c:v>118.1942</c:v>
                </c:pt>
                <c:pt idx="13">
                  <c:v>113.6335</c:v>
                </c:pt>
                <c:pt idx="14">
                  <c:v>113.4759</c:v>
                </c:pt>
                <c:pt idx="15">
                  <c:v>110.21559999999999</c:v>
                </c:pt>
                <c:pt idx="16">
                  <c:v>109.11499999999999</c:v>
                </c:pt>
                <c:pt idx="17">
                  <c:v>109.8879</c:v>
                </c:pt>
                <c:pt idx="18">
                  <c:v>111.6752</c:v>
                </c:pt>
                <c:pt idx="19">
                  <c:v>107.60809999999999</c:v>
                </c:pt>
                <c:pt idx="20">
                  <c:v>113.4079</c:v>
                </c:pt>
                <c:pt idx="21">
                  <c:v>109.10980000000001</c:v>
                </c:pt>
                <c:pt idx="22">
                  <c:v>111.2273</c:v>
                </c:pt>
                <c:pt idx="23">
                  <c:v>112.6891</c:v>
                </c:pt>
                <c:pt idx="24">
                  <c:v>109.7478</c:v>
                </c:pt>
                <c:pt idx="25">
                  <c:v>113.62430000000001</c:v>
                </c:pt>
                <c:pt idx="26">
                  <c:v>109.5629</c:v>
                </c:pt>
                <c:pt idx="27">
                  <c:v>117.23909999999999</c:v>
                </c:pt>
                <c:pt idx="28">
                  <c:v>103.5247</c:v>
                </c:pt>
                <c:pt idx="29">
                  <c:v>112.59</c:v>
                </c:pt>
                <c:pt idx="30">
                  <c:v>112.2051</c:v>
                </c:pt>
                <c:pt idx="31">
                  <c:v>114.85769999999999</c:v>
                </c:pt>
                <c:pt idx="32">
                  <c:v>113.4853</c:v>
                </c:pt>
                <c:pt idx="33">
                  <c:v>111.9592</c:v>
                </c:pt>
                <c:pt idx="34">
                  <c:v>114.5752</c:v>
                </c:pt>
                <c:pt idx="35">
                  <c:v>113.87479999999999</c:v>
                </c:pt>
                <c:pt idx="36">
                  <c:v>114.33459999999999</c:v>
                </c:pt>
                <c:pt idx="37">
                  <c:v>116.5856</c:v>
                </c:pt>
                <c:pt idx="38">
                  <c:v>116.9385</c:v>
                </c:pt>
                <c:pt idx="39">
                  <c:v>118.2895</c:v>
                </c:pt>
                <c:pt idx="40">
                  <c:v>119.0429</c:v>
                </c:pt>
                <c:pt idx="41">
                  <c:v>117.61020000000001</c:v>
                </c:pt>
                <c:pt idx="42">
                  <c:v>118.0307</c:v>
                </c:pt>
                <c:pt idx="43">
                  <c:v>116.8921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472-4554-AA4A-BD192B6CD6AA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Saksa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  <c:pt idx="40">
                  <c:v>2018</c:v>
                </c:pt>
              </c:numCache>
            </c:numRef>
          </c:cat>
          <c:val>
            <c:numRef>
              <c:f>Taul1!$D$2:$D$45</c:f>
              <c:numCache>
                <c:formatCode>General</c:formatCode>
                <c:ptCount val="44"/>
                <c:pt idx="0">
                  <c:v>102.59739999999999</c:v>
                </c:pt>
                <c:pt idx="1">
                  <c:v>100.7607</c:v>
                </c:pt>
                <c:pt idx="2">
                  <c:v>100.37260000000001</c:v>
                </c:pt>
                <c:pt idx="3">
                  <c:v>96.26934</c:v>
                </c:pt>
                <c:pt idx="4">
                  <c:v>84.597009999999997</c:v>
                </c:pt>
                <c:pt idx="5">
                  <c:v>88.435339999999997</c:v>
                </c:pt>
                <c:pt idx="6">
                  <c:v>91.222939999999994</c:v>
                </c:pt>
                <c:pt idx="7">
                  <c:v>92.686970000000002</c:v>
                </c:pt>
                <c:pt idx="8">
                  <c:v>101.2957</c:v>
                </c:pt>
                <c:pt idx="9">
                  <c:v>103.41240000000001</c:v>
                </c:pt>
                <c:pt idx="10">
                  <c:v>103.9174</c:v>
                </c:pt>
                <c:pt idx="11">
                  <c:v>105.4853</c:v>
                </c:pt>
                <c:pt idx="12">
                  <c:v>108.15730000000001</c:v>
                </c:pt>
                <c:pt idx="13">
                  <c:v>108.45740000000001</c:v>
                </c:pt>
                <c:pt idx="14">
                  <c:v>108.92910000000001</c:v>
                </c:pt>
                <c:pt idx="15">
                  <c:v>107.0843</c:v>
                </c:pt>
                <c:pt idx="16">
                  <c:v>105.21040000000001</c:v>
                </c:pt>
                <c:pt idx="17">
                  <c:v>106.67400000000001</c:v>
                </c:pt>
                <c:pt idx="18">
                  <c:v>106.754</c:v>
                </c:pt>
                <c:pt idx="19">
                  <c:v>103.44240000000001</c:v>
                </c:pt>
                <c:pt idx="20">
                  <c:v>104.28830000000001</c:v>
                </c:pt>
                <c:pt idx="21">
                  <c:v>104.4379</c:v>
                </c:pt>
                <c:pt idx="22">
                  <c:v>104.2948</c:v>
                </c:pt>
                <c:pt idx="23">
                  <c:v>106.4888</c:v>
                </c:pt>
                <c:pt idx="24">
                  <c:v>108.8244</c:v>
                </c:pt>
                <c:pt idx="25">
                  <c:v>108.36799999999999</c:v>
                </c:pt>
                <c:pt idx="26">
                  <c:v>108.8359</c:v>
                </c:pt>
                <c:pt idx="27">
                  <c:v>109.863</c:v>
                </c:pt>
                <c:pt idx="28">
                  <c:v>109.6199</c:v>
                </c:pt>
                <c:pt idx="29">
                  <c:v>110.89239999999999</c:v>
                </c:pt>
                <c:pt idx="30">
                  <c:v>111.4311</c:v>
                </c:pt>
                <c:pt idx="31">
                  <c:v>111.5539</c:v>
                </c:pt>
                <c:pt idx="32">
                  <c:v>116.0368</c:v>
                </c:pt>
                <c:pt idx="33">
                  <c:v>115.9819</c:v>
                </c:pt>
                <c:pt idx="34">
                  <c:v>116.3475</c:v>
                </c:pt>
                <c:pt idx="35">
                  <c:v>116.39019999999999</c:v>
                </c:pt>
                <c:pt idx="36">
                  <c:v>116.36960000000001</c:v>
                </c:pt>
                <c:pt idx="37">
                  <c:v>117.4072</c:v>
                </c:pt>
                <c:pt idx="38">
                  <c:v>119.0094</c:v>
                </c:pt>
                <c:pt idx="39">
                  <c:v>119.876</c:v>
                </c:pt>
                <c:pt idx="40">
                  <c:v>119.0014</c:v>
                </c:pt>
                <c:pt idx="41">
                  <c:v>118.0475</c:v>
                </c:pt>
                <c:pt idx="42">
                  <c:v>116.3439</c:v>
                </c:pt>
                <c:pt idx="43">
                  <c:v>115.0239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472-4554-AA4A-BD192B6CD6AA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Suomi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  <c:pt idx="40">
                  <c:v>2018</c:v>
                </c:pt>
              </c:numCache>
            </c:numRef>
          </c:cat>
          <c:val>
            <c:numRef>
              <c:f>Taul1!$E$2:$E$45</c:f>
              <c:numCache>
                <c:formatCode>General</c:formatCode>
                <c:ptCount val="44"/>
                <c:pt idx="0">
                  <c:v>102.6504</c:v>
                </c:pt>
                <c:pt idx="1">
                  <c:v>101.6943</c:v>
                </c:pt>
                <c:pt idx="2">
                  <c:v>97.790790000000001</c:v>
                </c:pt>
                <c:pt idx="3">
                  <c:v>97.864509999999996</c:v>
                </c:pt>
                <c:pt idx="4">
                  <c:v>85.979699999999994</c:v>
                </c:pt>
                <c:pt idx="5">
                  <c:v>88.254400000000004</c:v>
                </c:pt>
                <c:pt idx="6">
                  <c:v>87.753630000000001</c:v>
                </c:pt>
                <c:pt idx="7">
                  <c:v>90.390370000000004</c:v>
                </c:pt>
                <c:pt idx="8">
                  <c:v>94.152640000000005</c:v>
                </c:pt>
                <c:pt idx="9">
                  <c:v>96.118650000000002</c:v>
                </c:pt>
                <c:pt idx="10">
                  <c:v>99.125879999999995</c:v>
                </c:pt>
                <c:pt idx="11">
                  <c:v>101.0886</c:v>
                </c:pt>
                <c:pt idx="12">
                  <c:v>99.76737</c:v>
                </c:pt>
                <c:pt idx="13">
                  <c:v>96.251189999999994</c:v>
                </c:pt>
                <c:pt idx="14">
                  <c:v>94.760580000000004</c:v>
                </c:pt>
                <c:pt idx="15">
                  <c:v>93.167699999999996</c:v>
                </c:pt>
                <c:pt idx="16">
                  <c:v>87.65307</c:v>
                </c:pt>
                <c:pt idx="17">
                  <c:v>84.481409999999997</c:v>
                </c:pt>
                <c:pt idx="18">
                  <c:v>85.627480000000006</c:v>
                </c:pt>
                <c:pt idx="19">
                  <c:v>86.132769999999994</c:v>
                </c:pt>
                <c:pt idx="20">
                  <c:v>87.639939999999996</c:v>
                </c:pt>
                <c:pt idx="21">
                  <c:v>89.575010000000006</c:v>
                </c:pt>
                <c:pt idx="22">
                  <c:v>94.009950000000003</c:v>
                </c:pt>
                <c:pt idx="23">
                  <c:v>93.355649999999997</c:v>
                </c:pt>
                <c:pt idx="24">
                  <c:v>91.891130000000004</c:v>
                </c:pt>
                <c:pt idx="25">
                  <c:v>93.973740000000006</c:v>
                </c:pt>
                <c:pt idx="26">
                  <c:v>94.555760000000006</c:v>
                </c:pt>
                <c:pt idx="27">
                  <c:v>93.292330000000007</c:v>
                </c:pt>
                <c:pt idx="28">
                  <c:v>93.794880000000006</c:v>
                </c:pt>
                <c:pt idx="29">
                  <c:v>96.143129999999999</c:v>
                </c:pt>
                <c:pt idx="30">
                  <c:v>94.013760000000005</c:v>
                </c:pt>
                <c:pt idx="31">
                  <c:v>97.613730000000004</c:v>
                </c:pt>
                <c:pt idx="32">
                  <c:v>95.196709999999996</c:v>
                </c:pt>
                <c:pt idx="33">
                  <c:v>99.387410000000003</c:v>
                </c:pt>
                <c:pt idx="34">
                  <c:v>102.1678</c:v>
                </c:pt>
                <c:pt idx="35">
                  <c:v>102.4669</c:v>
                </c:pt>
                <c:pt idx="36">
                  <c:v>106.90300000000001</c:v>
                </c:pt>
                <c:pt idx="37">
                  <c:v>104.87609999999999</c:v>
                </c:pt>
                <c:pt idx="38">
                  <c:v>104.23520000000001</c:v>
                </c:pt>
                <c:pt idx="39">
                  <c:v>104.70399999999999</c:v>
                </c:pt>
                <c:pt idx="40">
                  <c:v>105.9828</c:v>
                </c:pt>
                <c:pt idx="41">
                  <c:v>105.3553</c:v>
                </c:pt>
                <c:pt idx="42">
                  <c:v>105.1378</c:v>
                </c:pt>
                <c:pt idx="43">
                  <c:v>105.59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472-4554-AA4A-BD192B6CD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9040"/>
        <c:axId val="415689432"/>
      </c:lineChart>
      <c:catAx>
        <c:axId val="415689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432"/>
        <c:crosses val="autoZero"/>
        <c:auto val="1"/>
        <c:lblAlgn val="ctr"/>
        <c:lblOffset val="100"/>
        <c:tickMarkSkip val="4"/>
        <c:noMultiLvlLbl val="0"/>
      </c:catAx>
      <c:valAx>
        <c:axId val="415689432"/>
        <c:scaling>
          <c:orientation val="minMax"/>
          <c:max val="130"/>
          <c:min val="8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040"/>
        <c:crosses val="autoZero"/>
        <c:crossBetween val="between"/>
        <c:majorUnit val="5"/>
      </c:valAx>
      <c:spPr>
        <a:noFill/>
      </c:spPr>
    </c:plotArea>
    <c:legend>
      <c:legendPos val="r"/>
      <c:overlay val="0"/>
      <c:txPr>
        <a:bodyPr/>
        <a:lstStyle/>
        <a:p>
          <a:pPr>
            <a:defRPr sz="100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6469689117126E-2"/>
          <c:y val="3.5328973864015109E-2"/>
          <c:w val="0.8159939939403148"/>
          <c:h val="0.8677975761983569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EU-maat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  <c:pt idx="40">
                  <c:v>2018</c:v>
                </c:pt>
              </c:numCache>
            </c:numRef>
          </c:cat>
          <c:val>
            <c:numRef>
              <c:f>Taul1!$B$2:$B$45</c:f>
              <c:numCache>
                <c:formatCode>General</c:formatCode>
                <c:ptCount val="44"/>
                <c:pt idx="0">
                  <c:v>100.65479999999999</c:v>
                </c:pt>
                <c:pt idx="1">
                  <c:v>100.4579</c:v>
                </c:pt>
                <c:pt idx="2">
                  <c:v>100.078</c:v>
                </c:pt>
                <c:pt idx="3">
                  <c:v>98.809290000000004</c:v>
                </c:pt>
                <c:pt idx="4">
                  <c:v>97.642629999999997</c:v>
                </c:pt>
                <c:pt idx="5">
                  <c:v>98.283990000000003</c:v>
                </c:pt>
                <c:pt idx="6">
                  <c:v>99.059150000000002</c:v>
                </c:pt>
                <c:pt idx="7">
                  <c:v>99.949089999999998</c:v>
                </c:pt>
                <c:pt idx="8">
                  <c:v>100.752</c:v>
                </c:pt>
                <c:pt idx="9">
                  <c:v>101.4511</c:v>
                </c:pt>
                <c:pt idx="10">
                  <c:v>101.9449</c:v>
                </c:pt>
                <c:pt idx="11">
                  <c:v>102.39239999999999</c:v>
                </c:pt>
                <c:pt idx="12">
                  <c:v>102.71899999999999</c:v>
                </c:pt>
                <c:pt idx="13">
                  <c:v>103.2129</c:v>
                </c:pt>
                <c:pt idx="14">
                  <c:v>103.49890000000001</c:v>
                </c:pt>
                <c:pt idx="15">
                  <c:v>103.6066</c:v>
                </c:pt>
                <c:pt idx="16">
                  <c:v>103.8567</c:v>
                </c:pt>
                <c:pt idx="17">
                  <c:v>104.196</c:v>
                </c:pt>
                <c:pt idx="18">
                  <c:v>104.4393</c:v>
                </c:pt>
                <c:pt idx="19">
                  <c:v>104.40470000000001</c:v>
                </c:pt>
                <c:pt idx="20">
                  <c:v>104.8691</c:v>
                </c:pt>
                <c:pt idx="21">
                  <c:v>105.0502</c:v>
                </c:pt>
                <c:pt idx="22">
                  <c:v>105.244</c:v>
                </c:pt>
                <c:pt idx="23">
                  <c:v>105.40770000000001</c:v>
                </c:pt>
                <c:pt idx="24">
                  <c:v>105.59310000000001</c:v>
                </c:pt>
                <c:pt idx="25">
                  <c:v>105.8214</c:v>
                </c:pt>
                <c:pt idx="26">
                  <c:v>105.9481</c:v>
                </c:pt>
                <c:pt idx="27">
                  <c:v>106.1557</c:v>
                </c:pt>
                <c:pt idx="28">
                  <c:v>107.06100000000001</c:v>
                </c:pt>
                <c:pt idx="29">
                  <c:v>107.1622</c:v>
                </c:pt>
                <c:pt idx="30">
                  <c:v>107.187</c:v>
                </c:pt>
                <c:pt idx="31">
                  <c:v>107.3984</c:v>
                </c:pt>
                <c:pt idx="32">
                  <c:v>107.5671</c:v>
                </c:pt>
                <c:pt idx="33">
                  <c:v>107.5314</c:v>
                </c:pt>
                <c:pt idx="34">
                  <c:v>107.9284</c:v>
                </c:pt>
                <c:pt idx="35">
                  <c:v>108.4051</c:v>
                </c:pt>
                <c:pt idx="36">
                  <c:v>108.4293</c:v>
                </c:pt>
                <c:pt idx="37">
                  <c:v>108.8173</c:v>
                </c:pt>
                <c:pt idx="38">
                  <c:v>109.199</c:v>
                </c:pt>
                <c:pt idx="39">
                  <c:v>109.74379999999999</c:v>
                </c:pt>
                <c:pt idx="40">
                  <c:v>109.7997</c:v>
                </c:pt>
                <c:pt idx="41">
                  <c:v>109.83710000000001</c:v>
                </c:pt>
                <c:pt idx="42">
                  <c:v>109.6979</c:v>
                </c:pt>
                <c:pt idx="43">
                  <c:v>110.01819999999999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472-4554-AA4A-BD192B6CD6A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Ruotsi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  <c:pt idx="40">
                  <c:v>2018</c:v>
                </c:pt>
              </c:numCache>
            </c:numRef>
          </c:cat>
          <c:val>
            <c:numRef>
              <c:f>Taul1!$C$2:$C$45</c:f>
              <c:numCache>
                <c:formatCode>General</c:formatCode>
                <c:ptCount val="44"/>
                <c:pt idx="0">
                  <c:v>100.8507</c:v>
                </c:pt>
                <c:pt idx="1">
                  <c:v>100.0217</c:v>
                </c:pt>
                <c:pt idx="2">
                  <c:v>101.2985</c:v>
                </c:pt>
                <c:pt idx="3">
                  <c:v>97.829059999999998</c:v>
                </c:pt>
                <c:pt idx="4">
                  <c:v>96.275859999999994</c:v>
                </c:pt>
                <c:pt idx="5">
                  <c:v>97.645120000000006</c:v>
                </c:pt>
                <c:pt idx="6">
                  <c:v>97.12321</c:v>
                </c:pt>
                <c:pt idx="7">
                  <c:v>98.208479999999994</c:v>
                </c:pt>
                <c:pt idx="8">
                  <c:v>99.542150000000007</c:v>
                </c:pt>
                <c:pt idx="9">
                  <c:v>100.8447</c:v>
                </c:pt>
                <c:pt idx="10">
                  <c:v>100.7846</c:v>
                </c:pt>
                <c:pt idx="11">
                  <c:v>102.49590000000001</c:v>
                </c:pt>
                <c:pt idx="12">
                  <c:v>101.577</c:v>
                </c:pt>
                <c:pt idx="13">
                  <c:v>101.437</c:v>
                </c:pt>
                <c:pt idx="14">
                  <c:v>102.72020000000001</c:v>
                </c:pt>
                <c:pt idx="15">
                  <c:v>101.0782</c:v>
                </c:pt>
                <c:pt idx="16">
                  <c:v>100.47329999999999</c:v>
                </c:pt>
                <c:pt idx="17">
                  <c:v>101.7069</c:v>
                </c:pt>
                <c:pt idx="18">
                  <c:v>101.5575</c:v>
                </c:pt>
                <c:pt idx="19">
                  <c:v>100.1703</c:v>
                </c:pt>
                <c:pt idx="20">
                  <c:v>102.55549999999999</c:v>
                </c:pt>
                <c:pt idx="21">
                  <c:v>100.77030000000001</c:v>
                </c:pt>
                <c:pt idx="22">
                  <c:v>101.7911</c:v>
                </c:pt>
                <c:pt idx="23">
                  <c:v>102.00920000000001</c:v>
                </c:pt>
                <c:pt idx="24">
                  <c:v>102.08620000000001</c:v>
                </c:pt>
                <c:pt idx="25">
                  <c:v>102.9118</c:v>
                </c:pt>
                <c:pt idx="26">
                  <c:v>101.7547</c:v>
                </c:pt>
                <c:pt idx="27">
                  <c:v>103.9148</c:v>
                </c:pt>
                <c:pt idx="28">
                  <c:v>104.5022</c:v>
                </c:pt>
                <c:pt idx="29">
                  <c:v>106.0827</c:v>
                </c:pt>
                <c:pt idx="30">
                  <c:v>106.26260000000001</c:v>
                </c:pt>
                <c:pt idx="31">
                  <c:v>107.4721</c:v>
                </c:pt>
                <c:pt idx="32">
                  <c:v>106.68389999999999</c:v>
                </c:pt>
                <c:pt idx="33">
                  <c:v>105.3561</c:v>
                </c:pt>
                <c:pt idx="34">
                  <c:v>106.9504</c:v>
                </c:pt>
                <c:pt idx="35">
                  <c:v>107.58369999999999</c:v>
                </c:pt>
                <c:pt idx="36">
                  <c:v>106.08499999999999</c:v>
                </c:pt>
                <c:pt idx="37">
                  <c:v>107.27630000000001</c:v>
                </c:pt>
                <c:pt idx="38">
                  <c:v>107.02889999999999</c:v>
                </c:pt>
                <c:pt idx="39">
                  <c:v>107.1807</c:v>
                </c:pt>
                <c:pt idx="40">
                  <c:v>107.7855</c:v>
                </c:pt>
                <c:pt idx="41">
                  <c:v>107.2064</c:v>
                </c:pt>
                <c:pt idx="42">
                  <c:v>106.6972</c:v>
                </c:pt>
                <c:pt idx="43">
                  <c:v>106.21729999999999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472-4554-AA4A-BD192B6CD6AA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Saksa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  <c:pt idx="40">
                  <c:v>2018</c:v>
                </c:pt>
              </c:numCache>
            </c:numRef>
          </c:cat>
          <c:val>
            <c:numRef>
              <c:f>Taul1!$D$2:$D$45</c:f>
              <c:numCache>
                <c:formatCode>General</c:formatCode>
                <c:ptCount val="44"/>
                <c:pt idx="0">
                  <c:v>100.2409</c:v>
                </c:pt>
                <c:pt idx="1">
                  <c:v>100.3445</c:v>
                </c:pt>
                <c:pt idx="2">
                  <c:v>100.3425</c:v>
                </c:pt>
                <c:pt idx="3">
                  <c:v>99.072119999999998</c:v>
                </c:pt>
                <c:pt idx="4">
                  <c:v>95.756630000000001</c:v>
                </c:pt>
                <c:pt idx="5">
                  <c:v>97.214889999999997</c:v>
                </c:pt>
                <c:pt idx="6">
                  <c:v>97.928489999999996</c:v>
                </c:pt>
                <c:pt idx="7">
                  <c:v>99.276780000000002</c:v>
                </c:pt>
                <c:pt idx="8">
                  <c:v>99.101640000000003</c:v>
                </c:pt>
                <c:pt idx="9">
                  <c:v>100.1178</c:v>
                </c:pt>
                <c:pt idx="10">
                  <c:v>100.55540000000001</c:v>
                </c:pt>
                <c:pt idx="11">
                  <c:v>100.53879999999999</c:v>
                </c:pt>
                <c:pt idx="12">
                  <c:v>101.79130000000001</c:v>
                </c:pt>
                <c:pt idx="13">
                  <c:v>101.9555</c:v>
                </c:pt>
                <c:pt idx="14">
                  <c:v>102.178</c:v>
                </c:pt>
                <c:pt idx="15">
                  <c:v>102.0227</c:v>
                </c:pt>
                <c:pt idx="16">
                  <c:v>102.2649</c:v>
                </c:pt>
                <c:pt idx="17">
                  <c:v>102.7256</c:v>
                </c:pt>
                <c:pt idx="18">
                  <c:v>102.76139999999999</c:v>
                </c:pt>
                <c:pt idx="19">
                  <c:v>102.1375</c:v>
                </c:pt>
                <c:pt idx="20">
                  <c:v>102.983</c:v>
                </c:pt>
                <c:pt idx="21">
                  <c:v>103.1955</c:v>
                </c:pt>
                <c:pt idx="22">
                  <c:v>103.15089999999999</c:v>
                </c:pt>
                <c:pt idx="23">
                  <c:v>103.39790000000001</c:v>
                </c:pt>
                <c:pt idx="24">
                  <c:v>103.9363</c:v>
                </c:pt>
                <c:pt idx="25">
                  <c:v>104.07259999999999</c:v>
                </c:pt>
                <c:pt idx="26">
                  <c:v>104.3175</c:v>
                </c:pt>
                <c:pt idx="27">
                  <c:v>104.97199999999999</c:v>
                </c:pt>
                <c:pt idx="28">
                  <c:v>104.44759999999999</c:v>
                </c:pt>
                <c:pt idx="29">
                  <c:v>104.8557</c:v>
                </c:pt>
                <c:pt idx="30">
                  <c:v>105.3901</c:v>
                </c:pt>
                <c:pt idx="31">
                  <c:v>105.7556</c:v>
                </c:pt>
                <c:pt idx="32">
                  <c:v>106.3348</c:v>
                </c:pt>
                <c:pt idx="33">
                  <c:v>106.628</c:v>
                </c:pt>
                <c:pt idx="34">
                  <c:v>106.52800000000001</c:v>
                </c:pt>
                <c:pt idx="35">
                  <c:v>106.6367</c:v>
                </c:pt>
                <c:pt idx="36">
                  <c:v>107.20229999999999</c:v>
                </c:pt>
                <c:pt idx="37">
                  <c:v>107.1867</c:v>
                </c:pt>
                <c:pt idx="38">
                  <c:v>107.2667</c:v>
                </c:pt>
                <c:pt idx="39">
                  <c:v>107.68559999999999</c:v>
                </c:pt>
                <c:pt idx="40">
                  <c:v>107.6619</c:v>
                </c:pt>
                <c:pt idx="41">
                  <c:v>107.48269999999999</c:v>
                </c:pt>
                <c:pt idx="42">
                  <c:v>106.9627</c:v>
                </c:pt>
                <c:pt idx="43">
                  <c:v>106.77160000000001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472-4554-AA4A-BD192B6CD6AA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Suomi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2008</c:v>
                </c:pt>
                <c:pt idx="4">
                  <c:v>2009</c:v>
                </c:pt>
                <c:pt idx="8">
                  <c:v>2010</c:v>
                </c:pt>
                <c:pt idx="12">
                  <c:v>2011</c:v>
                </c:pt>
                <c:pt idx="16">
                  <c:v>2012</c:v>
                </c:pt>
                <c:pt idx="20">
                  <c:v>2013</c:v>
                </c:pt>
                <c:pt idx="24">
                  <c:v>2014</c:v>
                </c:pt>
                <c:pt idx="28">
                  <c:v>2015</c:v>
                </c:pt>
                <c:pt idx="32">
                  <c:v>2016</c:v>
                </c:pt>
                <c:pt idx="36">
                  <c:v>2017</c:v>
                </c:pt>
                <c:pt idx="40">
                  <c:v>2018</c:v>
                </c:pt>
              </c:numCache>
            </c:numRef>
          </c:cat>
          <c:val>
            <c:numRef>
              <c:f>Taul1!$E$2:$E$45</c:f>
              <c:numCache>
                <c:formatCode>General</c:formatCode>
                <c:ptCount val="44"/>
                <c:pt idx="0">
                  <c:v>101.3604</c:v>
                </c:pt>
                <c:pt idx="1">
                  <c:v>100.5825</c:v>
                </c:pt>
                <c:pt idx="2">
                  <c:v>99.667670000000001</c:v>
                </c:pt>
                <c:pt idx="3">
                  <c:v>98.389439999999993</c:v>
                </c:pt>
                <c:pt idx="4">
                  <c:v>94.814009999999996</c:v>
                </c:pt>
                <c:pt idx="5">
                  <c:v>94.789990000000003</c:v>
                </c:pt>
                <c:pt idx="6">
                  <c:v>95.45429</c:v>
                </c:pt>
                <c:pt idx="7">
                  <c:v>96.377070000000003</c:v>
                </c:pt>
                <c:pt idx="8">
                  <c:v>95.771159999999995</c:v>
                </c:pt>
                <c:pt idx="9">
                  <c:v>98.711740000000006</c:v>
                </c:pt>
                <c:pt idx="10">
                  <c:v>99.156620000000004</c:v>
                </c:pt>
                <c:pt idx="11">
                  <c:v>100.238</c:v>
                </c:pt>
                <c:pt idx="12">
                  <c:v>101.0989</c:v>
                </c:pt>
                <c:pt idx="13">
                  <c:v>99.126990000000006</c:v>
                </c:pt>
                <c:pt idx="14">
                  <c:v>100.3206</c:v>
                </c:pt>
                <c:pt idx="15">
                  <c:v>99.640900000000002</c:v>
                </c:pt>
                <c:pt idx="16">
                  <c:v>99.208089999999999</c:v>
                </c:pt>
                <c:pt idx="17">
                  <c:v>98.791560000000004</c:v>
                </c:pt>
                <c:pt idx="18">
                  <c:v>98.095849999999999</c:v>
                </c:pt>
                <c:pt idx="19">
                  <c:v>97.805580000000006</c:v>
                </c:pt>
                <c:pt idx="20">
                  <c:v>98.172880000000006</c:v>
                </c:pt>
                <c:pt idx="21">
                  <c:v>98.540620000000004</c:v>
                </c:pt>
                <c:pt idx="22">
                  <c:v>100.13290000000001</c:v>
                </c:pt>
                <c:pt idx="23">
                  <c:v>99.440880000000007</c:v>
                </c:pt>
                <c:pt idx="24">
                  <c:v>99.336119999999994</c:v>
                </c:pt>
                <c:pt idx="25">
                  <c:v>99.287549999999996</c:v>
                </c:pt>
                <c:pt idx="26">
                  <c:v>99.051730000000006</c:v>
                </c:pt>
                <c:pt idx="27">
                  <c:v>98.821020000000004</c:v>
                </c:pt>
                <c:pt idx="28">
                  <c:v>98.875569999999996</c:v>
                </c:pt>
                <c:pt idx="29">
                  <c:v>100.09269999999999</c:v>
                </c:pt>
                <c:pt idx="30">
                  <c:v>99.344329999999999</c:v>
                </c:pt>
                <c:pt idx="31">
                  <c:v>100.4218</c:v>
                </c:pt>
                <c:pt idx="32">
                  <c:v>101.2521</c:v>
                </c:pt>
                <c:pt idx="33">
                  <c:v>101.3767</c:v>
                </c:pt>
                <c:pt idx="34">
                  <c:v>102.2136</c:v>
                </c:pt>
                <c:pt idx="35">
                  <c:v>103.7889</c:v>
                </c:pt>
                <c:pt idx="36">
                  <c:v>103.52549999999999</c:v>
                </c:pt>
                <c:pt idx="37">
                  <c:v>104.1442</c:v>
                </c:pt>
                <c:pt idx="38">
                  <c:v>104.0157</c:v>
                </c:pt>
                <c:pt idx="39">
                  <c:v>103.90940000000001</c:v>
                </c:pt>
                <c:pt idx="40">
                  <c:v>103.726</c:v>
                </c:pt>
                <c:pt idx="41">
                  <c:v>103.53789999999999</c:v>
                </c:pt>
                <c:pt idx="42">
                  <c:v>103.20659999999999</c:v>
                </c:pt>
                <c:pt idx="43">
                  <c:v>103.32089999999999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472-4554-AA4A-BD192B6CD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9040"/>
        <c:axId val="415689432"/>
      </c:lineChart>
      <c:catAx>
        <c:axId val="415689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432"/>
        <c:crosses val="autoZero"/>
        <c:auto val="1"/>
        <c:lblAlgn val="ctr"/>
        <c:lblOffset val="100"/>
        <c:tickMarkSkip val="4"/>
        <c:noMultiLvlLbl val="0"/>
      </c:catAx>
      <c:valAx>
        <c:axId val="415689432"/>
        <c:scaling>
          <c:orientation val="minMax"/>
          <c:max val="112"/>
          <c:min val="94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040"/>
        <c:crosses val="autoZero"/>
        <c:crossBetween val="between"/>
        <c:majorUnit val="2"/>
      </c:valAx>
    </c:plotArea>
    <c:legend>
      <c:legendPos val="r"/>
      <c:overlay val="0"/>
      <c:txPr>
        <a:bodyPr/>
        <a:lstStyle/>
        <a:p>
          <a:pPr>
            <a:defRPr sz="100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Yhteensä</a:t>
            </a:r>
            <a:r>
              <a:rPr lang="en-US" dirty="0"/>
              <a:t> 644 900 </a:t>
            </a:r>
            <a:r>
              <a:rPr lang="en-US" dirty="0" err="1"/>
              <a:t>työllistä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DD-4D5D-88BB-A9A19BCF8E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DD-4D5D-88BB-A9A19BCF8E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2C11-4ABA-A834-14EE479032F6}"/>
              </c:ext>
            </c:extLst>
          </c:dPt>
          <c:dLbls>
            <c:dLbl>
              <c:idx val="2"/>
              <c:layout>
                <c:manualLayout>
                  <c:x val="0.14105290754660207"/>
                  <c:y val="0.1729245630361813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11-4ABA-A834-14EE479032F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Teknologiateollisuus (välitön)</c:v>
                </c:pt>
                <c:pt idx="1">
                  <c:v>Vaikutus muilla toimialoilla (välillinen)</c:v>
                </c:pt>
                <c:pt idx="2">
                  <c:v>Vaikutus yksityiseen kulutukseen (tulovaikutus)</c:v>
                </c:pt>
              </c:strCache>
            </c:strRef>
          </c:cat>
          <c:val>
            <c:numRef>
              <c:f>Taul1!$B$2:$B$4</c:f>
              <c:numCache>
                <c:formatCode>#,##0</c:formatCode>
                <c:ptCount val="3"/>
                <c:pt idx="0">
                  <c:v>304600</c:v>
                </c:pt>
                <c:pt idx="1">
                  <c:v>225800</c:v>
                </c:pt>
                <c:pt idx="2">
                  <c:v>114600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3.0936287702781007E-2"/>
          <c:w val="0.87725631768953072"/>
          <c:h val="0.8187361571788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Teollisuusyritysten arvonlisäys/työntekijä</c:v>
                </c:pt>
              </c:strCache>
            </c:strRef>
          </c:tx>
          <c:spPr>
            <a:solidFill>
              <a:srgbClr val="0070C0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84680.08</c:v>
                </c:pt>
                <c:pt idx="1">
                  <c:v>90714.46</c:v>
                </c:pt>
                <c:pt idx="2">
                  <c:v>98449.46</c:v>
                </c:pt>
                <c:pt idx="3">
                  <c:v>94775.87</c:v>
                </c:pt>
                <c:pt idx="4">
                  <c:v>79091.38</c:v>
                </c:pt>
                <c:pt idx="5">
                  <c:v>87576.75</c:v>
                </c:pt>
                <c:pt idx="6">
                  <c:v>87212.58</c:v>
                </c:pt>
                <c:pt idx="7">
                  <c:v>79072.36</c:v>
                </c:pt>
                <c:pt idx="8">
                  <c:v>83850.070000000007</c:v>
                </c:pt>
                <c:pt idx="9">
                  <c:v>87043.07</c:v>
                </c:pt>
                <c:pt idx="10">
                  <c:v>91705.59</c:v>
                </c:pt>
                <c:pt idx="11" formatCode="General">
                  <c:v>94571.77</c:v>
                </c:pt>
                <c:pt idx="12" formatCode="General">
                  <c:v>100357.78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EF-4339-A172-8CE4F02080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Palveluyritysten arvonlisäys/työntekijä</c:v>
                </c:pt>
              </c:strCache>
            </c:strRef>
          </c:tx>
          <c:spPr>
            <a:solidFill>
              <a:srgbClr val="00B050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60775.95</c:v>
                </c:pt>
                <c:pt idx="1">
                  <c:v>61055.95</c:v>
                </c:pt>
                <c:pt idx="2">
                  <c:v>64258.559999999998</c:v>
                </c:pt>
                <c:pt idx="3">
                  <c:v>66492.759999999995</c:v>
                </c:pt>
                <c:pt idx="4">
                  <c:v>65266.7</c:v>
                </c:pt>
                <c:pt idx="5">
                  <c:v>66584.479999999996</c:v>
                </c:pt>
                <c:pt idx="6">
                  <c:v>69702.2</c:v>
                </c:pt>
                <c:pt idx="7">
                  <c:v>70969.460000000006</c:v>
                </c:pt>
                <c:pt idx="8">
                  <c:v>71510.64</c:v>
                </c:pt>
                <c:pt idx="9">
                  <c:v>72655.39</c:v>
                </c:pt>
                <c:pt idx="10">
                  <c:v>74257.88</c:v>
                </c:pt>
                <c:pt idx="11" formatCode="General">
                  <c:v>76011.179999999993</c:v>
                </c:pt>
                <c:pt idx="12" formatCode="General">
                  <c:v>78265.850000000006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EF-4339-A172-8CE4F0208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10788096"/>
        <c:axId val="410788488"/>
      </c:barChart>
      <c:catAx>
        <c:axId val="41078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10788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0788488"/>
        <c:scaling>
          <c:orientation val="minMax"/>
          <c:max val="110000"/>
          <c:min val="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10788096"/>
        <c:crosses val="autoZero"/>
        <c:crossBetween val="between"/>
        <c:majorUnit val="10000"/>
        <c:minorUnit val="5000"/>
      </c:valAx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93534542737276"/>
          <c:y val="2.969405212639847E-2"/>
          <c:w val="0.90345725289574341"/>
          <c:h val="0.87697296480794928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Jalostusarvo/työntekijä 2014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Taul1!$B$2:$B$1538</c:f>
              <c:numCache>
                <c:formatCode>General</c:formatCode>
                <c:ptCount val="1537"/>
                <c:pt idx="2" formatCode="#,##0\ &quot;€&quot;">
                  <c:v>225113.67199999999</c:v>
                </c:pt>
                <c:pt idx="3" formatCode="#,##0\ &quot;€&quot;">
                  <c:v>94055.448000000004</c:v>
                </c:pt>
                <c:pt idx="4" formatCode="#,##0\ &quot;€&quot;">
                  <c:v>114666.645</c:v>
                </c:pt>
                <c:pt idx="5" formatCode="#,##0\ &quot;€&quot;">
                  <c:v>3424493.932</c:v>
                </c:pt>
                <c:pt idx="6" formatCode="#,##0\ &quot;€&quot;">
                  <c:v>26995.319</c:v>
                </c:pt>
                <c:pt idx="7" formatCode="#,##0\ &quot;€&quot;">
                  <c:v>340077.34100000001</c:v>
                </c:pt>
                <c:pt idx="8" formatCode="#,##0\ &quot;€&quot;">
                  <c:v>66026.434999999998</c:v>
                </c:pt>
                <c:pt idx="9" formatCode="#,##0\ &quot;€&quot;">
                  <c:v>60517.25</c:v>
                </c:pt>
                <c:pt idx="10" formatCode="#,##0\ &quot;€&quot;">
                  <c:v>92942.205000000002</c:v>
                </c:pt>
                <c:pt idx="11" formatCode="#,##0\ &quot;€&quot;">
                  <c:v>60538.214</c:v>
                </c:pt>
                <c:pt idx="12" formatCode="#,##0\ &quot;€&quot;">
                  <c:v>69024.182000000001</c:v>
                </c:pt>
                <c:pt idx="13" formatCode="#,##0\ &quot;€&quot;">
                  <c:v>88267.028999999995</c:v>
                </c:pt>
                <c:pt idx="14" formatCode="#,##0\ &quot;€&quot;">
                  <c:v>87346.481</c:v>
                </c:pt>
                <c:pt idx="15" formatCode="#,##0\ &quot;€&quot;">
                  <c:v>79420.519</c:v>
                </c:pt>
                <c:pt idx="16" formatCode="#,##0\ &quot;€&quot;">
                  <c:v>76324.918999999994</c:v>
                </c:pt>
                <c:pt idx="17" formatCode="#,##0\ &quot;€&quot;">
                  <c:v>68556.370999999999</c:v>
                </c:pt>
                <c:pt idx="18" formatCode="#,##0\ &quot;€&quot;">
                  <c:v>48566.245999999999</c:v>
                </c:pt>
                <c:pt idx="19" formatCode="#,##0\ &quot;€&quot;">
                  <c:v>89330.05</c:v>
                </c:pt>
                <c:pt idx="20" formatCode="#,##0\ &quot;€&quot;">
                  <c:v>91559.111000000004</c:v>
                </c:pt>
                <c:pt idx="21" formatCode="#,##0\ &quot;€&quot;">
                  <c:v>72733.832999999999</c:v>
                </c:pt>
                <c:pt idx="22" formatCode="#,##0\ &quot;€&quot;">
                  <c:v>186959.07500000001</c:v>
                </c:pt>
                <c:pt idx="23" formatCode="#,##0\ &quot;€&quot;">
                  <c:v>109999.625</c:v>
                </c:pt>
                <c:pt idx="24" formatCode="#,##0\ &quot;€&quot;">
                  <c:v>78988.857000000004</c:v>
                </c:pt>
                <c:pt idx="25" formatCode="#,##0\ &quot;€&quot;">
                  <c:v>71393.097999999998</c:v>
                </c:pt>
                <c:pt idx="26" formatCode="#,##0\ &quot;€&quot;">
                  <c:v>77137.5</c:v>
                </c:pt>
                <c:pt idx="27" formatCode="#,##0\ &quot;€&quot;">
                  <c:v>44157.565000000002</c:v>
                </c:pt>
                <c:pt idx="28" formatCode="#,##0\ &quot;€&quot;">
                  <c:v>82428.800000000003</c:v>
                </c:pt>
                <c:pt idx="29" formatCode="#,##0\ &quot;€&quot;">
                  <c:v>79430.153000000006</c:v>
                </c:pt>
                <c:pt idx="30" formatCode="#,##0\ &quot;€&quot;">
                  <c:v>88344.017999999996</c:v>
                </c:pt>
                <c:pt idx="31" formatCode="#,##0\ &quot;€&quot;">
                  <c:v>43899.440999999999</c:v>
                </c:pt>
                <c:pt idx="32" formatCode="#,##0\ &quot;€&quot;">
                  <c:v>74920.804000000004</c:v>
                </c:pt>
                <c:pt idx="33" formatCode="#,##0\ &quot;€&quot;">
                  <c:v>59385.913</c:v>
                </c:pt>
                <c:pt idx="34" formatCode="#,##0\ &quot;€&quot;">
                  <c:v>61528.495000000003</c:v>
                </c:pt>
                <c:pt idx="35" formatCode="#,##0\ &quot;€&quot;">
                  <c:v>55223.5</c:v>
                </c:pt>
                <c:pt idx="36" formatCode="#,##0\ &quot;€&quot;">
                  <c:v>118466.236</c:v>
                </c:pt>
                <c:pt idx="37" formatCode="#,##0\ &quot;€&quot;">
                  <c:v>81868.755000000005</c:v>
                </c:pt>
                <c:pt idx="38" formatCode="#,##0\ &quot;€&quot;">
                  <c:v>167840.94200000001</c:v>
                </c:pt>
                <c:pt idx="39" formatCode="#,##0\ &quot;€&quot;">
                  <c:v>63995.481</c:v>
                </c:pt>
                <c:pt idx="40" formatCode="#,##0\ &quot;€&quot;">
                  <c:v>67857.5</c:v>
                </c:pt>
                <c:pt idx="41" formatCode="#,##0\ &quot;€&quot;">
                  <c:v>86776.582999999999</c:v>
                </c:pt>
                <c:pt idx="42" formatCode="#,##0\ &quot;€&quot;">
                  <c:v>42370.057000000001</c:v>
                </c:pt>
                <c:pt idx="43" formatCode="#,##0\ &quot;€&quot;">
                  <c:v>104671.55100000001</c:v>
                </c:pt>
                <c:pt idx="44" formatCode="#,##0\ &quot;€&quot;">
                  <c:v>106047.111</c:v>
                </c:pt>
                <c:pt idx="45" formatCode="#,##0\ &quot;€&quot;">
                  <c:v>41397.385000000002</c:v>
                </c:pt>
                <c:pt idx="46" formatCode="#,##0\ &quot;€&quot;">
                  <c:v>51069.553</c:v>
                </c:pt>
                <c:pt idx="47" formatCode="#,##0\ &quot;€&quot;">
                  <c:v>71318.418999999994</c:v>
                </c:pt>
                <c:pt idx="48" formatCode="#,##0\ &quot;€&quot;">
                  <c:v>50196.457999999999</c:v>
                </c:pt>
                <c:pt idx="49" formatCode="#,##0\ &quot;€&quot;">
                  <c:v>189005.24</c:v>
                </c:pt>
                <c:pt idx="50" formatCode="#,##0\ &quot;€&quot;">
                  <c:v>91459.4</c:v>
                </c:pt>
                <c:pt idx="51" formatCode="#,##0\ &quot;€&quot;">
                  <c:v>73804.680999999997</c:v>
                </c:pt>
                <c:pt idx="52" formatCode="#,##0\ &quot;€&quot;">
                  <c:v>72878.846000000005</c:v>
                </c:pt>
                <c:pt idx="53" formatCode="#,##0\ &quot;€&quot;">
                  <c:v>43880</c:v>
                </c:pt>
                <c:pt idx="54" formatCode="#,##0\ &quot;€&quot;">
                  <c:v>88488.525999999998</c:v>
                </c:pt>
                <c:pt idx="55" formatCode="#,##0\ &quot;€&quot;">
                  <c:v>54857.368999999999</c:v>
                </c:pt>
                <c:pt idx="56" formatCode="#,##0\ &quot;€&quot;">
                  <c:v>64745.879000000001</c:v>
                </c:pt>
                <c:pt idx="57" formatCode="#,##0\ &quot;€&quot;">
                  <c:v>49561.019</c:v>
                </c:pt>
                <c:pt idx="58" formatCode="#,##0\ &quot;€&quot;">
                  <c:v>138162.33300000001</c:v>
                </c:pt>
                <c:pt idx="59" formatCode="#,##0\ &quot;€&quot;">
                  <c:v>40455.881999999998</c:v>
                </c:pt>
                <c:pt idx="60" formatCode="#,##0\ &quot;€&quot;">
                  <c:v>97546.876000000004</c:v>
                </c:pt>
                <c:pt idx="61" formatCode="#,##0\ &quot;€&quot;">
                  <c:v>73154.797999999995</c:v>
                </c:pt>
                <c:pt idx="62" formatCode="#,##0\ &quot;€&quot;">
                  <c:v>370373.39</c:v>
                </c:pt>
                <c:pt idx="63" formatCode="#,##0\ &quot;€&quot;">
                  <c:v>83059.930999999997</c:v>
                </c:pt>
                <c:pt idx="64" formatCode="#,##0\ &quot;€&quot;">
                  <c:v>76346.938999999998</c:v>
                </c:pt>
                <c:pt idx="65" formatCode="#,##0\ &quot;€&quot;">
                  <c:v>28218.457999999999</c:v>
                </c:pt>
                <c:pt idx="66" formatCode="#,##0\ &quot;€&quot;">
                  <c:v>67395.25</c:v>
                </c:pt>
                <c:pt idx="67" formatCode="#,##0\ &quot;€&quot;">
                  <c:v>45335.125</c:v>
                </c:pt>
                <c:pt idx="68" formatCode="#,##0\ &quot;€&quot;">
                  <c:v>53782.917000000001</c:v>
                </c:pt>
                <c:pt idx="69" formatCode="#,##0\ &quot;€&quot;">
                  <c:v>66187.618000000002</c:v>
                </c:pt>
                <c:pt idx="70" formatCode="#,##0\ &quot;€&quot;">
                  <c:v>106680.62</c:v>
                </c:pt>
                <c:pt idx="71" formatCode="#,##0\ &quot;€&quot;">
                  <c:v>84493.152000000002</c:v>
                </c:pt>
                <c:pt idx="72" formatCode="#,##0\ &quot;€&quot;">
                  <c:v>45107.167000000001</c:v>
                </c:pt>
                <c:pt idx="73" formatCode="#,##0\ &quot;€&quot;">
                  <c:v>61593.71</c:v>
                </c:pt>
                <c:pt idx="74" formatCode="#,##0\ &quot;€&quot;">
                  <c:v>60166.667000000001</c:v>
                </c:pt>
                <c:pt idx="75" formatCode="#,##0\ &quot;€&quot;">
                  <c:v>52319.353000000003</c:v>
                </c:pt>
                <c:pt idx="76" formatCode="#,##0\ &quot;€&quot;">
                  <c:v>48329.03</c:v>
                </c:pt>
                <c:pt idx="77" formatCode="#,##0\ &quot;€&quot;">
                  <c:v>88062.153999999995</c:v>
                </c:pt>
                <c:pt idx="78" formatCode="#,##0\ &quot;€&quot;">
                  <c:v>-51543.474000000002</c:v>
                </c:pt>
                <c:pt idx="79" formatCode="#,##0\ &quot;€&quot;">
                  <c:v>69940.75</c:v>
                </c:pt>
                <c:pt idx="80" formatCode="#,##0\ &quot;€&quot;">
                  <c:v>48348.455999999998</c:v>
                </c:pt>
                <c:pt idx="81" formatCode="#,##0\ &quot;€&quot;">
                  <c:v>65832.3</c:v>
                </c:pt>
                <c:pt idx="82" formatCode="#,##0\ &quot;€&quot;">
                  <c:v>45892.667000000001</c:v>
                </c:pt>
                <c:pt idx="83" formatCode="#,##0\ &quot;€&quot;">
                  <c:v>51707.913</c:v>
                </c:pt>
                <c:pt idx="84" formatCode="#,##0\ &quot;€&quot;">
                  <c:v>71107.384999999995</c:v>
                </c:pt>
                <c:pt idx="85" formatCode="#,##0\ &quot;€&quot;">
                  <c:v>50040</c:v>
                </c:pt>
                <c:pt idx="86" formatCode="#,##0\ &quot;€&quot;">
                  <c:v>208374.65</c:v>
                </c:pt>
                <c:pt idx="87" formatCode="#,##0\ &quot;€&quot;">
                  <c:v>50000</c:v>
                </c:pt>
                <c:pt idx="88" formatCode="#,##0\ &quot;€&quot;">
                  <c:v>152460</c:v>
                </c:pt>
                <c:pt idx="89" formatCode="#,##0\ &quot;€&quot;">
                  <c:v>50856.875</c:v>
                </c:pt>
                <c:pt idx="90" formatCode="#,##0\ &quot;€&quot;">
                  <c:v>48784.459000000003</c:v>
                </c:pt>
                <c:pt idx="91" formatCode="#,##0\ &quot;€&quot;">
                  <c:v>65707.816000000006</c:v>
                </c:pt>
                <c:pt idx="92" formatCode="#,##0\ &quot;€&quot;">
                  <c:v>128345.5</c:v>
                </c:pt>
                <c:pt idx="93" formatCode="#,##0\ &quot;€&quot;">
                  <c:v>62322.237999999998</c:v>
                </c:pt>
                <c:pt idx="94" formatCode="#,##0\ &quot;€&quot;">
                  <c:v>58150.637999999999</c:v>
                </c:pt>
                <c:pt idx="95" formatCode="#,##0\ &quot;€&quot;">
                  <c:v>121930.091</c:v>
                </c:pt>
                <c:pt idx="96" formatCode="#,##0\ &quot;€&quot;">
                  <c:v>115954.857</c:v>
                </c:pt>
                <c:pt idx="97" formatCode="#,##0\ &quot;€&quot;">
                  <c:v>65268.37</c:v>
                </c:pt>
                <c:pt idx="98" formatCode="#,##0\ &quot;€&quot;">
                  <c:v>47005.65</c:v>
                </c:pt>
                <c:pt idx="99" formatCode="#,##0\ &quot;€&quot;">
                  <c:v>85963.922999999995</c:v>
                </c:pt>
                <c:pt idx="100" formatCode="#,##0\ &quot;€&quot;">
                  <c:v>52262.8</c:v>
                </c:pt>
                <c:pt idx="101" formatCode="#,##0\ &quot;€&quot;">
                  <c:v>55209.169000000002</c:v>
                </c:pt>
                <c:pt idx="102" formatCode="#,##0\ &quot;€&quot;">
                  <c:v>77516.686000000002</c:v>
                </c:pt>
                <c:pt idx="103" formatCode="#,##0\ &quot;€&quot;">
                  <c:v>67215.217000000004</c:v>
                </c:pt>
                <c:pt idx="104" formatCode="#,##0\ &quot;€&quot;">
                  <c:v>52133.947999999997</c:v>
                </c:pt>
                <c:pt idx="105" formatCode="#,##0\ &quot;€&quot;">
                  <c:v>53406.885000000002</c:v>
                </c:pt>
                <c:pt idx="106" formatCode="#,##0\ &quot;€&quot;">
                  <c:v>78285.807000000001</c:v>
                </c:pt>
                <c:pt idx="107" formatCode="#,##0\ &quot;€&quot;">
                  <c:v>76169.410999999993</c:v>
                </c:pt>
                <c:pt idx="108" formatCode="#,##0\ &quot;€&quot;">
                  <c:v>44286.571000000004</c:v>
                </c:pt>
                <c:pt idx="109" formatCode="#,##0\ &quot;€&quot;">
                  <c:v>46705.254000000001</c:v>
                </c:pt>
                <c:pt idx="110" formatCode="#,##0\ &quot;€&quot;">
                  <c:v>134506.48300000001</c:v>
                </c:pt>
                <c:pt idx="111" formatCode="#,##0\ &quot;€&quot;">
                  <c:v>39871</c:v>
                </c:pt>
                <c:pt idx="112" formatCode="#,##0\ &quot;€&quot;">
                  <c:v>35363.857000000004</c:v>
                </c:pt>
                <c:pt idx="113" formatCode="#,##0\ &quot;€&quot;">
                  <c:v>78820.857000000004</c:v>
                </c:pt>
                <c:pt idx="114" formatCode="#,##0\ &quot;€&quot;">
                  <c:v>50344.828000000001</c:v>
                </c:pt>
                <c:pt idx="115" formatCode="#,##0\ &quot;€&quot;">
                  <c:v>110930.192</c:v>
                </c:pt>
                <c:pt idx="116" formatCode="#,##0\ &quot;€&quot;">
                  <c:v>85787</c:v>
                </c:pt>
                <c:pt idx="117" formatCode="#,##0\ &quot;€&quot;">
                  <c:v>106781.995</c:v>
                </c:pt>
                <c:pt idx="118" formatCode="#,##0\ &quot;€&quot;">
                  <c:v>71590.909</c:v>
                </c:pt>
                <c:pt idx="119" formatCode="#,##0\ &quot;€&quot;">
                  <c:v>58788.881999999998</c:v>
                </c:pt>
                <c:pt idx="120" formatCode="#,##0\ &quot;€&quot;">
                  <c:v>49233.873</c:v>
                </c:pt>
                <c:pt idx="121" formatCode="#,##0\ &quot;€&quot;">
                  <c:v>74494</c:v>
                </c:pt>
                <c:pt idx="122" formatCode="#,##0\ &quot;€&quot;">
                  <c:v>316003</c:v>
                </c:pt>
                <c:pt idx="123" formatCode="#,##0\ &quot;€&quot;">
                  <c:v>52325.97</c:v>
                </c:pt>
                <c:pt idx="124" formatCode="#,##0\ &quot;€&quot;">
                  <c:v>52664.883000000002</c:v>
                </c:pt>
                <c:pt idx="125" formatCode="#,##0\ &quot;€&quot;">
                  <c:v>92637.133000000002</c:v>
                </c:pt>
                <c:pt idx="126" formatCode="#,##0\ &quot;€&quot;">
                  <c:v>66313.75</c:v>
                </c:pt>
                <c:pt idx="127" formatCode="#,##0\ &quot;€&quot;">
                  <c:v>77617.837</c:v>
                </c:pt>
                <c:pt idx="128" formatCode="#,##0\ &quot;€&quot;">
                  <c:v>151814.889</c:v>
                </c:pt>
                <c:pt idx="129" formatCode="#,##0\ &quot;€&quot;">
                  <c:v>122602.564</c:v>
                </c:pt>
                <c:pt idx="130" formatCode="#,##0\ &quot;€&quot;">
                  <c:v>63575.544999999998</c:v>
                </c:pt>
                <c:pt idx="131" formatCode="#,##0\ &quot;€&quot;">
                  <c:v>60149.5</c:v>
                </c:pt>
                <c:pt idx="132" formatCode="#,##0\ &quot;€&quot;">
                  <c:v>89128.59</c:v>
                </c:pt>
                <c:pt idx="133" formatCode="#,##0\ &quot;€&quot;">
                  <c:v>49169.580999999998</c:v>
                </c:pt>
                <c:pt idx="134" formatCode="#,##0\ &quot;€&quot;">
                  <c:v>113283.4</c:v>
                </c:pt>
                <c:pt idx="135" formatCode="#,##0\ &quot;€&quot;">
                  <c:v>120420.386</c:v>
                </c:pt>
                <c:pt idx="136" formatCode="#,##0\ &quot;€&quot;">
                  <c:v>69729.167000000001</c:v>
                </c:pt>
                <c:pt idx="137" formatCode="#,##0\ &quot;€&quot;">
                  <c:v>57447.959000000003</c:v>
                </c:pt>
                <c:pt idx="138" formatCode="#,##0\ &quot;€&quot;">
                  <c:v>48795.222000000002</c:v>
                </c:pt>
                <c:pt idx="139" formatCode="#,##0\ &quot;€&quot;">
                  <c:v>23018.238000000001</c:v>
                </c:pt>
                <c:pt idx="140" formatCode="#,##0\ &quot;€&quot;">
                  <c:v>158155</c:v>
                </c:pt>
                <c:pt idx="141" formatCode="#,##0\ &quot;€&quot;">
                  <c:v>50210</c:v>
                </c:pt>
                <c:pt idx="142" formatCode="#,##0\ &quot;€&quot;">
                  <c:v>69223.618000000002</c:v>
                </c:pt>
                <c:pt idx="143" formatCode="#,##0\ &quot;€&quot;">
                  <c:v>83020.410999999993</c:v>
                </c:pt>
                <c:pt idx="144" formatCode="#,##0\ &quot;€&quot;">
                  <c:v>77845.396999999997</c:v>
                </c:pt>
                <c:pt idx="145" formatCode="#,##0\ &quot;€&quot;">
                  <c:v>83729.921000000002</c:v>
                </c:pt>
                <c:pt idx="146" formatCode="#,##0\ &quot;€&quot;">
                  <c:v>69774.820999999996</c:v>
                </c:pt>
                <c:pt idx="147" formatCode="#,##0\ &quot;€&quot;">
                  <c:v>55407.603999999999</c:v>
                </c:pt>
                <c:pt idx="148" formatCode="#,##0\ &quot;€&quot;">
                  <c:v>69062.235000000001</c:v>
                </c:pt>
                <c:pt idx="149" formatCode="#,##0\ &quot;€&quot;">
                  <c:v>84269.387000000002</c:v>
                </c:pt>
                <c:pt idx="150" formatCode="#,##0\ &quot;€&quot;">
                  <c:v>50509.911</c:v>
                </c:pt>
                <c:pt idx="151" formatCode="#,##0\ &quot;€&quot;">
                  <c:v>-19746.483</c:v>
                </c:pt>
                <c:pt idx="152" formatCode="#,##0\ &quot;€&quot;">
                  <c:v>59933.332999999999</c:v>
                </c:pt>
                <c:pt idx="153" formatCode="#,##0\ &quot;€&quot;">
                  <c:v>107687.19</c:v>
                </c:pt>
                <c:pt idx="154" formatCode="#,##0\ &quot;€&quot;">
                  <c:v>1143160.1189999999</c:v>
                </c:pt>
                <c:pt idx="155" formatCode="#,##0\ &quot;€&quot;">
                  <c:v>137119.071</c:v>
                </c:pt>
                <c:pt idx="156" formatCode="#,##0\ &quot;€&quot;">
                  <c:v>40715.875</c:v>
                </c:pt>
                <c:pt idx="157" formatCode="#,##0\ &quot;€&quot;">
                  <c:v>60379.214</c:v>
                </c:pt>
                <c:pt idx="158" formatCode="#,##0\ &quot;€&quot;">
                  <c:v>120907.75</c:v>
                </c:pt>
                <c:pt idx="159" formatCode="#,##0\ &quot;€&quot;">
                  <c:v>95807.683999999994</c:v>
                </c:pt>
                <c:pt idx="160" formatCode="#,##0\ &quot;€&quot;">
                  <c:v>8325</c:v>
                </c:pt>
                <c:pt idx="161" formatCode="#,##0\ &quot;€&quot;">
                  <c:v>88228.558999999994</c:v>
                </c:pt>
                <c:pt idx="162" formatCode="#,##0\ &quot;€&quot;">
                  <c:v>37910.462</c:v>
                </c:pt>
                <c:pt idx="163" formatCode="#,##0\ &quot;€&quot;">
                  <c:v>64988.290999999997</c:v>
                </c:pt>
                <c:pt idx="164" formatCode="#,##0\ &quot;€&quot;">
                  <c:v>122865.693</c:v>
                </c:pt>
                <c:pt idx="165" formatCode="#,##0\ &quot;€&quot;">
                  <c:v>106373.679</c:v>
                </c:pt>
                <c:pt idx="166" formatCode="#,##0\ &quot;€&quot;">
                  <c:v>205848.94399999999</c:v>
                </c:pt>
                <c:pt idx="167" formatCode="#,##0\ &quot;€&quot;">
                  <c:v>-111735.299</c:v>
                </c:pt>
                <c:pt idx="168" formatCode="#,##0\ &quot;€&quot;">
                  <c:v>165210.27299999999</c:v>
                </c:pt>
                <c:pt idx="169" formatCode="#,##0\ &quot;€&quot;">
                  <c:v>98893.991999999998</c:v>
                </c:pt>
                <c:pt idx="170" formatCode="#,##0\ &quot;€&quot;">
                  <c:v>55458.856</c:v>
                </c:pt>
                <c:pt idx="171" formatCode="#,##0\ &quot;€&quot;">
                  <c:v>76555.769</c:v>
                </c:pt>
                <c:pt idx="172" formatCode="#,##0\ &quot;€&quot;">
                  <c:v>57281.127999999997</c:v>
                </c:pt>
                <c:pt idx="173" formatCode="#,##0\ &quot;€&quot;">
                  <c:v>50747.171999999999</c:v>
                </c:pt>
                <c:pt idx="174" formatCode="#,##0\ &quot;€&quot;">
                  <c:v>39860.387999999999</c:v>
                </c:pt>
                <c:pt idx="175" formatCode="#,##0\ &quot;€&quot;">
                  <c:v>81454.880000000005</c:v>
                </c:pt>
                <c:pt idx="176" formatCode="#,##0\ &quot;€&quot;">
                  <c:v>115123.542</c:v>
                </c:pt>
                <c:pt idx="177" formatCode="#,##0\ &quot;€&quot;">
                  <c:v>66812.024000000005</c:v>
                </c:pt>
                <c:pt idx="178" formatCode="#,##0\ &quot;€&quot;">
                  <c:v>4546.4489999999996</c:v>
                </c:pt>
                <c:pt idx="179" formatCode="#,##0\ &quot;€&quot;">
                  <c:v>57872.163999999997</c:v>
                </c:pt>
                <c:pt idx="180" formatCode="#,##0\ &quot;€&quot;">
                  <c:v>71709.191999999995</c:v>
                </c:pt>
                <c:pt idx="181" formatCode="#,##0\ &quot;€&quot;">
                  <c:v>41610.105000000003</c:v>
                </c:pt>
                <c:pt idx="182" formatCode="#,##0\ &quot;€&quot;">
                  <c:v>75585.990000000005</c:v>
                </c:pt>
                <c:pt idx="183" formatCode="#,##0\ &quot;€&quot;">
                  <c:v>115106.143</c:v>
                </c:pt>
                <c:pt idx="184" formatCode="#,##0\ &quot;€&quot;">
                  <c:v>47855.83</c:v>
                </c:pt>
                <c:pt idx="185" formatCode="#,##0\ &quot;€&quot;">
                  <c:v>52090.595000000001</c:v>
                </c:pt>
                <c:pt idx="186" formatCode="#,##0\ &quot;€&quot;">
                  <c:v>95258.115000000005</c:v>
                </c:pt>
                <c:pt idx="187" formatCode="#,##0\ &quot;€&quot;">
                  <c:v>78555.013999999996</c:v>
                </c:pt>
                <c:pt idx="188" formatCode="#,##0\ &quot;€&quot;">
                  <c:v>130847.38099999999</c:v>
                </c:pt>
                <c:pt idx="189" formatCode="#,##0\ &quot;€&quot;">
                  <c:v>36437.803</c:v>
                </c:pt>
                <c:pt idx="190" formatCode="#,##0\ &quot;€&quot;">
                  <c:v>59321.96</c:v>
                </c:pt>
                <c:pt idx="191" formatCode="#,##0\ &quot;€&quot;">
                  <c:v>49846.875</c:v>
                </c:pt>
                <c:pt idx="192" formatCode="#,##0\ &quot;€&quot;">
                  <c:v>48176.142999999996</c:v>
                </c:pt>
                <c:pt idx="193" formatCode="#,##0\ &quot;€&quot;">
                  <c:v>59402.332999999999</c:v>
                </c:pt>
                <c:pt idx="194" formatCode="#,##0\ &quot;€&quot;">
                  <c:v>43108.75</c:v>
                </c:pt>
                <c:pt idx="195" formatCode="#,##0\ &quot;€&quot;">
                  <c:v>669929.11399999994</c:v>
                </c:pt>
                <c:pt idx="196" formatCode="#,##0\ &quot;€&quot;">
                  <c:v>78672.600000000006</c:v>
                </c:pt>
                <c:pt idx="197" formatCode="#,##0\ &quot;€&quot;">
                  <c:v>67423.917000000001</c:v>
                </c:pt>
                <c:pt idx="198" formatCode="#,##0\ &quot;€&quot;">
                  <c:v>63488.332999999999</c:v>
                </c:pt>
                <c:pt idx="199" formatCode="#,##0\ &quot;€&quot;">
                  <c:v>63856.31</c:v>
                </c:pt>
                <c:pt idx="200" formatCode="#,##0\ &quot;€&quot;">
                  <c:v>60996.167000000001</c:v>
                </c:pt>
                <c:pt idx="201" formatCode="#,##0\ &quot;€&quot;">
                  <c:v>45278.391000000003</c:v>
                </c:pt>
                <c:pt idx="202" formatCode="#,##0\ &quot;€&quot;">
                  <c:v>79191.107000000004</c:v>
                </c:pt>
                <c:pt idx="203" formatCode="#,##0\ &quot;€&quot;">
                  <c:v>49889.036</c:v>
                </c:pt>
                <c:pt idx="204" formatCode="#,##0\ &quot;€&quot;">
                  <c:v>81564.25</c:v>
                </c:pt>
                <c:pt idx="205" formatCode="#,##0\ &quot;€&quot;">
                  <c:v>56483.050999999999</c:v>
                </c:pt>
                <c:pt idx="206" formatCode="#,##0\ &quot;€&quot;">
                  <c:v>89090.28</c:v>
                </c:pt>
                <c:pt idx="207" formatCode="#,##0\ &quot;€&quot;">
                  <c:v>67570.138000000006</c:v>
                </c:pt>
                <c:pt idx="208" formatCode="#,##0\ &quot;€&quot;">
                  <c:v>83656.857000000004</c:v>
                </c:pt>
                <c:pt idx="209" formatCode="#,##0\ &quot;€&quot;">
                  <c:v>86168.197</c:v>
                </c:pt>
                <c:pt idx="210" formatCode="#,##0\ &quot;€&quot;">
                  <c:v>45959.5</c:v>
                </c:pt>
                <c:pt idx="211" formatCode="#,##0\ &quot;€&quot;">
                  <c:v>36098.286</c:v>
                </c:pt>
                <c:pt idx="212" formatCode="#,##0\ &quot;€&quot;">
                  <c:v>27964.527999999998</c:v>
                </c:pt>
                <c:pt idx="213" formatCode="#,##0\ &quot;€&quot;">
                  <c:v>53448.769</c:v>
                </c:pt>
                <c:pt idx="214" formatCode="#,##0\ &quot;€&quot;">
                  <c:v>57962.866999999998</c:v>
                </c:pt>
                <c:pt idx="215" formatCode="#,##0\ &quot;€&quot;">
                  <c:v>62985.635999999999</c:v>
                </c:pt>
                <c:pt idx="216" formatCode="#,##0\ &quot;€&quot;">
                  <c:v>96177.5</c:v>
                </c:pt>
                <c:pt idx="217" formatCode="#,##0\ &quot;€&quot;">
                  <c:v>57389.4</c:v>
                </c:pt>
                <c:pt idx="218" formatCode="#,##0\ &quot;€&quot;">
                  <c:v>48767.5</c:v>
                </c:pt>
                <c:pt idx="219" formatCode="#,##0\ &quot;€&quot;">
                  <c:v>55309.468000000001</c:v>
                </c:pt>
                <c:pt idx="220" formatCode="#,##0\ &quot;€&quot;">
                  <c:v>132003.97</c:v>
                </c:pt>
                <c:pt idx="221" formatCode="#,##0\ &quot;€&quot;">
                  <c:v>103161.821</c:v>
                </c:pt>
                <c:pt idx="222" formatCode="#,##0\ &quot;€&quot;">
                  <c:v>36717.404999999999</c:v>
                </c:pt>
                <c:pt idx="223" formatCode="#,##0\ &quot;€&quot;">
                  <c:v>214325</c:v>
                </c:pt>
                <c:pt idx="224" formatCode="#,##0\ &quot;€&quot;">
                  <c:v>51908.2</c:v>
                </c:pt>
                <c:pt idx="225" formatCode="#,##0\ &quot;€&quot;">
                  <c:v>49984.946000000004</c:v>
                </c:pt>
                <c:pt idx="226" formatCode="#,##0\ &quot;€&quot;">
                  <c:v>87890</c:v>
                </c:pt>
                <c:pt idx="227" formatCode="#,##0\ &quot;€&quot;">
                  <c:v>57393.216999999997</c:v>
                </c:pt>
                <c:pt idx="228" formatCode="#,##0\ &quot;€&quot;">
                  <c:v>46939.440999999999</c:v>
                </c:pt>
                <c:pt idx="229" formatCode="#,##0\ &quot;€&quot;">
                  <c:v>28510.167000000001</c:v>
                </c:pt>
                <c:pt idx="230" formatCode="#,##0\ &quot;€&quot;">
                  <c:v>54666.625</c:v>
                </c:pt>
                <c:pt idx="231" formatCode="#,##0\ &quot;€&quot;">
                  <c:v>34570.222000000002</c:v>
                </c:pt>
                <c:pt idx="232" formatCode="#,##0\ &quot;€&quot;">
                  <c:v>41325.290999999997</c:v>
                </c:pt>
                <c:pt idx="233" formatCode="#,##0\ &quot;€&quot;">
                  <c:v>103687.5</c:v>
                </c:pt>
                <c:pt idx="234" formatCode="#,##0\ &quot;€&quot;">
                  <c:v>51168.917000000001</c:v>
                </c:pt>
                <c:pt idx="235" formatCode="#,##0\ &quot;€&quot;">
                  <c:v>68683.743000000002</c:v>
                </c:pt>
                <c:pt idx="236" formatCode="#,##0\ &quot;€&quot;">
                  <c:v>105366.6</c:v>
                </c:pt>
                <c:pt idx="237" formatCode="#,##0\ &quot;€&quot;">
                  <c:v>73671.922999999995</c:v>
                </c:pt>
                <c:pt idx="238" formatCode="#,##0\ &quot;€&quot;">
                  <c:v>64938.938000000002</c:v>
                </c:pt>
                <c:pt idx="239" formatCode="#,##0\ &quot;€&quot;">
                  <c:v>76278.512000000002</c:v>
                </c:pt>
                <c:pt idx="240" formatCode="#,##0\ &quot;€&quot;">
                  <c:v>49959.902999999998</c:v>
                </c:pt>
                <c:pt idx="241" formatCode="#,##0\ &quot;€&quot;">
                  <c:v>107651.55</c:v>
                </c:pt>
                <c:pt idx="242" formatCode="#,##0\ &quot;€&quot;">
                  <c:v>58012.769</c:v>
                </c:pt>
                <c:pt idx="243" formatCode="#,##0\ &quot;€&quot;">
                  <c:v>71556.861999999994</c:v>
                </c:pt>
                <c:pt idx="244" formatCode="#,##0\ &quot;€&quot;">
                  <c:v>75176.343999999997</c:v>
                </c:pt>
                <c:pt idx="245" formatCode="#,##0\ &quot;€&quot;">
                  <c:v>72879.820999999996</c:v>
                </c:pt>
                <c:pt idx="246" formatCode="#,##0\ &quot;€&quot;">
                  <c:v>69492.192999999999</c:v>
                </c:pt>
                <c:pt idx="247" formatCode="#,##0\ &quot;€&quot;">
                  <c:v>75314.922999999995</c:v>
                </c:pt>
                <c:pt idx="248" formatCode="#,##0\ &quot;€&quot;">
                  <c:v>62697.932999999997</c:v>
                </c:pt>
                <c:pt idx="249" formatCode="#,##0\ &quot;€&quot;">
                  <c:v>90252.494000000006</c:v>
                </c:pt>
                <c:pt idx="250" formatCode="#,##0\ &quot;€&quot;">
                  <c:v>93838.195999999996</c:v>
                </c:pt>
                <c:pt idx="251" formatCode="#,##0\ &quot;€&quot;">
                  <c:v>169527.68799999999</c:v>
                </c:pt>
                <c:pt idx="252" formatCode="#,##0\ &quot;€&quot;">
                  <c:v>46090.5</c:v>
                </c:pt>
                <c:pt idx="253" formatCode="#,##0\ &quot;€&quot;">
                  <c:v>87769.570999999996</c:v>
                </c:pt>
                <c:pt idx="254" formatCode="#,##0\ &quot;€&quot;">
                  <c:v>40775.133000000002</c:v>
                </c:pt>
                <c:pt idx="255" formatCode="#,##0\ &quot;€&quot;">
                  <c:v>92860.153999999995</c:v>
                </c:pt>
                <c:pt idx="256" formatCode="#,##0\ &quot;€&quot;">
                  <c:v>64094.455000000002</c:v>
                </c:pt>
                <c:pt idx="257" formatCode="#,##0\ &quot;€&quot;">
                  <c:v>43103.517</c:v>
                </c:pt>
                <c:pt idx="258" formatCode="#,##0\ &quot;€&quot;">
                  <c:v>2803646.929</c:v>
                </c:pt>
                <c:pt idx="259" formatCode="#,##0\ &quot;€&quot;">
                  <c:v>63649.286</c:v>
                </c:pt>
                <c:pt idx="260" formatCode="#,##0\ &quot;€&quot;">
                  <c:v>64683.879000000001</c:v>
                </c:pt>
                <c:pt idx="261" formatCode="#,##0\ &quot;€&quot;">
                  <c:v>44359.762000000002</c:v>
                </c:pt>
                <c:pt idx="262" formatCode="#,##0\ &quot;€&quot;">
                  <c:v>40318.286</c:v>
                </c:pt>
                <c:pt idx="263" formatCode="#,##0\ &quot;€&quot;">
                  <c:v>30857</c:v>
                </c:pt>
                <c:pt idx="264" formatCode="#,##0\ &quot;€&quot;">
                  <c:v>62935.082999999999</c:v>
                </c:pt>
                <c:pt idx="265" formatCode="#,##0\ &quot;€&quot;">
                  <c:v>42428.529000000002</c:v>
                </c:pt>
                <c:pt idx="266" formatCode="#,##0\ &quot;€&quot;">
                  <c:v>49535.076999999997</c:v>
                </c:pt>
                <c:pt idx="267" formatCode="#,##0\ &quot;€&quot;">
                  <c:v>62413.813000000002</c:v>
                </c:pt>
                <c:pt idx="268" formatCode="#,##0\ &quot;€&quot;">
                  <c:v>88678.112999999998</c:v>
                </c:pt>
                <c:pt idx="269" formatCode="#,##0\ &quot;€&quot;">
                  <c:v>51531.678999999996</c:v>
                </c:pt>
                <c:pt idx="270" formatCode="#,##0\ &quot;€&quot;">
                  <c:v>35246.231</c:v>
                </c:pt>
                <c:pt idx="271" formatCode="#,##0\ &quot;€&quot;">
                  <c:v>53719.375</c:v>
                </c:pt>
                <c:pt idx="272" formatCode="#,##0\ &quot;€&quot;">
                  <c:v>36658.815000000002</c:v>
                </c:pt>
                <c:pt idx="273" formatCode="#,##0\ &quot;€&quot;">
                  <c:v>75464.862999999998</c:v>
                </c:pt>
                <c:pt idx="274" formatCode="#,##0\ &quot;€&quot;">
                  <c:v>43259.264999999999</c:v>
                </c:pt>
                <c:pt idx="275" formatCode="#,##0\ &quot;€&quot;">
                  <c:v>87614.725000000006</c:v>
                </c:pt>
                <c:pt idx="276" formatCode="#,##0\ &quot;€&quot;">
                  <c:v>34100</c:v>
                </c:pt>
                <c:pt idx="277" formatCode="#,##0\ &quot;€&quot;">
                  <c:v>59271.470999999998</c:v>
                </c:pt>
                <c:pt idx="278" formatCode="#,##0\ &quot;€&quot;">
                  <c:v>50128.525000000001</c:v>
                </c:pt>
                <c:pt idx="279" formatCode="#,##0\ &quot;€&quot;">
                  <c:v>82805.332999999999</c:v>
                </c:pt>
                <c:pt idx="280" formatCode="#,##0\ &quot;€&quot;">
                  <c:v>72184.119000000006</c:v>
                </c:pt>
                <c:pt idx="281" formatCode="#,##0\ &quot;€&quot;">
                  <c:v>63627.298999999999</c:v>
                </c:pt>
                <c:pt idx="282" formatCode="#,##0\ &quot;€&quot;">
                  <c:v>62178.571000000004</c:v>
                </c:pt>
                <c:pt idx="283" formatCode="#,##0\ &quot;€&quot;">
                  <c:v>36573.432000000001</c:v>
                </c:pt>
                <c:pt idx="284" formatCode="#,##0\ &quot;€&quot;">
                  <c:v>61072.542000000001</c:v>
                </c:pt>
                <c:pt idx="285" formatCode="#,##0\ &quot;€&quot;">
                  <c:v>54117.127</c:v>
                </c:pt>
                <c:pt idx="286" formatCode="#,##0\ &quot;€&quot;">
                  <c:v>90669.467999999993</c:v>
                </c:pt>
                <c:pt idx="287" formatCode="#,##0\ &quot;€&quot;">
                  <c:v>76813.5</c:v>
                </c:pt>
                <c:pt idx="288" formatCode="#,##0\ &quot;€&quot;">
                  <c:v>50587.838000000003</c:v>
                </c:pt>
                <c:pt idx="289" formatCode="#,##0\ &quot;€&quot;">
                  <c:v>51998.803</c:v>
                </c:pt>
                <c:pt idx="290" formatCode="#,##0\ &quot;€&quot;">
                  <c:v>77680.323000000004</c:v>
                </c:pt>
                <c:pt idx="291" formatCode="#,##0\ &quot;€&quot;">
                  <c:v>78401.039000000004</c:v>
                </c:pt>
                <c:pt idx="292" formatCode="#,##0\ &quot;€&quot;">
                  <c:v>65241.773999999998</c:v>
                </c:pt>
                <c:pt idx="293" formatCode="#,##0\ &quot;€&quot;">
                  <c:v>122546.95</c:v>
                </c:pt>
                <c:pt idx="294" formatCode="#,##0\ &quot;€&quot;">
                  <c:v>95623.448000000004</c:v>
                </c:pt>
                <c:pt idx="295" formatCode="#,##0\ &quot;€&quot;">
                  <c:v>79013.793000000005</c:v>
                </c:pt>
                <c:pt idx="296" formatCode="#,##0\ &quot;€&quot;">
                  <c:v>50658.588000000003</c:v>
                </c:pt>
                <c:pt idx="297" formatCode="#,##0\ &quot;€&quot;">
                  <c:v>51202.720999999998</c:v>
                </c:pt>
                <c:pt idx="298" formatCode="#,##0\ &quot;€&quot;">
                  <c:v>153863.5</c:v>
                </c:pt>
                <c:pt idx="299" formatCode="#,##0\ &quot;€&quot;">
                  <c:v>68213.292000000001</c:v>
                </c:pt>
                <c:pt idx="300" formatCode="#,##0\ &quot;€&quot;">
                  <c:v>74902.148000000001</c:v>
                </c:pt>
                <c:pt idx="301" formatCode="#,##0\ &quot;€&quot;">
                  <c:v>52238.487000000001</c:v>
                </c:pt>
                <c:pt idx="302" formatCode="#,##0\ &quot;€&quot;">
                  <c:v>63171.428999999996</c:v>
                </c:pt>
                <c:pt idx="303" formatCode="#,##0\ &quot;€&quot;">
                  <c:v>77036.5</c:v>
                </c:pt>
                <c:pt idx="304" formatCode="#,##0\ &quot;€&quot;">
                  <c:v>62191.298999999999</c:v>
                </c:pt>
                <c:pt idx="305" formatCode="#,##0\ &quot;€&quot;">
                  <c:v>42682.675999999999</c:v>
                </c:pt>
                <c:pt idx="306" formatCode="#,##0\ &quot;€&quot;">
                  <c:v>154429.033</c:v>
                </c:pt>
                <c:pt idx="307" formatCode="#,##0\ &quot;€&quot;">
                  <c:v>97618.978000000003</c:v>
                </c:pt>
                <c:pt idx="308" formatCode="#,##0\ &quot;€&quot;">
                  <c:v>159205.33300000001</c:v>
                </c:pt>
                <c:pt idx="309" formatCode="#,##0\ &quot;€&quot;">
                  <c:v>126216.88499999999</c:v>
                </c:pt>
                <c:pt idx="310" formatCode="#,##0\ &quot;€&quot;">
                  <c:v>76211.691999999995</c:v>
                </c:pt>
                <c:pt idx="311" formatCode="#,##0\ &quot;€&quot;">
                  <c:v>90424.8</c:v>
                </c:pt>
                <c:pt idx="312" formatCode="#,##0\ &quot;€&quot;">
                  <c:v>146971</c:v>
                </c:pt>
                <c:pt idx="313" formatCode="#,##0\ &quot;€&quot;">
                  <c:v>105359.162</c:v>
                </c:pt>
                <c:pt idx="314" formatCode="#,##0\ &quot;€&quot;">
                  <c:v>109409.73699999999</c:v>
                </c:pt>
                <c:pt idx="315" formatCode="#,##0\ &quot;€&quot;">
                  <c:v>62644.595999999998</c:v>
                </c:pt>
                <c:pt idx="316" formatCode="#,##0\ &quot;€&quot;">
                  <c:v>43056.455000000002</c:v>
                </c:pt>
                <c:pt idx="317" formatCode="#,##0\ &quot;€&quot;">
                  <c:v>52319.184999999998</c:v>
                </c:pt>
                <c:pt idx="318" formatCode="#,##0\ &quot;€&quot;">
                  <c:v>74955.262000000002</c:v>
                </c:pt>
                <c:pt idx="319" formatCode="#,##0\ &quot;€&quot;">
                  <c:v>55054.857000000004</c:v>
                </c:pt>
                <c:pt idx="320" formatCode="#,##0\ &quot;€&quot;">
                  <c:v>72994</c:v>
                </c:pt>
                <c:pt idx="321" formatCode="#,##0\ &quot;€&quot;">
                  <c:v>50032.667000000001</c:v>
                </c:pt>
                <c:pt idx="322" formatCode="#,##0\ &quot;€&quot;">
                  <c:v>69665.990999999995</c:v>
                </c:pt>
                <c:pt idx="323" formatCode="#,##0\ &quot;€&quot;">
                  <c:v>38629.944000000003</c:v>
                </c:pt>
                <c:pt idx="324" formatCode="#,##0\ &quot;€&quot;">
                  <c:v>59777.286</c:v>
                </c:pt>
                <c:pt idx="325" formatCode="#,##0\ &quot;€&quot;">
                  <c:v>70055.404999999999</c:v>
                </c:pt>
                <c:pt idx="326" formatCode="#,##0\ &quot;€&quot;">
                  <c:v>88962.952000000005</c:v>
                </c:pt>
                <c:pt idx="327" formatCode="#,##0\ &quot;€&quot;">
                  <c:v>60243.368000000002</c:v>
                </c:pt>
                <c:pt idx="328" formatCode="#,##0\ &quot;€&quot;">
                  <c:v>61288.294999999998</c:v>
                </c:pt>
                <c:pt idx="329" formatCode="#,##0\ &quot;€&quot;">
                  <c:v>81421.793000000005</c:v>
                </c:pt>
                <c:pt idx="330" formatCode="#,##0\ &quot;€&quot;">
                  <c:v>66949.913</c:v>
                </c:pt>
                <c:pt idx="331" formatCode="#,##0\ &quot;€&quot;">
                  <c:v>92711.831000000006</c:v>
                </c:pt>
                <c:pt idx="332" formatCode="#,##0\ &quot;€&quot;">
                  <c:v>58892.951999999997</c:v>
                </c:pt>
                <c:pt idx="333" formatCode="#,##0\ &quot;€&quot;">
                  <c:v>83084.581000000006</c:v>
                </c:pt>
                <c:pt idx="334" formatCode="#,##0\ &quot;€&quot;">
                  <c:v>37760.110999999997</c:v>
                </c:pt>
                <c:pt idx="335" formatCode="#,##0\ &quot;€&quot;">
                  <c:v>92288.824999999997</c:v>
                </c:pt>
                <c:pt idx="336" formatCode="#,##0\ &quot;€&quot;">
                  <c:v>148085.242</c:v>
                </c:pt>
                <c:pt idx="337" formatCode="#,##0\ &quot;€&quot;">
                  <c:v>135997.027</c:v>
                </c:pt>
                <c:pt idx="338" formatCode="#,##0\ &quot;€&quot;">
                  <c:v>87597.26</c:v>
                </c:pt>
                <c:pt idx="339" formatCode="#,##0\ &quot;€&quot;">
                  <c:v>58019.326000000001</c:v>
                </c:pt>
                <c:pt idx="340" formatCode="#,##0\ &quot;€&quot;">
                  <c:v>34830.625</c:v>
                </c:pt>
                <c:pt idx="341" formatCode="#,##0\ &quot;€&quot;">
                  <c:v>76022.429999999993</c:v>
                </c:pt>
                <c:pt idx="342" formatCode="#,##0\ &quot;€&quot;">
                  <c:v>57913.940999999999</c:v>
                </c:pt>
                <c:pt idx="343" formatCode="#,##0\ &quot;€&quot;">
                  <c:v>51783.8</c:v>
                </c:pt>
                <c:pt idx="344" formatCode="#,##0\ &quot;€&quot;">
                  <c:v>111680.541</c:v>
                </c:pt>
                <c:pt idx="345" formatCode="#,##0\ &quot;€&quot;">
                  <c:v>146019.946</c:v>
                </c:pt>
                <c:pt idx="346" formatCode="#,##0\ &quot;€&quot;">
                  <c:v>121508.757</c:v>
                </c:pt>
                <c:pt idx="347" formatCode="#,##0\ &quot;€&quot;">
                  <c:v>63902.684000000001</c:v>
                </c:pt>
                <c:pt idx="348" formatCode="#,##0\ &quot;€&quot;">
                  <c:v>111258.298</c:v>
                </c:pt>
                <c:pt idx="349" formatCode="#,##0\ &quot;€&quot;">
                  <c:v>56315</c:v>
                </c:pt>
                <c:pt idx="350" formatCode="#,##0\ &quot;€&quot;">
                  <c:v>59997.758999999998</c:v>
                </c:pt>
                <c:pt idx="351" formatCode="#,##0\ &quot;€&quot;">
                  <c:v>43726.409</c:v>
                </c:pt>
                <c:pt idx="352" formatCode="#,##0\ &quot;€&quot;">
                  <c:v>74753.857000000004</c:v>
                </c:pt>
                <c:pt idx="353" formatCode="#,##0\ &quot;€&quot;">
                  <c:v>66761.332999999999</c:v>
                </c:pt>
                <c:pt idx="354" formatCode="#,##0\ &quot;€&quot;">
                  <c:v>82310.710000000006</c:v>
                </c:pt>
                <c:pt idx="355" formatCode="#,##0\ &quot;€&quot;">
                  <c:v>86765.645000000004</c:v>
                </c:pt>
                <c:pt idx="356" formatCode="#,##0\ &quot;€&quot;">
                  <c:v>121292.049</c:v>
                </c:pt>
                <c:pt idx="357" formatCode="#,##0\ &quot;€&quot;">
                  <c:v>76237.403999999995</c:v>
                </c:pt>
                <c:pt idx="358" formatCode="#,##0\ &quot;€&quot;">
                  <c:v>98404.076000000001</c:v>
                </c:pt>
                <c:pt idx="359" formatCode="#,##0\ &quot;€&quot;">
                  <c:v>53764.75</c:v>
                </c:pt>
                <c:pt idx="360" formatCode="#,##0\ &quot;€&quot;">
                  <c:v>52093.75</c:v>
                </c:pt>
                <c:pt idx="361" formatCode="#,##0\ &quot;€&quot;">
                  <c:v>182713.11600000001</c:v>
                </c:pt>
                <c:pt idx="362" formatCode="#,##0\ &quot;€&quot;">
                  <c:v>85474.84</c:v>
                </c:pt>
                <c:pt idx="363" formatCode="#,##0\ &quot;€&quot;">
                  <c:v>118251.745</c:v>
                </c:pt>
                <c:pt idx="364" formatCode="#,##0\ &quot;€&quot;">
                  <c:v>91911.665999999997</c:v>
                </c:pt>
                <c:pt idx="365" formatCode="#,##0\ &quot;€&quot;">
                  <c:v>21643.7</c:v>
                </c:pt>
                <c:pt idx="366" formatCode="#,##0\ &quot;€&quot;">
                  <c:v>87616.922000000006</c:v>
                </c:pt>
                <c:pt idx="367" formatCode="#,##0\ &quot;€&quot;">
                  <c:v>94182.053</c:v>
                </c:pt>
                <c:pt idx="368" formatCode="#,##0\ &quot;€&quot;">
                  <c:v>90433.55</c:v>
                </c:pt>
                <c:pt idx="369" formatCode="#,##0\ &quot;€&quot;">
                  <c:v>46509.599999999999</c:v>
                </c:pt>
                <c:pt idx="370" formatCode="#,##0\ &quot;€&quot;">
                  <c:v>90960</c:v>
                </c:pt>
                <c:pt idx="371" formatCode="#,##0\ &quot;€&quot;">
                  <c:v>82218.875</c:v>
                </c:pt>
                <c:pt idx="372" formatCode="#,##0\ &quot;€&quot;">
                  <c:v>42324.94</c:v>
                </c:pt>
                <c:pt idx="373" formatCode="#,##0\ &quot;€&quot;">
                  <c:v>10407.75</c:v>
                </c:pt>
                <c:pt idx="374" formatCode="#,##0\ &quot;€&quot;">
                  <c:v>59297.62</c:v>
                </c:pt>
                <c:pt idx="375" formatCode="#,##0\ &quot;€&quot;">
                  <c:v>76270.75</c:v>
                </c:pt>
                <c:pt idx="376" formatCode="#,##0\ &quot;€&quot;">
                  <c:v>72014.27</c:v>
                </c:pt>
                <c:pt idx="377" formatCode="#,##0\ &quot;€&quot;">
                  <c:v>97692.126000000004</c:v>
                </c:pt>
                <c:pt idx="378" formatCode="#,##0\ &quot;€&quot;">
                  <c:v>118704.59299999999</c:v>
                </c:pt>
                <c:pt idx="379" formatCode="#,##0\ &quot;€&quot;">
                  <c:v>329532.69199999998</c:v>
                </c:pt>
                <c:pt idx="380" formatCode="#,##0\ &quot;€&quot;">
                  <c:v>64005.065000000002</c:v>
                </c:pt>
                <c:pt idx="381" formatCode="#,##0\ &quot;€&quot;">
                  <c:v>56435.659</c:v>
                </c:pt>
                <c:pt idx="382" formatCode="#,##0\ &quot;€&quot;">
                  <c:v>29547.5</c:v>
                </c:pt>
                <c:pt idx="383" formatCode="#,##0\ &quot;€&quot;">
                  <c:v>78545.937999999995</c:v>
                </c:pt>
                <c:pt idx="384" formatCode="#,##0\ &quot;€&quot;">
                  <c:v>41723.205000000002</c:v>
                </c:pt>
                <c:pt idx="385" formatCode="#,##0\ &quot;€&quot;">
                  <c:v>74879.5</c:v>
                </c:pt>
                <c:pt idx="386" formatCode="#,##0\ &quot;€&quot;">
                  <c:v>76599.019</c:v>
                </c:pt>
                <c:pt idx="387" formatCode="#,##0\ &quot;€&quot;">
                  <c:v>56163.158000000003</c:v>
                </c:pt>
                <c:pt idx="388" formatCode="#,##0\ &quot;€&quot;">
                  <c:v>55385</c:v>
                </c:pt>
                <c:pt idx="389" formatCode="#,##0\ &quot;€&quot;">
                  <c:v>67361.888000000006</c:v>
                </c:pt>
                <c:pt idx="390" formatCode="#,##0\ &quot;€&quot;">
                  <c:v>103013.69899999999</c:v>
                </c:pt>
                <c:pt idx="391" formatCode="#,##0\ &quot;€&quot;">
                  <c:v>-113520.799</c:v>
                </c:pt>
                <c:pt idx="392" formatCode="#,##0\ &quot;€&quot;">
                  <c:v>95479</c:v>
                </c:pt>
                <c:pt idx="393" formatCode="#,##0\ &quot;€&quot;">
                  <c:v>53444.332999999999</c:v>
                </c:pt>
                <c:pt idx="394" formatCode="#,##0\ &quot;€&quot;">
                  <c:v>40014.692000000003</c:v>
                </c:pt>
                <c:pt idx="395" formatCode="#,##0\ &quot;€&quot;">
                  <c:v>60502.37</c:v>
                </c:pt>
                <c:pt idx="396" formatCode="#,##0\ &quot;€&quot;">
                  <c:v>29333.332999999999</c:v>
                </c:pt>
                <c:pt idx="397" formatCode="#,##0\ &quot;€&quot;">
                  <c:v>84207.332999999999</c:v>
                </c:pt>
                <c:pt idx="398" formatCode="#,##0\ &quot;€&quot;">
                  <c:v>68925.142999999996</c:v>
                </c:pt>
                <c:pt idx="399" formatCode="#,##0\ &quot;€&quot;">
                  <c:v>96803.345000000001</c:v>
                </c:pt>
                <c:pt idx="400" formatCode="#,##0\ &quot;€&quot;">
                  <c:v>82940.248000000007</c:v>
                </c:pt>
                <c:pt idx="401" formatCode="#,##0\ &quot;€&quot;">
                  <c:v>22627.478999999999</c:v>
                </c:pt>
                <c:pt idx="402" formatCode="#,##0\ &quot;€&quot;">
                  <c:v>78490.388999999996</c:v>
                </c:pt>
                <c:pt idx="403" formatCode="#,##0\ &quot;€&quot;">
                  <c:v>109597.367</c:v>
                </c:pt>
                <c:pt idx="404" formatCode="#,##0\ &quot;€&quot;">
                  <c:v>46249.593999999997</c:v>
                </c:pt>
                <c:pt idx="405" formatCode="#,##0\ &quot;€&quot;">
                  <c:v>60247.283000000003</c:v>
                </c:pt>
                <c:pt idx="406" formatCode="#,##0\ &quot;€&quot;">
                  <c:v>60474.582999999999</c:v>
                </c:pt>
                <c:pt idx="407" formatCode="#,##0\ &quot;€&quot;">
                  <c:v>75817</c:v>
                </c:pt>
                <c:pt idx="408" formatCode="#,##0\ &quot;€&quot;">
                  <c:v>86231.167000000001</c:v>
                </c:pt>
                <c:pt idx="409" formatCode="#,##0\ &quot;€&quot;">
                  <c:v>99405.857000000004</c:v>
                </c:pt>
                <c:pt idx="410" formatCode="#,##0\ &quot;€&quot;">
                  <c:v>52039.05</c:v>
                </c:pt>
                <c:pt idx="411" formatCode="#,##0\ &quot;€&quot;">
                  <c:v>78466.600000000006</c:v>
                </c:pt>
                <c:pt idx="412" formatCode="#,##0\ &quot;€&quot;">
                  <c:v>132211.31599999999</c:v>
                </c:pt>
                <c:pt idx="413" formatCode="#,##0\ &quot;€&quot;">
                  <c:v>128216.675</c:v>
                </c:pt>
                <c:pt idx="414" formatCode="#,##0\ &quot;€&quot;">
                  <c:v>85936.592999999993</c:v>
                </c:pt>
                <c:pt idx="415" formatCode="#,##0\ &quot;€&quot;">
                  <c:v>45708.5</c:v>
                </c:pt>
                <c:pt idx="416" formatCode="#,##0\ &quot;€&quot;">
                  <c:v>54126.080000000002</c:v>
                </c:pt>
                <c:pt idx="417" formatCode="#,##0\ &quot;€&quot;">
                  <c:v>65456.881999999998</c:v>
                </c:pt>
                <c:pt idx="418" formatCode="#,##0\ &quot;€&quot;">
                  <c:v>83677.728000000003</c:v>
                </c:pt>
                <c:pt idx="419" formatCode="#,##0\ &quot;€&quot;">
                  <c:v>63363.286</c:v>
                </c:pt>
                <c:pt idx="420" formatCode="#,##0\ &quot;€&quot;">
                  <c:v>74166.698999999993</c:v>
                </c:pt>
                <c:pt idx="421" formatCode="#,##0\ &quot;€&quot;">
                  <c:v>47555.402999999998</c:v>
                </c:pt>
                <c:pt idx="422" formatCode="#,##0\ &quot;€&quot;">
                  <c:v>62427.714</c:v>
                </c:pt>
                <c:pt idx="423" formatCode="#,##0\ &quot;€&quot;">
                  <c:v>46066.610999999997</c:v>
                </c:pt>
                <c:pt idx="424" formatCode="#,##0\ &quot;€&quot;">
                  <c:v>87767.127999999997</c:v>
                </c:pt>
                <c:pt idx="425" formatCode="#,##0\ &quot;€&quot;">
                  <c:v>50375.722999999998</c:v>
                </c:pt>
                <c:pt idx="426" formatCode="#,##0\ &quot;€&quot;">
                  <c:v>189566.69</c:v>
                </c:pt>
                <c:pt idx="427" formatCode="#,##0\ &quot;€&quot;">
                  <c:v>72221.2</c:v>
                </c:pt>
                <c:pt idx="428" formatCode="#,##0\ &quot;€&quot;">
                  <c:v>81062.332999999999</c:v>
                </c:pt>
                <c:pt idx="429" formatCode="#,##0\ &quot;€&quot;">
                  <c:v>52594.756000000001</c:v>
                </c:pt>
                <c:pt idx="430" formatCode="#,##0\ &quot;€&quot;">
                  <c:v>92010.929000000004</c:v>
                </c:pt>
                <c:pt idx="431" formatCode="#,##0\ &quot;€&quot;">
                  <c:v>71620.142999999996</c:v>
                </c:pt>
                <c:pt idx="432" formatCode="#,##0\ &quot;€&quot;">
                  <c:v>77324.346000000005</c:v>
                </c:pt>
                <c:pt idx="433" formatCode="#,##0\ &quot;€&quot;">
                  <c:v>83762.034</c:v>
                </c:pt>
                <c:pt idx="434" formatCode="#,##0\ &quot;€&quot;">
                  <c:v>244327.7</c:v>
                </c:pt>
                <c:pt idx="435" formatCode="#,##0\ &quot;€&quot;">
                  <c:v>199654.96400000001</c:v>
                </c:pt>
                <c:pt idx="436" formatCode="#,##0\ &quot;€&quot;">
                  <c:v>50882</c:v>
                </c:pt>
                <c:pt idx="437" formatCode="#,##0\ &quot;€&quot;">
                  <c:v>47409.014000000003</c:v>
                </c:pt>
                <c:pt idx="438" formatCode="#,##0\ &quot;€&quot;">
                  <c:v>-157178.05300000001</c:v>
                </c:pt>
                <c:pt idx="439" formatCode="#,##0\ &quot;€&quot;">
                  <c:v>53755.048000000003</c:v>
                </c:pt>
                <c:pt idx="440" formatCode="#,##0\ &quot;€&quot;">
                  <c:v>69794.535999999993</c:v>
                </c:pt>
                <c:pt idx="441" formatCode="#,##0\ &quot;€&quot;">
                  <c:v>85987.625</c:v>
                </c:pt>
                <c:pt idx="442" formatCode="#,##0\ &quot;€&quot;">
                  <c:v>41516.887999999999</c:v>
                </c:pt>
                <c:pt idx="443" formatCode="#,##0\ &quot;€&quot;">
                  <c:v>261798.50200000001</c:v>
                </c:pt>
                <c:pt idx="444" formatCode="#,##0\ &quot;€&quot;">
                  <c:v>79049.399999999994</c:v>
                </c:pt>
                <c:pt idx="445" formatCode="#,##0\ &quot;€&quot;">
                  <c:v>106126.568</c:v>
                </c:pt>
                <c:pt idx="446" formatCode="#,##0\ &quot;€&quot;">
                  <c:v>71169.025999999998</c:v>
                </c:pt>
                <c:pt idx="447" formatCode="#,##0\ &quot;€&quot;">
                  <c:v>80837.221999999994</c:v>
                </c:pt>
                <c:pt idx="448" formatCode="#,##0\ &quot;€&quot;">
                  <c:v>171983.11300000001</c:v>
                </c:pt>
                <c:pt idx="449" formatCode="#,##0\ &quot;€&quot;">
                  <c:v>168905.77600000001</c:v>
                </c:pt>
                <c:pt idx="450" formatCode="#,##0\ &quot;€&quot;">
                  <c:v>100679.995</c:v>
                </c:pt>
                <c:pt idx="451" formatCode="#,##0\ &quot;€&quot;">
                  <c:v>52084.875</c:v>
                </c:pt>
                <c:pt idx="452" formatCode="#,##0\ &quot;€&quot;">
                  <c:v>51057</c:v>
                </c:pt>
                <c:pt idx="453" formatCode="#,##0\ &quot;€&quot;">
                  <c:v>145392.611</c:v>
                </c:pt>
                <c:pt idx="454" formatCode="#,##0\ &quot;€&quot;">
                  <c:v>111301.162</c:v>
                </c:pt>
                <c:pt idx="455" formatCode="#,##0\ &quot;€&quot;">
                  <c:v>51559.627999999997</c:v>
                </c:pt>
                <c:pt idx="456" formatCode="#,##0\ &quot;€&quot;">
                  <c:v>89669.635999999999</c:v>
                </c:pt>
                <c:pt idx="457" formatCode="#,##0\ &quot;€&quot;">
                  <c:v>69847.452000000005</c:v>
                </c:pt>
                <c:pt idx="458" formatCode="#,##0\ &quot;€&quot;">
                  <c:v>80352.963000000003</c:v>
                </c:pt>
                <c:pt idx="459" formatCode="#,##0\ &quot;€&quot;">
                  <c:v>89830.865000000005</c:v>
                </c:pt>
                <c:pt idx="460" formatCode="#,##0\ &quot;€&quot;">
                  <c:v>111340.30100000001</c:v>
                </c:pt>
                <c:pt idx="461" formatCode="#,##0\ &quot;€&quot;">
                  <c:v>10582.011</c:v>
                </c:pt>
                <c:pt idx="462" formatCode="#,##0\ &quot;€&quot;">
                  <c:v>80906.413</c:v>
                </c:pt>
                <c:pt idx="463" formatCode="#,##0\ &quot;€&quot;">
                  <c:v>31189.135999999999</c:v>
                </c:pt>
                <c:pt idx="464" formatCode="#,##0\ &quot;€&quot;">
                  <c:v>86553.600000000006</c:v>
                </c:pt>
                <c:pt idx="465" formatCode="#,##0\ &quot;€&quot;">
                  <c:v>105595.808</c:v>
                </c:pt>
                <c:pt idx="466" formatCode="#,##0\ &quot;€&quot;">
                  <c:v>45078.25</c:v>
                </c:pt>
                <c:pt idx="467" formatCode="#,##0\ &quot;€&quot;">
                  <c:v>158426.60999999999</c:v>
                </c:pt>
                <c:pt idx="468" formatCode="#,##0\ &quot;€&quot;">
                  <c:v>154888.47399999999</c:v>
                </c:pt>
                <c:pt idx="469" formatCode="#,##0\ &quot;€&quot;">
                  <c:v>48905.608999999997</c:v>
                </c:pt>
                <c:pt idx="470" formatCode="#,##0\ &quot;€&quot;">
                  <c:v>-59301.911</c:v>
                </c:pt>
                <c:pt idx="471" formatCode="#,##0\ &quot;€&quot;">
                  <c:v>117178.90399999999</c:v>
                </c:pt>
                <c:pt idx="472" formatCode="#,##0\ &quot;€&quot;">
                  <c:v>54111.917000000001</c:v>
                </c:pt>
                <c:pt idx="473" formatCode="#,##0\ &quot;€&quot;">
                  <c:v>211670</c:v>
                </c:pt>
                <c:pt idx="474" formatCode="#,##0\ &quot;€&quot;">
                  <c:v>43086.428999999996</c:v>
                </c:pt>
                <c:pt idx="475" formatCode="#,##0\ &quot;€&quot;">
                  <c:v>45913.8</c:v>
                </c:pt>
                <c:pt idx="476" formatCode="#,##0\ &quot;€&quot;">
                  <c:v>82242.027000000002</c:v>
                </c:pt>
                <c:pt idx="477" formatCode="#,##0\ &quot;€&quot;">
                  <c:v>59734.375</c:v>
                </c:pt>
                <c:pt idx="478" formatCode="#,##0\ &quot;€&quot;">
                  <c:v>65446.555999999997</c:v>
                </c:pt>
                <c:pt idx="479" formatCode="#,##0\ &quot;€&quot;">
                  <c:v>82094.482000000004</c:v>
                </c:pt>
                <c:pt idx="480" formatCode="#,##0\ &quot;€&quot;">
                  <c:v>65629.625</c:v>
                </c:pt>
                <c:pt idx="481" formatCode="#,##0\ &quot;€&quot;">
                  <c:v>59626.832999999999</c:v>
                </c:pt>
                <c:pt idx="482" formatCode="#,##0\ &quot;€&quot;">
                  <c:v>77755.528000000006</c:v>
                </c:pt>
                <c:pt idx="483" formatCode="#,##0\ &quot;€&quot;">
                  <c:v>56195.555999999997</c:v>
                </c:pt>
                <c:pt idx="484" formatCode="#,##0\ &quot;€&quot;">
                  <c:v>68340.546000000002</c:v>
                </c:pt>
                <c:pt idx="485" formatCode="#,##0\ &quot;€&quot;">
                  <c:v>72068.463000000003</c:v>
                </c:pt>
                <c:pt idx="486" formatCode="#,##0\ &quot;€&quot;">
                  <c:v>59540.762999999999</c:v>
                </c:pt>
                <c:pt idx="487" formatCode="#,##0\ &quot;€&quot;">
                  <c:v>63049.218999999997</c:v>
                </c:pt>
                <c:pt idx="488" formatCode="#,##0\ &quot;€&quot;">
                  <c:v>92387.769</c:v>
                </c:pt>
                <c:pt idx="489" formatCode="#,##0\ &quot;€&quot;">
                  <c:v>54077.072</c:v>
                </c:pt>
                <c:pt idx="490" formatCode="#,##0\ &quot;€&quot;">
                  <c:v>64892.544000000002</c:v>
                </c:pt>
                <c:pt idx="491" formatCode="#,##0\ &quot;€&quot;">
                  <c:v>68052.182000000001</c:v>
                </c:pt>
                <c:pt idx="492" formatCode="#,##0\ &quot;€&quot;">
                  <c:v>48210.5</c:v>
                </c:pt>
                <c:pt idx="493" formatCode="#,##0\ &quot;€&quot;">
                  <c:v>49220.881000000001</c:v>
                </c:pt>
                <c:pt idx="494" formatCode="#,##0\ &quot;€&quot;">
                  <c:v>78181.817999999999</c:v>
                </c:pt>
                <c:pt idx="495" formatCode="#,##0\ &quot;€&quot;">
                  <c:v>85174.332999999999</c:v>
                </c:pt>
                <c:pt idx="496" formatCode="#,##0\ &quot;€&quot;">
                  <c:v>79922.2</c:v>
                </c:pt>
                <c:pt idx="497" formatCode="#,##0\ &quot;€&quot;">
                  <c:v>70251.524000000005</c:v>
                </c:pt>
                <c:pt idx="498" formatCode="#,##0\ &quot;€&quot;">
                  <c:v>59675.375</c:v>
                </c:pt>
                <c:pt idx="499" formatCode="#,##0\ &quot;€&quot;">
                  <c:v>56325.523000000001</c:v>
                </c:pt>
                <c:pt idx="500" formatCode="#,##0\ &quot;€&quot;">
                  <c:v>3527.86</c:v>
                </c:pt>
                <c:pt idx="501" formatCode="#,##0\ &quot;€&quot;">
                  <c:v>62553.357000000004</c:v>
                </c:pt>
                <c:pt idx="502" formatCode="#,##0\ &quot;€&quot;">
                  <c:v>107935.556</c:v>
                </c:pt>
                <c:pt idx="503" formatCode="#,##0\ &quot;€&quot;">
                  <c:v>45625</c:v>
                </c:pt>
                <c:pt idx="504" formatCode="#,##0\ &quot;€&quot;">
                  <c:v>82358.952000000005</c:v>
                </c:pt>
                <c:pt idx="505" formatCode="#,##0\ &quot;€&quot;">
                  <c:v>71356.304000000004</c:v>
                </c:pt>
                <c:pt idx="506" formatCode="#,##0\ &quot;€&quot;">
                  <c:v>83293.37</c:v>
                </c:pt>
                <c:pt idx="507" formatCode="#,##0\ &quot;€&quot;">
                  <c:v>64712.125</c:v>
                </c:pt>
                <c:pt idx="508" formatCode="#,##0\ &quot;€&quot;">
                  <c:v>87627.25</c:v>
                </c:pt>
                <c:pt idx="509" formatCode="#,##0\ &quot;€&quot;">
                  <c:v>51726.288999999997</c:v>
                </c:pt>
                <c:pt idx="510" formatCode="#,##0\ &quot;€&quot;">
                  <c:v>74720.486000000004</c:v>
                </c:pt>
                <c:pt idx="511" formatCode="#,##0\ &quot;€&quot;">
                  <c:v>105190.2</c:v>
                </c:pt>
                <c:pt idx="512" formatCode="#,##0\ &quot;€&quot;">
                  <c:v>95143.459000000003</c:v>
                </c:pt>
                <c:pt idx="513" formatCode="#,##0\ &quot;€&quot;">
                  <c:v>111245.76300000001</c:v>
                </c:pt>
                <c:pt idx="514" formatCode="#,##0\ &quot;€&quot;">
                  <c:v>82867.364000000001</c:v>
                </c:pt>
                <c:pt idx="515" formatCode="#,##0\ &quot;€&quot;">
                  <c:v>43613.75</c:v>
                </c:pt>
                <c:pt idx="516" formatCode="#,##0\ &quot;€&quot;">
                  <c:v>76200.5</c:v>
                </c:pt>
                <c:pt idx="517" formatCode="#,##0\ &quot;€&quot;">
                  <c:v>54814.506000000001</c:v>
                </c:pt>
                <c:pt idx="518" formatCode="#,##0\ &quot;€&quot;">
                  <c:v>61105.792999999998</c:v>
                </c:pt>
                <c:pt idx="519" formatCode="#,##0\ &quot;€&quot;">
                  <c:v>81172.065000000002</c:v>
                </c:pt>
                <c:pt idx="520" formatCode="#,##0\ &quot;€&quot;">
                  <c:v>63799.213000000003</c:v>
                </c:pt>
                <c:pt idx="521" formatCode="#,##0\ &quot;€&quot;">
                  <c:v>92542.876000000004</c:v>
                </c:pt>
                <c:pt idx="522" formatCode="#,##0\ &quot;€&quot;">
                  <c:v>47877.224000000002</c:v>
                </c:pt>
                <c:pt idx="523" formatCode="#,##0\ &quot;€&quot;">
                  <c:v>86855.226999999999</c:v>
                </c:pt>
                <c:pt idx="524" formatCode="#,##0\ &quot;€&quot;">
                  <c:v>90998.695999999996</c:v>
                </c:pt>
                <c:pt idx="525" formatCode="#,##0\ &quot;€&quot;">
                  <c:v>80075.934999999998</c:v>
                </c:pt>
                <c:pt idx="526" formatCode="#,##0\ &quot;€&quot;">
                  <c:v>41515.506999999998</c:v>
                </c:pt>
                <c:pt idx="527" formatCode="#,##0\ &quot;€&quot;">
                  <c:v>62603</c:v>
                </c:pt>
                <c:pt idx="528" formatCode="#,##0\ &quot;€&quot;">
                  <c:v>88418.6</c:v>
                </c:pt>
                <c:pt idx="529" formatCode="#,##0\ &quot;€&quot;">
                  <c:v>74995.013999999996</c:v>
                </c:pt>
                <c:pt idx="530" formatCode="#,##0\ &quot;€&quot;">
                  <c:v>87869.611000000004</c:v>
                </c:pt>
                <c:pt idx="531" formatCode="#,##0\ &quot;€&quot;">
                  <c:v>86362.817999999999</c:v>
                </c:pt>
                <c:pt idx="532" formatCode="#,##0\ &quot;€&quot;">
                  <c:v>122607.829</c:v>
                </c:pt>
                <c:pt idx="533" formatCode="#,##0\ &quot;€&quot;">
                  <c:v>63425.652999999998</c:v>
                </c:pt>
                <c:pt idx="534" formatCode="#,##0\ &quot;€&quot;">
                  <c:v>64813.661999999997</c:v>
                </c:pt>
                <c:pt idx="535" formatCode="#,##0\ &quot;€&quot;">
                  <c:v>-149139.70800000001</c:v>
                </c:pt>
                <c:pt idx="536" formatCode="#,##0\ &quot;€&quot;">
                  <c:v>106329.20299999999</c:v>
                </c:pt>
                <c:pt idx="537" formatCode="#,##0\ &quot;€&quot;">
                  <c:v>121903.818</c:v>
                </c:pt>
                <c:pt idx="538" formatCode="#,##0\ &quot;€&quot;">
                  <c:v>82249.145999999993</c:v>
                </c:pt>
                <c:pt idx="539" formatCode="#,##0\ &quot;€&quot;">
                  <c:v>87293.570999999996</c:v>
                </c:pt>
                <c:pt idx="540" formatCode="#,##0\ &quot;€&quot;">
                  <c:v>55550</c:v>
                </c:pt>
                <c:pt idx="541" formatCode="#,##0\ &quot;€&quot;">
                  <c:v>95892.5</c:v>
                </c:pt>
                <c:pt idx="542" formatCode="#,##0\ &quot;€&quot;">
                  <c:v>71306.163</c:v>
                </c:pt>
                <c:pt idx="543" formatCode="#,##0\ &quot;€&quot;">
                  <c:v>113244.17200000001</c:v>
                </c:pt>
                <c:pt idx="544" formatCode="#,##0\ &quot;€&quot;">
                  <c:v>45569.4</c:v>
                </c:pt>
                <c:pt idx="545" formatCode="#,##0\ &quot;€&quot;">
                  <c:v>75385.581999999995</c:v>
                </c:pt>
                <c:pt idx="546" formatCode="#,##0\ &quot;€&quot;">
                  <c:v>89962.963000000003</c:v>
                </c:pt>
                <c:pt idx="547" formatCode="#,##0\ &quot;€&quot;">
                  <c:v>129634.35799999999</c:v>
                </c:pt>
                <c:pt idx="548" formatCode="#,##0\ &quot;€&quot;">
                  <c:v>125316.29700000001</c:v>
                </c:pt>
                <c:pt idx="549" formatCode="#,##0\ &quot;€&quot;">
                  <c:v>107125.8</c:v>
                </c:pt>
                <c:pt idx="550" formatCode="#,##0\ &quot;€&quot;">
                  <c:v>96022.357000000004</c:v>
                </c:pt>
                <c:pt idx="551" formatCode="#,##0\ &quot;€&quot;">
                  <c:v>65500.245000000003</c:v>
                </c:pt>
                <c:pt idx="552" formatCode="#,##0\ &quot;€&quot;">
                  <c:v>112444.444</c:v>
                </c:pt>
                <c:pt idx="553" formatCode="#,##0\ &quot;€&quot;">
                  <c:v>75077.698000000004</c:v>
                </c:pt>
                <c:pt idx="554" formatCode="#,##0\ &quot;€&quot;">
                  <c:v>93584.771999999997</c:v>
                </c:pt>
                <c:pt idx="555" formatCode="#,##0\ &quot;€&quot;">
                  <c:v>95653.316000000006</c:v>
                </c:pt>
                <c:pt idx="556" formatCode="#,##0\ &quot;€&quot;">
                  <c:v>47437.542000000001</c:v>
                </c:pt>
                <c:pt idx="557" formatCode="#,##0\ &quot;€&quot;">
                  <c:v>50367.857000000004</c:v>
                </c:pt>
                <c:pt idx="558" formatCode="#,##0\ &quot;€&quot;">
                  <c:v>46384.614999999998</c:v>
                </c:pt>
                <c:pt idx="559" formatCode="#,##0\ &quot;€&quot;">
                  <c:v>33084.800000000003</c:v>
                </c:pt>
                <c:pt idx="560" formatCode="#,##0\ &quot;€&quot;">
                  <c:v>56378.786</c:v>
                </c:pt>
                <c:pt idx="561" formatCode="#,##0\ &quot;€&quot;">
                  <c:v>53289.343999999997</c:v>
                </c:pt>
                <c:pt idx="562" formatCode="#,##0\ &quot;€&quot;">
                  <c:v>-6762384</c:v>
                </c:pt>
                <c:pt idx="563" formatCode="#,##0\ &quot;€&quot;">
                  <c:v>66818.316000000006</c:v>
                </c:pt>
                <c:pt idx="564" formatCode="#,##0\ &quot;€&quot;">
                  <c:v>50614.118000000002</c:v>
                </c:pt>
                <c:pt idx="565" formatCode="#,##0\ &quot;€&quot;">
                  <c:v>100785.878</c:v>
                </c:pt>
                <c:pt idx="566" formatCode="#,##0\ &quot;€&quot;">
                  <c:v>-246362.2</c:v>
                </c:pt>
                <c:pt idx="567" formatCode="#,##0\ &quot;€&quot;">
                  <c:v>73349.5</c:v>
                </c:pt>
                <c:pt idx="568" formatCode="#,##0\ &quot;€&quot;">
                  <c:v>59685.25</c:v>
                </c:pt>
                <c:pt idx="569" formatCode="#,##0\ &quot;€&quot;">
                  <c:v>56892.194000000003</c:v>
                </c:pt>
                <c:pt idx="570" formatCode="#,##0\ &quot;€&quot;">
                  <c:v>17678.646000000001</c:v>
                </c:pt>
                <c:pt idx="571" formatCode="#,##0\ &quot;€&quot;">
                  <c:v>70189.544999999998</c:v>
                </c:pt>
                <c:pt idx="572" formatCode="#,##0\ &quot;€&quot;">
                  <c:v>75465.275999999998</c:v>
                </c:pt>
                <c:pt idx="573" formatCode="#,##0\ &quot;€&quot;">
                  <c:v>226204.51</c:v>
                </c:pt>
                <c:pt idx="574" formatCode="#,##0\ &quot;€&quot;">
                  <c:v>67793.486999999994</c:v>
                </c:pt>
                <c:pt idx="575" formatCode="#,##0\ &quot;€&quot;">
                  <c:v>18628744</c:v>
                </c:pt>
                <c:pt idx="576" formatCode="#,##0\ &quot;€&quot;">
                  <c:v>896458.31299999997</c:v>
                </c:pt>
                <c:pt idx="577" formatCode="#,##0\ &quot;€&quot;">
                  <c:v>96696.3</c:v>
                </c:pt>
                <c:pt idx="578" formatCode="#,##0\ &quot;€&quot;">
                  <c:v>71020.167000000001</c:v>
                </c:pt>
                <c:pt idx="579" formatCode="#,##0\ &quot;€&quot;">
                  <c:v>38666.167000000001</c:v>
                </c:pt>
                <c:pt idx="580" formatCode="#,##0\ &quot;€&quot;">
                  <c:v>139345.15400000001</c:v>
                </c:pt>
                <c:pt idx="581" formatCode="#,##0\ &quot;€&quot;">
                  <c:v>47445.2</c:v>
                </c:pt>
                <c:pt idx="582" formatCode="#,##0\ &quot;€&quot;">
                  <c:v>201946</c:v>
                </c:pt>
                <c:pt idx="583" formatCode="#,##0\ &quot;€&quot;">
                  <c:v>51159.544999999998</c:v>
                </c:pt>
                <c:pt idx="584" formatCode="#,##0\ &quot;€&quot;">
                  <c:v>271594.08199999999</c:v>
                </c:pt>
                <c:pt idx="585" formatCode="#,##0\ &quot;€&quot;">
                  <c:v>61433.610999999997</c:v>
                </c:pt>
                <c:pt idx="586" formatCode="#,##0\ &quot;€&quot;">
                  <c:v>52119.292000000001</c:v>
                </c:pt>
                <c:pt idx="587" formatCode="#,##0\ &quot;€&quot;">
                  <c:v>45495.258999999998</c:v>
                </c:pt>
                <c:pt idx="588" formatCode="#,##0\ &quot;€&quot;">
                  <c:v>56412.394999999997</c:v>
                </c:pt>
                <c:pt idx="589" formatCode="#,##0\ &quot;€&quot;">
                  <c:v>73728</c:v>
                </c:pt>
                <c:pt idx="590" formatCode="#,##0\ &quot;€&quot;">
                  <c:v>86407.75</c:v>
                </c:pt>
                <c:pt idx="591" formatCode="#,##0\ &quot;€&quot;">
                  <c:v>68789.8</c:v>
                </c:pt>
                <c:pt idx="592" formatCode="#,##0\ &quot;€&quot;">
                  <c:v>82489</c:v>
                </c:pt>
                <c:pt idx="593" formatCode="#,##0\ &quot;€&quot;">
                  <c:v>47275.332999999999</c:v>
                </c:pt>
                <c:pt idx="594" formatCode="#,##0\ &quot;€&quot;">
                  <c:v>47632.75</c:v>
                </c:pt>
                <c:pt idx="595" formatCode="#,##0\ &quot;€&quot;">
                  <c:v>99623.198999999993</c:v>
                </c:pt>
                <c:pt idx="596" formatCode="#,##0\ &quot;€&quot;">
                  <c:v>63365.483</c:v>
                </c:pt>
                <c:pt idx="597" formatCode="#,##0\ &quot;€&quot;">
                  <c:v>34729.182000000001</c:v>
                </c:pt>
                <c:pt idx="598" formatCode="#,##0\ &quot;€&quot;">
                  <c:v>56333.332999999999</c:v>
                </c:pt>
                <c:pt idx="599" formatCode="#,##0\ &quot;€&quot;">
                  <c:v>131736.538</c:v>
                </c:pt>
                <c:pt idx="600" formatCode="#,##0\ &quot;€&quot;">
                  <c:v>68074.486000000004</c:v>
                </c:pt>
                <c:pt idx="601" formatCode="#,##0\ &quot;€&quot;">
                  <c:v>127324.645</c:v>
                </c:pt>
                <c:pt idx="602" formatCode="#,##0\ &quot;€&quot;">
                  <c:v>62115.28</c:v>
                </c:pt>
                <c:pt idx="603" formatCode="#,##0\ &quot;€&quot;">
                  <c:v>62886.762999999999</c:v>
                </c:pt>
                <c:pt idx="604" formatCode="#,##0\ &quot;€&quot;">
                  <c:v>151771.4</c:v>
                </c:pt>
                <c:pt idx="605" formatCode="#,##0\ &quot;€&quot;">
                  <c:v>77920.2</c:v>
                </c:pt>
                <c:pt idx="606" formatCode="#,##0\ &quot;€&quot;">
                  <c:v>72271.418999999994</c:v>
                </c:pt>
                <c:pt idx="607" formatCode="#,##0\ &quot;€&quot;">
                  <c:v>37409.091</c:v>
                </c:pt>
                <c:pt idx="608" formatCode="#,##0\ &quot;€&quot;">
                  <c:v>56107.919000000002</c:v>
                </c:pt>
                <c:pt idx="609" formatCode="#,##0\ &quot;€&quot;">
                  <c:v>78638.561000000002</c:v>
                </c:pt>
                <c:pt idx="610" formatCode="#,##0\ &quot;€&quot;">
                  <c:v>44531.269</c:v>
                </c:pt>
                <c:pt idx="611" formatCode="#,##0\ &quot;€&quot;">
                  <c:v>132091.91500000001</c:v>
                </c:pt>
                <c:pt idx="612" formatCode="#,##0\ &quot;€&quot;">
                  <c:v>-414141.636</c:v>
                </c:pt>
                <c:pt idx="613" formatCode="#,##0\ &quot;€&quot;">
                  <c:v>88080.332999999999</c:v>
                </c:pt>
                <c:pt idx="614" formatCode="#,##0\ &quot;€&quot;">
                  <c:v>56410.605000000003</c:v>
                </c:pt>
                <c:pt idx="615" formatCode="#,##0\ &quot;€&quot;">
                  <c:v>63350</c:v>
                </c:pt>
                <c:pt idx="616" formatCode="#,##0\ &quot;€&quot;">
                  <c:v>122575.541</c:v>
                </c:pt>
                <c:pt idx="617" formatCode="#,##0\ &quot;€&quot;">
                  <c:v>63509.315999999999</c:v>
                </c:pt>
                <c:pt idx="618" formatCode="#,##0\ &quot;€&quot;">
                  <c:v>43480.444000000003</c:v>
                </c:pt>
                <c:pt idx="619" formatCode="#,##0\ &quot;€&quot;">
                  <c:v>167312.06299999999</c:v>
                </c:pt>
                <c:pt idx="620" formatCode="#,##0\ &quot;€&quot;">
                  <c:v>85106.384999999995</c:v>
                </c:pt>
                <c:pt idx="621" formatCode="#,##0\ &quot;€&quot;">
                  <c:v>53604.258999999998</c:v>
                </c:pt>
                <c:pt idx="622" formatCode="#,##0\ &quot;€&quot;">
                  <c:v>57906.712</c:v>
                </c:pt>
                <c:pt idx="623" formatCode="#,##0\ &quot;€&quot;">
                  <c:v>93288.332999999999</c:v>
                </c:pt>
                <c:pt idx="624" formatCode="#,##0\ &quot;€&quot;">
                  <c:v>68021.195999999996</c:v>
                </c:pt>
                <c:pt idx="625" formatCode="#,##0\ &quot;€&quot;">
                  <c:v>64866.894999999997</c:v>
                </c:pt>
                <c:pt idx="626" formatCode="#,##0\ &quot;€&quot;">
                  <c:v>45705.059000000001</c:v>
                </c:pt>
                <c:pt idx="627" formatCode="#,##0\ &quot;€&quot;">
                  <c:v>71594.285999999993</c:v>
                </c:pt>
                <c:pt idx="628" formatCode="#,##0\ &quot;€&quot;">
                  <c:v>59977.694000000003</c:v>
                </c:pt>
                <c:pt idx="629" formatCode="#,##0\ &quot;€&quot;">
                  <c:v>60541.586000000003</c:v>
                </c:pt>
                <c:pt idx="630" formatCode="#,##0\ &quot;€&quot;">
                  <c:v>57811.773000000001</c:v>
                </c:pt>
                <c:pt idx="631" formatCode="#,##0\ &quot;€&quot;">
                  <c:v>74300.146999999997</c:v>
                </c:pt>
                <c:pt idx="632" formatCode="#,##0\ &quot;€&quot;">
                  <c:v>82593.714000000007</c:v>
                </c:pt>
                <c:pt idx="633" formatCode="#,##0\ &quot;€&quot;">
                  <c:v>54450</c:v>
                </c:pt>
                <c:pt idx="634" formatCode="#,##0\ &quot;€&quot;">
                  <c:v>66955.756999999998</c:v>
                </c:pt>
                <c:pt idx="635" formatCode="#,##0\ &quot;€&quot;">
                  <c:v>72649.364000000001</c:v>
                </c:pt>
                <c:pt idx="636" formatCode="#,##0\ &quot;€&quot;">
                  <c:v>56981.909</c:v>
                </c:pt>
                <c:pt idx="637" formatCode="#,##0\ &quot;€&quot;">
                  <c:v>136625.429</c:v>
                </c:pt>
                <c:pt idx="638" formatCode="#,##0\ &quot;€&quot;">
                  <c:v>78203</c:v>
                </c:pt>
                <c:pt idx="639" formatCode="#,##0\ &quot;€&quot;">
                  <c:v>95232.296000000002</c:v>
                </c:pt>
                <c:pt idx="640" formatCode="#,##0\ &quot;€&quot;">
                  <c:v>62722.294000000002</c:v>
                </c:pt>
                <c:pt idx="641" formatCode="#,##0\ &quot;€&quot;">
                  <c:v>168559.872</c:v>
                </c:pt>
                <c:pt idx="642" formatCode="#,##0\ &quot;€&quot;">
                  <c:v>143423.125</c:v>
                </c:pt>
                <c:pt idx="643" formatCode="#,##0\ &quot;€&quot;">
                  <c:v>80323</c:v>
                </c:pt>
                <c:pt idx="644" formatCode="#,##0\ &quot;€&quot;">
                  <c:v>83357.955000000002</c:v>
                </c:pt>
                <c:pt idx="645" formatCode="#,##0\ &quot;€&quot;">
                  <c:v>67112.888999999996</c:v>
                </c:pt>
                <c:pt idx="646" formatCode="#,##0\ &quot;€&quot;">
                  <c:v>85175.384999999995</c:v>
                </c:pt>
                <c:pt idx="647" formatCode="#,##0\ &quot;€&quot;">
                  <c:v>49092</c:v>
                </c:pt>
                <c:pt idx="648" formatCode="#,##0\ &quot;€&quot;">
                  <c:v>44554.214</c:v>
                </c:pt>
                <c:pt idx="649" formatCode="#,##0\ &quot;€&quot;">
                  <c:v>74658.784</c:v>
                </c:pt>
                <c:pt idx="650" formatCode="#,##0\ &quot;€&quot;">
                  <c:v>80325.652000000002</c:v>
                </c:pt>
                <c:pt idx="651" formatCode="#,##0\ &quot;€&quot;">
                  <c:v>48972.481</c:v>
                </c:pt>
                <c:pt idx="652" formatCode="#,##0\ &quot;€&quot;">
                  <c:v>84190.930999999997</c:v>
                </c:pt>
                <c:pt idx="653" formatCode="#,##0\ &quot;€&quot;">
                  <c:v>45140.578000000001</c:v>
                </c:pt>
                <c:pt idx="654" formatCode="#,##0\ &quot;€&quot;">
                  <c:v>100505.87300000001</c:v>
                </c:pt>
                <c:pt idx="655" formatCode="#,##0\ &quot;€&quot;">
                  <c:v>108957.789</c:v>
                </c:pt>
                <c:pt idx="656" formatCode="#,##0\ &quot;€&quot;">
                  <c:v>29602.222000000002</c:v>
                </c:pt>
                <c:pt idx="657" formatCode="#,##0\ &quot;€&quot;">
                  <c:v>84333.087</c:v>
                </c:pt>
                <c:pt idx="658" formatCode="#,##0\ &quot;€&quot;">
                  <c:v>78967.125</c:v>
                </c:pt>
                <c:pt idx="659" formatCode="#,##0\ &quot;€&quot;">
                  <c:v>19889.5</c:v>
                </c:pt>
                <c:pt idx="660" formatCode="#,##0\ &quot;€&quot;">
                  <c:v>60090.6</c:v>
                </c:pt>
                <c:pt idx="661" formatCode="#,##0\ &quot;€&quot;">
                  <c:v>94097.570999999996</c:v>
                </c:pt>
                <c:pt idx="662" formatCode="#,##0\ &quot;€&quot;">
                  <c:v>68917.070999999996</c:v>
                </c:pt>
                <c:pt idx="663" formatCode="#,##0\ &quot;€&quot;">
                  <c:v>72936.576000000001</c:v>
                </c:pt>
                <c:pt idx="664" formatCode="#,##0\ &quot;€&quot;">
                  <c:v>107561.4</c:v>
                </c:pt>
                <c:pt idx="665" formatCode="#,##0\ &quot;€&quot;">
                  <c:v>124023.817</c:v>
                </c:pt>
                <c:pt idx="666" formatCode="#,##0\ &quot;€&quot;">
                  <c:v>40463.892</c:v>
                </c:pt>
                <c:pt idx="667" formatCode="#,##0\ &quot;€&quot;">
                  <c:v>70596.153999999995</c:v>
                </c:pt>
                <c:pt idx="668" formatCode="#,##0\ &quot;€&quot;">
                  <c:v>62865.194000000003</c:v>
                </c:pt>
                <c:pt idx="669" formatCode="#,##0\ &quot;€&quot;">
                  <c:v>92242.667000000001</c:v>
                </c:pt>
                <c:pt idx="670" formatCode="#,##0\ &quot;€&quot;">
                  <c:v>149512.818</c:v>
                </c:pt>
                <c:pt idx="671" formatCode="#,##0\ &quot;€&quot;">
                  <c:v>101135.6</c:v>
                </c:pt>
                <c:pt idx="672" formatCode="#,##0\ &quot;€&quot;">
                  <c:v>100153.5</c:v>
                </c:pt>
                <c:pt idx="673" formatCode="#,##0\ &quot;€&quot;">
                  <c:v>56680.375</c:v>
                </c:pt>
                <c:pt idx="674" formatCode="#,##0\ &quot;€&quot;">
                  <c:v>48150</c:v>
                </c:pt>
                <c:pt idx="675" formatCode="#,##0\ &quot;€&quot;">
                  <c:v>83954.421000000002</c:v>
                </c:pt>
                <c:pt idx="676" formatCode="#,##0\ &quot;€&quot;">
                  <c:v>56038.294000000002</c:v>
                </c:pt>
                <c:pt idx="677" formatCode="#,##0\ &quot;€&quot;">
                  <c:v>95642.948999999993</c:v>
                </c:pt>
                <c:pt idx="678" formatCode="#,##0\ &quot;€&quot;">
                  <c:v>52614.375</c:v>
                </c:pt>
                <c:pt idx="679" formatCode="#,##0\ &quot;€&quot;">
                  <c:v>109034.833</c:v>
                </c:pt>
                <c:pt idx="680" formatCode="#,##0\ &quot;€&quot;">
                  <c:v>128051.446</c:v>
                </c:pt>
                <c:pt idx="681" formatCode="#,##0\ &quot;€&quot;">
                  <c:v>65625</c:v>
                </c:pt>
                <c:pt idx="682" formatCode="#,##0\ &quot;€&quot;">
                  <c:v>78274.956999999995</c:v>
                </c:pt>
                <c:pt idx="683" formatCode="#,##0\ &quot;€&quot;">
                  <c:v>77764.523000000001</c:v>
                </c:pt>
                <c:pt idx="684" formatCode="#,##0\ &quot;€&quot;">
                  <c:v>64112.959999999999</c:v>
                </c:pt>
                <c:pt idx="685" formatCode="#,##0\ &quot;€&quot;">
                  <c:v>43239.470999999998</c:v>
                </c:pt>
                <c:pt idx="686" formatCode="#,##0\ &quot;€&quot;">
                  <c:v>120632.405</c:v>
                </c:pt>
                <c:pt idx="687" formatCode="#,##0\ &quot;€&quot;">
                  <c:v>61198.5</c:v>
                </c:pt>
                <c:pt idx="688" formatCode="#,##0\ &quot;€&quot;">
                  <c:v>31706.384999999998</c:v>
                </c:pt>
                <c:pt idx="689" formatCode="#,##0\ &quot;€&quot;">
                  <c:v>72369.989000000001</c:v>
                </c:pt>
                <c:pt idx="690" formatCode="#,##0\ &quot;€&quot;">
                  <c:v>141949.46599999999</c:v>
                </c:pt>
                <c:pt idx="691" formatCode="#,##0\ &quot;€&quot;">
                  <c:v>74112.271999999997</c:v>
                </c:pt>
                <c:pt idx="692" formatCode="#,##0\ &quot;€&quot;">
                  <c:v>70703.365999999995</c:v>
                </c:pt>
                <c:pt idx="693" formatCode="#,##0\ &quot;€&quot;">
                  <c:v>124525.632</c:v>
                </c:pt>
                <c:pt idx="694" formatCode="#,##0\ &quot;€&quot;">
                  <c:v>168848.8</c:v>
                </c:pt>
                <c:pt idx="695" formatCode="#,##0\ &quot;€&quot;">
                  <c:v>84818.76</c:v>
                </c:pt>
                <c:pt idx="696" formatCode="#,##0\ &quot;€&quot;">
                  <c:v>66333.332999999999</c:v>
                </c:pt>
                <c:pt idx="697" formatCode="#,##0\ &quot;€&quot;">
                  <c:v>61428.5</c:v>
                </c:pt>
                <c:pt idx="698" formatCode="#,##0\ &quot;€&quot;">
                  <c:v>85770.6</c:v>
                </c:pt>
                <c:pt idx="699" formatCode="#,##0\ &quot;€&quot;">
                  <c:v>61606.667000000001</c:v>
                </c:pt>
                <c:pt idx="700" formatCode="#,##0\ &quot;€&quot;">
                  <c:v>93264.5</c:v>
                </c:pt>
                <c:pt idx="701" formatCode="#,##0\ &quot;€&quot;">
                  <c:v>129075.692</c:v>
                </c:pt>
                <c:pt idx="702" formatCode="#,##0\ &quot;€&quot;">
                  <c:v>54649</c:v>
                </c:pt>
                <c:pt idx="703" formatCode="#,##0\ &quot;€&quot;">
                  <c:v>62560.58</c:v>
                </c:pt>
                <c:pt idx="704" formatCode="#,##0\ &quot;€&quot;">
                  <c:v>57274.544999999998</c:v>
                </c:pt>
                <c:pt idx="705" formatCode="#,##0\ &quot;€&quot;">
                  <c:v>9807.4</c:v>
                </c:pt>
                <c:pt idx="706" formatCode="#,##0\ &quot;€&quot;">
                  <c:v>76091.111000000004</c:v>
                </c:pt>
                <c:pt idx="707" formatCode="#,##0\ &quot;€&quot;">
                  <c:v>64317.684000000001</c:v>
                </c:pt>
                <c:pt idx="708" formatCode="#,##0\ &quot;€&quot;">
                  <c:v>58404.9</c:v>
                </c:pt>
                <c:pt idx="709" formatCode="#,##0\ &quot;€&quot;">
                  <c:v>41027.618000000002</c:v>
                </c:pt>
                <c:pt idx="710" formatCode="#,##0\ &quot;€&quot;">
                  <c:v>52192.923000000003</c:v>
                </c:pt>
                <c:pt idx="711" formatCode="#,##0\ &quot;€&quot;">
                  <c:v>37000</c:v>
                </c:pt>
                <c:pt idx="712" formatCode="#,##0\ &quot;€&quot;">
                  <c:v>69748.134000000005</c:v>
                </c:pt>
                <c:pt idx="713" formatCode="#,##0\ &quot;€&quot;">
                  <c:v>64629.923000000003</c:v>
                </c:pt>
                <c:pt idx="714" formatCode="#,##0\ &quot;€&quot;">
                  <c:v>58260.714</c:v>
                </c:pt>
                <c:pt idx="715" formatCode="#,##0\ &quot;€&quot;">
                  <c:v>71451.092999999993</c:v>
                </c:pt>
                <c:pt idx="716" formatCode="#,##0\ &quot;€&quot;">
                  <c:v>180109.94399999999</c:v>
                </c:pt>
                <c:pt idx="717" formatCode="#,##0\ &quot;€&quot;">
                  <c:v>83264.551000000007</c:v>
                </c:pt>
                <c:pt idx="718" formatCode="#,##0\ &quot;€&quot;">
                  <c:v>88727.053</c:v>
                </c:pt>
                <c:pt idx="719" formatCode="#,##0\ &quot;€&quot;">
                  <c:v>71381.354999999996</c:v>
                </c:pt>
                <c:pt idx="720" formatCode="#,##0\ &quot;€&quot;">
                  <c:v>88049.384999999995</c:v>
                </c:pt>
                <c:pt idx="721" formatCode="#,##0\ &quot;€&quot;">
                  <c:v>71813.902000000002</c:v>
                </c:pt>
                <c:pt idx="722" formatCode="#,##0\ &quot;€&quot;">
                  <c:v>35937.010999999999</c:v>
                </c:pt>
                <c:pt idx="723" formatCode="#,##0\ &quot;€&quot;">
                  <c:v>50759.544999999998</c:v>
                </c:pt>
                <c:pt idx="724" formatCode="#,##0\ &quot;€&quot;">
                  <c:v>54223.894</c:v>
                </c:pt>
                <c:pt idx="725" formatCode="#,##0\ &quot;€&quot;">
                  <c:v>95803.5</c:v>
                </c:pt>
                <c:pt idx="726" formatCode="#,##0\ &quot;€&quot;">
                  <c:v>81006.210999999996</c:v>
                </c:pt>
                <c:pt idx="727" formatCode="#,##0\ &quot;€&quot;">
                  <c:v>59950</c:v>
                </c:pt>
                <c:pt idx="728" formatCode="#,##0\ &quot;€&quot;">
                  <c:v>64162.071000000004</c:v>
                </c:pt>
                <c:pt idx="729" formatCode="#,##0\ &quot;€&quot;">
                  <c:v>66497.167000000001</c:v>
                </c:pt>
                <c:pt idx="730" formatCode="#,##0\ &quot;€&quot;">
                  <c:v>60738.635999999999</c:v>
                </c:pt>
                <c:pt idx="731" formatCode="#,##0\ &quot;€&quot;">
                  <c:v>130237</c:v>
                </c:pt>
                <c:pt idx="732" formatCode="#,##0\ &quot;€&quot;">
                  <c:v>46920.622000000003</c:v>
                </c:pt>
                <c:pt idx="733" formatCode="#,##0\ &quot;€&quot;">
                  <c:v>70498.444000000003</c:v>
                </c:pt>
                <c:pt idx="734" formatCode="#,##0\ &quot;€&quot;">
                  <c:v>128476.94100000001</c:v>
                </c:pt>
                <c:pt idx="735" formatCode="#,##0\ &quot;€&quot;">
                  <c:v>45002.375</c:v>
                </c:pt>
                <c:pt idx="736" formatCode="#,##0\ &quot;€&quot;">
                  <c:v>46966.845000000001</c:v>
                </c:pt>
                <c:pt idx="737" formatCode="#,##0\ &quot;€&quot;">
                  <c:v>89039</c:v>
                </c:pt>
                <c:pt idx="738" formatCode="#,##0\ &quot;€&quot;">
                  <c:v>50276.796000000002</c:v>
                </c:pt>
                <c:pt idx="739" formatCode="#,##0\ &quot;€&quot;">
                  <c:v>154085.57999999999</c:v>
                </c:pt>
                <c:pt idx="740" formatCode="#,##0\ &quot;€&quot;">
                  <c:v>48455.313999999998</c:v>
                </c:pt>
                <c:pt idx="741" formatCode="#,##0\ &quot;€&quot;">
                  <c:v>59777.777999999998</c:v>
                </c:pt>
                <c:pt idx="742" formatCode="#,##0\ &quot;€&quot;">
                  <c:v>59656.023000000001</c:v>
                </c:pt>
                <c:pt idx="743" formatCode="#,##0\ &quot;€&quot;">
                  <c:v>63583</c:v>
                </c:pt>
                <c:pt idx="744" formatCode="#,##0\ &quot;€&quot;">
                  <c:v>200869.55600000001</c:v>
                </c:pt>
                <c:pt idx="745" formatCode="#,##0\ &quot;€&quot;">
                  <c:v>60688.792999999998</c:v>
                </c:pt>
                <c:pt idx="746" formatCode="#,##0\ &quot;€&quot;">
                  <c:v>50655.85</c:v>
                </c:pt>
                <c:pt idx="747" formatCode="#,##0\ &quot;€&quot;">
                  <c:v>105972.5</c:v>
                </c:pt>
                <c:pt idx="748" formatCode="#,##0\ &quot;€&quot;">
                  <c:v>65848.307000000001</c:v>
                </c:pt>
                <c:pt idx="749" formatCode="#,##0\ &quot;€&quot;">
                  <c:v>15191.891</c:v>
                </c:pt>
                <c:pt idx="750" formatCode="#,##0\ &quot;€&quot;">
                  <c:v>208193.8</c:v>
                </c:pt>
                <c:pt idx="751" formatCode="#,##0\ &quot;€&quot;">
                  <c:v>37580.444000000003</c:v>
                </c:pt>
                <c:pt idx="752" formatCode="#,##0\ &quot;€&quot;">
                  <c:v>77542.667000000001</c:v>
                </c:pt>
                <c:pt idx="753" formatCode="#,##0\ &quot;€&quot;">
                  <c:v>110693.52800000001</c:v>
                </c:pt>
                <c:pt idx="754" formatCode="#,##0\ &quot;€&quot;">
                  <c:v>72806.523000000001</c:v>
                </c:pt>
                <c:pt idx="755" formatCode="#,##0\ &quot;€&quot;">
                  <c:v>55658.207999999999</c:v>
                </c:pt>
                <c:pt idx="756" formatCode="#,##0\ &quot;€&quot;">
                  <c:v>80547.591</c:v>
                </c:pt>
                <c:pt idx="757" formatCode="#,##0\ &quot;€&quot;">
                  <c:v>31809.846000000001</c:v>
                </c:pt>
                <c:pt idx="758" formatCode="#,##0\ &quot;€&quot;">
                  <c:v>84695.2</c:v>
                </c:pt>
                <c:pt idx="759" formatCode="#,##0\ &quot;€&quot;">
                  <c:v>41504.114999999998</c:v>
                </c:pt>
                <c:pt idx="760" formatCode="#,##0\ &quot;€&quot;">
                  <c:v>81354.631999999998</c:v>
                </c:pt>
                <c:pt idx="761" formatCode="#,##0\ &quot;€&quot;">
                  <c:v>62776.75</c:v>
                </c:pt>
                <c:pt idx="762" formatCode="#,##0\ &quot;€&quot;">
                  <c:v>65114.1</c:v>
                </c:pt>
                <c:pt idx="763" formatCode="#,##0\ &quot;€&quot;">
                  <c:v>32408.161</c:v>
                </c:pt>
                <c:pt idx="764" formatCode="#,##0\ &quot;€&quot;">
                  <c:v>62064.588000000003</c:v>
                </c:pt>
                <c:pt idx="765" formatCode="#,##0\ &quot;€&quot;">
                  <c:v>46968.75</c:v>
                </c:pt>
                <c:pt idx="766" formatCode="#,##0\ &quot;€&quot;">
                  <c:v>121679.84600000001</c:v>
                </c:pt>
                <c:pt idx="767" formatCode="#,##0\ &quot;€&quot;">
                  <c:v>72631.417000000001</c:v>
                </c:pt>
                <c:pt idx="768" formatCode="#,##0\ &quot;€&quot;">
                  <c:v>64446.071000000004</c:v>
                </c:pt>
                <c:pt idx="769" formatCode="#,##0\ &quot;€&quot;">
                  <c:v>59369.555999999997</c:v>
                </c:pt>
                <c:pt idx="770" formatCode="#,##0\ &quot;€&quot;">
                  <c:v>256798.23699999999</c:v>
                </c:pt>
                <c:pt idx="771" formatCode="#,##0\ &quot;€&quot;">
                  <c:v>151294.78899999999</c:v>
                </c:pt>
                <c:pt idx="772" formatCode="#,##0\ &quot;€&quot;">
                  <c:v>72095.625</c:v>
                </c:pt>
                <c:pt idx="773" formatCode="#,##0\ &quot;€&quot;">
                  <c:v>77426.432000000001</c:v>
                </c:pt>
                <c:pt idx="774" formatCode="#,##0\ &quot;€&quot;">
                  <c:v>116797.889</c:v>
                </c:pt>
                <c:pt idx="775" formatCode="#,##0\ &quot;€&quot;">
                  <c:v>45873.932000000001</c:v>
                </c:pt>
                <c:pt idx="776" formatCode="#,##0\ &quot;€&quot;">
                  <c:v>11830.5</c:v>
                </c:pt>
                <c:pt idx="777" formatCode="#,##0\ &quot;€&quot;">
                  <c:v>29532.917000000001</c:v>
                </c:pt>
                <c:pt idx="778" formatCode="#,##0\ &quot;€&quot;">
                  <c:v>48984.154000000002</c:v>
                </c:pt>
                <c:pt idx="779" formatCode="#,##0\ &quot;€&quot;">
                  <c:v>50023.728999999999</c:v>
                </c:pt>
                <c:pt idx="780" formatCode="#,##0\ &quot;€&quot;">
                  <c:v>60180.714</c:v>
                </c:pt>
                <c:pt idx="781" formatCode="#,##0\ &quot;€&quot;">
                  <c:v>274078.37800000003</c:v>
                </c:pt>
                <c:pt idx="782" formatCode="#,##0\ &quot;€&quot;">
                  <c:v>100833.333</c:v>
                </c:pt>
                <c:pt idx="783" formatCode="#,##0\ &quot;€&quot;">
                  <c:v>38825.550999999999</c:v>
                </c:pt>
                <c:pt idx="784" formatCode="#,##0\ &quot;€&quot;">
                  <c:v>63440.038999999997</c:v>
                </c:pt>
                <c:pt idx="785" formatCode="#,##0\ &quot;€&quot;">
                  <c:v>83074.929000000004</c:v>
                </c:pt>
                <c:pt idx="786" formatCode="#,##0\ &quot;€&quot;">
                  <c:v>46573.955000000002</c:v>
                </c:pt>
                <c:pt idx="787" formatCode="#,##0\ &quot;€&quot;">
                  <c:v>54393.862999999998</c:v>
                </c:pt>
                <c:pt idx="788" formatCode="#,##0\ &quot;€&quot;">
                  <c:v>33539.332999999999</c:v>
                </c:pt>
                <c:pt idx="789" formatCode="#,##0\ &quot;€&quot;">
                  <c:v>121591.65</c:v>
                </c:pt>
                <c:pt idx="790" formatCode="#,##0\ &quot;€&quot;">
                  <c:v>52076.784</c:v>
                </c:pt>
                <c:pt idx="791" formatCode="#,##0\ &quot;€&quot;">
                  <c:v>61103.656999999999</c:v>
                </c:pt>
                <c:pt idx="792" formatCode="#,##0\ &quot;€&quot;">
                  <c:v>104236.008</c:v>
                </c:pt>
                <c:pt idx="793" formatCode="#,##0\ &quot;€&quot;">
                  <c:v>121603.732</c:v>
                </c:pt>
                <c:pt idx="794" formatCode="#,##0\ &quot;€&quot;">
                  <c:v>203945.41699999999</c:v>
                </c:pt>
                <c:pt idx="795" formatCode="#,##0\ &quot;€&quot;">
                  <c:v>40141.667000000001</c:v>
                </c:pt>
                <c:pt idx="796" formatCode="#,##0\ &quot;€&quot;">
                  <c:v>133404.429</c:v>
                </c:pt>
                <c:pt idx="797" formatCode="#,##0\ &quot;€&quot;">
                  <c:v>47818.385000000002</c:v>
                </c:pt>
                <c:pt idx="798" formatCode="#,##0\ &quot;€&quot;">
                  <c:v>99889.25</c:v>
                </c:pt>
                <c:pt idx="799" formatCode="#,##0\ &quot;€&quot;">
                  <c:v>-150373.33300000001</c:v>
                </c:pt>
                <c:pt idx="800" formatCode="#,##0\ &quot;€&quot;">
                  <c:v>118336.48699999999</c:v>
                </c:pt>
                <c:pt idx="801" formatCode="#,##0\ &quot;€&quot;">
                  <c:v>51086.5</c:v>
                </c:pt>
                <c:pt idx="802" formatCode="#,##0\ &quot;€&quot;">
                  <c:v>41998.25</c:v>
                </c:pt>
                <c:pt idx="803" formatCode="#,##0\ &quot;€&quot;">
                  <c:v>55967.741999999998</c:v>
                </c:pt>
                <c:pt idx="804" formatCode="#,##0\ &quot;€&quot;">
                  <c:v>64618</c:v>
                </c:pt>
                <c:pt idx="805" formatCode="#,##0\ &quot;€&quot;">
                  <c:v>51990.133000000002</c:v>
                </c:pt>
                <c:pt idx="806" formatCode="#,##0\ &quot;€&quot;">
                  <c:v>113211.111</c:v>
                </c:pt>
                <c:pt idx="807" formatCode="#,##0\ &quot;€&quot;">
                  <c:v>67226.157999999996</c:v>
                </c:pt>
                <c:pt idx="808" formatCode="#,##0\ &quot;€&quot;">
                  <c:v>47164.56</c:v>
                </c:pt>
                <c:pt idx="809" formatCode="#,##0\ &quot;€&quot;">
                  <c:v>107333.167</c:v>
                </c:pt>
                <c:pt idx="810" formatCode="#,##0\ &quot;€&quot;">
                  <c:v>111129</c:v>
                </c:pt>
                <c:pt idx="811" formatCode="#,##0\ &quot;€&quot;">
                  <c:v>69319.967999999993</c:v>
                </c:pt>
                <c:pt idx="812" formatCode="#,##0\ &quot;€&quot;">
                  <c:v>39926.082999999999</c:v>
                </c:pt>
                <c:pt idx="813" formatCode="#,##0\ &quot;€&quot;">
                  <c:v>83603.25</c:v>
                </c:pt>
                <c:pt idx="814" formatCode="#,##0\ &quot;€&quot;">
                  <c:v>76127.75</c:v>
                </c:pt>
                <c:pt idx="815" formatCode="#,##0\ &quot;€&quot;">
                  <c:v>9705</c:v>
                </c:pt>
                <c:pt idx="816" formatCode="#,##0\ &quot;€&quot;">
                  <c:v>68577.672000000006</c:v>
                </c:pt>
                <c:pt idx="817" formatCode="#,##0\ &quot;€&quot;">
                  <c:v>160902.05900000001</c:v>
                </c:pt>
                <c:pt idx="818" formatCode="#,##0\ &quot;€&quot;">
                  <c:v>179129.25</c:v>
                </c:pt>
                <c:pt idx="819" formatCode="#,##0\ &quot;€&quot;">
                  <c:v>91565.077999999994</c:v>
                </c:pt>
                <c:pt idx="820" formatCode="#,##0\ &quot;€&quot;">
                  <c:v>64121.896999999997</c:v>
                </c:pt>
                <c:pt idx="821" formatCode="#,##0\ &quot;€&quot;">
                  <c:v>67157.895000000004</c:v>
                </c:pt>
                <c:pt idx="822" formatCode="#,##0\ &quot;€&quot;">
                  <c:v>63615.802000000003</c:v>
                </c:pt>
                <c:pt idx="823" formatCode="#,##0\ &quot;€&quot;">
                  <c:v>77783.600000000006</c:v>
                </c:pt>
                <c:pt idx="824" formatCode="#,##0\ &quot;€&quot;">
                  <c:v>45585.434999999998</c:v>
                </c:pt>
                <c:pt idx="825" formatCode="#,##0\ &quot;€&quot;">
                  <c:v>73907.687999999995</c:v>
                </c:pt>
                <c:pt idx="826" formatCode="#,##0\ &quot;€&quot;">
                  <c:v>102086.7</c:v>
                </c:pt>
                <c:pt idx="827" formatCode="#,##0\ &quot;€&quot;">
                  <c:v>65900</c:v>
                </c:pt>
                <c:pt idx="828" formatCode="#,##0\ &quot;€&quot;">
                  <c:v>90773.755999999994</c:v>
                </c:pt>
                <c:pt idx="829" formatCode="#,##0\ &quot;€&quot;">
                  <c:v>31015.489000000001</c:v>
                </c:pt>
                <c:pt idx="830" formatCode="#,##0\ &quot;€&quot;">
                  <c:v>40474.093999999997</c:v>
                </c:pt>
                <c:pt idx="831" formatCode="#,##0\ &quot;€&quot;">
                  <c:v>98224.857000000004</c:v>
                </c:pt>
                <c:pt idx="832" formatCode="#,##0\ &quot;€&quot;">
                  <c:v>102586.694</c:v>
                </c:pt>
                <c:pt idx="833" formatCode="#,##0\ &quot;€&quot;">
                  <c:v>80806</c:v>
                </c:pt>
                <c:pt idx="834" formatCode="#,##0\ &quot;€&quot;">
                  <c:v>55147.8</c:v>
                </c:pt>
                <c:pt idx="835" formatCode="#,##0\ &quot;€&quot;">
                  <c:v>207540.27100000001</c:v>
                </c:pt>
                <c:pt idx="836" formatCode="#,##0\ &quot;€&quot;">
                  <c:v>71750</c:v>
                </c:pt>
                <c:pt idx="837" formatCode="#,##0\ &quot;€&quot;">
                  <c:v>303205.86300000001</c:v>
                </c:pt>
                <c:pt idx="838" formatCode="#,##0\ &quot;€&quot;">
                  <c:v>181880.79800000001</c:v>
                </c:pt>
                <c:pt idx="839" formatCode="#,##0\ &quot;€&quot;">
                  <c:v>73208.285999999993</c:v>
                </c:pt>
                <c:pt idx="840" formatCode="#,##0\ &quot;€&quot;">
                  <c:v>176756.9</c:v>
                </c:pt>
                <c:pt idx="841" formatCode="#,##0\ &quot;€&quot;">
                  <c:v>78781.853000000003</c:v>
                </c:pt>
                <c:pt idx="842" formatCode="#,##0\ &quot;€&quot;">
                  <c:v>55800.485000000001</c:v>
                </c:pt>
                <c:pt idx="843" formatCode="#,##0\ &quot;€&quot;">
                  <c:v>38602</c:v>
                </c:pt>
                <c:pt idx="844" formatCode="#,##0\ &quot;€&quot;">
                  <c:v>59561.466999999997</c:v>
                </c:pt>
                <c:pt idx="845" formatCode="#,##0\ &quot;€&quot;">
                  <c:v>79845.475999999995</c:v>
                </c:pt>
                <c:pt idx="846" formatCode="#,##0\ &quot;€&quot;">
                  <c:v>154050.92499999999</c:v>
                </c:pt>
                <c:pt idx="847" formatCode="#,##0\ &quot;€&quot;">
                  <c:v>72385.544999999998</c:v>
                </c:pt>
                <c:pt idx="848" formatCode="#,##0\ &quot;€&quot;">
                  <c:v>-184069.5</c:v>
                </c:pt>
                <c:pt idx="849" formatCode="#,##0\ &quot;€&quot;">
                  <c:v>51176.75</c:v>
                </c:pt>
                <c:pt idx="850" formatCode="#,##0\ &quot;€&quot;">
                  <c:v>66697.176000000007</c:v>
                </c:pt>
                <c:pt idx="851" formatCode="#,##0\ &quot;€&quot;">
                  <c:v>98499.153999999995</c:v>
                </c:pt>
                <c:pt idx="852" formatCode="#,##0\ &quot;€&quot;">
                  <c:v>21407.606</c:v>
                </c:pt>
                <c:pt idx="853" formatCode="#,##0\ &quot;€&quot;">
                  <c:v>61559.828000000001</c:v>
                </c:pt>
                <c:pt idx="854" formatCode="#,##0\ &quot;€&quot;">
                  <c:v>53330.059000000001</c:v>
                </c:pt>
                <c:pt idx="855" formatCode="#,##0\ &quot;€&quot;">
                  <c:v>68078.319000000003</c:v>
                </c:pt>
                <c:pt idx="856" formatCode="#,##0\ &quot;€&quot;">
                  <c:v>56398.571000000004</c:v>
                </c:pt>
                <c:pt idx="857" formatCode="#,##0\ &quot;€&quot;">
                  <c:v>78411.115000000005</c:v>
                </c:pt>
                <c:pt idx="858" formatCode="#,##0\ &quot;€&quot;">
                  <c:v>70681.135999999999</c:v>
                </c:pt>
                <c:pt idx="859" formatCode="#,##0\ &quot;€&quot;">
                  <c:v>52899.868999999999</c:v>
                </c:pt>
                <c:pt idx="860" formatCode="#,##0\ &quot;€&quot;">
                  <c:v>32402.2</c:v>
                </c:pt>
                <c:pt idx="861" formatCode="#,##0\ &quot;€&quot;">
                  <c:v>185249.05300000001</c:v>
                </c:pt>
                <c:pt idx="862" formatCode="#,##0\ &quot;€&quot;">
                  <c:v>53333.14</c:v>
                </c:pt>
                <c:pt idx="863" formatCode="#,##0\ &quot;€&quot;">
                  <c:v>72704.691999999995</c:v>
                </c:pt>
                <c:pt idx="864" formatCode="#,##0\ &quot;€&quot;">
                  <c:v>138381.304</c:v>
                </c:pt>
                <c:pt idx="865" formatCode="#,##0\ &quot;€&quot;">
                  <c:v>117786.92</c:v>
                </c:pt>
                <c:pt idx="866" formatCode="#,##0\ &quot;€&quot;">
                  <c:v>47320.167999999998</c:v>
                </c:pt>
                <c:pt idx="867" formatCode="#,##0\ &quot;€&quot;">
                  <c:v>132127.40900000001</c:v>
                </c:pt>
                <c:pt idx="868" formatCode="#,##0\ &quot;€&quot;">
                  <c:v>62600.154000000002</c:v>
                </c:pt>
                <c:pt idx="869" formatCode="#,##0\ &quot;€&quot;">
                  <c:v>73804.417000000001</c:v>
                </c:pt>
                <c:pt idx="870" formatCode="#,##0\ &quot;€&quot;">
                  <c:v>86572.453999999998</c:v>
                </c:pt>
                <c:pt idx="871" formatCode="#,##0\ &quot;€&quot;">
                  <c:v>121996.417</c:v>
                </c:pt>
                <c:pt idx="872" formatCode="#,##0\ &quot;€&quot;">
                  <c:v>77437.462</c:v>
                </c:pt>
                <c:pt idx="873" formatCode="#,##0\ &quot;€&quot;">
                  <c:v>56756.754999999997</c:v>
                </c:pt>
                <c:pt idx="874" formatCode="#,##0\ &quot;€&quot;">
                  <c:v>60375</c:v>
                </c:pt>
                <c:pt idx="875" formatCode="#,##0\ &quot;€&quot;">
                  <c:v>47272.167000000001</c:v>
                </c:pt>
                <c:pt idx="876" formatCode="#,##0\ &quot;€&quot;">
                  <c:v>72797.293999999994</c:v>
                </c:pt>
                <c:pt idx="877" formatCode="#,##0\ &quot;€&quot;">
                  <c:v>68077.187999999995</c:v>
                </c:pt>
                <c:pt idx="878" formatCode="#,##0\ &quot;€&quot;">
                  <c:v>74290.600000000006</c:v>
                </c:pt>
                <c:pt idx="879" formatCode="#,##0\ &quot;€&quot;">
                  <c:v>68953.89</c:v>
                </c:pt>
                <c:pt idx="880" formatCode="#,##0\ &quot;€&quot;">
                  <c:v>213959.459</c:v>
                </c:pt>
                <c:pt idx="881" formatCode="#,##0\ &quot;€&quot;">
                  <c:v>79096.399999999994</c:v>
                </c:pt>
                <c:pt idx="882" formatCode="#,##0\ &quot;€&quot;">
                  <c:v>70407.176000000007</c:v>
                </c:pt>
                <c:pt idx="883" formatCode="#,##0\ &quot;€&quot;">
                  <c:v>31328.358</c:v>
                </c:pt>
                <c:pt idx="884" formatCode="#,##0\ &quot;€&quot;">
                  <c:v>76395</c:v>
                </c:pt>
                <c:pt idx="885" formatCode="#,##0\ &quot;€&quot;">
                  <c:v>135600.34599999999</c:v>
                </c:pt>
                <c:pt idx="886" formatCode="#,##0\ &quot;€&quot;">
                  <c:v>76346.941999999995</c:v>
                </c:pt>
                <c:pt idx="887" formatCode="#,##0\ &quot;€&quot;">
                  <c:v>74084.457999999999</c:v>
                </c:pt>
                <c:pt idx="888" formatCode="#,##0\ &quot;€&quot;">
                  <c:v>84892.98</c:v>
                </c:pt>
                <c:pt idx="889" formatCode="#,##0\ &quot;€&quot;">
                  <c:v>60030.076999999997</c:v>
                </c:pt>
                <c:pt idx="890" formatCode="#,##0\ &quot;€&quot;">
                  <c:v>66400.417000000001</c:v>
                </c:pt>
                <c:pt idx="891" formatCode="#,##0\ &quot;€&quot;">
                  <c:v>61939.514000000003</c:v>
                </c:pt>
                <c:pt idx="892" formatCode="#,##0\ &quot;€&quot;">
                  <c:v>106478.455</c:v>
                </c:pt>
                <c:pt idx="893" formatCode="#,##0\ &quot;€&quot;">
                  <c:v>142220.23800000001</c:v>
                </c:pt>
                <c:pt idx="894" formatCode="#,##0\ &quot;€&quot;">
                  <c:v>167464.58300000001</c:v>
                </c:pt>
                <c:pt idx="895" formatCode="#,##0\ &quot;€&quot;">
                  <c:v>100627.91800000001</c:v>
                </c:pt>
                <c:pt idx="896" formatCode="#,##0\ &quot;€&quot;">
                  <c:v>113297.265</c:v>
                </c:pt>
                <c:pt idx="897" formatCode="#,##0\ &quot;€&quot;">
                  <c:v>90862.527000000002</c:v>
                </c:pt>
                <c:pt idx="898" formatCode="#,##0\ &quot;€&quot;">
                  <c:v>121955.351</c:v>
                </c:pt>
                <c:pt idx="899" formatCode="#,##0\ &quot;€&quot;">
                  <c:v>146788.60399999999</c:v>
                </c:pt>
                <c:pt idx="900" formatCode="#,##0\ &quot;€&quot;">
                  <c:v>74239.974000000002</c:v>
                </c:pt>
                <c:pt idx="901" formatCode="#,##0\ &quot;€&quot;">
                  <c:v>62841.464</c:v>
                </c:pt>
                <c:pt idx="902" formatCode="#,##0\ &quot;€&quot;">
                  <c:v>29103.024000000001</c:v>
                </c:pt>
                <c:pt idx="903" formatCode="#,##0\ &quot;€&quot;">
                  <c:v>25358.802</c:v>
                </c:pt>
                <c:pt idx="904" formatCode="#,##0\ &quot;€&quot;">
                  <c:v>64265.964</c:v>
                </c:pt>
                <c:pt idx="905" formatCode="#,##0\ &quot;€&quot;">
                  <c:v>170061.75200000001</c:v>
                </c:pt>
                <c:pt idx="906" formatCode="#,##0\ &quot;€&quot;">
                  <c:v>73492.606</c:v>
                </c:pt>
                <c:pt idx="907" formatCode="#,##0\ &quot;€&quot;">
                  <c:v>88458</c:v>
                </c:pt>
                <c:pt idx="908" formatCode="#,##0\ &quot;€&quot;">
                  <c:v>130755.93799999999</c:v>
                </c:pt>
                <c:pt idx="909" formatCode="#,##0\ &quot;€&quot;">
                  <c:v>76078.710000000006</c:v>
                </c:pt>
                <c:pt idx="910" formatCode="#,##0\ &quot;€&quot;">
                  <c:v>121477.064</c:v>
                </c:pt>
                <c:pt idx="911" formatCode="#,##0\ &quot;€&quot;">
                  <c:v>82302.395999999993</c:v>
                </c:pt>
                <c:pt idx="912" formatCode="#,##0\ &quot;€&quot;">
                  <c:v>200052.48000000001</c:v>
                </c:pt>
                <c:pt idx="913" formatCode="#,##0\ &quot;€&quot;">
                  <c:v>119471.469</c:v>
                </c:pt>
                <c:pt idx="914" formatCode="#,##0\ &quot;€&quot;">
                  <c:v>-85145.1</c:v>
                </c:pt>
                <c:pt idx="915" formatCode="#,##0\ &quot;€&quot;">
                  <c:v>84892.880999999994</c:v>
                </c:pt>
                <c:pt idx="916" formatCode="#,##0\ &quot;€&quot;">
                  <c:v>85032.332999999999</c:v>
                </c:pt>
                <c:pt idx="917" formatCode="#,##0\ &quot;€&quot;">
                  <c:v>116966.667</c:v>
                </c:pt>
                <c:pt idx="918" formatCode="#,##0\ &quot;€&quot;">
                  <c:v>130114.05</c:v>
                </c:pt>
                <c:pt idx="919" formatCode="#,##0\ &quot;€&quot;">
                  <c:v>112025.905</c:v>
                </c:pt>
                <c:pt idx="920" formatCode="#,##0\ &quot;€&quot;">
                  <c:v>-15.5</c:v>
                </c:pt>
                <c:pt idx="921" formatCode="#,##0\ &quot;€&quot;">
                  <c:v>122074.07399999999</c:v>
                </c:pt>
                <c:pt idx="922" formatCode="#,##0\ &quot;€&quot;">
                  <c:v>88971.797999999995</c:v>
                </c:pt>
                <c:pt idx="923" formatCode="#,##0\ &quot;€&quot;">
                  <c:v>96320</c:v>
                </c:pt>
                <c:pt idx="924" formatCode="#,##0\ &quot;€&quot;">
                  <c:v>83675.463000000003</c:v>
                </c:pt>
                <c:pt idx="925" formatCode="#,##0\ &quot;€&quot;">
                  <c:v>67694.620999999999</c:v>
                </c:pt>
                <c:pt idx="926" formatCode="#,##0\ &quot;€&quot;">
                  <c:v>127332.40700000001</c:v>
                </c:pt>
                <c:pt idx="927" formatCode="#,##0\ &quot;€&quot;">
                  <c:v>136258.48699999999</c:v>
                </c:pt>
                <c:pt idx="928" formatCode="#,##0\ &quot;€&quot;">
                  <c:v>88298.066999999995</c:v>
                </c:pt>
                <c:pt idx="929" formatCode="#,##0\ &quot;€&quot;">
                  <c:v>58590.398999999998</c:v>
                </c:pt>
                <c:pt idx="930" formatCode="#,##0\ &quot;€&quot;">
                  <c:v>92378.59</c:v>
                </c:pt>
                <c:pt idx="931" formatCode="#,##0\ &quot;€&quot;">
                  <c:v>105570.16</c:v>
                </c:pt>
                <c:pt idx="932" formatCode="#,##0\ &quot;€&quot;">
                  <c:v>69608.5</c:v>
                </c:pt>
                <c:pt idx="933" formatCode="#,##0\ &quot;€&quot;">
                  <c:v>71684.210999999996</c:v>
                </c:pt>
                <c:pt idx="934" formatCode="#,##0\ &quot;€&quot;">
                  <c:v>93257.922000000006</c:v>
                </c:pt>
                <c:pt idx="935" formatCode="#,##0\ &quot;€&quot;">
                  <c:v>117791.667</c:v>
                </c:pt>
                <c:pt idx="936" formatCode="#,##0\ &quot;€&quot;">
                  <c:v>126943.45299999999</c:v>
                </c:pt>
                <c:pt idx="937" formatCode="#,##0\ &quot;€&quot;">
                  <c:v>117864.82399999999</c:v>
                </c:pt>
                <c:pt idx="938" formatCode="#,##0\ &quot;€&quot;">
                  <c:v>77454.87</c:v>
                </c:pt>
                <c:pt idx="939" formatCode="#,##0\ &quot;€&quot;">
                  <c:v>76793.429000000004</c:v>
                </c:pt>
                <c:pt idx="940" formatCode="#,##0\ &quot;€&quot;">
                  <c:v>110718.667</c:v>
                </c:pt>
                <c:pt idx="941" formatCode="#,##0\ &quot;€&quot;">
                  <c:v>68083.332999999999</c:v>
                </c:pt>
                <c:pt idx="942" formatCode="#,##0\ &quot;€&quot;">
                  <c:v>56188.796000000002</c:v>
                </c:pt>
                <c:pt idx="943" formatCode="#,##0\ &quot;€&quot;">
                  <c:v>73517.762000000002</c:v>
                </c:pt>
                <c:pt idx="944" formatCode="#,##0\ &quot;€&quot;">
                  <c:v>61080.235000000001</c:v>
                </c:pt>
                <c:pt idx="945" formatCode="#,##0\ &quot;€&quot;">
                  <c:v>80151.053</c:v>
                </c:pt>
                <c:pt idx="946" formatCode="#,##0\ &quot;€&quot;">
                  <c:v>132051.33300000001</c:v>
                </c:pt>
                <c:pt idx="947" formatCode="#,##0\ &quot;€&quot;">
                  <c:v>68419.142999999996</c:v>
                </c:pt>
                <c:pt idx="948" formatCode="#,##0\ &quot;€&quot;">
                  <c:v>91927.884999999995</c:v>
                </c:pt>
                <c:pt idx="949" formatCode="#,##0\ &quot;€&quot;">
                  <c:v>79325.853000000003</c:v>
                </c:pt>
                <c:pt idx="950" formatCode="#,##0\ &quot;€&quot;">
                  <c:v>54544.107000000004</c:v>
                </c:pt>
                <c:pt idx="951" formatCode="#,##0\ &quot;€&quot;">
                  <c:v>47167.199999999997</c:v>
                </c:pt>
                <c:pt idx="952" formatCode="#,##0\ &quot;€&quot;">
                  <c:v>117079.481</c:v>
                </c:pt>
                <c:pt idx="953" formatCode="#,##0\ &quot;€&quot;">
                  <c:v>53820.667000000001</c:v>
                </c:pt>
                <c:pt idx="954" formatCode="#,##0\ &quot;€&quot;">
                  <c:v>71245.097999999998</c:v>
                </c:pt>
                <c:pt idx="955" formatCode="#,##0\ &quot;€&quot;">
                  <c:v>125182.94100000001</c:v>
                </c:pt>
                <c:pt idx="956" formatCode="#,##0\ &quot;€&quot;">
                  <c:v>74179.884999999995</c:v>
                </c:pt>
                <c:pt idx="957" formatCode="#,##0\ &quot;€&quot;">
                  <c:v>50144.667000000001</c:v>
                </c:pt>
                <c:pt idx="958" formatCode="#,##0\ &quot;€&quot;">
                  <c:v>89052.156000000003</c:v>
                </c:pt>
                <c:pt idx="959" formatCode="#,##0\ &quot;€&quot;">
                  <c:v>73795.547999999995</c:v>
                </c:pt>
                <c:pt idx="960" formatCode="#,##0\ &quot;€&quot;">
                  <c:v>62433.599999999999</c:v>
                </c:pt>
                <c:pt idx="961" formatCode="#,##0\ &quot;€&quot;">
                  <c:v>69718.2</c:v>
                </c:pt>
                <c:pt idx="962" formatCode="#,##0\ &quot;€&quot;">
                  <c:v>88900</c:v>
                </c:pt>
                <c:pt idx="963" formatCode="#,##0\ &quot;€&quot;">
                  <c:v>77939.012000000002</c:v>
                </c:pt>
                <c:pt idx="964" formatCode="#,##0\ &quot;€&quot;">
                  <c:v>181000</c:v>
                </c:pt>
                <c:pt idx="965" formatCode="#,##0\ &quot;€&quot;">
                  <c:v>-13818.589</c:v>
                </c:pt>
                <c:pt idx="966" formatCode="#,##0\ &quot;€&quot;">
                  <c:v>29723.625</c:v>
                </c:pt>
                <c:pt idx="967" formatCode="#,##0\ &quot;€&quot;">
                  <c:v>54660.226999999999</c:v>
                </c:pt>
                <c:pt idx="968" formatCode="#,##0\ &quot;€&quot;">
                  <c:v>142517.71900000001</c:v>
                </c:pt>
                <c:pt idx="969" formatCode="#,##0\ &quot;€&quot;">
                  <c:v>90884.452999999994</c:v>
                </c:pt>
                <c:pt idx="970" formatCode="#,##0\ &quot;€&quot;">
                  <c:v>77576.332999999999</c:v>
                </c:pt>
                <c:pt idx="971" formatCode="#,##0\ &quot;€&quot;">
                  <c:v>83272.620999999999</c:v>
                </c:pt>
                <c:pt idx="972" formatCode="#,##0\ &quot;€&quot;">
                  <c:v>124973.769</c:v>
                </c:pt>
                <c:pt idx="973" formatCode="#,##0\ &quot;€&quot;">
                  <c:v>111519.8</c:v>
                </c:pt>
                <c:pt idx="974" formatCode="#,##0\ &quot;€&quot;">
                  <c:v>82739</c:v>
                </c:pt>
                <c:pt idx="975" formatCode="#,##0\ &quot;€&quot;">
                  <c:v>87494.736999999994</c:v>
                </c:pt>
                <c:pt idx="976" formatCode="#,##0\ &quot;€&quot;">
                  <c:v>75718.187999999995</c:v>
                </c:pt>
                <c:pt idx="977" formatCode="#,##0\ &quot;€&quot;">
                  <c:v>58491.857000000004</c:v>
                </c:pt>
                <c:pt idx="978" formatCode="#,##0\ &quot;€&quot;">
                  <c:v>47527.267999999996</c:v>
                </c:pt>
                <c:pt idx="979" formatCode="#,##0\ &quot;€&quot;">
                  <c:v>84038.462</c:v>
                </c:pt>
                <c:pt idx="980" formatCode="#,##0\ &quot;€&quot;">
                  <c:v>80586</c:v>
                </c:pt>
                <c:pt idx="981" formatCode="#,##0\ &quot;€&quot;">
                  <c:v>77383.432000000001</c:v>
                </c:pt>
                <c:pt idx="982" formatCode="#,##0\ &quot;€&quot;">
                  <c:v>90991.5</c:v>
                </c:pt>
                <c:pt idx="983" formatCode="#,##0\ &quot;€&quot;">
                  <c:v>111710.333</c:v>
                </c:pt>
                <c:pt idx="984" formatCode="#,##0\ &quot;€&quot;">
                  <c:v>62186.345999999998</c:v>
                </c:pt>
                <c:pt idx="985" formatCode="#,##0\ &quot;€&quot;">
                  <c:v>30250</c:v>
                </c:pt>
                <c:pt idx="986" formatCode="#,##0\ &quot;€&quot;">
                  <c:v>128270.414</c:v>
                </c:pt>
                <c:pt idx="987" formatCode="#,##0\ &quot;€&quot;">
                  <c:v>79291.555999999997</c:v>
                </c:pt>
                <c:pt idx="988" formatCode="#,##0\ &quot;€&quot;">
                  <c:v>50745.642999999996</c:v>
                </c:pt>
                <c:pt idx="989" formatCode="#,##0\ &quot;€&quot;">
                  <c:v>52250</c:v>
                </c:pt>
                <c:pt idx="990" formatCode="#,##0\ &quot;€&quot;">
                  <c:v>116159.71400000001</c:v>
                </c:pt>
                <c:pt idx="991" formatCode="#,##0\ &quot;€&quot;">
                  <c:v>60137.258000000002</c:v>
                </c:pt>
                <c:pt idx="992" formatCode="#,##0\ &quot;€&quot;">
                  <c:v>61323.097999999998</c:v>
                </c:pt>
                <c:pt idx="993" formatCode="#,##0\ &quot;€&quot;">
                  <c:v>298029.23</c:v>
                </c:pt>
                <c:pt idx="994" formatCode="#,##0\ &quot;€&quot;">
                  <c:v>38397.216999999997</c:v>
                </c:pt>
                <c:pt idx="995" formatCode="#,##0\ &quot;€&quot;">
                  <c:v>64148.455999999998</c:v>
                </c:pt>
                <c:pt idx="996" formatCode="#,##0\ &quot;€&quot;">
                  <c:v>50650.879999999997</c:v>
                </c:pt>
                <c:pt idx="997" formatCode="#,##0\ &quot;€&quot;">
                  <c:v>64040.527999999998</c:v>
                </c:pt>
                <c:pt idx="998" formatCode="#,##0\ &quot;€&quot;">
                  <c:v>61534.923000000003</c:v>
                </c:pt>
                <c:pt idx="999" formatCode="#,##0\ &quot;€&quot;">
                  <c:v>121284.803</c:v>
                </c:pt>
                <c:pt idx="1000" formatCode="#,##0\ &quot;€&quot;">
                  <c:v>168778.51199999999</c:v>
                </c:pt>
                <c:pt idx="1001" formatCode="#,##0\ &quot;€&quot;">
                  <c:v>175636.48000000001</c:v>
                </c:pt>
                <c:pt idx="1002" formatCode="#,##0\ &quot;€&quot;">
                  <c:v>163099.44200000001</c:v>
                </c:pt>
                <c:pt idx="1003" formatCode="#,##0\ &quot;€&quot;">
                  <c:v>46742.7</c:v>
                </c:pt>
                <c:pt idx="1004" formatCode="#,##0\ &quot;€&quot;">
                  <c:v>77082.888999999996</c:v>
                </c:pt>
                <c:pt idx="1005" formatCode="#,##0\ &quot;€&quot;">
                  <c:v>86186.375</c:v>
                </c:pt>
                <c:pt idx="1006" formatCode="#,##0\ &quot;€&quot;">
                  <c:v>114476.482</c:v>
                </c:pt>
                <c:pt idx="1007" formatCode="#,##0\ &quot;€&quot;">
                  <c:v>147323</c:v>
                </c:pt>
                <c:pt idx="1008" formatCode="#,##0\ &quot;€&quot;">
                  <c:v>72067.142999999996</c:v>
                </c:pt>
                <c:pt idx="1009" formatCode="#,##0\ &quot;€&quot;">
                  <c:v>89845.15</c:v>
                </c:pt>
                <c:pt idx="1010" formatCode="#,##0\ &quot;€&quot;">
                  <c:v>153696.5</c:v>
                </c:pt>
                <c:pt idx="1011" formatCode="#,##0\ &quot;€&quot;">
                  <c:v>104823.156</c:v>
                </c:pt>
                <c:pt idx="1012" formatCode="#,##0\ &quot;€&quot;">
                  <c:v>70290.528999999995</c:v>
                </c:pt>
                <c:pt idx="1013" formatCode="#,##0\ &quot;€&quot;">
                  <c:v>41394.167000000001</c:v>
                </c:pt>
                <c:pt idx="1014" formatCode="#,##0\ &quot;€&quot;">
                  <c:v>74884.714000000007</c:v>
                </c:pt>
                <c:pt idx="1015" formatCode="#,##0\ &quot;€&quot;">
                  <c:v>72203.11</c:v>
                </c:pt>
                <c:pt idx="1016" formatCode="#,##0\ &quot;€&quot;">
                  <c:v>155104.55600000001</c:v>
                </c:pt>
                <c:pt idx="1017" formatCode="#,##0\ &quot;€&quot;">
                  <c:v>63482.144</c:v>
                </c:pt>
                <c:pt idx="1018" formatCode="#,##0\ &quot;€&quot;">
                  <c:v>84540.364000000001</c:v>
                </c:pt>
                <c:pt idx="1019" formatCode="#,##0\ &quot;€&quot;">
                  <c:v>68918.75</c:v>
                </c:pt>
                <c:pt idx="1020" formatCode="#,##0\ &quot;€&quot;">
                  <c:v>48970.697999999997</c:v>
                </c:pt>
                <c:pt idx="1021" formatCode="#,##0\ &quot;€&quot;">
                  <c:v>58465.618999999999</c:v>
                </c:pt>
                <c:pt idx="1022" formatCode="#,##0\ &quot;€&quot;">
                  <c:v>307750.23100000003</c:v>
                </c:pt>
                <c:pt idx="1023" formatCode="#,##0\ &quot;€&quot;">
                  <c:v>71086.981</c:v>
                </c:pt>
                <c:pt idx="1024" formatCode="#,##0\ &quot;€&quot;">
                  <c:v>31389.064999999999</c:v>
                </c:pt>
                <c:pt idx="1025" formatCode="#,##0\ &quot;€&quot;">
                  <c:v>82000</c:v>
                </c:pt>
                <c:pt idx="1026" formatCode="#,##0\ &quot;€&quot;">
                  <c:v>135390.48499999999</c:v>
                </c:pt>
                <c:pt idx="1027" formatCode="#,##0\ &quot;€&quot;">
                  <c:v>85469.667000000001</c:v>
                </c:pt>
                <c:pt idx="1028" formatCode="#,##0\ &quot;€&quot;">
                  <c:v>57990.847999999998</c:v>
                </c:pt>
                <c:pt idx="1029" formatCode="#,##0\ &quot;€&quot;">
                  <c:v>86774.646999999997</c:v>
                </c:pt>
                <c:pt idx="1030" formatCode="#,##0\ &quot;€&quot;">
                  <c:v>118822.22199999999</c:v>
                </c:pt>
                <c:pt idx="1031" formatCode="#,##0\ &quot;€&quot;">
                  <c:v>39613.743999999999</c:v>
                </c:pt>
                <c:pt idx="1032" formatCode="#,##0\ &quot;€&quot;">
                  <c:v>70013.706999999995</c:v>
                </c:pt>
                <c:pt idx="1033" formatCode="#,##0\ &quot;€&quot;">
                  <c:v>68025.917000000001</c:v>
                </c:pt>
                <c:pt idx="1034" formatCode="#,##0\ &quot;€&quot;">
                  <c:v>46964.366999999998</c:v>
                </c:pt>
                <c:pt idx="1035" formatCode="#,##0\ &quot;€&quot;">
                  <c:v>89776.392999999996</c:v>
                </c:pt>
                <c:pt idx="1036" formatCode="#,##0\ &quot;€&quot;">
                  <c:v>-12344.444</c:v>
                </c:pt>
                <c:pt idx="1037" formatCode="#,##0\ &quot;€&quot;">
                  <c:v>121035.98699999999</c:v>
                </c:pt>
                <c:pt idx="1038" formatCode="#,##0\ &quot;€&quot;">
                  <c:v>65081.036999999997</c:v>
                </c:pt>
                <c:pt idx="1039" formatCode="#,##0\ &quot;€&quot;">
                  <c:v>58312.091</c:v>
                </c:pt>
                <c:pt idx="1040" formatCode="#,##0\ &quot;€&quot;">
                  <c:v>157890.16699999999</c:v>
                </c:pt>
                <c:pt idx="1041" formatCode="#,##0\ &quot;€&quot;">
                  <c:v>50098.737000000001</c:v>
                </c:pt>
                <c:pt idx="1042" formatCode="#,##0\ &quot;€&quot;">
                  <c:v>39255.040999999997</c:v>
                </c:pt>
                <c:pt idx="1043" formatCode="#,##0\ &quot;€&quot;">
                  <c:v>75499.267000000007</c:v>
                </c:pt>
                <c:pt idx="1044" formatCode="#,##0\ &quot;€&quot;">
                  <c:v>145539.5</c:v>
                </c:pt>
                <c:pt idx="1045" formatCode="#,##0\ &quot;€&quot;">
                  <c:v>77218.116999999998</c:v>
                </c:pt>
                <c:pt idx="1046" formatCode="#,##0\ &quot;€&quot;">
                  <c:v>103814.333</c:v>
                </c:pt>
                <c:pt idx="1047" formatCode="#,##0\ &quot;€&quot;">
                  <c:v>62064.25</c:v>
                </c:pt>
                <c:pt idx="1048" formatCode="#,##0\ &quot;€&quot;">
                  <c:v>71587.167000000001</c:v>
                </c:pt>
                <c:pt idx="1049" formatCode="#,##0\ &quot;€&quot;">
                  <c:v>85786.02</c:v>
                </c:pt>
                <c:pt idx="1050" formatCode="#,##0\ &quot;€&quot;">
                  <c:v>1100</c:v>
                </c:pt>
                <c:pt idx="1051" formatCode="#,##0\ &quot;€&quot;">
                  <c:v>119181.818</c:v>
                </c:pt>
                <c:pt idx="1052" formatCode="#,##0\ &quot;€&quot;">
                  <c:v>81318.396999999997</c:v>
                </c:pt>
                <c:pt idx="1053" formatCode="#,##0\ &quot;€&quot;">
                  <c:v>990089</c:v>
                </c:pt>
                <c:pt idx="1054" formatCode="#,##0\ &quot;€&quot;">
                  <c:v>81769.726999999999</c:v>
                </c:pt>
                <c:pt idx="1055" formatCode="#,##0\ &quot;€&quot;">
                  <c:v>85692.379000000001</c:v>
                </c:pt>
                <c:pt idx="1056" formatCode="#,##0\ &quot;€&quot;">
                  <c:v>48033.332999999999</c:v>
                </c:pt>
                <c:pt idx="1057" formatCode="#,##0\ &quot;€&quot;">
                  <c:v>94767.937999999995</c:v>
                </c:pt>
                <c:pt idx="1058" formatCode="#,##0\ &quot;€&quot;">
                  <c:v>110354.75</c:v>
                </c:pt>
                <c:pt idx="1059" formatCode="#,##0\ &quot;€&quot;">
                  <c:v>123179.79300000001</c:v>
                </c:pt>
                <c:pt idx="1060" formatCode="#,##0\ &quot;€&quot;">
                  <c:v>81243.264999999999</c:v>
                </c:pt>
                <c:pt idx="1061" formatCode="#,##0\ &quot;€&quot;">
                  <c:v>83579.455000000002</c:v>
                </c:pt>
                <c:pt idx="1062" formatCode="#,##0\ &quot;€&quot;">
                  <c:v>71213.967999999993</c:v>
                </c:pt>
                <c:pt idx="1063" formatCode="#,##0\ &quot;€&quot;">
                  <c:v>74446.978000000003</c:v>
                </c:pt>
                <c:pt idx="1064" formatCode="#,##0\ &quot;€&quot;">
                  <c:v>284200</c:v>
                </c:pt>
                <c:pt idx="1065" formatCode="#,##0\ &quot;€&quot;">
                  <c:v>83473.585000000006</c:v>
                </c:pt>
                <c:pt idx="1066" formatCode="#,##0\ &quot;€&quot;">
                  <c:v>134405.94500000001</c:v>
                </c:pt>
                <c:pt idx="1067" formatCode="#,##0\ &quot;€&quot;">
                  <c:v>84433.635999999999</c:v>
                </c:pt>
                <c:pt idx="1068" formatCode="#,##0\ &quot;€&quot;">
                  <c:v>62863.769</c:v>
                </c:pt>
                <c:pt idx="1069" formatCode="#,##0\ &quot;€&quot;">
                  <c:v>104928.102</c:v>
                </c:pt>
                <c:pt idx="1070" formatCode="#,##0\ &quot;€&quot;">
                  <c:v>86303.251999999993</c:v>
                </c:pt>
                <c:pt idx="1071" formatCode="#,##0\ &quot;€&quot;">
                  <c:v>100125.727</c:v>
                </c:pt>
                <c:pt idx="1072" formatCode="#,##0\ &quot;€&quot;">
                  <c:v>67594.903000000006</c:v>
                </c:pt>
                <c:pt idx="1073" formatCode="#,##0\ &quot;€&quot;">
                  <c:v>77379.044999999998</c:v>
                </c:pt>
                <c:pt idx="1074" formatCode="#,##0\ &quot;€&quot;">
                  <c:v>64923.1</c:v>
                </c:pt>
                <c:pt idx="1075" formatCode="#,##0\ &quot;€&quot;">
                  <c:v>87577.235000000001</c:v>
                </c:pt>
                <c:pt idx="1076" formatCode="#,##0\ &quot;€&quot;">
                  <c:v>111731.944</c:v>
                </c:pt>
                <c:pt idx="1077" formatCode="#,##0\ &quot;€&quot;">
                  <c:v>129012.167</c:v>
                </c:pt>
                <c:pt idx="1078" formatCode="#,##0\ &quot;€&quot;">
                  <c:v>39361.089</c:v>
                </c:pt>
                <c:pt idx="1079" formatCode="#,##0\ &quot;€&quot;">
                  <c:v>116403.095</c:v>
                </c:pt>
                <c:pt idx="1080" formatCode="#,##0\ &quot;€&quot;">
                  <c:v>77042.104999999996</c:v>
                </c:pt>
                <c:pt idx="1081" formatCode="#,##0\ &quot;€&quot;">
                  <c:v>51412.955000000002</c:v>
                </c:pt>
                <c:pt idx="1082" formatCode="#,##0\ &quot;€&quot;">
                  <c:v>152145.55600000001</c:v>
                </c:pt>
                <c:pt idx="1083" formatCode="#,##0\ &quot;€&quot;">
                  <c:v>75962.831000000006</c:v>
                </c:pt>
                <c:pt idx="1084" formatCode="#,##0\ &quot;€&quot;">
                  <c:v>72192.895000000004</c:v>
                </c:pt>
                <c:pt idx="1085" formatCode="#,##0\ &quot;€&quot;">
                  <c:v>51594.2</c:v>
                </c:pt>
                <c:pt idx="1086" formatCode="#,##0\ &quot;€&quot;">
                  <c:v>70988.077000000005</c:v>
                </c:pt>
                <c:pt idx="1087" formatCode="#,##0\ &quot;€&quot;">
                  <c:v>30214.667000000001</c:v>
                </c:pt>
                <c:pt idx="1088" formatCode="#,##0\ &quot;€&quot;">
                  <c:v>47389.7</c:v>
                </c:pt>
                <c:pt idx="1089" formatCode="#,##0\ &quot;€&quot;">
                  <c:v>45621.928999999996</c:v>
                </c:pt>
                <c:pt idx="1090" formatCode="#,##0\ &quot;€&quot;">
                  <c:v>48036.582999999999</c:v>
                </c:pt>
                <c:pt idx="1091" formatCode="#,##0\ &quot;€&quot;">
                  <c:v>67123.364000000001</c:v>
                </c:pt>
                <c:pt idx="1092" formatCode="#,##0\ &quot;€&quot;">
                  <c:v>141172.21400000001</c:v>
                </c:pt>
                <c:pt idx="1093" formatCode="#,##0\ &quot;€&quot;">
                  <c:v>66567.73</c:v>
                </c:pt>
                <c:pt idx="1094" formatCode="#,##0\ &quot;€&quot;">
                  <c:v>206322.8</c:v>
                </c:pt>
                <c:pt idx="1095" formatCode="#,##0\ &quot;€&quot;">
                  <c:v>291000</c:v>
                </c:pt>
                <c:pt idx="1096" formatCode="#,##0\ &quot;€&quot;">
                  <c:v>47611.538</c:v>
                </c:pt>
                <c:pt idx="1097" formatCode="#,##0\ &quot;€&quot;">
                  <c:v>78370.588000000003</c:v>
                </c:pt>
                <c:pt idx="1098" formatCode="#,##0\ &quot;€&quot;">
                  <c:v>108336.2</c:v>
                </c:pt>
                <c:pt idx="1099" formatCode="#,##0\ &quot;€&quot;">
                  <c:v>81906.726999999999</c:v>
                </c:pt>
                <c:pt idx="1100" formatCode="#,##0\ &quot;€&quot;">
                  <c:v>77014.5</c:v>
                </c:pt>
                <c:pt idx="1101" formatCode="#,##0\ &quot;€&quot;">
                  <c:v>126380</c:v>
                </c:pt>
                <c:pt idx="1102" formatCode="#,##0\ &quot;€&quot;">
                  <c:v>69814.368000000002</c:v>
                </c:pt>
                <c:pt idx="1103" formatCode="#,##0\ &quot;€&quot;">
                  <c:v>102829.26700000001</c:v>
                </c:pt>
                <c:pt idx="1104" formatCode="#,##0\ &quot;€&quot;">
                  <c:v>208940.98199999999</c:v>
                </c:pt>
                <c:pt idx="1105" formatCode="#,##0\ &quot;€&quot;">
                  <c:v>104699.804</c:v>
                </c:pt>
                <c:pt idx="1106" formatCode="#,##0\ &quot;€&quot;">
                  <c:v>66103.429000000004</c:v>
                </c:pt>
                <c:pt idx="1107" formatCode="#,##0\ &quot;€&quot;">
                  <c:v>-618.32500000000005</c:v>
                </c:pt>
                <c:pt idx="1108" formatCode="#,##0\ &quot;€&quot;">
                  <c:v>-16562.5</c:v>
                </c:pt>
                <c:pt idx="1109" formatCode="#,##0\ &quot;€&quot;">
                  <c:v>85438.149000000005</c:v>
                </c:pt>
                <c:pt idx="1110" formatCode="#,##0\ &quot;€&quot;">
                  <c:v>110778.281</c:v>
                </c:pt>
                <c:pt idx="1111" formatCode="#,##0\ &quot;€&quot;">
                  <c:v>64316.544999999998</c:v>
                </c:pt>
                <c:pt idx="1112" formatCode="#,##0\ &quot;€&quot;">
                  <c:v>285312.74900000001</c:v>
                </c:pt>
                <c:pt idx="1113" formatCode="#,##0\ &quot;€&quot;">
                  <c:v>65188.021999999997</c:v>
                </c:pt>
                <c:pt idx="1114" formatCode="#,##0\ &quot;€&quot;">
                  <c:v>72626.282999999996</c:v>
                </c:pt>
                <c:pt idx="1115" formatCode="#,##0\ &quot;€&quot;">
                  <c:v>67277.75</c:v>
                </c:pt>
                <c:pt idx="1116" formatCode="#,##0\ &quot;€&quot;">
                  <c:v>71971.245999999999</c:v>
                </c:pt>
                <c:pt idx="1117" formatCode="#,##0\ &quot;€&quot;">
                  <c:v>78117.399999999994</c:v>
                </c:pt>
                <c:pt idx="1118" formatCode="#,##0\ &quot;€&quot;">
                  <c:v>87220.832999999999</c:v>
                </c:pt>
                <c:pt idx="1119" formatCode="#,##0\ &quot;€&quot;">
                  <c:v>66349.573999999993</c:v>
                </c:pt>
                <c:pt idx="1120" formatCode="#,##0\ &quot;€&quot;">
                  <c:v>75358.974000000002</c:v>
                </c:pt>
                <c:pt idx="1121" formatCode="#,##0\ &quot;€&quot;">
                  <c:v>39701.962</c:v>
                </c:pt>
                <c:pt idx="1122" formatCode="#,##0\ &quot;€&quot;">
                  <c:v>78220.149999999994</c:v>
                </c:pt>
                <c:pt idx="1123" formatCode="#,##0\ &quot;€&quot;">
                  <c:v>94166.812999999995</c:v>
                </c:pt>
                <c:pt idx="1124" formatCode="#,##0\ &quot;€&quot;">
                  <c:v>64849.313000000002</c:v>
                </c:pt>
                <c:pt idx="1125" formatCode="#,##0\ &quot;€&quot;">
                  <c:v>196097.29199999999</c:v>
                </c:pt>
                <c:pt idx="1126" formatCode="#,##0\ &quot;€&quot;">
                  <c:v>66035.312000000005</c:v>
                </c:pt>
                <c:pt idx="1127" formatCode="#,##0\ &quot;€&quot;">
                  <c:v>94157.657999999996</c:v>
                </c:pt>
                <c:pt idx="1128" formatCode="#,##0\ &quot;€&quot;">
                  <c:v>284608.14299999998</c:v>
                </c:pt>
                <c:pt idx="1129" formatCode="#,##0\ &quot;€&quot;">
                  <c:v>88166.754000000001</c:v>
                </c:pt>
                <c:pt idx="1130" formatCode="#,##0\ &quot;€&quot;">
                  <c:v>74968.75</c:v>
                </c:pt>
                <c:pt idx="1131" formatCode="#,##0\ &quot;€&quot;">
                  <c:v>84744.312999999995</c:v>
                </c:pt>
                <c:pt idx="1132" formatCode="#,##0\ &quot;€&quot;">
                  <c:v>61477.857000000004</c:v>
                </c:pt>
                <c:pt idx="1133" formatCode="#,##0\ &quot;€&quot;">
                  <c:v>229285.40700000001</c:v>
                </c:pt>
                <c:pt idx="1134" formatCode="#,##0\ &quot;€&quot;">
                  <c:v>85583.332999999999</c:v>
                </c:pt>
                <c:pt idx="1135" formatCode="#,##0\ &quot;€&quot;">
                  <c:v>62238.968000000001</c:v>
                </c:pt>
                <c:pt idx="1136" formatCode="#,##0\ &quot;€&quot;">
                  <c:v>121023.81600000001</c:v>
                </c:pt>
                <c:pt idx="1137" formatCode="#,##0\ &quot;€&quot;">
                  <c:v>41000</c:v>
                </c:pt>
                <c:pt idx="1138" formatCode="#,##0\ &quot;€&quot;">
                  <c:v>92680</c:v>
                </c:pt>
                <c:pt idx="1139" formatCode="#,##0\ &quot;€&quot;">
                  <c:v>117635.8</c:v>
                </c:pt>
                <c:pt idx="1140" formatCode="#,##0\ &quot;€&quot;">
                  <c:v>74728.922999999995</c:v>
                </c:pt>
                <c:pt idx="1141" formatCode="#,##0\ &quot;€&quot;">
                  <c:v>104098.47100000001</c:v>
                </c:pt>
                <c:pt idx="1142" formatCode="#,##0\ &quot;€&quot;">
                  <c:v>59081.451999999997</c:v>
                </c:pt>
                <c:pt idx="1143" formatCode="#,##0\ &quot;€&quot;">
                  <c:v>85996.615000000005</c:v>
                </c:pt>
                <c:pt idx="1144" formatCode="#,##0\ &quot;€&quot;">
                  <c:v>55674.37</c:v>
                </c:pt>
                <c:pt idx="1145" formatCode="#,##0\ &quot;€&quot;">
                  <c:v>456175.739</c:v>
                </c:pt>
                <c:pt idx="1146" formatCode="#,##0\ &quot;€&quot;">
                  <c:v>148306.772</c:v>
                </c:pt>
                <c:pt idx="1147" formatCode="#,##0\ &quot;€&quot;">
                  <c:v>47245.5</c:v>
                </c:pt>
                <c:pt idx="1148" formatCode="#,##0\ &quot;€&quot;">
                  <c:v>102727.943</c:v>
                </c:pt>
                <c:pt idx="1149" formatCode="#,##0\ &quot;€&quot;">
                  <c:v>76051.398000000001</c:v>
                </c:pt>
                <c:pt idx="1150" formatCode="#,##0\ &quot;€&quot;">
                  <c:v>82788.600000000006</c:v>
                </c:pt>
                <c:pt idx="1151" formatCode="#,##0\ &quot;€&quot;">
                  <c:v>111005.515</c:v>
                </c:pt>
                <c:pt idx="1152" formatCode="#,##0\ &quot;€&quot;">
                  <c:v>52620.451999999997</c:v>
                </c:pt>
                <c:pt idx="1153" formatCode="#,##0\ &quot;€&quot;">
                  <c:v>56345.129000000001</c:v>
                </c:pt>
                <c:pt idx="1154" formatCode="#,##0\ &quot;€&quot;">
                  <c:v>89585.538</c:v>
                </c:pt>
                <c:pt idx="1155" formatCode="#,##0\ &quot;€&quot;">
                  <c:v>113369.356</c:v>
                </c:pt>
                <c:pt idx="1156" formatCode="#,##0\ &quot;€&quot;">
                  <c:v>77783.467000000004</c:v>
                </c:pt>
                <c:pt idx="1157" formatCode="#,##0\ &quot;€&quot;">
                  <c:v>128063.30499999999</c:v>
                </c:pt>
                <c:pt idx="1158" formatCode="#,##0\ &quot;€&quot;">
                  <c:v>76506.5</c:v>
                </c:pt>
                <c:pt idx="1159" formatCode="#,##0\ &quot;€&quot;">
                  <c:v>129552.74</c:v>
                </c:pt>
                <c:pt idx="1160" formatCode="#,##0\ &quot;€&quot;">
                  <c:v>69348.281000000003</c:v>
                </c:pt>
                <c:pt idx="1161" formatCode="#,##0\ &quot;€&quot;">
                  <c:v>117135.46400000001</c:v>
                </c:pt>
                <c:pt idx="1162" formatCode="#,##0\ &quot;€&quot;">
                  <c:v>61688.847000000002</c:v>
                </c:pt>
                <c:pt idx="1163" formatCode="#,##0\ &quot;€&quot;">
                  <c:v>103545.455</c:v>
                </c:pt>
                <c:pt idx="1164" formatCode="#,##0\ &quot;€&quot;">
                  <c:v>56594.161999999997</c:v>
                </c:pt>
                <c:pt idx="1165" formatCode="#,##0\ &quot;€&quot;">
                  <c:v>59749.095000000001</c:v>
                </c:pt>
                <c:pt idx="1166" formatCode="#,##0\ &quot;€&quot;">
                  <c:v>55310.544999999998</c:v>
                </c:pt>
                <c:pt idx="1167" formatCode="#,##0\ &quot;€&quot;">
                  <c:v>205040</c:v>
                </c:pt>
                <c:pt idx="1168" formatCode="#,##0\ &quot;€&quot;">
                  <c:v>73769.694000000003</c:v>
                </c:pt>
                <c:pt idx="1169" formatCode="#,##0\ &quot;€&quot;">
                  <c:v>87050.8</c:v>
                </c:pt>
                <c:pt idx="1170" formatCode="#,##0\ &quot;€&quot;">
                  <c:v>60079.332999999999</c:v>
                </c:pt>
                <c:pt idx="1171" formatCode="#,##0\ &quot;€&quot;">
                  <c:v>-38243.942999999999</c:v>
                </c:pt>
                <c:pt idx="1172" formatCode="#,##0\ &quot;€&quot;">
                  <c:v>-32970.667000000001</c:v>
                </c:pt>
                <c:pt idx="1173" formatCode="#,##0\ &quot;€&quot;">
                  <c:v>72318.667000000001</c:v>
                </c:pt>
                <c:pt idx="1174" formatCode="#,##0\ &quot;€&quot;">
                  <c:v>169561</c:v>
                </c:pt>
                <c:pt idx="1175" formatCode="#,##0\ &quot;€&quot;">
                  <c:v>81391.5</c:v>
                </c:pt>
                <c:pt idx="1176" formatCode="#,##0\ &quot;€&quot;">
                  <c:v>146156.38500000001</c:v>
                </c:pt>
                <c:pt idx="1177" formatCode="#,##0\ &quot;€&quot;">
                  <c:v>79894.953999999998</c:v>
                </c:pt>
                <c:pt idx="1178" formatCode="#,##0\ &quot;€&quot;">
                  <c:v>65637.528999999995</c:v>
                </c:pt>
                <c:pt idx="1179" formatCode="#,##0\ &quot;€&quot;">
                  <c:v>65012.381999999998</c:v>
                </c:pt>
                <c:pt idx="1180" formatCode="#,##0\ &quot;€&quot;">
                  <c:v>74408.221999999994</c:v>
                </c:pt>
                <c:pt idx="1181" formatCode="#,##0\ &quot;€&quot;">
                  <c:v>77619.233999999997</c:v>
                </c:pt>
                <c:pt idx="1182" formatCode="#,##0\ &quot;€&quot;">
                  <c:v>71700</c:v>
                </c:pt>
                <c:pt idx="1183" formatCode="#,##0\ &quot;€&quot;">
                  <c:v>86149.444000000003</c:v>
                </c:pt>
                <c:pt idx="1184" formatCode="#,##0\ &quot;€&quot;">
                  <c:v>44815.286</c:v>
                </c:pt>
                <c:pt idx="1185" formatCode="#,##0\ &quot;€&quot;">
                  <c:v>105163.50599999999</c:v>
                </c:pt>
                <c:pt idx="1186" formatCode="#,##0\ &quot;€&quot;">
                  <c:v>81497</c:v>
                </c:pt>
                <c:pt idx="1187" formatCode="#,##0\ &quot;€&quot;">
                  <c:v>52695.711000000003</c:v>
                </c:pt>
                <c:pt idx="1188" formatCode="#,##0\ &quot;€&quot;">
                  <c:v>52972.832999999999</c:v>
                </c:pt>
                <c:pt idx="1189" formatCode="#,##0\ &quot;€&quot;">
                  <c:v>64386.625999999997</c:v>
                </c:pt>
                <c:pt idx="1190" formatCode="#,##0\ &quot;€&quot;">
                  <c:v>66851.142999999996</c:v>
                </c:pt>
                <c:pt idx="1191" formatCode="#,##0\ &quot;€&quot;">
                  <c:v>337786.85700000002</c:v>
                </c:pt>
                <c:pt idx="1192" formatCode="#,##0\ &quot;€&quot;">
                  <c:v>332463.8</c:v>
                </c:pt>
                <c:pt idx="1193" formatCode="#,##0\ &quot;€&quot;">
                  <c:v>49760</c:v>
                </c:pt>
                <c:pt idx="1194" formatCode="#,##0\ &quot;€&quot;">
                  <c:v>89152.625</c:v>
                </c:pt>
                <c:pt idx="1195" formatCode="#,##0\ &quot;€&quot;">
                  <c:v>61079.73</c:v>
                </c:pt>
                <c:pt idx="1196" formatCode="#,##0\ &quot;€&quot;">
                  <c:v>167627.36900000001</c:v>
                </c:pt>
                <c:pt idx="1197" formatCode="#,##0\ &quot;€&quot;">
                  <c:v>60088.235000000001</c:v>
                </c:pt>
                <c:pt idx="1198" formatCode="#,##0\ &quot;€&quot;">
                  <c:v>71446.153999999995</c:v>
                </c:pt>
                <c:pt idx="1199" formatCode="#,##0\ &quot;€&quot;">
                  <c:v>40974.199999999997</c:v>
                </c:pt>
                <c:pt idx="1200" formatCode="#,##0\ &quot;€&quot;">
                  <c:v>182608.75</c:v>
                </c:pt>
                <c:pt idx="1201" formatCode="#,##0\ &quot;€&quot;">
                  <c:v>152598.647</c:v>
                </c:pt>
                <c:pt idx="1202" formatCode="#,##0\ &quot;€&quot;">
                  <c:v>66066.25</c:v>
                </c:pt>
                <c:pt idx="1203" formatCode="#,##0\ &quot;€&quot;">
                  <c:v>143294.76</c:v>
                </c:pt>
                <c:pt idx="1204" formatCode="#,##0\ &quot;€&quot;">
                  <c:v>54938.716999999997</c:v>
                </c:pt>
                <c:pt idx="1205" formatCode="#,##0\ &quot;€&quot;">
                  <c:v>68158.955000000002</c:v>
                </c:pt>
                <c:pt idx="1206" formatCode="#,##0\ &quot;€&quot;">
                  <c:v>92676.471000000005</c:v>
                </c:pt>
                <c:pt idx="1207" formatCode="#,##0\ &quot;€&quot;">
                  <c:v>73878.759999999995</c:v>
                </c:pt>
                <c:pt idx="1208" formatCode="#,##0\ &quot;€&quot;">
                  <c:v>54577.8</c:v>
                </c:pt>
                <c:pt idx="1209" formatCode="#,##0\ &quot;€&quot;">
                  <c:v>77500</c:v>
                </c:pt>
                <c:pt idx="1210" formatCode="#,##0\ &quot;€&quot;">
                  <c:v>62549.544999999998</c:v>
                </c:pt>
                <c:pt idx="1211" formatCode="#,##0\ &quot;€&quot;">
                  <c:v>59410.036</c:v>
                </c:pt>
                <c:pt idx="1212" formatCode="#,##0\ &quot;€&quot;">
                  <c:v>167469.85</c:v>
                </c:pt>
                <c:pt idx="1213" formatCode="#,##0\ &quot;€&quot;">
                  <c:v>71698.646999999997</c:v>
                </c:pt>
                <c:pt idx="1214" formatCode="#,##0\ &quot;€&quot;">
                  <c:v>57028.538</c:v>
                </c:pt>
                <c:pt idx="1215" formatCode="#,##0\ &quot;€&quot;">
                  <c:v>85305.346000000005</c:v>
                </c:pt>
                <c:pt idx="1216" formatCode="#,##0\ &quot;€&quot;">
                  <c:v>71199.482999999993</c:v>
                </c:pt>
                <c:pt idx="1217" formatCode="#,##0\ &quot;€&quot;">
                  <c:v>70485.332999999999</c:v>
                </c:pt>
                <c:pt idx="1218" formatCode="#,##0\ &quot;€&quot;">
                  <c:v>66232.649999999994</c:v>
                </c:pt>
                <c:pt idx="1219" formatCode="#,##0\ &quot;€&quot;">
                  <c:v>102891</c:v>
                </c:pt>
                <c:pt idx="1220" formatCode="#,##0\ &quot;€&quot;">
                  <c:v>71813.667000000001</c:v>
                </c:pt>
                <c:pt idx="1221" formatCode="#,##0\ &quot;€&quot;">
                  <c:v>155130.435</c:v>
                </c:pt>
                <c:pt idx="1222" formatCode="#,##0\ &quot;€&quot;">
                  <c:v>132963.095</c:v>
                </c:pt>
                <c:pt idx="1223" formatCode="#,##0\ &quot;€&quot;">
                  <c:v>97233.766000000003</c:v>
                </c:pt>
                <c:pt idx="1224" formatCode="#,##0\ &quot;€&quot;">
                  <c:v>74043.341</c:v>
                </c:pt>
                <c:pt idx="1225" formatCode="#,##0\ &quot;€&quot;">
                  <c:v>82775.009999999995</c:v>
                </c:pt>
                <c:pt idx="1226" formatCode="#,##0\ &quot;€&quot;">
                  <c:v>107179.077</c:v>
                </c:pt>
                <c:pt idx="1227" formatCode="#,##0\ &quot;€&quot;">
                  <c:v>50339.576999999997</c:v>
                </c:pt>
                <c:pt idx="1228" formatCode="#,##0\ &quot;€&quot;">
                  <c:v>46065.841999999997</c:v>
                </c:pt>
                <c:pt idx="1229" formatCode="#,##0\ &quot;€&quot;">
                  <c:v>68885.312999999995</c:v>
                </c:pt>
                <c:pt idx="1230" formatCode="#,##0\ &quot;€&quot;">
                  <c:v>57213</c:v>
                </c:pt>
                <c:pt idx="1231" formatCode="#,##0\ &quot;€&quot;">
                  <c:v>66685.918999999994</c:v>
                </c:pt>
                <c:pt idx="1232" formatCode="#,##0\ &quot;€&quot;">
                  <c:v>114082.485</c:v>
                </c:pt>
                <c:pt idx="1233" formatCode="#,##0\ &quot;€&quot;">
                  <c:v>45013.4</c:v>
                </c:pt>
                <c:pt idx="1234" formatCode="#,##0\ &quot;€&quot;">
                  <c:v>141416.32800000001</c:v>
                </c:pt>
                <c:pt idx="1235" formatCode="#,##0\ &quot;€&quot;">
                  <c:v>62709.302000000003</c:v>
                </c:pt>
                <c:pt idx="1236" formatCode="#,##0\ &quot;€&quot;">
                  <c:v>63891.832999999999</c:v>
                </c:pt>
                <c:pt idx="1237" formatCode="#,##0\ &quot;€&quot;">
                  <c:v>104566.04300000001</c:v>
                </c:pt>
                <c:pt idx="1238" formatCode="#,##0\ &quot;€&quot;">
                  <c:v>1534.556</c:v>
                </c:pt>
                <c:pt idx="1239" formatCode="#,##0\ &quot;€&quot;">
                  <c:v>150643.647</c:v>
                </c:pt>
                <c:pt idx="1240" formatCode="#,##0\ &quot;€&quot;">
                  <c:v>121292.92600000001</c:v>
                </c:pt>
                <c:pt idx="1241" formatCode="#,##0\ &quot;€&quot;">
                  <c:v>81400</c:v>
                </c:pt>
                <c:pt idx="1242" formatCode="#,##0\ &quot;€&quot;">
                  <c:v>57844.447</c:v>
                </c:pt>
                <c:pt idx="1243" formatCode="#,##0\ &quot;€&quot;">
                  <c:v>58198.167000000001</c:v>
                </c:pt>
                <c:pt idx="1244" formatCode="#,##0\ &quot;€&quot;">
                  <c:v>188540</c:v>
                </c:pt>
                <c:pt idx="1245" formatCode="#,##0\ &quot;€&quot;">
                  <c:v>20704</c:v>
                </c:pt>
                <c:pt idx="1246" formatCode="#,##0\ &quot;€&quot;">
                  <c:v>71756.088000000003</c:v>
                </c:pt>
                <c:pt idx="1247" formatCode="#,##0\ &quot;€&quot;">
                  <c:v>52976.652000000002</c:v>
                </c:pt>
                <c:pt idx="1248" formatCode="#,##0\ &quot;€&quot;">
                  <c:v>77506.650999999998</c:v>
                </c:pt>
                <c:pt idx="1249" formatCode="#,##0\ &quot;€&quot;">
                  <c:v>123357.393</c:v>
                </c:pt>
                <c:pt idx="1250" formatCode="#,##0\ &quot;€&quot;">
                  <c:v>83520.56</c:v>
                </c:pt>
                <c:pt idx="1251" formatCode="#,##0\ &quot;€&quot;">
                  <c:v>58064.631999999998</c:v>
                </c:pt>
                <c:pt idx="1252" formatCode="#,##0\ &quot;€&quot;">
                  <c:v>82996.399999999994</c:v>
                </c:pt>
                <c:pt idx="1253" formatCode="#,##0\ &quot;€&quot;">
                  <c:v>54177.224000000002</c:v>
                </c:pt>
                <c:pt idx="1254" formatCode="#,##0\ &quot;€&quot;">
                  <c:v>-235481.5</c:v>
                </c:pt>
                <c:pt idx="1255" formatCode="#,##0\ &quot;€&quot;">
                  <c:v>84656.866999999998</c:v>
                </c:pt>
                <c:pt idx="1256" formatCode="#,##0\ &quot;€&quot;">
                  <c:v>176514.723</c:v>
                </c:pt>
                <c:pt idx="1257" formatCode="#,##0\ &quot;€&quot;">
                  <c:v>89973.293999999994</c:v>
                </c:pt>
                <c:pt idx="1258" formatCode="#,##0\ &quot;€&quot;">
                  <c:v>56098.962</c:v>
                </c:pt>
                <c:pt idx="1259" formatCode="#,##0\ &quot;€&quot;">
                  <c:v>41861.5</c:v>
                </c:pt>
                <c:pt idx="1260" formatCode="#,##0\ &quot;€&quot;">
                  <c:v>70882.28</c:v>
                </c:pt>
                <c:pt idx="1261" formatCode="#,##0\ &quot;€&quot;">
                  <c:v>115280.474</c:v>
                </c:pt>
                <c:pt idx="1262" formatCode="#,##0\ &quot;€&quot;">
                  <c:v>58850</c:v>
                </c:pt>
                <c:pt idx="1263" formatCode="#,##0\ &quot;€&quot;">
                  <c:v>50367.358999999997</c:v>
                </c:pt>
                <c:pt idx="1264" formatCode="#,##0\ &quot;€&quot;">
                  <c:v>69907.263000000006</c:v>
                </c:pt>
                <c:pt idx="1265" formatCode="#,##0\ &quot;€&quot;">
                  <c:v>-22692.367999999999</c:v>
                </c:pt>
                <c:pt idx="1266" formatCode="#,##0\ &quot;€&quot;">
                  <c:v>436320.17200000002</c:v>
                </c:pt>
                <c:pt idx="1267" formatCode="#,##0\ &quot;€&quot;">
                  <c:v>113224.07</c:v>
                </c:pt>
                <c:pt idx="1268" formatCode="#,##0\ &quot;€&quot;">
                  <c:v>87421.7</c:v>
                </c:pt>
                <c:pt idx="1269" formatCode="#,##0\ &quot;€&quot;">
                  <c:v>70522.28</c:v>
                </c:pt>
                <c:pt idx="1270" formatCode="#,##0\ &quot;€&quot;">
                  <c:v>82618.315000000002</c:v>
                </c:pt>
                <c:pt idx="1271" formatCode="#,##0\ &quot;€&quot;">
                  <c:v>61129.222000000002</c:v>
                </c:pt>
                <c:pt idx="1272" formatCode="#,##0\ &quot;€&quot;">
                  <c:v>110999.556</c:v>
                </c:pt>
                <c:pt idx="1273" formatCode="#,##0\ &quot;€&quot;">
                  <c:v>60413.072999999997</c:v>
                </c:pt>
                <c:pt idx="1274" formatCode="#,##0\ &quot;€&quot;">
                  <c:v>61640.188000000002</c:v>
                </c:pt>
                <c:pt idx="1275" formatCode="#,##0\ &quot;€&quot;">
                  <c:v>118474.125</c:v>
                </c:pt>
                <c:pt idx="1276" formatCode="#,##0\ &quot;€&quot;">
                  <c:v>76052.631999999998</c:v>
                </c:pt>
                <c:pt idx="1277" formatCode="#,##0\ &quot;€&quot;">
                  <c:v>308137.33299999998</c:v>
                </c:pt>
                <c:pt idx="1278" formatCode="#,##0\ &quot;€&quot;">
                  <c:v>82185.131999999998</c:v>
                </c:pt>
                <c:pt idx="1279" formatCode="#,##0\ &quot;€&quot;">
                  <c:v>88854</c:v>
                </c:pt>
                <c:pt idx="1280" formatCode="#,##0\ &quot;€&quot;">
                  <c:v>106272.412</c:v>
                </c:pt>
                <c:pt idx="1281" formatCode="#,##0\ &quot;€&quot;">
                  <c:v>66064</c:v>
                </c:pt>
                <c:pt idx="1282" formatCode="#,##0\ &quot;€&quot;">
                  <c:v>149969.28599999999</c:v>
                </c:pt>
                <c:pt idx="1283" formatCode="#,##0\ &quot;€&quot;">
                  <c:v>200092.35200000001</c:v>
                </c:pt>
                <c:pt idx="1284" formatCode="#,##0\ &quot;€&quot;">
                  <c:v>92102.732999999993</c:v>
                </c:pt>
                <c:pt idx="1285" formatCode="#,##0\ &quot;€&quot;">
                  <c:v>43965.332999999999</c:v>
                </c:pt>
                <c:pt idx="1286" formatCode="#,##0\ &quot;€&quot;">
                  <c:v>63686.832999999999</c:v>
                </c:pt>
                <c:pt idx="1287" formatCode="#,##0\ &quot;€&quot;">
                  <c:v>56573.260999999999</c:v>
                </c:pt>
                <c:pt idx="1288" formatCode="#,##0\ &quot;€&quot;">
                  <c:v>67402.241999999998</c:v>
                </c:pt>
                <c:pt idx="1289" formatCode="#,##0\ &quot;€&quot;">
                  <c:v>131957.69899999999</c:v>
                </c:pt>
                <c:pt idx="1290" formatCode="#,##0\ &quot;€&quot;">
                  <c:v>25264.667000000001</c:v>
                </c:pt>
                <c:pt idx="1291" formatCode="#,##0\ &quot;€&quot;">
                  <c:v>179155.296</c:v>
                </c:pt>
                <c:pt idx="1292" formatCode="#,##0\ &quot;€&quot;">
                  <c:v>44588.286</c:v>
                </c:pt>
                <c:pt idx="1293" formatCode="#,##0\ &quot;€&quot;">
                  <c:v>68985.584000000003</c:v>
                </c:pt>
                <c:pt idx="1294" formatCode="#,##0\ &quot;€&quot;">
                  <c:v>57002.13</c:v>
                </c:pt>
                <c:pt idx="1295" formatCode="#,##0\ &quot;€&quot;">
                  <c:v>104261.96</c:v>
                </c:pt>
                <c:pt idx="1296" formatCode="#,##0\ &quot;€&quot;">
                  <c:v>97456.948999999993</c:v>
                </c:pt>
                <c:pt idx="1297" formatCode="#,##0\ &quot;€&quot;">
                  <c:v>106708.118</c:v>
                </c:pt>
                <c:pt idx="1298" formatCode="#,##0\ &quot;€&quot;">
                  <c:v>132457.14300000001</c:v>
                </c:pt>
                <c:pt idx="1299" formatCode="#,##0\ &quot;€&quot;">
                  <c:v>88616.021999999997</c:v>
                </c:pt>
                <c:pt idx="1300" formatCode="#,##0\ &quot;€&quot;">
                  <c:v>107071.944</c:v>
                </c:pt>
                <c:pt idx="1301" formatCode="#,##0\ &quot;€&quot;">
                  <c:v>147871.29999999999</c:v>
                </c:pt>
                <c:pt idx="1302" formatCode="#,##0\ &quot;€&quot;">
                  <c:v>57394.286</c:v>
                </c:pt>
                <c:pt idx="1303" formatCode="#,##0\ &quot;€&quot;">
                  <c:v>44682.964</c:v>
                </c:pt>
                <c:pt idx="1304" formatCode="#,##0\ &quot;€&quot;">
                  <c:v>132258.75</c:v>
                </c:pt>
                <c:pt idx="1305" formatCode="#,##0\ &quot;€&quot;">
                  <c:v>60239.167000000001</c:v>
                </c:pt>
                <c:pt idx="1306" formatCode="#,##0\ &quot;€&quot;">
                  <c:v>70735.512000000002</c:v>
                </c:pt>
                <c:pt idx="1307" formatCode="#,##0\ &quot;€&quot;">
                  <c:v>92398.125</c:v>
                </c:pt>
                <c:pt idx="1308" formatCode="#,##0\ &quot;€&quot;">
                  <c:v>70724.456999999995</c:v>
                </c:pt>
                <c:pt idx="1309" formatCode="#,##0\ &quot;€&quot;">
                  <c:v>51261.31</c:v>
                </c:pt>
                <c:pt idx="1310" formatCode="#,##0\ &quot;€&quot;">
                  <c:v>64434.048000000003</c:v>
                </c:pt>
                <c:pt idx="1311" formatCode="#,##0\ &quot;€&quot;">
                  <c:v>61035.642</c:v>
                </c:pt>
                <c:pt idx="1312" formatCode="#,##0\ &quot;€&quot;">
                  <c:v>60549.832999999999</c:v>
                </c:pt>
                <c:pt idx="1313" formatCode="#,##0\ &quot;€&quot;">
                  <c:v>-56333.332999999999</c:v>
                </c:pt>
                <c:pt idx="1314" formatCode="#,##0\ &quot;€&quot;">
                  <c:v>55500</c:v>
                </c:pt>
                <c:pt idx="1315" formatCode="#,##0\ &quot;€&quot;">
                  <c:v>57159.258999999998</c:v>
                </c:pt>
                <c:pt idx="1316" formatCode="#,##0\ &quot;€&quot;">
                  <c:v>98052.774999999994</c:v>
                </c:pt>
                <c:pt idx="1317" formatCode="#,##0\ &quot;€&quot;">
                  <c:v>47047.932000000001</c:v>
                </c:pt>
                <c:pt idx="1318" formatCode="#,##0\ &quot;€&quot;">
                  <c:v>72598.134000000005</c:v>
                </c:pt>
                <c:pt idx="1319" formatCode="#,##0\ &quot;€&quot;">
                  <c:v>62690.357000000004</c:v>
                </c:pt>
                <c:pt idx="1320" formatCode="#,##0\ &quot;€&quot;">
                  <c:v>59727.25</c:v>
                </c:pt>
                <c:pt idx="1321" formatCode="#,##0\ &quot;€&quot;">
                  <c:v>57560.591</c:v>
                </c:pt>
                <c:pt idx="1322" formatCode="#,##0\ &quot;€&quot;">
                  <c:v>61712.307999999997</c:v>
                </c:pt>
                <c:pt idx="1323" formatCode="#,##0\ &quot;€&quot;">
                  <c:v>65651.263000000006</c:v>
                </c:pt>
                <c:pt idx="1324" formatCode="#,##0\ &quot;€&quot;">
                  <c:v>90396.14</c:v>
                </c:pt>
                <c:pt idx="1325" formatCode="#,##0\ &quot;€&quot;">
                  <c:v>108293.71400000001</c:v>
                </c:pt>
                <c:pt idx="1326" formatCode="#,##0\ &quot;€&quot;">
                  <c:v>76492.308000000005</c:v>
                </c:pt>
                <c:pt idx="1327" formatCode="#,##0\ &quot;€&quot;">
                  <c:v>87126</c:v>
                </c:pt>
                <c:pt idx="1328" formatCode="#,##0\ &quot;€&quot;">
                  <c:v>46265</c:v>
                </c:pt>
                <c:pt idx="1329" formatCode="#,##0\ &quot;€&quot;">
                  <c:v>52289.646999999997</c:v>
                </c:pt>
                <c:pt idx="1330" formatCode="#,##0\ &quot;€&quot;">
                  <c:v>48363.86</c:v>
                </c:pt>
                <c:pt idx="1331" formatCode="#,##0\ &quot;€&quot;">
                  <c:v>37924.487999999998</c:v>
                </c:pt>
                <c:pt idx="1332" formatCode="#,##0\ &quot;€&quot;">
                  <c:v>155461.92000000001</c:v>
                </c:pt>
                <c:pt idx="1333" formatCode="#,##0\ &quot;€&quot;">
                  <c:v>114413.026</c:v>
                </c:pt>
                <c:pt idx="1334" formatCode="#,##0\ &quot;€&quot;">
                  <c:v>70423.714000000007</c:v>
                </c:pt>
                <c:pt idx="1335" formatCode="#,##0\ &quot;€&quot;">
                  <c:v>73696.710000000006</c:v>
                </c:pt>
                <c:pt idx="1336" formatCode="#,##0\ &quot;€&quot;">
                  <c:v>52000</c:v>
                </c:pt>
                <c:pt idx="1337" formatCode="#,##0\ &quot;€&quot;">
                  <c:v>125881.889</c:v>
                </c:pt>
                <c:pt idx="1338" formatCode="#,##0\ &quot;€&quot;">
                  <c:v>51140.75</c:v>
                </c:pt>
                <c:pt idx="1339" formatCode="#,##0\ &quot;€&quot;">
                  <c:v>71841.667000000001</c:v>
                </c:pt>
                <c:pt idx="1340" formatCode="#,##0\ &quot;€&quot;">
                  <c:v>111383</c:v>
                </c:pt>
                <c:pt idx="1341" formatCode="#,##0\ &quot;€&quot;">
                  <c:v>-15900</c:v>
                </c:pt>
                <c:pt idx="1342" formatCode="#,##0\ &quot;€&quot;">
                  <c:v>26044</c:v>
                </c:pt>
                <c:pt idx="1343" formatCode="#,##0\ &quot;€&quot;">
                  <c:v>71051.942999999999</c:v>
                </c:pt>
                <c:pt idx="1344" formatCode="#,##0\ &quot;€&quot;">
                  <c:v>39750.5</c:v>
                </c:pt>
                <c:pt idx="1345" formatCode="#,##0\ &quot;€&quot;">
                  <c:v>87899.32</c:v>
                </c:pt>
                <c:pt idx="1346" formatCode="#,##0\ &quot;€&quot;">
                  <c:v>61913.2</c:v>
                </c:pt>
                <c:pt idx="1347" formatCode="#,##0\ &quot;€&quot;">
                  <c:v>112969.467</c:v>
                </c:pt>
                <c:pt idx="1348" formatCode="#,##0\ &quot;€&quot;">
                  <c:v>59090.574999999997</c:v>
                </c:pt>
                <c:pt idx="1349" formatCode="#,##0\ &quot;€&quot;">
                  <c:v>49388.964</c:v>
                </c:pt>
                <c:pt idx="1350" formatCode="#,##0\ &quot;€&quot;">
                  <c:v>69374.796000000002</c:v>
                </c:pt>
                <c:pt idx="1351" formatCode="#,##0\ &quot;€&quot;">
                  <c:v>133699</c:v>
                </c:pt>
                <c:pt idx="1352" formatCode="#,##0\ &quot;€&quot;">
                  <c:v>108208.364</c:v>
                </c:pt>
                <c:pt idx="1353" formatCode="#,##0\ &quot;€&quot;">
                  <c:v>122584.625</c:v>
                </c:pt>
                <c:pt idx="1354" formatCode="#,##0\ &quot;€&quot;">
                  <c:v>112937.607</c:v>
                </c:pt>
                <c:pt idx="1355" formatCode="#,##0\ &quot;€&quot;">
                  <c:v>116794.114</c:v>
                </c:pt>
                <c:pt idx="1356" formatCode="#,##0\ &quot;€&quot;">
                  <c:v>137634.185</c:v>
                </c:pt>
                <c:pt idx="1357" formatCode="#,##0\ &quot;€&quot;">
                  <c:v>20842.857</c:v>
                </c:pt>
                <c:pt idx="1358" formatCode="#,##0\ &quot;€&quot;">
                  <c:v>199400.48300000001</c:v>
                </c:pt>
                <c:pt idx="1359" formatCode="#,##0\ &quot;€&quot;">
                  <c:v>63287.476999999999</c:v>
                </c:pt>
                <c:pt idx="1360" formatCode="#,##0\ &quot;€&quot;">
                  <c:v>82487.375</c:v>
                </c:pt>
                <c:pt idx="1361" formatCode="#,##0\ &quot;€&quot;">
                  <c:v>79522.764999999999</c:v>
                </c:pt>
                <c:pt idx="1362" formatCode="#,##0\ &quot;€&quot;">
                  <c:v>165423.58300000001</c:v>
                </c:pt>
                <c:pt idx="1363" formatCode="#,##0\ &quot;€&quot;">
                  <c:v>90043.726999999999</c:v>
                </c:pt>
                <c:pt idx="1364" formatCode="#,##0\ &quot;€&quot;">
                  <c:v>55775.563000000002</c:v>
                </c:pt>
                <c:pt idx="1365" formatCode="#,##0\ &quot;€&quot;">
                  <c:v>49811.413</c:v>
                </c:pt>
                <c:pt idx="1366" formatCode="#,##0\ &quot;€&quot;">
                  <c:v>51028</c:v>
                </c:pt>
                <c:pt idx="1367" formatCode="#,##0\ &quot;€&quot;">
                  <c:v>79900.273000000001</c:v>
                </c:pt>
                <c:pt idx="1368" formatCode="#,##0\ &quot;€&quot;">
                  <c:v>124104.489</c:v>
                </c:pt>
                <c:pt idx="1369" formatCode="#,##0\ &quot;€&quot;">
                  <c:v>70018.320999999996</c:v>
                </c:pt>
                <c:pt idx="1370" formatCode="#,##0\ &quot;€&quot;">
                  <c:v>140532.82699999999</c:v>
                </c:pt>
                <c:pt idx="1371" formatCode="#,##0\ &quot;€&quot;">
                  <c:v>79687.5</c:v>
                </c:pt>
                <c:pt idx="1372" formatCode="#,##0\ &quot;€&quot;">
                  <c:v>44724.178999999996</c:v>
                </c:pt>
                <c:pt idx="1373" formatCode="#,##0\ &quot;€&quot;">
                  <c:v>917656.571</c:v>
                </c:pt>
                <c:pt idx="1374" formatCode="#,##0\ &quot;€&quot;">
                  <c:v>69916.854999999996</c:v>
                </c:pt>
                <c:pt idx="1375" formatCode="#,##0\ &quot;€&quot;">
                  <c:v>48697.970999999998</c:v>
                </c:pt>
                <c:pt idx="1376" formatCode="#,##0\ &quot;€&quot;">
                  <c:v>218137.353</c:v>
                </c:pt>
                <c:pt idx="1377" formatCode="#,##0\ &quot;€&quot;">
                  <c:v>80170</c:v>
                </c:pt>
                <c:pt idx="1378" formatCode="#,##0\ &quot;€&quot;">
                  <c:v>142894.33300000001</c:v>
                </c:pt>
                <c:pt idx="1379" formatCode="#,##0\ &quot;€&quot;">
                  <c:v>84288.332999999999</c:v>
                </c:pt>
                <c:pt idx="1380" formatCode="#,##0\ &quot;€&quot;">
                  <c:v>120011.88800000001</c:v>
                </c:pt>
                <c:pt idx="1381" formatCode="#,##0\ &quot;€&quot;">
                  <c:v>198166.83</c:v>
                </c:pt>
                <c:pt idx="1382" formatCode="#,##0\ &quot;€&quot;">
                  <c:v>84996.091</c:v>
                </c:pt>
                <c:pt idx="1383" formatCode="#,##0\ &quot;€&quot;">
                  <c:v>66166.319000000003</c:v>
                </c:pt>
                <c:pt idx="1384" formatCode="#,##0\ &quot;€&quot;">
                  <c:v>105004.56299999999</c:v>
                </c:pt>
                <c:pt idx="1385" formatCode="#,##0\ &quot;€&quot;">
                  <c:v>69222.332999999999</c:v>
                </c:pt>
                <c:pt idx="1386" formatCode="#,##0\ &quot;€&quot;">
                  <c:v>72312.800000000003</c:v>
                </c:pt>
                <c:pt idx="1387" formatCode="#,##0\ &quot;€&quot;">
                  <c:v>146637.16800000001</c:v>
                </c:pt>
                <c:pt idx="1388" formatCode="#,##0\ &quot;€&quot;">
                  <c:v>72740.221999999994</c:v>
                </c:pt>
                <c:pt idx="1389" formatCode="#,##0\ &quot;€&quot;">
                  <c:v>82333.642999999996</c:v>
                </c:pt>
                <c:pt idx="1390" formatCode="#,##0\ &quot;€&quot;">
                  <c:v>103498.94100000001</c:v>
                </c:pt>
                <c:pt idx="1391" formatCode="#,##0\ &quot;€&quot;">
                  <c:v>59565.824000000001</c:v>
                </c:pt>
                <c:pt idx="1392" formatCode="#,##0\ &quot;€&quot;">
                  <c:v>85744.368000000002</c:v>
                </c:pt>
                <c:pt idx="1393" formatCode="#,##0\ &quot;€&quot;">
                  <c:v>100416.469</c:v>
                </c:pt>
                <c:pt idx="1394" formatCode="#,##0\ &quot;€&quot;">
                  <c:v>53010.462</c:v>
                </c:pt>
                <c:pt idx="1395" formatCode="#,##0\ &quot;€&quot;">
                  <c:v>69495.581000000006</c:v>
                </c:pt>
                <c:pt idx="1396" formatCode="#,##0\ &quot;€&quot;">
                  <c:v>61280.614999999998</c:v>
                </c:pt>
                <c:pt idx="1397" formatCode="#,##0\ &quot;€&quot;">
                  <c:v>118696.375</c:v>
                </c:pt>
                <c:pt idx="1398" formatCode="#,##0\ &quot;€&quot;">
                  <c:v>92312.091</c:v>
                </c:pt>
                <c:pt idx="1399" formatCode="#,##0\ &quot;€&quot;">
                  <c:v>57725.832999999999</c:v>
                </c:pt>
                <c:pt idx="1400" formatCode="#,##0\ &quot;€&quot;">
                  <c:v>72833.851999999999</c:v>
                </c:pt>
                <c:pt idx="1401" formatCode="#,##0\ &quot;€&quot;">
                  <c:v>46886.057999999997</c:v>
                </c:pt>
                <c:pt idx="1402" formatCode="#,##0\ &quot;€&quot;">
                  <c:v>64131.4</c:v>
                </c:pt>
                <c:pt idx="1403" formatCode="#,##0\ &quot;€&quot;">
                  <c:v>73568.073999999993</c:v>
                </c:pt>
                <c:pt idx="1404" formatCode="#,##0\ &quot;€&quot;">
                  <c:v>56753.031999999999</c:v>
                </c:pt>
                <c:pt idx="1405" formatCode="#,##0\ &quot;€&quot;">
                  <c:v>64384.417999999998</c:v>
                </c:pt>
                <c:pt idx="1406" formatCode="#,##0\ &quot;€&quot;">
                  <c:v>58931.267</c:v>
                </c:pt>
                <c:pt idx="1407" formatCode="#,##0\ &quot;€&quot;">
                  <c:v>52975.182000000001</c:v>
                </c:pt>
                <c:pt idx="1408" formatCode="#,##0\ &quot;€&quot;">
                  <c:v>198034.85699999999</c:v>
                </c:pt>
                <c:pt idx="1409" formatCode="#,##0\ &quot;€&quot;">
                  <c:v>55737.928999999996</c:v>
                </c:pt>
                <c:pt idx="1410" formatCode="#,##0\ &quot;€&quot;">
                  <c:v>58192.5</c:v>
                </c:pt>
                <c:pt idx="1411" formatCode="#,##0\ &quot;€&quot;">
                  <c:v>60052.877</c:v>
                </c:pt>
                <c:pt idx="1412" formatCode="#,##0\ &quot;€&quot;">
                  <c:v>73332.864000000001</c:v>
                </c:pt>
                <c:pt idx="1413" formatCode="#,##0\ &quot;€&quot;">
                  <c:v>57881.599999999999</c:v>
                </c:pt>
                <c:pt idx="1414" formatCode="#,##0\ &quot;€&quot;">
                  <c:v>68658.762000000002</c:v>
                </c:pt>
                <c:pt idx="1415" formatCode="#,##0\ &quot;€&quot;">
                  <c:v>99402.479000000007</c:v>
                </c:pt>
                <c:pt idx="1416" formatCode="#,##0\ &quot;€&quot;">
                  <c:v>47257.576000000001</c:v>
                </c:pt>
                <c:pt idx="1417" formatCode="#,##0\ &quot;€&quot;">
                  <c:v>97884.629000000001</c:v>
                </c:pt>
                <c:pt idx="1418" formatCode="#,##0\ &quot;€&quot;">
                  <c:v>81782</c:v>
                </c:pt>
                <c:pt idx="1419" formatCode="#,##0\ &quot;€&quot;">
                  <c:v>107307.333</c:v>
                </c:pt>
                <c:pt idx="1420" formatCode="#,##0\ &quot;€&quot;">
                  <c:v>39923.373</c:v>
                </c:pt>
                <c:pt idx="1421" formatCode="#,##0\ &quot;€&quot;">
                  <c:v>60094.375</c:v>
                </c:pt>
                <c:pt idx="1422" formatCode="#,##0\ &quot;€&quot;">
                  <c:v>84920.887000000002</c:v>
                </c:pt>
                <c:pt idx="1423" formatCode="#,##0\ &quot;€&quot;">
                  <c:v>64423.171000000002</c:v>
                </c:pt>
                <c:pt idx="1424" formatCode="#,##0\ &quot;€&quot;">
                  <c:v>127636.364</c:v>
                </c:pt>
                <c:pt idx="1425" formatCode="#,##0\ &quot;€&quot;">
                  <c:v>69362.721999999994</c:v>
                </c:pt>
                <c:pt idx="1426" formatCode="#,##0\ &quot;€&quot;">
                  <c:v>64530.080000000002</c:v>
                </c:pt>
                <c:pt idx="1427" formatCode="#,##0\ &quot;€&quot;">
                  <c:v>50828.892</c:v>
                </c:pt>
                <c:pt idx="1428" formatCode="#,##0\ &quot;€&quot;">
                  <c:v>82450.888000000006</c:v>
                </c:pt>
                <c:pt idx="1429" formatCode="#,##0\ &quot;€&quot;">
                  <c:v>82614.354999999996</c:v>
                </c:pt>
                <c:pt idx="1430" formatCode="#,##0\ &quot;€&quot;">
                  <c:v>55586.917999999998</c:v>
                </c:pt>
                <c:pt idx="1431" formatCode="#,##0\ &quot;€&quot;">
                  <c:v>65795.921000000002</c:v>
                </c:pt>
                <c:pt idx="1432" formatCode="#,##0\ &quot;€&quot;">
                  <c:v>48204.819000000003</c:v>
                </c:pt>
                <c:pt idx="1433" formatCode="#,##0\ &quot;€&quot;">
                  <c:v>31414.034</c:v>
                </c:pt>
                <c:pt idx="1434" formatCode="#,##0\ &quot;€&quot;">
                  <c:v>43903.675000000003</c:v>
                </c:pt>
                <c:pt idx="1435" formatCode="#,##0\ &quot;€&quot;">
                  <c:v>-537361.10400000005</c:v>
                </c:pt>
                <c:pt idx="1436" formatCode="#,##0\ &quot;€&quot;">
                  <c:v>62304.315999999999</c:v>
                </c:pt>
                <c:pt idx="1437" formatCode="#,##0\ &quot;€&quot;">
                  <c:v>92094.37</c:v>
                </c:pt>
                <c:pt idx="1438" formatCode="#,##0\ &quot;€&quot;">
                  <c:v>64378.745000000003</c:v>
                </c:pt>
                <c:pt idx="1439" formatCode="#,##0\ &quot;€&quot;">
                  <c:v>48184</c:v>
                </c:pt>
                <c:pt idx="1440" formatCode="#,##0\ &quot;€&quot;">
                  <c:v>66034.577000000005</c:v>
                </c:pt>
                <c:pt idx="1441" formatCode="#,##0\ &quot;€&quot;">
                  <c:v>94232</c:v>
                </c:pt>
                <c:pt idx="1442" formatCode="#,##0\ &quot;€&quot;">
                  <c:v>105592.73299999999</c:v>
                </c:pt>
                <c:pt idx="1443" formatCode="#,##0\ &quot;€&quot;">
                  <c:v>78031.866999999998</c:v>
                </c:pt>
                <c:pt idx="1444" formatCode="#,##0\ &quot;€&quot;">
                  <c:v>54123.777999999998</c:v>
                </c:pt>
                <c:pt idx="1445" formatCode="#,##0\ &quot;€&quot;">
                  <c:v>53569.332999999999</c:v>
                </c:pt>
                <c:pt idx="1446" formatCode="#,##0\ &quot;€&quot;">
                  <c:v>-31523.81</c:v>
                </c:pt>
                <c:pt idx="1447" formatCode="#,##0\ &quot;€&quot;">
                  <c:v>49484.832999999999</c:v>
                </c:pt>
                <c:pt idx="1448" formatCode="#,##0\ &quot;€&quot;">
                  <c:v>44390.281999999999</c:v>
                </c:pt>
                <c:pt idx="1449" formatCode="#,##0\ &quot;€&quot;">
                  <c:v>117122.955</c:v>
                </c:pt>
                <c:pt idx="1450" formatCode="#,##0\ &quot;€&quot;">
                  <c:v>96481.811000000002</c:v>
                </c:pt>
                <c:pt idx="1451" formatCode="#,##0\ &quot;€&quot;">
                  <c:v>52065</c:v>
                </c:pt>
                <c:pt idx="1452" formatCode="#,##0\ &quot;€&quot;">
                  <c:v>63828.75</c:v>
                </c:pt>
                <c:pt idx="1453" formatCode="#,##0\ &quot;€&quot;">
                  <c:v>88894.125</c:v>
                </c:pt>
                <c:pt idx="1454" formatCode="#,##0\ &quot;€&quot;">
                  <c:v>-3688.3</c:v>
                </c:pt>
                <c:pt idx="1455" formatCode="#,##0\ &quot;€&quot;">
                  <c:v>93600.226999999999</c:v>
                </c:pt>
                <c:pt idx="1456" formatCode="#,##0\ &quot;€&quot;">
                  <c:v>32045</c:v>
                </c:pt>
                <c:pt idx="1457" formatCode="#,##0\ &quot;€&quot;">
                  <c:v>90794.384999999995</c:v>
                </c:pt>
                <c:pt idx="1458" formatCode="#,##0\ &quot;€&quot;">
                  <c:v>66363.875</c:v>
                </c:pt>
                <c:pt idx="1459" formatCode="#,##0\ &quot;€&quot;">
                  <c:v>187686.84599999999</c:v>
                </c:pt>
                <c:pt idx="1460" formatCode="#,##0\ &quot;€&quot;">
                  <c:v>124333.333</c:v>
                </c:pt>
                <c:pt idx="1461" formatCode="#,##0\ &quot;€&quot;">
                  <c:v>47985.175000000003</c:v>
                </c:pt>
                <c:pt idx="1462" formatCode="#,##0\ &quot;€&quot;">
                  <c:v>77798.432000000001</c:v>
                </c:pt>
                <c:pt idx="1463" formatCode="#,##0\ &quot;€&quot;">
                  <c:v>214225.51300000001</c:v>
                </c:pt>
                <c:pt idx="1464" formatCode="#,##0\ &quot;€&quot;">
                  <c:v>63554.389000000003</c:v>
                </c:pt>
                <c:pt idx="1465" formatCode="#,##0\ &quot;€&quot;">
                  <c:v>93210.111000000004</c:v>
                </c:pt>
                <c:pt idx="1466" formatCode="#,##0\ &quot;€&quot;">
                  <c:v>109849.8</c:v>
                </c:pt>
                <c:pt idx="1467" formatCode="#,##0\ &quot;€&quot;">
                  <c:v>51807.474000000002</c:v>
                </c:pt>
                <c:pt idx="1468" formatCode="#,##0\ &quot;€&quot;">
                  <c:v>74824.157999999996</c:v>
                </c:pt>
                <c:pt idx="1469" formatCode="#,##0\ &quot;€&quot;">
                  <c:v>79270.528999999995</c:v>
                </c:pt>
                <c:pt idx="1470" formatCode="#,##0\ &quot;€&quot;">
                  <c:v>32427.866999999998</c:v>
                </c:pt>
                <c:pt idx="1471" formatCode="#,##0\ &quot;€&quot;">
                  <c:v>163314.52600000001</c:v>
                </c:pt>
                <c:pt idx="1472" formatCode="#,##0\ &quot;€&quot;">
                  <c:v>37450</c:v>
                </c:pt>
                <c:pt idx="1473" formatCode="#,##0\ &quot;€&quot;">
                  <c:v>48273.582000000002</c:v>
                </c:pt>
                <c:pt idx="1474" formatCode="#,##0\ &quot;€&quot;">
                  <c:v>75295.661999999997</c:v>
                </c:pt>
                <c:pt idx="1475" formatCode="#,##0\ &quot;€&quot;">
                  <c:v>63997.932999999997</c:v>
                </c:pt>
                <c:pt idx="1476" formatCode="#,##0\ &quot;€&quot;">
                  <c:v>83803.25</c:v>
                </c:pt>
                <c:pt idx="1477" formatCode="#,##0\ &quot;€&quot;">
                  <c:v>47336.85</c:v>
                </c:pt>
                <c:pt idx="1478" formatCode="#,##0\ &quot;€&quot;">
                  <c:v>68197.118000000002</c:v>
                </c:pt>
                <c:pt idx="1479" formatCode="#,##0\ &quot;€&quot;">
                  <c:v>55478.84</c:v>
                </c:pt>
                <c:pt idx="1480" formatCode="#,##0\ &quot;€&quot;">
                  <c:v>78669.323000000004</c:v>
                </c:pt>
                <c:pt idx="1481" formatCode="#,##0\ &quot;€&quot;">
                  <c:v>88714.285999999993</c:v>
                </c:pt>
                <c:pt idx="1482" formatCode="#,##0\ &quot;€&quot;">
                  <c:v>101336.769</c:v>
                </c:pt>
                <c:pt idx="1483" formatCode="#,##0\ &quot;€&quot;">
                  <c:v>63474.667000000001</c:v>
                </c:pt>
                <c:pt idx="1484" formatCode="#,##0\ &quot;€&quot;">
                  <c:v>96532.641000000003</c:v>
                </c:pt>
                <c:pt idx="1485" formatCode="#,##0\ &quot;€&quot;">
                  <c:v>-110131.909</c:v>
                </c:pt>
                <c:pt idx="1486" formatCode="#,##0\ &quot;€&quot;">
                  <c:v>609049.89300000004</c:v>
                </c:pt>
                <c:pt idx="1487" formatCode="#,##0\ &quot;€&quot;">
                  <c:v>43481.481</c:v>
                </c:pt>
                <c:pt idx="1488" formatCode="#,##0\ &quot;€&quot;">
                  <c:v>20074.241999999998</c:v>
                </c:pt>
                <c:pt idx="1489" formatCode="#,##0\ &quot;€&quot;">
                  <c:v>29274.108</c:v>
                </c:pt>
                <c:pt idx="1490" formatCode="#,##0\ &quot;€&quot;">
                  <c:v>71986.178</c:v>
                </c:pt>
                <c:pt idx="1491" formatCode="#,##0\ &quot;€&quot;">
                  <c:v>47280.544999999998</c:v>
                </c:pt>
                <c:pt idx="1492" formatCode="#,##0\ &quot;€&quot;">
                  <c:v>86257.75</c:v>
                </c:pt>
                <c:pt idx="1493" formatCode="#,##0\ &quot;€&quot;">
                  <c:v>54416.925000000003</c:v>
                </c:pt>
                <c:pt idx="1494" formatCode="#,##0\ &quot;€&quot;">
                  <c:v>34754.9</c:v>
                </c:pt>
                <c:pt idx="1495" formatCode="#,##0\ &quot;€&quot;">
                  <c:v>80034.324999999997</c:v>
                </c:pt>
                <c:pt idx="1496" formatCode="#,##0\ &quot;€&quot;">
                  <c:v>49294.118000000002</c:v>
                </c:pt>
                <c:pt idx="1497" formatCode="#,##0\ &quot;€&quot;">
                  <c:v>68141.532999999996</c:v>
                </c:pt>
                <c:pt idx="1498" formatCode="#,##0\ &quot;€&quot;">
                  <c:v>51481.188000000002</c:v>
                </c:pt>
                <c:pt idx="1499" formatCode="#,##0\ &quot;€&quot;">
                  <c:v>32133.040000000001</c:v>
                </c:pt>
                <c:pt idx="1500" formatCode="#,##0\ &quot;€&quot;">
                  <c:v>45583.332999999999</c:v>
                </c:pt>
                <c:pt idx="1501" formatCode="#,##0\ &quot;€&quot;">
                  <c:v>50426.909</c:v>
                </c:pt>
                <c:pt idx="1502" formatCode="#,##0\ &quot;€&quot;">
                  <c:v>77746.142999999996</c:v>
                </c:pt>
                <c:pt idx="1503" formatCode="#,##0\ &quot;€&quot;">
                  <c:v>66904.091</c:v>
                </c:pt>
                <c:pt idx="1504" formatCode="#,##0\ &quot;€&quot;">
                  <c:v>80908.384999999995</c:v>
                </c:pt>
                <c:pt idx="1505" formatCode="#,##0\ &quot;€&quot;">
                  <c:v>172766.5</c:v>
                </c:pt>
                <c:pt idx="1506" formatCode="#,##0\ &quot;€&quot;">
                  <c:v>85038.081000000006</c:v>
                </c:pt>
                <c:pt idx="1507" formatCode="#,##0\ &quot;€&quot;">
                  <c:v>66331.429000000004</c:v>
                </c:pt>
                <c:pt idx="1508" formatCode="#,##0\ &quot;€&quot;">
                  <c:v>69822.332999999999</c:v>
                </c:pt>
                <c:pt idx="1509" formatCode="#,##0\ &quot;€&quot;">
                  <c:v>61329</c:v>
                </c:pt>
                <c:pt idx="1510" formatCode="#,##0\ &quot;€&quot;">
                  <c:v>-114679</c:v>
                </c:pt>
                <c:pt idx="1511" formatCode="#,##0\ &quot;€&quot;">
                  <c:v>64772.059000000001</c:v>
                </c:pt>
                <c:pt idx="1512" formatCode="#,##0\ &quot;€&quot;">
                  <c:v>55436.214</c:v>
                </c:pt>
                <c:pt idx="1513" formatCode="#,##0\ &quot;€&quot;">
                  <c:v>89810.160999999993</c:v>
                </c:pt>
                <c:pt idx="1514" formatCode="#,##0\ &quot;€&quot;">
                  <c:v>132256.71100000001</c:v>
                </c:pt>
                <c:pt idx="1515" formatCode="#,##0\ &quot;€&quot;">
                  <c:v>89200.8</c:v>
                </c:pt>
                <c:pt idx="1516" formatCode="#,##0\ &quot;€&quot;">
                  <c:v>65826</c:v>
                </c:pt>
                <c:pt idx="1517" formatCode="#,##0\ &quot;€&quot;">
                  <c:v>20095.400000000001</c:v>
                </c:pt>
                <c:pt idx="1518" formatCode="#,##0\ &quot;€&quot;">
                  <c:v>61126.080999999998</c:v>
                </c:pt>
                <c:pt idx="1519" formatCode="#,##0\ &quot;€&quot;">
                  <c:v>59297.783000000003</c:v>
                </c:pt>
                <c:pt idx="1520" formatCode="#,##0\ &quot;€&quot;">
                  <c:v>59385.355000000003</c:v>
                </c:pt>
                <c:pt idx="1521" formatCode="#,##0\ &quot;€&quot;">
                  <c:v>89360.103000000003</c:v>
                </c:pt>
                <c:pt idx="1522" formatCode="#,##0\ &quot;€&quot;">
                  <c:v>78404.879000000001</c:v>
                </c:pt>
                <c:pt idx="1523" formatCode="#,##0\ &quot;€&quot;">
                  <c:v>64420.184999999998</c:v>
                </c:pt>
                <c:pt idx="1524" formatCode="#,##0\ &quot;€&quot;">
                  <c:v>192095</c:v>
                </c:pt>
                <c:pt idx="1525" formatCode="#,##0\ &quot;€&quot;">
                  <c:v>79863.875</c:v>
                </c:pt>
                <c:pt idx="1526" formatCode="#,##0\ &quot;€&quot;">
                  <c:v>166652.33300000001</c:v>
                </c:pt>
                <c:pt idx="1527" formatCode="#,##0\ &quot;€&quot;">
                  <c:v>61462.447999999997</c:v>
                </c:pt>
                <c:pt idx="1528" formatCode="#,##0\ &quot;€&quot;">
                  <c:v>74671.231</c:v>
                </c:pt>
                <c:pt idx="1529" formatCode="#,##0\ &quot;€&quot;">
                  <c:v>64537.428999999996</c:v>
                </c:pt>
                <c:pt idx="1530" formatCode="#,##0\ &quot;€&quot;">
                  <c:v>65529.315000000002</c:v>
                </c:pt>
                <c:pt idx="1531" formatCode="#,##0\ &quot;€&quot;">
                  <c:v>120995.152</c:v>
                </c:pt>
                <c:pt idx="1532" formatCode="#,##0\ &quot;€&quot;">
                  <c:v>-48600</c:v>
                </c:pt>
                <c:pt idx="1533" formatCode="#,##0\ &quot;€&quot;">
                  <c:v>57673.175999999999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CF7-45EA-A9AD-E836261C5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1039984"/>
        <c:axId val="401040376"/>
      </c:scatterChart>
      <c:valAx>
        <c:axId val="401039984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01040376"/>
        <c:crosses val="autoZero"/>
        <c:crossBetween val="midCat"/>
      </c:valAx>
      <c:valAx>
        <c:axId val="401040376"/>
        <c:scaling>
          <c:orientation val="minMax"/>
          <c:max val="15000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\ &quot;€&quot;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1039984"/>
        <c:crosses val="autoZero"/>
        <c:crossBetween val="midCat"/>
        <c:majorUnit val="10000"/>
        <c:minorUnit val="500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5112580847938848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Unkari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0">
                  <c:v>100</c:v>
                </c:pt>
                <c:pt idx="1">
                  <c:v>98.189940000000007</c:v>
                </c:pt>
                <c:pt idx="2">
                  <c:v>121.3044</c:v>
                </c:pt>
                <c:pt idx="3">
                  <c:v>114.2139</c:v>
                </c:pt>
                <c:pt idx="4">
                  <c:v>89.256429999999995</c:v>
                </c:pt>
                <c:pt idx="5">
                  <c:v>87.598690000000005</c:v>
                </c:pt>
                <c:pt idx="6">
                  <c:v>118.91549999999999</c:v>
                </c:pt>
                <c:pt idx="7">
                  <c:v>122.86060000000001</c:v>
                </c:pt>
                <c:pt idx="8">
                  <c:v>124.5437</c:v>
                </c:pt>
                <c:pt idx="9">
                  <c:v>133.2868</c:v>
                </c:pt>
                <c:pt idx="10">
                  <c:v>117.5802</c:v>
                </c:pt>
                <c:pt idx="11">
                  <c:v>143.30430000000001</c:v>
                </c:pt>
                <c:pt idx="12">
                  <c:v>159.60239999999999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Puola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0">
                  <c:v>100</c:v>
                </c:pt>
                <c:pt idx="1">
                  <c:v>114.9278</c:v>
                </c:pt>
                <c:pt idx="2">
                  <c:v>134.42779999999999</c:v>
                </c:pt>
                <c:pt idx="3">
                  <c:v>144.31710000000001</c:v>
                </c:pt>
                <c:pt idx="4">
                  <c:v>121.7989</c:v>
                </c:pt>
                <c:pt idx="5">
                  <c:v>108.3044</c:v>
                </c:pt>
                <c:pt idx="6">
                  <c:v>122.4191</c:v>
                </c:pt>
                <c:pt idx="7">
                  <c:v>120.25320000000001</c:v>
                </c:pt>
                <c:pt idx="8">
                  <c:v>125.1772</c:v>
                </c:pt>
                <c:pt idx="9">
                  <c:v>147.6995</c:v>
                </c:pt>
                <c:pt idx="10">
                  <c:v>159.75149999999999</c:v>
                </c:pt>
                <c:pt idx="11">
                  <c:v>154.7037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Alankomaat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Taul1!$D$2:$D$16</c:f>
              <c:numCache>
                <c:formatCode>General</c:formatCode>
                <c:ptCount val="15"/>
                <c:pt idx="0">
                  <c:v>100</c:v>
                </c:pt>
                <c:pt idx="1">
                  <c:v>106.5598</c:v>
                </c:pt>
                <c:pt idx="2">
                  <c:v>114.8553</c:v>
                </c:pt>
                <c:pt idx="3">
                  <c:v>121.76739999999999</c:v>
                </c:pt>
                <c:pt idx="4">
                  <c:v>106.68899999999999</c:v>
                </c:pt>
                <c:pt idx="5">
                  <c:v>85.540180000000007</c:v>
                </c:pt>
                <c:pt idx="6">
                  <c:v>102.3912</c:v>
                </c:pt>
                <c:pt idx="7">
                  <c:v>103.7238</c:v>
                </c:pt>
                <c:pt idx="8">
                  <c:v>99.413730000000001</c:v>
                </c:pt>
                <c:pt idx="9">
                  <c:v>103.99930000000001</c:v>
                </c:pt>
                <c:pt idx="10">
                  <c:v>119.88549999999999</c:v>
                </c:pt>
                <c:pt idx="11">
                  <c:v>135.47319999999999</c:v>
                </c:pt>
                <c:pt idx="12">
                  <c:v>146.78469999999999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Itävalta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Taul1!$E$2:$E$16</c:f>
              <c:numCache>
                <c:formatCode>General</c:formatCode>
                <c:ptCount val="15"/>
                <c:pt idx="0">
                  <c:v>100</c:v>
                </c:pt>
                <c:pt idx="1">
                  <c:v>115.2287</c:v>
                </c:pt>
                <c:pt idx="2">
                  <c:v>127.72969999999999</c:v>
                </c:pt>
                <c:pt idx="3">
                  <c:v>122.0224</c:v>
                </c:pt>
                <c:pt idx="4">
                  <c:v>108.9034</c:v>
                </c:pt>
                <c:pt idx="5">
                  <c:v>103.1587</c:v>
                </c:pt>
                <c:pt idx="6">
                  <c:v>105.9218</c:v>
                </c:pt>
                <c:pt idx="7">
                  <c:v>126.9956</c:v>
                </c:pt>
                <c:pt idx="8">
                  <c:v>132.62020000000001</c:v>
                </c:pt>
                <c:pt idx="9">
                  <c:v>122.29389999999999</c:v>
                </c:pt>
                <c:pt idx="10">
                  <c:v>126.047</c:v>
                </c:pt>
                <c:pt idx="11">
                  <c:v>141.40950000000001</c:v>
                </c:pt>
                <c:pt idx="12">
                  <c:v>141.7441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Saksa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Taul1!$F$2:$F$16</c:f>
              <c:numCache>
                <c:formatCode>General</c:formatCode>
                <c:ptCount val="15"/>
                <c:pt idx="0">
                  <c:v>100</c:v>
                </c:pt>
                <c:pt idx="1">
                  <c:v>106.9298</c:v>
                </c:pt>
                <c:pt idx="2">
                  <c:v>121.27</c:v>
                </c:pt>
                <c:pt idx="3">
                  <c:v>128.96100000000001</c:v>
                </c:pt>
                <c:pt idx="4">
                  <c:v>98.827960000000004</c:v>
                </c:pt>
                <c:pt idx="5">
                  <c:v>98.77516</c:v>
                </c:pt>
                <c:pt idx="6">
                  <c:v>113.8639</c:v>
                </c:pt>
                <c:pt idx="7">
                  <c:v>115.7538</c:v>
                </c:pt>
                <c:pt idx="8">
                  <c:v>113.6611</c:v>
                </c:pt>
                <c:pt idx="9">
                  <c:v>114.86660000000001</c:v>
                </c:pt>
                <c:pt idx="10">
                  <c:v>118.1798</c:v>
                </c:pt>
                <c:pt idx="11">
                  <c:v>122.3676</c:v>
                </c:pt>
                <c:pt idx="12">
                  <c:v>125.39709999999999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Tsekki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Taul1!$G$2:$G$16</c:f>
              <c:numCache>
                <c:formatCode>General</c:formatCode>
                <c:ptCount val="15"/>
                <c:pt idx="0">
                  <c:v>100</c:v>
                </c:pt>
                <c:pt idx="1">
                  <c:v>104.8843</c:v>
                </c:pt>
                <c:pt idx="2">
                  <c:v>126.1587</c:v>
                </c:pt>
                <c:pt idx="3">
                  <c:v>120.10290000000001</c:v>
                </c:pt>
                <c:pt idx="4">
                  <c:v>85.11036</c:v>
                </c:pt>
                <c:pt idx="5">
                  <c:v>79.612840000000006</c:v>
                </c:pt>
                <c:pt idx="6">
                  <c:v>95.956879999999998</c:v>
                </c:pt>
                <c:pt idx="7">
                  <c:v>98.518720000000002</c:v>
                </c:pt>
                <c:pt idx="8">
                  <c:v>101.74250000000001</c:v>
                </c:pt>
                <c:pt idx="9">
                  <c:v>110.16670000000001</c:v>
                </c:pt>
                <c:pt idx="10">
                  <c:v>123.5149</c:v>
                </c:pt>
                <c:pt idx="11">
                  <c:v>124.2242</c:v>
                </c:pt>
                <c:pt idx="12">
                  <c:v>123.0514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Ruotsi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Taul1!$H$2:$H$16</c:f>
              <c:numCache>
                <c:formatCode>General</c:formatCode>
                <c:ptCount val="15"/>
                <c:pt idx="0">
                  <c:v>100</c:v>
                </c:pt>
                <c:pt idx="1">
                  <c:v>94.429029999999997</c:v>
                </c:pt>
                <c:pt idx="2">
                  <c:v>110.80110000000001</c:v>
                </c:pt>
                <c:pt idx="3">
                  <c:v>109.51819999999999</c:v>
                </c:pt>
                <c:pt idx="4">
                  <c:v>76.779650000000004</c:v>
                </c:pt>
                <c:pt idx="5">
                  <c:v>80.090410000000006</c:v>
                </c:pt>
                <c:pt idx="6">
                  <c:v>88.834119999999999</c:v>
                </c:pt>
                <c:pt idx="7">
                  <c:v>89.117180000000005</c:v>
                </c:pt>
                <c:pt idx="8">
                  <c:v>88.04692</c:v>
                </c:pt>
                <c:pt idx="9">
                  <c:v>93.441860000000005</c:v>
                </c:pt>
                <c:pt idx="10">
                  <c:v>104.2937</c:v>
                </c:pt>
                <c:pt idx="11">
                  <c:v>108.548</c:v>
                </c:pt>
                <c:pt idx="12">
                  <c:v>113.0543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Taul1!$I$2:$I$16</c:f>
              <c:numCache>
                <c:formatCode>General</c:formatCode>
                <c:ptCount val="15"/>
                <c:pt idx="0">
                  <c:v>100</c:v>
                </c:pt>
                <c:pt idx="1">
                  <c:v>102.3378</c:v>
                </c:pt>
                <c:pt idx="2">
                  <c:v>117.31910000000001</c:v>
                </c:pt>
                <c:pt idx="3">
                  <c:v>108.812</c:v>
                </c:pt>
                <c:pt idx="4">
                  <c:v>88.670429999999996</c:v>
                </c:pt>
                <c:pt idx="5">
                  <c:v>81.862620000000007</c:v>
                </c:pt>
                <c:pt idx="6">
                  <c:v>88.538359999999997</c:v>
                </c:pt>
                <c:pt idx="7">
                  <c:v>90.045609999999996</c:v>
                </c:pt>
                <c:pt idx="8">
                  <c:v>87.001159999999999</c:v>
                </c:pt>
                <c:pt idx="9">
                  <c:v>93.870239999999995</c:v>
                </c:pt>
                <c:pt idx="10">
                  <c:v>98.323920000000001</c:v>
                </c:pt>
                <c:pt idx="11">
                  <c:v>106.4239</c:v>
                </c:pt>
                <c:pt idx="12">
                  <c:v>109.7488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Suomi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Taul1!$J$2:$J$16</c:f>
              <c:numCache>
                <c:formatCode>General</c:formatCode>
                <c:ptCount val="15"/>
                <c:pt idx="0">
                  <c:v>100</c:v>
                </c:pt>
                <c:pt idx="1">
                  <c:v>101.733</c:v>
                </c:pt>
                <c:pt idx="2">
                  <c:v>129.46080000000001</c:v>
                </c:pt>
                <c:pt idx="3">
                  <c:v>112.0668</c:v>
                </c:pt>
                <c:pt idx="4">
                  <c:v>86.649550000000005</c:v>
                </c:pt>
                <c:pt idx="5">
                  <c:v>67.811300000000003</c:v>
                </c:pt>
                <c:pt idx="6">
                  <c:v>71.983310000000003</c:v>
                </c:pt>
                <c:pt idx="7">
                  <c:v>78.722719999999995</c:v>
                </c:pt>
                <c:pt idx="8">
                  <c:v>69.351730000000003</c:v>
                </c:pt>
                <c:pt idx="9">
                  <c:v>70.442880000000002</c:v>
                </c:pt>
                <c:pt idx="10">
                  <c:v>86.874200000000002</c:v>
                </c:pt>
                <c:pt idx="11">
                  <c:v>92.361999999999995</c:v>
                </c:pt>
                <c:pt idx="12">
                  <c:v>107.0282</c:v>
                </c:pt>
                <c:pt idx="13">
                  <c:v>94.18</c:v>
                </c:pt>
                <c:pt idx="14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170"/>
          <c:min val="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884091389824853"/>
          <c:y val="5.7527446067040917E-2"/>
          <c:w val="0.15521803247919777"/>
          <c:h val="0.84110796382800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5112580847938848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Unkari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Taul1!$B$2:$B$15</c:f>
              <c:numCache>
                <c:formatCode>General</c:formatCode>
                <c:ptCount val="14"/>
                <c:pt idx="0">
                  <c:v>22.11598</c:v>
                </c:pt>
                <c:pt idx="1">
                  <c:v>20.394089999999998</c:v>
                </c:pt>
                <c:pt idx="2">
                  <c:v>23.381430000000002</c:v>
                </c:pt>
                <c:pt idx="3">
                  <c:v>22.788170000000001</c:v>
                </c:pt>
                <c:pt idx="4">
                  <c:v>21.58371</c:v>
                </c:pt>
                <c:pt idx="5">
                  <c:v>19.162759999999999</c:v>
                </c:pt>
                <c:pt idx="6">
                  <c:v>25.775880000000001</c:v>
                </c:pt>
                <c:pt idx="7">
                  <c:v>27.003530000000001</c:v>
                </c:pt>
                <c:pt idx="8">
                  <c:v>27.96819</c:v>
                </c:pt>
                <c:pt idx="9">
                  <c:v>28.10894</c:v>
                </c:pt>
                <c:pt idx="10">
                  <c:v>22.595600000000001</c:v>
                </c:pt>
                <c:pt idx="11">
                  <c:v>27.521460000000001</c:v>
                </c:pt>
                <c:pt idx="12">
                  <c:v>29.438009999999998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Puola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Taul1!$C$2:$C$15</c:f>
              <c:numCache>
                <c:formatCode>General</c:formatCode>
                <c:ptCount val="14"/>
                <c:pt idx="0">
                  <c:v>27.418690000000002</c:v>
                </c:pt>
                <c:pt idx="1">
                  <c:v>26.999770000000002</c:v>
                </c:pt>
                <c:pt idx="2">
                  <c:v>27.655639999999998</c:v>
                </c:pt>
                <c:pt idx="3">
                  <c:v>27.387830000000001</c:v>
                </c:pt>
                <c:pt idx="4">
                  <c:v>22.813970000000001</c:v>
                </c:pt>
                <c:pt idx="5">
                  <c:v>18.647870000000001</c:v>
                </c:pt>
                <c:pt idx="6">
                  <c:v>19.538550000000001</c:v>
                </c:pt>
                <c:pt idx="7">
                  <c:v>18.590309999999999</c:v>
                </c:pt>
                <c:pt idx="8">
                  <c:v>19.27176</c:v>
                </c:pt>
                <c:pt idx="9">
                  <c:v>21.066299999999998</c:v>
                </c:pt>
                <c:pt idx="10">
                  <c:v>21.303909999999998</c:v>
                </c:pt>
                <c:pt idx="11">
                  <c:v>19.743580000000001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Alankomaat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Taul1!$D$2:$D$15</c:f>
              <c:numCache>
                <c:formatCode>General</c:formatCode>
                <c:ptCount val="14"/>
                <c:pt idx="0">
                  <c:v>9.7889529999999993</c:v>
                </c:pt>
                <c:pt idx="1">
                  <c:v>10.185879999999999</c:v>
                </c:pt>
                <c:pt idx="2">
                  <c:v>10.39954</c:v>
                </c:pt>
                <c:pt idx="3">
                  <c:v>11.0929</c:v>
                </c:pt>
                <c:pt idx="4">
                  <c:v>10.80861</c:v>
                </c:pt>
                <c:pt idx="5">
                  <c:v>8.3071819999999992</c:v>
                </c:pt>
                <c:pt idx="6">
                  <c:v>9.5131549999999994</c:v>
                </c:pt>
                <c:pt idx="7">
                  <c:v>9.7282159999999998</c:v>
                </c:pt>
                <c:pt idx="8">
                  <c:v>9.4119530000000005</c:v>
                </c:pt>
                <c:pt idx="9">
                  <c:v>9.6172369999999994</c:v>
                </c:pt>
                <c:pt idx="10">
                  <c:v>11.007630000000001</c:v>
                </c:pt>
                <c:pt idx="11">
                  <c:v>12.1768</c:v>
                </c:pt>
                <c:pt idx="12">
                  <c:v>12.67334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Itävalta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Taul1!$E$2:$E$15</c:f>
              <c:numCache>
                <c:formatCode>General</c:formatCode>
                <c:ptCount val="14"/>
                <c:pt idx="0">
                  <c:v>11.29828</c:v>
                </c:pt>
                <c:pt idx="1">
                  <c:v>12.062609999999999</c:v>
                </c:pt>
                <c:pt idx="2">
                  <c:v>12.4055</c:v>
                </c:pt>
                <c:pt idx="3">
                  <c:v>11.72369</c:v>
                </c:pt>
                <c:pt idx="4">
                  <c:v>12.270189999999999</c:v>
                </c:pt>
                <c:pt idx="5">
                  <c:v>10.75015</c:v>
                </c:pt>
                <c:pt idx="6">
                  <c:v>10.293810000000001</c:v>
                </c:pt>
                <c:pt idx="7">
                  <c:v>12.095269999999999</c:v>
                </c:pt>
                <c:pt idx="8">
                  <c:v>12.59817</c:v>
                </c:pt>
                <c:pt idx="9">
                  <c:v>11.363009999999999</c:v>
                </c:pt>
                <c:pt idx="10">
                  <c:v>11.55885</c:v>
                </c:pt>
                <c:pt idx="11">
                  <c:v>12.532109999999999</c:v>
                </c:pt>
                <c:pt idx="12">
                  <c:v>11.990640000000001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Saksa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Taul1!$F$2:$F$15</c:f>
              <c:numCache>
                <c:formatCode>General</c:formatCode>
                <c:ptCount val="14"/>
                <c:pt idx="0">
                  <c:v>9.9797782000000002</c:v>
                </c:pt>
                <c:pt idx="1">
                  <c:v>9.8436555000000006</c:v>
                </c:pt>
                <c:pt idx="2">
                  <c:v>10.69614</c:v>
                </c:pt>
                <c:pt idx="3">
                  <c:v>11.61171</c:v>
                </c:pt>
                <c:pt idx="4">
                  <c:v>11.014347000000001</c:v>
                </c:pt>
                <c:pt idx="5">
                  <c:v>9.2966467999999995</c:v>
                </c:pt>
                <c:pt idx="6">
                  <c:v>9.8754015000000006</c:v>
                </c:pt>
                <c:pt idx="7">
                  <c:v>10.2683</c:v>
                </c:pt>
                <c:pt idx="8">
                  <c:v>10.081712</c:v>
                </c:pt>
                <c:pt idx="9">
                  <c:v>9.6640393000000007</c:v>
                </c:pt>
                <c:pt idx="10">
                  <c:v>9.7042373000000008</c:v>
                </c:pt>
                <c:pt idx="11">
                  <c:v>9.6016294999999996</c:v>
                </c:pt>
                <c:pt idx="12">
                  <c:v>9.5852191999999992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Tsekki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Taul1!$G$2:$G$15</c:f>
              <c:numCache>
                <c:formatCode>General</c:formatCode>
                <c:ptCount val="14"/>
                <c:pt idx="0">
                  <c:v>32.061407000000003</c:v>
                </c:pt>
                <c:pt idx="1">
                  <c:v>27.915385000000001</c:v>
                </c:pt>
                <c:pt idx="2">
                  <c:v>31.440441</c:v>
                </c:pt>
                <c:pt idx="3">
                  <c:v>27.631974</c:v>
                </c:pt>
                <c:pt idx="4">
                  <c:v>22.263452000000001</c:v>
                </c:pt>
                <c:pt idx="5">
                  <c:v>18.716533999999999</c:v>
                </c:pt>
                <c:pt idx="6">
                  <c:v>20.487825999999998</c:v>
                </c:pt>
                <c:pt idx="7">
                  <c:v>21.734010000000001</c:v>
                </c:pt>
                <c:pt idx="8">
                  <c:v>23.076699999999999</c:v>
                </c:pt>
                <c:pt idx="9">
                  <c:v>23.532001999999999</c:v>
                </c:pt>
                <c:pt idx="10">
                  <c:v>25.078047999999999</c:v>
                </c:pt>
                <c:pt idx="11">
                  <c:v>24.365127000000001</c:v>
                </c:pt>
                <c:pt idx="12">
                  <c:v>21.832501000000001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Ruotsi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Taul1!$H$2:$H$15</c:f>
              <c:numCache>
                <c:formatCode>General</c:formatCode>
                <c:ptCount val="14"/>
                <c:pt idx="0">
                  <c:v>12.69586</c:v>
                </c:pt>
                <c:pt idx="1">
                  <c:v>11.087590000000001</c:v>
                </c:pt>
                <c:pt idx="2">
                  <c:v>12.49178</c:v>
                </c:pt>
                <c:pt idx="3">
                  <c:v>12.71604</c:v>
                </c:pt>
                <c:pt idx="4">
                  <c:v>11.08971</c:v>
                </c:pt>
                <c:pt idx="5">
                  <c:v>9.4213939999999994</c:v>
                </c:pt>
                <c:pt idx="6">
                  <c:v>9.9583080000000006</c:v>
                </c:pt>
                <c:pt idx="7">
                  <c:v>10.77064</c:v>
                </c:pt>
                <c:pt idx="8">
                  <c:v>10.718439999999999</c:v>
                </c:pt>
                <c:pt idx="9">
                  <c:v>11.42305</c:v>
                </c:pt>
                <c:pt idx="10">
                  <c:v>13.49436</c:v>
                </c:pt>
                <c:pt idx="11">
                  <c:v>13.76294</c:v>
                </c:pt>
                <c:pt idx="12">
                  <c:v>13.79842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Taul1!$I$2:$I$15</c:f>
              <c:numCache>
                <c:formatCode>General</c:formatCode>
                <c:ptCount val="14"/>
                <c:pt idx="0">
                  <c:v>15.300914000000001</c:v>
                </c:pt>
                <c:pt idx="1">
                  <c:v>15.544498000000001</c:v>
                </c:pt>
                <c:pt idx="2">
                  <c:v>16.820789999999999</c:v>
                </c:pt>
                <c:pt idx="3">
                  <c:v>15.817287</c:v>
                </c:pt>
                <c:pt idx="4">
                  <c:v>14.41447</c:v>
                </c:pt>
                <c:pt idx="5">
                  <c:v>12.507775000000001</c:v>
                </c:pt>
                <c:pt idx="6">
                  <c:v>13.286949999999999</c:v>
                </c:pt>
                <c:pt idx="7">
                  <c:v>13.500041</c:v>
                </c:pt>
                <c:pt idx="8">
                  <c:v>12.832856</c:v>
                </c:pt>
                <c:pt idx="9">
                  <c:v>13.317069</c:v>
                </c:pt>
                <c:pt idx="10">
                  <c:v>13.541301000000001</c:v>
                </c:pt>
                <c:pt idx="11">
                  <c:v>14.611654</c:v>
                </c:pt>
                <c:pt idx="12">
                  <c:v>14.715439999999999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Suomi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Taul1!$J$2:$J$15</c:f>
              <c:numCache>
                <c:formatCode>General</c:formatCode>
                <c:ptCount val="14"/>
                <c:pt idx="0">
                  <c:v>9.6312549999999995</c:v>
                </c:pt>
                <c:pt idx="1">
                  <c:v>8.7933430000000001</c:v>
                </c:pt>
                <c:pt idx="2">
                  <c:v>10.16479</c:v>
                </c:pt>
                <c:pt idx="3">
                  <c:v>9.0351630000000007</c:v>
                </c:pt>
                <c:pt idx="4">
                  <c:v>9.1001010000000004</c:v>
                </c:pt>
                <c:pt idx="5">
                  <c:v>6.6138729999999999</c:v>
                </c:pt>
                <c:pt idx="6">
                  <c:v>7.0287040000000003</c:v>
                </c:pt>
                <c:pt idx="7">
                  <c:v>8.6807280000000002</c:v>
                </c:pt>
                <c:pt idx="8">
                  <c:v>7.5832540000000002</c:v>
                </c:pt>
                <c:pt idx="9">
                  <c:v>7.7729379999999999</c:v>
                </c:pt>
                <c:pt idx="10">
                  <c:v>9.7136499999999995</c:v>
                </c:pt>
                <c:pt idx="11">
                  <c:v>10.003130000000001</c:v>
                </c:pt>
                <c:pt idx="12">
                  <c:v>10.816330000000001</c:v>
                </c:pt>
                <c:pt idx="13">
                  <c:v>9.2609999999999992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34"/>
          <c:min val="6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884091389824853"/>
          <c:y val="5.7527446067040917E-2"/>
          <c:w val="0.15521803247919777"/>
          <c:h val="0.84110796382800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164543979707324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Unkari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0">
                  <c:v>100</c:v>
                </c:pt>
                <c:pt idx="1">
                  <c:v>128.357</c:v>
                </c:pt>
                <c:pt idx="2">
                  <c:v>138.68639999999999</c:v>
                </c:pt>
                <c:pt idx="3">
                  <c:v>170.02529999999999</c:v>
                </c:pt>
                <c:pt idx="4">
                  <c:v>155.50569999999999</c:v>
                </c:pt>
                <c:pt idx="5">
                  <c:v>189.9435</c:v>
                </c:pt>
                <c:pt idx="6">
                  <c:v>186.8057</c:v>
                </c:pt>
                <c:pt idx="7">
                  <c:v>205.30109999999999</c:v>
                </c:pt>
                <c:pt idx="8">
                  <c:v>271.01929999999999</c:v>
                </c:pt>
                <c:pt idx="9">
                  <c:v>253.3229</c:v>
                </c:pt>
                <c:pt idx="10">
                  <c:v>234.82749999999999</c:v>
                </c:pt>
                <c:pt idx="11">
                  <c:v>229.54589999999999</c:v>
                </c:pt>
                <c:pt idx="12">
                  <c:v>209.78370000000001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Puola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0">
                  <c:v>100</c:v>
                </c:pt>
                <c:pt idx="1">
                  <c:v>121.5762</c:v>
                </c:pt>
                <c:pt idx="2">
                  <c:v>143.0898</c:v>
                </c:pt>
                <c:pt idx="3">
                  <c:v>147.2998</c:v>
                </c:pt>
                <c:pt idx="4">
                  <c:v>143.779</c:v>
                </c:pt>
                <c:pt idx="5">
                  <c:v>133.90549999999999</c:v>
                </c:pt>
                <c:pt idx="6">
                  <c:v>119.4712</c:v>
                </c:pt>
                <c:pt idx="7">
                  <c:v>128.04159999999999</c:v>
                </c:pt>
                <c:pt idx="8">
                  <c:v>135.59700000000001</c:v>
                </c:pt>
                <c:pt idx="9">
                  <c:v>150.55760000000001</c:v>
                </c:pt>
                <c:pt idx="10">
                  <c:v>183.52340000000001</c:v>
                </c:pt>
                <c:pt idx="11">
                  <c:v>204.44810000000001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Alankomaat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Taul1!$D$2:$D$16</c:f>
              <c:numCache>
                <c:formatCode>General</c:formatCode>
                <c:ptCount val="15"/>
                <c:pt idx="0">
                  <c:v>100</c:v>
                </c:pt>
                <c:pt idx="1">
                  <c:v>107.1482</c:v>
                </c:pt>
                <c:pt idx="2">
                  <c:v>110.13039999999999</c:v>
                </c:pt>
                <c:pt idx="3">
                  <c:v>108.1485</c:v>
                </c:pt>
                <c:pt idx="4">
                  <c:v>102.00060000000001</c:v>
                </c:pt>
                <c:pt idx="5">
                  <c:v>107.74760000000001</c:v>
                </c:pt>
                <c:pt idx="6">
                  <c:v>112.3857</c:v>
                </c:pt>
                <c:pt idx="7">
                  <c:v>116.24079999999999</c:v>
                </c:pt>
                <c:pt idx="8">
                  <c:v>110.74850000000001</c:v>
                </c:pt>
                <c:pt idx="9">
                  <c:v>117.1493</c:v>
                </c:pt>
                <c:pt idx="10">
                  <c:v>104.5294</c:v>
                </c:pt>
                <c:pt idx="11">
                  <c:v>114.0211</c:v>
                </c:pt>
                <c:pt idx="12">
                  <c:v>125.0787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Itävalta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Taul1!$E$2:$E$16</c:f>
              <c:numCache>
                <c:formatCode>General</c:formatCode>
                <c:ptCount val="15"/>
                <c:pt idx="0">
                  <c:v>100</c:v>
                </c:pt>
                <c:pt idx="1">
                  <c:v>113.2672</c:v>
                </c:pt>
                <c:pt idx="2">
                  <c:v>117.92010000000001</c:v>
                </c:pt>
                <c:pt idx="3">
                  <c:v>122.8218</c:v>
                </c:pt>
                <c:pt idx="4">
                  <c:v>131.15539999999999</c:v>
                </c:pt>
                <c:pt idx="5">
                  <c:v>134.20820000000001</c:v>
                </c:pt>
                <c:pt idx="6">
                  <c:v>142.05850000000001</c:v>
                </c:pt>
                <c:pt idx="7">
                  <c:v>150.08250000000001</c:v>
                </c:pt>
                <c:pt idx="8">
                  <c:v>170.11199999999999</c:v>
                </c:pt>
                <c:pt idx="9">
                  <c:v>165.22470000000001</c:v>
                </c:pt>
                <c:pt idx="10">
                  <c:v>172.64099999999999</c:v>
                </c:pt>
                <c:pt idx="11">
                  <c:v>177.42410000000001</c:v>
                </c:pt>
                <c:pt idx="12">
                  <c:v>184.5077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Saksa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Taul1!$F$2:$F$16</c:f>
              <c:numCache>
                <c:formatCode>General</c:formatCode>
                <c:ptCount val="15"/>
                <c:pt idx="0">
                  <c:v>100</c:v>
                </c:pt>
                <c:pt idx="1">
                  <c:v>104.26600000000001</c:v>
                </c:pt>
                <c:pt idx="2">
                  <c:v>108.5423</c:v>
                </c:pt>
                <c:pt idx="3">
                  <c:v>109.3998</c:v>
                </c:pt>
                <c:pt idx="4">
                  <c:v>107.76009999999999</c:v>
                </c:pt>
                <c:pt idx="5">
                  <c:v>107.1812</c:v>
                </c:pt>
                <c:pt idx="6">
                  <c:v>111.0183</c:v>
                </c:pt>
                <c:pt idx="7">
                  <c:v>115.9057</c:v>
                </c:pt>
                <c:pt idx="8">
                  <c:v>113.3013</c:v>
                </c:pt>
                <c:pt idx="9">
                  <c:v>118.88549999999999</c:v>
                </c:pt>
                <c:pt idx="10">
                  <c:v>123.4192</c:v>
                </c:pt>
                <c:pt idx="11">
                  <c:v>130.65389999999999</c:v>
                </c:pt>
                <c:pt idx="12">
                  <c:v>131.9188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Tsekki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Taul1!$G$2:$G$16</c:f>
              <c:numCache>
                <c:formatCode>General</c:formatCode>
                <c:ptCount val="15"/>
                <c:pt idx="0">
                  <c:v>100</c:v>
                </c:pt>
                <c:pt idx="1">
                  <c:v>104.8407</c:v>
                </c:pt>
                <c:pt idx="2">
                  <c:v>108.654</c:v>
                </c:pt>
                <c:pt idx="3">
                  <c:v>113.36409999999999</c:v>
                </c:pt>
                <c:pt idx="4">
                  <c:v>111.2137</c:v>
                </c:pt>
                <c:pt idx="5">
                  <c:v>108.2013</c:v>
                </c:pt>
                <c:pt idx="6">
                  <c:v>110.404</c:v>
                </c:pt>
                <c:pt idx="7">
                  <c:v>135.626</c:v>
                </c:pt>
                <c:pt idx="8">
                  <c:v>119.78060000000001</c:v>
                </c:pt>
                <c:pt idx="9">
                  <c:v>130.6112</c:v>
                </c:pt>
                <c:pt idx="10">
                  <c:v>145.55109999999999</c:v>
                </c:pt>
                <c:pt idx="11">
                  <c:v>149.36439999999999</c:v>
                </c:pt>
                <c:pt idx="12">
                  <c:v>161.47479999999999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Ruotsi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Taul1!$H$2:$H$16</c:f>
              <c:numCache>
                <c:formatCode>General</c:formatCode>
                <c:ptCount val="15"/>
                <c:pt idx="0">
                  <c:v>100</c:v>
                </c:pt>
                <c:pt idx="1">
                  <c:v>106.3189</c:v>
                </c:pt>
                <c:pt idx="2">
                  <c:v>110.99630000000001</c:v>
                </c:pt>
                <c:pt idx="3">
                  <c:v>110.5125</c:v>
                </c:pt>
                <c:pt idx="4">
                  <c:v>108.8732</c:v>
                </c:pt>
                <c:pt idx="5">
                  <c:v>112.7599</c:v>
                </c:pt>
                <c:pt idx="6">
                  <c:v>117.2368</c:v>
                </c:pt>
                <c:pt idx="7">
                  <c:v>107.5081</c:v>
                </c:pt>
                <c:pt idx="8">
                  <c:v>113.9503</c:v>
                </c:pt>
                <c:pt idx="9">
                  <c:v>129.91159999999999</c:v>
                </c:pt>
                <c:pt idx="10">
                  <c:v>87.428190000000001</c:v>
                </c:pt>
                <c:pt idx="11">
                  <c:v>87.936580000000006</c:v>
                </c:pt>
                <c:pt idx="12">
                  <c:v>93.518690000000007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Taul1!$I$2:$I$16</c:f>
              <c:numCache>
                <c:formatCode>General</c:formatCode>
                <c:ptCount val="15"/>
                <c:pt idx="0">
                  <c:v>100</c:v>
                </c:pt>
                <c:pt idx="1">
                  <c:v>109.0493</c:v>
                </c:pt>
                <c:pt idx="2">
                  <c:v>113.1722</c:v>
                </c:pt>
                <c:pt idx="3">
                  <c:v>112.7423</c:v>
                </c:pt>
                <c:pt idx="4">
                  <c:v>102.4177</c:v>
                </c:pt>
                <c:pt idx="5">
                  <c:v>106.1131</c:v>
                </c:pt>
                <c:pt idx="6">
                  <c:v>114.7839</c:v>
                </c:pt>
                <c:pt idx="7">
                  <c:v>113.56229999999999</c:v>
                </c:pt>
                <c:pt idx="8">
                  <c:v>107.7762</c:v>
                </c:pt>
                <c:pt idx="9">
                  <c:v>99.021259999999998</c:v>
                </c:pt>
                <c:pt idx="10">
                  <c:v>162.21440000000001</c:v>
                </c:pt>
                <c:pt idx="11">
                  <c:v>116.91889999999999</c:v>
                </c:pt>
                <c:pt idx="12">
                  <c:v>121.7706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Suomi, pl.   elektroniikkateollisuus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Taul1!$J$2:$J$16</c:f>
              <c:numCache>
                <c:formatCode>General</c:formatCode>
                <c:ptCount val="15"/>
                <c:pt idx="0">
                  <c:v>100</c:v>
                </c:pt>
                <c:pt idx="1">
                  <c:v>104.7782</c:v>
                </c:pt>
                <c:pt idx="2">
                  <c:v>109.727</c:v>
                </c:pt>
                <c:pt idx="3">
                  <c:v>110.6371</c:v>
                </c:pt>
                <c:pt idx="4">
                  <c:v>103.86799999999999</c:v>
                </c:pt>
                <c:pt idx="5">
                  <c:v>104.94880000000001</c:v>
                </c:pt>
                <c:pt idx="6">
                  <c:v>102.7304</c:v>
                </c:pt>
                <c:pt idx="7">
                  <c:v>112.3436</c:v>
                </c:pt>
                <c:pt idx="8">
                  <c:v>104.6644</c:v>
                </c:pt>
                <c:pt idx="9">
                  <c:v>105.80200000000001</c:v>
                </c:pt>
                <c:pt idx="10">
                  <c:v>109.10129999999999</c:v>
                </c:pt>
                <c:pt idx="11">
                  <c:v>107.3379</c:v>
                </c:pt>
                <c:pt idx="12">
                  <c:v>96.530150000000006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Suomi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Taul1!$K$2:$K$16</c:f>
              <c:numCache>
                <c:formatCode>General</c:formatCode>
                <c:ptCount val="15"/>
                <c:pt idx="0">
                  <c:v>100</c:v>
                </c:pt>
                <c:pt idx="1">
                  <c:v>103.218</c:v>
                </c:pt>
                <c:pt idx="2">
                  <c:v>106.73950000000001</c:v>
                </c:pt>
                <c:pt idx="3">
                  <c:v>116.0089</c:v>
                </c:pt>
                <c:pt idx="4">
                  <c:v>105.5454</c:v>
                </c:pt>
                <c:pt idx="5">
                  <c:v>103.88590000000001</c:v>
                </c:pt>
                <c:pt idx="6">
                  <c:v>96.964179999999999</c:v>
                </c:pt>
                <c:pt idx="7">
                  <c:v>82.108879999999999</c:v>
                </c:pt>
                <c:pt idx="8">
                  <c:v>75.875330000000005</c:v>
                </c:pt>
                <c:pt idx="9">
                  <c:v>73.446669999999997</c:v>
                </c:pt>
                <c:pt idx="10">
                  <c:v>67.375029999999995</c:v>
                </c:pt>
                <c:pt idx="11">
                  <c:v>61.465290000000003</c:v>
                </c:pt>
                <c:pt idx="12">
                  <c:v>54.786479999999997</c:v>
                </c:pt>
                <c:pt idx="13">
                  <c:v>54.95</c:v>
                </c:pt>
                <c:pt idx="14">
                  <c:v>56.6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E-4DEB-9292-3F9343171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280"/>
          <c:min val="4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20"/>
        <c:minorUnit val="5"/>
      </c:valAx>
      <c:spPr>
        <a:noFill/>
        <a:ln>
          <a:noFill/>
        </a:ln>
        <a:effectLst/>
      </c:spPr>
    </c:plotArea>
    <c:legend>
      <c:legendPos val="tr"/>
      <c:legendEntry>
        <c:idx val="8"/>
        <c:txPr>
          <a:bodyPr rot="0" spcFirstLastPara="1" vertOverflow="ellipsis" vert="horz" wrap="square" anchor="ctr" anchorCtr="1"/>
          <a:lstStyle/>
          <a:p>
            <a:pPr algn="ctr">
              <a:defRPr lang="fi-FI" sz="10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</c:legendEntry>
      <c:layout>
        <c:manualLayout>
          <c:xMode val="edge"/>
          <c:yMode val="edge"/>
          <c:x val="0.76181974054147705"/>
          <c:y val="4.3376341564212356E-2"/>
          <c:w val="0.22921182270648119"/>
          <c:h val="0.814516046400162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2637287699918462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Unkari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Taul1!$B$2:$B$15</c:f>
              <c:numCache>
                <c:formatCode>General</c:formatCode>
                <c:ptCount val="14"/>
                <c:pt idx="0">
                  <c:v>2.8807879999999999</c:v>
                </c:pt>
                <c:pt idx="1">
                  <c:v>3.472658</c:v>
                </c:pt>
                <c:pt idx="2">
                  <c:v>3.4820389999999999</c:v>
                </c:pt>
                <c:pt idx="3">
                  <c:v>4.4188479999999997</c:v>
                </c:pt>
                <c:pt idx="4">
                  <c:v>4.8982169999999998</c:v>
                </c:pt>
                <c:pt idx="5">
                  <c:v>5.4123999999999999</c:v>
                </c:pt>
                <c:pt idx="6">
                  <c:v>5.2743659999999997</c:v>
                </c:pt>
                <c:pt idx="7">
                  <c:v>5.8776590000000004</c:v>
                </c:pt>
                <c:pt idx="8">
                  <c:v>7.9277119999999996</c:v>
                </c:pt>
                <c:pt idx="9">
                  <c:v>6.9588400000000004</c:v>
                </c:pt>
                <c:pt idx="10">
                  <c:v>5.8781920000000003</c:v>
                </c:pt>
                <c:pt idx="11">
                  <c:v>5.7423130000000002</c:v>
                </c:pt>
                <c:pt idx="12">
                  <c:v>5.0401749999999996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Puola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Taul1!$C$2:$C$15</c:f>
              <c:numCache>
                <c:formatCode>General</c:formatCode>
                <c:ptCount val="14"/>
                <c:pt idx="0">
                  <c:v>2.2579899999999999</c:v>
                </c:pt>
                <c:pt idx="1">
                  <c:v>2.3521169999999998</c:v>
                </c:pt>
                <c:pt idx="2">
                  <c:v>2.424258</c:v>
                </c:pt>
                <c:pt idx="3">
                  <c:v>2.3020649999999998</c:v>
                </c:pt>
                <c:pt idx="4">
                  <c:v>2.2178279999999999</c:v>
                </c:pt>
                <c:pt idx="5">
                  <c:v>1.898703</c:v>
                </c:pt>
                <c:pt idx="6">
                  <c:v>1.5702970000000001</c:v>
                </c:pt>
                <c:pt idx="7">
                  <c:v>1.6301079999999999</c:v>
                </c:pt>
                <c:pt idx="8">
                  <c:v>1.7191799999999999</c:v>
                </c:pt>
                <c:pt idx="9">
                  <c:v>1.768427</c:v>
                </c:pt>
                <c:pt idx="10">
                  <c:v>2.0154920000000001</c:v>
                </c:pt>
                <c:pt idx="11">
                  <c:v>2.1487379999999998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Alankomaat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Taul1!$D$2:$D$15</c:f>
              <c:numCache>
                <c:formatCode>General</c:formatCode>
                <c:ptCount val="14"/>
                <c:pt idx="0">
                  <c:v>8.0411999999999999</c:v>
                </c:pt>
                <c:pt idx="1">
                  <c:v>8.4134600000000006</c:v>
                </c:pt>
                <c:pt idx="2">
                  <c:v>8.1913359999999997</c:v>
                </c:pt>
                <c:pt idx="3">
                  <c:v>8.0931809999999995</c:v>
                </c:pt>
                <c:pt idx="4">
                  <c:v>8.4886280000000003</c:v>
                </c:pt>
                <c:pt idx="5">
                  <c:v>8.5955949999999994</c:v>
                </c:pt>
                <c:pt idx="6">
                  <c:v>8.5774369999999998</c:v>
                </c:pt>
                <c:pt idx="7">
                  <c:v>8.9556679999999993</c:v>
                </c:pt>
                <c:pt idx="8">
                  <c:v>8.6130309999999994</c:v>
                </c:pt>
                <c:pt idx="9">
                  <c:v>8.8990679999999998</c:v>
                </c:pt>
                <c:pt idx="10">
                  <c:v>7.8840659999999998</c:v>
                </c:pt>
                <c:pt idx="11">
                  <c:v>8.4187860000000008</c:v>
                </c:pt>
                <c:pt idx="12">
                  <c:v>8.8711160000000007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6-47F7-9B36-783FAD5892C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Itävalta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Taul1!$E$2:$E$15</c:f>
              <c:numCache>
                <c:formatCode>General</c:formatCode>
                <c:ptCount val="14"/>
                <c:pt idx="0">
                  <c:v>7.6843539999999999</c:v>
                </c:pt>
                <c:pt idx="1">
                  <c:v>8.0645430000000005</c:v>
                </c:pt>
                <c:pt idx="2">
                  <c:v>7.7894230000000002</c:v>
                </c:pt>
                <c:pt idx="3">
                  <c:v>8.0259269999999994</c:v>
                </c:pt>
                <c:pt idx="4">
                  <c:v>10.05058</c:v>
                </c:pt>
                <c:pt idx="5">
                  <c:v>9.5122370000000007</c:v>
                </c:pt>
                <c:pt idx="6">
                  <c:v>9.3897270000000006</c:v>
                </c:pt>
                <c:pt idx="7">
                  <c:v>9.7219149999999992</c:v>
                </c:pt>
                <c:pt idx="8">
                  <c:v>10.99076</c:v>
                </c:pt>
                <c:pt idx="9">
                  <c:v>10.44139</c:v>
                </c:pt>
                <c:pt idx="10">
                  <c:v>10.76765</c:v>
                </c:pt>
                <c:pt idx="11">
                  <c:v>10.694319999999999</c:v>
                </c:pt>
                <c:pt idx="12">
                  <c:v>10.61566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66-47F7-9B36-783FAD5892C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Saksa</c:v>
                </c:pt>
              </c:strCache>
            </c:strRef>
          </c:tx>
          <c:spPr>
            <a:ln w="28575" cap="rnd">
              <a:solidFill>
                <a:schemeClr val="bg2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Taul1!$F$2:$F$15</c:f>
              <c:numCache>
                <c:formatCode>General</c:formatCode>
                <c:ptCount val="14"/>
                <c:pt idx="0">
                  <c:v>8.7008746000000006</c:v>
                </c:pt>
                <c:pt idx="1">
                  <c:v>8.3683981999999997</c:v>
                </c:pt>
                <c:pt idx="2">
                  <c:v>8.3466971000000001</c:v>
                </c:pt>
                <c:pt idx="3">
                  <c:v>8.5880845000000008</c:v>
                </c:pt>
                <c:pt idx="4">
                  <c:v>10.470772999999999</c:v>
                </c:pt>
                <c:pt idx="5">
                  <c:v>8.7950695999999997</c:v>
                </c:pt>
                <c:pt idx="6">
                  <c:v>8.3947047999999995</c:v>
                </c:pt>
                <c:pt idx="7">
                  <c:v>8.9641670999999992</c:v>
                </c:pt>
                <c:pt idx="8">
                  <c:v>8.7619147999999996</c:v>
                </c:pt>
                <c:pt idx="9">
                  <c:v>8.7203897999999995</c:v>
                </c:pt>
                <c:pt idx="10">
                  <c:v>8.8357434999999995</c:v>
                </c:pt>
                <c:pt idx="11">
                  <c:v>8.9380509000000004</c:v>
                </c:pt>
                <c:pt idx="12">
                  <c:v>8.7915060999999994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66-47F7-9B36-783FAD5892C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Tsekki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Taul1!$G$2:$G$15</c:f>
              <c:numCache>
                <c:formatCode>General</c:formatCode>
                <c:ptCount val="14"/>
                <c:pt idx="0">
                  <c:v>4.7147195999999996</c:v>
                </c:pt>
                <c:pt idx="1">
                  <c:v>4.1033295000000001</c:v>
                </c:pt>
                <c:pt idx="2">
                  <c:v>3.9819027999999999</c:v>
                </c:pt>
                <c:pt idx="3">
                  <c:v>3.8353687000000001</c:v>
                </c:pt>
                <c:pt idx="4">
                  <c:v>4.2780068</c:v>
                </c:pt>
                <c:pt idx="5">
                  <c:v>3.7406581000000001</c:v>
                </c:pt>
                <c:pt idx="6">
                  <c:v>3.4663925999999998</c:v>
                </c:pt>
                <c:pt idx="7">
                  <c:v>4.3998441000000001</c:v>
                </c:pt>
                <c:pt idx="8">
                  <c:v>3.9951330999999999</c:v>
                </c:pt>
                <c:pt idx="9">
                  <c:v>4.1026286000000001</c:v>
                </c:pt>
                <c:pt idx="10">
                  <c:v>4.3457352</c:v>
                </c:pt>
                <c:pt idx="11">
                  <c:v>4.3080740000000004</c:v>
                </c:pt>
                <c:pt idx="12">
                  <c:v>4.2130346000000003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66-47F7-9B36-783FAD5892C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Ruotsi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Taul1!$H$2:$H$15</c:f>
              <c:numCache>
                <c:formatCode>General</c:formatCode>
                <c:ptCount val="14"/>
                <c:pt idx="0">
                  <c:v>15.966240000000001</c:v>
                </c:pt>
                <c:pt idx="1">
                  <c:v>15.699389999999999</c:v>
                </c:pt>
                <c:pt idx="2">
                  <c:v>15.737259999999999</c:v>
                </c:pt>
                <c:pt idx="3">
                  <c:v>16.136790000000001</c:v>
                </c:pt>
                <c:pt idx="4">
                  <c:v>19.775849999999998</c:v>
                </c:pt>
                <c:pt idx="5">
                  <c:v>16.6813</c:v>
                </c:pt>
                <c:pt idx="6">
                  <c:v>16.527619999999999</c:v>
                </c:pt>
                <c:pt idx="7">
                  <c:v>16.34037</c:v>
                </c:pt>
                <c:pt idx="8">
                  <c:v>17.445080000000001</c:v>
                </c:pt>
                <c:pt idx="9">
                  <c:v>19.972349999999999</c:v>
                </c:pt>
                <c:pt idx="10">
                  <c:v>14.22611</c:v>
                </c:pt>
                <c:pt idx="11">
                  <c:v>14.021660000000001</c:v>
                </c:pt>
                <c:pt idx="12">
                  <c:v>14.35427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66-47F7-9B36-783FAD5892C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Belgia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Taul1!$I$2:$I$15</c:f>
              <c:numCache>
                <c:formatCode>General</c:formatCode>
                <c:ptCount val="14"/>
                <c:pt idx="0">
                  <c:v>8.9186756999999997</c:v>
                </c:pt>
                <c:pt idx="1">
                  <c:v>9.6548700000000007</c:v>
                </c:pt>
                <c:pt idx="2">
                  <c:v>9.4580216999999998</c:v>
                </c:pt>
                <c:pt idx="3">
                  <c:v>9.5526777999999997</c:v>
                </c:pt>
                <c:pt idx="4">
                  <c:v>9.7046012000000008</c:v>
                </c:pt>
                <c:pt idx="5">
                  <c:v>9.4503143999999999</c:v>
                </c:pt>
                <c:pt idx="6">
                  <c:v>10.040559</c:v>
                </c:pt>
                <c:pt idx="7">
                  <c:v>9.9240630000000003</c:v>
                </c:pt>
                <c:pt idx="8">
                  <c:v>9.2662549999999992</c:v>
                </c:pt>
                <c:pt idx="9">
                  <c:v>8.1882696999999993</c:v>
                </c:pt>
                <c:pt idx="10">
                  <c:v>13.021881</c:v>
                </c:pt>
                <c:pt idx="11">
                  <c:v>9.3568203000000008</c:v>
                </c:pt>
                <c:pt idx="12">
                  <c:v>9.5169765000000002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F2-49C4-89C0-91868C0BD6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Suomi pl.   elektroniikkateollisuus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Taul1!$J$2:$J$15</c:f>
              <c:numCache>
                <c:formatCode>General</c:formatCode>
                <c:ptCount val="14"/>
                <c:pt idx="0">
                  <c:v>5.4338082999999999</c:v>
                </c:pt>
                <c:pt idx="1">
                  <c:v>5.1095699999999997</c:v>
                </c:pt>
                <c:pt idx="2">
                  <c:v>4.8606562000000002</c:v>
                </c:pt>
                <c:pt idx="3">
                  <c:v>5.0324717000000003</c:v>
                </c:pt>
                <c:pt idx="4">
                  <c:v>6.1543647000000004</c:v>
                </c:pt>
                <c:pt idx="5">
                  <c:v>5.7750094000000001</c:v>
                </c:pt>
                <c:pt idx="6">
                  <c:v>5.6593131000000003</c:v>
                </c:pt>
                <c:pt idx="7">
                  <c:v>6.9891712000000004</c:v>
                </c:pt>
                <c:pt idx="8">
                  <c:v>6.4568199999999996</c:v>
                </c:pt>
                <c:pt idx="9">
                  <c:v>6.5866354999999999</c:v>
                </c:pt>
                <c:pt idx="10">
                  <c:v>6.8824458000000002</c:v>
                </c:pt>
                <c:pt idx="11">
                  <c:v>6.5586875999999998</c:v>
                </c:pt>
                <c:pt idx="12">
                  <c:v>5.5038432999999998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2B-4EEF-9550-96C9C122DCD8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Suomi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Taul1!$A$2:$A$15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</c:strCache>
            </c:strRef>
          </c:cat>
          <c:val>
            <c:numRef>
              <c:f>Taul1!$K$2:$K$15</c:f>
              <c:numCache>
                <c:formatCode>General</c:formatCode>
                <c:ptCount val="14"/>
                <c:pt idx="0">
                  <c:v>15.27215</c:v>
                </c:pt>
                <c:pt idx="1">
                  <c:v>14.147019999999999</c:v>
                </c:pt>
                <c:pt idx="2">
                  <c:v>13.28932</c:v>
                </c:pt>
                <c:pt idx="3">
                  <c:v>14.830909999999999</c:v>
                </c:pt>
                <c:pt idx="4">
                  <c:v>17.57668</c:v>
                </c:pt>
                <c:pt idx="5">
                  <c:v>16.06673</c:v>
                </c:pt>
                <c:pt idx="6">
                  <c:v>15.013159999999999</c:v>
                </c:pt>
                <c:pt idx="7">
                  <c:v>14.356999999999999</c:v>
                </c:pt>
                <c:pt idx="8">
                  <c:v>13.15577</c:v>
                </c:pt>
                <c:pt idx="9">
                  <c:v>12.85102</c:v>
                </c:pt>
                <c:pt idx="10">
                  <c:v>11.945600000000001</c:v>
                </c:pt>
                <c:pt idx="11">
                  <c:v>10.555770000000001</c:v>
                </c:pt>
                <c:pt idx="12">
                  <c:v>8.7795539999999992</c:v>
                </c:pt>
                <c:pt idx="13">
                  <c:v>8.5682130000000001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E-4DEB-9292-3F9343171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22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6951753105762577"/>
          <c:y val="4.3376341564212356E-2"/>
          <c:w val="0.22151403219033239"/>
          <c:h val="0.854277692834023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0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4605592380698417E-2"/>
          <c:w val="0.71090570545878129"/>
          <c:h val="0.82427173378950058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Tuotannolliset investoinnit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2018e</c:v>
                </c:pt>
                <c:pt idx="19">
                  <c:v>2019e</c:v>
                </c:pt>
              </c:strCache>
            </c:strRef>
          </c:cat>
          <c:val>
            <c:numRef>
              <c:f>Taul1!$B$2:$B$21</c:f>
              <c:numCache>
                <c:formatCode>General</c:formatCode>
                <c:ptCount val="20"/>
                <c:pt idx="0">
                  <c:v>3.6190000000000002</c:v>
                </c:pt>
                <c:pt idx="1">
                  <c:v>4.4870000000000001</c:v>
                </c:pt>
                <c:pt idx="2">
                  <c:v>3.6589999999999998</c:v>
                </c:pt>
                <c:pt idx="3">
                  <c:v>3.3519999999999999</c:v>
                </c:pt>
                <c:pt idx="4">
                  <c:v>3.073</c:v>
                </c:pt>
                <c:pt idx="5">
                  <c:v>3.1019999999999999</c:v>
                </c:pt>
                <c:pt idx="6">
                  <c:v>3.157</c:v>
                </c:pt>
                <c:pt idx="7">
                  <c:v>4.0259999999999998</c:v>
                </c:pt>
                <c:pt idx="8">
                  <c:v>3.4849999999999999</c:v>
                </c:pt>
                <c:pt idx="9">
                  <c:v>2.6960000000000002</c:v>
                </c:pt>
                <c:pt idx="10">
                  <c:v>2.1080000000000001</c:v>
                </c:pt>
                <c:pt idx="11">
                  <c:v>2.2360000000000002</c:v>
                </c:pt>
                <c:pt idx="12">
                  <c:v>2.448</c:v>
                </c:pt>
                <c:pt idx="13">
                  <c:v>2.1589999999999998</c:v>
                </c:pt>
                <c:pt idx="14">
                  <c:v>2.19</c:v>
                </c:pt>
                <c:pt idx="15">
                  <c:v>2.7040000000000002</c:v>
                </c:pt>
                <c:pt idx="16">
                  <c:v>2.87</c:v>
                </c:pt>
                <c:pt idx="17">
                  <c:v>3.3239999999999998</c:v>
                </c:pt>
                <c:pt idx="18">
                  <c:v>2.9220000000000002</c:v>
                </c:pt>
                <c:pt idx="19">
                  <c:v>3.0880000000000001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72-499F-858A-C68065062B0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T&amp;K-investoinnit*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2018e</c:v>
                </c:pt>
                <c:pt idx="19">
                  <c:v>2019e</c:v>
                </c:pt>
              </c:strCache>
            </c:strRef>
          </c:cat>
          <c:val>
            <c:numRef>
              <c:f>Taul1!$C$2:$C$21</c:f>
              <c:numCache>
                <c:formatCode>General</c:formatCode>
                <c:ptCount val="20"/>
                <c:pt idx="0">
                  <c:v>4.4489999999999998</c:v>
                </c:pt>
                <c:pt idx="1">
                  <c:v>4.4889999999999999</c:v>
                </c:pt>
                <c:pt idx="2">
                  <c:v>4.2889999999999997</c:v>
                </c:pt>
                <c:pt idx="3">
                  <c:v>4.6829999999999998</c:v>
                </c:pt>
                <c:pt idx="4">
                  <c:v>4.8490000000000002</c:v>
                </c:pt>
                <c:pt idx="5">
                  <c:v>4.9400000000000004</c:v>
                </c:pt>
                <c:pt idx="6">
                  <c:v>5.0990000000000002</c:v>
                </c:pt>
                <c:pt idx="7">
                  <c:v>5.274</c:v>
                </c:pt>
                <c:pt idx="8">
                  <c:v>5.7320000000000002</c:v>
                </c:pt>
                <c:pt idx="9">
                  <c:v>5.2149999999999999</c:v>
                </c:pt>
                <c:pt idx="10">
                  <c:v>5.133</c:v>
                </c:pt>
                <c:pt idx="11">
                  <c:v>4.7910000000000004</c:v>
                </c:pt>
                <c:pt idx="12">
                  <c:v>4.056</c:v>
                </c:pt>
                <c:pt idx="13">
                  <c:v>3.7480000000000002</c:v>
                </c:pt>
                <c:pt idx="14">
                  <c:v>3.629</c:v>
                </c:pt>
                <c:pt idx="15">
                  <c:v>3.3279999999999998</c:v>
                </c:pt>
                <c:pt idx="16">
                  <c:v>3.0369999999999999</c:v>
                </c:pt>
                <c:pt idx="17">
                  <c:v>2.706</c:v>
                </c:pt>
                <c:pt idx="18">
                  <c:v>2.7141000000000002</c:v>
                </c:pt>
                <c:pt idx="19">
                  <c:v>2.7955000000000001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72-499F-858A-C68065062B0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T&amp;K-investoinnit (pl. elektroniikkateollisuus)*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Taul1!$A$2:$A$21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2018e</c:v>
                </c:pt>
                <c:pt idx="19">
                  <c:v>2019e</c:v>
                </c:pt>
              </c:strCache>
            </c:strRef>
          </c:cat>
          <c:val>
            <c:numRef>
              <c:f>Taul1!$D$2:$D$21</c:f>
              <c:numCache>
                <c:formatCode>General</c:formatCode>
                <c:ptCount val="20"/>
                <c:pt idx="0">
                  <c:v>1.58</c:v>
                </c:pt>
                <c:pt idx="1">
                  <c:v>1.75</c:v>
                </c:pt>
                <c:pt idx="2">
                  <c:v>1.617</c:v>
                </c:pt>
                <c:pt idx="3">
                  <c:v>1.6080000000000001</c:v>
                </c:pt>
                <c:pt idx="4">
                  <c:v>1.544</c:v>
                </c:pt>
                <c:pt idx="5">
                  <c:v>1.5980000000000001</c:v>
                </c:pt>
                <c:pt idx="6">
                  <c:v>1.6839999999999999</c:v>
                </c:pt>
                <c:pt idx="7">
                  <c:v>1.7490000000000001</c:v>
                </c:pt>
                <c:pt idx="8">
                  <c:v>1.679</c:v>
                </c:pt>
                <c:pt idx="9">
                  <c:v>1.5589999999999999</c:v>
                </c:pt>
                <c:pt idx="10">
                  <c:v>1.542</c:v>
                </c:pt>
                <c:pt idx="11">
                  <c:v>1.52</c:v>
                </c:pt>
                <c:pt idx="12">
                  <c:v>1.663</c:v>
                </c:pt>
                <c:pt idx="13">
                  <c:v>1.613</c:v>
                </c:pt>
                <c:pt idx="14">
                  <c:v>1.5529999999999999</c:v>
                </c:pt>
                <c:pt idx="15">
                  <c:v>1.6339999999999999</c:v>
                </c:pt>
                <c:pt idx="16">
                  <c:v>1.6379999999999999</c:v>
                </c:pt>
                <c:pt idx="17">
                  <c:v>1.716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9A-42BC-9CEA-B8F82AEAE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91624"/>
        <c:axId val="411490880"/>
      </c:lineChart>
      <c:catAx>
        <c:axId val="41079162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9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0880"/>
        <c:crosses val="autoZero"/>
        <c:auto val="1"/>
        <c:lblAlgn val="ctr"/>
        <c:lblOffset val="100"/>
        <c:tickLblSkip val="1"/>
        <c:noMultiLvlLbl val="0"/>
      </c:catAx>
      <c:valAx>
        <c:axId val="411490880"/>
        <c:scaling>
          <c:orientation val="minMax"/>
          <c:max val="7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1624"/>
        <c:crosses val="autoZero"/>
        <c:crossBetween val="between"/>
        <c:majorUnit val="1"/>
        <c:min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339285767485653"/>
          <c:y val="0.28296692040830734"/>
          <c:w val="0.23903998379317232"/>
          <c:h val="0.489421103513164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aseline="0"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4.208560273213096E-2"/>
          <c:w val="0.70315669678634096"/>
          <c:h val="0.82813120831004183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Tuotannolliset ja T&amp;K -investoinnit*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2018e</c:v>
                </c:pt>
                <c:pt idx="19">
                  <c:v>2019e</c:v>
                </c:pt>
              </c:strCache>
            </c:strRef>
          </c:cat>
          <c:val>
            <c:numRef>
              <c:f>Taul1!$B$2:$B$21</c:f>
              <c:numCache>
                <c:formatCode>General</c:formatCode>
                <c:ptCount val="20"/>
                <c:pt idx="0">
                  <c:v>8.0679999999999996</c:v>
                </c:pt>
                <c:pt idx="1">
                  <c:v>8.9760000000000009</c:v>
                </c:pt>
                <c:pt idx="2">
                  <c:v>7.9480000000000004</c:v>
                </c:pt>
                <c:pt idx="3">
                  <c:v>8.0350000000000001</c:v>
                </c:pt>
                <c:pt idx="4">
                  <c:v>7.9219999999999997</c:v>
                </c:pt>
                <c:pt idx="5">
                  <c:v>8.0419999999999998</c:v>
                </c:pt>
                <c:pt idx="6">
                  <c:v>8.2560000000000002</c:v>
                </c:pt>
                <c:pt idx="7">
                  <c:v>9.3000000000000007</c:v>
                </c:pt>
                <c:pt idx="8">
                  <c:v>9.2170000000000005</c:v>
                </c:pt>
                <c:pt idx="9">
                  <c:v>7.9109999999999996</c:v>
                </c:pt>
                <c:pt idx="10">
                  <c:v>7.2409999999999997</c:v>
                </c:pt>
                <c:pt idx="11">
                  <c:v>7.0270000000000001</c:v>
                </c:pt>
                <c:pt idx="12">
                  <c:v>6.5039999999999996</c:v>
                </c:pt>
                <c:pt idx="13">
                  <c:v>5.907</c:v>
                </c:pt>
                <c:pt idx="14">
                  <c:v>5.819</c:v>
                </c:pt>
                <c:pt idx="15">
                  <c:v>6.032</c:v>
                </c:pt>
                <c:pt idx="16">
                  <c:v>5.907</c:v>
                </c:pt>
                <c:pt idx="17">
                  <c:v>6.03</c:v>
                </c:pt>
                <c:pt idx="18">
                  <c:v>5.5720000000000001</c:v>
                </c:pt>
                <c:pt idx="19">
                  <c:v>5.8280000000000003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Kiinteän pääoman kuluminen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2018e</c:v>
                </c:pt>
                <c:pt idx="19">
                  <c:v>2019e</c:v>
                </c:pt>
              </c:strCache>
            </c:strRef>
          </c:cat>
          <c:val>
            <c:numRef>
              <c:f>Taul1!$C$2:$C$21</c:f>
              <c:numCache>
                <c:formatCode>General</c:formatCode>
                <c:ptCount val="20"/>
                <c:pt idx="0">
                  <c:v>6.7619999999999996</c:v>
                </c:pt>
                <c:pt idx="1">
                  <c:v>7.1520000000000001</c:v>
                </c:pt>
                <c:pt idx="2">
                  <c:v>7.4329999999999998</c:v>
                </c:pt>
                <c:pt idx="3">
                  <c:v>7.6520000000000001</c:v>
                </c:pt>
                <c:pt idx="4">
                  <c:v>7.8550000000000004</c:v>
                </c:pt>
                <c:pt idx="5">
                  <c:v>8.0370000000000008</c:v>
                </c:pt>
                <c:pt idx="6">
                  <c:v>8.2089999999999996</c:v>
                </c:pt>
                <c:pt idx="7">
                  <c:v>8.4039999999999999</c:v>
                </c:pt>
                <c:pt idx="8">
                  <c:v>8.6059999999999999</c:v>
                </c:pt>
                <c:pt idx="9">
                  <c:v>8.7070000000000007</c:v>
                </c:pt>
                <c:pt idx="10">
                  <c:v>8.6679999999999993</c:v>
                </c:pt>
                <c:pt idx="11">
                  <c:v>8.5510000000000002</c:v>
                </c:pt>
                <c:pt idx="12">
                  <c:v>8.359</c:v>
                </c:pt>
                <c:pt idx="13">
                  <c:v>8.08</c:v>
                </c:pt>
                <c:pt idx="14">
                  <c:v>7.7270000000000003</c:v>
                </c:pt>
                <c:pt idx="15">
                  <c:v>7.4619999999999997</c:v>
                </c:pt>
                <c:pt idx="16">
                  <c:v>7.1929999999999996</c:v>
                </c:pt>
                <c:pt idx="17">
                  <c:v>6.9459999999999997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8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11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90983164561864"/>
          <c:y val="0.31275101220233797"/>
          <c:w val="0.25182109330544805"/>
          <c:h val="0.441065712781471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19993684103902E-2"/>
          <c:y val="4.208560273213096E-2"/>
          <c:w val="0.70522247148164363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Tuotannolliset investoinnit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0">
                  <c:v>3.1019999999999999</c:v>
                </c:pt>
                <c:pt idx="1">
                  <c:v>3.157</c:v>
                </c:pt>
                <c:pt idx="2">
                  <c:v>4.0259999999999998</c:v>
                </c:pt>
                <c:pt idx="3">
                  <c:v>3.4849999999999999</c:v>
                </c:pt>
                <c:pt idx="4">
                  <c:v>2.6960000000000002</c:v>
                </c:pt>
                <c:pt idx="5">
                  <c:v>2.1080000000000001</c:v>
                </c:pt>
                <c:pt idx="6">
                  <c:v>2.2360000000000002</c:v>
                </c:pt>
                <c:pt idx="7">
                  <c:v>2.448</c:v>
                </c:pt>
                <c:pt idx="8">
                  <c:v>2.1589999999999998</c:v>
                </c:pt>
                <c:pt idx="9">
                  <c:v>2.19</c:v>
                </c:pt>
                <c:pt idx="10">
                  <c:v>2.7040000000000002</c:v>
                </c:pt>
                <c:pt idx="11">
                  <c:v>2.87</c:v>
                </c:pt>
                <c:pt idx="12">
                  <c:v>3.3239999999999998</c:v>
                </c:pt>
                <c:pt idx="13">
                  <c:v>2.9220000000000002</c:v>
                </c:pt>
                <c:pt idx="14">
                  <c:v>3.0880000000000001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Tuotannollisen pääoman kuluminen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0">
                  <c:v>3.8319999999999999</c:v>
                </c:pt>
                <c:pt idx="1">
                  <c:v>3.8039999999999998</c:v>
                </c:pt>
                <c:pt idx="2">
                  <c:v>3.8180000000000001</c:v>
                </c:pt>
                <c:pt idx="3">
                  <c:v>3.823</c:v>
                </c:pt>
                <c:pt idx="4">
                  <c:v>3.766</c:v>
                </c:pt>
                <c:pt idx="5">
                  <c:v>3.6539999999999999</c:v>
                </c:pt>
                <c:pt idx="6">
                  <c:v>3.53</c:v>
                </c:pt>
                <c:pt idx="7">
                  <c:v>3.4489999999999998</c:v>
                </c:pt>
                <c:pt idx="8">
                  <c:v>3.3690000000000002</c:v>
                </c:pt>
                <c:pt idx="9">
                  <c:v>3.22</c:v>
                </c:pt>
                <c:pt idx="10">
                  <c:v>3.169</c:v>
                </c:pt>
                <c:pt idx="11">
                  <c:v>3.1459999999999999</c:v>
                </c:pt>
                <c:pt idx="12">
                  <c:v>3.16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8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5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70962369771887"/>
          <c:y val="0.37562054176703275"/>
          <c:w val="0.24320978606391569"/>
          <c:h val="0.356006937488060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4.208560273213096E-2"/>
          <c:w val="0.6709053479552286"/>
          <c:h val="0.8606634759191356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Tuotannollisen pääoman kuluminen kumulatiivisesti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Taul1!$B$2:$B$14</c:f>
              <c:numCache>
                <c:formatCode>General</c:formatCode>
                <c:ptCount val="13"/>
                <c:pt idx="0">
                  <c:v>3.6150000000000002</c:v>
                </c:pt>
                <c:pt idx="1">
                  <c:v>7.2409999999999997</c:v>
                </c:pt>
                <c:pt idx="2">
                  <c:v>11.003</c:v>
                </c:pt>
                <c:pt idx="3">
                  <c:v>14.896000000000001</c:v>
                </c:pt>
                <c:pt idx="4">
                  <c:v>18.734000000000002</c:v>
                </c:pt>
                <c:pt idx="5">
                  <c:v>22.388000000000002</c:v>
                </c:pt>
                <c:pt idx="6">
                  <c:v>25.992000000000001</c:v>
                </c:pt>
                <c:pt idx="7">
                  <c:v>29.602</c:v>
                </c:pt>
                <c:pt idx="8">
                  <c:v>33.17</c:v>
                </c:pt>
                <c:pt idx="9">
                  <c:v>36.597999999999999</c:v>
                </c:pt>
                <c:pt idx="10">
                  <c:v>39.981999999999999</c:v>
                </c:pt>
                <c:pt idx="11">
                  <c:v>43.363</c:v>
                </c:pt>
                <c:pt idx="12">
                  <c:v>46.773000000000003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Tuotannolliset investoinnit kumulatiivisesti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Taul1!$C$2:$C$14</c:f>
              <c:numCache>
                <c:formatCode>General</c:formatCode>
                <c:ptCount val="13"/>
                <c:pt idx="0">
                  <c:v>3.0350000000000001</c:v>
                </c:pt>
                <c:pt idx="1">
                  <c:v>6.1440000000000001</c:v>
                </c:pt>
                <c:pt idx="2">
                  <c:v>10.099</c:v>
                </c:pt>
                <c:pt idx="3">
                  <c:v>13.635</c:v>
                </c:pt>
                <c:pt idx="4">
                  <c:v>16.373000000000001</c:v>
                </c:pt>
                <c:pt idx="5">
                  <c:v>18.481000000000002</c:v>
                </c:pt>
                <c:pt idx="6">
                  <c:v>20.748000000000001</c:v>
                </c:pt>
                <c:pt idx="7">
                  <c:v>23.282</c:v>
                </c:pt>
                <c:pt idx="8">
                  <c:v>25.535</c:v>
                </c:pt>
                <c:pt idx="9">
                  <c:v>27.823</c:v>
                </c:pt>
                <c:pt idx="10">
                  <c:v>30.675999999999998</c:v>
                </c:pt>
                <c:pt idx="11">
                  <c:v>33.720999999999997</c:v>
                </c:pt>
                <c:pt idx="12">
                  <c:v>37.295999999999999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50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198128468901657"/>
          <c:y val="9.5916363433054874E-2"/>
          <c:w val="0.26893812507261788"/>
          <c:h val="0.412459057638458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 err="1"/>
              <a:t>Välillinen</a:t>
            </a:r>
            <a:r>
              <a:rPr lang="en-US" sz="2000" baseline="0" dirty="0"/>
              <a:t> ja </a:t>
            </a:r>
            <a:r>
              <a:rPr lang="en-US" sz="2000" baseline="0" dirty="0" err="1"/>
              <a:t>tulovaikutusten</a:t>
            </a:r>
            <a:r>
              <a:rPr lang="en-US" sz="2000" baseline="0" dirty="0"/>
              <a:t> </a:t>
            </a:r>
            <a:r>
              <a:rPr lang="en-US" sz="2000" baseline="0" dirty="0" err="1"/>
              <a:t>työllisyysvaikutus</a:t>
            </a:r>
            <a:r>
              <a:rPr lang="en-US" sz="2000" baseline="0" dirty="0"/>
              <a:t>: </a:t>
            </a:r>
          </a:p>
          <a:p>
            <a:pPr>
              <a:defRPr sz="2000"/>
            </a:pPr>
            <a:r>
              <a:rPr lang="en-US" sz="2000" baseline="0" dirty="0"/>
              <a:t>340 300 </a:t>
            </a:r>
            <a:r>
              <a:rPr lang="en-US" sz="2000" baseline="0" dirty="0" err="1"/>
              <a:t>työllistä</a:t>
            </a:r>
            <a:endParaRPr lang="en-US" sz="2000" baseline="0" dirty="0"/>
          </a:p>
        </c:rich>
      </c:tx>
      <c:layout>
        <c:manualLayout>
          <c:xMode val="edge"/>
          <c:yMode val="edge"/>
          <c:x val="0.18220204313280361"/>
          <c:y val="1.0757509362703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334-4DA5-8338-3EFAFC18DA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334-4DA5-8338-3EFAFC18DA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334-4DA5-8338-3EFAFC18DA5D}"/>
              </c:ext>
            </c:extLst>
          </c:dPt>
          <c:dLbls>
            <c:dLbl>
              <c:idx val="1"/>
              <c:layout>
                <c:manualLayout>
                  <c:x val="0.14569044363211689"/>
                  <c:y val="0.145896391349720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34-4DA5-8338-3EFAFC18DA5D}"/>
                </c:ext>
              </c:extLst>
            </c:dLbl>
            <c:dLbl>
              <c:idx val="2"/>
              <c:layout>
                <c:manualLayout>
                  <c:x val="0.15581136920881486"/>
                  <c:y val="8.7933180337644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34-4DA5-8338-3EFAFC18DA5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Palvelut*</c:v>
                </c:pt>
                <c:pt idx="1">
                  <c:v>Alkutuotanto</c:v>
                </c:pt>
                <c:pt idx="2">
                  <c:v>Jalostus*</c:v>
                </c:pt>
              </c:strCache>
            </c:strRef>
          </c:cat>
          <c:val>
            <c:numRef>
              <c:f>Taul1!$B$2:$B$4</c:f>
              <c:numCache>
                <c:formatCode>#,##0</c:formatCode>
                <c:ptCount val="3"/>
                <c:pt idx="0">
                  <c:v>295100</c:v>
                </c:pt>
                <c:pt idx="1">
                  <c:v>12200</c:v>
                </c:pt>
                <c:pt idx="2">
                  <c:v>33100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84522019337891E-2"/>
          <c:y val="5.7188818432342671E-2"/>
          <c:w val="0.87671290829405835"/>
          <c:h val="0.7330331716278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 (ml. koko teknologiateollisuus)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0">
                  <c:v>9648</c:v>
                </c:pt>
                <c:pt idx="1">
                  <c:v>9856</c:v>
                </c:pt>
                <c:pt idx="2">
                  <c:v>11273</c:v>
                </c:pt>
                <c:pt idx="3">
                  <c:v>11097</c:v>
                </c:pt>
                <c:pt idx="4">
                  <c:v>9444</c:v>
                </c:pt>
                <c:pt idx="5">
                  <c:v>8868</c:v>
                </c:pt>
                <c:pt idx="6">
                  <c:v>8701</c:v>
                </c:pt>
                <c:pt idx="7">
                  <c:v>8067</c:v>
                </c:pt>
                <c:pt idx="8">
                  <c:v>7567</c:v>
                </c:pt>
                <c:pt idx="9">
                  <c:v>7905</c:v>
                </c:pt>
                <c:pt idx="10">
                  <c:v>8036</c:v>
                </c:pt>
                <c:pt idx="11">
                  <c:v>7704</c:v>
                </c:pt>
                <c:pt idx="12">
                  <c:v>7869</c:v>
                </c:pt>
                <c:pt idx="13">
                  <c:v>7100</c:v>
                </c:pt>
                <c:pt idx="14">
                  <c:v>7367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E-4E6E-BC09-250690F059D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Teknologiateollisuus, ml. tietotekniikka-ala sekä suunnittelu ja konsultointi 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Taul1!$A$2:$A$16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2018e</c:v>
                </c:pt>
                <c:pt idx="14">
                  <c:v>2019e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0">
                  <c:v>6529</c:v>
                </c:pt>
                <c:pt idx="1">
                  <c:v>6657</c:v>
                </c:pt>
                <c:pt idx="2">
                  <c:v>7402</c:v>
                </c:pt>
                <c:pt idx="3">
                  <c:v>8554</c:v>
                </c:pt>
                <c:pt idx="4">
                  <c:v>7267</c:v>
                </c:pt>
                <c:pt idx="5">
                  <c:v>7075</c:v>
                </c:pt>
                <c:pt idx="6">
                  <c:v>6970</c:v>
                </c:pt>
                <c:pt idx="7">
                  <c:v>6024</c:v>
                </c:pt>
                <c:pt idx="8">
                  <c:v>5342</c:v>
                </c:pt>
                <c:pt idx="9">
                  <c:v>5866</c:v>
                </c:pt>
                <c:pt idx="10">
                  <c:v>5598</c:v>
                </c:pt>
                <c:pt idx="11">
                  <c:v>4849</c:v>
                </c:pt>
                <c:pt idx="12">
                  <c:v>4742</c:v>
                </c:pt>
                <c:pt idx="13">
                  <c:v>4979</c:v>
                </c:pt>
                <c:pt idx="14">
                  <c:v>4879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E-4E6E-BC09-250690F05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492840"/>
        <c:axId val="411493232"/>
      </c:barChart>
      <c:catAx>
        <c:axId val="411492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3232"/>
        <c:crosses val="autoZero"/>
        <c:auto val="1"/>
        <c:lblAlgn val="ctr"/>
        <c:lblOffset val="100"/>
        <c:noMultiLvlLbl val="0"/>
      </c:catAx>
      <c:valAx>
        <c:axId val="411493232"/>
        <c:scaling>
          <c:orientation val="minMax"/>
          <c:max val="13000"/>
        </c:scaling>
        <c:delete val="0"/>
        <c:axPos val="l"/>
        <c:majorGridlines>
          <c:spPr>
            <a:ln w="3175"/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2840"/>
        <c:crosses val="autoZero"/>
        <c:crossBetween val="between"/>
        <c:majorUnit val="1000"/>
      </c:valAx>
    </c:plotArea>
    <c:legend>
      <c:legendPos val="b"/>
      <c:layout>
        <c:manualLayout>
          <c:xMode val="edge"/>
          <c:yMode val="edge"/>
          <c:x val="0.18712816001028512"/>
          <c:y val="0.88403746184290777"/>
          <c:w val="0.62574356005038934"/>
          <c:h val="9.3346530950836892E-2"/>
        </c:manualLayout>
      </c:layout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0" dirty="0" err="1">
                <a:solidFill>
                  <a:srgbClr val="002060"/>
                </a:solidFill>
              </a:rPr>
              <a:t>Yritysten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kiinteät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investoinnit</a:t>
            </a:r>
            <a:r>
              <a:rPr lang="en-GB" sz="1200" b="0" dirty="0">
                <a:solidFill>
                  <a:srgbClr val="002060"/>
                </a:solidFill>
              </a:rPr>
              <a:t>, </a:t>
            </a:r>
            <a:r>
              <a:rPr lang="en-GB" sz="1200" b="0" dirty="0" err="1">
                <a:solidFill>
                  <a:srgbClr val="002060"/>
                </a:solidFill>
              </a:rPr>
              <a:t>kiintein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hinnoin</a:t>
            </a:r>
            <a:r>
              <a:rPr lang="en-GB" sz="1200" b="0" dirty="0">
                <a:solidFill>
                  <a:srgbClr val="002060"/>
                </a:solidFill>
              </a:rPr>
              <a:t>, </a:t>
            </a:r>
            <a:r>
              <a:rPr lang="en-GB" sz="1200" b="0" dirty="0" err="1">
                <a:solidFill>
                  <a:srgbClr val="002060"/>
                </a:solidFill>
              </a:rPr>
              <a:t>indeksi</a:t>
            </a:r>
            <a:r>
              <a:rPr lang="en-GB" sz="1200" b="0" dirty="0">
                <a:solidFill>
                  <a:srgbClr val="002060"/>
                </a:solidFill>
              </a:rPr>
              <a:t> 2008=100</a:t>
            </a:r>
          </a:p>
        </c:rich>
      </c:tx>
      <c:layout>
        <c:manualLayout>
          <c:xMode val="edge"/>
          <c:yMode val="edge"/>
          <c:x val="5.8953289181644573E-2"/>
          <c:y val="5.60718221912341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997432328977588E-2"/>
          <c:y val="6.4156413602612594E-2"/>
          <c:w val="0.77514168229806557"/>
          <c:h val="0.85021772723054978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USA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Taul1!$B$2:$B$14</c:f>
              <c:numCache>
                <c:formatCode>General</c:formatCode>
                <c:ptCount val="13"/>
                <c:pt idx="0">
                  <c:v>100</c:v>
                </c:pt>
                <c:pt idx="1">
                  <c:v>85.5</c:v>
                </c:pt>
                <c:pt idx="2">
                  <c:v>89.347499999999997</c:v>
                </c:pt>
                <c:pt idx="3">
                  <c:v>97.120729999999995</c:v>
                </c:pt>
                <c:pt idx="4">
                  <c:v>106.3472</c:v>
                </c:pt>
                <c:pt idx="5">
                  <c:v>110.70740000000001</c:v>
                </c:pt>
                <c:pt idx="6">
                  <c:v>118.3463</c:v>
                </c:pt>
                <c:pt idx="7">
                  <c:v>120.4765</c:v>
                </c:pt>
                <c:pt idx="8">
                  <c:v>121.0789</c:v>
                </c:pt>
                <c:pt idx="9">
                  <c:v>127.496</c:v>
                </c:pt>
                <c:pt idx="10">
                  <c:v>136.03829999999999</c:v>
                </c:pt>
                <c:pt idx="11">
                  <c:v>142.43209999999999</c:v>
                </c:pt>
                <c:pt idx="12">
                  <c:v>148.27180000000001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C4-4E5A-B14C-F9620408B56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Sveitsi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Taul1!$C$2:$C$14</c:f>
              <c:numCache>
                <c:formatCode>General</c:formatCode>
                <c:ptCount val="13"/>
                <c:pt idx="0">
                  <c:v>100</c:v>
                </c:pt>
                <c:pt idx="1">
                  <c:v>89</c:v>
                </c:pt>
                <c:pt idx="2">
                  <c:v>93.628</c:v>
                </c:pt>
                <c:pt idx="3">
                  <c:v>98.403030000000001</c:v>
                </c:pt>
                <c:pt idx="4">
                  <c:v>102.536</c:v>
                </c:pt>
                <c:pt idx="5">
                  <c:v>103.04859999999999</c:v>
                </c:pt>
                <c:pt idx="6">
                  <c:v>106.1401</c:v>
                </c:pt>
                <c:pt idx="7">
                  <c:v>108.1568</c:v>
                </c:pt>
                <c:pt idx="8">
                  <c:v>113.2401</c:v>
                </c:pt>
                <c:pt idx="9">
                  <c:v>117.0903</c:v>
                </c:pt>
                <c:pt idx="10">
                  <c:v>120.8372</c:v>
                </c:pt>
                <c:pt idx="11">
                  <c:v>124.5831</c:v>
                </c:pt>
                <c:pt idx="12">
                  <c:v>128.07149999999999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C4-4E5A-B14C-F9620408B56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Ruotsi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Taul1!$D$2:$D$14</c:f>
              <c:numCache>
                <c:formatCode>General</c:formatCode>
                <c:ptCount val="13"/>
                <c:pt idx="0">
                  <c:v>100</c:v>
                </c:pt>
                <c:pt idx="1">
                  <c:v>84.8</c:v>
                </c:pt>
                <c:pt idx="2">
                  <c:v>87.683199999999999</c:v>
                </c:pt>
                <c:pt idx="3">
                  <c:v>93.996390000000005</c:v>
                </c:pt>
                <c:pt idx="4">
                  <c:v>96.722290000000001</c:v>
                </c:pt>
                <c:pt idx="5">
                  <c:v>97.49606</c:v>
                </c:pt>
                <c:pt idx="6">
                  <c:v>101.6884</c:v>
                </c:pt>
                <c:pt idx="7">
                  <c:v>106.5694</c:v>
                </c:pt>
                <c:pt idx="8">
                  <c:v>107.2089</c:v>
                </c:pt>
                <c:pt idx="9">
                  <c:v>112.5693</c:v>
                </c:pt>
                <c:pt idx="10">
                  <c:v>116.95950000000001</c:v>
                </c:pt>
                <c:pt idx="11">
                  <c:v>120.5852</c:v>
                </c:pt>
                <c:pt idx="12">
                  <c:v>123.9616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C4-4E5A-B14C-F9620408B564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Belgia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Taul1!$E$2:$E$14</c:f>
              <c:numCache>
                <c:formatCode>General</c:formatCode>
                <c:ptCount val="13"/>
                <c:pt idx="0">
                  <c:v>100</c:v>
                </c:pt>
                <c:pt idx="1">
                  <c:v>92.4</c:v>
                </c:pt>
                <c:pt idx="2">
                  <c:v>90.459599999999995</c:v>
                </c:pt>
                <c:pt idx="3">
                  <c:v>96.339470000000006</c:v>
                </c:pt>
                <c:pt idx="4">
                  <c:v>96.339470000000006</c:v>
                </c:pt>
                <c:pt idx="5">
                  <c:v>96.146799999999999</c:v>
                </c:pt>
                <c:pt idx="6">
                  <c:v>102.3963</c:v>
                </c:pt>
                <c:pt idx="7">
                  <c:v>106.0826</c:v>
                </c:pt>
                <c:pt idx="8">
                  <c:v>111.0685</c:v>
                </c:pt>
                <c:pt idx="9">
                  <c:v>113.62309999999999</c:v>
                </c:pt>
                <c:pt idx="10">
                  <c:v>116.0091</c:v>
                </c:pt>
                <c:pt idx="11">
                  <c:v>119.6054</c:v>
                </c:pt>
                <c:pt idx="12">
                  <c:v>122.5956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CC4-4E5A-B14C-F9620408B564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Saksa</c:v>
                </c:pt>
              </c:strCache>
            </c:strRef>
          </c:tx>
          <c:spPr>
            <a:ln w="381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Taul1!$F$2:$F$14</c:f>
              <c:numCache>
                <c:formatCode>General</c:formatCode>
                <c:ptCount val="13"/>
                <c:pt idx="0">
                  <c:v>100</c:v>
                </c:pt>
                <c:pt idx="1">
                  <c:v>84.5</c:v>
                </c:pt>
                <c:pt idx="2">
                  <c:v>89.739000000000004</c:v>
                </c:pt>
                <c:pt idx="3">
                  <c:v>96.289950000000005</c:v>
                </c:pt>
                <c:pt idx="4">
                  <c:v>94.556730000000002</c:v>
                </c:pt>
                <c:pt idx="5">
                  <c:v>93.800269999999998</c:v>
                </c:pt>
                <c:pt idx="6">
                  <c:v>98.677890000000005</c:v>
                </c:pt>
                <c:pt idx="7">
                  <c:v>100.2567</c:v>
                </c:pt>
                <c:pt idx="8">
                  <c:v>102.7632</c:v>
                </c:pt>
                <c:pt idx="9">
                  <c:v>106.05159999999999</c:v>
                </c:pt>
                <c:pt idx="10">
                  <c:v>108.49079999999999</c:v>
                </c:pt>
                <c:pt idx="11">
                  <c:v>110.5521</c:v>
                </c:pt>
                <c:pt idx="12">
                  <c:v>112.542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CC4-4E5A-B14C-F9620408B564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Suomi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2018e</c:v>
                </c:pt>
                <c:pt idx="11">
                  <c:v>2019e</c:v>
                </c:pt>
                <c:pt idx="12">
                  <c:v>2020e</c:v>
                </c:pt>
              </c:strCache>
            </c:strRef>
          </c:cat>
          <c:val>
            <c:numRef>
              <c:f>Taul1!$G$2:$G$14</c:f>
              <c:numCache>
                <c:formatCode>General</c:formatCode>
                <c:ptCount val="13"/>
                <c:pt idx="0">
                  <c:v>100</c:v>
                </c:pt>
                <c:pt idx="1">
                  <c:v>84.4</c:v>
                </c:pt>
                <c:pt idx="2">
                  <c:v>78.829599999999999</c:v>
                </c:pt>
                <c:pt idx="3">
                  <c:v>80.879170000000002</c:v>
                </c:pt>
                <c:pt idx="4">
                  <c:v>78.452789999999993</c:v>
                </c:pt>
                <c:pt idx="5">
                  <c:v>72.725740000000002</c:v>
                </c:pt>
                <c:pt idx="6">
                  <c:v>71.416679999999999</c:v>
                </c:pt>
                <c:pt idx="7">
                  <c:v>73.059259999999995</c:v>
                </c:pt>
                <c:pt idx="8">
                  <c:v>78.684820000000002</c:v>
                </c:pt>
                <c:pt idx="9">
                  <c:v>81.674850000000006</c:v>
                </c:pt>
                <c:pt idx="10">
                  <c:v>82.981639999999999</c:v>
                </c:pt>
                <c:pt idx="11">
                  <c:v>84.973200000000006</c:v>
                </c:pt>
                <c:pt idx="12">
                  <c:v>87.182509999999994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CC4-4E5A-B14C-F9620408B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89272"/>
        <c:axId val="410789664"/>
      </c:lineChart>
      <c:catAx>
        <c:axId val="410789272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89664"/>
        <c:crosses val="autoZero"/>
        <c:auto val="1"/>
        <c:lblAlgn val="ctr"/>
        <c:lblOffset val="100"/>
        <c:noMultiLvlLbl val="0"/>
      </c:catAx>
      <c:valAx>
        <c:axId val="410789664"/>
        <c:scaling>
          <c:orientation val="minMax"/>
          <c:min val="7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89272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investoinnit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Taul1!$B$2:$B$14</c:f>
              <c:numCache>
                <c:formatCode>General</c:formatCode>
                <c:ptCount val="13"/>
                <c:pt idx="0">
                  <c:v>23.878</c:v>
                </c:pt>
                <c:pt idx="1">
                  <c:v>24.475999999999999</c:v>
                </c:pt>
                <c:pt idx="2">
                  <c:v>28.315999999999999</c:v>
                </c:pt>
                <c:pt idx="3">
                  <c:v>29.914999999999999</c:v>
                </c:pt>
                <c:pt idx="4">
                  <c:v>25.021999999999998</c:v>
                </c:pt>
                <c:pt idx="5">
                  <c:v>23.966000000000001</c:v>
                </c:pt>
                <c:pt idx="6">
                  <c:v>24.902999999999999</c:v>
                </c:pt>
                <c:pt idx="7">
                  <c:v>24.134</c:v>
                </c:pt>
                <c:pt idx="8">
                  <c:v>22.327000000000002</c:v>
                </c:pt>
                <c:pt idx="9">
                  <c:v>21.603000000000002</c:v>
                </c:pt>
                <c:pt idx="10">
                  <c:v>22.73</c:v>
                </c:pt>
                <c:pt idx="11">
                  <c:v>24.244</c:v>
                </c:pt>
                <c:pt idx="12">
                  <c:v>25.247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06-44AD-BA13-4D58E9FE1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90448"/>
        <c:axId val="410790840"/>
      </c:lineChart>
      <c:catAx>
        <c:axId val="4107904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840"/>
        <c:crosses val="autoZero"/>
        <c:auto val="1"/>
        <c:lblAlgn val="ctr"/>
        <c:lblOffset val="100"/>
        <c:tickLblSkip val="1"/>
        <c:noMultiLvlLbl val="0"/>
      </c:catAx>
      <c:valAx>
        <c:axId val="410790840"/>
        <c:scaling>
          <c:orientation val="minMax"/>
          <c:max val="32"/>
          <c:min val="2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448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aseline="0">
          <a:solidFill>
            <a:schemeClr val="tx1"/>
          </a:solidFill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Tuotannolliset investoinnit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Taul1!$B$2:$B$14</c:f>
              <c:numCache>
                <c:formatCode>General</c:formatCode>
                <c:ptCount val="13"/>
                <c:pt idx="0">
                  <c:v>15.885</c:v>
                </c:pt>
                <c:pt idx="1">
                  <c:v>16.39</c:v>
                </c:pt>
                <c:pt idx="2">
                  <c:v>19.734999999999999</c:v>
                </c:pt>
                <c:pt idx="3">
                  <c:v>20.940999999999999</c:v>
                </c:pt>
                <c:pt idx="4">
                  <c:v>16.748999999999999</c:v>
                </c:pt>
                <c:pt idx="5">
                  <c:v>15.731</c:v>
                </c:pt>
                <c:pt idx="6">
                  <c:v>17.062000000000001</c:v>
                </c:pt>
                <c:pt idx="7">
                  <c:v>16.852</c:v>
                </c:pt>
                <c:pt idx="8">
                  <c:v>15.326000000000001</c:v>
                </c:pt>
                <c:pt idx="9">
                  <c:v>14.779</c:v>
                </c:pt>
                <c:pt idx="10">
                  <c:v>16.251000000000001</c:v>
                </c:pt>
                <c:pt idx="11">
                  <c:v>18.027000000000001</c:v>
                </c:pt>
                <c:pt idx="12">
                  <c:v>19.350000000000001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72-499F-858A-C68065062B0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T&amp;K-investoinnit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Taul1!$C$2:$C$14</c:f>
              <c:numCache>
                <c:formatCode>General</c:formatCode>
                <c:ptCount val="13"/>
                <c:pt idx="0">
                  <c:v>7.9930000000000003</c:v>
                </c:pt>
                <c:pt idx="1">
                  <c:v>8.0860000000000003</c:v>
                </c:pt>
                <c:pt idx="2">
                  <c:v>8.5809999999999995</c:v>
                </c:pt>
                <c:pt idx="3">
                  <c:v>8.9740000000000002</c:v>
                </c:pt>
                <c:pt idx="4">
                  <c:v>8.2729999999999997</c:v>
                </c:pt>
                <c:pt idx="5">
                  <c:v>8.2349999999999994</c:v>
                </c:pt>
                <c:pt idx="6">
                  <c:v>7.8410000000000002</c:v>
                </c:pt>
                <c:pt idx="7">
                  <c:v>7.282</c:v>
                </c:pt>
                <c:pt idx="8">
                  <c:v>7.0010000000000003</c:v>
                </c:pt>
                <c:pt idx="9">
                  <c:v>6.8239999999999998</c:v>
                </c:pt>
                <c:pt idx="10">
                  <c:v>6.4790000000000001</c:v>
                </c:pt>
                <c:pt idx="11">
                  <c:v>6.2169999999999996</c:v>
                </c:pt>
                <c:pt idx="12">
                  <c:v>5.8970000000000002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72-499F-858A-C68065062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91624"/>
        <c:axId val="411490880"/>
      </c:lineChart>
      <c:catAx>
        <c:axId val="41079162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0880"/>
        <c:crosses val="autoZero"/>
        <c:auto val="1"/>
        <c:lblAlgn val="ctr"/>
        <c:lblOffset val="100"/>
        <c:tickLblSkip val="1"/>
        <c:noMultiLvlLbl val="0"/>
      </c:catAx>
      <c:valAx>
        <c:axId val="411490880"/>
        <c:scaling>
          <c:orientation val="minMax"/>
          <c:max val="23"/>
          <c:min val="5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1624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Tuotannolliset ja T&amp;K -investoinnit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Taul1!$B$2:$B$14</c:f>
              <c:numCache>
                <c:formatCode>General</c:formatCode>
                <c:ptCount val="13"/>
                <c:pt idx="0">
                  <c:v>19.841000000000001</c:v>
                </c:pt>
                <c:pt idx="1">
                  <c:v>20.794</c:v>
                </c:pt>
                <c:pt idx="2">
                  <c:v>24.821000000000002</c:v>
                </c:pt>
                <c:pt idx="3">
                  <c:v>27.286000000000001</c:v>
                </c:pt>
                <c:pt idx="4">
                  <c:v>22.923999999999999</c:v>
                </c:pt>
                <c:pt idx="5">
                  <c:v>21.672000000000001</c:v>
                </c:pt>
                <c:pt idx="6">
                  <c:v>23.038</c:v>
                </c:pt>
                <c:pt idx="7">
                  <c:v>23.100999999999999</c:v>
                </c:pt>
                <c:pt idx="8">
                  <c:v>21.651</c:v>
                </c:pt>
                <c:pt idx="9">
                  <c:v>21.077999999999999</c:v>
                </c:pt>
                <c:pt idx="10">
                  <c:v>22.283000000000001</c:v>
                </c:pt>
                <c:pt idx="11">
                  <c:v>23.936</c:v>
                </c:pt>
                <c:pt idx="12">
                  <c:v>25.247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8F2-AA3B-018328B566E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Kiinteän pääoman kuluminen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Taul1!$C$2:$C$14</c:f>
              <c:numCache>
                <c:formatCode>General</c:formatCode>
                <c:ptCount val="13"/>
                <c:pt idx="0">
                  <c:v>17.396999999999998</c:v>
                </c:pt>
                <c:pt idx="1">
                  <c:v>18.143000000000001</c:v>
                </c:pt>
                <c:pt idx="2">
                  <c:v>19.236000000000001</c:v>
                </c:pt>
                <c:pt idx="3">
                  <c:v>20.654</c:v>
                </c:pt>
                <c:pt idx="4">
                  <c:v>21.21</c:v>
                </c:pt>
                <c:pt idx="5">
                  <c:v>21.207999999999998</c:v>
                </c:pt>
                <c:pt idx="6">
                  <c:v>21.768999999999998</c:v>
                </c:pt>
                <c:pt idx="7">
                  <c:v>22.581</c:v>
                </c:pt>
                <c:pt idx="8">
                  <c:v>22.837</c:v>
                </c:pt>
                <c:pt idx="9">
                  <c:v>22.785</c:v>
                </c:pt>
                <c:pt idx="10">
                  <c:v>22.806999999999999</c:v>
                </c:pt>
                <c:pt idx="11">
                  <c:v>22.959</c:v>
                </c:pt>
                <c:pt idx="12">
                  <c:v>23.164000000000001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8F2-AA3B-018328B56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491664"/>
        <c:axId val="411492056"/>
      </c:lineChart>
      <c:catAx>
        <c:axId val="41149166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2056"/>
        <c:crosses val="autoZero"/>
        <c:auto val="1"/>
        <c:lblAlgn val="ctr"/>
        <c:lblOffset val="100"/>
        <c:noMultiLvlLbl val="0"/>
      </c:catAx>
      <c:valAx>
        <c:axId val="411492056"/>
        <c:scaling>
          <c:orientation val="minMax"/>
          <c:max val="28"/>
          <c:min val="16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149166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51343058062166"/>
          <c:y val="0.10846260111494638"/>
          <c:w val="0.33897313883875674"/>
          <c:h val="0.6989642086832889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2017</c:v>
                </c:pt>
              </c:strCache>
            </c:strRef>
          </c:tx>
          <c:spPr>
            <a:ln w="12700"/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7E-4E60-A9F9-7C093B6230A5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7E-4E60-A9F9-7C093B6230A5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7E-4E60-A9F9-7C093B6230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7E-4E60-A9F9-7C093B6230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7E-4E60-A9F9-7C093B6230A5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87E-4E60-A9F9-7C093B6230A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87E-4E60-A9F9-7C093B6230A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87E-4E60-A9F9-7C093B6230A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87E-4E60-A9F9-7C093B6230A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87E-4E60-A9F9-7C093B6230A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87E-4E60-A9F9-7C093B6230A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87E-4E60-A9F9-7C093B6230A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87E-4E60-A9F9-7C093B6230A5}"/>
              </c:ext>
            </c:extLst>
          </c:dPt>
          <c:dPt>
            <c:idx val="13"/>
            <c:bubble3D val="0"/>
            <c:explosion val="4"/>
            <c:spPr>
              <a:solidFill>
                <a:schemeClr val="accent2">
                  <a:lumMod val="80000"/>
                  <a:lumOff val="2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87E-4E60-A9F9-7C093B6230A5}"/>
              </c:ext>
            </c:extLst>
          </c:dPt>
          <c:dLbls>
            <c:dLbl>
              <c:idx val="0"/>
              <c:layout>
                <c:manualLayout>
                  <c:x val="1.950704749675226E-2"/>
                  <c:y val="-6.6397223980327385E-3"/>
                </c:manualLayout>
              </c:layout>
              <c:tx>
                <c:rich>
                  <a:bodyPr/>
                  <a:lstStyle/>
                  <a:p>
                    <a:fld id="{4EAB05B2-F99F-4FF2-80A8-6F209CF4756B}" type="CATEGORYNAME">
                      <a:rPr lang="nn-NO" sz="1050" baseline="0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nn-NO" sz="1050" baseline="0" dirty="0">
                        <a:solidFill>
                          <a:schemeClr val="accent1"/>
                        </a:solidFill>
                      </a:rPr>
                      <a:t>
</a:t>
                    </a:r>
                    <a:fld id="{72F29EC9-BB89-437A-8B11-E97A16939106}" type="VALUE">
                      <a:rPr lang="nn-NO" sz="1050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r>
                      <a:rPr lang="nn-NO" sz="1050" baseline="0" dirty="0">
                        <a:solidFill>
                          <a:schemeClr val="accent1"/>
                        </a:solidFill>
                      </a:rPr>
                      <a:t> </a:t>
                    </a:r>
                    <a:r>
                      <a:rPr lang="nn-NO" sz="1050" baseline="0" dirty="0" err="1">
                        <a:solidFill>
                          <a:schemeClr val="accent1"/>
                        </a:solidFill>
                      </a:rPr>
                      <a:t>mrd</a:t>
                    </a:r>
                    <a:r>
                      <a:rPr lang="nn-NO" sz="1050" baseline="0" dirty="0">
                        <a:solidFill>
                          <a:schemeClr val="accent1"/>
                        </a:solidFill>
                      </a:rPr>
                      <a:t>.€
</a:t>
                    </a:r>
                    <a:fld id="{2F8208CA-F327-4012-9833-FF5136133297}" type="PERCENTAGE">
                      <a:rPr lang="nn-NO" sz="1050" baseline="0">
                        <a:solidFill>
                          <a:schemeClr val="accent1"/>
                        </a:solidFill>
                      </a:rPr>
                      <a:pPr/>
                      <a:t>[PROSENTTI]</a:t>
                    </a:fld>
                    <a:endParaRPr lang="nn-NO" sz="1050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7E-4E60-A9F9-7C093B6230A5}"/>
                </c:ext>
              </c:extLst>
            </c:dLbl>
            <c:dLbl>
              <c:idx val="1"/>
              <c:layout>
                <c:manualLayout>
                  <c:x val="-1.1591856596868217E-2"/>
                  <c:y val="-1.0243912669165715E-2"/>
                </c:manualLayout>
              </c:layout>
              <c:tx>
                <c:rich>
                  <a:bodyPr/>
                  <a:lstStyle/>
                  <a:p>
                    <a:fld id="{97BFE3C5-7E49-43FD-A289-AA54F8EAFFA9}" type="CATEGORYNAME">
                      <a:rPr lang="en-US" sz="1000">
                        <a:solidFill>
                          <a:srgbClr val="C00000"/>
                        </a:solidFill>
                      </a:rPr>
                      <a:pPr/>
                      <a:t>[LUOKAN NIMI]</a:t>
                    </a:fld>
                    <a:r>
                      <a:rPr lang="en-US" sz="1000" dirty="0">
                        <a:solidFill>
                          <a:srgbClr val="C00000"/>
                        </a:solidFill>
                      </a:rPr>
                      <a:t>
</a:t>
                    </a:r>
                    <a:fld id="{D22FB38F-D053-4987-B9E3-E34DFBF28DBD}" type="VALUE">
                      <a:rPr lang="en-US" sz="1000">
                        <a:solidFill>
                          <a:srgbClr val="C00000"/>
                        </a:solidFill>
                      </a:rPr>
                      <a:pPr/>
                      <a:t>[ARVO]</a:t>
                    </a:fld>
                    <a:r>
                      <a:rPr lang="en-US" sz="1000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sz="1000" dirty="0" err="1">
                        <a:solidFill>
                          <a:srgbClr val="C00000"/>
                        </a:solidFill>
                      </a:rPr>
                      <a:t>mrd</a:t>
                    </a:r>
                    <a:r>
                      <a:rPr lang="en-US" sz="1000" dirty="0">
                        <a:solidFill>
                          <a:srgbClr val="C00000"/>
                        </a:solidFill>
                      </a:rPr>
                      <a:t>.€
</a:t>
                    </a:r>
                    <a:fld id="{3A5D80B5-274E-4DDE-B870-B9A735F2B95D}" type="PERCENTAGE">
                      <a:rPr lang="en-US" sz="1000">
                        <a:solidFill>
                          <a:srgbClr val="C00000"/>
                        </a:solidFill>
                      </a:rPr>
                      <a:pPr/>
                      <a:t>[PROSENTTI]</a:t>
                    </a:fld>
                    <a:endParaRPr lang="en-US" sz="1000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87E-4E60-A9F9-7C093B6230A5}"/>
                </c:ext>
              </c:extLst>
            </c:dLbl>
            <c:dLbl>
              <c:idx val="2"/>
              <c:layout>
                <c:manualLayout>
                  <c:x val="-2.6495672221413066E-2"/>
                  <c:y val="6.8292751127771436E-3"/>
                </c:manualLayout>
              </c:layout>
              <c:tx>
                <c:rich>
                  <a:bodyPr/>
                  <a:lstStyle/>
                  <a:p>
                    <a:fld id="{4F8ED565-539F-423F-8435-EE6A7BCD0983}" type="CATEGORYNAME">
                      <a:rPr lang="en-US" sz="1000">
                        <a:solidFill>
                          <a:srgbClr val="00B050"/>
                        </a:solidFill>
                      </a:rPr>
                      <a:pPr/>
                      <a:t>[LUOKAN NIMI]</a:t>
                    </a:fld>
                    <a:r>
                      <a:rPr lang="en-US" sz="1000" dirty="0">
                        <a:solidFill>
                          <a:srgbClr val="00B050"/>
                        </a:solidFill>
                      </a:rPr>
                      <a:t>
</a:t>
                    </a:r>
                    <a:fld id="{DE4971F3-97B3-4827-8C09-C73D27416722}" type="VALUE">
                      <a:rPr lang="en-US" sz="1000">
                        <a:solidFill>
                          <a:srgbClr val="00B050"/>
                        </a:solidFill>
                      </a:rPr>
                      <a:pPr/>
                      <a:t>[ARVO]</a:t>
                    </a:fld>
                    <a:r>
                      <a:rPr lang="en-US" sz="1000" dirty="0">
                        <a:solidFill>
                          <a:srgbClr val="00B050"/>
                        </a:solidFill>
                      </a:rPr>
                      <a:t> </a:t>
                    </a:r>
                    <a:r>
                      <a:rPr lang="en-US" sz="1000" dirty="0" err="1">
                        <a:solidFill>
                          <a:srgbClr val="00B050"/>
                        </a:solidFill>
                      </a:rPr>
                      <a:t>mrd</a:t>
                    </a:r>
                    <a:r>
                      <a:rPr lang="en-US" sz="1000" dirty="0">
                        <a:solidFill>
                          <a:srgbClr val="00B050"/>
                        </a:solidFill>
                      </a:rPr>
                      <a:t>.€
</a:t>
                    </a:r>
                    <a:fld id="{932EA66D-72DF-4B7A-960D-BC9D650C134A}" type="PERCENTAGE">
                      <a:rPr lang="en-US" sz="1000">
                        <a:solidFill>
                          <a:srgbClr val="00B050"/>
                        </a:solidFill>
                      </a:rPr>
                      <a:pPr/>
                      <a:t>[PROSENTTI]</a:t>
                    </a:fld>
                    <a:endParaRPr lang="en-US" sz="1000" dirty="0">
                      <a:solidFill>
                        <a:srgbClr val="00B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87E-4E60-A9F9-7C093B6230A5}"/>
                </c:ext>
              </c:extLst>
            </c:dLbl>
            <c:dLbl>
              <c:idx val="3"/>
              <c:layout>
                <c:manualLayout>
                  <c:x val="-4.9679385415149532E-2"/>
                  <c:y val="8.8780576466102865E-2"/>
                </c:manualLayout>
              </c:layout>
              <c:tx>
                <c:rich>
                  <a:bodyPr/>
                  <a:lstStyle/>
                  <a:p>
                    <a:fld id="{F032F855-88D9-4187-AB46-3FFD5CEAB88A}" type="CATEGORYNAME">
                      <a:rPr lang="en-US" sz="1000">
                        <a:solidFill>
                          <a:schemeClr val="accent4"/>
                        </a:solidFill>
                      </a:rPr>
                      <a:pPr/>
                      <a:t>[LUOKAN NIMI]</a:t>
                    </a:fld>
                    <a:r>
                      <a:rPr lang="en-US" sz="1000" dirty="0">
                        <a:solidFill>
                          <a:schemeClr val="accent4"/>
                        </a:solidFill>
                      </a:rPr>
                      <a:t>
</a:t>
                    </a:r>
                    <a:fld id="{8075301A-A27B-49BD-9FB7-092FB4E0F148}" type="VALUE">
                      <a:rPr lang="en-US" sz="1000">
                        <a:solidFill>
                          <a:schemeClr val="accent4"/>
                        </a:solidFill>
                      </a:rPr>
                      <a:pPr/>
                      <a:t>[ARVO]</a:t>
                    </a:fld>
                    <a:r>
                      <a:rPr lang="en-US" sz="1000" dirty="0">
                        <a:solidFill>
                          <a:schemeClr val="accent4"/>
                        </a:solidFill>
                      </a:rPr>
                      <a:t> mrd.€
</a:t>
                    </a:r>
                    <a:fld id="{17227AA2-9DEB-4333-BDAB-A4948AB71EE2}" type="PERCENTAGE">
                      <a:rPr lang="en-US" sz="1000">
                        <a:solidFill>
                          <a:schemeClr val="accent4"/>
                        </a:solidFill>
                      </a:rPr>
                      <a:pPr/>
                      <a:t>[PROSENTTI]</a:t>
                    </a:fld>
                    <a:endParaRPr lang="en-US" sz="1000" dirty="0">
                      <a:solidFill>
                        <a:schemeClr val="accent4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87E-4E60-A9F9-7C093B6230A5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accent5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defRPr>
                    </a:pPr>
                    <a:fld id="{2EC243B4-370D-49FF-B6B4-E8973525261A}" type="CATEGORYNAME">
                      <a:rPr lang="en-US" baseline="0">
                        <a:solidFill>
                          <a:schemeClr val="accent5"/>
                        </a:solidFill>
                      </a:rPr>
                      <a:pPr>
                        <a:defRPr sz="105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defRPr>
                      </a:pPr>
                      <a:t>[LUOKAN NIMI]</a:t>
                    </a:fld>
                    <a:r>
                      <a:rPr lang="en-US" baseline="0">
                        <a:solidFill>
                          <a:schemeClr val="accent5"/>
                        </a:solidFill>
                      </a:rPr>
                      <a:t>
</a:t>
                    </a:r>
                    <a:fld id="{C9EDDAC9-72F6-4526-A1C0-FD50E1F8712B}" type="VALUE">
                      <a:rPr lang="en-US" baseline="0" smtClean="0">
                        <a:solidFill>
                          <a:schemeClr val="accent5"/>
                        </a:solidFill>
                      </a:rPr>
                      <a:pPr>
                        <a:defRPr sz="105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defRPr>
                      </a:pPr>
                      <a:t>[ARVO]</a:t>
                    </a:fld>
                    <a:r>
                      <a:rPr lang="en-US" baseline="0">
                        <a:solidFill>
                          <a:schemeClr val="accent5"/>
                        </a:solidFill>
                      </a:rPr>
                      <a:t> mrd.€
</a:t>
                    </a:r>
                    <a:fld id="{58A2F810-04A3-42CD-B020-1EDB3E449228}" type="PERCENTAGE">
                      <a:rPr lang="en-US" baseline="0">
                        <a:solidFill>
                          <a:schemeClr val="accent5"/>
                        </a:solidFill>
                      </a:rPr>
                      <a:pPr>
                        <a:defRPr sz="1050">
                          <a:solidFill>
                            <a:schemeClr val="accent5"/>
                          </a:solidFill>
                          <a:latin typeface="Verdana" panose="020B0604030504040204" pitchFamily="34" charset="0"/>
                        </a:defRPr>
                      </a:pPr>
                      <a:t>[PROSENTTI]</a:t>
                    </a:fld>
                    <a:endParaRPr lang="en-US" baseline="0">
                      <a:solidFill>
                        <a:schemeClr val="accent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accent5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87E-4E60-A9F9-7C093B6230A5}"/>
                </c:ext>
              </c:extLst>
            </c:dLbl>
            <c:dLbl>
              <c:idx val="5"/>
              <c:layout>
                <c:manualLayout>
                  <c:x val="-5.1091783762529297E-3"/>
                  <c:y val="2.3902462894719988E-2"/>
                </c:manualLayout>
              </c:layout>
              <c:tx>
                <c:rich>
                  <a:bodyPr/>
                  <a:lstStyle/>
                  <a:p>
                    <a:fld id="{B0F544B4-A2BE-431D-AB61-2CA9BCC35787}" type="CATEGORYNAME">
                      <a:rPr lang="fi-FI"/>
                      <a:pPr/>
                      <a:t>[LUOKAN NIMI]</a:t>
                    </a:fld>
                    <a:r>
                      <a:rPr lang="fi-FI" baseline="0"/>
                      <a:t>
</a:t>
                    </a:r>
                    <a:fld id="{61A89BF6-94E4-4CC3-8F07-41B06CEC94FB}" type="VALUE">
                      <a:rPr lang="fi-FI" baseline="0" smtClean="0"/>
                      <a:pPr/>
                      <a:t>[ARVO]</a:t>
                    </a:fld>
                    <a:r>
                      <a:rPr lang="fi-FI" baseline="0"/>
                      <a:t> mrd.€
</a:t>
                    </a:r>
                    <a:fld id="{B3D824F2-D2ED-42FE-BAF9-4772065F4FD7}" type="PERCENTAGE">
                      <a:rPr lang="fi-FI" baseline="0"/>
                      <a:pPr/>
                      <a:t>[PROSENTTI]</a:t>
                    </a:fld>
                    <a:endParaRPr lang="fi-FI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87E-4E60-A9F9-7C093B6230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Taul1!$A$2:$A$7</c:f>
              <c:strCache>
                <c:ptCount val="6"/>
                <c:pt idx="0">
                  <c:v>Alle 10 hlöä</c:v>
                </c:pt>
                <c:pt idx="1">
                  <c:v>10-49 hlöä</c:v>
                </c:pt>
                <c:pt idx="2">
                  <c:v>50-249 hlöä</c:v>
                </c:pt>
                <c:pt idx="3">
                  <c:v>250-499 hlöä</c:v>
                </c:pt>
                <c:pt idx="4">
                  <c:v>500-999 hlöä</c:v>
                </c:pt>
                <c:pt idx="5">
                  <c:v>Vähintään 1000 hlöä</c:v>
                </c:pt>
              </c:strCache>
            </c:strRef>
          </c:cat>
          <c:val>
            <c:numRef>
              <c:f>Taul1!$B$2:$B$7</c:f>
              <c:numCache>
                <c:formatCode>0.00</c:formatCode>
                <c:ptCount val="6"/>
                <c:pt idx="0">
                  <c:v>5.5189815290000004</c:v>
                </c:pt>
                <c:pt idx="1">
                  <c:v>2.8345845989999998</c:v>
                </c:pt>
                <c:pt idx="2">
                  <c:v>3.716037101</c:v>
                </c:pt>
                <c:pt idx="3">
                  <c:v>1.6485502460000001</c:v>
                </c:pt>
                <c:pt idx="4">
                  <c:v>1.752943127</c:v>
                </c:pt>
                <c:pt idx="5">
                  <c:v>3.253215473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587E-4E60-A9F9-7C093B6230A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investoinnit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Taul1!$B$2:$B$13</c:f>
              <c:numCache>
                <c:formatCode>General</c:formatCode>
                <c:ptCount val="12"/>
                <c:pt idx="0">
                  <c:v>62.5</c:v>
                </c:pt>
                <c:pt idx="1">
                  <c:v>60.9</c:v>
                </c:pt>
                <c:pt idx="2">
                  <c:v>66.3</c:v>
                </c:pt>
                <c:pt idx="3">
                  <c:v>73.3</c:v>
                </c:pt>
                <c:pt idx="4">
                  <c:v>64.900000000000006</c:v>
                </c:pt>
                <c:pt idx="5">
                  <c:v>63.6</c:v>
                </c:pt>
                <c:pt idx="6">
                  <c:v>67.7</c:v>
                </c:pt>
                <c:pt idx="7">
                  <c:v>57.3</c:v>
                </c:pt>
                <c:pt idx="8">
                  <c:v>73.2</c:v>
                </c:pt>
                <c:pt idx="9">
                  <c:v>69</c:v>
                </c:pt>
                <c:pt idx="10">
                  <c:v>65.400000000000006</c:v>
                </c:pt>
                <c:pt idx="11">
                  <c:v>64.5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49-4431-BB6B-737D90311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90448"/>
        <c:axId val="410790840"/>
      </c:lineChart>
      <c:catAx>
        <c:axId val="4107904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840"/>
        <c:crosses val="autoZero"/>
        <c:auto val="1"/>
        <c:lblAlgn val="ctr"/>
        <c:lblOffset val="100"/>
        <c:tickLblSkip val="1"/>
        <c:noMultiLvlLbl val="0"/>
      </c:catAx>
      <c:valAx>
        <c:axId val="410790840"/>
        <c:scaling>
          <c:orientation val="minMax"/>
          <c:max val="100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448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aseline="0">
          <a:solidFill>
            <a:schemeClr val="tx1"/>
          </a:solidFill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0" dirty="0">
                <a:solidFill>
                  <a:srgbClr val="002060"/>
                </a:solidFill>
              </a:rPr>
              <a:t>Yritysten </a:t>
            </a:r>
            <a:r>
              <a:rPr lang="en-GB" sz="1200" b="0" dirty="0" err="1">
                <a:solidFill>
                  <a:srgbClr val="002060"/>
                </a:solidFill>
              </a:rPr>
              <a:t>kiinteät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investoinnit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suhteessa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jalostusarvoon</a:t>
            </a:r>
            <a:r>
              <a:rPr lang="en-GB" sz="1200" b="0" dirty="0">
                <a:solidFill>
                  <a:srgbClr val="002060"/>
                </a:solidFill>
              </a:rPr>
              <a:t>, % (pl. </a:t>
            </a:r>
            <a:r>
              <a:rPr lang="en-GB" sz="1200" b="0" dirty="0" err="1">
                <a:solidFill>
                  <a:srgbClr val="002060"/>
                </a:solidFill>
              </a:rPr>
              <a:t>rahoituslaitokset</a:t>
            </a:r>
            <a:r>
              <a:rPr lang="en-GB" sz="1200" b="0" dirty="0">
                <a:solidFill>
                  <a:srgbClr val="00206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5.5926425768856078E-2"/>
          <c:y val="7.0930103859376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2970586395202301E-2"/>
          <c:y val="6.4156461395866768E-2"/>
          <c:w val="0.74033277622363047"/>
          <c:h val="0.85021772723054978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Ruotsi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Taul1!$B$2:$B$14</c:f>
              <c:numCache>
                <c:formatCode>General</c:formatCode>
                <c:ptCount val="13"/>
                <c:pt idx="0">
                  <c:v>25.42</c:v>
                </c:pt>
                <c:pt idx="1">
                  <c:v>25.99</c:v>
                </c:pt>
                <c:pt idx="2">
                  <c:v>27.15</c:v>
                </c:pt>
                <c:pt idx="3">
                  <c:v>27.84</c:v>
                </c:pt>
                <c:pt idx="4">
                  <c:v>25.3</c:v>
                </c:pt>
                <c:pt idx="5">
                  <c:v>24.09</c:v>
                </c:pt>
                <c:pt idx="6">
                  <c:v>24.92</c:v>
                </c:pt>
                <c:pt idx="7">
                  <c:v>25.69</c:v>
                </c:pt>
                <c:pt idx="8">
                  <c:v>25.53</c:v>
                </c:pt>
                <c:pt idx="9">
                  <c:v>26.76</c:v>
                </c:pt>
                <c:pt idx="10">
                  <c:v>26.71</c:v>
                </c:pt>
                <c:pt idx="11">
                  <c:v>27.29</c:v>
                </c:pt>
                <c:pt idx="12">
                  <c:v>28.21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77FB-40B4-B1CC-FB3A1289B7AB}"/>
            </c:ext>
          </c:extLst>
        </c:ser>
        <c:ser>
          <c:idx val="2"/>
          <c:order val="1"/>
          <c:tx>
            <c:strRef>
              <c:f>Taul1!$C$1</c:f>
              <c:strCache>
                <c:ptCount val="1"/>
                <c:pt idx="0">
                  <c:v>Belgia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Taul1!$C$2:$C$14</c:f>
              <c:numCache>
                <c:formatCode>General</c:formatCode>
                <c:ptCount val="13"/>
                <c:pt idx="0">
                  <c:v>23.62</c:v>
                </c:pt>
                <c:pt idx="1">
                  <c:v>23.62</c:v>
                </c:pt>
                <c:pt idx="2">
                  <c:v>24.49</c:v>
                </c:pt>
                <c:pt idx="3">
                  <c:v>25.24</c:v>
                </c:pt>
                <c:pt idx="4">
                  <c:v>23.85</c:v>
                </c:pt>
                <c:pt idx="5">
                  <c:v>22.94</c:v>
                </c:pt>
                <c:pt idx="6">
                  <c:v>24.39</c:v>
                </c:pt>
                <c:pt idx="7">
                  <c:v>24.73</c:v>
                </c:pt>
                <c:pt idx="8">
                  <c:v>24.55</c:v>
                </c:pt>
                <c:pt idx="9">
                  <c:v>25.62</c:v>
                </c:pt>
                <c:pt idx="10">
                  <c:v>25.58</c:v>
                </c:pt>
                <c:pt idx="11">
                  <c:v>26.41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77FB-40B4-B1CC-FB3A1289B7AB}"/>
            </c:ext>
          </c:extLst>
        </c:ser>
        <c:ser>
          <c:idx val="3"/>
          <c:order val="2"/>
          <c:tx>
            <c:strRef>
              <c:f>Taul1!$D$1</c:f>
              <c:strCache>
                <c:ptCount val="1"/>
                <c:pt idx="0">
                  <c:v>Itävalta</c:v>
                </c:pt>
              </c:strCache>
            </c:strRef>
          </c:tx>
          <c:spPr>
            <a:ln w="635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Taul1!$D$2:$D$14</c:f>
              <c:numCache>
                <c:formatCode>General</c:formatCode>
                <c:ptCount val="13"/>
                <c:pt idx="0">
                  <c:v>26.15</c:v>
                </c:pt>
                <c:pt idx="1">
                  <c:v>25.35</c:v>
                </c:pt>
                <c:pt idx="2">
                  <c:v>25.76</c:v>
                </c:pt>
                <c:pt idx="3">
                  <c:v>25.97</c:v>
                </c:pt>
                <c:pt idx="4">
                  <c:v>24.7</c:v>
                </c:pt>
                <c:pt idx="5">
                  <c:v>23.19</c:v>
                </c:pt>
                <c:pt idx="6">
                  <c:v>24.78</c:v>
                </c:pt>
                <c:pt idx="7">
                  <c:v>25.3</c:v>
                </c:pt>
                <c:pt idx="8">
                  <c:v>25.83</c:v>
                </c:pt>
                <c:pt idx="9">
                  <c:v>25.31</c:v>
                </c:pt>
                <c:pt idx="10">
                  <c:v>25.13</c:v>
                </c:pt>
                <c:pt idx="11">
                  <c:v>26.02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77FB-40B4-B1CC-FB3A1289B7AB}"/>
            </c:ext>
          </c:extLst>
        </c:ser>
        <c:ser>
          <c:idx val="4"/>
          <c:order val="3"/>
          <c:tx>
            <c:strRef>
              <c:f>Taul1!$E$1</c:f>
              <c:strCache>
                <c:ptCount val="1"/>
                <c:pt idx="0">
                  <c:v>Sveitsi</c:v>
                </c:pt>
              </c:strCache>
            </c:strRef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Taul1!$E$2:$E$14</c:f>
              <c:numCache>
                <c:formatCode>General</c:formatCode>
                <c:ptCount val="13"/>
                <c:pt idx="0">
                  <c:v>26.42</c:v>
                </c:pt>
                <c:pt idx="1">
                  <c:v>27.04</c:v>
                </c:pt>
                <c:pt idx="2">
                  <c:v>27.55</c:v>
                </c:pt>
                <c:pt idx="3">
                  <c:v>26.48</c:v>
                </c:pt>
                <c:pt idx="4">
                  <c:v>24.3</c:v>
                </c:pt>
                <c:pt idx="5">
                  <c:v>24.06</c:v>
                </c:pt>
                <c:pt idx="6">
                  <c:v>25.1</c:v>
                </c:pt>
                <c:pt idx="7">
                  <c:v>25.94</c:v>
                </c:pt>
                <c:pt idx="8">
                  <c:v>25.69</c:v>
                </c:pt>
                <c:pt idx="9">
                  <c:v>25.9</c:v>
                </c:pt>
                <c:pt idx="10">
                  <c:v>25.49</c:v>
                </c:pt>
                <c:pt idx="11">
                  <c:v>25.77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77FB-40B4-B1CC-FB3A1289B7AB}"/>
            </c:ext>
          </c:extLst>
        </c:ser>
        <c:ser>
          <c:idx val="5"/>
          <c:order val="4"/>
          <c:tx>
            <c:strRef>
              <c:f>Taul1!$F$1</c:f>
              <c:strCache>
                <c:ptCount val="1"/>
                <c:pt idx="0">
                  <c:v>EU-maat</c:v>
                </c:pt>
              </c:strCache>
            </c:strRef>
          </c:tx>
          <c:spPr>
            <a:ln w="63500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Taul1!$F$2:$F$14</c:f>
              <c:numCache>
                <c:formatCode>General</c:formatCode>
                <c:ptCount val="13"/>
                <c:pt idx="0">
                  <c:v>23.19</c:v>
                </c:pt>
                <c:pt idx="1">
                  <c:v>23.87</c:v>
                </c:pt>
                <c:pt idx="2">
                  <c:v>24.46</c:v>
                </c:pt>
                <c:pt idx="3">
                  <c:v>24.17</c:v>
                </c:pt>
                <c:pt idx="4">
                  <c:v>21.43</c:v>
                </c:pt>
                <c:pt idx="5">
                  <c:v>21.15</c:v>
                </c:pt>
                <c:pt idx="6">
                  <c:v>21.85</c:v>
                </c:pt>
                <c:pt idx="7">
                  <c:v>21.9</c:v>
                </c:pt>
                <c:pt idx="8">
                  <c:v>21.68</c:v>
                </c:pt>
                <c:pt idx="9">
                  <c:v>22.01</c:v>
                </c:pt>
                <c:pt idx="10">
                  <c:v>22.37</c:v>
                </c:pt>
                <c:pt idx="11">
                  <c:v>22.86</c:v>
                </c:pt>
                <c:pt idx="12">
                  <c:v>22.95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77FB-40B4-B1CC-FB3A1289B7AB}"/>
            </c:ext>
          </c:extLst>
        </c:ser>
        <c:ser>
          <c:idx val="6"/>
          <c:order val="5"/>
          <c:tx>
            <c:strRef>
              <c:f>Taul1!$G$1</c:f>
              <c:strCache>
                <c:ptCount val="1"/>
                <c:pt idx="0">
                  <c:v>Tanska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Taul1!$G$2:$G$14</c:f>
              <c:numCache>
                <c:formatCode>General</c:formatCode>
                <c:ptCount val="13"/>
                <c:pt idx="0">
                  <c:v>22.75</c:v>
                </c:pt>
                <c:pt idx="1">
                  <c:v>24.06</c:v>
                </c:pt>
                <c:pt idx="2">
                  <c:v>24.45</c:v>
                </c:pt>
                <c:pt idx="3">
                  <c:v>24.6</c:v>
                </c:pt>
                <c:pt idx="4">
                  <c:v>23.65</c:v>
                </c:pt>
                <c:pt idx="5">
                  <c:v>19.8</c:v>
                </c:pt>
                <c:pt idx="6">
                  <c:v>19.649999999999999</c:v>
                </c:pt>
                <c:pt idx="7">
                  <c:v>20.260000000000002</c:v>
                </c:pt>
                <c:pt idx="8">
                  <c:v>21.73</c:v>
                </c:pt>
                <c:pt idx="9">
                  <c:v>21.37</c:v>
                </c:pt>
                <c:pt idx="10">
                  <c:v>21.48</c:v>
                </c:pt>
                <c:pt idx="11">
                  <c:v>22.47</c:v>
                </c:pt>
                <c:pt idx="12">
                  <c:v>22.92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77FB-40B4-B1CC-FB3A1289B7AB}"/>
            </c:ext>
          </c:extLst>
        </c:ser>
        <c:ser>
          <c:idx val="7"/>
          <c:order val="6"/>
          <c:tx>
            <c:strRef>
              <c:f>Taul1!$H$1</c:f>
              <c:strCache>
                <c:ptCount val="1"/>
                <c:pt idx="0">
                  <c:v>Suomi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Taul1!$H$2:$H$14</c:f>
              <c:numCache>
                <c:formatCode>General</c:formatCode>
                <c:ptCount val="13"/>
                <c:pt idx="0">
                  <c:v>21.67</c:v>
                </c:pt>
                <c:pt idx="1">
                  <c:v>21.56</c:v>
                </c:pt>
                <c:pt idx="2">
                  <c:v>23.47</c:v>
                </c:pt>
                <c:pt idx="3">
                  <c:v>24.85</c:v>
                </c:pt>
                <c:pt idx="4">
                  <c:v>23.72</c:v>
                </c:pt>
                <c:pt idx="5">
                  <c:v>21.58</c:v>
                </c:pt>
                <c:pt idx="6">
                  <c:v>22.09</c:v>
                </c:pt>
                <c:pt idx="7">
                  <c:v>22.22</c:v>
                </c:pt>
                <c:pt idx="8">
                  <c:v>20.6</c:v>
                </c:pt>
                <c:pt idx="9">
                  <c:v>19.91</c:v>
                </c:pt>
                <c:pt idx="10">
                  <c:v>20.45</c:v>
                </c:pt>
                <c:pt idx="11">
                  <c:v>21.17</c:v>
                </c:pt>
                <c:pt idx="12">
                  <c:v>21.03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77FB-40B4-B1CC-FB3A1289B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750248"/>
        <c:axId val="301817616"/>
      </c:lineChart>
      <c:catAx>
        <c:axId val="2277502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01817616"/>
        <c:crosses val="autoZero"/>
        <c:auto val="1"/>
        <c:lblAlgn val="ctr"/>
        <c:lblOffset val="100"/>
        <c:noMultiLvlLbl val="0"/>
      </c:catAx>
      <c:valAx>
        <c:axId val="301817616"/>
        <c:scaling>
          <c:orientation val="minMax"/>
          <c:max val="30"/>
          <c:min val="18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227750248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55726760034678E-2"/>
          <c:y val="3.5329042561770253E-2"/>
          <c:w val="0.8159939939403148"/>
          <c:h val="0.8677975761983569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Ruotsi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Taul1!$B$2:$B$57</c:f>
              <c:numCache>
                <c:formatCode>General</c:formatCode>
                <c:ptCount val="56"/>
                <c:pt idx="0">
                  <c:v>24.92</c:v>
                </c:pt>
                <c:pt idx="1">
                  <c:v>25.44</c:v>
                </c:pt>
                <c:pt idx="2">
                  <c:v>26.28</c:v>
                </c:pt>
                <c:pt idx="3">
                  <c:v>25.48</c:v>
                </c:pt>
                <c:pt idx="4">
                  <c:v>25.41</c:v>
                </c:pt>
                <c:pt idx="5">
                  <c:v>26.08</c:v>
                </c:pt>
                <c:pt idx="6">
                  <c:v>26.5</c:v>
                </c:pt>
                <c:pt idx="7">
                  <c:v>26.62</c:v>
                </c:pt>
                <c:pt idx="8">
                  <c:v>27.03</c:v>
                </c:pt>
                <c:pt idx="9">
                  <c:v>27.52</c:v>
                </c:pt>
                <c:pt idx="10">
                  <c:v>27.18</c:v>
                </c:pt>
                <c:pt idx="11">
                  <c:v>27.57</c:v>
                </c:pt>
                <c:pt idx="12">
                  <c:v>28.45</c:v>
                </c:pt>
                <c:pt idx="13">
                  <c:v>27.67</c:v>
                </c:pt>
                <c:pt idx="14">
                  <c:v>27.51</c:v>
                </c:pt>
                <c:pt idx="15">
                  <c:v>28.26</c:v>
                </c:pt>
                <c:pt idx="16">
                  <c:v>26.19</c:v>
                </c:pt>
                <c:pt idx="17">
                  <c:v>25.37</c:v>
                </c:pt>
                <c:pt idx="18">
                  <c:v>25.14</c:v>
                </c:pt>
                <c:pt idx="19">
                  <c:v>25.06</c:v>
                </c:pt>
                <c:pt idx="20">
                  <c:v>22.9</c:v>
                </c:pt>
                <c:pt idx="21">
                  <c:v>24.16</c:v>
                </c:pt>
                <c:pt idx="22">
                  <c:v>25.07</c:v>
                </c:pt>
                <c:pt idx="23">
                  <c:v>24.55</c:v>
                </c:pt>
                <c:pt idx="24">
                  <c:v>23.79</c:v>
                </c:pt>
                <c:pt idx="25">
                  <c:v>26</c:v>
                </c:pt>
                <c:pt idx="26">
                  <c:v>25.52</c:v>
                </c:pt>
                <c:pt idx="27">
                  <c:v>24.78</c:v>
                </c:pt>
                <c:pt idx="28">
                  <c:v>26.39</c:v>
                </c:pt>
                <c:pt idx="29">
                  <c:v>25.67</c:v>
                </c:pt>
                <c:pt idx="30">
                  <c:v>24.95</c:v>
                </c:pt>
                <c:pt idx="31">
                  <c:v>26.32</c:v>
                </c:pt>
                <c:pt idx="32">
                  <c:v>25.36</c:v>
                </c:pt>
                <c:pt idx="33">
                  <c:v>25.67</c:v>
                </c:pt>
                <c:pt idx="34">
                  <c:v>25.84</c:v>
                </c:pt>
                <c:pt idx="35">
                  <c:v>25.86</c:v>
                </c:pt>
                <c:pt idx="36">
                  <c:v>26.65</c:v>
                </c:pt>
                <c:pt idx="37">
                  <c:v>26.41</c:v>
                </c:pt>
                <c:pt idx="38">
                  <c:v>26.53</c:v>
                </c:pt>
                <c:pt idx="39">
                  <c:v>28.05</c:v>
                </c:pt>
                <c:pt idx="40">
                  <c:v>26.95</c:v>
                </c:pt>
                <c:pt idx="41">
                  <c:v>26.77</c:v>
                </c:pt>
                <c:pt idx="42">
                  <c:v>25.85</c:v>
                </c:pt>
                <c:pt idx="43">
                  <c:v>27.43</c:v>
                </c:pt>
                <c:pt idx="44">
                  <c:v>26.41</c:v>
                </c:pt>
                <c:pt idx="45">
                  <c:v>26.85</c:v>
                </c:pt>
                <c:pt idx="46">
                  <c:v>26.27</c:v>
                </c:pt>
                <c:pt idx="47">
                  <c:v>26.68</c:v>
                </c:pt>
                <c:pt idx="48">
                  <c:v>27.34</c:v>
                </c:pt>
                <c:pt idx="49">
                  <c:v>26.96</c:v>
                </c:pt>
                <c:pt idx="50">
                  <c:v>28.36</c:v>
                </c:pt>
                <c:pt idx="51">
                  <c:v>27.98</c:v>
                </c:pt>
                <c:pt idx="52">
                  <c:v>28.27</c:v>
                </c:pt>
                <c:pt idx="53">
                  <c:v>28.11</c:v>
                </c:pt>
                <c:pt idx="54">
                  <c:v>28.13</c:v>
                </c:pt>
                <c:pt idx="55">
                  <c:v>27.27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38-457D-BB7B-CCA145D8AAF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Itävalta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Taul1!$C$2:$C$57</c:f>
              <c:numCache>
                <c:formatCode>General</c:formatCode>
                <c:ptCount val="56"/>
                <c:pt idx="0">
                  <c:v>26.34</c:v>
                </c:pt>
                <c:pt idx="1">
                  <c:v>26.64</c:v>
                </c:pt>
                <c:pt idx="2">
                  <c:v>25.93</c:v>
                </c:pt>
                <c:pt idx="3">
                  <c:v>25.67</c:v>
                </c:pt>
                <c:pt idx="4">
                  <c:v>25.33</c:v>
                </c:pt>
                <c:pt idx="5">
                  <c:v>25.05</c:v>
                </c:pt>
                <c:pt idx="6">
                  <c:v>25.48</c:v>
                </c:pt>
                <c:pt idx="7">
                  <c:v>25.61</c:v>
                </c:pt>
                <c:pt idx="8">
                  <c:v>26.4</c:v>
                </c:pt>
                <c:pt idx="9">
                  <c:v>25.79</c:v>
                </c:pt>
                <c:pt idx="10">
                  <c:v>25.35</c:v>
                </c:pt>
                <c:pt idx="11">
                  <c:v>25.33</c:v>
                </c:pt>
                <c:pt idx="12">
                  <c:v>25.95</c:v>
                </c:pt>
                <c:pt idx="13">
                  <c:v>26.12</c:v>
                </c:pt>
                <c:pt idx="14">
                  <c:v>26.16</c:v>
                </c:pt>
                <c:pt idx="15">
                  <c:v>25.8</c:v>
                </c:pt>
                <c:pt idx="16">
                  <c:v>25</c:v>
                </c:pt>
                <c:pt idx="17">
                  <c:v>25.02</c:v>
                </c:pt>
                <c:pt idx="18">
                  <c:v>24.65</c:v>
                </c:pt>
                <c:pt idx="19">
                  <c:v>24.16</c:v>
                </c:pt>
                <c:pt idx="20">
                  <c:v>23.26</c:v>
                </c:pt>
                <c:pt idx="21">
                  <c:v>23.3</c:v>
                </c:pt>
                <c:pt idx="22">
                  <c:v>23.2</c:v>
                </c:pt>
                <c:pt idx="23">
                  <c:v>23.35</c:v>
                </c:pt>
                <c:pt idx="24">
                  <c:v>24.23</c:v>
                </c:pt>
                <c:pt idx="25">
                  <c:v>24.46</c:v>
                </c:pt>
                <c:pt idx="26">
                  <c:v>25.01</c:v>
                </c:pt>
                <c:pt idx="27">
                  <c:v>25.27</c:v>
                </c:pt>
                <c:pt idx="28">
                  <c:v>25.33</c:v>
                </c:pt>
                <c:pt idx="29">
                  <c:v>25.36</c:v>
                </c:pt>
                <c:pt idx="30">
                  <c:v>25.08</c:v>
                </c:pt>
                <c:pt idx="31">
                  <c:v>25.38</c:v>
                </c:pt>
                <c:pt idx="32">
                  <c:v>25.47</c:v>
                </c:pt>
                <c:pt idx="33">
                  <c:v>25.6</c:v>
                </c:pt>
                <c:pt idx="34">
                  <c:v>25.84</c:v>
                </c:pt>
                <c:pt idx="35">
                  <c:v>25.9</c:v>
                </c:pt>
                <c:pt idx="36">
                  <c:v>25.62</c:v>
                </c:pt>
                <c:pt idx="37">
                  <c:v>25.25</c:v>
                </c:pt>
                <c:pt idx="38">
                  <c:v>25.18</c:v>
                </c:pt>
                <c:pt idx="39">
                  <c:v>24.92</c:v>
                </c:pt>
                <c:pt idx="40">
                  <c:v>25.17</c:v>
                </c:pt>
                <c:pt idx="41">
                  <c:v>25.3</c:v>
                </c:pt>
                <c:pt idx="42">
                  <c:v>25.68</c:v>
                </c:pt>
                <c:pt idx="43">
                  <c:v>25.4</c:v>
                </c:pt>
                <c:pt idx="44">
                  <c:v>26.03</c:v>
                </c:pt>
                <c:pt idx="45">
                  <c:v>26.39</c:v>
                </c:pt>
                <c:pt idx="46">
                  <c:v>26.01</c:v>
                </c:pt>
                <c:pt idx="47">
                  <c:v>26.34</c:v>
                </c:pt>
                <c:pt idx="48">
                  <c:v>25.99</c:v>
                </c:pt>
                <c:pt idx="49">
                  <c:v>26.15</c:v>
                </c:pt>
                <c:pt idx="50">
                  <c:v>26.2</c:v>
                </c:pt>
                <c:pt idx="51">
                  <c:v>26.88</c:v>
                </c:pt>
                <c:pt idx="52">
                  <c:v>26.41</c:v>
                </c:pt>
                <c:pt idx="53">
                  <c:v>26.77</c:v>
                </c:pt>
                <c:pt idx="54">
                  <c:v>26.86</c:v>
                </c:pt>
                <c:pt idx="55">
                  <c:v>26.54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38-457D-BB7B-CCA145D8AAFF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Belgia</c:v>
                </c:pt>
              </c:strCache>
            </c:strRef>
          </c:tx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Taul1!$D$2:$D$57</c:f>
              <c:numCache>
                <c:formatCode>General</c:formatCode>
                <c:ptCount val="56"/>
                <c:pt idx="0">
                  <c:v>23.69</c:v>
                </c:pt>
                <c:pt idx="1">
                  <c:v>24.47</c:v>
                </c:pt>
                <c:pt idx="2">
                  <c:v>23.46</c:v>
                </c:pt>
                <c:pt idx="3">
                  <c:v>22.87</c:v>
                </c:pt>
                <c:pt idx="4">
                  <c:v>23.15</c:v>
                </c:pt>
                <c:pt idx="5">
                  <c:v>23.11</c:v>
                </c:pt>
                <c:pt idx="6">
                  <c:v>23.49</c:v>
                </c:pt>
                <c:pt idx="7">
                  <c:v>24.69</c:v>
                </c:pt>
                <c:pt idx="8">
                  <c:v>23.77</c:v>
                </c:pt>
                <c:pt idx="9">
                  <c:v>24.19</c:v>
                </c:pt>
                <c:pt idx="10">
                  <c:v>24.68</c:v>
                </c:pt>
                <c:pt idx="11">
                  <c:v>25.28</c:v>
                </c:pt>
                <c:pt idx="12">
                  <c:v>25.29</c:v>
                </c:pt>
                <c:pt idx="13">
                  <c:v>25.49</c:v>
                </c:pt>
                <c:pt idx="14">
                  <c:v>25.04</c:v>
                </c:pt>
                <c:pt idx="15">
                  <c:v>25.16</c:v>
                </c:pt>
                <c:pt idx="16">
                  <c:v>24.38</c:v>
                </c:pt>
                <c:pt idx="17">
                  <c:v>24.13</c:v>
                </c:pt>
                <c:pt idx="18">
                  <c:v>23.38</c:v>
                </c:pt>
                <c:pt idx="19">
                  <c:v>23.5</c:v>
                </c:pt>
                <c:pt idx="20">
                  <c:v>23.02</c:v>
                </c:pt>
                <c:pt idx="21">
                  <c:v>22.66</c:v>
                </c:pt>
                <c:pt idx="22">
                  <c:v>22.83</c:v>
                </c:pt>
                <c:pt idx="23">
                  <c:v>23.26</c:v>
                </c:pt>
                <c:pt idx="24">
                  <c:v>23.78</c:v>
                </c:pt>
                <c:pt idx="25">
                  <c:v>24.36</c:v>
                </c:pt>
                <c:pt idx="26">
                  <c:v>24.47</c:v>
                </c:pt>
                <c:pt idx="27">
                  <c:v>24.95</c:v>
                </c:pt>
                <c:pt idx="28">
                  <c:v>24.73</c:v>
                </c:pt>
                <c:pt idx="29">
                  <c:v>24.99</c:v>
                </c:pt>
                <c:pt idx="30">
                  <c:v>24.91</c:v>
                </c:pt>
                <c:pt idx="31">
                  <c:v>24.3</c:v>
                </c:pt>
                <c:pt idx="32">
                  <c:v>24.56</c:v>
                </c:pt>
                <c:pt idx="33">
                  <c:v>24.61</c:v>
                </c:pt>
                <c:pt idx="34">
                  <c:v>24.59</c:v>
                </c:pt>
                <c:pt idx="35">
                  <c:v>24.43</c:v>
                </c:pt>
                <c:pt idx="36">
                  <c:v>24.64</c:v>
                </c:pt>
                <c:pt idx="37">
                  <c:v>24.87</c:v>
                </c:pt>
                <c:pt idx="38">
                  <c:v>27.75</c:v>
                </c:pt>
                <c:pt idx="39">
                  <c:v>25.31</c:v>
                </c:pt>
                <c:pt idx="40">
                  <c:v>28.74</c:v>
                </c:pt>
                <c:pt idx="41">
                  <c:v>24.07</c:v>
                </c:pt>
                <c:pt idx="42">
                  <c:v>24.59</c:v>
                </c:pt>
                <c:pt idx="43">
                  <c:v>24.63</c:v>
                </c:pt>
                <c:pt idx="44">
                  <c:v>25.12</c:v>
                </c:pt>
                <c:pt idx="45">
                  <c:v>25.11</c:v>
                </c:pt>
                <c:pt idx="46">
                  <c:v>28.5</c:v>
                </c:pt>
                <c:pt idx="47">
                  <c:v>25.57</c:v>
                </c:pt>
                <c:pt idx="48">
                  <c:v>25.98</c:v>
                </c:pt>
                <c:pt idx="49">
                  <c:v>26.29</c:v>
                </c:pt>
                <c:pt idx="50">
                  <c:v>26.05</c:v>
                </c:pt>
                <c:pt idx="51">
                  <c:v>26.11</c:v>
                </c:pt>
                <c:pt idx="52">
                  <c:v>26.27</c:v>
                </c:pt>
                <c:pt idx="53">
                  <c:v>26.19</c:v>
                </c:pt>
                <c:pt idx="54">
                  <c:v>26.03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38-457D-BB7B-CCA145D8AAFF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EU-maat</c:v>
                </c:pt>
              </c:strCache>
            </c:strRef>
          </c:tx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Taul1!$E$2:$E$57</c:f>
              <c:numCache>
                <c:formatCode>General</c:formatCode>
                <c:ptCount val="56"/>
                <c:pt idx="0">
                  <c:v>22.42</c:v>
                </c:pt>
                <c:pt idx="1">
                  <c:v>24.03</c:v>
                </c:pt>
                <c:pt idx="2">
                  <c:v>23</c:v>
                </c:pt>
                <c:pt idx="3">
                  <c:v>23.16</c:v>
                </c:pt>
                <c:pt idx="4">
                  <c:v>23.91</c:v>
                </c:pt>
                <c:pt idx="5">
                  <c:v>23.99</c:v>
                </c:pt>
                <c:pt idx="6">
                  <c:v>23.62</c:v>
                </c:pt>
                <c:pt idx="7">
                  <c:v>23.97</c:v>
                </c:pt>
                <c:pt idx="8">
                  <c:v>24.13</c:v>
                </c:pt>
                <c:pt idx="9">
                  <c:v>24.28</c:v>
                </c:pt>
                <c:pt idx="10">
                  <c:v>24.15</c:v>
                </c:pt>
                <c:pt idx="11">
                  <c:v>25.1</c:v>
                </c:pt>
                <c:pt idx="12">
                  <c:v>24.21</c:v>
                </c:pt>
                <c:pt idx="13">
                  <c:v>24.36</c:v>
                </c:pt>
                <c:pt idx="14">
                  <c:v>24.25</c:v>
                </c:pt>
                <c:pt idx="15">
                  <c:v>23.45</c:v>
                </c:pt>
                <c:pt idx="16">
                  <c:v>22.21</c:v>
                </c:pt>
                <c:pt idx="17">
                  <c:v>21.18</c:v>
                </c:pt>
                <c:pt idx="18">
                  <c:v>21.3</c:v>
                </c:pt>
                <c:pt idx="19">
                  <c:v>20.95</c:v>
                </c:pt>
                <c:pt idx="20">
                  <c:v>20.85</c:v>
                </c:pt>
                <c:pt idx="21">
                  <c:v>21.13</c:v>
                </c:pt>
                <c:pt idx="22">
                  <c:v>21.33</c:v>
                </c:pt>
                <c:pt idx="23">
                  <c:v>21.18</c:v>
                </c:pt>
                <c:pt idx="24">
                  <c:v>21.43</c:v>
                </c:pt>
                <c:pt idx="25">
                  <c:v>21.81</c:v>
                </c:pt>
                <c:pt idx="26">
                  <c:v>22.18</c:v>
                </c:pt>
                <c:pt idx="27">
                  <c:v>21.93</c:v>
                </c:pt>
                <c:pt idx="28">
                  <c:v>22.19</c:v>
                </c:pt>
                <c:pt idx="29">
                  <c:v>21.99</c:v>
                </c:pt>
                <c:pt idx="30">
                  <c:v>21.87</c:v>
                </c:pt>
                <c:pt idx="31">
                  <c:v>21.61</c:v>
                </c:pt>
                <c:pt idx="32">
                  <c:v>21.27</c:v>
                </c:pt>
                <c:pt idx="33">
                  <c:v>21.73</c:v>
                </c:pt>
                <c:pt idx="34">
                  <c:v>21.99</c:v>
                </c:pt>
                <c:pt idx="35">
                  <c:v>21.85</c:v>
                </c:pt>
                <c:pt idx="36">
                  <c:v>21.91</c:v>
                </c:pt>
                <c:pt idx="37">
                  <c:v>21.94</c:v>
                </c:pt>
                <c:pt idx="38">
                  <c:v>22.18</c:v>
                </c:pt>
                <c:pt idx="39">
                  <c:v>22.15</c:v>
                </c:pt>
                <c:pt idx="40">
                  <c:v>21.87</c:v>
                </c:pt>
                <c:pt idx="41">
                  <c:v>23.76</c:v>
                </c:pt>
                <c:pt idx="42">
                  <c:v>22.12</c:v>
                </c:pt>
                <c:pt idx="43">
                  <c:v>22.68</c:v>
                </c:pt>
                <c:pt idx="44">
                  <c:v>22.89</c:v>
                </c:pt>
                <c:pt idx="45">
                  <c:v>23.01</c:v>
                </c:pt>
                <c:pt idx="46">
                  <c:v>23.14</c:v>
                </c:pt>
                <c:pt idx="47">
                  <c:v>23.12</c:v>
                </c:pt>
                <c:pt idx="48">
                  <c:v>22.88</c:v>
                </c:pt>
                <c:pt idx="49">
                  <c:v>23.09</c:v>
                </c:pt>
                <c:pt idx="50">
                  <c:v>22.67</c:v>
                </c:pt>
                <c:pt idx="51">
                  <c:v>22.81</c:v>
                </c:pt>
                <c:pt idx="52">
                  <c:v>23</c:v>
                </c:pt>
                <c:pt idx="53">
                  <c:v>23.04</c:v>
                </c:pt>
                <c:pt idx="54">
                  <c:v>23.26</c:v>
                </c:pt>
                <c:pt idx="55">
                  <c:v>23.42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38-457D-BB7B-CCA145D8AAFF}"/>
            </c:ext>
          </c:extLst>
        </c:ser>
        <c:ser>
          <c:idx val="5"/>
          <c:order val="4"/>
          <c:tx>
            <c:strRef>
              <c:f>Taul1!$F$1</c:f>
              <c:strCache>
                <c:ptCount val="1"/>
                <c:pt idx="0">
                  <c:v>Suomi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Taul1!$F$2:$F$57</c:f>
              <c:numCache>
                <c:formatCode>General</c:formatCode>
                <c:ptCount val="56"/>
                <c:pt idx="0">
                  <c:v>21</c:v>
                </c:pt>
                <c:pt idx="1">
                  <c:v>21.86</c:v>
                </c:pt>
                <c:pt idx="2">
                  <c:v>21.69</c:v>
                </c:pt>
                <c:pt idx="3">
                  <c:v>22.12</c:v>
                </c:pt>
                <c:pt idx="4">
                  <c:v>22.05</c:v>
                </c:pt>
                <c:pt idx="5">
                  <c:v>21.7</c:v>
                </c:pt>
                <c:pt idx="6">
                  <c:v>21.93</c:v>
                </c:pt>
                <c:pt idx="7">
                  <c:v>20.59</c:v>
                </c:pt>
                <c:pt idx="8">
                  <c:v>22.08</c:v>
                </c:pt>
                <c:pt idx="9">
                  <c:v>23.87</c:v>
                </c:pt>
                <c:pt idx="10">
                  <c:v>23.28</c:v>
                </c:pt>
                <c:pt idx="11">
                  <c:v>24.56</c:v>
                </c:pt>
                <c:pt idx="12">
                  <c:v>24.35</c:v>
                </c:pt>
                <c:pt idx="13">
                  <c:v>24.94</c:v>
                </c:pt>
                <c:pt idx="14">
                  <c:v>25.02</c:v>
                </c:pt>
                <c:pt idx="15">
                  <c:v>25.08</c:v>
                </c:pt>
                <c:pt idx="16">
                  <c:v>26.4</c:v>
                </c:pt>
                <c:pt idx="17">
                  <c:v>25.13</c:v>
                </c:pt>
                <c:pt idx="18">
                  <c:v>21.41</c:v>
                </c:pt>
                <c:pt idx="19">
                  <c:v>21.89</c:v>
                </c:pt>
                <c:pt idx="20">
                  <c:v>22.28</c:v>
                </c:pt>
                <c:pt idx="21">
                  <c:v>21.79</c:v>
                </c:pt>
                <c:pt idx="22">
                  <c:v>21.33</c:v>
                </c:pt>
                <c:pt idx="23">
                  <c:v>20.97</c:v>
                </c:pt>
                <c:pt idx="24">
                  <c:v>21.42</c:v>
                </c:pt>
                <c:pt idx="25">
                  <c:v>21.85</c:v>
                </c:pt>
                <c:pt idx="26">
                  <c:v>22.34</c:v>
                </c:pt>
                <c:pt idx="27">
                  <c:v>22.73</c:v>
                </c:pt>
                <c:pt idx="28">
                  <c:v>22.14</c:v>
                </c:pt>
                <c:pt idx="29">
                  <c:v>22.08</c:v>
                </c:pt>
                <c:pt idx="30">
                  <c:v>22.42</c:v>
                </c:pt>
                <c:pt idx="31">
                  <c:v>22.26</c:v>
                </c:pt>
                <c:pt idx="32">
                  <c:v>21.16</c:v>
                </c:pt>
                <c:pt idx="33">
                  <c:v>21.08</c:v>
                </c:pt>
                <c:pt idx="34">
                  <c:v>19.850000000000001</c:v>
                </c:pt>
                <c:pt idx="35">
                  <c:v>20.350000000000001</c:v>
                </c:pt>
                <c:pt idx="36">
                  <c:v>19.63</c:v>
                </c:pt>
                <c:pt idx="37">
                  <c:v>19.63</c:v>
                </c:pt>
                <c:pt idx="38">
                  <c:v>20.420000000000002</c:v>
                </c:pt>
                <c:pt idx="39">
                  <c:v>19.96</c:v>
                </c:pt>
                <c:pt idx="40">
                  <c:v>20.21</c:v>
                </c:pt>
                <c:pt idx="41">
                  <c:v>20.149999999999999</c:v>
                </c:pt>
                <c:pt idx="42">
                  <c:v>20.39</c:v>
                </c:pt>
                <c:pt idx="43">
                  <c:v>20.78</c:v>
                </c:pt>
                <c:pt idx="44">
                  <c:v>21.16</c:v>
                </c:pt>
                <c:pt idx="45">
                  <c:v>21.28</c:v>
                </c:pt>
                <c:pt idx="46">
                  <c:v>20.95</c:v>
                </c:pt>
                <c:pt idx="47">
                  <c:v>21.31</c:v>
                </c:pt>
                <c:pt idx="48">
                  <c:v>20.85</c:v>
                </c:pt>
                <c:pt idx="49">
                  <c:v>21.07</c:v>
                </c:pt>
                <c:pt idx="50">
                  <c:v>21.57</c:v>
                </c:pt>
                <c:pt idx="51">
                  <c:v>20.64</c:v>
                </c:pt>
                <c:pt idx="52">
                  <c:v>21.16</c:v>
                </c:pt>
                <c:pt idx="53">
                  <c:v>20.82</c:v>
                </c:pt>
                <c:pt idx="54">
                  <c:v>20.16</c:v>
                </c:pt>
                <c:pt idx="55">
                  <c:v>20.67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138-457D-BB7B-CCA145D8A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9040"/>
        <c:axId val="415689432"/>
      </c:lineChart>
      <c:catAx>
        <c:axId val="415689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432"/>
        <c:crosses val="autoZero"/>
        <c:auto val="1"/>
        <c:lblAlgn val="ctr"/>
        <c:lblOffset val="100"/>
        <c:tickMarkSkip val="4"/>
        <c:noMultiLvlLbl val="0"/>
      </c:catAx>
      <c:valAx>
        <c:axId val="415689432"/>
        <c:scaling>
          <c:orientation val="minMax"/>
          <c:max val="30"/>
          <c:min val="18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040"/>
        <c:crosses val="autoZero"/>
        <c:crossBetween val="between"/>
        <c:majorUnit val="2"/>
      </c:valAx>
      <c:spPr>
        <a:noFill/>
      </c:spPr>
    </c:plotArea>
    <c:legend>
      <c:legendPos val="r"/>
      <c:overlay val="0"/>
      <c:txPr>
        <a:bodyPr/>
        <a:lstStyle/>
        <a:p>
          <a:pPr>
            <a:defRPr sz="100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37668659748992E-2"/>
          <c:y val="4.5868830505179703E-2"/>
          <c:w val="0.91316719395132218"/>
          <c:h val="0.78170801983085447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Taul1!$B$2:$B$18</c:f>
              <c:numCache>
                <c:formatCode>General</c:formatCode>
                <c:ptCount val="17"/>
                <c:pt idx="0">
                  <c:v>0.34727000000000002</c:v>
                </c:pt>
                <c:pt idx="1">
                  <c:v>0.29538999999999999</c:v>
                </c:pt>
                <c:pt idx="2">
                  <c:v>0.30824000000000001</c:v>
                </c:pt>
                <c:pt idx="3">
                  <c:v>0.38990999999999998</c:v>
                </c:pt>
                <c:pt idx="4">
                  <c:v>0.38797999999999999</c:v>
                </c:pt>
                <c:pt idx="5">
                  <c:v>0.39731</c:v>
                </c:pt>
                <c:pt idx="6">
                  <c:v>0.40039999999999998</c:v>
                </c:pt>
                <c:pt idx="7">
                  <c:v>0.37661</c:v>
                </c:pt>
                <c:pt idx="8">
                  <c:v>0.44401000000000002</c:v>
                </c:pt>
                <c:pt idx="9">
                  <c:v>0.49687999999999999</c:v>
                </c:pt>
                <c:pt idx="10">
                  <c:v>0.46434999999999998</c:v>
                </c:pt>
                <c:pt idx="11">
                  <c:v>0.84263999999999994</c:v>
                </c:pt>
                <c:pt idx="12">
                  <c:v>0.59265999999999996</c:v>
                </c:pt>
                <c:pt idx="13">
                  <c:v>0.66600000000000004</c:v>
                </c:pt>
                <c:pt idx="14">
                  <c:v>0.746</c:v>
                </c:pt>
                <c:pt idx="15">
                  <c:v>0.748</c:v>
                </c:pt>
                <c:pt idx="16">
                  <c:v>0.76200000000000001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AD-4F37-8191-9253182E5EA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Ruotsi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Taul1!$C$2:$C$18</c:f>
              <c:numCache>
                <c:formatCode>General</c:formatCode>
                <c:ptCount val="17"/>
                <c:pt idx="0">
                  <c:v>0.26400000000000001</c:v>
                </c:pt>
                <c:pt idx="1">
                  <c:v>0.26795000000000002</c:v>
                </c:pt>
                <c:pt idx="2">
                  <c:v>0.25442999999999999</c:v>
                </c:pt>
                <c:pt idx="3">
                  <c:v>0.42529</c:v>
                </c:pt>
                <c:pt idx="4">
                  <c:v>0.80279</c:v>
                </c:pt>
                <c:pt idx="5">
                  <c:v>0.89478000000000002</c:v>
                </c:pt>
                <c:pt idx="6">
                  <c:v>0.88124999999999998</c:v>
                </c:pt>
                <c:pt idx="7">
                  <c:v>0.84435000000000004</c:v>
                </c:pt>
                <c:pt idx="8">
                  <c:v>0.82279999999999998</c:v>
                </c:pt>
                <c:pt idx="9">
                  <c:v>0.81723400000000002</c:v>
                </c:pt>
                <c:pt idx="10">
                  <c:v>0.77607199999999998</c:v>
                </c:pt>
                <c:pt idx="11">
                  <c:v>0.74627299999999996</c:v>
                </c:pt>
                <c:pt idx="12">
                  <c:v>0.75480599999999998</c:v>
                </c:pt>
                <c:pt idx="13">
                  <c:v>0.76545799999999997</c:v>
                </c:pt>
                <c:pt idx="14">
                  <c:v>0.75328600000000001</c:v>
                </c:pt>
                <c:pt idx="15">
                  <c:v>0.70543299999999998</c:v>
                </c:pt>
                <c:pt idx="16">
                  <c:v>0.77607599999999999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AD-4F37-8191-9253182E5EAF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Saksa</c:v>
                </c:pt>
              </c:strCache>
            </c:strRef>
          </c:tx>
          <c:marker>
            <c:symbol val="none"/>
          </c:marker>
          <c:cat>
            <c:numRef>
              <c:f>Taul1!$A$2:$A$18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Taul1!$D$2:$D$18</c:f>
              <c:numCache>
                <c:formatCode>General</c:formatCode>
                <c:ptCount val="17"/>
                <c:pt idx="0">
                  <c:v>0.70864000000000005</c:v>
                </c:pt>
                <c:pt idx="1">
                  <c:v>0.82455999999999996</c:v>
                </c:pt>
                <c:pt idx="2">
                  <c:v>1.1522699999999999</c:v>
                </c:pt>
                <c:pt idx="3">
                  <c:v>0.8407</c:v>
                </c:pt>
                <c:pt idx="4">
                  <c:v>0.68962999999999997</c:v>
                </c:pt>
                <c:pt idx="5">
                  <c:v>0.68650999999999995</c:v>
                </c:pt>
                <c:pt idx="6">
                  <c:v>0.70272999999999997</c:v>
                </c:pt>
                <c:pt idx="7">
                  <c:v>0.55376999999999998</c:v>
                </c:pt>
                <c:pt idx="8">
                  <c:v>0.94140999999999997</c:v>
                </c:pt>
                <c:pt idx="9">
                  <c:v>0.71064700000000003</c:v>
                </c:pt>
                <c:pt idx="10">
                  <c:v>0.58736200000000005</c:v>
                </c:pt>
                <c:pt idx="11">
                  <c:v>0.457619</c:v>
                </c:pt>
                <c:pt idx="12">
                  <c:v>0.44191599999999998</c:v>
                </c:pt>
                <c:pt idx="13">
                  <c:v>0.44583299999999998</c:v>
                </c:pt>
                <c:pt idx="14">
                  <c:v>1.2497549999999999</c:v>
                </c:pt>
                <c:pt idx="15">
                  <c:v>1.1762030000000001</c:v>
                </c:pt>
                <c:pt idx="16">
                  <c:v>1.27033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48-4853-9EBF-6FAF5E3D1DF4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Tanska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Taul1!$E$2:$E$18</c:f>
              <c:numCache>
                <c:formatCode>General</c:formatCode>
                <c:ptCount val="17"/>
                <c:pt idx="0">
                  <c:v>0.75666</c:v>
                </c:pt>
                <c:pt idx="1">
                  <c:v>0.83004</c:v>
                </c:pt>
                <c:pt idx="2">
                  <c:v>0.73599000000000003</c:v>
                </c:pt>
                <c:pt idx="3">
                  <c:v>0.62824000000000002</c:v>
                </c:pt>
                <c:pt idx="4">
                  <c:v>0.72424999999999995</c:v>
                </c:pt>
                <c:pt idx="5">
                  <c:v>0.68906999999999996</c:v>
                </c:pt>
                <c:pt idx="6">
                  <c:v>0.64727999999999997</c:v>
                </c:pt>
                <c:pt idx="7">
                  <c:v>0.68903000000000003</c:v>
                </c:pt>
                <c:pt idx="8">
                  <c:v>0.71226</c:v>
                </c:pt>
                <c:pt idx="9">
                  <c:v>0.89429099999999995</c:v>
                </c:pt>
                <c:pt idx="10">
                  <c:v>0.82269099999999995</c:v>
                </c:pt>
                <c:pt idx="11">
                  <c:v>0.87582700000000002</c:v>
                </c:pt>
                <c:pt idx="12">
                  <c:v>0.94112600000000002</c:v>
                </c:pt>
                <c:pt idx="13">
                  <c:v>0.92991999999999997</c:v>
                </c:pt>
                <c:pt idx="14">
                  <c:v>0.89028700000000005</c:v>
                </c:pt>
                <c:pt idx="15">
                  <c:v>1.2066479999999999</c:v>
                </c:pt>
                <c:pt idx="16">
                  <c:v>1.5984769999999999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48-4853-9EBF-6FAF5E3D1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037632"/>
        <c:axId val="401038024"/>
      </c:lineChart>
      <c:catAx>
        <c:axId val="40103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1038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1038024"/>
        <c:scaling>
          <c:orientation val="minMax"/>
          <c:max val="1.7000000000000002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1037632"/>
        <c:crosses val="autoZero"/>
        <c:crossBetween val="between"/>
        <c:majorUnit val="0.1"/>
        <c:minorUnit val="1.0000000000000002E-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0679947923649158"/>
          <c:y val="0.92196083736955559"/>
          <c:w val="0.60867589621671858"/>
          <c:h val="6.7350328097716336E-2"/>
        </c:manualLayout>
      </c:layout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Yhteensä</a:t>
            </a:r>
            <a:r>
              <a:rPr lang="en-US" dirty="0"/>
              <a:t> 18,2 </a:t>
            </a:r>
            <a:r>
              <a:rPr lang="en-US" dirty="0" err="1"/>
              <a:t>mrd</a:t>
            </a:r>
            <a:r>
              <a:rPr lang="en-US" dirty="0"/>
              <a:t>. €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B53-4366-9CD6-D7770E3EEE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82B-4D74-A0E4-7402762D9A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782B-4D74-A0E4-7402762D9A8B}"/>
              </c:ext>
            </c:extLst>
          </c:dPt>
          <c:dLbls>
            <c:dLbl>
              <c:idx val="1"/>
              <c:layout>
                <c:manualLayout>
                  <c:x val="0.10666571332385952"/>
                  <c:y val="-0.197800385802120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2B-4D74-A0E4-7402762D9A8B}"/>
                </c:ext>
              </c:extLst>
            </c:dLbl>
            <c:dLbl>
              <c:idx val="2"/>
              <c:layout>
                <c:manualLayout>
                  <c:x val="0.11949008076601092"/>
                  <c:y val="0.140593588637359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2B-4D74-A0E4-7402762D9A8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Teknologiateollisuus (välitön)</c:v>
                </c:pt>
                <c:pt idx="1">
                  <c:v>Vaikutus muilla toimialoilla (välillinen)</c:v>
                </c:pt>
                <c:pt idx="2">
                  <c:v>Vaikutus yksityiseen kulutukseen (tulovaikutus)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9.1999999999999993</c:v>
                </c:pt>
                <c:pt idx="1">
                  <c:v>4.3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5-42FC-9B53-1E48A0EF8A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37682781424265E-2"/>
          <c:y val="3.8924155099169307E-2"/>
          <c:w val="0.91316719395132218"/>
          <c:h val="0.78170801983085447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Taul1!$B$2:$B$9</c:f>
              <c:numCache>
                <c:formatCode>General</c:formatCode>
                <c:ptCount val="8"/>
                <c:pt idx="0">
                  <c:v>0.18554999999999999</c:v>
                </c:pt>
                <c:pt idx="1">
                  <c:v>0.17242099999999999</c:v>
                </c:pt>
                <c:pt idx="2">
                  <c:v>0.52161599999999997</c:v>
                </c:pt>
                <c:pt idx="3">
                  <c:v>0.31292399999999998</c:v>
                </c:pt>
                <c:pt idx="4">
                  <c:v>0.35733599999999999</c:v>
                </c:pt>
                <c:pt idx="5">
                  <c:v>0.45519100000000001</c:v>
                </c:pt>
                <c:pt idx="6">
                  <c:v>0.48973299999999997</c:v>
                </c:pt>
                <c:pt idx="7">
                  <c:v>0.54928100000000002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AD-4F37-8191-9253182E5EA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Ruotsi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Taul1!$C$2:$C$9</c:f>
              <c:numCache>
                <c:formatCode>General</c:formatCode>
                <c:ptCount val="8"/>
                <c:pt idx="0">
                  <c:v>0.63020200000000004</c:v>
                </c:pt>
                <c:pt idx="1">
                  <c:v>0.618977</c:v>
                </c:pt>
                <c:pt idx="2">
                  <c:v>0.61277400000000004</c:v>
                </c:pt>
                <c:pt idx="3">
                  <c:v>0.621367</c:v>
                </c:pt>
                <c:pt idx="4">
                  <c:v>0.63795400000000002</c:v>
                </c:pt>
                <c:pt idx="5">
                  <c:v>0.60056699999999996</c:v>
                </c:pt>
                <c:pt idx="6">
                  <c:v>0.57773200000000002</c:v>
                </c:pt>
                <c:pt idx="7">
                  <c:v>0.65442599999999995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AD-4F37-8191-9253182E5EAF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Saksa</c:v>
                </c:pt>
              </c:strCache>
            </c:strRef>
          </c:tx>
          <c:marker>
            <c:symbol val="none"/>
          </c:marker>
          <c:cat>
            <c:numRef>
              <c:f>Taul1!$A$2:$A$9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Taul1!$D$2:$D$9</c:f>
              <c:numCache>
                <c:formatCode>General</c:formatCode>
                <c:ptCount val="8"/>
                <c:pt idx="0">
                  <c:v>0.22862399999999999</c:v>
                </c:pt>
                <c:pt idx="1">
                  <c:v>0.213836</c:v>
                </c:pt>
                <c:pt idx="2">
                  <c:v>0.13354199999999999</c:v>
                </c:pt>
                <c:pt idx="3">
                  <c:v>0.14599400000000001</c:v>
                </c:pt>
                <c:pt idx="4">
                  <c:v>0.16575000000000001</c:v>
                </c:pt>
                <c:pt idx="5">
                  <c:v>1.0080480000000001</c:v>
                </c:pt>
                <c:pt idx="6">
                  <c:v>1.0084139999999999</c:v>
                </c:pt>
                <c:pt idx="7">
                  <c:v>1.1042700000000001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48-4853-9EBF-6FAF5E3D1DF4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Tanska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Taul1!$E$2:$E$9</c:f>
              <c:numCache>
                <c:formatCode>General</c:formatCode>
                <c:ptCount val="8"/>
                <c:pt idx="0">
                  <c:v>0.209704</c:v>
                </c:pt>
                <c:pt idx="1">
                  <c:v>0.126416</c:v>
                </c:pt>
                <c:pt idx="2">
                  <c:v>0.13631599999999999</c:v>
                </c:pt>
                <c:pt idx="3">
                  <c:v>0.22511800000000001</c:v>
                </c:pt>
                <c:pt idx="4">
                  <c:v>0.213726</c:v>
                </c:pt>
                <c:pt idx="5">
                  <c:v>0.25606099999999998</c:v>
                </c:pt>
                <c:pt idx="6">
                  <c:v>0.60578900000000002</c:v>
                </c:pt>
                <c:pt idx="7">
                  <c:v>1.0158240000000001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48-4853-9EBF-6FAF5E3D1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037632"/>
        <c:axId val="401038024"/>
      </c:lineChart>
      <c:catAx>
        <c:axId val="40103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1038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1038024"/>
        <c:scaling>
          <c:orientation val="minMax"/>
          <c:max val="1.4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1037632"/>
        <c:crosses val="autoZero"/>
        <c:crossBetween val="between"/>
        <c:majorUnit val="0.1"/>
        <c:minorUnit val="1.0000000000000002E-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0679947923649158"/>
          <c:y val="0.92196083736955559"/>
          <c:w val="0.54672541641715899"/>
          <c:h val="6.7350328097716336E-2"/>
        </c:manualLayout>
      </c:layout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Taul1!$A$2:$A$17</c:f>
              <c:strCache>
                <c:ptCount val="16"/>
                <c:pt idx="0">
                  <c:v>Ranska</c:v>
                </c:pt>
                <c:pt idx="1">
                  <c:v>Etelä-Korea</c:v>
                </c:pt>
                <c:pt idx="2">
                  <c:v>Itävalta</c:v>
                </c:pt>
                <c:pt idx="3">
                  <c:v>Iso-Britannia</c:v>
                </c:pt>
                <c:pt idx="4">
                  <c:v>USA</c:v>
                </c:pt>
                <c:pt idx="5">
                  <c:v>Norja</c:v>
                </c:pt>
                <c:pt idx="6">
                  <c:v>Ruotsi</c:v>
                </c:pt>
                <c:pt idx="7">
                  <c:v>Japani</c:v>
                </c:pt>
                <c:pt idx="8">
                  <c:v>Kiina</c:v>
                </c:pt>
                <c:pt idx="9">
                  <c:v>Italia</c:v>
                </c:pt>
                <c:pt idx="10">
                  <c:v>Brasilia</c:v>
                </c:pt>
                <c:pt idx="11">
                  <c:v>Espanja</c:v>
                </c:pt>
                <c:pt idx="12">
                  <c:v>Tanska</c:v>
                </c:pt>
                <c:pt idx="13">
                  <c:v>Suomi</c:v>
                </c:pt>
                <c:pt idx="14">
                  <c:v>Saksa</c:v>
                </c:pt>
                <c:pt idx="15">
                  <c:v>Viro</c:v>
                </c:pt>
              </c:strCache>
            </c:strRef>
          </c:cat>
          <c:val>
            <c:numRef>
              <c:f>Taul1!$B$2:$B$17</c:f>
              <c:numCache>
                <c:formatCode>0.0000</c:formatCode>
                <c:ptCount val="16"/>
                <c:pt idx="0">
                  <c:v>0.41470000000000001</c:v>
                </c:pt>
                <c:pt idx="1">
                  <c:v>0.27429999999999999</c:v>
                </c:pt>
                <c:pt idx="2">
                  <c:v>0.2636</c:v>
                </c:pt>
                <c:pt idx="3">
                  <c:v>0.24840000000000001</c:v>
                </c:pt>
                <c:pt idx="4">
                  <c:v>0.24479999999999999</c:v>
                </c:pt>
                <c:pt idx="5">
                  <c:v>0.221</c:v>
                </c:pt>
                <c:pt idx="6">
                  <c:v>0.18210000000000001</c:v>
                </c:pt>
                <c:pt idx="7">
                  <c:v>0.13350000000000001</c:v>
                </c:pt>
                <c:pt idx="8">
                  <c:v>0.1263</c:v>
                </c:pt>
                <c:pt idx="9">
                  <c:v>0.11840000000000001</c:v>
                </c:pt>
                <c:pt idx="10">
                  <c:v>0.11650000000000001</c:v>
                </c:pt>
                <c:pt idx="11">
                  <c:v>9.1899999999999996E-2</c:v>
                </c:pt>
                <c:pt idx="12">
                  <c:v>7.2700000000000001E-2</c:v>
                </c:pt>
                <c:pt idx="13">
                  <c:v>7.0300000000000001E-2</c:v>
                </c:pt>
                <c:pt idx="14">
                  <c:v>6.7100000000000007E-2</c:v>
                </c:pt>
                <c:pt idx="15">
                  <c:v>3.1099999999999999E-2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90-4190-BDA7-2A67DE2C9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15234128"/>
        <c:axId val="315232488"/>
      </c:barChart>
      <c:scatterChart>
        <c:scatterStyle val="lineMarker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2006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12"/>
            <c:spPr>
              <a:solidFill>
                <a:srgbClr val="85E869"/>
              </a:solidFill>
              <a:ln w="9525">
                <a:noFill/>
              </a:ln>
              <a:effectLst/>
            </c:spPr>
          </c:marker>
          <c:xVal>
            <c:strRef>
              <c:f>Taul1!$A$2:$A$17</c:f>
              <c:strCache>
                <c:ptCount val="16"/>
                <c:pt idx="0">
                  <c:v>Ranska</c:v>
                </c:pt>
                <c:pt idx="1">
                  <c:v>Etelä-Korea</c:v>
                </c:pt>
                <c:pt idx="2">
                  <c:v>Itävalta</c:v>
                </c:pt>
                <c:pt idx="3">
                  <c:v>Iso-Britannia</c:v>
                </c:pt>
                <c:pt idx="4">
                  <c:v>USA</c:v>
                </c:pt>
                <c:pt idx="5">
                  <c:v>Norja</c:v>
                </c:pt>
                <c:pt idx="6">
                  <c:v>Ruotsi</c:v>
                </c:pt>
                <c:pt idx="7">
                  <c:v>Japani</c:v>
                </c:pt>
                <c:pt idx="8">
                  <c:v>Kiina</c:v>
                </c:pt>
                <c:pt idx="9">
                  <c:v>Italia</c:v>
                </c:pt>
                <c:pt idx="10">
                  <c:v>Brasilia</c:v>
                </c:pt>
                <c:pt idx="11">
                  <c:v>Espanja</c:v>
                </c:pt>
                <c:pt idx="12">
                  <c:v>Tanska</c:v>
                </c:pt>
                <c:pt idx="13">
                  <c:v>Suomi</c:v>
                </c:pt>
                <c:pt idx="14">
                  <c:v>Saksa</c:v>
                </c:pt>
                <c:pt idx="15">
                  <c:v>Viro</c:v>
                </c:pt>
              </c:strCache>
            </c:strRef>
          </c:xVal>
          <c:yVal>
            <c:numRef>
              <c:f>Taul1!$C$2:$C$17</c:f>
              <c:numCache>
                <c:formatCode>General</c:formatCode>
                <c:ptCount val="16"/>
                <c:pt idx="0">
                  <c:v>0.24</c:v>
                </c:pt>
                <c:pt idx="1">
                  <c:v>0.30000000000000004</c:v>
                </c:pt>
                <c:pt idx="2">
                  <c:v>0.17</c:v>
                </c:pt>
                <c:pt idx="3">
                  <c:v>0.13</c:v>
                </c:pt>
                <c:pt idx="4">
                  <c:v>0.22999999999999998</c:v>
                </c:pt>
                <c:pt idx="5">
                  <c:v>0.11</c:v>
                </c:pt>
                <c:pt idx="6">
                  <c:v>0.11</c:v>
                </c:pt>
                <c:pt idx="7">
                  <c:v>0.15</c:v>
                </c:pt>
                <c:pt idx="8">
                  <c:v>0.1</c:v>
                </c:pt>
                <c:pt idx="9">
                  <c:v>7.0000000000000007E-2</c:v>
                </c:pt>
                <c:pt idx="10">
                  <c:v>0.04</c:v>
                </c:pt>
                <c:pt idx="11">
                  <c:v>0.12</c:v>
                </c:pt>
                <c:pt idx="12">
                  <c:v>0.09</c:v>
                </c:pt>
                <c:pt idx="13">
                  <c:v>0.09</c:v>
                </c:pt>
                <c:pt idx="14">
                  <c:v>0.08</c:v>
                </c:pt>
                <c:pt idx="15">
                  <c:v>0.04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90-4190-BDA7-2A67DE2C9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5234128"/>
        <c:axId val="315232488"/>
      </c:scatterChart>
      <c:catAx>
        <c:axId val="31523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5232488"/>
        <c:crosses val="autoZero"/>
        <c:auto val="1"/>
        <c:lblAlgn val="ctr"/>
        <c:lblOffset val="100"/>
        <c:noMultiLvlLbl val="0"/>
      </c:catAx>
      <c:valAx>
        <c:axId val="315232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523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30412080452805E-2"/>
          <c:y val="3.0256176909409457E-2"/>
          <c:w val="0.89551768011976851"/>
          <c:h val="0.72601585804359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rgbClr val="00B050">
                <a:alpha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aseline="0">
                    <a:solidFill>
                      <a:schemeClr val="tx2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Taul1!$A$2:$A$13</c:f>
              <c:strCache>
                <c:ptCount val="12"/>
                <c:pt idx="0">
                  <c:v>Italia</c:v>
                </c:pt>
                <c:pt idx="1">
                  <c:v>Saksa</c:v>
                </c:pt>
                <c:pt idx="2">
                  <c:v>Suomi</c:v>
                </c:pt>
                <c:pt idx="3">
                  <c:v>Norja</c:v>
                </c:pt>
                <c:pt idx="4">
                  <c:v>Itävalta</c:v>
                </c:pt>
                <c:pt idx="5">
                  <c:v>Puola</c:v>
                </c:pt>
                <c:pt idx="6">
                  <c:v>Iso-Britannia</c:v>
                </c:pt>
                <c:pt idx="7">
                  <c:v>Alankomaat</c:v>
                </c:pt>
                <c:pt idx="8">
                  <c:v>Viro</c:v>
                </c:pt>
                <c:pt idx="9">
                  <c:v>Belgia</c:v>
                </c:pt>
                <c:pt idx="10">
                  <c:v>Ruotsi</c:v>
                </c:pt>
                <c:pt idx="11">
                  <c:v>Irlanti</c:v>
                </c:pt>
              </c:strCache>
            </c:strRef>
          </c:cat>
          <c:val>
            <c:numRef>
              <c:f>Taul1!$B$2:$B$13</c:f>
              <c:numCache>
                <c:formatCode>0%</c:formatCode>
                <c:ptCount val="12"/>
                <c:pt idx="0">
                  <c:v>0.12</c:v>
                </c:pt>
                <c:pt idx="1">
                  <c:v>0.19</c:v>
                </c:pt>
                <c:pt idx="2">
                  <c:v>0.24</c:v>
                </c:pt>
                <c:pt idx="3">
                  <c:v>0.27</c:v>
                </c:pt>
                <c:pt idx="4">
                  <c:v>0.28999999999999998</c:v>
                </c:pt>
                <c:pt idx="5">
                  <c:v>0.3</c:v>
                </c:pt>
                <c:pt idx="6">
                  <c:v>0.31</c:v>
                </c:pt>
                <c:pt idx="7">
                  <c:v>0.31</c:v>
                </c:pt>
                <c:pt idx="8">
                  <c:v>0.35</c:v>
                </c:pt>
                <c:pt idx="9">
                  <c:v>0.36</c:v>
                </c:pt>
                <c:pt idx="10">
                  <c:v>0.37</c:v>
                </c:pt>
                <c:pt idx="1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6F-4E8D-B1C7-EE4020BB54F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elinkeinoelämä</c:v>
                </c:pt>
              </c:strCache>
            </c:strRef>
          </c:tx>
          <c:spPr>
            <a:solidFill>
              <a:srgbClr val="C00000">
                <a:alpha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aseline="0">
                    <a:solidFill>
                      <a:schemeClr val="tx2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Taul1!$A$2:$A$13</c:f>
              <c:strCache>
                <c:ptCount val="12"/>
                <c:pt idx="0">
                  <c:v>Italia</c:v>
                </c:pt>
                <c:pt idx="1">
                  <c:v>Saksa</c:v>
                </c:pt>
                <c:pt idx="2">
                  <c:v>Suomi</c:v>
                </c:pt>
                <c:pt idx="3">
                  <c:v>Norja</c:v>
                </c:pt>
                <c:pt idx="4">
                  <c:v>Itävalta</c:v>
                </c:pt>
                <c:pt idx="5">
                  <c:v>Puola</c:v>
                </c:pt>
                <c:pt idx="6">
                  <c:v>Iso-Britannia</c:v>
                </c:pt>
                <c:pt idx="7">
                  <c:v>Alankomaat</c:v>
                </c:pt>
                <c:pt idx="8">
                  <c:v>Viro</c:v>
                </c:pt>
                <c:pt idx="9">
                  <c:v>Belgia</c:v>
                </c:pt>
                <c:pt idx="10">
                  <c:v>Ruotsi</c:v>
                </c:pt>
                <c:pt idx="11">
                  <c:v>Irlanti</c:v>
                </c:pt>
              </c:strCache>
            </c:strRef>
          </c:cat>
          <c:val>
            <c:numRef>
              <c:f>Taul1!$C$2:$C$13</c:f>
              <c:numCache>
                <c:formatCode>0%</c:formatCode>
                <c:ptCount val="12"/>
                <c:pt idx="0">
                  <c:v>0.08</c:v>
                </c:pt>
                <c:pt idx="1">
                  <c:v>0.11</c:v>
                </c:pt>
                <c:pt idx="2">
                  <c:v>0.17</c:v>
                </c:pt>
                <c:pt idx="3">
                  <c:v>0.21</c:v>
                </c:pt>
                <c:pt idx="4">
                  <c:v>0.2</c:v>
                </c:pt>
                <c:pt idx="5">
                  <c:v>0.18</c:v>
                </c:pt>
                <c:pt idx="6">
                  <c:v>0.19</c:v>
                </c:pt>
                <c:pt idx="7">
                  <c:v>0.17</c:v>
                </c:pt>
                <c:pt idx="8">
                  <c:v>0.22</c:v>
                </c:pt>
                <c:pt idx="9">
                  <c:v>0.16</c:v>
                </c:pt>
                <c:pt idx="10">
                  <c:v>0.22</c:v>
                </c:pt>
                <c:pt idx="1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6F-4E8D-B1C7-EE4020BB5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495192"/>
        <c:axId val="411495584"/>
      </c:barChart>
      <c:catAx>
        <c:axId val="411495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spc="-10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5584"/>
        <c:crosses val="autoZero"/>
        <c:auto val="1"/>
        <c:lblAlgn val="ctr"/>
        <c:lblOffset val="100"/>
        <c:noMultiLvlLbl val="0"/>
      </c:catAx>
      <c:valAx>
        <c:axId val="411495584"/>
        <c:scaling>
          <c:orientation val="minMax"/>
          <c:max val="0.5"/>
          <c:min val="0"/>
        </c:scaling>
        <c:delete val="0"/>
        <c:axPos val="l"/>
        <c:majorGridlines>
          <c:spPr>
            <a:ln w="3175"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1495192"/>
        <c:crosses val="autoZero"/>
        <c:crossBetween val="between"/>
        <c:majorUnit val="0.1"/>
        <c:minorUnit val="1.0000000000000002E-2"/>
      </c:valAx>
    </c:plotArea>
    <c:legend>
      <c:legendPos val="b"/>
      <c:layout>
        <c:manualLayout>
          <c:xMode val="edge"/>
          <c:yMode val="edge"/>
          <c:x val="6.7384027806294058E-2"/>
          <c:y val="0.89734160011730491"/>
          <c:w val="0.93213063345803626"/>
          <c:h val="9.7086199387651034E-2"/>
        </c:manualLayout>
      </c:layout>
      <c:overlay val="0"/>
      <c:txPr>
        <a:bodyPr/>
        <a:lstStyle/>
        <a:p>
          <a:pPr>
            <a:defRPr sz="105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24819176555621E-2"/>
          <c:y val="5.7843260303424397E-2"/>
          <c:w val="0.70577988748548304"/>
          <c:h val="0.902867967764470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2000=100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Sheet1!$A$2:$A$77</c:f>
              <c:strCache>
                <c:ptCount val="73"/>
                <c:pt idx="0">
                  <c:v>2000,I</c:v>
                </c:pt>
                <c:pt idx="4">
                  <c:v>2001,I</c:v>
                </c:pt>
                <c:pt idx="8">
                  <c:v>2002,I</c:v>
                </c:pt>
                <c:pt idx="12">
                  <c:v>2003,I</c:v>
                </c:pt>
                <c:pt idx="16">
                  <c:v>2004,I</c:v>
                </c:pt>
                <c:pt idx="20">
                  <c:v>2005,I</c:v>
                </c:pt>
                <c:pt idx="24">
                  <c:v>2006,I</c:v>
                </c:pt>
                <c:pt idx="28">
                  <c:v>2007,I</c:v>
                </c:pt>
                <c:pt idx="32">
                  <c:v>2008,I</c:v>
                </c:pt>
                <c:pt idx="36">
                  <c:v>2009,I</c:v>
                </c:pt>
                <c:pt idx="40">
                  <c:v>2010,I</c:v>
                </c:pt>
                <c:pt idx="44">
                  <c:v>2011,I</c:v>
                </c:pt>
                <c:pt idx="48">
                  <c:v>2012,I</c:v>
                </c:pt>
                <c:pt idx="52">
                  <c:v>2013,I</c:v>
                </c:pt>
                <c:pt idx="56">
                  <c:v>2014,I</c:v>
                </c:pt>
                <c:pt idx="60">
                  <c:v>2015,I</c:v>
                </c:pt>
                <c:pt idx="64">
                  <c:v>2016,I</c:v>
                </c:pt>
                <c:pt idx="68">
                  <c:v>2017,I</c:v>
                </c:pt>
                <c:pt idx="72">
                  <c:v>2018,I</c:v>
                </c:pt>
              </c:strCache>
            </c:strRef>
          </c:cat>
          <c:val>
            <c:numRef>
              <c:f>Sheet1!$B$2:$B$77</c:f>
              <c:numCache>
                <c:formatCode>General</c:formatCode>
                <c:ptCount val="76"/>
                <c:pt idx="0">
                  <c:v>99.06953</c:v>
                </c:pt>
                <c:pt idx="1">
                  <c:v>100.8839</c:v>
                </c:pt>
                <c:pt idx="2">
                  <c:v>100.0536</c:v>
                </c:pt>
                <c:pt idx="3">
                  <c:v>100.0077</c:v>
                </c:pt>
                <c:pt idx="4">
                  <c:v>101.9132</c:v>
                </c:pt>
                <c:pt idx="5">
                  <c:v>101.4285</c:v>
                </c:pt>
                <c:pt idx="6">
                  <c:v>100.9325</c:v>
                </c:pt>
                <c:pt idx="7">
                  <c:v>101.3377</c:v>
                </c:pt>
                <c:pt idx="8">
                  <c:v>100.34990000000001</c:v>
                </c:pt>
                <c:pt idx="9">
                  <c:v>100.0703</c:v>
                </c:pt>
                <c:pt idx="10">
                  <c:v>100.0753</c:v>
                </c:pt>
                <c:pt idx="11">
                  <c:v>99.145390000000006</c:v>
                </c:pt>
                <c:pt idx="12">
                  <c:v>99.316079999999999</c:v>
                </c:pt>
                <c:pt idx="13">
                  <c:v>98.078819999999993</c:v>
                </c:pt>
                <c:pt idx="14">
                  <c:v>96.640190000000004</c:v>
                </c:pt>
                <c:pt idx="15">
                  <c:v>97.632810000000006</c:v>
                </c:pt>
                <c:pt idx="16">
                  <c:v>97.885270000000006</c:v>
                </c:pt>
                <c:pt idx="17">
                  <c:v>97.027140000000003</c:v>
                </c:pt>
                <c:pt idx="18">
                  <c:v>97.480459999999994</c:v>
                </c:pt>
                <c:pt idx="19">
                  <c:v>96.121340000000004</c:v>
                </c:pt>
                <c:pt idx="20">
                  <c:v>96.555239999999998</c:v>
                </c:pt>
                <c:pt idx="21">
                  <c:v>98.072699999999998</c:v>
                </c:pt>
                <c:pt idx="22">
                  <c:v>99.565839999999994</c:v>
                </c:pt>
                <c:pt idx="23">
                  <c:v>98.024780000000007</c:v>
                </c:pt>
                <c:pt idx="24">
                  <c:v>97.833029999999994</c:v>
                </c:pt>
                <c:pt idx="25">
                  <c:v>98.267120000000006</c:v>
                </c:pt>
                <c:pt idx="26">
                  <c:v>98.600999999999999</c:v>
                </c:pt>
                <c:pt idx="27">
                  <c:v>98.122460000000004</c:v>
                </c:pt>
                <c:pt idx="28">
                  <c:v>97.301839999999999</c:v>
                </c:pt>
                <c:pt idx="29">
                  <c:v>96.054040000000001</c:v>
                </c:pt>
                <c:pt idx="30">
                  <c:v>96.301400000000001</c:v>
                </c:pt>
                <c:pt idx="31">
                  <c:v>95.338359999999994</c:v>
                </c:pt>
                <c:pt idx="32">
                  <c:v>97.553250000000006</c:v>
                </c:pt>
                <c:pt idx="33">
                  <c:v>97.843720000000005</c:v>
                </c:pt>
                <c:pt idx="34">
                  <c:v>97.582909999999998</c:v>
                </c:pt>
                <c:pt idx="35">
                  <c:v>99.120230000000006</c:v>
                </c:pt>
                <c:pt idx="36">
                  <c:v>103.53789999999999</c:v>
                </c:pt>
                <c:pt idx="37">
                  <c:v>103.1337</c:v>
                </c:pt>
                <c:pt idx="38">
                  <c:v>101.935</c:v>
                </c:pt>
                <c:pt idx="39">
                  <c:v>102.6031</c:v>
                </c:pt>
                <c:pt idx="40">
                  <c:v>102.1541</c:v>
                </c:pt>
                <c:pt idx="41">
                  <c:v>100.4877</c:v>
                </c:pt>
                <c:pt idx="42">
                  <c:v>102.52290000000001</c:v>
                </c:pt>
                <c:pt idx="43">
                  <c:v>101.5042</c:v>
                </c:pt>
                <c:pt idx="44">
                  <c:v>101.7723</c:v>
                </c:pt>
                <c:pt idx="45">
                  <c:v>102.4586</c:v>
                </c:pt>
                <c:pt idx="46">
                  <c:v>104.1297</c:v>
                </c:pt>
                <c:pt idx="47">
                  <c:v>103.4072</c:v>
                </c:pt>
                <c:pt idx="48">
                  <c:v>105.2878</c:v>
                </c:pt>
                <c:pt idx="49">
                  <c:v>106.2962</c:v>
                </c:pt>
                <c:pt idx="50">
                  <c:v>105.8806</c:v>
                </c:pt>
                <c:pt idx="51">
                  <c:v>106.3766</c:v>
                </c:pt>
                <c:pt idx="52">
                  <c:v>105.738</c:v>
                </c:pt>
                <c:pt idx="53">
                  <c:v>105.9067</c:v>
                </c:pt>
                <c:pt idx="54">
                  <c:v>106.04349999999999</c:v>
                </c:pt>
                <c:pt idx="55">
                  <c:v>106.03870000000001</c:v>
                </c:pt>
                <c:pt idx="56">
                  <c:v>106.7556</c:v>
                </c:pt>
                <c:pt idx="57">
                  <c:v>106.6617</c:v>
                </c:pt>
                <c:pt idx="58">
                  <c:v>106.8702</c:v>
                </c:pt>
                <c:pt idx="59">
                  <c:v>107.84399999999999</c:v>
                </c:pt>
                <c:pt idx="60">
                  <c:v>109.9162</c:v>
                </c:pt>
                <c:pt idx="61">
                  <c:v>108.7109</c:v>
                </c:pt>
                <c:pt idx="62">
                  <c:v>108.71120000000001</c:v>
                </c:pt>
                <c:pt idx="63">
                  <c:v>108.26220000000001</c:v>
                </c:pt>
                <c:pt idx="64">
                  <c:v>107.78959999999999</c:v>
                </c:pt>
                <c:pt idx="65">
                  <c:v>106.9522</c:v>
                </c:pt>
                <c:pt idx="66">
                  <c:v>106.56140000000001</c:v>
                </c:pt>
                <c:pt idx="67">
                  <c:v>105.61409999999999</c:v>
                </c:pt>
                <c:pt idx="68">
                  <c:v>103.6388</c:v>
                </c:pt>
                <c:pt idx="69">
                  <c:v>103.24850000000001</c:v>
                </c:pt>
                <c:pt idx="70">
                  <c:v>102.74339999999999</c:v>
                </c:pt>
                <c:pt idx="71">
                  <c:v>102.5241</c:v>
                </c:pt>
                <c:pt idx="72">
                  <c:v>103.1528</c:v>
                </c:pt>
                <c:pt idx="73">
                  <c:v>103.4496</c:v>
                </c:pt>
                <c:pt idx="74">
                  <c:v>103.142</c:v>
                </c:pt>
                <c:pt idx="75">
                  <c:v>102.7567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73-486A-863E-BF043B8AF190}"/>
            </c:ext>
          </c:extLst>
        </c:ser>
        <c:ser>
          <c:idx val="8"/>
          <c:order val="1"/>
          <c:tx>
            <c:strRef>
              <c:f>Sheet1!$C$1</c:f>
              <c:strCache>
                <c:ptCount val="1"/>
                <c:pt idx="0">
                  <c:v>2005=100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Sheet1!$A$2:$A$77</c:f>
              <c:strCache>
                <c:ptCount val="73"/>
                <c:pt idx="0">
                  <c:v>2000,I</c:v>
                </c:pt>
                <c:pt idx="4">
                  <c:v>2001,I</c:v>
                </c:pt>
                <c:pt idx="8">
                  <c:v>2002,I</c:v>
                </c:pt>
                <c:pt idx="12">
                  <c:v>2003,I</c:v>
                </c:pt>
                <c:pt idx="16">
                  <c:v>2004,I</c:v>
                </c:pt>
                <c:pt idx="20">
                  <c:v>2005,I</c:v>
                </c:pt>
                <c:pt idx="24">
                  <c:v>2006,I</c:v>
                </c:pt>
                <c:pt idx="28">
                  <c:v>2007,I</c:v>
                </c:pt>
                <c:pt idx="32">
                  <c:v>2008,I</c:v>
                </c:pt>
                <c:pt idx="36">
                  <c:v>2009,I</c:v>
                </c:pt>
                <c:pt idx="40">
                  <c:v>2010,I</c:v>
                </c:pt>
                <c:pt idx="44">
                  <c:v>2011,I</c:v>
                </c:pt>
                <c:pt idx="48">
                  <c:v>2012,I</c:v>
                </c:pt>
                <c:pt idx="52">
                  <c:v>2013,I</c:v>
                </c:pt>
                <c:pt idx="56">
                  <c:v>2014,I</c:v>
                </c:pt>
                <c:pt idx="60">
                  <c:v>2015,I</c:v>
                </c:pt>
                <c:pt idx="64">
                  <c:v>2016,I</c:v>
                </c:pt>
                <c:pt idx="68">
                  <c:v>2017,I</c:v>
                </c:pt>
                <c:pt idx="72">
                  <c:v>2018,I</c:v>
                </c:pt>
              </c:strCache>
            </c:strRef>
          </c:cat>
          <c:val>
            <c:numRef>
              <c:f>Sheet1!$C$2:$C$77</c:f>
              <c:numCache>
                <c:formatCode>General</c:formatCode>
                <c:ptCount val="76"/>
                <c:pt idx="20">
                  <c:v>98.477860000000007</c:v>
                </c:pt>
                <c:pt idx="21">
                  <c:v>100.02549999999999</c:v>
                </c:pt>
                <c:pt idx="22">
                  <c:v>101.5484</c:v>
                </c:pt>
                <c:pt idx="23">
                  <c:v>99.976669999999999</c:v>
                </c:pt>
                <c:pt idx="24">
                  <c:v>99.781099999999995</c:v>
                </c:pt>
                <c:pt idx="25">
                  <c:v>100.2238</c:v>
                </c:pt>
                <c:pt idx="26">
                  <c:v>100.56440000000001</c:v>
                </c:pt>
                <c:pt idx="27">
                  <c:v>100.0763</c:v>
                </c:pt>
                <c:pt idx="28">
                  <c:v>99.239339999999999</c:v>
                </c:pt>
                <c:pt idx="29">
                  <c:v>97.96669</c:v>
                </c:pt>
                <c:pt idx="30">
                  <c:v>98.218980000000002</c:v>
                </c:pt>
                <c:pt idx="31">
                  <c:v>97.236760000000004</c:v>
                </c:pt>
                <c:pt idx="32">
                  <c:v>99.495739999999998</c:v>
                </c:pt>
                <c:pt idx="33">
                  <c:v>99.792000000000002</c:v>
                </c:pt>
                <c:pt idx="34">
                  <c:v>99.525999999999996</c:v>
                </c:pt>
                <c:pt idx="35">
                  <c:v>101.0939</c:v>
                </c:pt>
                <c:pt idx="36">
                  <c:v>105.59950000000001</c:v>
                </c:pt>
                <c:pt idx="37">
                  <c:v>105.18729999999999</c:v>
                </c:pt>
                <c:pt idx="38">
                  <c:v>103.9648</c:v>
                </c:pt>
                <c:pt idx="39">
                  <c:v>104.6461</c:v>
                </c:pt>
                <c:pt idx="40">
                  <c:v>104.18819999999999</c:v>
                </c:pt>
                <c:pt idx="41">
                  <c:v>102.48860000000001</c:v>
                </c:pt>
                <c:pt idx="42">
                  <c:v>104.56440000000001</c:v>
                </c:pt>
                <c:pt idx="43">
                  <c:v>103.5254</c:v>
                </c:pt>
                <c:pt idx="44">
                  <c:v>103.7988</c:v>
                </c:pt>
                <c:pt idx="45">
                  <c:v>104.4988</c:v>
                </c:pt>
                <c:pt idx="46">
                  <c:v>106.2032</c:v>
                </c:pt>
                <c:pt idx="47">
                  <c:v>105.4663</c:v>
                </c:pt>
                <c:pt idx="48">
                  <c:v>107.3843</c:v>
                </c:pt>
                <c:pt idx="49">
                  <c:v>108.4128</c:v>
                </c:pt>
                <c:pt idx="50">
                  <c:v>107.9889</c:v>
                </c:pt>
                <c:pt idx="51">
                  <c:v>108.4948</c:v>
                </c:pt>
                <c:pt idx="52">
                  <c:v>107.84350000000001</c:v>
                </c:pt>
                <c:pt idx="53">
                  <c:v>108.0155</c:v>
                </c:pt>
                <c:pt idx="54">
                  <c:v>108.1551</c:v>
                </c:pt>
                <c:pt idx="55">
                  <c:v>108.15009999999999</c:v>
                </c:pt>
                <c:pt idx="56">
                  <c:v>108.8813</c:v>
                </c:pt>
                <c:pt idx="57">
                  <c:v>108.7856</c:v>
                </c:pt>
                <c:pt idx="58">
                  <c:v>108.9982</c:v>
                </c:pt>
                <c:pt idx="59">
                  <c:v>109.9914</c:v>
                </c:pt>
                <c:pt idx="60">
                  <c:v>112.1048</c:v>
                </c:pt>
                <c:pt idx="61">
                  <c:v>110.8755</c:v>
                </c:pt>
                <c:pt idx="62">
                  <c:v>110.8758</c:v>
                </c:pt>
                <c:pt idx="63">
                  <c:v>110.4179</c:v>
                </c:pt>
                <c:pt idx="64">
                  <c:v>109.9359</c:v>
                </c:pt>
                <c:pt idx="65">
                  <c:v>109.0818</c:v>
                </c:pt>
                <c:pt idx="66">
                  <c:v>108.6833</c:v>
                </c:pt>
                <c:pt idx="67">
                  <c:v>107.7171</c:v>
                </c:pt>
                <c:pt idx="68">
                  <c:v>105.7025</c:v>
                </c:pt>
                <c:pt idx="69">
                  <c:v>105.3044</c:v>
                </c:pt>
                <c:pt idx="70">
                  <c:v>104.7893</c:v>
                </c:pt>
                <c:pt idx="71">
                  <c:v>104.5656</c:v>
                </c:pt>
                <c:pt idx="72">
                  <c:v>105.2068</c:v>
                </c:pt>
                <c:pt idx="73">
                  <c:v>105.5095</c:v>
                </c:pt>
                <c:pt idx="74">
                  <c:v>105.19580000000001</c:v>
                </c:pt>
                <c:pt idx="75">
                  <c:v>104.8028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973-486A-863E-BF043B8AF190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2008=100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Sheet1!$A$2:$A$77</c:f>
              <c:strCache>
                <c:ptCount val="73"/>
                <c:pt idx="0">
                  <c:v>2000,I</c:v>
                </c:pt>
                <c:pt idx="4">
                  <c:v>2001,I</c:v>
                </c:pt>
                <c:pt idx="8">
                  <c:v>2002,I</c:v>
                </c:pt>
                <c:pt idx="12">
                  <c:v>2003,I</c:v>
                </c:pt>
                <c:pt idx="16">
                  <c:v>2004,I</c:v>
                </c:pt>
                <c:pt idx="20">
                  <c:v>2005,I</c:v>
                </c:pt>
                <c:pt idx="24">
                  <c:v>2006,I</c:v>
                </c:pt>
                <c:pt idx="28">
                  <c:v>2007,I</c:v>
                </c:pt>
                <c:pt idx="32">
                  <c:v>2008,I</c:v>
                </c:pt>
                <c:pt idx="36">
                  <c:v>2009,I</c:v>
                </c:pt>
                <c:pt idx="40">
                  <c:v>2010,I</c:v>
                </c:pt>
                <c:pt idx="44">
                  <c:v>2011,I</c:v>
                </c:pt>
                <c:pt idx="48">
                  <c:v>2012,I</c:v>
                </c:pt>
                <c:pt idx="52">
                  <c:v>2013,I</c:v>
                </c:pt>
                <c:pt idx="56">
                  <c:v>2014,I</c:v>
                </c:pt>
                <c:pt idx="60">
                  <c:v>2015,I</c:v>
                </c:pt>
                <c:pt idx="64">
                  <c:v>2016,I</c:v>
                </c:pt>
                <c:pt idx="68">
                  <c:v>2017,I</c:v>
                </c:pt>
                <c:pt idx="72">
                  <c:v>2018,I</c:v>
                </c:pt>
              </c:strCache>
            </c:strRef>
          </c:cat>
          <c:val>
            <c:numRef>
              <c:f>Sheet1!$D$2:$D$77</c:f>
              <c:numCache>
                <c:formatCode>General</c:formatCode>
                <c:ptCount val="76"/>
                <c:pt idx="32">
                  <c:v>99.523820000000001</c:v>
                </c:pt>
                <c:pt idx="33">
                  <c:v>99.820160000000001</c:v>
                </c:pt>
                <c:pt idx="34">
                  <c:v>99.554079999999999</c:v>
                </c:pt>
                <c:pt idx="35">
                  <c:v>101.1225</c:v>
                </c:pt>
                <c:pt idx="36">
                  <c:v>105.6293</c:v>
                </c:pt>
                <c:pt idx="37">
                  <c:v>105.217</c:v>
                </c:pt>
                <c:pt idx="38">
                  <c:v>103.9941</c:v>
                </c:pt>
                <c:pt idx="39">
                  <c:v>104.67570000000001</c:v>
                </c:pt>
                <c:pt idx="40">
                  <c:v>104.2176</c:v>
                </c:pt>
                <c:pt idx="41">
                  <c:v>102.5175</c:v>
                </c:pt>
                <c:pt idx="42">
                  <c:v>104.5939</c:v>
                </c:pt>
                <c:pt idx="43">
                  <c:v>103.55459999999999</c:v>
                </c:pt>
                <c:pt idx="44">
                  <c:v>103.82810000000001</c:v>
                </c:pt>
                <c:pt idx="45">
                  <c:v>104.5283</c:v>
                </c:pt>
                <c:pt idx="46">
                  <c:v>106.2332</c:v>
                </c:pt>
                <c:pt idx="47">
                  <c:v>105.496</c:v>
                </c:pt>
                <c:pt idx="48">
                  <c:v>107.41459999999999</c:v>
                </c:pt>
                <c:pt idx="49">
                  <c:v>108.4434</c:v>
                </c:pt>
                <c:pt idx="50">
                  <c:v>108.0194</c:v>
                </c:pt>
                <c:pt idx="51">
                  <c:v>108.5254</c:v>
                </c:pt>
                <c:pt idx="52">
                  <c:v>107.874</c:v>
                </c:pt>
                <c:pt idx="53">
                  <c:v>108.04600000000001</c:v>
                </c:pt>
                <c:pt idx="54">
                  <c:v>108.18559999999999</c:v>
                </c:pt>
                <c:pt idx="55">
                  <c:v>108.1806</c:v>
                </c:pt>
                <c:pt idx="56">
                  <c:v>108.91200000000001</c:v>
                </c:pt>
                <c:pt idx="57">
                  <c:v>108.8163</c:v>
                </c:pt>
                <c:pt idx="58">
                  <c:v>109.029</c:v>
                </c:pt>
                <c:pt idx="59">
                  <c:v>110.0224</c:v>
                </c:pt>
                <c:pt idx="60">
                  <c:v>112.1365</c:v>
                </c:pt>
                <c:pt idx="61">
                  <c:v>110.9068</c:v>
                </c:pt>
                <c:pt idx="62">
                  <c:v>110.9071</c:v>
                </c:pt>
                <c:pt idx="63">
                  <c:v>110.4491</c:v>
                </c:pt>
                <c:pt idx="64">
                  <c:v>109.9669</c:v>
                </c:pt>
                <c:pt idx="65">
                  <c:v>109.1126</c:v>
                </c:pt>
                <c:pt idx="66">
                  <c:v>108.714</c:v>
                </c:pt>
                <c:pt idx="67">
                  <c:v>107.7475</c:v>
                </c:pt>
                <c:pt idx="68">
                  <c:v>105.7323</c:v>
                </c:pt>
                <c:pt idx="69">
                  <c:v>105.33410000000001</c:v>
                </c:pt>
                <c:pt idx="70">
                  <c:v>104.8188</c:v>
                </c:pt>
                <c:pt idx="71">
                  <c:v>104.5951</c:v>
                </c:pt>
                <c:pt idx="72">
                  <c:v>105.23650000000001</c:v>
                </c:pt>
                <c:pt idx="73">
                  <c:v>105.53919999999999</c:v>
                </c:pt>
                <c:pt idx="74">
                  <c:v>105.2255</c:v>
                </c:pt>
                <c:pt idx="75">
                  <c:v>104.8323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8D-4FF5-939E-163C4FE9C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4336"/>
        <c:axId val="415684728"/>
      </c:lineChart>
      <c:catAx>
        <c:axId val="41568433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415684728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415684728"/>
        <c:scaling>
          <c:orientation val="minMax"/>
          <c:max val="114"/>
          <c:min val="94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aseline="0"/>
            </a:pPr>
            <a:endParaRPr lang="fi-FI"/>
          </a:p>
        </c:txPr>
        <c:crossAx val="415684336"/>
        <c:crosses val="autoZero"/>
        <c:crossBetween val="between"/>
        <c:majorUnit val="2"/>
        <c:minorUnit val="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506089251576594"/>
          <c:y val="0.23029688287976827"/>
          <c:w val="0.13701021789824122"/>
          <c:h val="0.58742722933598868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050" baseline="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6469689117126E-2"/>
          <c:y val="3.5328973864015109E-2"/>
          <c:w val="0.90831330848094372"/>
          <c:h val="0.71699638446851088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Teollisuuden tuotanto (jalostusarvo kiintein hinnoin)</c:v>
                </c:pt>
              </c:strCache>
            </c:strRef>
          </c:tx>
          <c:spPr>
            <a:ln w="47625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Taul1!$B$2:$B$57</c:f>
              <c:numCache>
                <c:formatCode>General</c:formatCode>
                <c:ptCount val="56"/>
                <c:pt idx="0">
                  <c:v>100.5</c:v>
                </c:pt>
                <c:pt idx="1">
                  <c:v>97.6</c:v>
                </c:pt>
                <c:pt idx="2">
                  <c:v>101.2</c:v>
                </c:pt>
                <c:pt idx="3">
                  <c:v>100.6</c:v>
                </c:pt>
                <c:pt idx="4">
                  <c:v>109.2</c:v>
                </c:pt>
                <c:pt idx="5">
                  <c:v>110.5</c:v>
                </c:pt>
                <c:pt idx="6">
                  <c:v>112</c:v>
                </c:pt>
                <c:pt idx="7">
                  <c:v>113.9</c:v>
                </c:pt>
                <c:pt idx="8">
                  <c:v>119.4</c:v>
                </c:pt>
                <c:pt idx="9">
                  <c:v>122.6</c:v>
                </c:pt>
                <c:pt idx="10">
                  <c:v>123.9</c:v>
                </c:pt>
                <c:pt idx="11">
                  <c:v>124.8</c:v>
                </c:pt>
                <c:pt idx="12">
                  <c:v>123.6</c:v>
                </c:pt>
                <c:pt idx="13">
                  <c:v>120.6</c:v>
                </c:pt>
                <c:pt idx="14">
                  <c:v>119.8</c:v>
                </c:pt>
                <c:pt idx="15">
                  <c:v>113.8</c:v>
                </c:pt>
                <c:pt idx="16">
                  <c:v>90</c:v>
                </c:pt>
                <c:pt idx="17">
                  <c:v>90.9</c:v>
                </c:pt>
                <c:pt idx="18">
                  <c:v>92.9</c:v>
                </c:pt>
                <c:pt idx="19">
                  <c:v>93.1</c:v>
                </c:pt>
                <c:pt idx="20">
                  <c:v>95</c:v>
                </c:pt>
                <c:pt idx="21">
                  <c:v>99</c:v>
                </c:pt>
                <c:pt idx="22">
                  <c:v>97.8</c:v>
                </c:pt>
                <c:pt idx="23">
                  <c:v>103.2</c:v>
                </c:pt>
                <c:pt idx="24">
                  <c:v>102.2</c:v>
                </c:pt>
                <c:pt idx="25">
                  <c:v>98.8</c:v>
                </c:pt>
                <c:pt idx="26">
                  <c:v>97.8</c:v>
                </c:pt>
                <c:pt idx="27">
                  <c:v>95.7</c:v>
                </c:pt>
                <c:pt idx="28">
                  <c:v>91.2</c:v>
                </c:pt>
                <c:pt idx="29">
                  <c:v>87.9</c:v>
                </c:pt>
                <c:pt idx="30">
                  <c:v>85.5</c:v>
                </c:pt>
                <c:pt idx="31">
                  <c:v>84.8</c:v>
                </c:pt>
                <c:pt idx="32">
                  <c:v>86.1</c:v>
                </c:pt>
                <c:pt idx="33">
                  <c:v>87.5</c:v>
                </c:pt>
                <c:pt idx="34">
                  <c:v>89.4</c:v>
                </c:pt>
                <c:pt idx="35">
                  <c:v>89.3</c:v>
                </c:pt>
                <c:pt idx="36">
                  <c:v>86.1</c:v>
                </c:pt>
                <c:pt idx="37">
                  <c:v>87</c:v>
                </c:pt>
                <c:pt idx="38">
                  <c:v>88.2</c:v>
                </c:pt>
                <c:pt idx="39">
                  <c:v>88</c:v>
                </c:pt>
                <c:pt idx="40">
                  <c:v>86.9</c:v>
                </c:pt>
                <c:pt idx="41">
                  <c:v>88</c:v>
                </c:pt>
                <c:pt idx="42">
                  <c:v>87.3</c:v>
                </c:pt>
                <c:pt idx="43">
                  <c:v>88.8</c:v>
                </c:pt>
                <c:pt idx="44">
                  <c:v>87.4</c:v>
                </c:pt>
                <c:pt idx="45">
                  <c:v>90.9</c:v>
                </c:pt>
                <c:pt idx="46">
                  <c:v>92.8</c:v>
                </c:pt>
                <c:pt idx="47">
                  <c:v>93</c:v>
                </c:pt>
                <c:pt idx="48">
                  <c:v>97.4</c:v>
                </c:pt>
                <c:pt idx="49">
                  <c:v>96.8</c:v>
                </c:pt>
                <c:pt idx="50">
                  <c:v>96.5</c:v>
                </c:pt>
                <c:pt idx="51">
                  <c:v>97.3</c:v>
                </c:pt>
                <c:pt idx="52">
                  <c:v>99.6</c:v>
                </c:pt>
                <c:pt idx="53">
                  <c:v>98.2</c:v>
                </c:pt>
                <c:pt idx="54">
                  <c:v>99.1</c:v>
                </c:pt>
                <c:pt idx="55">
                  <c:v>99.6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40-40BA-9F03-FCAEA4CA1602}"/>
            </c:ext>
          </c:extLst>
        </c:ser>
        <c:ser>
          <c:idx val="3"/>
          <c:order val="1"/>
          <c:tx>
            <c:strRef>
              <c:f>Taul1!$C$1</c:f>
              <c:strCache>
                <c:ptCount val="1"/>
                <c:pt idx="0">
                  <c:v>Teollisuuden tuottavuus (jalostusarvo kiintein hinnoin per tehdyt työtunnit)</c:v>
                </c:pt>
              </c:strCache>
            </c:strRef>
          </c:tx>
          <c:spPr>
            <a:ln w="47625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Taul1!$C$2:$C$57</c:f>
              <c:numCache>
                <c:formatCode>General</c:formatCode>
                <c:ptCount val="56"/>
                <c:pt idx="0">
                  <c:v>101.61</c:v>
                </c:pt>
                <c:pt idx="1">
                  <c:v>98.86</c:v>
                </c:pt>
                <c:pt idx="2">
                  <c:v>102.51</c:v>
                </c:pt>
                <c:pt idx="3">
                  <c:v>97.07</c:v>
                </c:pt>
                <c:pt idx="4">
                  <c:v>106.16</c:v>
                </c:pt>
                <c:pt idx="5">
                  <c:v>110.25</c:v>
                </c:pt>
                <c:pt idx="6">
                  <c:v>109.97</c:v>
                </c:pt>
                <c:pt idx="7">
                  <c:v>114.26</c:v>
                </c:pt>
                <c:pt idx="8">
                  <c:v>117.24</c:v>
                </c:pt>
                <c:pt idx="9">
                  <c:v>118.98</c:v>
                </c:pt>
                <c:pt idx="10">
                  <c:v>123.62</c:v>
                </c:pt>
                <c:pt idx="11">
                  <c:v>119.72</c:v>
                </c:pt>
                <c:pt idx="12">
                  <c:v>119.74</c:v>
                </c:pt>
                <c:pt idx="13">
                  <c:v>118.63</c:v>
                </c:pt>
                <c:pt idx="14">
                  <c:v>114.07</c:v>
                </c:pt>
                <c:pt idx="15">
                  <c:v>114.16</c:v>
                </c:pt>
                <c:pt idx="16">
                  <c:v>100.3</c:v>
                </c:pt>
                <c:pt idx="17">
                  <c:v>102.95</c:v>
                </c:pt>
                <c:pt idx="18">
                  <c:v>102.36</c:v>
                </c:pt>
                <c:pt idx="19">
                  <c:v>105.44</c:v>
                </c:pt>
                <c:pt idx="20">
                  <c:v>109.83</c:v>
                </c:pt>
                <c:pt idx="21">
                  <c:v>112.12</c:v>
                </c:pt>
                <c:pt idx="22">
                  <c:v>115.63</c:v>
                </c:pt>
                <c:pt idx="23">
                  <c:v>117.92</c:v>
                </c:pt>
                <c:pt idx="24">
                  <c:v>116.38</c:v>
                </c:pt>
                <c:pt idx="25">
                  <c:v>112.28</c:v>
                </c:pt>
                <c:pt idx="26">
                  <c:v>110.54</c:v>
                </c:pt>
                <c:pt idx="27">
                  <c:v>108.68</c:v>
                </c:pt>
                <c:pt idx="28">
                  <c:v>102.25</c:v>
                </c:pt>
                <c:pt idx="29">
                  <c:v>98.55</c:v>
                </c:pt>
                <c:pt idx="30">
                  <c:v>99.88</c:v>
                </c:pt>
                <c:pt idx="31">
                  <c:v>100.47</c:v>
                </c:pt>
                <c:pt idx="32">
                  <c:v>102.23</c:v>
                </c:pt>
                <c:pt idx="33">
                  <c:v>104.49</c:v>
                </c:pt>
                <c:pt idx="34">
                  <c:v>109.66</c:v>
                </c:pt>
                <c:pt idx="35">
                  <c:v>108.9</c:v>
                </c:pt>
                <c:pt idx="36">
                  <c:v>107.19</c:v>
                </c:pt>
                <c:pt idx="37">
                  <c:v>109.62</c:v>
                </c:pt>
                <c:pt idx="38">
                  <c:v>110.3</c:v>
                </c:pt>
                <c:pt idx="39">
                  <c:v>108.83</c:v>
                </c:pt>
                <c:pt idx="40">
                  <c:v>109.41</c:v>
                </c:pt>
                <c:pt idx="41">
                  <c:v>112.15</c:v>
                </c:pt>
                <c:pt idx="42">
                  <c:v>109.67</c:v>
                </c:pt>
                <c:pt idx="43">
                  <c:v>113.87</c:v>
                </c:pt>
                <c:pt idx="44">
                  <c:v>111.05</c:v>
                </c:pt>
                <c:pt idx="45">
                  <c:v>115.94</c:v>
                </c:pt>
                <c:pt idx="46">
                  <c:v>119.18</c:v>
                </c:pt>
                <c:pt idx="47">
                  <c:v>119.53</c:v>
                </c:pt>
                <c:pt idx="48">
                  <c:v>124.7</c:v>
                </c:pt>
                <c:pt idx="49">
                  <c:v>122.34</c:v>
                </c:pt>
                <c:pt idx="50">
                  <c:v>121.59</c:v>
                </c:pt>
                <c:pt idx="51">
                  <c:v>122.14</c:v>
                </c:pt>
                <c:pt idx="52">
                  <c:v>123.63</c:v>
                </c:pt>
                <c:pt idx="53">
                  <c:v>122.9</c:v>
                </c:pt>
                <c:pt idx="54">
                  <c:v>122.64</c:v>
                </c:pt>
                <c:pt idx="55">
                  <c:v>123.17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40-40BA-9F03-FCAEA4CA1602}"/>
            </c:ext>
          </c:extLst>
        </c:ser>
        <c:ser>
          <c:idx val="4"/>
          <c:order val="2"/>
          <c:tx>
            <c:strRef>
              <c:f>Taul1!$D$1</c:f>
              <c:strCache>
                <c:ptCount val="1"/>
                <c:pt idx="0">
                  <c:v>Teollisuuden työn hinta </c:v>
                </c:pt>
              </c:strCache>
            </c:strRef>
          </c:tx>
          <c:spPr>
            <a:ln w="4762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Taul1!$D$2:$D$57</c:f>
              <c:numCache>
                <c:formatCode>General</c:formatCode>
                <c:ptCount val="56"/>
                <c:pt idx="0">
                  <c:v>98.16</c:v>
                </c:pt>
                <c:pt idx="1">
                  <c:v>99.45</c:v>
                </c:pt>
                <c:pt idx="2">
                  <c:v>100.48</c:v>
                </c:pt>
                <c:pt idx="3">
                  <c:v>101.9</c:v>
                </c:pt>
                <c:pt idx="4">
                  <c:v>101.77</c:v>
                </c:pt>
                <c:pt idx="5">
                  <c:v>102.42</c:v>
                </c:pt>
                <c:pt idx="6">
                  <c:v>104.22</c:v>
                </c:pt>
                <c:pt idx="7">
                  <c:v>105.25</c:v>
                </c:pt>
                <c:pt idx="8">
                  <c:v>108.47</c:v>
                </c:pt>
                <c:pt idx="9">
                  <c:v>110.14</c:v>
                </c:pt>
                <c:pt idx="10">
                  <c:v>113.37</c:v>
                </c:pt>
                <c:pt idx="11">
                  <c:v>115.3</c:v>
                </c:pt>
                <c:pt idx="12">
                  <c:v>113.88</c:v>
                </c:pt>
                <c:pt idx="13">
                  <c:v>112.85</c:v>
                </c:pt>
                <c:pt idx="14">
                  <c:v>115.17</c:v>
                </c:pt>
                <c:pt idx="15">
                  <c:v>116.97</c:v>
                </c:pt>
                <c:pt idx="16">
                  <c:v>119.16</c:v>
                </c:pt>
                <c:pt idx="17">
                  <c:v>123.41</c:v>
                </c:pt>
                <c:pt idx="18">
                  <c:v>123.29</c:v>
                </c:pt>
                <c:pt idx="19">
                  <c:v>119.55</c:v>
                </c:pt>
                <c:pt idx="20">
                  <c:v>120.84</c:v>
                </c:pt>
                <c:pt idx="21">
                  <c:v>118.9</c:v>
                </c:pt>
                <c:pt idx="22">
                  <c:v>120.06</c:v>
                </c:pt>
                <c:pt idx="23">
                  <c:v>120.71</c:v>
                </c:pt>
                <c:pt idx="24">
                  <c:v>122.9</c:v>
                </c:pt>
                <c:pt idx="25">
                  <c:v>121.35</c:v>
                </c:pt>
                <c:pt idx="26">
                  <c:v>122.64</c:v>
                </c:pt>
                <c:pt idx="27">
                  <c:v>125.35</c:v>
                </c:pt>
                <c:pt idx="28">
                  <c:v>127.54</c:v>
                </c:pt>
                <c:pt idx="29">
                  <c:v>127.28</c:v>
                </c:pt>
                <c:pt idx="30">
                  <c:v>129.34</c:v>
                </c:pt>
                <c:pt idx="31">
                  <c:v>131.13999999999999</c:v>
                </c:pt>
                <c:pt idx="32">
                  <c:v>128.18</c:v>
                </c:pt>
                <c:pt idx="33">
                  <c:v>132.43</c:v>
                </c:pt>
                <c:pt idx="34">
                  <c:v>129.86000000000001</c:v>
                </c:pt>
                <c:pt idx="35">
                  <c:v>130.37</c:v>
                </c:pt>
                <c:pt idx="36">
                  <c:v>132.43</c:v>
                </c:pt>
                <c:pt idx="37">
                  <c:v>133.97999999999999</c:v>
                </c:pt>
                <c:pt idx="38">
                  <c:v>131.4</c:v>
                </c:pt>
                <c:pt idx="39">
                  <c:v>132.05000000000001</c:v>
                </c:pt>
                <c:pt idx="40">
                  <c:v>135.38999999999999</c:v>
                </c:pt>
                <c:pt idx="41">
                  <c:v>135.01</c:v>
                </c:pt>
                <c:pt idx="42">
                  <c:v>134.49</c:v>
                </c:pt>
                <c:pt idx="43">
                  <c:v>135.65</c:v>
                </c:pt>
                <c:pt idx="44">
                  <c:v>136.04</c:v>
                </c:pt>
                <c:pt idx="45">
                  <c:v>133.72</c:v>
                </c:pt>
                <c:pt idx="46">
                  <c:v>139</c:v>
                </c:pt>
                <c:pt idx="47">
                  <c:v>135.38999999999999</c:v>
                </c:pt>
                <c:pt idx="48">
                  <c:v>134.4</c:v>
                </c:pt>
                <c:pt idx="49">
                  <c:v>134.4</c:v>
                </c:pt>
                <c:pt idx="50">
                  <c:v>132.4</c:v>
                </c:pt>
                <c:pt idx="51">
                  <c:v>133.19999999999999</c:v>
                </c:pt>
                <c:pt idx="52">
                  <c:v>134</c:v>
                </c:pt>
                <c:pt idx="53">
                  <c:v>136.6</c:v>
                </c:pt>
                <c:pt idx="54">
                  <c:v>134.19999999999999</c:v>
                </c:pt>
                <c:pt idx="55">
                  <c:v>135.80000000000001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40-40BA-9F03-FCAEA4CA1602}"/>
            </c:ext>
          </c:extLst>
        </c:ser>
        <c:ser>
          <c:idx val="0"/>
          <c:order val="3"/>
          <c:tx>
            <c:strRef>
              <c:f>Taul1!$E$1</c:f>
              <c:strCache>
                <c:ptCount val="1"/>
                <c:pt idx="0">
                  <c:v>Teollisuuden työpaikat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Taul1!$E$2:$E$57</c:f>
              <c:numCache>
                <c:formatCode>General</c:formatCode>
                <c:ptCount val="56"/>
                <c:pt idx="0">
                  <c:v>98.715459999999993</c:v>
                </c:pt>
                <c:pt idx="1">
                  <c:v>100.7029</c:v>
                </c:pt>
                <c:pt idx="2">
                  <c:v>98.085310000000007</c:v>
                </c:pt>
                <c:pt idx="3">
                  <c:v>102.49639999999999</c:v>
                </c:pt>
                <c:pt idx="4">
                  <c:v>102.1086</c:v>
                </c:pt>
                <c:pt idx="5">
                  <c:v>99.684920000000005</c:v>
                </c:pt>
                <c:pt idx="6">
                  <c:v>101.35720000000001</c:v>
                </c:pt>
                <c:pt idx="7">
                  <c:v>99.854579999999999</c:v>
                </c:pt>
                <c:pt idx="8">
                  <c:v>101.2603</c:v>
                </c:pt>
                <c:pt idx="9">
                  <c:v>101.04219999999999</c:v>
                </c:pt>
                <c:pt idx="10">
                  <c:v>101.6481</c:v>
                </c:pt>
                <c:pt idx="11">
                  <c:v>103.70820000000001</c:v>
                </c:pt>
                <c:pt idx="12">
                  <c:v>104.0475</c:v>
                </c:pt>
                <c:pt idx="13">
                  <c:v>104.07170000000001</c:v>
                </c:pt>
                <c:pt idx="14">
                  <c:v>104.26560000000001</c:v>
                </c:pt>
                <c:pt idx="15">
                  <c:v>100.7029</c:v>
                </c:pt>
                <c:pt idx="16">
                  <c:v>97.721760000000003</c:v>
                </c:pt>
                <c:pt idx="17">
                  <c:v>93.068349999999995</c:v>
                </c:pt>
                <c:pt idx="18">
                  <c:v>90.693169999999995</c:v>
                </c:pt>
                <c:pt idx="19">
                  <c:v>89.820650000000001</c:v>
                </c:pt>
                <c:pt idx="20">
                  <c:v>88.996610000000004</c:v>
                </c:pt>
                <c:pt idx="21">
                  <c:v>89.142030000000005</c:v>
                </c:pt>
                <c:pt idx="22">
                  <c:v>87.518180000000001</c:v>
                </c:pt>
                <c:pt idx="23">
                  <c:v>88.00291</c:v>
                </c:pt>
                <c:pt idx="24">
                  <c:v>88.366460000000004</c:v>
                </c:pt>
                <c:pt idx="25">
                  <c:v>87.954440000000005</c:v>
                </c:pt>
                <c:pt idx="26">
                  <c:v>91.202129999999997</c:v>
                </c:pt>
                <c:pt idx="27">
                  <c:v>90.014539999999997</c:v>
                </c:pt>
                <c:pt idx="28">
                  <c:v>90.111490000000003</c:v>
                </c:pt>
                <c:pt idx="29">
                  <c:v>90.523510000000002</c:v>
                </c:pt>
                <c:pt idx="30">
                  <c:v>88.826949999999997</c:v>
                </c:pt>
                <c:pt idx="31">
                  <c:v>86.912260000000003</c:v>
                </c:pt>
                <c:pt idx="32">
                  <c:v>87.106160000000003</c:v>
                </c:pt>
                <c:pt idx="33">
                  <c:v>86.572950000000006</c:v>
                </c:pt>
                <c:pt idx="34">
                  <c:v>84.100819999999999</c:v>
                </c:pt>
                <c:pt idx="35">
                  <c:v>84.924869999999999</c:v>
                </c:pt>
                <c:pt idx="36">
                  <c:v>84.076589999999996</c:v>
                </c:pt>
                <c:pt idx="37">
                  <c:v>83.834220000000002</c:v>
                </c:pt>
                <c:pt idx="38">
                  <c:v>82.040719999999993</c:v>
                </c:pt>
                <c:pt idx="39">
                  <c:v>83.155600000000007</c:v>
                </c:pt>
                <c:pt idx="40">
                  <c:v>83.373729999999995</c:v>
                </c:pt>
                <c:pt idx="41">
                  <c:v>81.798349999999999</c:v>
                </c:pt>
                <c:pt idx="42">
                  <c:v>81.507509999999996</c:v>
                </c:pt>
                <c:pt idx="43">
                  <c:v>81.289379999999994</c:v>
                </c:pt>
                <c:pt idx="44">
                  <c:v>81.095489999999998</c:v>
                </c:pt>
                <c:pt idx="45">
                  <c:v>81.386330000000001</c:v>
                </c:pt>
                <c:pt idx="46">
                  <c:v>80.998549999999994</c:v>
                </c:pt>
                <c:pt idx="47">
                  <c:v>81.386330000000001</c:v>
                </c:pt>
                <c:pt idx="48">
                  <c:v>80.150270000000006</c:v>
                </c:pt>
                <c:pt idx="49">
                  <c:v>81.459040000000002</c:v>
                </c:pt>
                <c:pt idx="50">
                  <c:v>83.05865</c:v>
                </c:pt>
                <c:pt idx="51">
                  <c:v>83.204070000000002</c:v>
                </c:pt>
                <c:pt idx="52">
                  <c:v>83.519149999999996</c:v>
                </c:pt>
                <c:pt idx="53">
                  <c:v>83.373729999999995</c:v>
                </c:pt>
                <c:pt idx="54">
                  <c:v>84.80368</c:v>
                </c:pt>
                <c:pt idx="55">
                  <c:v>84.900630000000007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6D-48FD-842B-EF46CBF7E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9040"/>
        <c:axId val="415689432"/>
      </c:lineChart>
      <c:catAx>
        <c:axId val="415689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432"/>
        <c:crosses val="autoZero"/>
        <c:auto val="1"/>
        <c:lblAlgn val="ctr"/>
        <c:lblOffset val="100"/>
        <c:tickMarkSkip val="4"/>
        <c:noMultiLvlLbl val="0"/>
      </c:catAx>
      <c:valAx>
        <c:axId val="415689432"/>
        <c:scaling>
          <c:orientation val="minMax"/>
          <c:max val="145"/>
          <c:min val="75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040"/>
        <c:crosses val="autoZero"/>
        <c:crossBetween val="between"/>
        <c:majorUnit val="5"/>
      </c:valAx>
    </c:plotArea>
    <c:legend>
      <c:legendPos val="b"/>
      <c:layout>
        <c:manualLayout>
          <c:xMode val="edge"/>
          <c:yMode val="edge"/>
          <c:x val="4.6684469481102664E-2"/>
          <c:y val="0.83599025305676411"/>
          <c:w val="0.91636299719061776"/>
          <c:h val="0.16400988519224918"/>
        </c:manualLayout>
      </c:layout>
      <c:overlay val="0"/>
      <c:txPr>
        <a:bodyPr/>
        <a:lstStyle/>
        <a:p>
          <a:pPr>
            <a:defRPr sz="100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599080268658374E-2"/>
          <c:y val="3.5329142444596916E-2"/>
          <c:w val="0.84314918536953676"/>
          <c:h val="0.80809672308455782"/>
        </c:manualLayout>
      </c:layout>
      <c:lineChart>
        <c:grouping val="standar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Suomi suhteessa EU-keskiarvoon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Taul1!$B$2:$B$57</c:f>
              <c:numCache>
                <c:formatCode>0.0</c:formatCode>
                <c:ptCount val="56"/>
                <c:pt idx="0">
                  <c:v>96.05</c:v>
                </c:pt>
                <c:pt idx="1">
                  <c:v>99.78</c:v>
                </c:pt>
                <c:pt idx="2">
                  <c:v>98.65</c:v>
                </c:pt>
                <c:pt idx="3">
                  <c:v>105.57</c:v>
                </c:pt>
                <c:pt idx="4">
                  <c:v>97.02</c:v>
                </c:pt>
                <c:pt idx="5">
                  <c:v>95.53</c:v>
                </c:pt>
                <c:pt idx="6">
                  <c:v>97</c:v>
                </c:pt>
                <c:pt idx="7">
                  <c:v>94.97</c:v>
                </c:pt>
                <c:pt idx="8">
                  <c:v>95.62</c:v>
                </c:pt>
                <c:pt idx="9">
                  <c:v>95</c:v>
                </c:pt>
                <c:pt idx="10">
                  <c:v>94.27</c:v>
                </c:pt>
                <c:pt idx="11">
                  <c:v>98.34</c:v>
                </c:pt>
                <c:pt idx="12">
                  <c:v>95.01</c:v>
                </c:pt>
                <c:pt idx="13">
                  <c:v>93.85</c:v>
                </c:pt>
                <c:pt idx="14">
                  <c:v>98.09</c:v>
                </c:pt>
                <c:pt idx="15">
                  <c:v>94.04</c:v>
                </c:pt>
                <c:pt idx="16">
                  <c:v>103.11</c:v>
                </c:pt>
                <c:pt idx="17">
                  <c:v>106.24</c:v>
                </c:pt>
                <c:pt idx="18">
                  <c:v>108.94</c:v>
                </c:pt>
                <c:pt idx="19">
                  <c:v>104.43</c:v>
                </c:pt>
                <c:pt idx="20">
                  <c:v>106.33</c:v>
                </c:pt>
                <c:pt idx="21">
                  <c:v>105.05</c:v>
                </c:pt>
                <c:pt idx="22">
                  <c:v>103.3</c:v>
                </c:pt>
                <c:pt idx="23">
                  <c:v>102.28</c:v>
                </c:pt>
                <c:pt idx="24">
                  <c:v>105.75</c:v>
                </c:pt>
                <c:pt idx="25">
                  <c:v>108.03</c:v>
                </c:pt>
                <c:pt idx="26">
                  <c:v>110.84</c:v>
                </c:pt>
                <c:pt idx="27">
                  <c:v>114.09</c:v>
                </c:pt>
                <c:pt idx="28">
                  <c:v>121.98</c:v>
                </c:pt>
                <c:pt idx="29">
                  <c:v>125.91</c:v>
                </c:pt>
                <c:pt idx="30">
                  <c:v>126.66</c:v>
                </c:pt>
                <c:pt idx="31">
                  <c:v>125.58</c:v>
                </c:pt>
                <c:pt idx="32">
                  <c:v>120.57</c:v>
                </c:pt>
                <c:pt idx="33">
                  <c:v>122.27</c:v>
                </c:pt>
                <c:pt idx="34">
                  <c:v>113.77</c:v>
                </c:pt>
                <c:pt idx="35">
                  <c:v>115.71</c:v>
                </c:pt>
                <c:pt idx="36">
                  <c:v>120.77</c:v>
                </c:pt>
                <c:pt idx="37">
                  <c:v>119.14</c:v>
                </c:pt>
                <c:pt idx="38">
                  <c:v>115.83</c:v>
                </c:pt>
                <c:pt idx="39">
                  <c:v>117.58</c:v>
                </c:pt>
                <c:pt idx="40" formatCode="General">
                  <c:v>122.02</c:v>
                </c:pt>
                <c:pt idx="41" formatCode="General">
                  <c:v>118.36</c:v>
                </c:pt>
                <c:pt idx="42" formatCode="General">
                  <c:v>120.94</c:v>
                </c:pt>
                <c:pt idx="43" formatCode="General">
                  <c:v>117.21</c:v>
                </c:pt>
                <c:pt idx="44" formatCode="General">
                  <c:v>120.5</c:v>
                </c:pt>
                <c:pt idx="45" formatCode="General">
                  <c:v>113.13</c:v>
                </c:pt>
                <c:pt idx="46" formatCode="General">
                  <c:v>113.91</c:v>
                </c:pt>
                <c:pt idx="47" formatCode="General">
                  <c:v>111.74</c:v>
                </c:pt>
                <c:pt idx="48" formatCode="General">
                  <c:v>105.67</c:v>
                </c:pt>
                <c:pt idx="49" formatCode="General">
                  <c:v>107.46</c:v>
                </c:pt>
                <c:pt idx="50" formatCode="General">
                  <c:v>107.07</c:v>
                </c:pt>
                <c:pt idx="51" formatCode="General">
                  <c:v>107.58</c:v>
                </c:pt>
                <c:pt idx="52" formatCode="General">
                  <c:v>104.74</c:v>
                </c:pt>
                <c:pt idx="53" formatCode="General">
                  <c:v>107.03</c:v>
                </c:pt>
                <c:pt idx="54" formatCode="General">
                  <c:v>104.78</c:v>
                </c:pt>
                <c:pt idx="55" formatCode="General">
                  <c:v>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2F-4D77-8D92-3B8BC8C37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262040"/>
        <c:axId val="415262432"/>
      </c:lineChart>
      <c:catAx>
        <c:axId val="415262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0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1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262432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15262432"/>
        <c:scaling>
          <c:orientation val="minMax"/>
          <c:max val="130"/>
          <c:min val="9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262040"/>
        <c:crosses val="autoZero"/>
        <c:crossBetween val="between"/>
        <c:majorUnit val="5"/>
      </c:valAx>
    </c:plotArea>
    <c:legend>
      <c:legendPos val="b"/>
      <c:layout>
        <c:manualLayout>
          <c:xMode val="edge"/>
          <c:yMode val="edge"/>
          <c:x val="0.11736988143584474"/>
          <c:y val="0.92386752546741657"/>
          <c:w val="0.72356551763346644"/>
          <c:h val="7.6132363882714313E-2"/>
        </c:manualLayout>
      </c:layout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6469689117126E-2"/>
          <c:y val="3.5328973864015109E-2"/>
          <c:w val="0.77446709626676902"/>
          <c:h val="0.86402754792314485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Saksa</c:v>
                </c:pt>
              </c:strCache>
            </c:strRef>
          </c:tx>
          <c:spPr>
            <a:ln w="5080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Taul1!$B$2:$B$57</c:f>
              <c:numCache>
                <c:formatCode>General</c:formatCode>
                <c:ptCount val="56"/>
                <c:pt idx="0">
                  <c:v>100.4624</c:v>
                </c:pt>
                <c:pt idx="1">
                  <c:v>100.0483</c:v>
                </c:pt>
                <c:pt idx="2">
                  <c:v>99.813649999999996</c:v>
                </c:pt>
                <c:pt idx="3">
                  <c:v>99.675619999999995</c:v>
                </c:pt>
                <c:pt idx="4">
                  <c:v>98.598939999999999</c:v>
                </c:pt>
                <c:pt idx="5">
                  <c:v>98.833600000000004</c:v>
                </c:pt>
                <c:pt idx="6">
                  <c:v>99.151079999999993</c:v>
                </c:pt>
                <c:pt idx="7">
                  <c:v>99.151079999999993</c:v>
                </c:pt>
                <c:pt idx="8">
                  <c:v>99.565190000000001</c:v>
                </c:pt>
                <c:pt idx="9">
                  <c:v>99.993099999999998</c:v>
                </c:pt>
                <c:pt idx="10">
                  <c:v>100.75230000000001</c:v>
                </c:pt>
                <c:pt idx="11">
                  <c:v>101.09739999999999</c:v>
                </c:pt>
                <c:pt idx="12">
                  <c:v>102.4639</c:v>
                </c:pt>
                <c:pt idx="13">
                  <c:v>102.9057</c:v>
                </c:pt>
                <c:pt idx="14">
                  <c:v>103.1127</c:v>
                </c:pt>
                <c:pt idx="15">
                  <c:v>103.18170000000001</c:v>
                </c:pt>
                <c:pt idx="16">
                  <c:v>102.22929999999999</c:v>
                </c:pt>
                <c:pt idx="17">
                  <c:v>100.9179</c:v>
                </c:pt>
                <c:pt idx="18">
                  <c:v>99.551379999999995</c:v>
                </c:pt>
                <c:pt idx="19">
                  <c:v>99.026849999999996</c:v>
                </c:pt>
                <c:pt idx="20">
                  <c:v>98.198629999999994</c:v>
                </c:pt>
                <c:pt idx="21">
                  <c:v>98.281450000000007</c:v>
                </c:pt>
                <c:pt idx="22">
                  <c:v>98.488510000000005</c:v>
                </c:pt>
                <c:pt idx="23">
                  <c:v>98.916420000000002</c:v>
                </c:pt>
                <c:pt idx="24">
                  <c:v>99.468559999999997</c:v>
                </c:pt>
                <c:pt idx="25">
                  <c:v>100.25539999999999</c:v>
                </c:pt>
                <c:pt idx="26">
                  <c:v>100.87649999999999</c:v>
                </c:pt>
                <c:pt idx="27">
                  <c:v>101.49769999999999</c:v>
                </c:pt>
                <c:pt idx="28">
                  <c:v>102.0222</c:v>
                </c:pt>
                <c:pt idx="29">
                  <c:v>102.27070000000001</c:v>
                </c:pt>
                <c:pt idx="30">
                  <c:v>102.61579999999999</c:v>
                </c:pt>
                <c:pt idx="31">
                  <c:v>102.7676</c:v>
                </c:pt>
                <c:pt idx="32">
                  <c:v>102.94710000000001</c:v>
                </c:pt>
                <c:pt idx="33">
                  <c:v>102.72620000000001</c:v>
                </c:pt>
                <c:pt idx="34">
                  <c:v>102.6572</c:v>
                </c:pt>
                <c:pt idx="35">
                  <c:v>102.6434</c:v>
                </c:pt>
                <c:pt idx="36">
                  <c:v>102.8366</c:v>
                </c:pt>
                <c:pt idx="37">
                  <c:v>103.2645</c:v>
                </c:pt>
                <c:pt idx="38">
                  <c:v>103.4716</c:v>
                </c:pt>
                <c:pt idx="39">
                  <c:v>103.63720000000001</c:v>
                </c:pt>
                <c:pt idx="40">
                  <c:v>103.4992</c:v>
                </c:pt>
                <c:pt idx="41">
                  <c:v>103.63720000000001</c:v>
                </c:pt>
                <c:pt idx="42">
                  <c:v>103.7753</c:v>
                </c:pt>
                <c:pt idx="43">
                  <c:v>103.8995</c:v>
                </c:pt>
                <c:pt idx="44">
                  <c:v>103.9271</c:v>
                </c:pt>
                <c:pt idx="45">
                  <c:v>104.07899999999999</c:v>
                </c:pt>
                <c:pt idx="46">
                  <c:v>104.0513</c:v>
                </c:pt>
                <c:pt idx="47">
                  <c:v>104.24460000000001</c:v>
                </c:pt>
                <c:pt idx="48">
                  <c:v>104.6863</c:v>
                </c:pt>
                <c:pt idx="49">
                  <c:v>105.0866</c:v>
                </c:pt>
                <c:pt idx="50">
                  <c:v>105.3903</c:v>
                </c:pt>
                <c:pt idx="51">
                  <c:v>105.7216</c:v>
                </c:pt>
                <c:pt idx="52">
                  <c:v>106.398</c:v>
                </c:pt>
                <c:pt idx="53">
                  <c:v>106.9363</c:v>
                </c:pt>
                <c:pt idx="54">
                  <c:v>107.2676</c:v>
                </c:pt>
                <c:pt idx="55">
                  <c:v>107.6541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F48E-45BB-9E10-6328D2A0520E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Itävalta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Taul1!$C$2:$C$57</c:f>
              <c:numCache>
                <c:formatCode>General</c:formatCode>
                <c:ptCount val="56"/>
                <c:pt idx="0">
                  <c:v>100.3777</c:v>
                </c:pt>
                <c:pt idx="1">
                  <c:v>100.1726</c:v>
                </c:pt>
                <c:pt idx="2">
                  <c:v>99.735230000000001</c:v>
                </c:pt>
                <c:pt idx="3">
                  <c:v>99.714399999999998</c:v>
                </c:pt>
                <c:pt idx="4">
                  <c:v>99.699979999999996</c:v>
                </c:pt>
                <c:pt idx="5">
                  <c:v>99.970759999999999</c:v>
                </c:pt>
                <c:pt idx="6">
                  <c:v>100.2079</c:v>
                </c:pt>
                <c:pt idx="7">
                  <c:v>100.53149999999999</c:v>
                </c:pt>
                <c:pt idx="8">
                  <c:v>101.9559</c:v>
                </c:pt>
                <c:pt idx="9">
                  <c:v>102.20269999999999</c:v>
                </c:pt>
                <c:pt idx="10">
                  <c:v>102.773</c:v>
                </c:pt>
                <c:pt idx="11">
                  <c:v>103.1816</c:v>
                </c:pt>
                <c:pt idx="12">
                  <c:v>103.3018</c:v>
                </c:pt>
                <c:pt idx="13">
                  <c:v>103.4716</c:v>
                </c:pt>
                <c:pt idx="14">
                  <c:v>103.59820000000001</c:v>
                </c:pt>
                <c:pt idx="15">
                  <c:v>102.6529</c:v>
                </c:pt>
                <c:pt idx="16">
                  <c:v>102.6497</c:v>
                </c:pt>
                <c:pt idx="17">
                  <c:v>100.0236</c:v>
                </c:pt>
                <c:pt idx="18">
                  <c:v>97.650739999999999</c:v>
                </c:pt>
                <c:pt idx="19">
                  <c:v>97.591459999999998</c:v>
                </c:pt>
                <c:pt idx="20">
                  <c:v>97.585049999999995</c:v>
                </c:pt>
                <c:pt idx="21">
                  <c:v>97.900689999999997</c:v>
                </c:pt>
                <c:pt idx="22">
                  <c:v>98.174670000000006</c:v>
                </c:pt>
                <c:pt idx="23">
                  <c:v>98.536770000000004</c:v>
                </c:pt>
                <c:pt idx="24">
                  <c:v>98.894059999999996</c:v>
                </c:pt>
                <c:pt idx="25">
                  <c:v>99.304230000000004</c:v>
                </c:pt>
                <c:pt idx="26">
                  <c:v>99.699979999999996</c:v>
                </c:pt>
                <c:pt idx="27">
                  <c:v>100.0557</c:v>
                </c:pt>
                <c:pt idx="28">
                  <c:v>100.38890000000001</c:v>
                </c:pt>
                <c:pt idx="29">
                  <c:v>100.4098</c:v>
                </c:pt>
                <c:pt idx="30">
                  <c:v>100.4755</c:v>
                </c:pt>
                <c:pt idx="31">
                  <c:v>100.5171</c:v>
                </c:pt>
                <c:pt idx="32">
                  <c:v>100.38249999999999</c:v>
                </c:pt>
                <c:pt idx="33">
                  <c:v>100.22069999999999</c:v>
                </c:pt>
                <c:pt idx="34">
                  <c:v>100.123</c:v>
                </c:pt>
                <c:pt idx="35">
                  <c:v>100.07810000000001</c:v>
                </c:pt>
                <c:pt idx="36">
                  <c:v>100.20310000000001</c:v>
                </c:pt>
                <c:pt idx="37">
                  <c:v>100.0381</c:v>
                </c:pt>
                <c:pt idx="38">
                  <c:v>99.998000000000005</c:v>
                </c:pt>
                <c:pt idx="39">
                  <c:v>100.19029999999999</c:v>
                </c:pt>
                <c:pt idx="40">
                  <c:v>100.19029999999999</c:v>
                </c:pt>
                <c:pt idx="41">
                  <c:v>100.57</c:v>
                </c:pt>
                <c:pt idx="42">
                  <c:v>100.7927</c:v>
                </c:pt>
                <c:pt idx="43">
                  <c:v>100.8616</c:v>
                </c:pt>
                <c:pt idx="44">
                  <c:v>100.9914</c:v>
                </c:pt>
                <c:pt idx="45">
                  <c:v>101.09229999999999</c:v>
                </c:pt>
                <c:pt idx="46">
                  <c:v>101.26860000000001</c:v>
                </c:pt>
                <c:pt idx="47">
                  <c:v>101.3871</c:v>
                </c:pt>
                <c:pt idx="48">
                  <c:v>101.65309999999999</c:v>
                </c:pt>
                <c:pt idx="49">
                  <c:v>102.286</c:v>
                </c:pt>
                <c:pt idx="50">
                  <c:v>102.95569999999999</c:v>
                </c:pt>
                <c:pt idx="51">
                  <c:v>103.8754</c:v>
                </c:pt>
                <c:pt idx="52">
                  <c:v>104.84310000000001</c:v>
                </c:pt>
                <c:pt idx="53">
                  <c:v>105.476</c:v>
                </c:pt>
                <c:pt idx="54">
                  <c:v>106.0127</c:v>
                </c:pt>
                <c:pt idx="55">
                  <c:v>106.40049999999999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F48E-45BB-9E10-6328D2A0520E}"/>
            </c:ext>
          </c:extLst>
        </c:ser>
        <c:ser>
          <c:idx val="3"/>
          <c:order val="2"/>
          <c:tx>
            <c:strRef>
              <c:f>Taul1!$D$1</c:f>
              <c:strCache>
                <c:ptCount val="1"/>
                <c:pt idx="0">
                  <c:v>Alankomaat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Taul1!$D$2:$D$57</c:f>
              <c:numCache>
                <c:formatCode>General</c:formatCode>
                <c:ptCount val="56"/>
                <c:pt idx="0">
                  <c:v>100.7109</c:v>
                </c:pt>
                <c:pt idx="1">
                  <c:v>100.23699999999999</c:v>
                </c:pt>
                <c:pt idx="2">
                  <c:v>99.763030000000001</c:v>
                </c:pt>
                <c:pt idx="3">
                  <c:v>99.289100000000005</c:v>
                </c:pt>
                <c:pt idx="4">
                  <c:v>100</c:v>
                </c:pt>
                <c:pt idx="5">
                  <c:v>99.407579999999996</c:v>
                </c:pt>
                <c:pt idx="6">
                  <c:v>99.052130000000005</c:v>
                </c:pt>
                <c:pt idx="7">
                  <c:v>99.052130000000005</c:v>
                </c:pt>
                <c:pt idx="8">
                  <c:v>99.052130000000005</c:v>
                </c:pt>
                <c:pt idx="9">
                  <c:v>99.289100000000005</c:v>
                </c:pt>
                <c:pt idx="10">
                  <c:v>99.407579999999996</c:v>
                </c:pt>
                <c:pt idx="11">
                  <c:v>99.289100000000005</c:v>
                </c:pt>
                <c:pt idx="12">
                  <c:v>99.763030000000001</c:v>
                </c:pt>
                <c:pt idx="13">
                  <c:v>99.644549999999995</c:v>
                </c:pt>
                <c:pt idx="14">
                  <c:v>99.881519999999995</c:v>
                </c:pt>
                <c:pt idx="15">
                  <c:v>99.407579999999996</c:v>
                </c:pt>
                <c:pt idx="16">
                  <c:v>98.696680000000001</c:v>
                </c:pt>
                <c:pt idx="17">
                  <c:v>97.274879999999996</c:v>
                </c:pt>
                <c:pt idx="18">
                  <c:v>96.090050000000005</c:v>
                </c:pt>
                <c:pt idx="19">
                  <c:v>95.142179999999996</c:v>
                </c:pt>
                <c:pt idx="20">
                  <c:v>94.786730000000006</c:v>
                </c:pt>
                <c:pt idx="21">
                  <c:v>94.312799999999996</c:v>
                </c:pt>
                <c:pt idx="22">
                  <c:v>93.720380000000006</c:v>
                </c:pt>
                <c:pt idx="23">
                  <c:v>93.246449999999996</c:v>
                </c:pt>
                <c:pt idx="24">
                  <c:v>93.127960000000002</c:v>
                </c:pt>
                <c:pt idx="25">
                  <c:v>93.009479999999996</c:v>
                </c:pt>
                <c:pt idx="26">
                  <c:v>93.127960000000002</c:v>
                </c:pt>
                <c:pt idx="27">
                  <c:v>93.246449999999996</c:v>
                </c:pt>
                <c:pt idx="28">
                  <c:v>92.891000000000005</c:v>
                </c:pt>
                <c:pt idx="29">
                  <c:v>92.417060000000006</c:v>
                </c:pt>
                <c:pt idx="30">
                  <c:v>91.824640000000002</c:v>
                </c:pt>
                <c:pt idx="31">
                  <c:v>91.469189999999998</c:v>
                </c:pt>
                <c:pt idx="32">
                  <c:v>90.876779999999997</c:v>
                </c:pt>
                <c:pt idx="33">
                  <c:v>90.639809999999997</c:v>
                </c:pt>
                <c:pt idx="34">
                  <c:v>90.402839999999998</c:v>
                </c:pt>
                <c:pt idx="35">
                  <c:v>90.165880000000001</c:v>
                </c:pt>
                <c:pt idx="36">
                  <c:v>89.928910000000002</c:v>
                </c:pt>
                <c:pt idx="37">
                  <c:v>89.810429999999997</c:v>
                </c:pt>
                <c:pt idx="38">
                  <c:v>89.928910000000002</c:v>
                </c:pt>
                <c:pt idx="39">
                  <c:v>89.928910000000002</c:v>
                </c:pt>
                <c:pt idx="40">
                  <c:v>90.165880000000001</c:v>
                </c:pt>
                <c:pt idx="41">
                  <c:v>90.165880000000001</c:v>
                </c:pt>
                <c:pt idx="42">
                  <c:v>90.165880000000001</c:v>
                </c:pt>
                <c:pt idx="43">
                  <c:v>89.928910000000002</c:v>
                </c:pt>
                <c:pt idx="44">
                  <c:v>90.284360000000007</c:v>
                </c:pt>
                <c:pt idx="45">
                  <c:v>90.165880000000001</c:v>
                </c:pt>
                <c:pt idx="46">
                  <c:v>90.165880000000001</c:v>
                </c:pt>
                <c:pt idx="47">
                  <c:v>90.521330000000006</c:v>
                </c:pt>
                <c:pt idx="48">
                  <c:v>90.758290000000002</c:v>
                </c:pt>
                <c:pt idx="49">
                  <c:v>90.876779999999997</c:v>
                </c:pt>
                <c:pt idx="50">
                  <c:v>91.113740000000007</c:v>
                </c:pt>
                <c:pt idx="51">
                  <c:v>91.469189999999998</c:v>
                </c:pt>
                <c:pt idx="52">
                  <c:v>91.943129999999996</c:v>
                </c:pt>
                <c:pt idx="53">
                  <c:v>92.654030000000006</c:v>
                </c:pt>
                <c:pt idx="54">
                  <c:v>93.246449999999996</c:v>
                </c:pt>
                <c:pt idx="55">
                  <c:v>93.720380000000006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F48E-45BB-9E10-6328D2A0520E}"/>
            </c:ext>
          </c:extLst>
        </c:ser>
        <c:ser>
          <c:idx val="4"/>
          <c:order val="3"/>
          <c:tx>
            <c:strRef>
              <c:f>Taul1!$E$1</c:f>
              <c:strCache>
                <c:ptCount val="1"/>
                <c:pt idx="0">
                  <c:v>Euromaat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Taul1!$E$2:$E$57</c:f>
              <c:numCache>
                <c:formatCode>General</c:formatCode>
                <c:ptCount val="56"/>
                <c:pt idx="0">
                  <c:v>100.5395</c:v>
                </c:pt>
                <c:pt idx="1">
                  <c:v>100.1985</c:v>
                </c:pt>
                <c:pt idx="2">
                  <c:v>99.698099999999997</c:v>
                </c:pt>
                <c:pt idx="3">
                  <c:v>99.563839999999999</c:v>
                </c:pt>
                <c:pt idx="4">
                  <c:v>99.212500000000006</c:v>
                </c:pt>
                <c:pt idx="5">
                  <c:v>99.352999999999994</c:v>
                </c:pt>
                <c:pt idx="6">
                  <c:v>99.452479999999994</c:v>
                </c:pt>
                <c:pt idx="7">
                  <c:v>99.318389999999994</c:v>
                </c:pt>
                <c:pt idx="8">
                  <c:v>99.311940000000007</c:v>
                </c:pt>
                <c:pt idx="9">
                  <c:v>99.391390000000001</c:v>
                </c:pt>
                <c:pt idx="10">
                  <c:v>99.681380000000004</c:v>
                </c:pt>
                <c:pt idx="11">
                  <c:v>99.692689999999999</c:v>
                </c:pt>
                <c:pt idx="12">
                  <c:v>100.7462</c:v>
                </c:pt>
                <c:pt idx="13">
                  <c:v>100.48220000000001</c:v>
                </c:pt>
                <c:pt idx="14">
                  <c:v>99.941569999999999</c:v>
                </c:pt>
                <c:pt idx="15">
                  <c:v>98.56429</c:v>
                </c:pt>
                <c:pt idx="16">
                  <c:v>96.822429999999997</c:v>
                </c:pt>
                <c:pt idx="17">
                  <c:v>94.813699999999997</c:v>
                </c:pt>
                <c:pt idx="18">
                  <c:v>93.246560000000002</c:v>
                </c:pt>
                <c:pt idx="19">
                  <c:v>92.215459999999993</c:v>
                </c:pt>
                <c:pt idx="20">
                  <c:v>91.330190000000002</c:v>
                </c:pt>
                <c:pt idx="21">
                  <c:v>91.161190000000005</c:v>
                </c:pt>
                <c:pt idx="22">
                  <c:v>90.849959999999996</c:v>
                </c:pt>
                <c:pt idx="23">
                  <c:v>90.761870000000002</c:v>
                </c:pt>
                <c:pt idx="24">
                  <c:v>90.832930000000005</c:v>
                </c:pt>
                <c:pt idx="25">
                  <c:v>91.061229999999995</c:v>
                </c:pt>
                <c:pt idx="26">
                  <c:v>91.134439999999998</c:v>
                </c:pt>
                <c:pt idx="27">
                  <c:v>90.973820000000003</c:v>
                </c:pt>
                <c:pt idx="28">
                  <c:v>90.721279999999993</c:v>
                </c:pt>
                <c:pt idx="29">
                  <c:v>90.275790000000001</c:v>
                </c:pt>
                <c:pt idx="30">
                  <c:v>90.027670000000001</c:v>
                </c:pt>
                <c:pt idx="31">
                  <c:v>89.642160000000004</c:v>
                </c:pt>
                <c:pt idx="32">
                  <c:v>89.333470000000005</c:v>
                </c:pt>
                <c:pt idx="33">
                  <c:v>88.876450000000006</c:v>
                </c:pt>
                <c:pt idx="34">
                  <c:v>88.673349999999999</c:v>
                </c:pt>
                <c:pt idx="35">
                  <c:v>88.53698</c:v>
                </c:pt>
                <c:pt idx="36">
                  <c:v>88.45581</c:v>
                </c:pt>
                <c:pt idx="37">
                  <c:v>88.536550000000005</c:v>
                </c:pt>
                <c:pt idx="38">
                  <c:v>88.490160000000003</c:v>
                </c:pt>
                <c:pt idx="39">
                  <c:v>88.622749999999996</c:v>
                </c:pt>
                <c:pt idx="40">
                  <c:v>88.380009999999999</c:v>
                </c:pt>
                <c:pt idx="41">
                  <c:v>88.595960000000005</c:v>
                </c:pt>
                <c:pt idx="42">
                  <c:v>88.770390000000006</c:v>
                </c:pt>
                <c:pt idx="43">
                  <c:v>88.968500000000006</c:v>
                </c:pt>
                <c:pt idx="44">
                  <c:v>89.206460000000007</c:v>
                </c:pt>
                <c:pt idx="45">
                  <c:v>89.353589999999997</c:v>
                </c:pt>
                <c:pt idx="46">
                  <c:v>89.505009999999999</c:v>
                </c:pt>
                <c:pt idx="47">
                  <c:v>89.706040000000002</c:v>
                </c:pt>
                <c:pt idx="48">
                  <c:v>90.027460000000005</c:v>
                </c:pt>
                <c:pt idx="49">
                  <c:v>90.347070000000002</c:v>
                </c:pt>
                <c:pt idx="50">
                  <c:v>90.755809999999997</c:v>
                </c:pt>
                <c:pt idx="51">
                  <c:v>91.007869999999997</c:v>
                </c:pt>
                <c:pt idx="52">
                  <c:v>91.523489999999995</c:v>
                </c:pt>
                <c:pt idx="53">
                  <c:v>91.930890000000005</c:v>
                </c:pt>
                <c:pt idx="54">
                  <c:v>91.990390000000005</c:v>
                </c:pt>
                <c:pt idx="55">
                  <c:v>92.08717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F48E-45BB-9E10-6328D2A0520E}"/>
            </c:ext>
          </c:extLst>
        </c:ser>
        <c:ser>
          <c:idx val="5"/>
          <c:order val="4"/>
          <c:tx>
            <c:strRef>
              <c:f>Taul1!$F$1</c:f>
              <c:strCache>
                <c:ptCount val="1"/>
                <c:pt idx="0">
                  <c:v>Ruotsi</c:v>
                </c:pt>
              </c:strCache>
            </c:strRef>
          </c:tx>
          <c:spPr>
            <a:ln w="5080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Taul1!$F$2:$F$57</c:f>
              <c:numCache>
                <c:formatCode>General</c:formatCode>
                <c:ptCount val="56"/>
                <c:pt idx="0">
                  <c:v>100.86669999999999</c:v>
                </c:pt>
                <c:pt idx="1">
                  <c:v>100.06319999999999</c:v>
                </c:pt>
                <c:pt idx="2">
                  <c:v>99.52758</c:v>
                </c:pt>
                <c:pt idx="3">
                  <c:v>99.542460000000005</c:v>
                </c:pt>
                <c:pt idx="4">
                  <c:v>98.173569999999998</c:v>
                </c:pt>
                <c:pt idx="5">
                  <c:v>99.021690000000007</c:v>
                </c:pt>
                <c:pt idx="6">
                  <c:v>99.780529999999999</c:v>
                </c:pt>
                <c:pt idx="7">
                  <c:v>99.468069999999997</c:v>
                </c:pt>
                <c:pt idx="8">
                  <c:v>101.5065</c:v>
                </c:pt>
                <c:pt idx="9">
                  <c:v>101.3875</c:v>
                </c:pt>
                <c:pt idx="10">
                  <c:v>102.04219999999999</c:v>
                </c:pt>
                <c:pt idx="11">
                  <c:v>101.4768</c:v>
                </c:pt>
                <c:pt idx="12">
                  <c:v>102.60760000000001</c:v>
                </c:pt>
                <c:pt idx="13">
                  <c:v>102.682</c:v>
                </c:pt>
                <c:pt idx="14">
                  <c:v>101.5958</c:v>
                </c:pt>
                <c:pt idx="15">
                  <c:v>99.274630000000002</c:v>
                </c:pt>
                <c:pt idx="16">
                  <c:v>95.778000000000006</c:v>
                </c:pt>
                <c:pt idx="17">
                  <c:v>92.326009999999997</c:v>
                </c:pt>
                <c:pt idx="18">
                  <c:v>89.320390000000003</c:v>
                </c:pt>
                <c:pt idx="19">
                  <c:v>89.811400000000006</c:v>
                </c:pt>
                <c:pt idx="20">
                  <c:v>89.632850000000005</c:v>
                </c:pt>
                <c:pt idx="21">
                  <c:v>89.707250000000002</c:v>
                </c:pt>
                <c:pt idx="22">
                  <c:v>90.272660000000002</c:v>
                </c:pt>
                <c:pt idx="23">
                  <c:v>91.358850000000004</c:v>
                </c:pt>
                <c:pt idx="24">
                  <c:v>91.463009999999997</c:v>
                </c:pt>
                <c:pt idx="25">
                  <c:v>91.701080000000005</c:v>
                </c:pt>
                <c:pt idx="26">
                  <c:v>91.686199999999999</c:v>
                </c:pt>
                <c:pt idx="27">
                  <c:v>90.376819999999995</c:v>
                </c:pt>
                <c:pt idx="28">
                  <c:v>90.347059999999999</c:v>
                </c:pt>
                <c:pt idx="29">
                  <c:v>90.153630000000007</c:v>
                </c:pt>
                <c:pt idx="30">
                  <c:v>89.826279999999997</c:v>
                </c:pt>
                <c:pt idx="31">
                  <c:v>88.62106</c:v>
                </c:pt>
                <c:pt idx="32">
                  <c:v>88.769850000000005</c:v>
                </c:pt>
                <c:pt idx="33">
                  <c:v>87.534869999999998</c:v>
                </c:pt>
                <c:pt idx="34">
                  <c:v>87.475359999999995</c:v>
                </c:pt>
                <c:pt idx="35">
                  <c:v>87.148009999999999</c:v>
                </c:pt>
                <c:pt idx="36">
                  <c:v>86.582599999999999</c:v>
                </c:pt>
                <c:pt idx="37">
                  <c:v>86.909940000000006</c:v>
                </c:pt>
                <c:pt idx="38">
                  <c:v>87.341440000000006</c:v>
                </c:pt>
                <c:pt idx="39">
                  <c:v>86.62724</c:v>
                </c:pt>
                <c:pt idx="40">
                  <c:v>83.874570000000006</c:v>
                </c:pt>
                <c:pt idx="41">
                  <c:v>82.877660000000006</c:v>
                </c:pt>
                <c:pt idx="42">
                  <c:v>82.431280000000001</c:v>
                </c:pt>
                <c:pt idx="43">
                  <c:v>82.996690000000001</c:v>
                </c:pt>
                <c:pt idx="44">
                  <c:v>82.297359999999998</c:v>
                </c:pt>
                <c:pt idx="45">
                  <c:v>81.717070000000007</c:v>
                </c:pt>
                <c:pt idx="46">
                  <c:v>80.437449999999998</c:v>
                </c:pt>
                <c:pt idx="47">
                  <c:v>81.374849999999995</c:v>
                </c:pt>
                <c:pt idx="48">
                  <c:v>82.669340000000005</c:v>
                </c:pt>
                <c:pt idx="49">
                  <c:v>82.877660000000006</c:v>
                </c:pt>
                <c:pt idx="50">
                  <c:v>82.937169999999995</c:v>
                </c:pt>
                <c:pt idx="51">
                  <c:v>82.95205</c:v>
                </c:pt>
                <c:pt idx="52">
                  <c:v>83.576980000000006</c:v>
                </c:pt>
                <c:pt idx="53">
                  <c:v>83.740650000000002</c:v>
                </c:pt>
                <c:pt idx="54">
                  <c:v>83.785290000000003</c:v>
                </c:pt>
                <c:pt idx="55">
                  <c:v>83.919210000000007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F48E-45BB-9E10-6328D2A0520E}"/>
            </c:ext>
          </c:extLst>
        </c:ser>
        <c:ser>
          <c:idx val="6"/>
          <c:order val="5"/>
          <c:tx>
            <c:strRef>
              <c:f>Taul1!$G$1</c:f>
              <c:strCache>
                <c:ptCount val="1"/>
                <c:pt idx="0">
                  <c:v>Tanska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Taul1!$G$2:$G$57</c:f>
              <c:numCache>
                <c:formatCode>General</c:formatCode>
                <c:ptCount val="56"/>
                <c:pt idx="0">
                  <c:v>100.16200000000001</c:v>
                </c:pt>
                <c:pt idx="1">
                  <c:v>100.3402</c:v>
                </c:pt>
                <c:pt idx="2">
                  <c:v>99.904529999999994</c:v>
                </c:pt>
                <c:pt idx="3">
                  <c:v>99.593350000000001</c:v>
                </c:pt>
                <c:pt idx="4">
                  <c:v>99.378349999999998</c:v>
                </c:pt>
                <c:pt idx="5">
                  <c:v>99.219939999999994</c:v>
                </c:pt>
                <c:pt idx="6">
                  <c:v>99.369870000000006</c:v>
                </c:pt>
                <c:pt idx="7">
                  <c:v>100.58629999999999</c:v>
                </c:pt>
                <c:pt idx="8">
                  <c:v>102.21850000000001</c:v>
                </c:pt>
                <c:pt idx="9">
                  <c:v>102.7136</c:v>
                </c:pt>
                <c:pt idx="10">
                  <c:v>101.8168</c:v>
                </c:pt>
                <c:pt idx="11">
                  <c:v>102.73909999999999</c:v>
                </c:pt>
                <c:pt idx="12">
                  <c:v>103.4859</c:v>
                </c:pt>
                <c:pt idx="13">
                  <c:v>103.517</c:v>
                </c:pt>
                <c:pt idx="14">
                  <c:v>103.4576</c:v>
                </c:pt>
                <c:pt idx="15">
                  <c:v>100.9427</c:v>
                </c:pt>
                <c:pt idx="16">
                  <c:v>95.570689999999999</c:v>
                </c:pt>
                <c:pt idx="17">
                  <c:v>90.806870000000004</c:v>
                </c:pt>
                <c:pt idx="18">
                  <c:v>87.700760000000002</c:v>
                </c:pt>
                <c:pt idx="19">
                  <c:v>84.843599999999995</c:v>
                </c:pt>
                <c:pt idx="20">
                  <c:v>82.192939999999993</c:v>
                </c:pt>
                <c:pt idx="21">
                  <c:v>81.918539999999993</c:v>
                </c:pt>
                <c:pt idx="22">
                  <c:v>81.621510000000001</c:v>
                </c:pt>
                <c:pt idx="23">
                  <c:v>81.307509999999994</c:v>
                </c:pt>
                <c:pt idx="24">
                  <c:v>81.52816</c:v>
                </c:pt>
                <c:pt idx="25">
                  <c:v>81.895910000000001</c:v>
                </c:pt>
                <c:pt idx="26">
                  <c:v>81.81953</c:v>
                </c:pt>
                <c:pt idx="27">
                  <c:v>81.610200000000006</c:v>
                </c:pt>
                <c:pt idx="28">
                  <c:v>80.894490000000005</c:v>
                </c:pt>
                <c:pt idx="29">
                  <c:v>80.325890000000001</c:v>
                </c:pt>
                <c:pt idx="30">
                  <c:v>79.949650000000005</c:v>
                </c:pt>
                <c:pt idx="31">
                  <c:v>79.440449999999998</c:v>
                </c:pt>
                <c:pt idx="32">
                  <c:v>78.945400000000006</c:v>
                </c:pt>
                <c:pt idx="33">
                  <c:v>78.753029999999995</c:v>
                </c:pt>
                <c:pt idx="34">
                  <c:v>78.642709999999994</c:v>
                </c:pt>
                <c:pt idx="35">
                  <c:v>78.504090000000005</c:v>
                </c:pt>
                <c:pt idx="36">
                  <c:v>78.668170000000003</c:v>
                </c:pt>
                <c:pt idx="37">
                  <c:v>78.993489999999994</c:v>
                </c:pt>
                <c:pt idx="38">
                  <c:v>79.19999</c:v>
                </c:pt>
                <c:pt idx="39">
                  <c:v>79.564920000000001</c:v>
                </c:pt>
                <c:pt idx="40">
                  <c:v>80.071290000000005</c:v>
                </c:pt>
                <c:pt idx="41">
                  <c:v>79.921360000000007</c:v>
                </c:pt>
                <c:pt idx="42">
                  <c:v>80.093919999999997</c:v>
                </c:pt>
                <c:pt idx="43">
                  <c:v>80.331540000000004</c:v>
                </c:pt>
                <c:pt idx="44">
                  <c:v>80.478650000000002</c:v>
                </c:pt>
                <c:pt idx="45">
                  <c:v>80.70778</c:v>
                </c:pt>
                <c:pt idx="46">
                  <c:v>80.951070000000001</c:v>
                </c:pt>
                <c:pt idx="47">
                  <c:v>81.273560000000003</c:v>
                </c:pt>
                <c:pt idx="48">
                  <c:v>81.570589999999996</c:v>
                </c:pt>
                <c:pt idx="49">
                  <c:v>81.912880000000001</c:v>
                </c:pt>
                <c:pt idx="50">
                  <c:v>82.337220000000002</c:v>
                </c:pt>
                <c:pt idx="51">
                  <c:v>82.710629999999995</c:v>
                </c:pt>
                <c:pt idx="52">
                  <c:v>83.194360000000003</c:v>
                </c:pt>
                <c:pt idx="53">
                  <c:v>83.259429999999995</c:v>
                </c:pt>
                <c:pt idx="54">
                  <c:v>83.398039999999995</c:v>
                </c:pt>
                <c:pt idx="55">
                  <c:v>83.669619999999995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F48E-45BB-9E10-6328D2A0520E}"/>
            </c:ext>
          </c:extLst>
        </c:ser>
        <c:ser>
          <c:idx val="7"/>
          <c:order val="6"/>
          <c:tx>
            <c:strRef>
              <c:f>Taul1!$H$1</c:f>
              <c:strCache>
                <c:ptCount val="1"/>
                <c:pt idx="0">
                  <c:v>Suomi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Taul1!$A$2:$A$57</c:f>
              <c:numCache>
                <c:formatCode>General</c:formatCode>
                <c:ptCount val="56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</c:numCache>
            </c:numRef>
          </c:cat>
          <c:val>
            <c:numRef>
              <c:f>Taul1!$H$2:$H$57</c:f>
              <c:numCache>
                <c:formatCode>General</c:formatCode>
                <c:ptCount val="56"/>
                <c:pt idx="0">
                  <c:v>98.715459999999993</c:v>
                </c:pt>
                <c:pt idx="1">
                  <c:v>100.7029</c:v>
                </c:pt>
                <c:pt idx="2">
                  <c:v>98.085310000000007</c:v>
                </c:pt>
                <c:pt idx="3">
                  <c:v>102.49639999999999</c:v>
                </c:pt>
                <c:pt idx="4">
                  <c:v>102.1086</c:v>
                </c:pt>
                <c:pt idx="5">
                  <c:v>99.684920000000005</c:v>
                </c:pt>
                <c:pt idx="6">
                  <c:v>101.35720000000001</c:v>
                </c:pt>
                <c:pt idx="7">
                  <c:v>99.854579999999999</c:v>
                </c:pt>
                <c:pt idx="8">
                  <c:v>101.2603</c:v>
                </c:pt>
                <c:pt idx="9">
                  <c:v>101.04219999999999</c:v>
                </c:pt>
                <c:pt idx="10">
                  <c:v>101.6481</c:v>
                </c:pt>
                <c:pt idx="11">
                  <c:v>103.70820000000001</c:v>
                </c:pt>
                <c:pt idx="12">
                  <c:v>104.0475</c:v>
                </c:pt>
                <c:pt idx="13">
                  <c:v>104.07170000000001</c:v>
                </c:pt>
                <c:pt idx="14">
                  <c:v>104.26560000000001</c:v>
                </c:pt>
                <c:pt idx="15">
                  <c:v>100.7029</c:v>
                </c:pt>
                <c:pt idx="16">
                  <c:v>97.721760000000003</c:v>
                </c:pt>
                <c:pt idx="17">
                  <c:v>93.068349999999995</c:v>
                </c:pt>
                <c:pt idx="18">
                  <c:v>90.693169999999995</c:v>
                </c:pt>
                <c:pt idx="19">
                  <c:v>89.820650000000001</c:v>
                </c:pt>
                <c:pt idx="20">
                  <c:v>88.996610000000004</c:v>
                </c:pt>
                <c:pt idx="21">
                  <c:v>89.142030000000005</c:v>
                </c:pt>
                <c:pt idx="22">
                  <c:v>87.518180000000001</c:v>
                </c:pt>
                <c:pt idx="23">
                  <c:v>88.00291</c:v>
                </c:pt>
                <c:pt idx="24">
                  <c:v>88.366460000000004</c:v>
                </c:pt>
                <c:pt idx="25">
                  <c:v>87.954440000000005</c:v>
                </c:pt>
                <c:pt idx="26">
                  <c:v>91.202129999999997</c:v>
                </c:pt>
                <c:pt idx="27">
                  <c:v>90.014539999999997</c:v>
                </c:pt>
                <c:pt idx="28">
                  <c:v>90.111490000000003</c:v>
                </c:pt>
                <c:pt idx="29">
                  <c:v>90.523510000000002</c:v>
                </c:pt>
                <c:pt idx="30">
                  <c:v>88.826949999999997</c:v>
                </c:pt>
                <c:pt idx="31">
                  <c:v>86.912260000000003</c:v>
                </c:pt>
                <c:pt idx="32">
                  <c:v>87.106160000000003</c:v>
                </c:pt>
                <c:pt idx="33">
                  <c:v>86.572950000000006</c:v>
                </c:pt>
                <c:pt idx="34">
                  <c:v>84.100819999999999</c:v>
                </c:pt>
                <c:pt idx="35">
                  <c:v>84.924869999999999</c:v>
                </c:pt>
                <c:pt idx="36">
                  <c:v>84.076589999999996</c:v>
                </c:pt>
                <c:pt idx="37">
                  <c:v>83.834220000000002</c:v>
                </c:pt>
                <c:pt idx="38">
                  <c:v>82.040719999999993</c:v>
                </c:pt>
                <c:pt idx="39">
                  <c:v>83.155600000000007</c:v>
                </c:pt>
                <c:pt idx="40">
                  <c:v>83.373729999999995</c:v>
                </c:pt>
                <c:pt idx="41">
                  <c:v>81.798349999999999</c:v>
                </c:pt>
                <c:pt idx="42">
                  <c:v>81.507509999999996</c:v>
                </c:pt>
                <c:pt idx="43">
                  <c:v>81.289379999999994</c:v>
                </c:pt>
                <c:pt idx="44">
                  <c:v>81.095489999999998</c:v>
                </c:pt>
                <c:pt idx="45">
                  <c:v>81.386330000000001</c:v>
                </c:pt>
                <c:pt idx="46">
                  <c:v>80.998549999999994</c:v>
                </c:pt>
                <c:pt idx="47">
                  <c:v>81.386330000000001</c:v>
                </c:pt>
                <c:pt idx="48">
                  <c:v>80.150270000000006</c:v>
                </c:pt>
                <c:pt idx="49">
                  <c:v>81.459040000000002</c:v>
                </c:pt>
                <c:pt idx="50">
                  <c:v>83.05865</c:v>
                </c:pt>
                <c:pt idx="51">
                  <c:v>83.204070000000002</c:v>
                </c:pt>
                <c:pt idx="52">
                  <c:v>83.519149999999996</c:v>
                </c:pt>
                <c:pt idx="53">
                  <c:v>83.373729999999995</c:v>
                </c:pt>
                <c:pt idx="54">
                  <c:v>84.80368</c:v>
                </c:pt>
                <c:pt idx="55">
                  <c:v>84.900630000000007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F48E-45BB-9E10-6328D2A05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689040"/>
        <c:axId val="415689432"/>
      </c:lineChart>
      <c:catAx>
        <c:axId val="4156890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432"/>
        <c:crosses val="autoZero"/>
        <c:auto val="1"/>
        <c:lblAlgn val="ctr"/>
        <c:lblOffset val="100"/>
        <c:tickMarkSkip val="4"/>
        <c:noMultiLvlLbl val="0"/>
      </c:catAx>
      <c:valAx>
        <c:axId val="415689432"/>
        <c:scaling>
          <c:orientation val="minMax"/>
          <c:max val="110"/>
          <c:min val="75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5689040"/>
        <c:crosses val="autoZero"/>
        <c:crossBetween val="between"/>
        <c:majorUnit val="5"/>
      </c:valAx>
    </c:plotArea>
    <c:legend>
      <c:legendPos val="r"/>
      <c:overlay val="0"/>
      <c:txPr>
        <a:bodyPr/>
        <a:lstStyle/>
        <a:p>
          <a:pPr>
            <a:defRPr sz="100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6.9493510483065832E-2"/>
          <c:w val="0.93833004132145226"/>
          <c:h val="0.69135322126700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TES-korotus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Taul1!$B$2:$B$14</c:f>
              <c:numCache>
                <c:formatCode>0.0</c:formatCode>
                <c:ptCount val="13"/>
                <c:pt idx="0">
                  <c:v>2.5</c:v>
                </c:pt>
                <c:pt idx="1">
                  <c:v>1.8</c:v>
                </c:pt>
                <c:pt idx="2">
                  <c:v>2.1</c:v>
                </c:pt>
                <c:pt idx="3">
                  <c:v>4.2</c:v>
                </c:pt>
                <c:pt idx="4">
                  <c:v>3.6</c:v>
                </c:pt>
                <c:pt idx="5">
                  <c:v>2</c:v>
                </c:pt>
                <c:pt idx="6">
                  <c:v>2</c:v>
                </c:pt>
                <c:pt idx="7">
                  <c:v>2.6</c:v>
                </c:pt>
                <c:pt idx="8">
                  <c:v>1.8</c:v>
                </c:pt>
                <c:pt idx="9">
                  <c:v>0.8</c:v>
                </c:pt>
                <c:pt idx="10">
                  <c:v>0.6</c:v>
                </c:pt>
                <c:pt idx="11">
                  <c:v>0.6</c:v>
                </c:pt>
                <c:pt idx="1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CE-4B2B-823D-7083A57483E7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Toteutunut palkankorotus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Taul1!$C$2:$C$14</c:f>
              <c:numCache>
                <c:formatCode>0.0</c:formatCode>
                <c:ptCount val="13"/>
                <c:pt idx="0">
                  <c:v>3.9</c:v>
                </c:pt>
                <c:pt idx="1">
                  <c:v>2.9</c:v>
                </c:pt>
                <c:pt idx="2">
                  <c:v>3.4</c:v>
                </c:pt>
                <c:pt idx="3">
                  <c:v>5.5</c:v>
                </c:pt>
                <c:pt idx="4">
                  <c:v>4</c:v>
                </c:pt>
                <c:pt idx="5">
                  <c:v>2.6</c:v>
                </c:pt>
                <c:pt idx="6">
                  <c:v>2.7</c:v>
                </c:pt>
                <c:pt idx="7">
                  <c:v>3.2</c:v>
                </c:pt>
                <c:pt idx="8">
                  <c:v>2.1</c:v>
                </c:pt>
                <c:pt idx="9">
                  <c:v>1.4</c:v>
                </c:pt>
                <c:pt idx="10">
                  <c:v>1.2</c:v>
                </c:pt>
                <c:pt idx="11">
                  <c:v>0.9</c:v>
                </c:pt>
                <c:pt idx="1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CE-4B2B-823D-7083A5748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7"/>
        <c:axId val="207327656"/>
        <c:axId val="207328048"/>
      </c:barChart>
      <c:lineChart>
        <c:grouping val="standard"/>
        <c:varyColors val="0"/>
        <c:ser>
          <c:idx val="2"/>
          <c:order val="2"/>
          <c:tx>
            <c:strRef>
              <c:f>Taul1!$D$1</c:f>
              <c:strCache>
                <c:ptCount val="1"/>
                <c:pt idx="0">
                  <c:v>TES-korotukset ylittävät palkankorotukset kumulatiivisesti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Taul1!$D$2:$D$14</c:f>
              <c:numCache>
                <c:formatCode>0.0</c:formatCode>
                <c:ptCount val="13"/>
                <c:pt idx="0">
                  <c:v>1.4</c:v>
                </c:pt>
                <c:pt idx="1">
                  <c:v>2.5116000000000001</c:v>
                </c:pt>
                <c:pt idx="2">
                  <c:v>3.8153999999999999</c:v>
                </c:pt>
                <c:pt idx="3">
                  <c:v>5.165</c:v>
                </c:pt>
                <c:pt idx="4">
                  <c:v>5.5857000000000001</c:v>
                </c:pt>
                <c:pt idx="5">
                  <c:v>6.2191999999999998</c:v>
                </c:pt>
                <c:pt idx="6">
                  <c:v>6.9626999999999999</c:v>
                </c:pt>
                <c:pt idx="7">
                  <c:v>7.6044999999999998</c:v>
                </c:pt>
                <c:pt idx="8">
                  <c:v>7.9272999999999998</c:v>
                </c:pt>
                <c:pt idx="9">
                  <c:v>8.5748999999999995</c:v>
                </c:pt>
                <c:pt idx="10">
                  <c:v>9.2263000000000002</c:v>
                </c:pt>
                <c:pt idx="11">
                  <c:v>9.5540000000000003</c:v>
                </c:pt>
                <c:pt idx="12">
                  <c:v>10.101800000000001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CE-4B2B-823D-7083A5748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327656"/>
        <c:axId val="207328048"/>
      </c:lineChart>
      <c:catAx>
        <c:axId val="207327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207328048"/>
        <c:crosses val="autoZero"/>
        <c:auto val="1"/>
        <c:lblAlgn val="ctr"/>
        <c:lblOffset val="1"/>
        <c:noMultiLvlLbl val="0"/>
      </c:catAx>
      <c:valAx>
        <c:axId val="207328048"/>
        <c:scaling>
          <c:orientation val="minMax"/>
          <c:max val="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i-FI" sz="105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2073276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473956291714793E-2"/>
          <c:y val="0.84239655850052175"/>
          <c:w val="0.89031867007268928"/>
          <c:h val="0.139969031925803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fi-FI" sz="1050" b="0" i="0" u="none" strike="noStrike" kern="1200" baseline="0">
          <a:solidFill>
            <a:srgbClr val="000000"/>
          </a:solidFill>
          <a:latin typeface="Verdana" panose="020B0604030504040204" pitchFamily="34" charset="0"/>
          <a:ea typeface="+mn-ea"/>
          <a:cs typeface="+mn-cs"/>
        </a:defRPr>
      </a:pPr>
      <a:endParaRPr lang="fi-FI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6.9493510483065832E-2"/>
          <c:w val="0.93833004132145226"/>
          <c:h val="0.69135322126700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TES-korotus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Taul1!$B$2:$B$14</c:f>
              <c:numCache>
                <c:formatCode>0.0</c:formatCode>
                <c:ptCount val="13"/>
                <c:pt idx="0">
                  <c:v>1.6</c:v>
                </c:pt>
                <c:pt idx="1">
                  <c:v>1.5</c:v>
                </c:pt>
                <c:pt idx="2">
                  <c:v>2.2000000000000002</c:v>
                </c:pt>
                <c:pt idx="3">
                  <c:v>2.9</c:v>
                </c:pt>
                <c:pt idx="4">
                  <c:v>2.6</c:v>
                </c:pt>
                <c:pt idx="5">
                  <c:v>1.8</c:v>
                </c:pt>
                <c:pt idx="6">
                  <c:v>2</c:v>
                </c:pt>
                <c:pt idx="7">
                  <c:v>2.7</c:v>
                </c:pt>
                <c:pt idx="8">
                  <c:v>2.7</c:v>
                </c:pt>
                <c:pt idx="9">
                  <c:v>2.8</c:v>
                </c:pt>
                <c:pt idx="10">
                  <c:v>2.1</c:v>
                </c:pt>
                <c:pt idx="11">
                  <c:v>2</c:v>
                </c:pt>
                <c:pt idx="1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27-4417-BB0B-FC314198709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Toteutunut palkankorotus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Taul1!$C$2:$C$14</c:f>
              <c:numCache>
                <c:formatCode>0.0</c:formatCode>
                <c:ptCount val="13"/>
                <c:pt idx="0">
                  <c:v>0.3</c:v>
                </c:pt>
                <c:pt idx="1">
                  <c:v>0.8</c:v>
                </c:pt>
                <c:pt idx="2">
                  <c:v>1.5</c:v>
                </c:pt>
                <c:pt idx="3">
                  <c:v>3.1</c:v>
                </c:pt>
                <c:pt idx="4">
                  <c:v>0.1</c:v>
                </c:pt>
                <c:pt idx="5">
                  <c:v>2.7</c:v>
                </c:pt>
                <c:pt idx="6">
                  <c:v>3.3</c:v>
                </c:pt>
                <c:pt idx="7">
                  <c:v>2.5</c:v>
                </c:pt>
                <c:pt idx="8">
                  <c:v>1.4</c:v>
                </c:pt>
                <c:pt idx="9">
                  <c:v>2.6</c:v>
                </c:pt>
                <c:pt idx="10">
                  <c:v>2.7</c:v>
                </c:pt>
                <c:pt idx="11">
                  <c:v>2.2999999999999998</c:v>
                </c:pt>
                <c:pt idx="1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27-4417-BB0B-FC3141987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7"/>
        <c:axId val="354832808"/>
        <c:axId val="354833592"/>
      </c:barChart>
      <c:lineChart>
        <c:grouping val="standard"/>
        <c:varyColors val="0"/>
        <c:ser>
          <c:idx val="2"/>
          <c:order val="2"/>
          <c:tx>
            <c:strRef>
              <c:f>Taul1!$D$1</c:f>
              <c:strCache>
                <c:ptCount val="1"/>
                <c:pt idx="0">
                  <c:v>TES-korotukset ylittävät/alittavat palkankorotukset kumulatiivisesti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Taul1!$D$2:$D$14</c:f>
              <c:numCache>
                <c:formatCode>0.0</c:formatCode>
                <c:ptCount val="13"/>
                <c:pt idx="0">
                  <c:v>-1.3</c:v>
                </c:pt>
                <c:pt idx="1">
                  <c:v>-1.9908999999999999</c:v>
                </c:pt>
                <c:pt idx="2">
                  <c:v>-2.677</c:v>
                </c:pt>
                <c:pt idx="3">
                  <c:v>-2.4823</c:v>
                </c:pt>
                <c:pt idx="4">
                  <c:v>-4.9203000000000001</c:v>
                </c:pt>
                <c:pt idx="5">
                  <c:v>-4.0644999999999998</c:v>
                </c:pt>
                <c:pt idx="6">
                  <c:v>-2.8174000000000001</c:v>
                </c:pt>
                <c:pt idx="7">
                  <c:v>-3.0116999999999998</c:v>
                </c:pt>
                <c:pt idx="8">
                  <c:v>-4.2725999999999997</c:v>
                </c:pt>
                <c:pt idx="9">
                  <c:v>-4.4640000000000004</c:v>
                </c:pt>
                <c:pt idx="10">
                  <c:v>-3.8908</c:v>
                </c:pt>
                <c:pt idx="11">
                  <c:v>-3.6025</c:v>
                </c:pt>
                <c:pt idx="12">
                  <c:v>-3.5061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27-4417-BB0B-FC3141987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832808"/>
        <c:axId val="354833592"/>
      </c:lineChart>
      <c:catAx>
        <c:axId val="354832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54833592"/>
        <c:crosses val="autoZero"/>
        <c:auto val="1"/>
        <c:lblAlgn val="ctr"/>
        <c:lblOffset val="1"/>
        <c:noMultiLvlLbl val="0"/>
      </c:catAx>
      <c:valAx>
        <c:axId val="354833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i-FI" sz="105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54832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232147911136534E-2"/>
          <c:y val="0.84239655850052175"/>
          <c:w val="0.97809766401220277"/>
          <c:h val="0.139969031925803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fi-FI" sz="1050" b="0" i="0" u="none" strike="noStrike" kern="1200" baseline="0">
          <a:solidFill>
            <a:srgbClr val="000000"/>
          </a:solidFill>
          <a:latin typeface="Verdana" panose="020B0604030504040204" pitchFamily="34" charset="0"/>
          <a:ea typeface="+mn-ea"/>
          <a:cs typeface="+mn-cs"/>
        </a:defRPr>
      </a:pPr>
      <a:endParaRPr lang="fi-FI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899719678402817E-2"/>
          <c:y val="6.5039221652430104E-2"/>
          <c:w val="0.93634790050977357"/>
          <c:h val="0.812215782169547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Taul1!$B$2:$B$14</c:f>
              <c:numCache>
                <c:formatCode>0.0</c:formatCode>
                <c:ptCount val="13"/>
                <c:pt idx="0">
                  <c:v>1.4</c:v>
                </c:pt>
                <c:pt idx="1">
                  <c:v>2.5116000000000001</c:v>
                </c:pt>
                <c:pt idx="2">
                  <c:v>3.8153999999999999</c:v>
                </c:pt>
                <c:pt idx="3">
                  <c:v>5.165</c:v>
                </c:pt>
                <c:pt idx="4">
                  <c:v>5.5857000000000001</c:v>
                </c:pt>
                <c:pt idx="5">
                  <c:v>6.2191999999999998</c:v>
                </c:pt>
                <c:pt idx="6">
                  <c:v>6.9626999999999999</c:v>
                </c:pt>
                <c:pt idx="7">
                  <c:v>7.6044999999999998</c:v>
                </c:pt>
                <c:pt idx="8">
                  <c:v>7.9272999999999998</c:v>
                </c:pt>
                <c:pt idx="9">
                  <c:v>8.5748999999999995</c:v>
                </c:pt>
                <c:pt idx="10">
                  <c:v>9.2263000000000002</c:v>
                </c:pt>
                <c:pt idx="11">
                  <c:v>9.5540000000000003</c:v>
                </c:pt>
                <c:pt idx="12">
                  <c:v>10.101800000000001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C0-4F9C-AC1A-7D5B76F5C4E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Saksa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Taul1!$C$2:$C$14</c:f>
              <c:numCache>
                <c:formatCode>0.0</c:formatCode>
                <c:ptCount val="13"/>
                <c:pt idx="0">
                  <c:v>-1.3</c:v>
                </c:pt>
                <c:pt idx="1">
                  <c:v>-1.9908999999999999</c:v>
                </c:pt>
                <c:pt idx="2">
                  <c:v>-2.677</c:v>
                </c:pt>
                <c:pt idx="3">
                  <c:v>-2.4823</c:v>
                </c:pt>
                <c:pt idx="4">
                  <c:v>-4.9203000000000001</c:v>
                </c:pt>
                <c:pt idx="5">
                  <c:v>-4.0644999999999998</c:v>
                </c:pt>
                <c:pt idx="6">
                  <c:v>-2.8174000000000001</c:v>
                </c:pt>
                <c:pt idx="7">
                  <c:v>-3.0116999999999998</c:v>
                </c:pt>
                <c:pt idx="8">
                  <c:v>-4.2725999999999997</c:v>
                </c:pt>
                <c:pt idx="9">
                  <c:v>-4.4640000000000004</c:v>
                </c:pt>
                <c:pt idx="10">
                  <c:v>-3.8908</c:v>
                </c:pt>
                <c:pt idx="11">
                  <c:v>-3.6025</c:v>
                </c:pt>
                <c:pt idx="12">
                  <c:v>-3.5061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C0-4F9C-AC1A-7D5B76F5C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100"/>
        <c:axId val="354773656"/>
        <c:axId val="354772872"/>
      </c:barChart>
      <c:catAx>
        <c:axId val="354773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54772872"/>
        <c:crosses val="autoZero"/>
        <c:auto val="1"/>
        <c:lblAlgn val="ctr"/>
        <c:lblOffset val="1"/>
        <c:noMultiLvlLbl val="0"/>
      </c:catAx>
      <c:valAx>
        <c:axId val="354772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54773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44705778970871"/>
          <c:y val="0.96114139832426693"/>
          <c:w val="0.53684560562572514"/>
          <c:h val="3.29803260926031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tx1"/>
                </a:solidFill>
              </a:rPr>
              <a:t>Henkilöstöstä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8881955306097515"/>
          <c:y val="5.769034007341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31092953902896076"/>
          <c:y val="0.22900163822160527"/>
          <c:w val="0.33879157840797708"/>
          <c:h val="0.77099836177839476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Henkilöstöä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244-4A7D-BF51-273029405A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244-4A7D-BF51-273029405A10}"/>
              </c:ext>
            </c:extLst>
          </c:dPt>
          <c:dLbls>
            <c:dLbl>
              <c:idx val="0"/>
              <c:layout>
                <c:manualLayout>
                  <c:x val="-0.10385466288904591"/>
                  <c:y val="-0.19605263004910028"/>
                </c:manualLayout>
              </c:layout>
              <c:tx>
                <c:rich>
                  <a:bodyPr/>
                  <a:lstStyle/>
                  <a:p>
                    <a:fld id="{8D7E6FEC-94E1-423B-8D3B-97A4A0A2AE32}" type="PERCENTAGE">
                      <a:rPr lang="en-US" smtClean="0"/>
                      <a:pPr/>
                      <a:t>[PROSENTTI]</a:t>
                    </a:fld>
                    <a:endParaRPr lang="fi-FI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44-4A7D-BF51-273029405A10}"/>
                </c:ext>
              </c:extLst>
            </c:dLbl>
            <c:dLbl>
              <c:idx val="1"/>
              <c:layout>
                <c:manualLayout>
                  <c:x val="7.0188195828529323E-2"/>
                  <c:y val="0.16170811053403228"/>
                </c:manualLayout>
              </c:layout>
              <c:tx>
                <c:rich>
                  <a:bodyPr/>
                  <a:lstStyle/>
                  <a:p>
                    <a:fld id="{E0517EAB-83AB-43C5-AD01-19C4696EFD2B}" type="PERCENTAGE">
                      <a:rPr lang="en-US" smtClean="0"/>
                      <a:pPr/>
                      <a:t>[PROSENTTI]</a:t>
                    </a:fld>
                    <a:endParaRPr lang="fi-FI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244-4A7D-BF51-273029405A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Tytäryrityksissä ulkomailla</c:v>
                </c:pt>
                <c:pt idx="1">
                  <c:v>Suomessa</c:v>
                </c:pt>
              </c:strCache>
            </c:strRef>
          </c:cat>
          <c:val>
            <c:numRef>
              <c:f>Taul1!$B$2:$B$3</c:f>
              <c:numCache>
                <c:formatCode>0%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44-4A7D-BF51-273029405A1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3624678054568E-2"/>
          <c:y val="6.6671680734985278E-2"/>
          <c:w val="0.94506278429195678"/>
          <c:h val="0.89898580825817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D1-4659-8A1F-88CD3CDCBE1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D1-4659-8A1F-88CD3CDCBE1D}"/>
              </c:ext>
            </c:extLst>
          </c:dPt>
          <c:dLbls>
            <c:dLbl>
              <c:idx val="14"/>
              <c:layout>
                <c:manualLayout>
                  <c:x val="-9.8005327350745278E-17"/>
                  <c:y val="-7.0536138897406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D1-4659-8A1F-88CD3CDCB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Taul1!$A$2:$A$17</c:f>
              <c:strCache>
                <c:ptCount val="16"/>
                <c:pt idx="0">
                  <c:v>Suomi</c:v>
                </c:pt>
                <c:pt idx="1">
                  <c:v>Ruotsi</c:v>
                </c:pt>
                <c:pt idx="2">
                  <c:v>Belgia</c:v>
                </c:pt>
                <c:pt idx="3">
                  <c:v>Tanska</c:v>
                </c:pt>
                <c:pt idx="4">
                  <c:v>Alankomaat</c:v>
                </c:pt>
                <c:pt idx="5">
                  <c:v>Itävalta</c:v>
                </c:pt>
                <c:pt idx="6">
                  <c:v>Italia</c:v>
                </c:pt>
                <c:pt idx="7">
                  <c:v>Euroalue</c:v>
                </c:pt>
                <c:pt idx="8">
                  <c:v>EU</c:v>
                </c:pt>
                <c:pt idx="9">
                  <c:v>Espanja</c:v>
                </c:pt>
                <c:pt idx="10">
                  <c:v>Portugali</c:v>
                </c:pt>
                <c:pt idx="11">
                  <c:v>Saksa</c:v>
                </c:pt>
                <c:pt idx="12">
                  <c:v>Ranska</c:v>
                </c:pt>
                <c:pt idx="13">
                  <c:v>Iso-Britannia</c:v>
                </c:pt>
                <c:pt idx="14">
                  <c:v>Puola</c:v>
                </c:pt>
                <c:pt idx="15">
                  <c:v>Kreikka</c:v>
                </c:pt>
              </c:strCache>
            </c:strRef>
          </c:cat>
          <c:val>
            <c:numRef>
              <c:f>Taul1!$B$2:$B$17</c:f>
              <c:numCache>
                <c:formatCode>General</c:formatCode>
                <c:ptCount val="16"/>
                <c:pt idx="0">
                  <c:v>18.5</c:v>
                </c:pt>
                <c:pt idx="1">
                  <c:v>17.7</c:v>
                </c:pt>
                <c:pt idx="2">
                  <c:v>17.600000000000001</c:v>
                </c:pt>
                <c:pt idx="3">
                  <c:v>14.8</c:v>
                </c:pt>
                <c:pt idx="4">
                  <c:v>13.4</c:v>
                </c:pt>
                <c:pt idx="5">
                  <c:v>12.7</c:v>
                </c:pt>
                <c:pt idx="6">
                  <c:v>11.9</c:v>
                </c:pt>
                <c:pt idx="7">
                  <c:v>11.8</c:v>
                </c:pt>
                <c:pt idx="8">
                  <c:v>11.6</c:v>
                </c:pt>
                <c:pt idx="9">
                  <c:v>10.1</c:v>
                </c:pt>
                <c:pt idx="10">
                  <c:v>9.9</c:v>
                </c:pt>
                <c:pt idx="11">
                  <c:v>8.9</c:v>
                </c:pt>
                <c:pt idx="12">
                  <c:v>7.1</c:v>
                </c:pt>
                <c:pt idx="13">
                  <c:v>1.1000000000000001</c:v>
                </c:pt>
                <c:pt idx="14">
                  <c:v>-0.7</c:v>
                </c:pt>
                <c:pt idx="15">
                  <c:v>-3.2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D1-4659-8A1F-88CD3CDCB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6364680"/>
        <c:axId val="416365072"/>
      </c:barChart>
      <c:catAx>
        <c:axId val="41636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6365072"/>
        <c:crosses val="autoZero"/>
        <c:auto val="1"/>
        <c:lblAlgn val="ctr"/>
        <c:lblOffset val="100"/>
        <c:noMultiLvlLbl val="0"/>
      </c:catAx>
      <c:valAx>
        <c:axId val="416365072"/>
        <c:scaling>
          <c:orientation val="minMax"/>
          <c:max val="22"/>
          <c:min val="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6364680"/>
        <c:crosses val="autoZero"/>
        <c:crossBetween val="between"/>
        <c:majorUnit val="2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AB-4485-AA7E-DE89B2D4D60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AB-4485-AA7E-DE89B2D4D6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Taul1!$A$2:$A$29</c:f>
              <c:strCache>
                <c:ptCount val="28"/>
                <c:pt idx="0">
                  <c:v>Ruotsi</c:v>
                </c:pt>
                <c:pt idx="1">
                  <c:v>Belgia</c:v>
                </c:pt>
                <c:pt idx="2">
                  <c:v>Tanska</c:v>
                </c:pt>
                <c:pt idx="3">
                  <c:v>Saksa</c:v>
                </c:pt>
                <c:pt idx="4">
                  <c:v>Ranska</c:v>
                </c:pt>
                <c:pt idx="5">
                  <c:v>Suomi</c:v>
                </c:pt>
                <c:pt idx="6">
                  <c:v>Itävalta</c:v>
                </c:pt>
                <c:pt idx="7">
                  <c:v>Euroalue</c:v>
                </c:pt>
                <c:pt idx="8">
                  <c:v>Alankomaat</c:v>
                </c:pt>
                <c:pt idx="9">
                  <c:v>Irlanti</c:v>
                </c:pt>
                <c:pt idx="10">
                  <c:v>Italia</c:v>
                </c:pt>
                <c:pt idx="11">
                  <c:v>EU</c:v>
                </c:pt>
                <c:pt idx="12">
                  <c:v>Espanja</c:v>
                </c:pt>
                <c:pt idx="13">
                  <c:v>Iso-Britannia</c:v>
                </c:pt>
                <c:pt idx="14">
                  <c:v>Kreikka</c:v>
                </c:pt>
                <c:pt idx="15">
                  <c:v>Slovenia</c:v>
                </c:pt>
                <c:pt idx="16">
                  <c:v>Portugali</c:v>
                </c:pt>
                <c:pt idx="17">
                  <c:v>Kypros</c:v>
                </c:pt>
                <c:pt idx="18">
                  <c:v>Tšekki</c:v>
                </c:pt>
                <c:pt idx="19">
                  <c:v>Viro</c:v>
                </c:pt>
                <c:pt idx="20">
                  <c:v>Slovakia</c:v>
                </c:pt>
                <c:pt idx="21">
                  <c:v>Kroatia</c:v>
                </c:pt>
                <c:pt idx="22">
                  <c:v>Unkari</c:v>
                </c:pt>
                <c:pt idx="23">
                  <c:v>Puola</c:v>
                </c:pt>
                <c:pt idx="24">
                  <c:v>Latvia</c:v>
                </c:pt>
                <c:pt idx="25">
                  <c:v>Liettua</c:v>
                </c:pt>
                <c:pt idx="26">
                  <c:v>Romania</c:v>
                </c:pt>
                <c:pt idx="27">
                  <c:v>Bulgaria</c:v>
                </c:pt>
              </c:strCache>
            </c:strRef>
          </c:cat>
          <c:val>
            <c:numRef>
              <c:f>Taul1!$B$2:$B$29</c:f>
              <c:numCache>
                <c:formatCode>General</c:formatCode>
                <c:ptCount val="28"/>
                <c:pt idx="0">
                  <c:v>42.5</c:v>
                </c:pt>
                <c:pt idx="1">
                  <c:v>41.5</c:v>
                </c:pt>
                <c:pt idx="2">
                  <c:v>40.6</c:v>
                </c:pt>
                <c:pt idx="3">
                  <c:v>38.5</c:v>
                </c:pt>
                <c:pt idx="4">
                  <c:v>37</c:v>
                </c:pt>
                <c:pt idx="5">
                  <c:v>36.299999999999997</c:v>
                </c:pt>
                <c:pt idx="6">
                  <c:v>35.6</c:v>
                </c:pt>
                <c:pt idx="7">
                  <c:v>33.200000000000003</c:v>
                </c:pt>
                <c:pt idx="8">
                  <c:v>31.9</c:v>
                </c:pt>
                <c:pt idx="9">
                  <c:v>30.9</c:v>
                </c:pt>
                <c:pt idx="10">
                  <c:v>27.5</c:v>
                </c:pt>
                <c:pt idx="11">
                  <c:v>27.3</c:v>
                </c:pt>
                <c:pt idx="12">
                  <c:v>23.4</c:v>
                </c:pt>
                <c:pt idx="13">
                  <c:v>22.9</c:v>
                </c:pt>
                <c:pt idx="14">
                  <c:v>14.7</c:v>
                </c:pt>
                <c:pt idx="15">
                  <c:v>14.6</c:v>
                </c:pt>
                <c:pt idx="16">
                  <c:v>12.4</c:v>
                </c:pt>
                <c:pt idx="17">
                  <c:v>11.8</c:v>
                </c:pt>
                <c:pt idx="18">
                  <c:v>10.199999999999999</c:v>
                </c:pt>
                <c:pt idx="19">
                  <c:v>9.3000000000000007</c:v>
                </c:pt>
                <c:pt idx="20">
                  <c:v>9.1</c:v>
                </c:pt>
                <c:pt idx="21">
                  <c:v>8.6999999999999993</c:v>
                </c:pt>
                <c:pt idx="22">
                  <c:v>7.9</c:v>
                </c:pt>
                <c:pt idx="23">
                  <c:v>7.4</c:v>
                </c:pt>
                <c:pt idx="24">
                  <c:v>6.5</c:v>
                </c:pt>
                <c:pt idx="25">
                  <c:v>6.3</c:v>
                </c:pt>
                <c:pt idx="26">
                  <c:v>4.5</c:v>
                </c:pt>
                <c:pt idx="27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AB-4485-AA7E-DE89B2D4D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6365856"/>
        <c:axId val="416366248"/>
      </c:barChart>
      <c:catAx>
        <c:axId val="41636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6366248"/>
        <c:crosses val="autoZero"/>
        <c:auto val="1"/>
        <c:lblAlgn val="ctr"/>
        <c:lblOffset val="100"/>
        <c:noMultiLvlLbl val="0"/>
      </c:catAx>
      <c:valAx>
        <c:axId val="416366248"/>
        <c:scaling>
          <c:orientation val="minMax"/>
          <c:max val="4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636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55558769332148E-2"/>
          <c:y val="0"/>
          <c:w val="0.89643978734163632"/>
          <c:h val="0.930107181073448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Taul1!$C$1</c:f>
              <c:strCache>
                <c:ptCount val="1"/>
                <c:pt idx="0">
                  <c:v>Palkat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85E8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56-4343-B5E2-F243D353CCB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56-4343-B5E2-F243D353CCBF}"/>
              </c:ext>
            </c:extLst>
          </c:dPt>
          <c:cat>
            <c:strRef>
              <c:f>Taul1!$A$2:$A$31</c:f>
              <c:strCache>
                <c:ptCount val="30"/>
                <c:pt idx="0">
                  <c:v>Norja</c:v>
                </c:pt>
                <c:pt idx="1">
                  <c:v>Belgia</c:v>
                </c:pt>
                <c:pt idx="2">
                  <c:v>Tanska</c:v>
                </c:pt>
                <c:pt idx="3">
                  <c:v>Ruotsi</c:v>
                </c:pt>
                <c:pt idx="4">
                  <c:v>Saksa</c:v>
                </c:pt>
                <c:pt idx="5">
                  <c:v>Ranska</c:v>
                </c:pt>
                <c:pt idx="6">
                  <c:v>Suomi</c:v>
                </c:pt>
                <c:pt idx="7">
                  <c:v>Itävalta</c:v>
                </c:pt>
                <c:pt idx="8">
                  <c:v>USA </c:v>
                </c:pt>
                <c:pt idx="9">
                  <c:v>Alankomaat</c:v>
                </c:pt>
                <c:pt idx="10">
                  <c:v>Australia</c:v>
                </c:pt>
                <c:pt idx="11">
                  <c:v>Kanada</c:v>
                </c:pt>
                <c:pt idx="12">
                  <c:v>Italia</c:v>
                </c:pt>
                <c:pt idx="13">
                  <c:v>Iso-Britannia</c:v>
                </c:pt>
                <c:pt idx="14">
                  <c:v>Japani</c:v>
                </c:pt>
                <c:pt idx="15">
                  <c:v>Espanja</c:v>
                </c:pt>
                <c:pt idx="16">
                  <c:v>Etelä-Korea</c:v>
                </c:pt>
                <c:pt idx="17">
                  <c:v>Argentiina</c:v>
                </c:pt>
                <c:pt idx="18">
                  <c:v>Kreikka</c:v>
                </c:pt>
                <c:pt idx="19">
                  <c:v>Portugali</c:v>
                </c:pt>
                <c:pt idx="20">
                  <c:v>Viro</c:v>
                </c:pt>
                <c:pt idx="21">
                  <c:v>Tšekin tasavalta</c:v>
                </c:pt>
                <c:pt idx="22">
                  <c:v>Puola</c:v>
                </c:pt>
                <c:pt idx="23">
                  <c:v>Brasilia</c:v>
                </c:pt>
                <c:pt idx="24">
                  <c:v>Latvia</c:v>
                </c:pt>
                <c:pt idx="25">
                  <c:v>Liettua</c:v>
                </c:pt>
                <c:pt idx="26">
                  <c:v>Romania</c:v>
                </c:pt>
                <c:pt idx="27">
                  <c:v>Bulgaria</c:v>
                </c:pt>
                <c:pt idx="28">
                  <c:v>Meksiko</c:v>
                </c:pt>
                <c:pt idx="29">
                  <c:v>Filippiinit</c:v>
                </c:pt>
              </c:strCache>
            </c:strRef>
          </c:cat>
          <c:val>
            <c:numRef>
              <c:f>Taul1!$C$2:$C$31</c:f>
              <c:numCache>
                <c:formatCode>0.0</c:formatCode>
                <c:ptCount val="30"/>
                <c:pt idx="0">
                  <c:v>39</c:v>
                </c:pt>
                <c:pt idx="1">
                  <c:v>29.9</c:v>
                </c:pt>
                <c:pt idx="2">
                  <c:v>37.799999999999997</c:v>
                </c:pt>
                <c:pt idx="3">
                  <c:v>28.2</c:v>
                </c:pt>
                <c:pt idx="4">
                  <c:v>30.1</c:v>
                </c:pt>
                <c:pt idx="5">
                  <c:v>25.4</c:v>
                </c:pt>
                <c:pt idx="6">
                  <c:v>28.9</c:v>
                </c:pt>
                <c:pt idx="7">
                  <c:v>26.5</c:v>
                </c:pt>
                <c:pt idx="8">
                  <c:v>26.849843300125663</c:v>
                </c:pt>
                <c:pt idx="9">
                  <c:v>26.8</c:v>
                </c:pt>
                <c:pt idx="10">
                  <c:v>27.934685453666091</c:v>
                </c:pt>
                <c:pt idx="11">
                  <c:v>21.696843070808615</c:v>
                </c:pt>
                <c:pt idx="12">
                  <c:v>19.8</c:v>
                </c:pt>
                <c:pt idx="13">
                  <c:v>21.5</c:v>
                </c:pt>
                <c:pt idx="14">
                  <c:v>19.617562276522793</c:v>
                </c:pt>
                <c:pt idx="15">
                  <c:v>16.899999999999999</c:v>
                </c:pt>
                <c:pt idx="16">
                  <c:v>16.81505337987668</c:v>
                </c:pt>
                <c:pt idx="17">
                  <c:v>12.566088278509991</c:v>
                </c:pt>
                <c:pt idx="18">
                  <c:v>10.7</c:v>
                </c:pt>
                <c:pt idx="19">
                  <c:v>9</c:v>
                </c:pt>
                <c:pt idx="20">
                  <c:v>7.7</c:v>
                </c:pt>
                <c:pt idx="21">
                  <c:v>7.3</c:v>
                </c:pt>
                <c:pt idx="22">
                  <c:v>6.2</c:v>
                </c:pt>
                <c:pt idx="23">
                  <c:v>4.9721932037269747</c:v>
                </c:pt>
                <c:pt idx="24">
                  <c:v>5.7</c:v>
                </c:pt>
                <c:pt idx="25">
                  <c:v>5.3</c:v>
                </c:pt>
                <c:pt idx="26">
                  <c:v>3.8</c:v>
                </c:pt>
                <c:pt idx="27">
                  <c:v>3.1</c:v>
                </c:pt>
                <c:pt idx="28">
                  <c:v>2.4408948454659694</c:v>
                </c:pt>
                <c:pt idx="29">
                  <c:v>1.717666743105682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56-4343-B5E2-F243D353CCBF}"/>
            </c:ext>
          </c:extLst>
        </c:ser>
        <c:ser>
          <c:idx val="1"/>
          <c:order val="1"/>
          <c:tx>
            <c:strRef>
              <c:f>Taul1!$B$1</c:f>
              <c:strCache>
                <c:ptCount val="1"/>
                <c:pt idx="0">
                  <c:v>Sivukulut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ACF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056-4343-B5E2-F243D353CCBF}"/>
              </c:ext>
            </c:extLst>
          </c:dPt>
          <c:cat>
            <c:strRef>
              <c:f>Taul1!$A$2:$A$31</c:f>
              <c:strCache>
                <c:ptCount val="30"/>
                <c:pt idx="0">
                  <c:v>Norja</c:v>
                </c:pt>
                <c:pt idx="1">
                  <c:v>Belgia</c:v>
                </c:pt>
                <c:pt idx="2">
                  <c:v>Tanska</c:v>
                </c:pt>
                <c:pt idx="3">
                  <c:v>Ruotsi</c:v>
                </c:pt>
                <c:pt idx="4">
                  <c:v>Saksa</c:v>
                </c:pt>
                <c:pt idx="5">
                  <c:v>Ranska</c:v>
                </c:pt>
                <c:pt idx="6">
                  <c:v>Suomi</c:v>
                </c:pt>
                <c:pt idx="7">
                  <c:v>Itävalta</c:v>
                </c:pt>
                <c:pt idx="8">
                  <c:v>USA </c:v>
                </c:pt>
                <c:pt idx="9">
                  <c:v>Alankomaat</c:v>
                </c:pt>
                <c:pt idx="10">
                  <c:v>Australia</c:v>
                </c:pt>
                <c:pt idx="11">
                  <c:v>Kanada</c:v>
                </c:pt>
                <c:pt idx="12">
                  <c:v>Italia</c:v>
                </c:pt>
                <c:pt idx="13">
                  <c:v>Iso-Britannia</c:v>
                </c:pt>
                <c:pt idx="14">
                  <c:v>Japani</c:v>
                </c:pt>
                <c:pt idx="15">
                  <c:v>Espanja</c:v>
                </c:pt>
                <c:pt idx="16">
                  <c:v>Etelä-Korea</c:v>
                </c:pt>
                <c:pt idx="17">
                  <c:v>Argentiina</c:v>
                </c:pt>
                <c:pt idx="18">
                  <c:v>Kreikka</c:v>
                </c:pt>
                <c:pt idx="19">
                  <c:v>Portugali</c:v>
                </c:pt>
                <c:pt idx="20">
                  <c:v>Viro</c:v>
                </c:pt>
                <c:pt idx="21">
                  <c:v>Tšekin tasavalta</c:v>
                </c:pt>
                <c:pt idx="22">
                  <c:v>Puola</c:v>
                </c:pt>
                <c:pt idx="23">
                  <c:v>Brasilia</c:v>
                </c:pt>
                <c:pt idx="24">
                  <c:v>Latvia</c:v>
                </c:pt>
                <c:pt idx="25">
                  <c:v>Liettua</c:v>
                </c:pt>
                <c:pt idx="26">
                  <c:v>Romania</c:v>
                </c:pt>
                <c:pt idx="27">
                  <c:v>Bulgaria</c:v>
                </c:pt>
                <c:pt idx="28">
                  <c:v>Meksiko</c:v>
                </c:pt>
                <c:pt idx="29">
                  <c:v>Filippiinit</c:v>
                </c:pt>
              </c:strCache>
            </c:strRef>
          </c:cat>
          <c:val>
            <c:numRef>
              <c:f>Taul1!$B$2:$B$31</c:f>
              <c:numCache>
                <c:formatCode>0.0</c:formatCode>
                <c:ptCount val="30"/>
                <c:pt idx="0">
                  <c:v>8.4</c:v>
                </c:pt>
                <c:pt idx="1">
                  <c:v>13.5</c:v>
                </c:pt>
                <c:pt idx="2">
                  <c:v>5.5</c:v>
                </c:pt>
                <c:pt idx="3">
                  <c:v>13.9</c:v>
                </c:pt>
                <c:pt idx="4">
                  <c:v>9.1</c:v>
                </c:pt>
                <c:pt idx="5">
                  <c:v>12.1</c:v>
                </c:pt>
                <c:pt idx="6">
                  <c:v>8.1</c:v>
                </c:pt>
                <c:pt idx="7">
                  <c:v>9.6</c:v>
                </c:pt>
                <c:pt idx="8">
                  <c:v>8.4979302027333752</c:v>
                </c:pt>
                <c:pt idx="9">
                  <c:v>8.1999999999999993</c:v>
                </c:pt>
                <c:pt idx="10">
                  <c:v>6.5994564340376209</c:v>
                </c:pt>
                <c:pt idx="11">
                  <c:v>5.5146142804971898</c:v>
                </c:pt>
                <c:pt idx="12">
                  <c:v>7.4</c:v>
                </c:pt>
                <c:pt idx="13">
                  <c:v>4</c:v>
                </c:pt>
                <c:pt idx="14">
                  <c:v>4.3393686141617227</c:v>
                </c:pt>
                <c:pt idx="15">
                  <c:v>5.7</c:v>
                </c:pt>
                <c:pt idx="16">
                  <c:v>3.97775456298158</c:v>
                </c:pt>
                <c:pt idx="17">
                  <c:v>2.6217018710560409</c:v>
                </c:pt>
                <c:pt idx="18">
                  <c:v>3.9</c:v>
                </c:pt>
                <c:pt idx="19">
                  <c:v>2.2999999999999998</c:v>
                </c:pt>
                <c:pt idx="20">
                  <c:v>2.8</c:v>
                </c:pt>
                <c:pt idx="21">
                  <c:v>2.8</c:v>
                </c:pt>
                <c:pt idx="22">
                  <c:v>1.4</c:v>
                </c:pt>
                <c:pt idx="23">
                  <c:v>2.2600878198758974</c:v>
                </c:pt>
                <c:pt idx="24">
                  <c:v>1.5</c:v>
                </c:pt>
                <c:pt idx="25">
                  <c:v>1.9</c:v>
                </c:pt>
                <c:pt idx="26">
                  <c:v>1</c:v>
                </c:pt>
                <c:pt idx="27">
                  <c:v>0.6</c:v>
                </c:pt>
                <c:pt idx="28">
                  <c:v>1.0848421535404307</c:v>
                </c:pt>
                <c:pt idx="29">
                  <c:v>0.18080702559007181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056-4343-B5E2-F243D353C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187906544"/>
        <c:axId val="188480456"/>
      </c:barChart>
      <c:catAx>
        <c:axId val="187906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188480456"/>
        <c:crosses val="autoZero"/>
        <c:auto val="1"/>
        <c:lblAlgn val="ctr"/>
        <c:lblOffset val="100"/>
        <c:noMultiLvlLbl val="0"/>
      </c:catAx>
      <c:valAx>
        <c:axId val="188480456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18790654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317252584961828"/>
          <c:y val="3.0646460737765162E-2"/>
          <c:w val="0.11473186408406728"/>
          <c:h val="0.132640181318985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B5-440A-9068-9F45F0B0EA0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F93-433A-9EA3-FA01B7F71343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B5-440A-9068-9F45F0B0EA02}"/>
              </c:ext>
            </c:extLst>
          </c:dPt>
          <c:cat>
            <c:strRef>
              <c:f>Taul1!$A$2:$A$37</c:f>
              <c:strCache>
                <c:ptCount val="36"/>
                <c:pt idx="0">
                  <c:v>Ranska</c:v>
                </c:pt>
                <c:pt idx="1">
                  <c:v>Suomi</c:v>
                </c:pt>
                <c:pt idx="2">
                  <c:v>Norja</c:v>
                </c:pt>
                <c:pt idx="3">
                  <c:v>Tanska</c:v>
                </c:pt>
                <c:pt idx="4">
                  <c:v>Italia</c:v>
                </c:pt>
                <c:pt idx="5">
                  <c:v>Belgia</c:v>
                </c:pt>
                <c:pt idx="6">
                  <c:v>Ruotsi</c:v>
                </c:pt>
                <c:pt idx="7">
                  <c:v>Irlanti</c:v>
                </c:pt>
                <c:pt idx="8">
                  <c:v>Espanja</c:v>
                </c:pt>
                <c:pt idx="9">
                  <c:v>Slovakia</c:v>
                </c:pt>
                <c:pt idx="10">
                  <c:v>Euro alue</c:v>
                </c:pt>
                <c:pt idx="11">
                  <c:v>Unkari</c:v>
                </c:pt>
                <c:pt idx="12">
                  <c:v>Malta</c:v>
                </c:pt>
                <c:pt idx="13">
                  <c:v>Liettua</c:v>
                </c:pt>
                <c:pt idx="14">
                  <c:v>Slovenia</c:v>
                </c:pt>
                <c:pt idx="15">
                  <c:v>EU</c:v>
                </c:pt>
                <c:pt idx="16">
                  <c:v>Tsekki</c:v>
                </c:pt>
                <c:pt idx="17">
                  <c:v>Itävalta</c:v>
                </c:pt>
                <c:pt idx="18">
                  <c:v>Kroatia</c:v>
                </c:pt>
                <c:pt idx="19">
                  <c:v>Portugali</c:v>
                </c:pt>
                <c:pt idx="20">
                  <c:v>Latvia</c:v>
                </c:pt>
                <c:pt idx="21">
                  <c:v>Alankomaat</c:v>
                </c:pt>
                <c:pt idx="22">
                  <c:v>Saksa</c:v>
                </c:pt>
                <c:pt idx="23">
                  <c:v>Puola</c:v>
                </c:pt>
                <c:pt idx="24">
                  <c:v>Bulgaria</c:v>
                </c:pt>
                <c:pt idx="25">
                  <c:v>Viro</c:v>
                </c:pt>
                <c:pt idx="26">
                  <c:v>Kypros</c:v>
                </c:pt>
                <c:pt idx="27">
                  <c:v>Kreikka</c:v>
                </c:pt>
                <c:pt idx="28">
                  <c:v>Luxemburg</c:v>
                </c:pt>
                <c:pt idx="29">
                  <c:v>Romania</c:v>
                </c:pt>
                <c:pt idx="30">
                  <c:v>Iso-Britannia</c:v>
                </c:pt>
                <c:pt idx="31">
                  <c:v>Makedonia</c:v>
                </c:pt>
                <c:pt idx="32">
                  <c:v>Sveitsi</c:v>
                </c:pt>
                <c:pt idx="33">
                  <c:v>Islanti</c:v>
                </c:pt>
                <c:pt idx="34">
                  <c:v>Montenegro</c:v>
                </c:pt>
                <c:pt idx="35">
                  <c:v>Turkki</c:v>
                </c:pt>
              </c:strCache>
            </c:strRef>
          </c:cat>
          <c:val>
            <c:numRef>
              <c:f>Taul1!$B$2:$B$37</c:f>
              <c:numCache>
                <c:formatCode>General</c:formatCode>
                <c:ptCount val="36"/>
                <c:pt idx="0">
                  <c:v>37.6</c:v>
                </c:pt>
                <c:pt idx="1">
                  <c:v>37.799999999999997</c:v>
                </c:pt>
                <c:pt idx="2">
                  <c:v>37.9</c:v>
                </c:pt>
                <c:pt idx="3">
                  <c:v>38.200000000000003</c:v>
                </c:pt>
                <c:pt idx="4">
                  <c:v>38.299999999999997</c:v>
                </c:pt>
                <c:pt idx="5">
                  <c:v>38.4</c:v>
                </c:pt>
                <c:pt idx="6">
                  <c:v>38.5</c:v>
                </c:pt>
                <c:pt idx="7">
                  <c:v>38.700000000000003</c:v>
                </c:pt>
                <c:pt idx="8">
                  <c:v>38.9</c:v>
                </c:pt>
                <c:pt idx="9">
                  <c:v>38.9</c:v>
                </c:pt>
                <c:pt idx="10">
                  <c:v>39</c:v>
                </c:pt>
                <c:pt idx="11">
                  <c:v>39.1</c:v>
                </c:pt>
                <c:pt idx="12">
                  <c:v>39.1</c:v>
                </c:pt>
                <c:pt idx="13">
                  <c:v>39.200000000000003</c:v>
                </c:pt>
                <c:pt idx="14">
                  <c:v>39.299999999999997</c:v>
                </c:pt>
                <c:pt idx="15">
                  <c:v>39.4</c:v>
                </c:pt>
                <c:pt idx="16">
                  <c:v>39.4</c:v>
                </c:pt>
                <c:pt idx="17">
                  <c:v>39.4</c:v>
                </c:pt>
                <c:pt idx="18">
                  <c:v>39.6</c:v>
                </c:pt>
                <c:pt idx="19">
                  <c:v>39.6</c:v>
                </c:pt>
                <c:pt idx="20">
                  <c:v>39.799999999999997</c:v>
                </c:pt>
                <c:pt idx="21">
                  <c:v>39.9</c:v>
                </c:pt>
                <c:pt idx="22">
                  <c:v>40</c:v>
                </c:pt>
                <c:pt idx="23">
                  <c:v>40</c:v>
                </c:pt>
                <c:pt idx="24">
                  <c:v>40.1</c:v>
                </c:pt>
                <c:pt idx="25">
                  <c:v>40.200000000000003</c:v>
                </c:pt>
                <c:pt idx="26">
                  <c:v>40.299999999999997</c:v>
                </c:pt>
                <c:pt idx="27">
                  <c:v>40.4</c:v>
                </c:pt>
                <c:pt idx="28">
                  <c:v>40.4</c:v>
                </c:pt>
                <c:pt idx="29">
                  <c:v>40.6</c:v>
                </c:pt>
                <c:pt idx="30">
                  <c:v>40.700000000000003</c:v>
                </c:pt>
                <c:pt idx="31">
                  <c:v>42.1</c:v>
                </c:pt>
                <c:pt idx="32">
                  <c:v>42.6</c:v>
                </c:pt>
                <c:pt idx="33">
                  <c:v>42.9</c:v>
                </c:pt>
                <c:pt idx="34">
                  <c:v>43</c:v>
                </c:pt>
                <c:pt idx="35">
                  <c:v>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B5-440A-9068-9F45F0B0E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69"/>
        <c:axId val="416757904"/>
        <c:axId val="416758296"/>
      </c:barChart>
      <c:catAx>
        <c:axId val="41675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6758296"/>
        <c:crosses val="autoZero"/>
        <c:auto val="1"/>
        <c:lblAlgn val="ctr"/>
        <c:lblOffset val="100"/>
        <c:noMultiLvlLbl val="0"/>
      </c:catAx>
      <c:valAx>
        <c:axId val="416758296"/>
        <c:scaling>
          <c:orientation val="minMax"/>
          <c:min val="3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675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B5-440A-9068-9F45F0B0EA0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F93-433A-9EA3-FA01B7F7134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FA4-4575-9CCE-60A345CAF592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B5-440A-9068-9F45F0B0EA02}"/>
              </c:ext>
            </c:extLst>
          </c:dPt>
          <c:cat>
            <c:strRef>
              <c:f>Taul1!$A$2:$A$34</c:f>
              <c:strCache>
                <c:ptCount val="33"/>
                <c:pt idx="0">
                  <c:v>Ranska</c:v>
                </c:pt>
                <c:pt idx="1">
                  <c:v>Ruotsi</c:v>
                </c:pt>
                <c:pt idx="2">
                  <c:v>Norja</c:v>
                </c:pt>
                <c:pt idx="3">
                  <c:v>Tanska</c:v>
                </c:pt>
                <c:pt idx="4">
                  <c:v>Slovakia</c:v>
                </c:pt>
                <c:pt idx="5">
                  <c:v>Suomi</c:v>
                </c:pt>
                <c:pt idx="6">
                  <c:v>Belgia</c:v>
                </c:pt>
                <c:pt idx="7">
                  <c:v>Tsekki</c:v>
                </c:pt>
                <c:pt idx="8">
                  <c:v>Unkari</c:v>
                </c:pt>
                <c:pt idx="9">
                  <c:v>Itävältä</c:v>
                </c:pt>
                <c:pt idx="10">
                  <c:v>Euro alue</c:v>
                </c:pt>
                <c:pt idx="11">
                  <c:v>Slovenia</c:v>
                </c:pt>
                <c:pt idx="12">
                  <c:v>Kroatia</c:v>
                </c:pt>
                <c:pt idx="13">
                  <c:v>EU</c:v>
                </c:pt>
                <c:pt idx="14">
                  <c:v>Saksa</c:v>
                </c:pt>
                <c:pt idx="15">
                  <c:v>Alankomaat</c:v>
                </c:pt>
                <c:pt idx="16">
                  <c:v>Irlanti</c:v>
                </c:pt>
                <c:pt idx="17">
                  <c:v>Espanja</c:v>
                </c:pt>
                <c:pt idx="18">
                  <c:v>Italia</c:v>
                </c:pt>
                <c:pt idx="19">
                  <c:v>Portugali</c:v>
                </c:pt>
                <c:pt idx="20">
                  <c:v>Liettua</c:v>
                </c:pt>
                <c:pt idx="21">
                  <c:v>Bulgaria</c:v>
                </c:pt>
                <c:pt idx="22">
                  <c:v>Latvia</c:v>
                </c:pt>
                <c:pt idx="23">
                  <c:v>Puola</c:v>
                </c:pt>
                <c:pt idx="24">
                  <c:v>Viro</c:v>
                </c:pt>
                <c:pt idx="25">
                  <c:v>Romania</c:v>
                </c:pt>
                <c:pt idx="26">
                  <c:v>Kreikka</c:v>
                </c:pt>
                <c:pt idx="27">
                  <c:v>Luxemburg</c:v>
                </c:pt>
                <c:pt idx="28">
                  <c:v>Iso-Britannia</c:v>
                </c:pt>
                <c:pt idx="29">
                  <c:v>Sveitsi</c:v>
                </c:pt>
                <c:pt idx="30">
                  <c:v>Islanti</c:v>
                </c:pt>
                <c:pt idx="31">
                  <c:v>Serbia</c:v>
                </c:pt>
                <c:pt idx="32">
                  <c:v>Montenegro</c:v>
                </c:pt>
              </c:strCache>
            </c:strRef>
          </c:cat>
          <c:val>
            <c:numRef>
              <c:f>Taul1!$B$2:$B$34</c:f>
              <c:numCache>
                <c:formatCode>General</c:formatCode>
                <c:ptCount val="33"/>
                <c:pt idx="0">
                  <c:v>37.4</c:v>
                </c:pt>
                <c:pt idx="1">
                  <c:v>38.1</c:v>
                </c:pt>
                <c:pt idx="2">
                  <c:v>38.1</c:v>
                </c:pt>
                <c:pt idx="3">
                  <c:v>38.299999999999997</c:v>
                </c:pt>
                <c:pt idx="4">
                  <c:v>38.5</c:v>
                </c:pt>
                <c:pt idx="5">
                  <c:v>38.5</c:v>
                </c:pt>
                <c:pt idx="6">
                  <c:v>38.799999999999997</c:v>
                </c:pt>
                <c:pt idx="7">
                  <c:v>38.799999999999997</c:v>
                </c:pt>
                <c:pt idx="8">
                  <c:v>38.9</c:v>
                </c:pt>
                <c:pt idx="9">
                  <c:v>38.9</c:v>
                </c:pt>
                <c:pt idx="10">
                  <c:v>39.200000000000003</c:v>
                </c:pt>
                <c:pt idx="11">
                  <c:v>39.299999999999997</c:v>
                </c:pt>
                <c:pt idx="12">
                  <c:v>39.4</c:v>
                </c:pt>
                <c:pt idx="13">
                  <c:v>39.5</c:v>
                </c:pt>
                <c:pt idx="14">
                  <c:v>39.5</c:v>
                </c:pt>
                <c:pt idx="15">
                  <c:v>39.6</c:v>
                </c:pt>
                <c:pt idx="16">
                  <c:v>39.700000000000003</c:v>
                </c:pt>
                <c:pt idx="17">
                  <c:v>39.700000000000003</c:v>
                </c:pt>
                <c:pt idx="18">
                  <c:v>39.700000000000003</c:v>
                </c:pt>
                <c:pt idx="19">
                  <c:v>39.700000000000003</c:v>
                </c:pt>
                <c:pt idx="20">
                  <c:v>39.799999999999997</c:v>
                </c:pt>
                <c:pt idx="21">
                  <c:v>39.9</c:v>
                </c:pt>
                <c:pt idx="22">
                  <c:v>39.9</c:v>
                </c:pt>
                <c:pt idx="23">
                  <c:v>40</c:v>
                </c:pt>
                <c:pt idx="24">
                  <c:v>40.5</c:v>
                </c:pt>
                <c:pt idx="25">
                  <c:v>40.6</c:v>
                </c:pt>
                <c:pt idx="26">
                  <c:v>40.799999999999997</c:v>
                </c:pt>
                <c:pt idx="27">
                  <c:v>40.799999999999997</c:v>
                </c:pt>
                <c:pt idx="28">
                  <c:v>41</c:v>
                </c:pt>
                <c:pt idx="29">
                  <c:v>42.6</c:v>
                </c:pt>
                <c:pt idx="30">
                  <c:v>43.1</c:v>
                </c:pt>
                <c:pt idx="31">
                  <c:v>43.6</c:v>
                </c:pt>
                <c:pt idx="3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B5-440A-9068-9F45F0B0E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69"/>
        <c:axId val="416757904"/>
        <c:axId val="416758296"/>
      </c:barChart>
      <c:catAx>
        <c:axId val="41675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6758296"/>
        <c:crosses val="autoZero"/>
        <c:auto val="1"/>
        <c:lblAlgn val="ctr"/>
        <c:lblOffset val="100"/>
        <c:noMultiLvlLbl val="0"/>
      </c:catAx>
      <c:valAx>
        <c:axId val="416758296"/>
        <c:scaling>
          <c:orientation val="minMax"/>
          <c:min val="3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675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28353101459425E-2"/>
          <c:y val="2.8281583771735234E-2"/>
          <c:w val="0.87842796115975175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Työvoimakustannukset/jalostusarvo 2012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Taul1!$B$2:$B$1455</c:f>
              <c:numCache>
                <c:formatCode>General</c:formatCode>
                <c:ptCount val="1454"/>
                <c:pt idx="2" formatCode="0.00">
                  <c:v>70.19</c:v>
                </c:pt>
                <c:pt idx="3" formatCode="0.00">
                  <c:v>61.87</c:v>
                </c:pt>
                <c:pt idx="4" formatCode="0.00">
                  <c:v>73.150000000000006</c:v>
                </c:pt>
                <c:pt idx="5" formatCode="0.00">
                  <c:v>9.39</c:v>
                </c:pt>
                <c:pt idx="6" formatCode="0.00">
                  <c:v>530.12</c:v>
                </c:pt>
                <c:pt idx="7" formatCode="0.00">
                  <c:v>33.07</c:v>
                </c:pt>
                <c:pt idx="8" formatCode="0.00">
                  <c:v>80.319999999999993</c:v>
                </c:pt>
                <c:pt idx="9" formatCode="0.00">
                  <c:v>96.5</c:v>
                </c:pt>
                <c:pt idx="10" formatCode="0.00">
                  <c:v>71.92</c:v>
                </c:pt>
                <c:pt idx="11" formatCode="0.00">
                  <c:v>82.98</c:v>
                </c:pt>
                <c:pt idx="12" formatCode="0.00">
                  <c:v>70.06</c:v>
                </c:pt>
                <c:pt idx="13" formatCode="0.00">
                  <c:v>69.17</c:v>
                </c:pt>
                <c:pt idx="14" formatCode="0.00">
                  <c:v>81.09</c:v>
                </c:pt>
                <c:pt idx="15" formatCode="0.00">
                  <c:v>79.66</c:v>
                </c:pt>
                <c:pt idx="16" formatCode="0.00">
                  <c:v>77.77</c:v>
                </c:pt>
                <c:pt idx="17" formatCode="0.00">
                  <c:v>80.95</c:v>
                </c:pt>
                <c:pt idx="18" formatCode="0.00">
                  <c:v>50.7</c:v>
                </c:pt>
                <c:pt idx="19" formatCode="0.00">
                  <c:v>85.56</c:v>
                </c:pt>
                <c:pt idx="20" formatCode="0.00">
                  <c:v>84.38</c:v>
                </c:pt>
                <c:pt idx="21" formatCode="0.00">
                  <c:v>40.35</c:v>
                </c:pt>
                <c:pt idx="22" formatCode="0.00">
                  <c:v>58.1</c:v>
                </c:pt>
                <c:pt idx="23" formatCode="0.00">
                  <c:v>80.86</c:v>
                </c:pt>
                <c:pt idx="24" formatCode="0.00">
                  <c:v>83.37</c:v>
                </c:pt>
                <c:pt idx="25" formatCode="0.00">
                  <c:v>75.69</c:v>
                </c:pt>
                <c:pt idx="26" formatCode="0.00">
                  <c:v>81.42</c:v>
                </c:pt>
                <c:pt idx="27" formatCode="0.00">
                  <c:v>67.73</c:v>
                </c:pt>
                <c:pt idx="28" formatCode="0.00">
                  <c:v>81.64</c:v>
                </c:pt>
                <c:pt idx="29" formatCode="0.00">
                  <c:v>72.75</c:v>
                </c:pt>
                <c:pt idx="30" formatCode="0.00">
                  <c:v>110.69</c:v>
                </c:pt>
                <c:pt idx="31" formatCode="0.00">
                  <c:v>88.47</c:v>
                </c:pt>
                <c:pt idx="32" formatCode="0.00">
                  <c:v>76.849999999999994</c:v>
                </c:pt>
                <c:pt idx="33" formatCode="0.00">
                  <c:v>89.11</c:v>
                </c:pt>
                <c:pt idx="34" formatCode="0.00">
                  <c:v>58.06</c:v>
                </c:pt>
                <c:pt idx="35" formatCode="0.00">
                  <c:v>73.02</c:v>
                </c:pt>
                <c:pt idx="36" formatCode="0.00">
                  <c:v>94.82</c:v>
                </c:pt>
                <c:pt idx="37" formatCode="0.00">
                  <c:v>45.49</c:v>
                </c:pt>
                <c:pt idx="38" formatCode="0.00">
                  <c:v>79.66</c:v>
                </c:pt>
                <c:pt idx="39" formatCode="0.00">
                  <c:v>54.19</c:v>
                </c:pt>
                <c:pt idx="40" formatCode="0.00">
                  <c:v>74.239999999999995</c:v>
                </c:pt>
                <c:pt idx="41" formatCode="0.00">
                  <c:v>115.73</c:v>
                </c:pt>
                <c:pt idx="42" formatCode="0.00">
                  <c:v>61.68</c:v>
                </c:pt>
                <c:pt idx="43" formatCode="0.00">
                  <c:v>69.099999999999994</c:v>
                </c:pt>
                <c:pt idx="44" formatCode="0.00">
                  <c:v>165.54</c:v>
                </c:pt>
                <c:pt idx="45" formatCode="0.00">
                  <c:v>97.16</c:v>
                </c:pt>
                <c:pt idx="46" formatCode="0.00">
                  <c:v>97.44</c:v>
                </c:pt>
                <c:pt idx="47" formatCode="0.00">
                  <c:v>85.94</c:v>
                </c:pt>
                <c:pt idx="48" formatCode="0.00">
                  <c:v>60.39</c:v>
                </c:pt>
                <c:pt idx="49" formatCode="0.00">
                  <c:v>64.64</c:v>
                </c:pt>
                <c:pt idx="50" formatCode="0.00">
                  <c:v>76.3</c:v>
                </c:pt>
                <c:pt idx="51" formatCode="0.00">
                  <c:v>61.97</c:v>
                </c:pt>
                <c:pt idx="52" formatCode="0.00">
                  <c:v>84.78</c:v>
                </c:pt>
                <c:pt idx="53" formatCode="0.00">
                  <c:v>70.44</c:v>
                </c:pt>
                <c:pt idx="54" formatCode="0.00">
                  <c:v>93.54</c:v>
                </c:pt>
                <c:pt idx="55" formatCode="0.00">
                  <c:v>74.16</c:v>
                </c:pt>
                <c:pt idx="56" formatCode="0.00">
                  <c:v>87.68</c:v>
                </c:pt>
                <c:pt idx="57" formatCode="0.00">
                  <c:v>56</c:v>
                </c:pt>
                <c:pt idx="58" formatCode="0.00">
                  <c:v>107.23</c:v>
                </c:pt>
                <c:pt idx="59" formatCode="0.00">
                  <c:v>61.86</c:v>
                </c:pt>
                <c:pt idx="60" formatCode="0.00">
                  <c:v>79.319999999999993</c:v>
                </c:pt>
                <c:pt idx="61" formatCode="0.00">
                  <c:v>26.99</c:v>
                </c:pt>
                <c:pt idx="62" formatCode="0.00">
                  <c:v>57</c:v>
                </c:pt>
                <c:pt idx="63" formatCode="0.00">
                  <c:v>65.569999999999993</c:v>
                </c:pt>
                <c:pt idx="64" formatCode="0.00">
                  <c:v>134.12</c:v>
                </c:pt>
                <c:pt idx="65" formatCode="0.00">
                  <c:v>74.3</c:v>
                </c:pt>
                <c:pt idx="66" formatCode="0.00">
                  <c:v>81.19</c:v>
                </c:pt>
                <c:pt idx="67" formatCode="0.00">
                  <c:v>89.62</c:v>
                </c:pt>
                <c:pt idx="68" formatCode="0.00">
                  <c:v>77.11</c:v>
                </c:pt>
                <c:pt idx="69" formatCode="0.00">
                  <c:v>53.25</c:v>
                </c:pt>
                <c:pt idx="70" formatCode="0.00">
                  <c:v>78.37</c:v>
                </c:pt>
                <c:pt idx="71" formatCode="0.00">
                  <c:v>85.05</c:v>
                </c:pt>
                <c:pt idx="72" formatCode="0.00">
                  <c:v>88.2</c:v>
                </c:pt>
                <c:pt idx="73" formatCode="0.00">
                  <c:v>68.239999999999995</c:v>
                </c:pt>
                <c:pt idx="74" formatCode="0.00">
                  <c:v>86.59</c:v>
                </c:pt>
                <c:pt idx="75" formatCode="0.00">
                  <c:v>87.01</c:v>
                </c:pt>
                <c:pt idx="76" formatCode="0.00">
                  <c:v>54.89</c:v>
                </c:pt>
                <c:pt idx="77" formatCode="0.00">
                  <c:v>-77.59</c:v>
                </c:pt>
                <c:pt idx="78" formatCode="0.00">
                  <c:v>91.71</c:v>
                </c:pt>
                <c:pt idx="79" formatCode="0.00">
                  <c:v>103.04</c:v>
                </c:pt>
                <c:pt idx="80" formatCode="0.00">
                  <c:v>88.75</c:v>
                </c:pt>
                <c:pt idx="81" formatCode="0.00">
                  <c:v>87.19</c:v>
                </c:pt>
                <c:pt idx="82" formatCode="0.00">
                  <c:v>90.36</c:v>
                </c:pt>
                <c:pt idx="83" formatCode="0.00">
                  <c:v>60.86</c:v>
                </c:pt>
                <c:pt idx="84" formatCode="0.00">
                  <c:v>90.25</c:v>
                </c:pt>
                <c:pt idx="85" formatCode="0.00">
                  <c:v>36.6</c:v>
                </c:pt>
                <c:pt idx="86" formatCode="0.00">
                  <c:v>144.44</c:v>
                </c:pt>
                <c:pt idx="87" formatCode="0.00">
                  <c:v>95.48</c:v>
                </c:pt>
                <c:pt idx="88" formatCode="0.00">
                  <c:v>92.19</c:v>
                </c:pt>
                <c:pt idx="89" formatCode="0.00">
                  <c:v>83.82</c:v>
                </c:pt>
                <c:pt idx="90" formatCode="0.00">
                  <c:v>81.95</c:v>
                </c:pt>
                <c:pt idx="91" formatCode="0.00">
                  <c:v>81.58</c:v>
                </c:pt>
                <c:pt idx="92" formatCode="0.00">
                  <c:v>66.98</c:v>
                </c:pt>
                <c:pt idx="93" formatCode="0.00">
                  <c:v>58.98</c:v>
                </c:pt>
                <c:pt idx="94" formatCode="0.00">
                  <c:v>73.819999999999993</c:v>
                </c:pt>
                <c:pt idx="95" formatCode="0.00">
                  <c:v>80.040000000000006</c:v>
                </c:pt>
                <c:pt idx="96" formatCode="0.00">
                  <c:v>54.56</c:v>
                </c:pt>
                <c:pt idx="97" formatCode="0.00">
                  <c:v>87.22</c:v>
                </c:pt>
                <c:pt idx="98" formatCode="0.00">
                  <c:v>71.63</c:v>
                </c:pt>
                <c:pt idx="99" formatCode="0.00">
                  <c:v>68.930000000000007</c:v>
                </c:pt>
                <c:pt idx="100" formatCode="0.00">
                  <c:v>70.510000000000005</c:v>
                </c:pt>
                <c:pt idx="101" formatCode="0.00">
                  <c:v>88.29</c:v>
                </c:pt>
                <c:pt idx="102" formatCode="0.00">
                  <c:v>97.46</c:v>
                </c:pt>
                <c:pt idx="103" formatCode="0.00">
                  <c:v>50.59</c:v>
                </c:pt>
                <c:pt idx="104" formatCode="0.00">
                  <c:v>72.38</c:v>
                </c:pt>
                <c:pt idx="105" formatCode="0.00">
                  <c:v>92.71</c:v>
                </c:pt>
                <c:pt idx="106" formatCode="0.00">
                  <c:v>80.61</c:v>
                </c:pt>
                <c:pt idx="107" formatCode="0.00">
                  <c:v>44.56</c:v>
                </c:pt>
                <c:pt idx="108" formatCode="0.00">
                  <c:v>93.21</c:v>
                </c:pt>
                <c:pt idx="109" formatCode="0.00">
                  <c:v>112.9</c:v>
                </c:pt>
                <c:pt idx="110" formatCode="0.00">
                  <c:v>73.489999999999995</c:v>
                </c:pt>
                <c:pt idx="111" formatCode="0.00">
                  <c:v>79.52</c:v>
                </c:pt>
                <c:pt idx="112" formatCode="0.00">
                  <c:v>48.89</c:v>
                </c:pt>
                <c:pt idx="113" formatCode="0.00">
                  <c:v>52.22</c:v>
                </c:pt>
                <c:pt idx="114" formatCode="0.00">
                  <c:v>49.18</c:v>
                </c:pt>
                <c:pt idx="115" formatCode="0.00">
                  <c:v>73.400000000000006</c:v>
                </c:pt>
                <c:pt idx="116" formatCode="0.00">
                  <c:v>51.06</c:v>
                </c:pt>
                <c:pt idx="117" formatCode="0.00">
                  <c:v>96.78</c:v>
                </c:pt>
                <c:pt idx="118" formatCode="0.00">
                  <c:v>69.08</c:v>
                </c:pt>
                <c:pt idx="119" formatCode="0.00">
                  <c:v>70.319999999999993</c:v>
                </c:pt>
                <c:pt idx="120" formatCode="0.00">
                  <c:v>73.23</c:v>
                </c:pt>
                <c:pt idx="121" formatCode="0.00">
                  <c:v>82.96</c:v>
                </c:pt>
                <c:pt idx="122" formatCode="0.00">
                  <c:v>53.99</c:v>
                </c:pt>
                <c:pt idx="123" formatCode="0.00">
                  <c:v>81.06</c:v>
                </c:pt>
                <c:pt idx="124" formatCode="0.00">
                  <c:v>78.14</c:v>
                </c:pt>
                <c:pt idx="125" formatCode="0.00">
                  <c:v>108.56</c:v>
                </c:pt>
                <c:pt idx="126" formatCode="0.00">
                  <c:v>72.7</c:v>
                </c:pt>
                <c:pt idx="127" formatCode="0.00">
                  <c:v>68.540000000000006</c:v>
                </c:pt>
                <c:pt idx="128" formatCode="0.00">
                  <c:v>106.15</c:v>
                </c:pt>
                <c:pt idx="129" formatCode="0.00">
                  <c:v>60.15</c:v>
                </c:pt>
                <c:pt idx="130" formatCode="0.00">
                  <c:v>87.2</c:v>
                </c:pt>
                <c:pt idx="131" formatCode="0.00">
                  <c:v>62.49</c:v>
                </c:pt>
                <c:pt idx="132" formatCode="0.00">
                  <c:v>73.17</c:v>
                </c:pt>
                <c:pt idx="133" formatCode="0.00">
                  <c:v>76.22</c:v>
                </c:pt>
                <c:pt idx="134" formatCode="0.00">
                  <c:v>67.72</c:v>
                </c:pt>
                <c:pt idx="135" formatCode="0.00">
                  <c:v>83.44</c:v>
                </c:pt>
                <c:pt idx="136" formatCode="0.00">
                  <c:v>111.05</c:v>
                </c:pt>
                <c:pt idx="137" formatCode="0.00">
                  <c:v>61.66</c:v>
                </c:pt>
                <c:pt idx="138" formatCode="0.00">
                  <c:v>70.94</c:v>
                </c:pt>
                <c:pt idx="139" formatCode="0.00">
                  <c:v>94.51</c:v>
                </c:pt>
                <c:pt idx="140" formatCode="0.00">
                  <c:v>65.05</c:v>
                </c:pt>
                <c:pt idx="141" formatCode="0.00">
                  <c:v>63.64</c:v>
                </c:pt>
                <c:pt idx="142" formatCode="0.00">
                  <c:v>56.04</c:v>
                </c:pt>
                <c:pt idx="143" formatCode="0.00">
                  <c:v>82.95</c:v>
                </c:pt>
                <c:pt idx="144" formatCode="0.00">
                  <c:v>64.06</c:v>
                </c:pt>
                <c:pt idx="145" formatCode="0.00">
                  <c:v>70.03</c:v>
                </c:pt>
                <c:pt idx="146" formatCode="0.00">
                  <c:v>81.23</c:v>
                </c:pt>
                <c:pt idx="147" formatCode="0.00">
                  <c:v>-277.67</c:v>
                </c:pt>
                <c:pt idx="148" formatCode="0.00">
                  <c:v>73.97</c:v>
                </c:pt>
                <c:pt idx="149" formatCode="0.00">
                  <c:v>66.86</c:v>
                </c:pt>
                <c:pt idx="150" formatCode="0.00">
                  <c:v>23.55</c:v>
                </c:pt>
                <c:pt idx="151" formatCode="0.00">
                  <c:v>45.85</c:v>
                </c:pt>
                <c:pt idx="152" formatCode="0.00">
                  <c:v>84.87</c:v>
                </c:pt>
                <c:pt idx="153" formatCode="0.00">
                  <c:v>77.38</c:v>
                </c:pt>
                <c:pt idx="154" formatCode="0.00">
                  <c:v>72.69</c:v>
                </c:pt>
                <c:pt idx="155" formatCode="0.00">
                  <c:v>58.89</c:v>
                </c:pt>
                <c:pt idx="156" formatCode="0.00">
                  <c:v>32.909999999999997</c:v>
                </c:pt>
                <c:pt idx="157" formatCode="0.00">
                  <c:v>63.13</c:v>
                </c:pt>
                <c:pt idx="158" formatCode="0.00">
                  <c:v>106.33</c:v>
                </c:pt>
                <c:pt idx="159" formatCode="0.00">
                  <c:v>99.69</c:v>
                </c:pt>
                <c:pt idx="160" formatCode="0.00">
                  <c:v>92.77</c:v>
                </c:pt>
                <c:pt idx="161" formatCode="0.00">
                  <c:v>63.81</c:v>
                </c:pt>
                <c:pt idx="162" formatCode="0.00">
                  <c:v>84.77</c:v>
                </c:pt>
                <c:pt idx="163" formatCode="0.00">
                  <c:v>-132.04</c:v>
                </c:pt>
                <c:pt idx="164" formatCode="0.00">
                  <c:v>55.82</c:v>
                </c:pt>
                <c:pt idx="165" formatCode="0.00">
                  <c:v>53.27</c:v>
                </c:pt>
                <c:pt idx="166" formatCode="0.00">
                  <c:v>68.25</c:v>
                </c:pt>
                <c:pt idx="167" formatCode="0.00">
                  <c:v>113.84</c:v>
                </c:pt>
                <c:pt idx="168" formatCode="0.00">
                  <c:v>91.8</c:v>
                </c:pt>
                <c:pt idx="169" formatCode="0.00">
                  <c:v>77.48</c:v>
                </c:pt>
                <c:pt idx="170" formatCode="0.00">
                  <c:v>75.650000000000006</c:v>
                </c:pt>
                <c:pt idx="171" formatCode="0.00">
                  <c:v>54.54</c:v>
                </c:pt>
                <c:pt idx="172" formatCode="0.00">
                  <c:v>81.77</c:v>
                </c:pt>
                <c:pt idx="173" formatCode="0.00">
                  <c:v>222.44</c:v>
                </c:pt>
                <c:pt idx="174" formatCode="0.00">
                  <c:v>68.73</c:v>
                </c:pt>
                <c:pt idx="175" formatCode="0.00">
                  <c:v>67.150000000000006</c:v>
                </c:pt>
                <c:pt idx="176" formatCode="0.00">
                  <c:v>95.74</c:v>
                </c:pt>
                <c:pt idx="177" formatCode="0.00">
                  <c:v>73.069999999999993</c:v>
                </c:pt>
                <c:pt idx="178" formatCode="0.00">
                  <c:v>45.21</c:v>
                </c:pt>
                <c:pt idx="179" formatCode="0.00">
                  <c:v>90.9</c:v>
                </c:pt>
                <c:pt idx="180" formatCode="0.00">
                  <c:v>78.150000000000006</c:v>
                </c:pt>
                <c:pt idx="181" formatCode="0.00">
                  <c:v>88.56</c:v>
                </c:pt>
                <c:pt idx="182" formatCode="0.00">
                  <c:v>59.64</c:v>
                </c:pt>
                <c:pt idx="183" formatCode="0.00">
                  <c:v>70.47</c:v>
                </c:pt>
                <c:pt idx="184" formatCode="0.00">
                  <c:v>81.31</c:v>
                </c:pt>
                <c:pt idx="185" formatCode="0.00">
                  <c:v>85.5</c:v>
                </c:pt>
                <c:pt idx="186" formatCode="0.00">
                  <c:v>92.01</c:v>
                </c:pt>
                <c:pt idx="187" formatCode="0.00">
                  <c:v>92.29</c:v>
                </c:pt>
                <c:pt idx="188" formatCode="0.00">
                  <c:v>81.400000000000006</c:v>
                </c:pt>
                <c:pt idx="189" formatCode="0.00">
                  <c:v>102.23</c:v>
                </c:pt>
                <c:pt idx="190" formatCode="0.00">
                  <c:v>9.82</c:v>
                </c:pt>
                <c:pt idx="191" formatCode="0.00">
                  <c:v>52.07</c:v>
                </c:pt>
                <c:pt idx="192" formatCode="0.00">
                  <c:v>74.56</c:v>
                </c:pt>
                <c:pt idx="193" formatCode="0.00">
                  <c:v>88.29</c:v>
                </c:pt>
                <c:pt idx="194" formatCode="0.00">
                  <c:v>62.77</c:v>
                </c:pt>
                <c:pt idx="195" formatCode="0.00">
                  <c:v>86.74</c:v>
                </c:pt>
                <c:pt idx="196" formatCode="0.00">
                  <c:v>55.13</c:v>
                </c:pt>
                <c:pt idx="197" formatCode="0.00">
                  <c:v>67.7</c:v>
                </c:pt>
                <c:pt idx="198" formatCode="0.00">
                  <c:v>69.239999999999995</c:v>
                </c:pt>
                <c:pt idx="199" formatCode="0.00">
                  <c:v>89.03</c:v>
                </c:pt>
                <c:pt idx="200" formatCode="0.00">
                  <c:v>52.01</c:v>
                </c:pt>
                <c:pt idx="201" formatCode="0.00">
                  <c:v>70.81</c:v>
                </c:pt>
                <c:pt idx="202" formatCode="0.00">
                  <c:v>70.88</c:v>
                </c:pt>
                <c:pt idx="203" formatCode="0.00">
                  <c:v>63.61</c:v>
                </c:pt>
                <c:pt idx="204" formatCode="0.00">
                  <c:v>79.47</c:v>
                </c:pt>
                <c:pt idx="205" formatCode="0.00">
                  <c:v>119.97</c:v>
                </c:pt>
                <c:pt idx="206" formatCode="0.00">
                  <c:v>91.6</c:v>
                </c:pt>
                <c:pt idx="207" formatCode="0.00">
                  <c:v>91.55</c:v>
                </c:pt>
                <c:pt idx="208" formatCode="0.00">
                  <c:v>76.900000000000006</c:v>
                </c:pt>
                <c:pt idx="209" formatCode="0.00">
                  <c:v>73.61</c:v>
                </c:pt>
                <c:pt idx="210" formatCode="0.00">
                  <c:v>60.7</c:v>
                </c:pt>
                <c:pt idx="211" formatCode="0.00">
                  <c:v>87.6</c:v>
                </c:pt>
                <c:pt idx="212" formatCode="0.00">
                  <c:v>77.900000000000006</c:v>
                </c:pt>
                <c:pt idx="213" formatCode="0.00">
                  <c:v>81.739999999999995</c:v>
                </c:pt>
                <c:pt idx="214" formatCode="0.00">
                  <c:v>52.31</c:v>
                </c:pt>
                <c:pt idx="215" formatCode="0.00">
                  <c:v>50.01</c:v>
                </c:pt>
                <c:pt idx="216" formatCode="0.00">
                  <c:v>100.74</c:v>
                </c:pt>
                <c:pt idx="217" formatCode="0.00">
                  <c:v>66.28</c:v>
                </c:pt>
                <c:pt idx="218" formatCode="0.00">
                  <c:v>92.8</c:v>
                </c:pt>
                <c:pt idx="219" formatCode="0.00">
                  <c:v>83.59</c:v>
                </c:pt>
                <c:pt idx="220" formatCode="0.00">
                  <c:v>93.72</c:v>
                </c:pt>
                <c:pt idx="221" formatCode="0.00">
                  <c:v>85.85</c:v>
                </c:pt>
                <c:pt idx="222" formatCode="0.00">
                  <c:v>83.32</c:v>
                </c:pt>
                <c:pt idx="223" formatCode="0.00">
                  <c:v>93.64</c:v>
                </c:pt>
                <c:pt idx="224" formatCode="0.00">
                  <c:v>108.47</c:v>
                </c:pt>
                <c:pt idx="225" formatCode="0.00">
                  <c:v>108.77</c:v>
                </c:pt>
                <c:pt idx="226" formatCode="0.00">
                  <c:v>79.66</c:v>
                </c:pt>
                <c:pt idx="227" formatCode="0.00">
                  <c:v>78.069999999999993</c:v>
                </c:pt>
                <c:pt idx="228" formatCode="0.00">
                  <c:v>79.7</c:v>
                </c:pt>
                <c:pt idx="229" formatCode="0.00">
                  <c:v>82.77</c:v>
                </c:pt>
                <c:pt idx="230" formatCode="0.00">
                  <c:v>64.069999999999993</c:v>
                </c:pt>
                <c:pt idx="231" formatCode="0.00">
                  <c:v>73.64</c:v>
                </c:pt>
                <c:pt idx="232" formatCode="0.00">
                  <c:v>64.64</c:v>
                </c:pt>
                <c:pt idx="233" formatCode="0.00">
                  <c:v>84.62</c:v>
                </c:pt>
                <c:pt idx="234" formatCode="0.00">
                  <c:v>61.97</c:v>
                </c:pt>
                <c:pt idx="235" formatCode="0.00">
                  <c:v>82.88</c:v>
                </c:pt>
                <c:pt idx="236" formatCode="0.00">
                  <c:v>67.7</c:v>
                </c:pt>
                <c:pt idx="237" formatCode="0.00">
                  <c:v>53.39</c:v>
                </c:pt>
                <c:pt idx="238" formatCode="0.00">
                  <c:v>71.11</c:v>
                </c:pt>
                <c:pt idx="239" formatCode="0.00">
                  <c:v>72.03</c:v>
                </c:pt>
                <c:pt idx="240" formatCode="0.00">
                  <c:v>67.17</c:v>
                </c:pt>
                <c:pt idx="241" formatCode="0.00">
                  <c:v>69.22</c:v>
                </c:pt>
                <c:pt idx="242" formatCode="0.00">
                  <c:v>74.48</c:v>
                </c:pt>
                <c:pt idx="243" formatCode="0.00">
                  <c:v>65.760000000000005</c:v>
                </c:pt>
                <c:pt idx="244" formatCode="0.00">
                  <c:v>34.54</c:v>
                </c:pt>
                <c:pt idx="245" formatCode="0.00">
                  <c:v>55.81</c:v>
                </c:pt>
                <c:pt idx="246" formatCode="0.00">
                  <c:v>102.11</c:v>
                </c:pt>
                <c:pt idx="247" formatCode="0.00">
                  <c:v>94.41</c:v>
                </c:pt>
                <c:pt idx="248" formatCode="0.00">
                  <c:v>66.42</c:v>
                </c:pt>
                <c:pt idx="249" formatCode="0.00">
                  <c:v>80</c:v>
                </c:pt>
                <c:pt idx="250" formatCode="0.00">
                  <c:v>60.57</c:v>
                </c:pt>
                <c:pt idx="251" formatCode="0.00">
                  <c:v>65.73</c:v>
                </c:pt>
                <c:pt idx="252" formatCode="0.00">
                  <c:v>73.680000000000007</c:v>
                </c:pt>
                <c:pt idx="253" formatCode="0.00">
                  <c:v>79.930000000000007</c:v>
                </c:pt>
                <c:pt idx="254" formatCode="0.00">
                  <c:v>93.63</c:v>
                </c:pt>
                <c:pt idx="255" formatCode="0.00">
                  <c:v>102.14</c:v>
                </c:pt>
                <c:pt idx="256" formatCode="0.00">
                  <c:v>84.54</c:v>
                </c:pt>
                <c:pt idx="257" formatCode="0.00">
                  <c:v>130.12</c:v>
                </c:pt>
                <c:pt idx="258" formatCode="0.00">
                  <c:v>91.39</c:v>
                </c:pt>
                <c:pt idx="259" formatCode="0.00">
                  <c:v>93.22</c:v>
                </c:pt>
                <c:pt idx="260" formatCode="0.00">
                  <c:v>46.57</c:v>
                </c:pt>
                <c:pt idx="261" formatCode="0.00">
                  <c:v>95.55</c:v>
                </c:pt>
                <c:pt idx="262" formatCode="0.00">
                  <c:v>58.98</c:v>
                </c:pt>
                <c:pt idx="263" formatCode="0.00">
                  <c:v>84.96</c:v>
                </c:pt>
                <c:pt idx="264" formatCode="0.00">
                  <c:v>141.47999999999999</c:v>
                </c:pt>
                <c:pt idx="265" formatCode="0.00">
                  <c:v>85.57</c:v>
                </c:pt>
                <c:pt idx="266" formatCode="0.00">
                  <c:v>77.040000000000006</c:v>
                </c:pt>
                <c:pt idx="267" formatCode="0.00">
                  <c:v>70.94</c:v>
                </c:pt>
                <c:pt idx="268" formatCode="0.00">
                  <c:v>79.67</c:v>
                </c:pt>
                <c:pt idx="269" formatCode="0.00">
                  <c:v>68.83</c:v>
                </c:pt>
                <c:pt idx="270" formatCode="0.00">
                  <c:v>60.78</c:v>
                </c:pt>
                <c:pt idx="271" formatCode="0.00">
                  <c:v>86.94</c:v>
                </c:pt>
                <c:pt idx="272" formatCode="0.00">
                  <c:v>77.81</c:v>
                </c:pt>
                <c:pt idx="273" formatCode="0.00">
                  <c:v>78.78</c:v>
                </c:pt>
                <c:pt idx="274" formatCode="0.00">
                  <c:v>156.05000000000001</c:v>
                </c:pt>
                <c:pt idx="275" formatCode="0.00">
                  <c:v>106.34</c:v>
                </c:pt>
                <c:pt idx="276" formatCode="0.00">
                  <c:v>91.74</c:v>
                </c:pt>
                <c:pt idx="277" formatCode="0.00">
                  <c:v>62.66</c:v>
                </c:pt>
                <c:pt idx="278" formatCode="0.00">
                  <c:v>47.68</c:v>
                </c:pt>
                <c:pt idx="279" formatCode="0.00">
                  <c:v>84.31</c:v>
                </c:pt>
                <c:pt idx="280" formatCode="0.00">
                  <c:v>106.61</c:v>
                </c:pt>
                <c:pt idx="281" formatCode="0.00">
                  <c:v>67.42</c:v>
                </c:pt>
                <c:pt idx="282" formatCode="0.00">
                  <c:v>88.5</c:v>
                </c:pt>
                <c:pt idx="283" formatCode="0.00">
                  <c:v>83.18</c:v>
                </c:pt>
                <c:pt idx="284" formatCode="0.00">
                  <c:v>39.549999999999997</c:v>
                </c:pt>
                <c:pt idx="285" formatCode="0.00">
                  <c:v>58.9</c:v>
                </c:pt>
                <c:pt idx="286" formatCode="0.00">
                  <c:v>88.83</c:v>
                </c:pt>
                <c:pt idx="287" formatCode="0.00">
                  <c:v>93.38</c:v>
                </c:pt>
                <c:pt idx="288" formatCode="0.00">
                  <c:v>79.260000000000005</c:v>
                </c:pt>
                <c:pt idx="289" formatCode="0.00">
                  <c:v>71.5</c:v>
                </c:pt>
                <c:pt idx="290" formatCode="0.00">
                  <c:v>84.36</c:v>
                </c:pt>
                <c:pt idx="291" formatCode="0.00">
                  <c:v>80.989999999999995</c:v>
                </c:pt>
                <c:pt idx="292" formatCode="0.00">
                  <c:v>88.08</c:v>
                </c:pt>
                <c:pt idx="293" formatCode="0.00">
                  <c:v>55.79</c:v>
                </c:pt>
                <c:pt idx="294" formatCode="0.00">
                  <c:v>67.209999999999994</c:v>
                </c:pt>
                <c:pt idx="295" formatCode="0.00">
                  <c:v>121.42</c:v>
                </c:pt>
                <c:pt idx="296" formatCode="0.00">
                  <c:v>50.74</c:v>
                </c:pt>
                <c:pt idx="297" formatCode="0.00">
                  <c:v>28.22</c:v>
                </c:pt>
                <c:pt idx="298" formatCode="0.00">
                  <c:v>53.68</c:v>
                </c:pt>
                <c:pt idx="299" formatCode="0.00">
                  <c:v>85.84</c:v>
                </c:pt>
                <c:pt idx="300" formatCode="0.00">
                  <c:v>61.6</c:v>
                </c:pt>
                <c:pt idx="301" formatCode="0.00">
                  <c:v>72.599999999999994</c:v>
                </c:pt>
                <c:pt idx="302" formatCode="0.00">
                  <c:v>48.45</c:v>
                </c:pt>
                <c:pt idx="303" formatCode="0.00">
                  <c:v>47.28</c:v>
                </c:pt>
                <c:pt idx="304" formatCode="0.00">
                  <c:v>77.569999999999993</c:v>
                </c:pt>
                <c:pt idx="305" formatCode="0.00">
                  <c:v>97.11</c:v>
                </c:pt>
                <c:pt idx="306" formatCode="0.00">
                  <c:v>73.83</c:v>
                </c:pt>
                <c:pt idx="307" formatCode="0.00">
                  <c:v>61.34</c:v>
                </c:pt>
                <c:pt idx="308" formatCode="0.00">
                  <c:v>98.61</c:v>
                </c:pt>
                <c:pt idx="309" formatCode="0.00">
                  <c:v>56.33</c:v>
                </c:pt>
                <c:pt idx="310" formatCode="0.00">
                  <c:v>93.89</c:v>
                </c:pt>
                <c:pt idx="311" formatCode="0.00">
                  <c:v>77.27</c:v>
                </c:pt>
                <c:pt idx="312" formatCode="0.00">
                  <c:v>109.63</c:v>
                </c:pt>
                <c:pt idx="313" formatCode="0.00">
                  <c:v>93.35</c:v>
                </c:pt>
                <c:pt idx="314" formatCode="0.00">
                  <c:v>64.66</c:v>
                </c:pt>
                <c:pt idx="315" formatCode="0.00">
                  <c:v>50.36</c:v>
                </c:pt>
                <c:pt idx="316" formatCode="0.00">
                  <c:v>60.21</c:v>
                </c:pt>
                <c:pt idx="317" formatCode="0.00">
                  <c:v>71.17</c:v>
                </c:pt>
                <c:pt idx="318" formatCode="0.00">
                  <c:v>153.21</c:v>
                </c:pt>
                <c:pt idx="319" formatCode="0.00">
                  <c:v>88.75</c:v>
                </c:pt>
                <c:pt idx="320" formatCode="0.00">
                  <c:v>89.15</c:v>
                </c:pt>
                <c:pt idx="321" formatCode="0.00">
                  <c:v>70.61</c:v>
                </c:pt>
                <c:pt idx="322" formatCode="0.00">
                  <c:v>72.59</c:v>
                </c:pt>
                <c:pt idx="323" formatCode="0.00">
                  <c:v>97.93</c:v>
                </c:pt>
                <c:pt idx="324" formatCode="0.00">
                  <c:v>70.2</c:v>
                </c:pt>
                <c:pt idx="325" formatCode="0.00">
                  <c:v>55.78</c:v>
                </c:pt>
                <c:pt idx="326" formatCode="0.00">
                  <c:v>48.86</c:v>
                </c:pt>
                <c:pt idx="327" formatCode="0.00">
                  <c:v>65.099999999999994</c:v>
                </c:pt>
                <c:pt idx="328" formatCode="0.00">
                  <c:v>71.72</c:v>
                </c:pt>
                <c:pt idx="329" formatCode="0.00">
                  <c:v>116.08</c:v>
                </c:pt>
                <c:pt idx="330" formatCode="0.00">
                  <c:v>87.58</c:v>
                </c:pt>
                <c:pt idx="331" formatCode="0.00">
                  <c:v>66.94</c:v>
                </c:pt>
                <c:pt idx="332" formatCode="0.00">
                  <c:v>83.21</c:v>
                </c:pt>
                <c:pt idx="333" formatCode="0.00">
                  <c:v>60.6</c:v>
                </c:pt>
                <c:pt idx="334" formatCode="0.00">
                  <c:v>42.01</c:v>
                </c:pt>
                <c:pt idx="335" formatCode="0.00">
                  <c:v>65.11</c:v>
                </c:pt>
                <c:pt idx="336" formatCode="0.00">
                  <c:v>66.48</c:v>
                </c:pt>
                <c:pt idx="337" formatCode="0.00">
                  <c:v>71.13</c:v>
                </c:pt>
                <c:pt idx="338" formatCode="0.00">
                  <c:v>75.66</c:v>
                </c:pt>
                <c:pt idx="339" formatCode="0.00">
                  <c:v>71.239999999999995</c:v>
                </c:pt>
                <c:pt idx="340" formatCode="0.00">
                  <c:v>89.14</c:v>
                </c:pt>
                <c:pt idx="341" formatCode="0.00">
                  <c:v>77.17</c:v>
                </c:pt>
                <c:pt idx="342" formatCode="0.00">
                  <c:v>73.47</c:v>
                </c:pt>
                <c:pt idx="343" formatCode="0.00">
                  <c:v>63.34</c:v>
                </c:pt>
                <c:pt idx="344" formatCode="0.00">
                  <c:v>42.34</c:v>
                </c:pt>
                <c:pt idx="345" formatCode="0.00">
                  <c:v>78.069999999999993</c:v>
                </c:pt>
                <c:pt idx="346" formatCode="0.00">
                  <c:v>65.89</c:v>
                </c:pt>
                <c:pt idx="347" formatCode="0.00">
                  <c:v>72.239999999999995</c:v>
                </c:pt>
                <c:pt idx="348" formatCode="0.00">
                  <c:v>98.95</c:v>
                </c:pt>
                <c:pt idx="349" formatCode="0.00">
                  <c:v>44.07</c:v>
                </c:pt>
                <c:pt idx="350" formatCode="0.00">
                  <c:v>80.61</c:v>
                </c:pt>
                <c:pt idx="351" formatCode="0.00">
                  <c:v>45.7</c:v>
                </c:pt>
                <c:pt idx="352" formatCode="0.00">
                  <c:v>67.290000000000006</c:v>
                </c:pt>
                <c:pt idx="353" formatCode="0.00">
                  <c:v>65.599999999999994</c:v>
                </c:pt>
                <c:pt idx="354" formatCode="0.00">
                  <c:v>75.010000000000005</c:v>
                </c:pt>
                <c:pt idx="355" formatCode="0.00">
                  <c:v>119.51</c:v>
                </c:pt>
                <c:pt idx="356" formatCode="0.00">
                  <c:v>72.56</c:v>
                </c:pt>
                <c:pt idx="357" formatCode="0.00">
                  <c:v>88.8</c:v>
                </c:pt>
                <c:pt idx="358" formatCode="0.00">
                  <c:v>33.71</c:v>
                </c:pt>
                <c:pt idx="359" formatCode="0.00">
                  <c:v>74.739999999999995</c:v>
                </c:pt>
                <c:pt idx="360" formatCode="0.00">
                  <c:v>116.64</c:v>
                </c:pt>
                <c:pt idx="361" formatCode="0.00">
                  <c:v>167.07</c:v>
                </c:pt>
                <c:pt idx="362" formatCode="0.00">
                  <c:v>76.39</c:v>
                </c:pt>
                <c:pt idx="363" formatCode="0.00">
                  <c:v>60.3</c:v>
                </c:pt>
                <c:pt idx="364" formatCode="0.00">
                  <c:v>95.78</c:v>
                </c:pt>
                <c:pt idx="365" formatCode="0.00">
                  <c:v>68.38</c:v>
                </c:pt>
                <c:pt idx="366" formatCode="0.00">
                  <c:v>48.53</c:v>
                </c:pt>
                <c:pt idx="367" formatCode="0.00">
                  <c:v>87.73</c:v>
                </c:pt>
                <c:pt idx="368" formatCode="0.00">
                  <c:v>82.65</c:v>
                </c:pt>
                <c:pt idx="369" formatCode="0.00">
                  <c:v>96.39</c:v>
                </c:pt>
                <c:pt idx="370" formatCode="0.00">
                  <c:v>97.18</c:v>
                </c:pt>
                <c:pt idx="371" formatCode="0.00">
                  <c:v>63.21</c:v>
                </c:pt>
                <c:pt idx="372" formatCode="0.00">
                  <c:v>103.85</c:v>
                </c:pt>
                <c:pt idx="373" formatCode="0.00">
                  <c:v>72.69</c:v>
                </c:pt>
                <c:pt idx="374" formatCode="0.00">
                  <c:v>73.260000000000005</c:v>
                </c:pt>
                <c:pt idx="375" formatCode="0.00">
                  <c:v>79.66</c:v>
                </c:pt>
                <c:pt idx="376" formatCode="0.00">
                  <c:v>59.33</c:v>
                </c:pt>
                <c:pt idx="377" formatCode="0.00">
                  <c:v>114.24</c:v>
                </c:pt>
                <c:pt idx="378" formatCode="0.00">
                  <c:v>-70.16</c:v>
                </c:pt>
                <c:pt idx="379" formatCode="0.00">
                  <c:v>56.48</c:v>
                </c:pt>
                <c:pt idx="380" formatCode="0.00">
                  <c:v>89.97</c:v>
                </c:pt>
                <c:pt idx="381" formatCode="0.00">
                  <c:v>88.63</c:v>
                </c:pt>
                <c:pt idx="382" formatCode="0.00">
                  <c:v>79.25</c:v>
                </c:pt>
                <c:pt idx="383" formatCode="0.00">
                  <c:v>85.97</c:v>
                </c:pt>
                <c:pt idx="384" formatCode="0.00">
                  <c:v>69.260000000000005</c:v>
                </c:pt>
                <c:pt idx="385" formatCode="0.00">
                  <c:v>75.14</c:v>
                </c:pt>
                <c:pt idx="386" formatCode="0.00">
                  <c:v>66.319999999999993</c:v>
                </c:pt>
                <c:pt idx="387" formatCode="0.00">
                  <c:v>53.28</c:v>
                </c:pt>
                <c:pt idx="388" formatCode="0.00">
                  <c:v>64.39</c:v>
                </c:pt>
                <c:pt idx="389" formatCode="0.00">
                  <c:v>65.260000000000005</c:v>
                </c:pt>
                <c:pt idx="390" formatCode="0.00">
                  <c:v>93.07</c:v>
                </c:pt>
                <c:pt idx="391" formatCode="0.00">
                  <c:v>75.400000000000006</c:v>
                </c:pt>
                <c:pt idx="392" formatCode="0.00">
                  <c:v>57.7</c:v>
                </c:pt>
                <c:pt idx="393" formatCode="0.00">
                  <c:v>71.760000000000005</c:v>
                </c:pt>
                <c:pt idx="394" formatCode="0.00">
                  <c:v>48.41</c:v>
                </c:pt>
                <c:pt idx="395" formatCode="0.00">
                  <c:v>72.900000000000006</c:v>
                </c:pt>
                <c:pt idx="396" formatCode="0.00">
                  <c:v>91.02</c:v>
                </c:pt>
                <c:pt idx="397" formatCode="0.00">
                  <c:v>72.89</c:v>
                </c:pt>
                <c:pt idx="398" formatCode="0.00">
                  <c:v>47.39</c:v>
                </c:pt>
                <c:pt idx="399" formatCode="0.00">
                  <c:v>53.04</c:v>
                </c:pt>
                <c:pt idx="400" formatCode="0.00">
                  <c:v>66.67</c:v>
                </c:pt>
                <c:pt idx="401" formatCode="0.00">
                  <c:v>103.98</c:v>
                </c:pt>
                <c:pt idx="402" formatCode="0.00">
                  <c:v>96.69</c:v>
                </c:pt>
                <c:pt idx="403" formatCode="0.00">
                  <c:v>66.959999999999994</c:v>
                </c:pt>
                <c:pt idx="404" formatCode="0.00">
                  <c:v>77.34</c:v>
                </c:pt>
                <c:pt idx="405" formatCode="0.00">
                  <c:v>76.62</c:v>
                </c:pt>
                <c:pt idx="406" formatCode="0.00">
                  <c:v>84.01</c:v>
                </c:pt>
                <c:pt idx="407" formatCode="0.00">
                  <c:v>84.25</c:v>
                </c:pt>
                <c:pt idx="408" formatCode="0.00">
                  <c:v>91.89</c:v>
                </c:pt>
                <c:pt idx="409" formatCode="0.00">
                  <c:v>66.55</c:v>
                </c:pt>
                <c:pt idx="410" formatCode="0.00">
                  <c:v>95.15</c:v>
                </c:pt>
                <c:pt idx="411" formatCode="0.00">
                  <c:v>40.56</c:v>
                </c:pt>
                <c:pt idx="412" formatCode="0.00">
                  <c:v>76.55</c:v>
                </c:pt>
                <c:pt idx="413" formatCode="0.00">
                  <c:v>76.430000000000007</c:v>
                </c:pt>
                <c:pt idx="414" formatCode="0.00">
                  <c:v>76.680000000000007</c:v>
                </c:pt>
                <c:pt idx="415" formatCode="0.00">
                  <c:v>56.34</c:v>
                </c:pt>
                <c:pt idx="416" formatCode="0.00">
                  <c:v>76.7</c:v>
                </c:pt>
                <c:pt idx="417" formatCode="0.00">
                  <c:v>86.55</c:v>
                </c:pt>
                <c:pt idx="418" formatCode="0.00">
                  <c:v>81.41</c:v>
                </c:pt>
                <c:pt idx="419" formatCode="0.00">
                  <c:v>28.64</c:v>
                </c:pt>
                <c:pt idx="420" formatCode="0.00">
                  <c:v>29.12</c:v>
                </c:pt>
                <c:pt idx="421" formatCode="0.00">
                  <c:v>93.88</c:v>
                </c:pt>
                <c:pt idx="422" formatCode="0.00">
                  <c:v>92.19</c:v>
                </c:pt>
                <c:pt idx="423" formatCode="0.00">
                  <c:v>-115.3</c:v>
                </c:pt>
                <c:pt idx="424" formatCode="0.00">
                  <c:v>94.18</c:v>
                </c:pt>
                <c:pt idx="425" formatCode="0.00">
                  <c:v>81.61</c:v>
                </c:pt>
                <c:pt idx="426" formatCode="0.00">
                  <c:v>62.11</c:v>
                </c:pt>
                <c:pt idx="427" formatCode="0.00">
                  <c:v>133.1</c:v>
                </c:pt>
                <c:pt idx="428" formatCode="0.00">
                  <c:v>25.07</c:v>
                </c:pt>
                <c:pt idx="429" formatCode="0.00">
                  <c:v>61.27</c:v>
                </c:pt>
                <c:pt idx="430" formatCode="0.00">
                  <c:v>69.42</c:v>
                </c:pt>
                <c:pt idx="431" formatCode="0.00">
                  <c:v>60.74</c:v>
                </c:pt>
                <c:pt idx="432" formatCode="0.00">
                  <c:v>60.45</c:v>
                </c:pt>
                <c:pt idx="433" formatCode="0.00">
                  <c:v>39.94</c:v>
                </c:pt>
                <c:pt idx="434" formatCode="0.00">
                  <c:v>38.47</c:v>
                </c:pt>
                <c:pt idx="435" formatCode="0.00">
                  <c:v>92.69</c:v>
                </c:pt>
                <c:pt idx="436" formatCode="0.00">
                  <c:v>92.84</c:v>
                </c:pt>
                <c:pt idx="437" formatCode="0.00">
                  <c:v>85.01</c:v>
                </c:pt>
                <c:pt idx="438" formatCode="0.00">
                  <c:v>68.86</c:v>
                </c:pt>
                <c:pt idx="439" formatCode="0.00">
                  <c:v>55.78</c:v>
                </c:pt>
                <c:pt idx="440" formatCode="0.00">
                  <c:v>78.3</c:v>
                </c:pt>
                <c:pt idx="441" formatCode="0.00">
                  <c:v>65.42</c:v>
                </c:pt>
                <c:pt idx="442" formatCode="0.00">
                  <c:v>64.64</c:v>
                </c:pt>
                <c:pt idx="443" formatCode="0.00">
                  <c:v>60.99</c:v>
                </c:pt>
                <c:pt idx="444" formatCode="0.00">
                  <c:v>59.21</c:v>
                </c:pt>
                <c:pt idx="445" formatCode="0.00">
                  <c:v>1650</c:v>
                </c:pt>
                <c:pt idx="446" formatCode="0.00">
                  <c:v>77.400000000000006</c:v>
                </c:pt>
                <c:pt idx="447" formatCode="0.00">
                  <c:v>227.47</c:v>
                </c:pt>
                <c:pt idx="448" formatCode="0.00">
                  <c:v>85.45</c:v>
                </c:pt>
                <c:pt idx="449" formatCode="0.00">
                  <c:v>60.82</c:v>
                </c:pt>
                <c:pt idx="450" formatCode="0.00">
                  <c:v>83.94</c:v>
                </c:pt>
                <c:pt idx="451" formatCode="0.00">
                  <c:v>43.2</c:v>
                </c:pt>
                <c:pt idx="452" formatCode="0.00">
                  <c:v>41.31</c:v>
                </c:pt>
                <c:pt idx="453" formatCode="0.00">
                  <c:v>136.1</c:v>
                </c:pt>
                <c:pt idx="454" formatCode="0.00">
                  <c:v>-196.58</c:v>
                </c:pt>
                <c:pt idx="455" formatCode="0.00">
                  <c:v>68.77</c:v>
                </c:pt>
                <c:pt idx="456" formatCode="0.00">
                  <c:v>81.53</c:v>
                </c:pt>
                <c:pt idx="457" formatCode="0.00">
                  <c:v>48.91</c:v>
                </c:pt>
                <c:pt idx="458" formatCode="0.00">
                  <c:v>115.64</c:v>
                </c:pt>
                <c:pt idx="459" formatCode="0.00">
                  <c:v>89.28</c:v>
                </c:pt>
                <c:pt idx="460" formatCode="0.00">
                  <c:v>65</c:v>
                </c:pt>
                <c:pt idx="461" formatCode="0.00">
                  <c:v>74.7</c:v>
                </c:pt>
                <c:pt idx="462" formatCode="0.00">
                  <c:v>66.11</c:v>
                </c:pt>
                <c:pt idx="463" formatCode="0.00">
                  <c:v>65.739999999999995</c:v>
                </c:pt>
                <c:pt idx="464" formatCode="0.00">
                  <c:v>71.61</c:v>
                </c:pt>
                <c:pt idx="465" formatCode="0.00">
                  <c:v>143.24</c:v>
                </c:pt>
                <c:pt idx="466" formatCode="0.00">
                  <c:v>65.86</c:v>
                </c:pt>
                <c:pt idx="467" formatCode="0.00">
                  <c:v>73.069999999999993</c:v>
                </c:pt>
                <c:pt idx="468" formatCode="0.00">
                  <c:v>86.13</c:v>
                </c:pt>
                <c:pt idx="469" formatCode="0.00">
                  <c:v>79</c:v>
                </c:pt>
                <c:pt idx="470" formatCode="0.00">
                  <c:v>87.58</c:v>
                </c:pt>
                <c:pt idx="471" formatCode="0.00">
                  <c:v>86.13</c:v>
                </c:pt>
                <c:pt idx="472" formatCode="0.00">
                  <c:v>52.88</c:v>
                </c:pt>
                <c:pt idx="473" formatCode="0.00">
                  <c:v>69.44</c:v>
                </c:pt>
                <c:pt idx="474" formatCode="0.00">
                  <c:v>77.239999999999995</c:v>
                </c:pt>
                <c:pt idx="475" formatCode="0.00">
                  <c:v>75.569999999999993</c:v>
                </c:pt>
                <c:pt idx="476" formatCode="0.00">
                  <c:v>85.55</c:v>
                </c:pt>
                <c:pt idx="477" formatCode="0.00">
                  <c:v>62.91</c:v>
                </c:pt>
                <c:pt idx="478" formatCode="0.00">
                  <c:v>68.069999999999993</c:v>
                </c:pt>
                <c:pt idx="479" formatCode="0.00">
                  <c:v>77.099999999999994</c:v>
                </c:pt>
                <c:pt idx="480" formatCode="0.00">
                  <c:v>79.03</c:v>
                </c:pt>
                <c:pt idx="481" formatCode="0.00">
                  <c:v>107.21</c:v>
                </c:pt>
                <c:pt idx="482" formatCode="0.00">
                  <c:v>1626.6</c:v>
                </c:pt>
                <c:pt idx="483" formatCode="0.00">
                  <c:v>67.2</c:v>
                </c:pt>
                <c:pt idx="484" formatCode="0.00">
                  <c:v>48.33</c:v>
                </c:pt>
                <c:pt idx="485" formatCode="0.00">
                  <c:v>68.489999999999995</c:v>
                </c:pt>
                <c:pt idx="486" formatCode="0.00">
                  <c:v>75.52</c:v>
                </c:pt>
                <c:pt idx="487" formatCode="0.00">
                  <c:v>96.49</c:v>
                </c:pt>
                <c:pt idx="488" formatCode="0.00">
                  <c:v>71.13</c:v>
                </c:pt>
                <c:pt idx="489" formatCode="0.00">
                  <c:v>81.33</c:v>
                </c:pt>
                <c:pt idx="490" formatCode="0.00">
                  <c:v>49.96</c:v>
                </c:pt>
                <c:pt idx="491" formatCode="0.00">
                  <c:v>82.34</c:v>
                </c:pt>
                <c:pt idx="492" formatCode="0.00">
                  <c:v>66.430000000000007</c:v>
                </c:pt>
                <c:pt idx="493" formatCode="0.00">
                  <c:v>80.040000000000006</c:v>
                </c:pt>
                <c:pt idx="494" formatCode="0.00">
                  <c:v>59.14</c:v>
                </c:pt>
                <c:pt idx="495" formatCode="0.00">
                  <c:v>48.75</c:v>
                </c:pt>
                <c:pt idx="496" formatCode="0.00">
                  <c:v>69.41</c:v>
                </c:pt>
                <c:pt idx="497" formatCode="0.00">
                  <c:v>76.94</c:v>
                </c:pt>
                <c:pt idx="498" formatCode="0.00">
                  <c:v>107.48</c:v>
                </c:pt>
                <c:pt idx="499" formatCode="0.00">
                  <c:v>74.66</c:v>
                </c:pt>
                <c:pt idx="500" formatCode="0.00">
                  <c:v>96.1</c:v>
                </c:pt>
                <c:pt idx="501" formatCode="0.00">
                  <c:v>81.95</c:v>
                </c:pt>
                <c:pt idx="502" formatCode="0.00">
                  <c:v>85.42</c:v>
                </c:pt>
                <c:pt idx="503" formatCode="0.00">
                  <c:v>51.96</c:v>
                </c:pt>
                <c:pt idx="504" formatCode="0.00">
                  <c:v>177.14</c:v>
                </c:pt>
                <c:pt idx="505" formatCode="0.00">
                  <c:v>71.739999999999995</c:v>
                </c:pt>
                <c:pt idx="506" formatCode="0.00">
                  <c:v>74.010000000000005</c:v>
                </c:pt>
                <c:pt idx="507" formatCode="0.00">
                  <c:v>72.22</c:v>
                </c:pt>
                <c:pt idx="508" formatCode="0.00">
                  <c:v>71.88</c:v>
                </c:pt>
                <c:pt idx="509" formatCode="0.00">
                  <c:v>60.35</c:v>
                </c:pt>
                <c:pt idx="510" formatCode="0.00">
                  <c:v>66.39</c:v>
                </c:pt>
                <c:pt idx="511" formatCode="0.00">
                  <c:v>77.78</c:v>
                </c:pt>
                <c:pt idx="512" formatCode="0.00">
                  <c:v>57.49</c:v>
                </c:pt>
                <c:pt idx="513" formatCode="0.00">
                  <c:v>66.38</c:v>
                </c:pt>
                <c:pt idx="514" formatCode="0.00">
                  <c:v>47.3</c:v>
                </c:pt>
                <c:pt idx="515" formatCode="0.00">
                  <c:v>83.13</c:v>
                </c:pt>
                <c:pt idx="516" formatCode="0.00">
                  <c:v>107.77</c:v>
                </c:pt>
                <c:pt idx="517" formatCode="0.00">
                  <c:v>-195.68</c:v>
                </c:pt>
                <c:pt idx="518" formatCode="0.00">
                  <c:v>60.82</c:v>
                </c:pt>
                <c:pt idx="519" formatCode="0.00">
                  <c:v>67.2</c:v>
                </c:pt>
                <c:pt idx="520" formatCode="0.00">
                  <c:v>66.22</c:v>
                </c:pt>
                <c:pt idx="521" formatCode="0.00">
                  <c:v>54.65</c:v>
                </c:pt>
                <c:pt idx="522" formatCode="0.00">
                  <c:v>95.49</c:v>
                </c:pt>
                <c:pt idx="523" formatCode="0.00">
                  <c:v>54.96</c:v>
                </c:pt>
                <c:pt idx="524" formatCode="0.00">
                  <c:v>78.709999999999994</c:v>
                </c:pt>
                <c:pt idx="525" formatCode="0.00">
                  <c:v>59</c:v>
                </c:pt>
                <c:pt idx="526" formatCode="0.00">
                  <c:v>63.61</c:v>
                </c:pt>
                <c:pt idx="527" formatCode="0.00">
                  <c:v>51.02</c:v>
                </c:pt>
                <c:pt idx="528" formatCode="0.00">
                  <c:v>61.39</c:v>
                </c:pt>
                <c:pt idx="529" formatCode="0.00">
                  <c:v>50.37</c:v>
                </c:pt>
                <c:pt idx="530" formatCode="0.00">
                  <c:v>54.95</c:v>
                </c:pt>
                <c:pt idx="531" formatCode="0.00">
                  <c:v>71.75</c:v>
                </c:pt>
                <c:pt idx="532" formatCode="0.00">
                  <c:v>69.569999999999993</c:v>
                </c:pt>
                <c:pt idx="533" formatCode="0.00">
                  <c:v>69.91</c:v>
                </c:pt>
                <c:pt idx="534" formatCode="0.00">
                  <c:v>64.16</c:v>
                </c:pt>
                <c:pt idx="535" formatCode="0.00">
                  <c:v>66.38</c:v>
                </c:pt>
                <c:pt idx="536" formatCode="0.00">
                  <c:v>92.85</c:v>
                </c:pt>
                <c:pt idx="537" formatCode="0.00">
                  <c:v>75.13</c:v>
                </c:pt>
                <c:pt idx="538" formatCode="0.00">
                  <c:v>81.59</c:v>
                </c:pt>
                <c:pt idx="539" formatCode="0.00">
                  <c:v>69.11</c:v>
                </c:pt>
                <c:pt idx="540" formatCode="0.00">
                  <c:v>83.55</c:v>
                </c:pt>
                <c:pt idx="541" formatCode="0.00">
                  <c:v>80.16</c:v>
                </c:pt>
                <c:pt idx="542" formatCode="0.00">
                  <c:v>-8.5</c:v>
                </c:pt>
                <c:pt idx="543" formatCode="0.00">
                  <c:v>79.62</c:v>
                </c:pt>
                <c:pt idx="544" formatCode="0.00">
                  <c:v>82.47</c:v>
                </c:pt>
                <c:pt idx="545" formatCode="0.00">
                  <c:v>41.95</c:v>
                </c:pt>
                <c:pt idx="546" formatCode="0.00">
                  <c:v>-166.75</c:v>
                </c:pt>
                <c:pt idx="547" formatCode="0.00">
                  <c:v>70.489999999999995</c:v>
                </c:pt>
                <c:pt idx="548" formatCode="0.00">
                  <c:v>81.03</c:v>
                </c:pt>
                <c:pt idx="549" formatCode="0.00">
                  <c:v>78.680000000000007</c:v>
                </c:pt>
                <c:pt idx="550" formatCode="0.00">
                  <c:v>47.25</c:v>
                </c:pt>
                <c:pt idx="551" formatCode="0.00">
                  <c:v>66.83</c:v>
                </c:pt>
                <c:pt idx="552" formatCode="0.00">
                  <c:v>78.349999999999994</c:v>
                </c:pt>
                <c:pt idx="553" formatCode="0.00">
                  <c:v>61.92</c:v>
                </c:pt>
                <c:pt idx="554" formatCode="0.00">
                  <c:v>91.86</c:v>
                </c:pt>
                <c:pt idx="555" formatCode="0.00">
                  <c:v>2.27</c:v>
                </c:pt>
                <c:pt idx="556" formatCode="0.00">
                  <c:v>86.05</c:v>
                </c:pt>
                <c:pt idx="557" formatCode="0.00">
                  <c:v>66.97</c:v>
                </c:pt>
                <c:pt idx="558" formatCode="0.00">
                  <c:v>89.2</c:v>
                </c:pt>
                <c:pt idx="559" formatCode="0.00">
                  <c:v>60.27</c:v>
                </c:pt>
                <c:pt idx="560" formatCode="0.00">
                  <c:v>79.98</c:v>
                </c:pt>
                <c:pt idx="561" formatCode="0.00">
                  <c:v>22.69</c:v>
                </c:pt>
                <c:pt idx="562" formatCode="0.00">
                  <c:v>78.42</c:v>
                </c:pt>
                <c:pt idx="563" formatCode="0.00">
                  <c:v>24.37</c:v>
                </c:pt>
                <c:pt idx="564" formatCode="0.00">
                  <c:v>72.680000000000007</c:v>
                </c:pt>
                <c:pt idx="565" formatCode="0.00">
                  <c:v>90.78</c:v>
                </c:pt>
                <c:pt idx="566" formatCode="0.00">
                  <c:v>92.22</c:v>
                </c:pt>
                <c:pt idx="567" formatCode="0.00">
                  <c:v>89.56</c:v>
                </c:pt>
                <c:pt idx="568" formatCode="0.00">
                  <c:v>72.989999999999995</c:v>
                </c:pt>
                <c:pt idx="569" formatCode="0.00">
                  <c:v>67.709999999999994</c:v>
                </c:pt>
                <c:pt idx="570" formatCode="0.00">
                  <c:v>58.53</c:v>
                </c:pt>
                <c:pt idx="571" formatCode="0.00">
                  <c:v>76.39</c:v>
                </c:pt>
                <c:pt idx="572" formatCode="0.00">
                  <c:v>83.21</c:v>
                </c:pt>
                <c:pt idx="573" formatCode="0.00">
                  <c:v>75.81</c:v>
                </c:pt>
                <c:pt idx="574" formatCode="0.00">
                  <c:v>76.3</c:v>
                </c:pt>
                <c:pt idx="575" formatCode="0.00">
                  <c:v>90.37</c:v>
                </c:pt>
                <c:pt idx="576" formatCode="0.00">
                  <c:v>79.489999999999995</c:v>
                </c:pt>
                <c:pt idx="577" formatCode="0.00">
                  <c:v>69.599999999999994</c:v>
                </c:pt>
                <c:pt idx="578" formatCode="0.00">
                  <c:v>75.37</c:v>
                </c:pt>
                <c:pt idx="579" formatCode="0.00">
                  <c:v>68.45</c:v>
                </c:pt>
                <c:pt idx="580" formatCode="0.00">
                  <c:v>83.57</c:v>
                </c:pt>
                <c:pt idx="581" formatCode="0.00">
                  <c:v>70.67</c:v>
                </c:pt>
                <c:pt idx="582" formatCode="0.00">
                  <c:v>78.78</c:v>
                </c:pt>
                <c:pt idx="583" formatCode="0.00">
                  <c:v>84.74</c:v>
                </c:pt>
                <c:pt idx="584" formatCode="0.00">
                  <c:v>83.42</c:v>
                </c:pt>
                <c:pt idx="585" formatCode="0.00">
                  <c:v>107.78</c:v>
                </c:pt>
                <c:pt idx="586" formatCode="0.00">
                  <c:v>70.64</c:v>
                </c:pt>
                <c:pt idx="587" formatCode="0.00">
                  <c:v>69.36</c:v>
                </c:pt>
                <c:pt idx="588" formatCode="0.00">
                  <c:v>104.77</c:v>
                </c:pt>
                <c:pt idx="589" formatCode="0.00">
                  <c:v>47.26</c:v>
                </c:pt>
                <c:pt idx="590" formatCode="0.00">
                  <c:v>-19.97</c:v>
                </c:pt>
                <c:pt idx="591" formatCode="0.00">
                  <c:v>55.96</c:v>
                </c:pt>
                <c:pt idx="592" formatCode="0.00">
                  <c:v>85.83</c:v>
                </c:pt>
                <c:pt idx="593" formatCode="0.00">
                  <c:v>75.77</c:v>
                </c:pt>
                <c:pt idx="594" formatCode="0.00">
                  <c:v>77.63</c:v>
                </c:pt>
                <c:pt idx="595" formatCode="0.00">
                  <c:v>105</c:v>
                </c:pt>
                <c:pt idx="596" formatCode="0.00">
                  <c:v>91.2</c:v>
                </c:pt>
                <c:pt idx="597" formatCode="0.00">
                  <c:v>77.98</c:v>
                </c:pt>
                <c:pt idx="598" formatCode="0.00">
                  <c:v>88.24</c:v>
                </c:pt>
                <c:pt idx="599" formatCode="0.00">
                  <c:v>63.08</c:v>
                </c:pt>
                <c:pt idx="600" formatCode="0.00">
                  <c:v>48.01</c:v>
                </c:pt>
                <c:pt idx="601" formatCode="0.00">
                  <c:v>87.7</c:v>
                </c:pt>
                <c:pt idx="602" formatCode="0.00">
                  <c:v>78.040000000000006</c:v>
                </c:pt>
                <c:pt idx="603" formatCode="0.00">
                  <c:v>78.53</c:v>
                </c:pt>
                <c:pt idx="604" formatCode="0.00">
                  <c:v>78.13</c:v>
                </c:pt>
                <c:pt idx="605" formatCode="0.00">
                  <c:v>74.94</c:v>
                </c:pt>
                <c:pt idx="606" formatCode="0.00">
                  <c:v>58.42</c:v>
                </c:pt>
                <c:pt idx="607" formatCode="0.00">
                  <c:v>63.41</c:v>
                </c:pt>
                <c:pt idx="608" formatCode="0.00">
                  <c:v>67.680000000000007</c:v>
                </c:pt>
                <c:pt idx="609" formatCode="0.00">
                  <c:v>69.319999999999993</c:v>
                </c:pt>
                <c:pt idx="610" formatCode="0.00">
                  <c:v>69.739999999999995</c:v>
                </c:pt>
                <c:pt idx="611" formatCode="0.00">
                  <c:v>72.66</c:v>
                </c:pt>
                <c:pt idx="612" formatCode="0.00">
                  <c:v>53.7</c:v>
                </c:pt>
                <c:pt idx="613" formatCode="0.00">
                  <c:v>63.04</c:v>
                </c:pt>
                <c:pt idx="614" formatCode="0.00">
                  <c:v>53.89</c:v>
                </c:pt>
                <c:pt idx="615" formatCode="0.00">
                  <c:v>87.58</c:v>
                </c:pt>
                <c:pt idx="616" formatCode="0.00">
                  <c:v>37.729999999999997</c:v>
                </c:pt>
                <c:pt idx="617" formatCode="0.00">
                  <c:v>41.79</c:v>
                </c:pt>
                <c:pt idx="618" formatCode="0.00">
                  <c:v>5.36</c:v>
                </c:pt>
                <c:pt idx="619" formatCode="0.00">
                  <c:v>64.28</c:v>
                </c:pt>
                <c:pt idx="620" formatCode="0.00">
                  <c:v>61.12</c:v>
                </c:pt>
                <c:pt idx="621" formatCode="0.00">
                  <c:v>77.87</c:v>
                </c:pt>
                <c:pt idx="622" formatCode="0.00">
                  <c:v>93.25</c:v>
                </c:pt>
                <c:pt idx="623" formatCode="0.00">
                  <c:v>74.150000000000006</c:v>
                </c:pt>
                <c:pt idx="624" formatCode="0.00">
                  <c:v>69.73</c:v>
                </c:pt>
                <c:pt idx="625" formatCode="0.00">
                  <c:v>85.24</c:v>
                </c:pt>
                <c:pt idx="626" formatCode="0.00">
                  <c:v>87.63</c:v>
                </c:pt>
                <c:pt idx="627" formatCode="0.00">
                  <c:v>67.19</c:v>
                </c:pt>
                <c:pt idx="628" formatCode="0.00">
                  <c:v>93.88</c:v>
                </c:pt>
                <c:pt idx="629" formatCode="0.00">
                  <c:v>77.849999999999994</c:v>
                </c:pt>
                <c:pt idx="630" formatCode="0.00">
                  <c:v>87.94</c:v>
                </c:pt>
                <c:pt idx="631" formatCode="0.00">
                  <c:v>109.55</c:v>
                </c:pt>
                <c:pt idx="632" formatCode="0.00">
                  <c:v>67.83</c:v>
                </c:pt>
                <c:pt idx="633" formatCode="0.00">
                  <c:v>75.180000000000007</c:v>
                </c:pt>
                <c:pt idx="634" formatCode="0.00">
                  <c:v>78.17</c:v>
                </c:pt>
                <c:pt idx="635" formatCode="0.00">
                  <c:v>98.75</c:v>
                </c:pt>
                <c:pt idx="636" formatCode="0.00">
                  <c:v>51.44</c:v>
                </c:pt>
                <c:pt idx="637" formatCode="0.00">
                  <c:v>79.819999999999993</c:v>
                </c:pt>
                <c:pt idx="638" formatCode="0.00">
                  <c:v>72.62</c:v>
                </c:pt>
                <c:pt idx="639" formatCode="0.00">
                  <c:v>77.790000000000006</c:v>
                </c:pt>
                <c:pt idx="640" formatCode="0.00">
                  <c:v>93.73</c:v>
                </c:pt>
                <c:pt idx="641" formatCode="0.00">
                  <c:v>75.86</c:v>
                </c:pt>
                <c:pt idx="642" formatCode="0.00">
                  <c:v>72.569999999999993</c:v>
                </c:pt>
                <c:pt idx="643" formatCode="0.00">
                  <c:v>101.47</c:v>
                </c:pt>
                <c:pt idx="644" formatCode="0.00">
                  <c:v>43.29</c:v>
                </c:pt>
                <c:pt idx="645" formatCode="0.00">
                  <c:v>72.599999999999994</c:v>
                </c:pt>
                <c:pt idx="646" formatCode="0.00">
                  <c:v>82.36</c:v>
                </c:pt>
                <c:pt idx="647" formatCode="0.00">
                  <c:v>104.1</c:v>
                </c:pt>
                <c:pt idx="648" formatCode="0.00">
                  <c:v>72.13</c:v>
                </c:pt>
                <c:pt idx="649" formatCode="0.00">
                  <c:v>72.8</c:v>
                </c:pt>
                <c:pt idx="650" formatCode="0.00">
                  <c:v>52.26</c:v>
                </c:pt>
                <c:pt idx="651" formatCode="0.00">
                  <c:v>81.63</c:v>
                </c:pt>
                <c:pt idx="652" formatCode="0.00">
                  <c:v>49.79</c:v>
                </c:pt>
                <c:pt idx="653" formatCode="0.00">
                  <c:v>55.96</c:v>
                </c:pt>
                <c:pt idx="654" formatCode="0.00">
                  <c:v>92.08</c:v>
                </c:pt>
                <c:pt idx="655" formatCode="0.00">
                  <c:v>83.74</c:v>
                </c:pt>
                <c:pt idx="656" formatCode="0.00">
                  <c:v>68.069999999999993</c:v>
                </c:pt>
                <c:pt idx="657" formatCode="0.00">
                  <c:v>79.900000000000006</c:v>
                </c:pt>
                <c:pt idx="658" formatCode="0.00">
                  <c:v>79.19</c:v>
                </c:pt>
                <c:pt idx="659" formatCode="0.00">
                  <c:v>49.95</c:v>
                </c:pt>
                <c:pt idx="660" formatCode="0.00">
                  <c:v>87.18</c:v>
                </c:pt>
                <c:pt idx="661" formatCode="0.00">
                  <c:v>75.36</c:v>
                </c:pt>
                <c:pt idx="662" formatCode="0.00">
                  <c:v>52.61</c:v>
                </c:pt>
                <c:pt idx="663" formatCode="0.00">
                  <c:v>67.34</c:v>
                </c:pt>
                <c:pt idx="664" formatCode="0.00">
                  <c:v>69.83</c:v>
                </c:pt>
                <c:pt idx="665" formatCode="0.00">
                  <c:v>95.89</c:v>
                </c:pt>
                <c:pt idx="666" formatCode="0.00">
                  <c:v>71.87</c:v>
                </c:pt>
                <c:pt idx="667" formatCode="0.00">
                  <c:v>80.650000000000006</c:v>
                </c:pt>
                <c:pt idx="668" formatCode="0.00">
                  <c:v>57.99</c:v>
                </c:pt>
                <c:pt idx="669" formatCode="0.00">
                  <c:v>57.65</c:v>
                </c:pt>
                <c:pt idx="670" formatCode="0.00">
                  <c:v>67.94</c:v>
                </c:pt>
                <c:pt idx="671" formatCode="0.00">
                  <c:v>96.66</c:v>
                </c:pt>
                <c:pt idx="672" formatCode="0.00">
                  <c:v>48.28</c:v>
                </c:pt>
                <c:pt idx="673" formatCode="0.00">
                  <c:v>78.48</c:v>
                </c:pt>
                <c:pt idx="674" formatCode="0.00">
                  <c:v>77.260000000000005</c:v>
                </c:pt>
                <c:pt idx="675" formatCode="0.00">
                  <c:v>83.77</c:v>
                </c:pt>
                <c:pt idx="676" formatCode="0.00">
                  <c:v>462.97</c:v>
                </c:pt>
                <c:pt idx="677" formatCode="0.00">
                  <c:v>79.849999999999994</c:v>
                </c:pt>
                <c:pt idx="678" formatCode="0.00">
                  <c:v>64.33</c:v>
                </c:pt>
                <c:pt idx="679" formatCode="0.00">
                  <c:v>65.34</c:v>
                </c:pt>
                <c:pt idx="680" formatCode="0.00">
                  <c:v>95.1</c:v>
                </c:pt>
                <c:pt idx="681" formatCode="0.00">
                  <c:v>119.8</c:v>
                </c:pt>
                <c:pt idx="682" formatCode="0.00">
                  <c:v>89.19</c:v>
                </c:pt>
                <c:pt idx="683" formatCode="0.00">
                  <c:v>73.48</c:v>
                </c:pt>
                <c:pt idx="684" formatCode="0.00">
                  <c:v>68.7</c:v>
                </c:pt>
                <c:pt idx="685" formatCode="0.00">
                  <c:v>41.43</c:v>
                </c:pt>
                <c:pt idx="686" formatCode="0.00">
                  <c:v>63.06</c:v>
                </c:pt>
                <c:pt idx="687" formatCode="0.00">
                  <c:v>52.31</c:v>
                </c:pt>
                <c:pt idx="688" formatCode="0.00">
                  <c:v>73.48</c:v>
                </c:pt>
                <c:pt idx="689" formatCode="0.00">
                  <c:v>52.05</c:v>
                </c:pt>
                <c:pt idx="690" formatCode="0.00">
                  <c:v>79.56</c:v>
                </c:pt>
                <c:pt idx="691" formatCode="0.00">
                  <c:v>90.05</c:v>
                </c:pt>
                <c:pt idx="692" formatCode="0.00">
                  <c:v>93.37</c:v>
                </c:pt>
                <c:pt idx="693" formatCode="0.00">
                  <c:v>84.08</c:v>
                </c:pt>
                <c:pt idx="694" formatCode="0.00">
                  <c:v>64.62</c:v>
                </c:pt>
                <c:pt idx="695" formatCode="0.00">
                  <c:v>57.32</c:v>
                </c:pt>
                <c:pt idx="696" formatCode="0.00">
                  <c:v>98.55</c:v>
                </c:pt>
                <c:pt idx="697" formatCode="0.00">
                  <c:v>74.58</c:v>
                </c:pt>
                <c:pt idx="698" formatCode="0.00">
                  <c:v>48.76</c:v>
                </c:pt>
                <c:pt idx="699" formatCode="0.00">
                  <c:v>97.86</c:v>
                </c:pt>
                <c:pt idx="700" formatCode="0.00">
                  <c:v>66.569999999999993</c:v>
                </c:pt>
                <c:pt idx="701" formatCode="0.00">
                  <c:v>32.26</c:v>
                </c:pt>
                <c:pt idx="702" formatCode="0.00">
                  <c:v>77.16</c:v>
                </c:pt>
                <c:pt idx="703" formatCode="0.00">
                  <c:v>89.81</c:v>
                </c:pt>
                <c:pt idx="704" formatCode="0.00">
                  <c:v>93.42</c:v>
                </c:pt>
                <c:pt idx="705" formatCode="0.00">
                  <c:v>96.51</c:v>
                </c:pt>
                <c:pt idx="706" formatCode="0.00">
                  <c:v>45.6</c:v>
                </c:pt>
                <c:pt idx="707" formatCode="0.00">
                  <c:v>73.599999999999994</c:v>
                </c:pt>
                <c:pt idx="708" formatCode="0.00">
                  <c:v>70.14</c:v>
                </c:pt>
                <c:pt idx="709" formatCode="0.00">
                  <c:v>82.48</c:v>
                </c:pt>
                <c:pt idx="710" formatCode="0.00">
                  <c:v>86.44</c:v>
                </c:pt>
                <c:pt idx="711" formatCode="0.00">
                  <c:v>52.55</c:v>
                </c:pt>
                <c:pt idx="712" formatCode="0.00">
                  <c:v>85.63</c:v>
                </c:pt>
                <c:pt idx="713" formatCode="0.00">
                  <c:v>97.73</c:v>
                </c:pt>
                <c:pt idx="714" formatCode="0.00">
                  <c:v>59.96</c:v>
                </c:pt>
                <c:pt idx="715" formatCode="0.00">
                  <c:v>70.819999999999993</c:v>
                </c:pt>
                <c:pt idx="716" formatCode="0.00">
                  <c:v>62.99</c:v>
                </c:pt>
                <c:pt idx="717" formatCode="0.00">
                  <c:v>28.3</c:v>
                </c:pt>
                <c:pt idx="718" formatCode="0.00">
                  <c:v>93.56</c:v>
                </c:pt>
                <c:pt idx="719" formatCode="0.00">
                  <c:v>76.290000000000006</c:v>
                </c:pt>
                <c:pt idx="720" formatCode="0.00">
                  <c:v>63.87</c:v>
                </c:pt>
                <c:pt idx="721" formatCode="0.00">
                  <c:v>57.69</c:v>
                </c:pt>
                <c:pt idx="722" formatCode="0.00">
                  <c:v>73.81</c:v>
                </c:pt>
                <c:pt idx="723" formatCode="0.00">
                  <c:v>79.94</c:v>
                </c:pt>
                <c:pt idx="724" formatCode="0.00">
                  <c:v>213.6</c:v>
                </c:pt>
                <c:pt idx="725" formatCode="0.00">
                  <c:v>59.53</c:v>
                </c:pt>
                <c:pt idx="726" formatCode="0.00">
                  <c:v>96.99</c:v>
                </c:pt>
                <c:pt idx="727" formatCode="0.00">
                  <c:v>88.77</c:v>
                </c:pt>
                <c:pt idx="728" formatCode="0.00">
                  <c:v>82.22</c:v>
                </c:pt>
                <c:pt idx="729" formatCode="0.00">
                  <c:v>75.31</c:v>
                </c:pt>
                <c:pt idx="730" formatCode="0.00">
                  <c:v>113.44</c:v>
                </c:pt>
                <c:pt idx="731" formatCode="0.00">
                  <c:v>68.75</c:v>
                </c:pt>
                <c:pt idx="732" formatCode="0.00">
                  <c:v>84.03</c:v>
                </c:pt>
                <c:pt idx="733" formatCode="0.00">
                  <c:v>57.9</c:v>
                </c:pt>
                <c:pt idx="734" formatCode="0.00">
                  <c:v>90.93</c:v>
                </c:pt>
                <c:pt idx="735" formatCode="0.00">
                  <c:v>89.92</c:v>
                </c:pt>
                <c:pt idx="736" formatCode="0.00">
                  <c:v>79.430000000000007</c:v>
                </c:pt>
                <c:pt idx="737" formatCode="0.00">
                  <c:v>28.35</c:v>
                </c:pt>
                <c:pt idx="738" formatCode="0.00">
                  <c:v>62.76</c:v>
                </c:pt>
                <c:pt idx="739" formatCode="0.00">
                  <c:v>67.430000000000007</c:v>
                </c:pt>
                <c:pt idx="740" formatCode="0.00">
                  <c:v>78.62</c:v>
                </c:pt>
                <c:pt idx="741" formatCode="0.00">
                  <c:v>49.99</c:v>
                </c:pt>
                <c:pt idx="742" formatCode="0.00">
                  <c:v>104.56</c:v>
                </c:pt>
                <c:pt idx="743" formatCode="0.00">
                  <c:v>135.78</c:v>
                </c:pt>
                <c:pt idx="744" formatCode="0.00">
                  <c:v>187.41</c:v>
                </c:pt>
                <c:pt idx="745" formatCode="0.00">
                  <c:v>100.14</c:v>
                </c:pt>
                <c:pt idx="746" formatCode="0.00">
                  <c:v>82.28</c:v>
                </c:pt>
                <c:pt idx="747" formatCode="0.00">
                  <c:v>97.59</c:v>
                </c:pt>
                <c:pt idx="748" formatCode="0.00">
                  <c:v>109.54</c:v>
                </c:pt>
                <c:pt idx="749" formatCode="0.00">
                  <c:v>81.28</c:v>
                </c:pt>
                <c:pt idx="750" formatCode="0.00">
                  <c:v>50.58</c:v>
                </c:pt>
                <c:pt idx="751" formatCode="0.00">
                  <c:v>97.56</c:v>
                </c:pt>
                <c:pt idx="752" formatCode="0.00">
                  <c:v>85.99</c:v>
                </c:pt>
                <c:pt idx="753" formatCode="0.00">
                  <c:v>100.16</c:v>
                </c:pt>
                <c:pt idx="754" formatCode="0.00">
                  <c:v>55.43</c:v>
                </c:pt>
                <c:pt idx="755" formatCode="0.00">
                  <c:v>74.97</c:v>
                </c:pt>
                <c:pt idx="756" formatCode="0.00">
                  <c:v>75.77</c:v>
                </c:pt>
                <c:pt idx="757" formatCode="0.00">
                  <c:v>63.3</c:v>
                </c:pt>
                <c:pt idx="758" formatCode="0.00">
                  <c:v>51.22</c:v>
                </c:pt>
                <c:pt idx="759" formatCode="0.00">
                  <c:v>30.16</c:v>
                </c:pt>
                <c:pt idx="760" formatCode="0.00">
                  <c:v>90.2</c:v>
                </c:pt>
                <c:pt idx="761" formatCode="0.00">
                  <c:v>97.22</c:v>
                </c:pt>
                <c:pt idx="762" formatCode="0.00">
                  <c:v>84.68</c:v>
                </c:pt>
                <c:pt idx="763" formatCode="0.00">
                  <c:v>50.02</c:v>
                </c:pt>
                <c:pt idx="764" formatCode="0.00">
                  <c:v>-39.020000000000003</c:v>
                </c:pt>
                <c:pt idx="765" formatCode="0.00">
                  <c:v>68.91</c:v>
                </c:pt>
                <c:pt idx="766" formatCode="0.00">
                  <c:v>78.36</c:v>
                </c:pt>
                <c:pt idx="767" formatCode="0.00">
                  <c:v>96.75</c:v>
                </c:pt>
                <c:pt idx="768" formatCode="0.00">
                  <c:v>80.69</c:v>
                </c:pt>
                <c:pt idx="769" formatCode="0.00">
                  <c:v>66.13</c:v>
                </c:pt>
                <c:pt idx="770" formatCode="0.00">
                  <c:v>80.84</c:v>
                </c:pt>
                <c:pt idx="771" formatCode="0.00">
                  <c:v>77.760000000000005</c:v>
                </c:pt>
                <c:pt idx="772" formatCode="0.00">
                  <c:v>76.099999999999994</c:v>
                </c:pt>
                <c:pt idx="773" formatCode="0.00">
                  <c:v>63.25</c:v>
                </c:pt>
                <c:pt idx="774" formatCode="0.00">
                  <c:v>60.43</c:v>
                </c:pt>
                <c:pt idx="775" formatCode="0.00">
                  <c:v>66.430000000000007</c:v>
                </c:pt>
                <c:pt idx="776" formatCode="0.00">
                  <c:v>74.28</c:v>
                </c:pt>
                <c:pt idx="777" formatCode="0.00">
                  <c:v>84.73</c:v>
                </c:pt>
                <c:pt idx="778" formatCode="0.00">
                  <c:v>75.150000000000006</c:v>
                </c:pt>
                <c:pt idx="779" formatCode="0.00">
                  <c:v>71.239999999999995</c:v>
                </c:pt>
                <c:pt idx="780" formatCode="0.00">
                  <c:v>63.13</c:v>
                </c:pt>
                <c:pt idx="781" formatCode="0.00">
                  <c:v>51.27</c:v>
                </c:pt>
                <c:pt idx="782" formatCode="0.00">
                  <c:v>39.630000000000003</c:v>
                </c:pt>
                <c:pt idx="783" formatCode="0.00">
                  <c:v>55.38</c:v>
                </c:pt>
                <c:pt idx="784" formatCode="0.00">
                  <c:v>79.44</c:v>
                </c:pt>
                <c:pt idx="785" formatCode="0.00">
                  <c:v>66.97</c:v>
                </c:pt>
                <c:pt idx="786" formatCode="0.00">
                  <c:v>62.67</c:v>
                </c:pt>
                <c:pt idx="787" formatCode="0.00">
                  <c:v>115.98</c:v>
                </c:pt>
                <c:pt idx="788" formatCode="0.00">
                  <c:v>64.05</c:v>
                </c:pt>
                <c:pt idx="789" formatCode="0.00">
                  <c:v>53.49</c:v>
                </c:pt>
                <c:pt idx="790" formatCode="0.00">
                  <c:v>79.12</c:v>
                </c:pt>
                <c:pt idx="791" formatCode="0.00">
                  <c:v>71.680000000000007</c:v>
                </c:pt>
                <c:pt idx="792" formatCode="0.00">
                  <c:v>136.12</c:v>
                </c:pt>
                <c:pt idx="793" formatCode="0.00">
                  <c:v>88.34</c:v>
                </c:pt>
                <c:pt idx="794" formatCode="0.00">
                  <c:v>83.79</c:v>
                </c:pt>
                <c:pt idx="795" formatCode="0.00">
                  <c:v>76.47</c:v>
                </c:pt>
                <c:pt idx="796" formatCode="0.00">
                  <c:v>77.47</c:v>
                </c:pt>
                <c:pt idx="797" formatCode="0.00">
                  <c:v>71.459999999999994</c:v>
                </c:pt>
                <c:pt idx="798" formatCode="0.00">
                  <c:v>22.55</c:v>
                </c:pt>
                <c:pt idx="799" formatCode="0.00">
                  <c:v>66.97</c:v>
                </c:pt>
                <c:pt idx="800" formatCode="0.00">
                  <c:v>79</c:v>
                </c:pt>
                <c:pt idx="801" formatCode="0.00">
                  <c:v>22.36</c:v>
                </c:pt>
                <c:pt idx="802" formatCode="0.00">
                  <c:v>77.06</c:v>
                </c:pt>
                <c:pt idx="803" formatCode="0.00">
                  <c:v>68.87</c:v>
                </c:pt>
                <c:pt idx="804" formatCode="0.00">
                  <c:v>92.58</c:v>
                </c:pt>
                <c:pt idx="805" formatCode="0.00">
                  <c:v>87.02</c:v>
                </c:pt>
                <c:pt idx="806" formatCode="0.00">
                  <c:v>55.82</c:v>
                </c:pt>
                <c:pt idx="807" formatCode="0.00">
                  <c:v>36.229999999999997</c:v>
                </c:pt>
                <c:pt idx="808" formatCode="0.00">
                  <c:v>72.08</c:v>
                </c:pt>
                <c:pt idx="809" formatCode="0.00">
                  <c:v>-68.22</c:v>
                </c:pt>
                <c:pt idx="810" formatCode="0.00">
                  <c:v>97.95</c:v>
                </c:pt>
                <c:pt idx="811" formatCode="0.00">
                  <c:v>74.540000000000006</c:v>
                </c:pt>
                <c:pt idx="812" formatCode="0.00">
                  <c:v>79.81</c:v>
                </c:pt>
                <c:pt idx="813" formatCode="0.00">
                  <c:v>87.81</c:v>
                </c:pt>
                <c:pt idx="814" formatCode="0.00">
                  <c:v>83.26</c:v>
                </c:pt>
                <c:pt idx="815" formatCode="0.00">
                  <c:v>102.88</c:v>
                </c:pt>
                <c:pt idx="816" formatCode="0.00">
                  <c:v>81.19</c:v>
                </c:pt>
                <c:pt idx="817" formatCode="0.00">
                  <c:v>112.98</c:v>
                </c:pt>
                <c:pt idx="818" formatCode="0.00">
                  <c:v>83.35</c:v>
                </c:pt>
                <c:pt idx="819" formatCode="0.00">
                  <c:v>77.37</c:v>
                </c:pt>
                <c:pt idx="820" formatCode="0.00">
                  <c:v>69.7</c:v>
                </c:pt>
                <c:pt idx="821" formatCode="0.00">
                  <c:v>333.26</c:v>
                </c:pt>
                <c:pt idx="822" formatCode="0.00">
                  <c:v>38</c:v>
                </c:pt>
                <c:pt idx="823" formatCode="0.00">
                  <c:v>94.08</c:v>
                </c:pt>
                <c:pt idx="824" formatCode="0.00">
                  <c:v>112.79</c:v>
                </c:pt>
                <c:pt idx="825" formatCode="0.00">
                  <c:v>37.979999999999997</c:v>
                </c:pt>
                <c:pt idx="826" formatCode="0.00">
                  <c:v>55.82</c:v>
                </c:pt>
                <c:pt idx="827" formatCode="0.00">
                  <c:v>84.94</c:v>
                </c:pt>
                <c:pt idx="828" formatCode="0.00">
                  <c:v>60.98</c:v>
                </c:pt>
                <c:pt idx="829" formatCode="0.00">
                  <c:v>102.62</c:v>
                </c:pt>
                <c:pt idx="830" formatCode="0.00">
                  <c:v>86.64</c:v>
                </c:pt>
                <c:pt idx="831" formatCode="0.00">
                  <c:v>81.72</c:v>
                </c:pt>
                <c:pt idx="832" formatCode="0.00">
                  <c:v>53.08</c:v>
                </c:pt>
                <c:pt idx="833" formatCode="0.00">
                  <c:v>63.08</c:v>
                </c:pt>
                <c:pt idx="834" formatCode="0.00">
                  <c:v>92.92</c:v>
                </c:pt>
                <c:pt idx="835" formatCode="0.00">
                  <c:v>88.26</c:v>
                </c:pt>
                <c:pt idx="836" formatCode="0.00">
                  <c:v>91.74</c:v>
                </c:pt>
                <c:pt idx="837" formatCode="0.00">
                  <c:v>65.53</c:v>
                </c:pt>
                <c:pt idx="838" formatCode="0.00">
                  <c:v>72.790000000000006</c:v>
                </c:pt>
                <c:pt idx="839" formatCode="0.00">
                  <c:v>60.55</c:v>
                </c:pt>
                <c:pt idx="840" formatCode="0.00">
                  <c:v>83.79</c:v>
                </c:pt>
                <c:pt idx="841" formatCode="0.00">
                  <c:v>43.67</c:v>
                </c:pt>
                <c:pt idx="842" formatCode="0.00">
                  <c:v>95.36</c:v>
                </c:pt>
                <c:pt idx="843" formatCode="0.00">
                  <c:v>76.66</c:v>
                </c:pt>
                <c:pt idx="844" formatCode="0.00">
                  <c:v>107.05</c:v>
                </c:pt>
                <c:pt idx="845" formatCode="0.00">
                  <c:v>70.41</c:v>
                </c:pt>
                <c:pt idx="846" formatCode="0.00">
                  <c:v>49.95</c:v>
                </c:pt>
                <c:pt idx="847" formatCode="0.00">
                  <c:v>112.72</c:v>
                </c:pt>
                <c:pt idx="848" formatCode="0.00">
                  <c:v>79.33</c:v>
                </c:pt>
                <c:pt idx="849" formatCode="0.00">
                  <c:v>81.36</c:v>
                </c:pt>
                <c:pt idx="850" formatCode="0.00">
                  <c:v>74.88</c:v>
                </c:pt>
                <c:pt idx="851" formatCode="0.00">
                  <c:v>72.010000000000005</c:v>
                </c:pt>
                <c:pt idx="852" formatCode="0.00">
                  <c:v>79.91</c:v>
                </c:pt>
                <c:pt idx="853" formatCode="0.00">
                  <c:v>72.760000000000005</c:v>
                </c:pt>
                <c:pt idx="854" formatCode="0.00">
                  <c:v>45.08</c:v>
                </c:pt>
                <c:pt idx="855" formatCode="0.00">
                  <c:v>77.14</c:v>
                </c:pt>
                <c:pt idx="856" formatCode="0.00">
                  <c:v>52.02</c:v>
                </c:pt>
                <c:pt idx="857" formatCode="0.00">
                  <c:v>42.82</c:v>
                </c:pt>
                <c:pt idx="858" formatCode="0.00">
                  <c:v>86.47</c:v>
                </c:pt>
                <c:pt idx="859" formatCode="0.00">
                  <c:v>59.5</c:v>
                </c:pt>
                <c:pt idx="860" formatCode="0.00">
                  <c:v>43.65</c:v>
                </c:pt>
                <c:pt idx="861" formatCode="0.00">
                  <c:v>78.27</c:v>
                </c:pt>
                <c:pt idx="862" formatCode="0.00">
                  <c:v>97.07</c:v>
                </c:pt>
                <c:pt idx="863" formatCode="0.00">
                  <c:v>143.58000000000001</c:v>
                </c:pt>
                <c:pt idx="864" formatCode="0.00">
                  <c:v>181.45</c:v>
                </c:pt>
                <c:pt idx="865" formatCode="0.00">
                  <c:v>82.82</c:v>
                </c:pt>
                <c:pt idx="866" formatCode="0.00">
                  <c:v>66.099999999999994</c:v>
                </c:pt>
                <c:pt idx="867" formatCode="0.00">
                  <c:v>96.68</c:v>
                </c:pt>
                <c:pt idx="868" formatCode="0.00">
                  <c:v>49.03</c:v>
                </c:pt>
                <c:pt idx="869" formatCode="0.00">
                  <c:v>88</c:v>
                </c:pt>
                <c:pt idx="870" formatCode="0.00">
                  <c:v>73.709999999999994</c:v>
                </c:pt>
                <c:pt idx="871" formatCode="0.00">
                  <c:v>77.17</c:v>
                </c:pt>
                <c:pt idx="872" formatCode="0.00">
                  <c:v>55.51</c:v>
                </c:pt>
                <c:pt idx="873" formatCode="0.00">
                  <c:v>70.239999999999995</c:v>
                </c:pt>
                <c:pt idx="874" formatCode="0.00">
                  <c:v>-135.37</c:v>
                </c:pt>
                <c:pt idx="875" formatCode="0.00">
                  <c:v>81.93</c:v>
                </c:pt>
                <c:pt idx="876" formatCode="0.00">
                  <c:v>85.88</c:v>
                </c:pt>
                <c:pt idx="877" formatCode="0.00">
                  <c:v>106.94</c:v>
                </c:pt>
                <c:pt idx="878" formatCode="0.00">
                  <c:v>82.45</c:v>
                </c:pt>
                <c:pt idx="879" formatCode="0.00">
                  <c:v>-464787.1</c:v>
                </c:pt>
                <c:pt idx="880" formatCode="0.00">
                  <c:v>43.69</c:v>
                </c:pt>
                <c:pt idx="881" formatCode="0.00">
                  <c:v>72.400000000000006</c:v>
                </c:pt>
                <c:pt idx="882" formatCode="0.00">
                  <c:v>82.58</c:v>
                </c:pt>
                <c:pt idx="883" formatCode="0.00">
                  <c:v>62.63</c:v>
                </c:pt>
                <c:pt idx="884" formatCode="0.00">
                  <c:v>82.17</c:v>
                </c:pt>
                <c:pt idx="885" formatCode="0.00">
                  <c:v>60.22</c:v>
                </c:pt>
                <c:pt idx="886" formatCode="0.00">
                  <c:v>46.91</c:v>
                </c:pt>
                <c:pt idx="887" formatCode="0.00">
                  <c:v>125.36</c:v>
                </c:pt>
                <c:pt idx="888" formatCode="0.00">
                  <c:v>87.5</c:v>
                </c:pt>
                <c:pt idx="889" formatCode="0.00">
                  <c:v>72.84</c:v>
                </c:pt>
                <c:pt idx="890" formatCode="0.00">
                  <c:v>83.17</c:v>
                </c:pt>
                <c:pt idx="891" formatCode="0.00">
                  <c:v>126.24</c:v>
                </c:pt>
                <c:pt idx="892" formatCode="0.00">
                  <c:v>85.76</c:v>
                </c:pt>
                <c:pt idx="893" formatCode="0.00">
                  <c:v>84.62</c:v>
                </c:pt>
                <c:pt idx="894" formatCode="0.00">
                  <c:v>68.03</c:v>
                </c:pt>
                <c:pt idx="895" formatCode="0.00">
                  <c:v>60.85</c:v>
                </c:pt>
                <c:pt idx="896" formatCode="0.00">
                  <c:v>91.72</c:v>
                </c:pt>
                <c:pt idx="897" formatCode="0.00">
                  <c:v>67.87</c:v>
                </c:pt>
                <c:pt idx="898" formatCode="0.00">
                  <c:v>81.819999999999993</c:v>
                </c:pt>
                <c:pt idx="899" formatCode="0.00">
                  <c:v>98.26</c:v>
                </c:pt>
                <c:pt idx="900" formatCode="0.00">
                  <c:v>92.53</c:v>
                </c:pt>
                <c:pt idx="901" formatCode="0.00">
                  <c:v>64.209999999999994</c:v>
                </c:pt>
                <c:pt idx="902" formatCode="0.00">
                  <c:v>70.3</c:v>
                </c:pt>
                <c:pt idx="903" formatCode="0.00">
                  <c:v>94.24</c:v>
                </c:pt>
                <c:pt idx="904" formatCode="0.00">
                  <c:v>52.21</c:v>
                </c:pt>
                <c:pt idx="905" formatCode="0.00">
                  <c:v>80.47</c:v>
                </c:pt>
                <c:pt idx="906" formatCode="0.00">
                  <c:v>87.07</c:v>
                </c:pt>
                <c:pt idx="907" formatCode="0.00">
                  <c:v>96.74</c:v>
                </c:pt>
                <c:pt idx="908" formatCode="0.00">
                  <c:v>87.35</c:v>
                </c:pt>
                <c:pt idx="909" formatCode="0.00">
                  <c:v>86.46</c:v>
                </c:pt>
                <c:pt idx="910" formatCode="0.00">
                  <c:v>54.52</c:v>
                </c:pt>
                <c:pt idx="911" formatCode="0.00">
                  <c:v>88.56</c:v>
                </c:pt>
                <c:pt idx="912" formatCode="0.00">
                  <c:v>72</c:v>
                </c:pt>
                <c:pt idx="913" formatCode="0.00">
                  <c:v>66.28</c:v>
                </c:pt>
                <c:pt idx="914" formatCode="0.00">
                  <c:v>82.84</c:v>
                </c:pt>
                <c:pt idx="915" formatCode="0.00">
                  <c:v>92.93</c:v>
                </c:pt>
                <c:pt idx="916" formatCode="0.00">
                  <c:v>78.27</c:v>
                </c:pt>
                <c:pt idx="917" formatCode="0.00">
                  <c:v>103.44</c:v>
                </c:pt>
                <c:pt idx="918" formatCode="0.00">
                  <c:v>49.07</c:v>
                </c:pt>
                <c:pt idx="919" formatCode="0.00">
                  <c:v>-998.17</c:v>
                </c:pt>
                <c:pt idx="920" formatCode="0.00">
                  <c:v>538.83000000000004</c:v>
                </c:pt>
                <c:pt idx="921" formatCode="0.00">
                  <c:v>91.3</c:v>
                </c:pt>
                <c:pt idx="922" formatCode="0.00">
                  <c:v>81.84</c:v>
                </c:pt>
                <c:pt idx="923" formatCode="0.00">
                  <c:v>77.7</c:v>
                </c:pt>
                <c:pt idx="924" formatCode="0.00">
                  <c:v>90.75</c:v>
                </c:pt>
                <c:pt idx="925" formatCode="0.00">
                  <c:v>81.53</c:v>
                </c:pt>
                <c:pt idx="926" formatCode="0.00">
                  <c:v>59.12</c:v>
                </c:pt>
                <c:pt idx="927" formatCode="0.00">
                  <c:v>48.85</c:v>
                </c:pt>
                <c:pt idx="928" formatCode="0.00">
                  <c:v>70.09</c:v>
                </c:pt>
                <c:pt idx="929" formatCode="0.00">
                  <c:v>70.38</c:v>
                </c:pt>
                <c:pt idx="930" formatCode="0.00">
                  <c:v>72.400000000000006</c:v>
                </c:pt>
                <c:pt idx="931" formatCode="0.00">
                  <c:v>63.01</c:v>
                </c:pt>
                <c:pt idx="932" formatCode="0.00">
                  <c:v>77.92</c:v>
                </c:pt>
                <c:pt idx="933" formatCode="0.00">
                  <c:v>63.74</c:v>
                </c:pt>
                <c:pt idx="934" formatCode="0.00">
                  <c:v>93.59</c:v>
                </c:pt>
                <c:pt idx="935" formatCode="0.00">
                  <c:v>81</c:v>
                </c:pt>
                <c:pt idx="936" formatCode="0.00">
                  <c:v>112.66</c:v>
                </c:pt>
                <c:pt idx="937" formatCode="0.00">
                  <c:v>86.08</c:v>
                </c:pt>
                <c:pt idx="938" formatCode="0.00">
                  <c:v>113.44</c:v>
                </c:pt>
                <c:pt idx="939" formatCode="0.00">
                  <c:v>55.23</c:v>
                </c:pt>
                <c:pt idx="940" formatCode="0.00">
                  <c:v>83.87</c:v>
                </c:pt>
                <c:pt idx="941" formatCode="0.00">
                  <c:v>56.45</c:v>
                </c:pt>
                <c:pt idx="942" formatCode="0.00">
                  <c:v>51.36</c:v>
                </c:pt>
                <c:pt idx="943" formatCode="0.00">
                  <c:v>84</c:v>
                </c:pt>
                <c:pt idx="944" formatCode="0.00">
                  <c:v>47.95</c:v>
                </c:pt>
                <c:pt idx="945" formatCode="0.00">
                  <c:v>123.73</c:v>
                </c:pt>
                <c:pt idx="946" formatCode="0.00">
                  <c:v>71.69</c:v>
                </c:pt>
                <c:pt idx="947" formatCode="0.00">
                  <c:v>79.86</c:v>
                </c:pt>
                <c:pt idx="948" formatCode="0.00">
                  <c:v>83.83</c:v>
                </c:pt>
                <c:pt idx="949" formatCode="0.00">
                  <c:v>81.83</c:v>
                </c:pt>
                <c:pt idx="950" formatCode="0.00">
                  <c:v>70.17</c:v>
                </c:pt>
                <c:pt idx="951" formatCode="0.00">
                  <c:v>50.82</c:v>
                </c:pt>
                <c:pt idx="952" formatCode="0.00">
                  <c:v>36.130000000000003</c:v>
                </c:pt>
                <c:pt idx="953" formatCode="0.00">
                  <c:v>73.27</c:v>
                </c:pt>
                <c:pt idx="954" formatCode="0.00">
                  <c:v>102.94</c:v>
                </c:pt>
                <c:pt idx="955" formatCode="0.00">
                  <c:v>83.17</c:v>
                </c:pt>
                <c:pt idx="956" formatCode="0.00">
                  <c:v>92.57</c:v>
                </c:pt>
                <c:pt idx="957" formatCode="0.00">
                  <c:v>59.37</c:v>
                </c:pt>
                <c:pt idx="958" formatCode="0.00">
                  <c:v>75.12</c:v>
                </c:pt>
                <c:pt idx="959" formatCode="0.00">
                  <c:v>46.9</c:v>
                </c:pt>
                <c:pt idx="960" formatCode="0.00">
                  <c:v>88.24</c:v>
                </c:pt>
                <c:pt idx="961" formatCode="0.00">
                  <c:v>66.599999999999994</c:v>
                </c:pt>
                <c:pt idx="962" formatCode="0.00">
                  <c:v>100.42</c:v>
                </c:pt>
                <c:pt idx="963" formatCode="0.00">
                  <c:v>65.62</c:v>
                </c:pt>
                <c:pt idx="964" formatCode="0.00">
                  <c:v>68.5</c:v>
                </c:pt>
                <c:pt idx="965" formatCode="0.00">
                  <c:v>81.61</c:v>
                </c:pt>
                <c:pt idx="966" formatCode="0.00">
                  <c:v>97.77</c:v>
                </c:pt>
                <c:pt idx="967" formatCode="0.00">
                  <c:v>79.05</c:v>
                </c:pt>
                <c:pt idx="968" formatCode="0.00">
                  <c:v>69.349999999999994</c:v>
                </c:pt>
                <c:pt idx="969" formatCode="0.00">
                  <c:v>94.34</c:v>
                </c:pt>
                <c:pt idx="970" formatCode="0.00">
                  <c:v>82.25</c:v>
                </c:pt>
                <c:pt idx="971" formatCode="0.00">
                  <c:v>57.25</c:v>
                </c:pt>
                <c:pt idx="972" formatCode="0.00">
                  <c:v>55.13</c:v>
                </c:pt>
                <c:pt idx="973" formatCode="0.00">
                  <c:v>111.72</c:v>
                </c:pt>
                <c:pt idx="974" formatCode="0.00">
                  <c:v>47.42</c:v>
                </c:pt>
                <c:pt idx="975" formatCode="0.00">
                  <c:v>84.22</c:v>
                </c:pt>
                <c:pt idx="976" formatCode="0.00">
                  <c:v>80.92</c:v>
                </c:pt>
                <c:pt idx="977" formatCode="0.00">
                  <c:v>58.53</c:v>
                </c:pt>
                <c:pt idx="978" formatCode="0.00">
                  <c:v>60.09</c:v>
                </c:pt>
                <c:pt idx="979" formatCode="0.00">
                  <c:v>103.66</c:v>
                </c:pt>
                <c:pt idx="980" formatCode="0.00">
                  <c:v>115.47</c:v>
                </c:pt>
                <c:pt idx="981" formatCode="0.00">
                  <c:v>85.63</c:v>
                </c:pt>
                <c:pt idx="982" formatCode="0.00">
                  <c:v>84.19</c:v>
                </c:pt>
                <c:pt idx="983" formatCode="0.00">
                  <c:v>86.49</c:v>
                </c:pt>
                <c:pt idx="984" formatCode="0.00">
                  <c:v>-673.9</c:v>
                </c:pt>
                <c:pt idx="985" formatCode="0.00">
                  <c:v>85.64</c:v>
                </c:pt>
                <c:pt idx="986" formatCode="0.00">
                  <c:v>86.68</c:v>
                </c:pt>
                <c:pt idx="987" formatCode="0.00">
                  <c:v>80.290000000000006</c:v>
                </c:pt>
                <c:pt idx="988" formatCode="0.00">
                  <c:v>41.24</c:v>
                </c:pt>
                <c:pt idx="989" formatCode="0.00">
                  <c:v>65.84</c:v>
                </c:pt>
                <c:pt idx="990" formatCode="0.00">
                  <c:v>66.849999999999994</c:v>
                </c:pt>
                <c:pt idx="991" formatCode="0.00">
                  <c:v>83.85</c:v>
                </c:pt>
                <c:pt idx="992" formatCode="0.00">
                  <c:v>82.01</c:v>
                </c:pt>
                <c:pt idx="993" formatCode="0.00">
                  <c:v>41.05</c:v>
                </c:pt>
                <c:pt idx="994" formatCode="0.00">
                  <c:v>65.31</c:v>
                </c:pt>
                <c:pt idx="995" formatCode="0.00">
                  <c:v>85</c:v>
                </c:pt>
                <c:pt idx="996" formatCode="0.00">
                  <c:v>53.7</c:v>
                </c:pt>
                <c:pt idx="997" formatCode="0.00">
                  <c:v>77.87</c:v>
                </c:pt>
                <c:pt idx="998" formatCode="0.00">
                  <c:v>43.88</c:v>
                </c:pt>
                <c:pt idx="999" formatCode="0.00">
                  <c:v>88.23</c:v>
                </c:pt>
                <c:pt idx="1000" formatCode="0.00">
                  <c:v>73.42</c:v>
                </c:pt>
                <c:pt idx="1001" formatCode="0.00">
                  <c:v>82.68</c:v>
                </c:pt>
                <c:pt idx="1002" formatCode="0.00">
                  <c:v>76.36</c:v>
                </c:pt>
                <c:pt idx="1003" formatCode="0.00">
                  <c:v>85.07</c:v>
                </c:pt>
                <c:pt idx="1004" formatCode="0.00">
                  <c:v>91.09</c:v>
                </c:pt>
                <c:pt idx="1005" formatCode="0.00">
                  <c:v>76.260000000000005</c:v>
                </c:pt>
                <c:pt idx="1006" formatCode="0.00">
                  <c:v>91.08</c:v>
                </c:pt>
                <c:pt idx="1007" formatCode="0.00">
                  <c:v>70.3</c:v>
                </c:pt>
                <c:pt idx="1008" formatCode="0.00">
                  <c:v>53.69</c:v>
                </c:pt>
                <c:pt idx="1009" formatCode="0.00">
                  <c:v>43.87</c:v>
                </c:pt>
                <c:pt idx="1010" formatCode="0.00">
                  <c:v>64.28</c:v>
                </c:pt>
                <c:pt idx="1011" formatCode="0.00">
                  <c:v>73.17</c:v>
                </c:pt>
                <c:pt idx="1012" formatCode="0.00">
                  <c:v>58.45</c:v>
                </c:pt>
                <c:pt idx="1013" formatCode="0.00">
                  <c:v>81.59</c:v>
                </c:pt>
                <c:pt idx="1014" formatCode="0.00">
                  <c:v>72.489999999999995</c:v>
                </c:pt>
                <c:pt idx="1015" formatCode="0.00">
                  <c:v>57.34</c:v>
                </c:pt>
                <c:pt idx="1016" formatCode="0.00">
                  <c:v>60.27</c:v>
                </c:pt>
                <c:pt idx="1017" formatCode="0.00">
                  <c:v>78.849999999999994</c:v>
                </c:pt>
                <c:pt idx="1018" formatCode="0.00">
                  <c:v>53.56</c:v>
                </c:pt>
                <c:pt idx="1019" formatCode="0.00">
                  <c:v>60.74</c:v>
                </c:pt>
                <c:pt idx="1020" formatCode="0.00">
                  <c:v>87.74</c:v>
                </c:pt>
                <c:pt idx="1021" formatCode="0.00">
                  <c:v>73.37</c:v>
                </c:pt>
                <c:pt idx="1022" formatCode="0.00">
                  <c:v>78.150000000000006</c:v>
                </c:pt>
                <c:pt idx="1023" formatCode="0.00">
                  <c:v>80.73</c:v>
                </c:pt>
                <c:pt idx="1024" formatCode="0.00">
                  <c:v>83.68</c:v>
                </c:pt>
                <c:pt idx="1025" formatCode="0.00">
                  <c:v>70.040000000000006</c:v>
                </c:pt>
                <c:pt idx="1026" formatCode="0.00">
                  <c:v>58.47</c:v>
                </c:pt>
                <c:pt idx="1027" formatCode="0.00">
                  <c:v>85.58</c:v>
                </c:pt>
                <c:pt idx="1028" formatCode="0.00">
                  <c:v>79.430000000000007</c:v>
                </c:pt>
                <c:pt idx="1029" formatCode="0.00">
                  <c:v>152.43</c:v>
                </c:pt>
                <c:pt idx="1030" formatCode="0.00">
                  <c:v>95.69</c:v>
                </c:pt>
                <c:pt idx="1031" formatCode="0.00">
                  <c:v>84.42</c:v>
                </c:pt>
                <c:pt idx="1032" formatCode="0.00">
                  <c:v>75.95</c:v>
                </c:pt>
                <c:pt idx="1033" formatCode="0.00">
                  <c:v>86.34</c:v>
                </c:pt>
                <c:pt idx="1034" formatCode="0.00">
                  <c:v>56.45</c:v>
                </c:pt>
                <c:pt idx="1035" formatCode="0.00">
                  <c:v>74.91</c:v>
                </c:pt>
                <c:pt idx="1036" formatCode="0.00">
                  <c:v>105.27</c:v>
                </c:pt>
                <c:pt idx="1037" formatCode="0.00">
                  <c:v>21.96</c:v>
                </c:pt>
                <c:pt idx="1038" formatCode="0.00">
                  <c:v>93.35</c:v>
                </c:pt>
                <c:pt idx="1039" formatCode="0.00">
                  <c:v>77.5</c:v>
                </c:pt>
                <c:pt idx="1040" formatCode="0.00">
                  <c:v>49.57</c:v>
                </c:pt>
                <c:pt idx="1041" formatCode="0.00">
                  <c:v>55.45</c:v>
                </c:pt>
                <c:pt idx="1042" formatCode="0.00">
                  <c:v>75.540000000000006</c:v>
                </c:pt>
                <c:pt idx="1043" formatCode="0.00">
                  <c:v>42.78</c:v>
                </c:pt>
                <c:pt idx="1044" formatCode="0.00">
                  <c:v>113.1</c:v>
                </c:pt>
                <c:pt idx="1045" formatCode="0.00">
                  <c:v>61.2</c:v>
                </c:pt>
                <c:pt idx="1046" formatCode="0.00">
                  <c:v>69.98</c:v>
                </c:pt>
                <c:pt idx="1047" formatCode="0.00">
                  <c:v>72.08</c:v>
                </c:pt>
                <c:pt idx="1048" formatCode="0.00">
                  <c:v>89.53</c:v>
                </c:pt>
                <c:pt idx="1049" formatCode="0.00">
                  <c:v>-16288</c:v>
                </c:pt>
                <c:pt idx="1050" formatCode="0.00">
                  <c:v>-930.88</c:v>
                </c:pt>
                <c:pt idx="1051" formatCode="0.00">
                  <c:v>78.89</c:v>
                </c:pt>
                <c:pt idx="1052" formatCode="0.00">
                  <c:v>53.21</c:v>
                </c:pt>
                <c:pt idx="1053" formatCode="0.00">
                  <c:v>64.540000000000006</c:v>
                </c:pt>
                <c:pt idx="1054" formatCode="0.00">
                  <c:v>28.22</c:v>
                </c:pt>
                <c:pt idx="1055" formatCode="0.00">
                  <c:v>65.739999999999995</c:v>
                </c:pt>
                <c:pt idx="1056" formatCode="0.00">
                  <c:v>72.92</c:v>
                </c:pt>
                <c:pt idx="1057" formatCode="0.00">
                  <c:v>74.930000000000007</c:v>
                </c:pt>
                <c:pt idx="1058" formatCode="0.00">
                  <c:v>48.84</c:v>
                </c:pt>
                <c:pt idx="1059" formatCode="0.00">
                  <c:v>68.67</c:v>
                </c:pt>
                <c:pt idx="1060" formatCode="0.00">
                  <c:v>54</c:v>
                </c:pt>
                <c:pt idx="1061" formatCode="0.00">
                  <c:v>82.85</c:v>
                </c:pt>
                <c:pt idx="1062" formatCode="0.00">
                  <c:v>102.35</c:v>
                </c:pt>
                <c:pt idx="1063" formatCode="0.00">
                  <c:v>74.08</c:v>
                </c:pt>
                <c:pt idx="1064" formatCode="0.00">
                  <c:v>82.11</c:v>
                </c:pt>
                <c:pt idx="1065" formatCode="0.00">
                  <c:v>78.17</c:v>
                </c:pt>
                <c:pt idx="1066" formatCode="0.00">
                  <c:v>49.45</c:v>
                </c:pt>
                <c:pt idx="1067" formatCode="0.00">
                  <c:v>121.68</c:v>
                </c:pt>
                <c:pt idx="1068" formatCode="0.00">
                  <c:v>72.33</c:v>
                </c:pt>
                <c:pt idx="1069" formatCode="0.00">
                  <c:v>97.02</c:v>
                </c:pt>
                <c:pt idx="1070" formatCode="0.00">
                  <c:v>88.99</c:v>
                </c:pt>
                <c:pt idx="1071" formatCode="0.00">
                  <c:v>64.78</c:v>
                </c:pt>
                <c:pt idx="1072" formatCode="0.00">
                  <c:v>73.680000000000007</c:v>
                </c:pt>
                <c:pt idx="1073" formatCode="0.00">
                  <c:v>81.83</c:v>
                </c:pt>
                <c:pt idx="1074" formatCode="0.00">
                  <c:v>24.17</c:v>
                </c:pt>
                <c:pt idx="1075" formatCode="0.00">
                  <c:v>83.54</c:v>
                </c:pt>
                <c:pt idx="1076" formatCode="0.00">
                  <c:v>87.86</c:v>
                </c:pt>
                <c:pt idx="1077" formatCode="0.00">
                  <c:v>44.95</c:v>
                </c:pt>
                <c:pt idx="1078" formatCode="0.00">
                  <c:v>53.66</c:v>
                </c:pt>
                <c:pt idx="1079" formatCode="0.00">
                  <c:v>75.790000000000006</c:v>
                </c:pt>
                <c:pt idx="1080" formatCode="0.00">
                  <c:v>59.3</c:v>
                </c:pt>
                <c:pt idx="1081" formatCode="0.00">
                  <c:v>75.53</c:v>
                </c:pt>
                <c:pt idx="1082" formatCode="0.00">
                  <c:v>78.87</c:v>
                </c:pt>
                <c:pt idx="1083" formatCode="0.00">
                  <c:v>81.64</c:v>
                </c:pt>
                <c:pt idx="1084" formatCode="0.00">
                  <c:v>85.41</c:v>
                </c:pt>
                <c:pt idx="1085" formatCode="0.00">
                  <c:v>73.739999999999995</c:v>
                </c:pt>
                <c:pt idx="1086" formatCode="0.00">
                  <c:v>18.75</c:v>
                </c:pt>
                <c:pt idx="1087" formatCode="0.00">
                  <c:v>47.01</c:v>
                </c:pt>
                <c:pt idx="1088" formatCode="0.00">
                  <c:v>64.989999999999995</c:v>
                </c:pt>
                <c:pt idx="1089" formatCode="0.00">
                  <c:v>67.14</c:v>
                </c:pt>
                <c:pt idx="1090" formatCode="0.00">
                  <c:v>71.66</c:v>
                </c:pt>
                <c:pt idx="1091" formatCode="0.00">
                  <c:v>80.84</c:v>
                </c:pt>
                <c:pt idx="1092" formatCode="0.00">
                  <c:v>61.98</c:v>
                </c:pt>
                <c:pt idx="1093" formatCode="0.00">
                  <c:v>123.76</c:v>
                </c:pt>
                <c:pt idx="1094" formatCode="0.00">
                  <c:v>89.44</c:v>
                </c:pt>
                <c:pt idx="1095" formatCode="0.00">
                  <c:v>92.37</c:v>
                </c:pt>
                <c:pt idx="1096" formatCode="0.00">
                  <c:v>74.069999999999993</c:v>
                </c:pt>
                <c:pt idx="1097" formatCode="0.00">
                  <c:v>57.09</c:v>
                </c:pt>
                <c:pt idx="1098" formatCode="0.00">
                  <c:v>54.84</c:v>
                </c:pt>
                <c:pt idx="1099" formatCode="0.00">
                  <c:v>64.849999999999994</c:v>
                </c:pt>
                <c:pt idx="1100" formatCode="0.00">
                  <c:v>51.47</c:v>
                </c:pt>
                <c:pt idx="1101" formatCode="0.00">
                  <c:v>89.77</c:v>
                </c:pt>
                <c:pt idx="1102" formatCode="0.00">
                  <c:v>52.94</c:v>
                </c:pt>
                <c:pt idx="1103" formatCode="0.00">
                  <c:v>79.069999999999993</c:v>
                </c:pt>
                <c:pt idx="1104" formatCode="0.00">
                  <c:v>52.59</c:v>
                </c:pt>
                <c:pt idx="1105" formatCode="0.00">
                  <c:v>82.76</c:v>
                </c:pt>
                <c:pt idx="1106" formatCode="0.00">
                  <c:v>88.77</c:v>
                </c:pt>
                <c:pt idx="1107" formatCode="0.00">
                  <c:v>95.87</c:v>
                </c:pt>
                <c:pt idx="1108" formatCode="0.00">
                  <c:v>40.549999999999997</c:v>
                </c:pt>
                <c:pt idx="1109" formatCode="0.00">
                  <c:v>67.17</c:v>
                </c:pt>
                <c:pt idx="1110" formatCode="0.00">
                  <c:v>75.97</c:v>
                </c:pt>
                <c:pt idx="1111" formatCode="0.00">
                  <c:v>-41.88</c:v>
                </c:pt>
                <c:pt idx="1112" formatCode="0.00">
                  <c:v>-144.75</c:v>
                </c:pt>
                <c:pt idx="1113" formatCode="0.00">
                  <c:v>62.87</c:v>
                </c:pt>
                <c:pt idx="1114" formatCode="0.00">
                  <c:v>27.15</c:v>
                </c:pt>
                <c:pt idx="1115" formatCode="0.00">
                  <c:v>73.209999999999994</c:v>
                </c:pt>
                <c:pt idx="1116" formatCode="0.00">
                  <c:v>75.39</c:v>
                </c:pt>
                <c:pt idx="1117" formatCode="0.00">
                  <c:v>63.53</c:v>
                </c:pt>
                <c:pt idx="1118" formatCode="0.00">
                  <c:v>80.3</c:v>
                </c:pt>
                <c:pt idx="1119" formatCode="0.00">
                  <c:v>80.48</c:v>
                </c:pt>
                <c:pt idx="1120" formatCode="0.00">
                  <c:v>78.5</c:v>
                </c:pt>
                <c:pt idx="1121" formatCode="0.00">
                  <c:v>78.39</c:v>
                </c:pt>
                <c:pt idx="1122" formatCode="0.00">
                  <c:v>64.989999999999995</c:v>
                </c:pt>
                <c:pt idx="1123" formatCode="0.00">
                  <c:v>85.75</c:v>
                </c:pt>
                <c:pt idx="1124" formatCode="0.00">
                  <c:v>47.32</c:v>
                </c:pt>
                <c:pt idx="1125" formatCode="0.00">
                  <c:v>66.760000000000005</c:v>
                </c:pt>
                <c:pt idx="1126" formatCode="0.00">
                  <c:v>100.71</c:v>
                </c:pt>
                <c:pt idx="1127" formatCode="0.00">
                  <c:v>72.569999999999993</c:v>
                </c:pt>
                <c:pt idx="1128" formatCode="0.00">
                  <c:v>61.53</c:v>
                </c:pt>
                <c:pt idx="1129" formatCode="0.00">
                  <c:v>68.56</c:v>
                </c:pt>
                <c:pt idx="1130" formatCode="0.00">
                  <c:v>18.07</c:v>
                </c:pt>
                <c:pt idx="1131" formatCode="0.00">
                  <c:v>81.13</c:v>
                </c:pt>
                <c:pt idx="1132" formatCode="0.00">
                  <c:v>59.3</c:v>
                </c:pt>
                <c:pt idx="1133" formatCode="0.00">
                  <c:v>71.09</c:v>
                </c:pt>
                <c:pt idx="1134" formatCode="0.00">
                  <c:v>41.16</c:v>
                </c:pt>
                <c:pt idx="1135" formatCode="0.00">
                  <c:v>91.09</c:v>
                </c:pt>
                <c:pt idx="1136" formatCode="0.00">
                  <c:v>61.15</c:v>
                </c:pt>
                <c:pt idx="1137" formatCode="0.00">
                  <c:v>97.73</c:v>
                </c:pt>
                <c:pt idx="1138" formatCode="0.00">
                  <c:v>21.99</c:v>
                </c:pt>
                <c:pt idx="1139" formatCode="0.00">
                  <c:v>36.83</c:v>
                </c:pt>
                <c:pt idx="1140" formatCode="0.00">
                  <c:v>81.540000000000006</c:v>
                </c:pt>
                <c:pt idx="1141" formatCode="0.00">
                  <c:v>90.4</c:v>
                </c:pt>
                <c:pt idx="1142" formatCode="0.00">
                  <c:v>79.209999999999994</c:v>
                </c:pt>
                <c:pt idx="1143" formatCode="0.00">
                  <c:v>56.17</c:v>
                </c:pt>
                <c:pt idx="1144" formatCode="0.00">
                  <c:v>77.709999999999994</c:v>
                </c:pt>
                <c:pt idx="1145" formatCode="0.00">
                  <c:v>80.94</c:v>
                </c:pt>
                <c:pt idx="1146" formatCode="0.00">
                  <c:v>32.26</c:v>
                </c:pt>
                <c:pt idx="1147" formatCode="0.00">
                  <c:v>85.81</c:v>
                </c:pt>
                <c:pt idx="1148" formatCode="0.00">
                  <c:v>79.38</c:v>
                </c:pt>
                <c:pt idx="1149" formatCode="0.00">
                  <c:v>47.18</c:v>
                </c:pt>
                <c:pt idx="1150" formatCode="0.00">
                  <c:v>62.25</c:v>
                </c:pt>
                <c:pt idx="1151" formatCode="0.00">
                  <c:v>90.88</c:v>
                </c:pt>
                <c:pt idx="1152" formatCode="0.00">
                  <c:v>55.24</c:v>
                </c:pt>
                <c:pt idx="1153" formatCode="0.00">
                  <c:v>66.180000000000007</c:v>
                </c:pt>
                <c:pt idx="1154" formatCode="0.00">
                  <c:v>67.33</c:v>
                </c:pt>
                <c:pt idx="1155" formatCode="0.00">
                  <c:v>72.42</c:v>
                </c:pt>
                <c:pt idx="1156" formatCode="0.00">
                  <c:v>64.22</c:v>
                </c:pt>
                <c:pt idx="1157" formatCode="0.00">
                  <c:v>44.03</c:v>
                </c:pt>
                <c:pt idx="1158" formatCode="0.00">
                  <c:v>87.53</c:v>
                </c:pt>
                <c:pt idx="1159" formatCode="0.00">
                  <c:v>63.65</c:v>
                </c:pt>
                <c:pt idx="1160" formatCode="0.00">
                  <c:v>80.13</c:v>
                </c:pt>
                <c:pt idx="1161" formatCode="0.00">
                  <c:v>81.459999999999994</c:v>
                </c:pt>
                <c:pt idx="1162" formatCode="0.00">
                  <c:v>75.459999999999994</c:v>
                </c:pt>
                <c:pt idx="1163" formatCode="0.00">
                  <c:v>56.11</c:v>
                </c:pt>
                <c:pt idx="1164" formatCode="0.00">
                  <c:v>93.58</c:v>
                </c:pt>
                <c:pt idx="1165" formatCode="0.00">
                  <c:v>89.88</c:v>
                </c:pt>
                <c:pt idx="1166" formatCode="0.00">
                  <c:v>61.82</c:v>
                </c:pt>
                <c:pt idx="1167" formatCode="0.00">
                  <c:v>67.41</c:v>
                </c:pt>
                <c:pt idx="1168" formatCode="0.00">
                  <c:v>91.03</c:v>
                </c:pt>
                <c:pt idx="1169" formatCode="0.00">
                  <c:v>83.94</c:v>
                </c:pt>
                <c:pt idx="1170" formatCode="0.00">
                  <c:v>53.72</c:v>
                </c:pt>
                <c:pt idx="1171" formatCode="0.00">
                  <c:v>94.68</c:v>
                </c:pt>
                <c:pt idx="1172" formatCode="0.00">
                  <c:v>66.260000000000005</c:v>
                </c:pt>
                <c:pt idx="1173" formatCode="0.00">
                  <c:v>2012.39</c:v>
                </c:pt>
                <c:pt idx="1174" formatCode="0.00">
                  <c:v>39.43</c:v>
                </c:pt>
                <c:pt idx="1175" formatCode="0.00">
                  <c:v>75</c:v>
                </c:pt>
                <c:pt idx="1176" formatCode="0.00">
                  <c:v>150.19</c:v>
                </c:pt>
                <c:pt idx="1177" formatCode="0.00">
                  <c:v>84.51</c:v>
                </c:pt>
                <c:pt idx="1178" formatCode="0.00">
                  <c:v>0.05</c:v>
                </c:pt>
                <c:pt idx="1179" formatCode="0.00">
                  <c:v>85.1</c:v>
                </c:pt>
                <c:pt idx="1180" formatCode="0.00">
                  <c:v>109.12</c:v>
                </c:pt>
                <c:pt idx="1181" formatCode="0.00">
                  <c:v>82.73</c:v>
                </c:pt>
                <c:pt idx="1182" formatCode="0.00">
                  <c:v>60.37</c:v>
                </c:pt>
                <c:pt idx="1183" formatCode="0.00">
                  <c:v>75.75</c:v>
                </c:pt>
                <c:pt idx="1184" formatCode="0.00">
                  <c:v>92.03</c:v>
                </c:pt>
                <c:pt idx="1185" formatCode="0.00">
                  <c:v>60.37</c:v>
                </c:pt>
                <c:pt idx="1186" formatCode="0.00">
                  <c:v>83.72</c:v>
                </c:pt>
                <c:pt idx="1187" formatCode="0.00">
                  <c:v>-61.94</c:v>
                </c:pt>
                <c:pt idx="1188" formatCode="0.00">
                  <c:v>86.78</c:v>
                </c:pt>
                <c:pt idx="1189" formatCode="0.00">
                  <c:v>45.01</c:v>
                </c:pt>
                <c:pt idx="1190" formatCode="0.00">
                  <c:v>72.510000000000005</c:v>
                </c:pt>
                <c:pt idx="1191" formatCode="0.00">
                  <c:v>63.35</c:v>
                </c:pt>
                <c:pt idx="1192" formatCode="0.00">
                  <c:v>48.44</c:v>
                </c:pt>
                <c:pt idx="1193" formatCode="0.00">
                  <c:v>67.7</c:v>
                </c:pt>
                <c:pt idx="1194" formatCode="0.00">
                  <c:v>85.15</c:v>
                </c:pt>
                <c:pt idx="1195" formatCode="0.00">
                  <c:v>106.22</c:v>
                </c:pt>
                <c:pt idx="1196" formatCode="0.00">
                  <c:v>58.43</c:v>
                </c:pt>
                <c:pt idx="1197" formatCode="0.00">
                  <c:v>-243.12</c:v>
                </c:pt>
                <c:pt idx="1198" formatCode="0.00">
                  <c:v>20.21</c:v>
                </c:pt>
                <c:pt idx="1199" formatCode="0.00">
                  <c:v>56.42</c:v>
                </c:pt>
                <c:pt idx="1200" formatCode="0.00">
                  <c:v>77.87</c:v>
                </c:pt>
                <c:pt idx="1201" formatCode="0.00">
                  <c:v>76.05</c:v>
                </c:pt>
                <c:pt idx="1202" formatCode="0.00">
                  <c:v>64.989999999999995</c:v>
                </c:pt>
                <c:pt idx="1203" formatCode="0.00">
                  <c:v>76.56</c:v>
                </c:pt>
                <c:pt idx="1204" formatCode="0.00">
                  <c:v>66.709999999999994</c:v>
                </c:pt>
                <c:pt idx="1205" formatCode="0.00">
                  <c:v>82.52</c:v>
                </c:pt>
                <c:pt idx="1206" formatCode="0.00">
                  <c:v>71.48</c:v>
                </c:pt>
                <c:pt idx="1207" formatCode="0.00">
                  <c:v>79.239999999999995</c:v>
                </c:pt>
                <c:pt idx="1208" formatCode="0.00">
                  <c:v>77.3</c:v>
                </c:pt>
                <c:pt idx="1209" formatCode="0.00">
                  <c:v>65.67</c:v>
                </c:pt>
                <c:pt idx="1210" formatCode="0.00">
                  <c:v>76.959999999999994</c:v>
                </c:pt>
                <c:pt idx="1211" formatCode="0.00">
                  <c:v>60.58</c:v>
                </c:pt>
                <c:pt idx="1212" formatCode="0.00">
                  <c:v>36.78</c:v>
                </c:pt>
                <c:pt idx="1213" formatCode="0.00">
                  <c:v>64.89</c:v>
                </c:pt>
                <c:pt idx="1214" formatCode="0.00">
                  <c:v>53.24</c:v>
                </c:pt>
                <c:pt idx="1215" formatCode="0.00">
                  <c:v>41.35</c:v>
                </c:pt>
                <c:pt idx="1216" formatCode="0.00">
                  <c:v>83.55</c:v>
                </c:pt>
                <c:pt idx="1217" formatCode="0.00">
                  <c:v>81.63</c:v>
                </c:pt>
                <c:pt idx="1218" formatCode="0.00">
                  <c:v>50.78</c:v>
                </c:pt>
                <c:pt idx="1219" formatCode="0.00">
                  <c:v>90.16</c:v>
                </c:pt>
                <c:pt idx="1220" formatCode="0.00">
                  <c:v>93.45</c:v>
                </c:pt>
                <c:pt idx="1221" formatCode="0.00">
                  <c:v>254.6</c:v>
                </c:pt>
                <c:pt idx="1222" formatCode="0.00">
                  <c:v>52.99</c:v>
                </c:pt>
                <c:pt idx="1223" formatCode="0.00">
                  <c:v>126.26</c:v>
                </c:pt>
                <c:pt idx="1224" formatCode="0.00">
                  <c:v>79.88</c:v>
                </c:pt>
                <c:pt idx="1225" formatCode="0.00">
                  <c:v>101.09</c:v>
                </c:pt>
                <c:pt idx="1226" formatCode="0.00">
                  <c:v>60.3</c:v>
                </c:pt>
                <c:pt idx="1227" formatCode="0.00">
                  <c:v>57.65</c:v>
                </c:pt>
                <c:pt idx="1228" formatCode="0.00">
                  <c:v>71.67</c:v>
                </c:pt>
                <c:pt idx="1229" formatCode="0.00">
                  <c:v>43.69</c:v>
                </c:pt>
                <c:pt idx="1230" formatCode="0.00">
                  <c:v>95.43</c:v>
                </c:pt>
                <c:pt idx="1231" formatCode="0.00">
                  <c:v>55.78</c:v>
                </c:pt>
                <c:pt idx="1232" formatCode="0.00">
                  <c:v>85.75</c:v>
                </c:pt>
                <c:pt idx="1233" formatCode="0.00">
                  <c:v>85.53</c:v>
                </c:pt>
                <c:pt idx="1234" formatCode="0.00">
                  <c:v>87.31</c:v>
                </c:pt>
                <c:pt idx="1235" formatCode="0.00">
                  <c:v>86.48</c:v>
                </c:pt>
                <c:pt idx="1236" formatCode="0.00">
                  <c:v>94.81</c:v>
                </c:pt>
                <c:pt idx="1237" formatCode="0.00">
                  <c:v>79.58</c:v>
                </c:pt>
                <c:pt idx="1238" formatCode="0.00">
                  <c:v>47.21</c:v>
                </c:pt>
                <c:pt idx="1239" formatCode="0.00">
                  <c:v>83.78</c:v>
                </c:pt>
                <c:pt idx="1240" formatCode="0.00">
                  <c:v>86.75</c:v>
                </c:pt>
                <c:pt idx="1241" formatCode="0.00">
                  <c:v>78.739999999999995</c:v>
                </c:pt>
                <c:pt idx="1242" formatCode="0.00">
                  <c:v>72.489999999999995</c:v>
                </c:pt>
                <c:pt idx="1243" formatCode="0.00">
                  <c:v>79.569999999999993</c:v>
                </c:pt>
                <c:pt idx="1244" formatCode="0.00">
                  <c:v>-87.57</c:v>
                </c:pt>
                <c:pt idx="1245" formatCode="0.00">
                  <c:v>74.349999999999994</c:v>
                </c:pt>
                <c:pt idx="1246" formatCode="0.00">
                  <c:v>94.23</c:v>
                </c:pt>
                <c:pt idx="1247" formatCode="0.00">
                  <c:v>59.56</c:v>
                </c:pt>
                <c:pt idx="1248" formatCode="0.00">
                  <c:v>95.19</c:v>
                </c:pt>
                <c:pt idx="1249" formatCode="0.00">
                  <c:v>78.44</c:v>
                </c:pt>
                <c:pt idx="1250" formatCode="0.00">
                  <c:v>85.74</c:v>
                </c:pt>
                <c:pt idx="1251" formatCode="0.00">
                  <c:v>100.31</c:v>
                </c:pt>
                <c:pt idx="1252" formatCode="0.00">
                  <c:v>92.02</c:v>
                </c:pt>
                <c:pt idx="1253" formatCode="0.00">
                  <c:v>68.31</c:v>
                </c:pt>
                <c:pt idx="1254" formatCode="0.00">
                  <c:v>69.73</c:v>
                </c:pt>
                <c:pt idx="1255" formatCode="0.00">
                  <c:v>72.55</c:v>
                </c:pt>
                <c:pt idx="1256" formatCode="0.00">
                  <c:v>90.79</c:v>
                </c:pt>
                <c:pt idx="1257" formatCode="0.00">
                  <c:v>114.2</c:v>
                </c:pt>
                <c:pt idx="1258" formatCode="0.00">
                  <c:v>88.72</c:v>
                </c:pt>
                <c:pt idx="1259" formatCode="0.00">
                  <c:v>59.97</c:v>
                </c:pt>
                <c:pt idx="1260" formatCode="0.00">
                  <c:v>93.94</c:v>
                </c:pt>
                <c:pt idx="1261" formatCode="0.00">
                  <c:v>81</c:v>
                </c:pt>
                <c:pt idx="1262" formatCode="0.00">
                  <c:v>72.97</c:v>
                </c:pt>
                <c:pt idx="1263" formatCode="0.00">
                  <c:v>61.72</c:v>
                </c:pt>
                <c:pt idx="1264" formatCode="0.00">
                  <c:v>66.84</c:v>
                </c:pt>
                <c:pt idx="1265" formatCode="0.00">
                  <c:v>84.64</c:v>
                </c:pt>
                <c:pt idx="1266" formatCode="0.00">
                  <c:v>94.81</c:v>
                </c:pt>
                <c:pt idx="1267" formatCode="0.00">
                  <c:v>45.81</c:v>
                </c:pt>
                <c:pt idx="1268" formatCode="0.00">
                  <c:v>88.4</c:v>
                </c:pt>
                <c:pt idx="1269" formatCode="0.00">
                  <c:v>-509.43</c:v>
                </c:pt>
                <c:pt idx="1270" formatCode="0.00">
                  <c:v>211.42</c:v>
                </c:pt>
                <c:pt idx="1271" formatCode="0.00">
                  <c:v>76</c:v>
                </c:pt>
                <c:pt idx="1272" formatCode="0.00">
                  <c:v>91.57</c:v>
                </c:pt>
                <c:pt idx="1273" formatCode="0.00">
                  <c:v>85.43</c:v>
                </c:pt>
                <c:pt idx="1274" formatCode="0.00">
                  <c:v>81.48</c:v>
                </c:pt>
                <c:pt idx="1275" formatCode="0.00">
                  <c:v>68.89</c:v>
                </c:pt>
                <c:pt idx="1276" formatCode="0.00">
                  <c:v>90.37</c:v>
                </c:pt>
                <c:pt idx="1277" formatCode="0.00">
                  <c:v>79.25</c:v>
                </c:pt>
                <c:pt idx="1278" formatCode="0.00">
                  <c:v>58.28</c:v>
                </c:pt>
                <c:pt idx="1279" formatCode="0.00">
                  <c:v>54.2</c:v>
                </c:pt>
                <c:pt idx="1280" formatCode="0.00">
                  <c:v>84.08</c:v>
                </c:pt>
                <c:pt idx="1281" formatCode="0.00">
                  <c:v>88.16</c:v>
                </c:pt>
                <c:pt idx="1282" formatCode="0.00">
                  <c:v>70.540000000000006</c:v>
                </c:pt>
                <c:pt idx="1283" formatCode="0.00">
                  <c:v>85.48</c:v>
                </c:pt>
                <c:pt idx="1284" formatCode="0.00">
                  <c:v>89.5</c:v>
                </c:pt>
                <c:pt idx="1285" formatCode="0.00">
                  <c:v>97.82</c:v>
                </c:pt>
                <c:pt idx="1286" formatCode="0.00">
                  <c:v>56</c:v>
                </c:pt>
                <c:pt idx="1287" formatCode="0.00">
                  <c:v>80.180000000000007</c:v>
                </c:pt>
                <c:pt idx="1288" formatCode="0.00">
                  <c:v>51.71</c:v>
                </c:pt>
                <c:pt idx="1289" formatCode="0.00">
                  <c:v>92.5</c:v>
                </c:pt>
                <c:pt idx="1290" formatCode="0.00">
                  <c:v>79.540000000000006</c:v>
                </c:pt>
                <c:pt idx="1291" formatCode="0.00">
                  <c:v>75.48</c:v>
                </c:pt>
                <c:pt idx="1292" formatCode="0.00">
                  <c:v>66.67</c:v>
                </c:pt>
                <c:pt idx="1293" formatCode="0.00">
                  <c:v>76.430000000000007</c:v>
                </c:pt>
                <c:pt idx="1294" formatCode="0.00">
                  <c:v>85.19</c:v>
                </c:pt>
                <c:pt idx="1295" formatCode="0.00">
                  <c:v>73.12</c:v>
                </c:pt>
                <c:pt idx="1296" formatCode="0.00">
                  <c:v>67.02</c:v>
                </c:pt>
                <c:pt idx="1297" formatCode="0.00">
                  <c:v>82.19</c:v>
                </c:pt>
                <c:pt idx="1298" formatCode="0.00">
                  <c:v>67.75</c:v>
                </c:pt>
                <c:pt idx="1299" formatCode="0.00">
                  <c:v>62.82</c:v>
                </c:pt>
                <c:pt idx="1300" formatCode="0.00">
                  <c:v>106.34</c:v>
                </c:pt>
                <c:pt idx="1301" formatCode="0.00">
                  <c:v>49</c:v>
                </c:pt>
                <c:pt idx="1302" formatCode="0.00">
                  <c:v>58.74</c:v>
                </c:pt>
                <c:pt idx="1303" formatCode="0.00">
                  <c:v>61.27</c:v>
                </c:pt>
                <c:pt idx="1304" formatCode="0.00">
                  <c:v>81.27</c:v>
                </c:pt>
                <c:pt idx="1305" formatCode="0.00">
                  <c:v>67.040000000000006</c:v>
                </c:pt>
                <c:pt idx="1306" formatCode="0.00">
                  <c:v>201.97</c:v>
                </c:pt>
                <c:pt idx="1307" formatCode="0.00">
                  <c:v>48.36</c:v>
                </c:pt>
                <c:pt idx="1308" formatCode="0.00">
                  <c:v>88.72</c:v>
                </c:pt>
                <c:pt idx="1309" formatCode="0.00">
                  <c:v>47.49</c:v>
                </c:pt>
                <c:pt idx="1310" formatCode="0.00">
                  <c:v>42.7</c:v>
                </c:pt>
                <c:pt idx="1311" formatCode="0.00">
                  <c:v>78.5</c:v>
                </c:pt>
                <c:pt idx="1312" formatCode="0.00">
                  <c:v>76.64</c:v>
                </c:pt>
                <c:pt idx="1313" formatCode="0.00">
                  <c:v>54.19</c:v>
                </c:pt>
                <c:pt idx="1314" formatCode="0.00">
                  <c:v>64.63</c:v>
                </c:pt>
                <c:pt idx="1315" formatCode="0.00">
                  <c:v>93.29</c:v>
                </c:pt>
                <c:pt idx="1316" formatCode="0.00">
                  <c:v>76.84</c:v>
                </c:pt>
                <c:pt idx="1317" formatCode="0.00">
                  <c:v>80.319999999999993</c:v>
                </c:pt>
                <c:pt idx="1318" formatCode="0.00">
                  <c:v>78.48</c:v>
                </c:pt>
                <c:pt idx="1319" formatCode="0.00">
                  <c:v>77.75</c:v>
                </c:pt>
                <c:pt idx="1320" formatCode="0.00">
                  <c:v>74.39</c:v>
                </c:pt>
                <c:pt idx="1321" formatCode="0.00">
                  <c:v>79.7</c:v>
                </c:pt>
                <c:pt idx="1322" formatCode="0.00">
                  <c:v>75.44</c:v>
                </c:pt>
                <c:pt idx="1323" formatCode="0.00">
                  <c:v>76.13</c:v>
                </c:pt>
                <c:pt idx="1324" formatCode="0.00">
                  <c:v>89.96</c:v>
                </c:pt>
                <c:pt idx="1325" formatCode="0.00">
                  <c:v>74.39</c:v>
                </c:pt>
                <c:pt idx="1326" formatCode="0.00">
                  <c:v>67.959999999999994</c:v>
                </c:pt>
                <c:pt idx="1327" formatCode="0.00">
                  <c:v>91.23</c:v>
                </c:pt>
                <c:pt idx="1328" formatCode="0.00">
                  <c:v>62.08</c:v>
                </c:pt>
                <c:pt idx="1329" formatCode="0.00">
                  <c:v>90.09</c:v>
                </c:pt>
                <c:pt idx="1330" formatCode="0.00">
                  <c:v>34.76</c:v>
                </c:pt>
                <c:pt idx="1331" formatCode="0.00">
                  <c:v>81.86</c:v>
                </c:pt>
                <c:pt idx="1332" formatCode="0.00">
                  <c:v>78.72</c:v>
                </c:pt>
                <c:pt idx="1333" formatCode="0.00">
                  <c:v>86.86</c:v>
                </c:pt>
                <c:pt idx="1334" formatCode="0.00">
                  <c:v>74.7</c:v>
                </c:pt>
                <c:pt idx="1335" formatCode="0.00">
                  <c:v>81.96</c:v>
                </c:pt>
                <c:pt idx="1336" formatCode="0.00">
                  <c:v>79.53</c:v>
                </c:pt>
                <c:pt idx="1337" formatCode="0.00">
                  <c:v>76.67</c:v>
                </c:pt>
                <c:pt idx="1338" formatCode="0.00">
                  <c:v>83.49</c:v>
                </c:pt>
                <c:pt idx="1339" formatCode="0.00">
                  <c:v>76.62</c:v>
                </c:pt>
                <c:pt idx="1340" formatCode="0.00">
                  <c:v>69.89</c:v>
                </c:pt>
                <c:pt idx="1341" formatCode="0.00">
                  <c:v>123.28</c:v>
                </c:pt>
                <c:pt idx="1342" formatCode="0.00">
                  <c:v>71.5</c:v>
                </c:pt>
                <c:pt idx="1343" formatCode="0.00">
                  <c:v>67.23</c:v>
                </c:pt>
                <c:pt idx="1344" formatCode="0.00">
                  <c:v>90.49</c:v>
                </c:pt>
                <c:pt idx="1345" formatCode="0.00">
                  <c:v>56.3</c:v>
                </c:pt>
                <c:pt idx="1346" formatCode="0.00">
                  <c:v>68.69</c:v>
                </c:pt>
                <c:pt idx="1347" formatCode="0.00">
                  <c:v>68.790000000000006</c:v>
                </c:pt>
                <c:pt idx="1348" formatCode="0.00">
                  <c:v>82.48</c:v>
                </c:pt>
                <c:pt idx="1349" formatCode="0.00">
                  <c:v>69.73</c:v>
                </c:pt>
                <c:pt idx="1350" formatCode="0.00">
                  <c:v>76.680000000000007</c:v>
                </c:pt>
                <c:pt idx="1351" formatCode="0.00">
                  <c:v>166.36</c:v>
                </c:pt>
                <c:pt idx="1352" formatCode="0.00">
                  <c:v>82.17</c:v>
                </c:pt>
                <c:pt idx="1353" formatCode="0.00">
                  <c:v>76.180000000000007</c:v>
                </c:pt>
                <c:pt idx="1354" formatCode="0.00">
                  <c:v>98.74</c:v>
                </c:pt>
                <c:pt idx="1355" formatCode="0.00">
                  <c:v>61.52</c:v>
                </c:pt>
                <c:pt idx="1356" formatCode="0.00">
                  <c:v>-20.03</c:v>
                </c:pt>
                <c:pt idx="1357" formatCode="0.00">
                  <c:v>78.87</c:v>
                </c:pt>
                <c:pt idx="1358" formatCode="0.00">
                  <c:v>63.25</c:v>
                </c:pt>
                <c:pt idx="1359" formatCode="0.00">
                  <c:v>87.31</c:v>
                </c:pt>
                <c:pt idx="1360" formatCode="0.00">
                  <c:v>81.39</c:v>
                </c:pt>
                <c:pt idx="1361" formatCode="0.00">
                  <c:v>69.84</c:v>
                </c:pt>
                <c:pt idx="1362" formatCode="0.00">
                  <c:v>110.47</c:v>
                </c:pt>
                <c:pt idx="1363" formatCode="0.00">
                  <c:v>67</c:v>
                </c:pt>
                <c:pt idx="1364" formatCode="0.00">
                  <c:v>60.21</c:v>
                </c:pt>
                <c:pt idx="1365" formatCode="0.00">
                  <c:v>86.86</c:v>
                </c:pt>
                <c:pt idx="1366" formatCode="0.00">
                  <c:v>61.38</c:v>
                </c:pt>
                <c:pt idx="1367" formatCode="0.00">
                  <c:v>-161.4</c:v>
                </c:pt>
                <c:pt idx="1368" formatCode="0.00">
                  <c:v>77.75</c:v>
                </c:pt>
                <c:pt idx="1369" formatCode="0.00">
                  <c:v>56.73</c:v>
                </c:pt>
                <c:pt idx="1370" formatCode="0.00">
                  <c:v>72.239999999999995</c:v>
                </c:pt>
                <c:pt idx="1371" formatCode="0.00">
                  <c:v>65.13</c:v>
                </c:pt>
                <c:pt idx="1372" formatCode="0.00">
                  <c:v>87.61</c:v>
                </c:pt>
                <c:pt idx="1373" formatCode="0.00">
                  <c:v>69.59</c:v>
                </c:pt>
                <c:pt idx="1374" formatCode="0.00">
                  <c:v>-2855.23</c:v>
                </c:pt>
                <c:pt idx="1375" formatCode="0.00">
                  <c:v>74.67</c:v>
                </c:pt>
                <c:pt idx="1376" formatCode="0.00">
                  <c:v>130.59</c:v>
                </c:pt>
                <c:pt idx="1377" formatCode="0.00">
                  <c:v>49.71</c:v>
                </c:pt>
                <c:pt idx="1378" formatCode="0.00">
                  <c:v>71.2</c:v>
                </c:pt>
                <c:pt idx="1379" formatCode="0.00">
                  <c:v>45.52</c:v>
                </c:pt>
                <c:pt idx="1380" formatCode="0.00">
                  <c:v>87.94</c:v>
                </c:pt>
                <c:pt idx="1381" formatCode="0.00">
                  <c:v>85.78</c:v>
                </c:pt>
                <c:pt idx="1382" formatCode="0.00">
                  <c:v>81.25</c:v>
                </c:pt>
                <c:pt idx="1383" formatCode="0.00">
                  <c:v>43.48</c:v>
                </c:pt>
                <c:pt idx="1384" formatCode="0.00">
                  <c:v>73.239999999999995</c:v>
                </c:pt>
                <c:pt idx="1385" formatCode="0.00">
                  <c:v>83.43</c:v>
                </c:pt>
                <c:pt idx="1386" formatCode="0.00">
                  <c:v>61.69</c:v>
                </c:pt>
                <c:pt idx="1387" formatCode="0.00">
                  <c:v>79.989999999999995</c:v>
                </c:pt>
                <c:pt idx="1388" formatCode="0.00">
                  <c:v>54.86</c:v>
                </c:pt>
                <c:pt idx="1389" formatCode="0.00">
                  <c:v>72.260000000000005</c:v>
                </c:pt>
                <c:pt idx="1390" formatCode="0.00">
                  <c:v>90.17</c:v>
                </c:pt>
                <c:pt idx="1391" formatCode="0.00">
                  <c:v>40.14</c:v>
                </c:pt>
                <c:pt idx="1392" formatCode="0.00">
                  <c:v>106.12</c:v>
                </c:pt>
                <c:pt idx="1393" formatCode="0.00">
                  <c:v>87.78</c:v>
                </c:pt>
                <c:pt idx="1394" formatCode="0.00">
                  <c:v>93.35</c:v>
                </c:pt>
                <c:pt idx="1395" formatCode="0.00">
                  <c:v>72.84</c:v>
                </c:pt>
                <c:pt idx="1396" formatCode="0.00">
                  <c:v>36.82</c:v>
                </c:pt>
                <c:pt idx="1397" formatCode="0.00">
                  <c:v>87.26</c:v>
                </c:pt>
                <c:pt idx="1398" formatCode="0.00">
                  <c:v>86.59</c:v>
                </c:pt>
                <c:pt idx="1399" formatCode="0.00">
                  <c:v>118</c:v>
                </c:pt>
                <c:pt idx="1400" formatCode="0.00">
                  <c:v>77.45</c:v>
                </c:pt>
                <c:pt idx="1401" formatCode="0.00">
                  <c:v>82.57</c:v>
                </c:pt>
                <c:pt idx="1402" formatCode="0.00">
                  <c:v>50.65</c:v>
                </c:pt>
                <c:pt idx="1403" formatCode="0.00">
                  <c:v>64.14</c:v>
                </c:pt>
                <c:pt idx="1404" formatCode="0.00">
                  <c:v>75.040000000000006</c:v>
                </c:pt>
                <c:pt idx="1405" formatCode="0.00">
                  <c:v>-49.21</c:v>
                </c:pt>
                <c:pt idx="1406" formatCode="0.00">
                  <c:v>119.18</c:v>
                </c:pt>
                <c:pt idx="1407" formatCode="0.00">
                  <c:v>92.16</c:v>
                </c:pt>
                <c:pt idx="1408" formatCode="0.00">
                  <c:v>99.14</c:v>
                </c:pt>
                <c:pt idx="1409" formatCode="0.00">
                  <c:v>65.55</c:v>
                </c:pt>
                <c:pt idx="1410" formatCode="0.00">
                  <c:v>87.05</c:v>
                </c:pt>
                <c:pt idx="1411" formatCode="0.00">
                  <c:v>100.92</c:v>
                </c:pt>
                <c:pt idx="1412" formatCode="0.00">
                  <c:v>80.94</c:v>
                </c:pt>
                <c:pt idx="1413" formatCode="0.00">
                  <c:v>85.52</c:v>
                </c:pt>
                <c:pt idx="1414" formatCode="0.00">
                  <c:v>82.07</c:v>
                </c:pt>
                <c:pt idx="1415" formatCode="0.00">
                  <c:v>76.930000000000007</c:v>
                </c:pt>
                <c:pt idx="1416" formatCode="0.00">
                  <c:v>112.77</c:v>
                </c:pt>
                <c:pt idx="1417" formatCode="0.00">
                  <c:v>94.52</c:v>
                </c:pt>
                <c:pt idx="1418" formatCode="0.00">
                  <c:v>73.319999999999993</c:v>
                </c:pt>
                <c:pt idx="1419" formatCode="0.00">
                  <c:v>146.87</c:v>
                </c:pt>
                <c:pt idx="1420" formatCode="0.00">
                  <c:v>75.5</c:v>
                </c:pt>
                <c:pt idx="1421" formatCode="0.00">
                  <c:v>82.69</c:v>
                </c:pt>
                <c:pt idx="1422" formatCode="0.00">
                  <c:v>59.66</c:v>
                </c:pt>
                <c:pt idx="1423" formatCode="0.00">
                  <c:v>92.7</c:v>
                </c:pt>
                <c:pt idx="1424" formatCode="0.00">
                  <c:v>65.42</c:v>
                </c:pt>
                <c:pt idx="1425" formatCode="0.00">
                  <c:v>42.13</c:v>
                </c:pt>
                <c:pt idx="1426" formatCode="0.00">
                  <c:v>86.98</c:v>
                </c:pt>
                <c:pt idx="1427" formatCode="0.00">
                  <c:v>89.44</c:v>
                </c:pt>
                <c:pt idx="1428" formatCode="0.00">
                  <c:v>85.33</c:v>
                </c:pt>
                <c:pt idx="1429" formatCode="0.00">
                  <c:v>82.55</c:v>
                </c:pt>
                <c:pt idx="1430" formatCode="0.00">
                  <c:v>-66.55</c:v>
                </c:pt>
                <c:pt idx="1431" formatCode="0.00">
                  <c:v>89.75</c:v>
                </c:pt>
                <c:pt idx="1432" formatCode="0.00">
                  <c:v>89.69</c:v>
                </c:pt>
                <c:pt idx="1433" formatCode="0.00">
                  <c:v>68.67</c:v>
                </c:pt>
                <c:pt idx="1434" formatCode="0.00">
                  <c:v>82.12</c:v>
                </c:pt>
                <c:pt idx="1435" formatCode="0.00">
                  <c:v>82.43</c:v>
                </c:pt>
                <c:pt idx="1436" formatCode="0.00">
                  <c:v>70.010000000000005</c:v>
                </c:pt>
                <c:pt idx="1437" formatCode="0.00">
                  <c:v>93.73</c:v>
                </c:pt>
                <c:pt idx="1438" formatCode="0.00">
                  <c:v>86.44</c:v>
                </c:pt>
                <c:pt idx="1439" formatCode="0.00">
                  <c:v>91.3</c:v>
                </c:pt>
                <c:pt idx="1440" formatCode="0.00">
                  <c:v>73.989999999999995</c:v>
                </c:pt>
                <c:pt idx="1441" formatCode="0.00">
                  <c:v>62.35</c:v>
                </c:pt>
                <c:pt idx="1442" formatCode="0.00">
                  <c:v>96.02</c:v>
                </c:pt>
                <c:pt idx="1443" formatCode="0.00">
                  <c:v>84.41</c:v>
                </c:pt>
                <c:pt idx="1444" formatCode="0.00">
                  <c:v>44.35</c:v>
                </c:pt>
                <c:pt idx="1445" formatCode="#,##0.00">
                  <c:v>85.4</c:v>
                </c:pt>
                <c:pt idx="1446" formatCode="#,##0.00">
                  <c:v>67.19</c:v>
                </c:pt>
                <c:pt idx="1447" formatCode="#,##0.00">
                  <c:v>94.82</c:v>
                </c:pt>
                <c:pt idx="1448" formatCode="#,##0.00">
                  <c:v>70.7</c:v>
                </c:pt>
                <c:pt idx="1449" formatCode="#,##0.00">
                  <c:v>68.45</c:v>
                </c:pt>
                <c:pt idx="1450" formatCode="#,##0.00">
                  <c:v>90.91</c:v>
                </c:pt>
                <c:pt idx="1451" formatCode="#,##0.00">
                  <c:v>82.52</c:v>
                </c:pt>
                <c:pt idx="1452" formatCode="#,##0.00">
                  <c:v>-107</c:v>
                </c:pt>
                <c:pt idx="1453" formatCode="#,##0.00">
                  <c:v>82.94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9FA-41D0-ABB8-18EB7E5D0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6758688"/>
        <c:axId val="416759080"/>
      </c:scatterChart>
      <c:valAx>
        <c:axId val="416758688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6759080"/>
        <c:crosses val="autoZero"/>
        <c:crossBetween val="midCat"/>
      </c:valAx>
      <c:valAx>
        <c:axId val="416759080"/>
        <c:scaling>
          <c:orientation val="minMax"/>
          <c:max val="12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16758688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1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11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0.05155</cdr:x>
      <cdr:y>0.50006</cdr:y>
    </cdr:from>
    <cdr:to>
      <cdr:x>0.9787</cdr:x>
      <cdr:y>0.50006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A96860-A900-482C-B4F8-DD91ED8BA4A8}"/>
            </a:ext>
          </a:extLst>
        </cdr:cNvPr>
        <cdr:cNvCxnSpPr/>
      </cdr:nvCxnSpPr>
      <cdr:spPr>
        <a:xfrm xmlns:a="http://schemas.openxmlformats.org/drawingml/2006/main">
          <a:off x="432542" y="1490423"/>
          <a:ext cx="778020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0.05403</cdr:x>
      <cdr:y>0.34253</cdr:y>
    </cdr:from>
    <cdr:to>
      <cdr:x>0.98118</cdr:x>
      <cdr:y>0.34253</cdr:y>
    </cdr:to>
    <cdr:cxnSp macro="">
      <cdr:nvCxnSpPr>
        <cdr:cNvPr id="12" name="Suora yhdysviiva 11">
          <a:extLst xmlns:a="http://schemas.openxmlformats.org/drawingml/2006/main">
            <a:ext uri="{FF2B5EF4-FFF2-40B4-BE49-F238E27FC236}">
              <a16:creationId xmlns:a16="http://schemas.microsoft.com/office/drawing/2014/main" id="{86B4F823-633A-4574-B621-D0BF0840803B}"/>
            </a:ext>
          </a:extLst>
        </cdr:cNvPr>
        <cdr:cNvCxnSpPr/>
      </cdr:nvCxnSpPr>
      <cdr:spPr>
        <a:xfrm xmlns:a="http://schemas.openxmlformats.org/drawingml/2006/main">
          <a:off x="453399" y="1080120"/>
          <a:ext cx="7780202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0.05322</cdr:x>
      <cdr:y>0.41103</cdr:y>
    </cdr:from>
    <cdr:to>
      <cdr:x>0.98036</cdr:x>
      <cdr:y>0.41103</cdr:y>
    </cdr:to>
    <cdr:cxnSp macro="">
      <cdr:nvCxnSpPr>
        <cdr:cNvPr id="13" name="Suora yhdysviiva 12">
          <a:extLst xmlns:a="http://schemas.openxmlformats.org/drawingml/2006/main">
            <a:ext uri="{FF2B5EF4-FFF2-40B4-BE49-F238E27FC236}">
              <a16:creationId xmlns:a16="http://schemas.microsoft.com/office/drawing/2014/main" id="{FA926C58-A8AA-490F-A4ED-AFF3884CD8B3}"/>
            </a:ext>
          </a:extLst>
        </cdr:cNvPr>
        <cdr:cNvCxnSpPr/>
      </cdr:nvCxnSpPr>
      <cdr:spPr>
        <a:xfrm xmlns:a="http://schemas.openxmlformats.org/drawingml/2006/main">
          <a:off x="446584" y="1296144"/>
          <a:ext cx="7780118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0.8307</cdr:x>
      <cdr:y>0.02184</cdr:y>
    </cdr:from>
    <cdr:to>
      <cdr:x>1</cdr:x>
      <cdr:y>0.09858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70840" y="68870"/>
          <a:ext cx="1420685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>
              <a:solidFill>
                <a:srgbClr val="FF0000"/>
              </a:solidFill>
            </a:rPr>
            <a:t>(Mediaani: 4,8 %)</a:t>
          </a:r>
        </a:p>
      </cdr:txBody>
    </cdr:sp>
  </cdr:relSizeAnchor>
  <cdr:relSizeAnchor xmlns:cdr="http://schemas.openxmlformats.org/drawingml/2006/chartDrawing">
    <cdr:from>
      <cdr:x>0.82713</cdr:x>
      <cdr:y>0.20552</cdr:y>
    </cdr:from>
    <cdr:to>
      <cdr:x>0.99017</cdr:x>
      <cdr:y>0.27737</cdr:y>
    </cdr:to>
    <cdr:sp macro="" textlink="">
      <cdr:nvSpPr>
        <cdr:cNvPr id="29" name="Tekstiruutu 28"/>
        <cdr:cNvSpPr txBox="1"/>
      </cdr:nvSpPr>
      <cdr:spPr>
        <a:xfrm xmlns:a="http://schemas.openxmlformats.org/drawingml/2006/main">
          <a:off x="6940901" y="648072"/>
          <a:ext cx="1368152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Hyvä (26 %)</a:t>
          </a:r>
        </a:p>
      </cdr:txBody>
    </cdr:sp>
  </cdr:relSizeAnchor>
  <cdr:relSizeAnchor xmlns:cdr="http://schemas.openxmlformats.org/drawingml/2006/chartDrawing">
    <cdr:from>
      <cdr:x>0.8293</cdr:x>
      <cdr:y>0.34369</cdr:y>
    </cdr:from>
    <cdr:to>
      <cdr:x>0.99429</cdr:x>
      <cdr:y>0.41555</cdr:y>
    </cdr:to>
    <cdr:sp macro="" textlink="">
      <cdr:nvSpPr>
        <cdr:cNvPr id="30" name="Tekstiruutu 29"/>
        <cdr:cNvSpPr txBox="1"/>
      </cdr:nvSpPr>
      <cdr:spPr>
        <a:xfrm xmlns:a="http://schemas.openxmlformats.org/drawingml/2006/main">
          <a:off x="6959092" y="1083790"/>
          <a:ext cx="1384517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Tyydyttävä (23 %)</a:t>
          </a:r>
        </a:p>
      </cdr:txBody>
    </cdr:sp>
  </cdr:relSizeAnchor>
  <cdr:relSizeAnchor xmlns:cdr="http://schemas.openxmlformats.org/drawingml/2006/chartDrawing">
    <cdr:from>
      <cdr:x>0.8293</cdr:x>
      <cdr:y>0.42053</cdr:y>
    </cdr:from>
    <cdr:to>
      <cdr:x>0.98465</cdr:x>
      <cdr:y>0.49239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59092" y="1326097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Heikko (29 %)</a:t>
          </a:r>
        </a:p>
      </cdr:txBody>
    </cdr:sp>
  </cdr:relSizeAnchor>
  <cdr:relSizeAnchor xmlns:cdr="http://schemas.openxmlformats.org/drawingml/2006/chartDrawing">
    <cdr:from>
      <cdr:x>0.8293</cdr:x>
      <cdr:y>0.5</cdr:y>
    </cdr:from>
    <cdr:to>
      <cdr:x>0.99886</cdr:x>
      <cdr:y>0.5743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59092" y="1576697"/>
          <a:ext cx="1422908" cy="2342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50" spc="-40" dirty="0">
              <a:latin typeface="Verdana" panose="020B0604030504040204" pitchFamily="34" charset="0"/>
            </a:rPr>
            <a:t>Tappiollinen </a:t>
          </a:r>
          <a:r>
            <a:rPr lang="fi-FI" sz="1000" spc="-40" dirty="0"/>
            <a:t>(22 %)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0.05155</cdr:x>
      <cdr:y>0.50006</cdr:y>
    </cdr:from>
    <cdr:to>
      <cdr:x>0.9787</cdr:x>
      <cdr:y>0.50006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A96860-A900-482C-B4F8-DD91ED8BA4A8}"/>
            </a:ext>
          </a:extLst>
        </cdr:cNvPr>
        <cdr:cNvCxnSpPr/>
      </cdr:nvCxnSpPr>
      <cdr:spPr>
        <a:xfrm xmlns:a="http://schemas.openxmlformats.org/drawingml/2006/main">
          <a:off x="432542" y="1490423"/>
          <a:ext cx="778020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0.8307</cdr:x>
      <cdr:y>0.02184</cdr:y>
    </cdr:from>
    <cdr:to>
      <cdr:x>1</cdr:x>
      <cdr:y>0.10037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70840" y="67297"/>
          <a:ext cx="1420685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>
              <a:solidFill>
                <a:srgbClr val="FF0000"/>
              </a:solidFill>
            </a:rPr>
            <a:t>(Mediaani: 3,9 %)</a:t>
          </a:r>
        </a:p>
      </cdr:txBody>
    </cdr:sp>
  </cdr:relSizeAnchor>
  <cdr:relSizeAnchor xmlns:cdr="http://schemas.openxmlformats.org/drawingml/2006/chartDrawing">
    <cdr:from>
      <cdr:x>0.8293</cdr:x>
      <cdr:y>0.21095</cdr:y>
    </cdr:from>
    <cdr:to>
      <cdr:x>0.98465</cdr:x>
      <cdr:y>0.28449</cdr:y>
    </cdr:to>
    <cdr:sp macro="" textlink="">
      <cdr:nvSpPr>
        <cdr:cNvPr id="29" name="Tekstiruutu 28"/>
        <cdr:cNvSpPr txBox="1"/>
      </cdr:nvSpPr>
      <cdr:spPr>
        <a:xfrm xmlns:a="http://schemas.openxmlformats.org/drawingml/2006/main">
          <a:off x="6959092" y="650018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endParaRPr lang="fi-FI" sz="1000" spc="-40" dirty="0"/>
        </a:p>
      </cdr:txBody>
    </cdr:sp>
  </cdr:relSizeAnchor>
  <cdr:relSizeAnchor xmlns:cdr="http://schemas.openxmlformats.org/drawingml/2006/chartDrawing">
    <cdr:from>
      <cdr:x>0.8293</cdr:x>
      <cdr:y>0.42053</cdr:y>
    </cdr:from>
    <cdr:to>
      <cdr:x>0.98465</cdr:x>
      <cdr:y>0.49655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59092" y="1253385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endParaRPr lang="fi-FI" sz="1000" spc="-40" dirty="0"/>
        </a:p>
      </cdr:txBody>
    </cdr:sp>
  </cdr:relSizeAnchor>
  <cdr:relSizeAnchor xmlns:cdr="http://schemas.openxmlformats.org/drawingml/2006/chartDrawing">
    <cdr:from>
      <cdr:x>0.8293</cdr:x>
      <cdr:y>0.5</cdr:y>
    </cdr:from>
    <cdr:to>
      <cdr:x>0.99365</cdr:x>
      <cdr:y>0.57354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59092" y="1540693"/>
          <a:ext cx="1379147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endParaRPr lang="fi-FI" sz="1000" spc="-4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0.05155</cdr:x>
      <cdr:y>0.50006</cdr:y>
    </cdr:from>
    <cdr:to>
      <cdr:x>0.9787</cdr:x>
      <cdr:y>0.50006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A96860-A900-482C-B4F8-DD91ED8BA4A8}"/>
            </a:ext>
          </a:extLst>
        </cdr:cNvPr>
        <cdr:cNvCxnSpPr/>
      </cdr:nvCxnSpPr>
      <cdr:spPr>
        <a:xfrm xmlns:a="http://schemas.openxmlformats.org/drawingml/2006/main">
          <a:off x="432542" y="1490423"/>
          <a:ext cx="778020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0.0516</cdr:x>
      <cdr:y>0.3527</cdr:y>
    </cdr:from>
    <cdr:to>
      <cdr:x>0.97875</cdr:x>
      <cdr:y>0.3527</cdr:y>
    </cdr:to>
    <cdr:cxnSp macro="">
      <cdr:nvCxnSpPr>
        <cdr:cNvPr id="12" name="Suora yhdysviiva 11">
          <a:extLst xmlns:a="http://schemas.openxmlformats.org/drawingml/2006/main">
            <a:ext uri="{FF2B5EF4-FFF2-40B4-BE49-F238E27FC236}">
              <a16:creationId xmlns:a16="http://schemas.microsoft.com/office/drawing/2014/main" id="{86B4F823-633A-4574-B621-D0BF0840803B}"/>
            </a:ext>
          </a:extLst>
        </cdr:cNvPr>
        <cdr:cNvCxnSpPr/>
      </cdr:nvCxnSpPr>
      <cdr:spPr>
        <a:xfrm xmlns:a="http://schemas.openxmlformats.org/drawingml/2006/main">
          <a:off x="433014" y="1051230"/>
          <a:ext cx="7780202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0.82551</cdr:x>
      <cdr:y>0.02184</cdr:y>
    </cdr:from>
    <cdr:to>
      <cdr:x>1</cdr:x>
      <cdr:y>0.10303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27304" y="65094"/>
          <a:ext cx="1464221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>
              <a:solidFill>
                <a:srgbClr val="FF0000"/>
              </a:solidFill>
            </a:rPr>
            <a:t>(Mediaani: 12,3 %)</a:t>
          </a:r>
        </a:p>
      </cdr:txBody>
    </cdr:sp>
  </cdr:relSizeAnchor>
  <cdr:relSizeAnchor xmlns:cdr="http://schemas.openxmlformats.org/drawingml/2006/chartDrawing">
    <cdr:from>
      <cdr:x>0.83098</cdr:x>
      <cdr:y>0.14616</cdr:y>
    </cdr:from>
    <cdr:to>
      <cdr:x>0.98633</cdr:x>
      <cdr:y>0.22219</cdr:y>
    </cdr:to>
    <cdr:sp macro="" textlink="">
      <cdr:nvSpPr>
        <cdr:cNvPr id="29" name="Tekstiruutu 28"/>
        <cdr:cNvSpPr txBox="1"/>
      </cdr:nvSpPr>
      <cdr:spPr>
        <a:xfrm xmlns:a="http://schemas.openxmlformats.org/drawingml/2006/main">
          <a:off x="6973165" y="435639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Hyvä (43 %)</a:t>
          </a:r>
        </a:p>
      </cdr:txBody>
    </cdr:sp>
  </cdr:relSizeAnchor>
  <cdr:relSizeAnchor xmlns:cdr="http://schemas.openxmlformats.org/drawingml/2006/chartDrawing">
    <cdr:from>
      <cdr:x>0.8309</cdr:x>
      <cdr:y>0.26637</cdr:y>
    </cdr:from>
    <cdr:to>
      <cdr:x>0.99589</cdr:x>
      <cdr:y>0.34239</cdr:y>
    </cdr:to>
    <cdr:sp macro="" textlink="">
      <cdr:nvSpPr>
        <cdr:cNvPr id="30" name="Tekstiruutu 29"/>
        <cdr:cNvSpPr txBox="1"/>
      </cdr:nvSpPr>
      <cdr:spPr>
        <a:xfrm xmlns:a="http://schemas.openxmlformats.org/drawingml/2006/main">
          <a:off x="6972497" y="793925"/>
          <a:ext cx="1384517" cy="2265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Tyydyttävä (13 %)</a:t>
          </a:r>
        </a:p>
      </cdr:txBody>
    </cdr:sp>
  </cdr:relSizeAnchor>
  <cdr:relSizeAnchor xmlns:cdr="http://schemas.openxmlformats.org/drawingml/2006/chartDrawing">
    <cdr:from>
      <cdr:x>0.83098</cdr:x>
      <cdr:y>0.37686</cdr:y>
    </cdr:from>
    <cdr:to>
      <cdr:x>0.98633</cdr:x>
      <cdr:y>0.45289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73165" y="1123238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Välttävä (25 %)</a:t>
          </a:r>
        </a:p>
      </cdr:txBody>
    </cdr:sp>
  </cdr:relSizeAnchor>
  <cdr:relSizeAnchor xmlns:cdr="http://schemas.openxmlformats.org/drawingml/2006/chartDrawing">
    <cdr:from>
      <cdr:x>0.8293</cdr:x>
      <cdr:y>0.5</cdr:y>
    </cdr:from>
    <cdr:to>
      <cdr:x>0.99365</cdr:x>
      <cdr:y>0.57861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59092" y="1490244"/>
          <a:ext cx="1379147" cy="2342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50" spc="-40" dirty="0">
              <a:latin typeface="Verdana" panose="020B0604030504040204" pitchFamily="34" charset="0"/>
            </a:rPr>
            <a:t>Heikko </a:t>
          </a:r>
          <a:r>
            <a:rPr lang="fi-FI" sz="1000" spc="-40" dirty="0"/>
            <a:t>(19 %)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0.05322</cdr:x>
      <cdr:y>0.77639</cdr:y>
    </cdr:from>
    <cdr:to>
      <cdr:x>0.98037</cdr:x>
      <cdr:y>0.77639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A96860-A900-482C-B4F8-DD91ED8BA4A8}"/>
            </a:ext>
          </a:extLst>
        </cdr:cNvPr>
        <cdr:cNvCxnSpPr/>
      </cdr:nvCxnSpPr>
      <cdr:spPr>
        <a:xfrm xmlns:a="http://schemas.openxmlformats.org/drawingml/2006/main">
          <a:off x="446584" y="2448272"/>
          <a:ext cx="778020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0.05322</cdr:x>
      <cdr:y>0.59371</cdr:y>
    </cdr:from>
    <cdr:to>
      <cdr:x>0.98036</cdr:x>
      <cdr:y>0.59371</cdr:y>
    </cdr:to>
    <cdr:cxnSp macro="">
      <cdr:nvCxnSpPr>
        <cdr:cNvPr id="13" name="Suora yhdysviiva 12">
          <a:extLst xmlns:a="http://schemas.openxmlformats.org/drawingml/2006/main">
            <a:ext uri="{FF2B5EF4-FFF2-40B4-BE49-F238E27FC236}">
              <a16:creationId xmlns:a16="http://schemas.microsoft.com/office/drawing/2014/main" id="{FA926C58-A8AA-490F-A4ED-AFF3884CD8B3}"/>
            </a:ext>
          </a:extLst>
        </cdr:cNvPr>
        <cdr:cNvCxnSpPr/>
      </cdr:nvCxnSpPr>
      <cdr:spPr>
        <a:xfrm xmlns:a="http://schemas.openxmlformats.org/drawingml/2006/main">
          <a:off x="446584" y="1872208"/>
          <a:ext cx="7780118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0.824</cdr:x>
      <cdr:y>0.02284</cdr:y>
    </cdr:from>
    <cdr:to>
      <cdr:x>0.9933</cdr:x>
      <cdr:y>0.10403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14617" y="68074"/>
          <a:ext cx="1420685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>
              <a:solidFill>
                <a:srgbClr val="FF0000"/>
              </a:solidFill>
            </a:rPr>
            <a:t>(Mediaani: 41,0 %)</a:t>
          </a:r>
        </a:p>
      </cdr:txBody>
    </cdr:sp>
  </cdr:relSizeAnchor>
  <cdr:relSizeAnchor xmlns:cdr="http://schemas.openxmlformats.org/drawingml/2006/chartDrawing">
    <cdr:from>
      <cdr:x>0.8293</cdr:x>
      <cdr:y>0.34369</cdr:y>
    </cdr:from>
    <cdr:to>
      <cdr:x>0.99429</cdr:x>
      <cdr:y>0.41971</cdr:y>
    </cdr:to>
    <cdr:sp macro="" textlink="">
      <cdr:nvSpPr>
        <cdr:cNvPr id="30" name="Tekstiruutu 29"/>
        <cdr:cNvSpPr txBox="1"/>
      </cdr:nvSpPr>
      <cdr:spPr>
        <a:xfrm xmlns:a="http://schemas.openxmlformats.org/drawingml/2006/main">
          <a:off x="6959092" y="1024364"/>
          <a:ext cx="1384517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Hyvä (52 %)</a:t>
          </a:r>
        </a:p>
      </cdr:txBody>
    </cdr:sp>
  </cdr:relSizeAnchor>
  <cdr:relSizeAnchor xmlns:cdr="http://schemas.openxmlformats.org/drawingml/2006/chartDrawing">
    <cdr:from>
      <cdr:x>0.82551</cdr:x>
      <cdr:y>0.63938</cdr:y>
    </cdr:from>
    <cdr:to>
      <cdr:x>0.98086</cdr:x>
      <cdr:y>0.71124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27304" y="2016224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00" spc="-40" dirty="0"/>
            <a:t>Tyydyttävä (24 %)</a:t>
          </a:r>
        </a:p>
      </cdr:txBody>
    </cdr:sp>
  </cdr:relSizeAnchor>
  <cdr:relSizeAnchor xmlns:cdr="http://schemas.openxmlformats.org/drawingml/2006/chartDrawing">
    <cdr:from>
      <cdr:x>0.82903</cdr:x>
      <cdr:y>0.82206</cdr:y>
    </cdr:from>
    <cdr:to>
      <cdr:x>0.98828</cdr:x>
      <cdr:y>0.90067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56826" y="2450140"/>
          <a:ext cx="1336350" cy="2342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050" spc="-40" dirty="0">
              <a:latin typeface="Verdana" panose="020B0604030504040204" pitchFamily="34" charset="0"/>
            </a:rPr>
            <a:t>Heikko </a:t>
          </a:r>
          <a:r>
            <a:rPr lang="fi-FI" sz="1000" spc="-40" dirty="0"/>
            <a:t>(24 %)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Suomi ja suomalainen vientiteollisuus maailman kärkeä ympäristöindikaattorien maavertailussa</a:t>
            </a:r>
          </a:p>
          <a:p>
            <a:endParaRPr lang="fi-FI" dirty="0"/>
          </a:p>
          <a:p>
            <a:r>
              <a:rPr lang="fi-FI" dirty="0"/>
              <a:t>Suomessa ympäristöstä pidetään hyvin huolta sekä sääntelyn että teollisuuden omaehtoisen vastuullisuuden avulla. </a:t>
            </a:r>
            <a:br>
              <a:rPr lang="fi-FI" dirty="0"/>
            </a:br>
            <a:endParaRPr lang="fi-FI" dirty="0"/>
          </a:p>
          <a:p>
            <a:r>
              <a:rPr lang="fi-FI" dirty="0"/>
              <a:t>Tuoreen tutkimuksen mukaan valtaosassa tarkasteltuja kilpailijamaita teollisesta toiminnasta ympäristölle aiheutuvat rasitteet ovat suurempia kuin Suomessa. </a:t>
            </a:r>
            <a:br>
              <a:rPr lang="fi-FI" dirty="0"/>
            </a:br>
            <a:endParaRPr lang="fi-FI" dirty="0"/>
          </a:p>
          <a:p>
            <a:r>
              <a:rPr lang="fi-FI" dirty="0"/>
              <a:t>Selvityksen mukaan teollista tuotantoa Suomessa ja investointeja Suomeen voidaan pitää globaalisti ympäristötekona.</a:t>
            </a:r>
            <a:br>
              <a:rPr lang="fi-FI" dirty="0"/>
            </a:br>
            <a:endParaRPr lang="fi-FI" dirty="0"/>
          </a:p>
          <a:p>
            <a:r>
              <a:rPr lang="fi-FI" dirty="0"/>
              <a:t>Kun verrataan Suomea EU- ja OECD-maiden keskiarvoihin, on Suomen tulos keskiarvoa parempi lähes kaikkien vertailuindikaattoreiden osalta.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AF63D5-0C4A-48DF-8F1A-6C217E087145}" type="slidenum">
              <a:rPr kumimoji="0" lang="fi-FI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2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7505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163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213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Ylätunnisteen paikkamerkki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i-FI"/>
              <a:t>Väliotsikko yläviitteenä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DCD80BE-3366-4A42-A7DE-C8355C2A7390}" type="datetime5">
              <a:rPr lang="fi-FI" smtClean="0"/>
              <a:t>10-toukok-19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1581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2429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1384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5768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1012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997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Meriteollisuus | Finnish Marine Industries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796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810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997353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772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09324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827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15021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10.5.2019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168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10.5.2019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2524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90196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1522863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51914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217570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24646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591182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3687821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933340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58374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353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10.5.2019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72517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46091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487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517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77181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790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525848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486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57620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383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88154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245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64141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4412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303875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864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26768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10.5.2019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48958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10.5.2019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0161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56206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1754641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448910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59339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692737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514076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772382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64433552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24677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96018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10.5.2019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22828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76868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138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EB9EE5-8E60-4B55-81F7-0EC3004D2A6A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978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,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1D18E-A6DE-4566-B451-7ECCCF382FFF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1499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756269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509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,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07348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276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,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979037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296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,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187355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926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,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82184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966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,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408730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712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,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01211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896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,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64484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10.5.2019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65996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,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10.5.2019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82246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64394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71719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A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64394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2952590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itkälle teksti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2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3A86DDE-F10A-4777-A106-D941CAA23B60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1072800" y="1582403"/>
            <a:ext cx="7171200" cy="2894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600" marR="0" indent="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1300" baseline="0">
                <a:solidFill>
                  <a:srgbClr val="000000"/>
                </a:solidFill>
              </a:defRPr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1050">
                <a:solidFill>
                  <a:srgbClr val="000000"/>
                </a:solidFill>
              </a:defRPr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64394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933706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785521"/>
            <a:ext cx="71712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305418"/>
            <a:ext cx="7171200" cy="44676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852F758-A581-4D37-BD1E-B8223EA2F0B2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2429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B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305418"/>
            <a:ext cx="7171200" cy="44676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852F758-A581-4D37-BD1E-B8223EA2F0B2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449254" y="1752183"/>
            <a:ext cx="34992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idx="21"/>
          </p:nvPr>
        </p:nvSpPr>
        <p:spPr>
          <a:xfrm>
            <a:off x="1072800" y="1785520"/>
            <a:ext cx="34992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4566853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itkälle teksti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785520"/>
            <a:ext cx="71712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600" marR="0" indent="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Tx/>
              <a:buNone/>
              <a:tabLst/>
              <a:defRPr sz="1600">
                <a:solidFill>
                  <a:srgbClr val="000000"/>
                </a:solidFill>
              </a:defRPr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300" baseline="0">
                <a:solidFill>
                  <a:srgbClr val="000000"/>
                </a:solidFill>
              </a:defRPr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100">
                <a:solidFill>
                  <a:srgbClr val="000000"/>
                </a:solidFill>
              </a:defRPr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305418"/>
            <a:ext cx="7171200" cy="44676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A7BBC141-4B12-44F7-9510-FE3AC75A8978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9328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660C5A7-FBA6-48C0-8FFE-635451E66DD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idx="21"/>
          </p:nvPr>
        </p:nvSpPr>
        <p:spPr>
          <a:xfrm>
            <a:off x="1072800" y="2006500"/>
            <a:ext cx="7171200" cy="2672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6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526398"/>
            <a:ext cx="7171200" cy="43537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4873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C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660C5A7-FBA6-48C0-8FFE-635451E66DD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6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526398"/>
            <a:ext cx="7171200" cy="43537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8" name="Tekstin paikkamerkki 2"/>
          <p:cNvSpPr>
            <a:spLocks noGrp="1"/>
          </p:cNvSpPr>
          <p:nvPr>
            <p:ph idx="1"/>
          </p:nvPr>
        </p:nvSpPr>
        <p:spPr>
          <a:xfrm>
            <a:off x="4449254" y="1973163"/>
            <a:ext cx="3499200" cy="2672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9" name="Tekstin paikkamerkki 2"/>
          <p:cNvSpPr>
            <a:spLocks noGrp="1"/>
          </p:cNvSpPr>
          <p:nvPr>
            <p:ph idx="23"/>
          </p:nvPr>
        </p:nvSpPr>
        <p:spPr>
          <a:xfrm>
            <a:off x="1072800" y="2006501"/>
            <a:ext cx="3499200" cy="2672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7299921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itkälle tekstil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idx="21"/>
          </p:nvPr>
        </p:nvSpPr>
        <p:spPr>
          <a:xfrm>
            <a:off x="1072800" y="2006500"/>
            <a:ext cx="7171200" cy="2672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600" marR="0" indent="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Tx/>
              <a:buNone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526398"/>
            <a:ext cx="7171200" cy="43537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470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785520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305418"/>
            <a:ext cx="5529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58558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785521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305418"/>
            <a:ext cx="38448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78767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385130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endParaRPr lang="fi-FI" dirty="0"/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4621334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199"/>
            <a:ext cx="3283861" cy="3010469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/>
          </p:nvPr>
        </p:nvSpPr>
        <p:spPr>
          <a:xfrm>
            <a:off x="4657739" y="1584199"/>
            <a:ext cx="3283861" cy="3010469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728809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Otsikko tulee tähän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588093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2600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95801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46919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99170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93853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26868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480605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3131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14318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28493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02519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77894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3155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44399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44163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20469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47750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1682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64101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80830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5331565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10505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95581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21363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9419137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98964155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4664340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40374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369750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67258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83182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02089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505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0330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4363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328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6505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023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38288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140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5660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009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0592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269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21712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012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61098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10.5.2019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74470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10.5.2019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95294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7950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2737620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77388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05166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32985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652858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5756921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5791748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17952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9046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10.5.2019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0132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46914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550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646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483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658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22166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8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17185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1699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0202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39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3150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7397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313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346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280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10.5.2019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64266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10.5.2019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2810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5876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648637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59858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83978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83751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436038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1795495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2252925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00211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9210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10.5.2019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8283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9549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736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8168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90629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55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56466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439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67694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2108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48722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23160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26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5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29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11.xml"/><Relationship Id="rId28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10.xml"/><Relationship Id="rId27" Type="http://schemas.openxmlformats.org/officeDocument/2006/relationships/slideLayout" Target="../slideLayouts/slideLayout115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slideLayout" Target="../slideLayouts/slideLayout144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18" Type="http://schemas.openxmlformats.org/officeDocument/2006/relationships/slideLayout" Target="../slideLayouts/slideLayout164.xml"/><Relationship Id="rId26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49.xml"/><Relationship Id="rId21" Type="http://schemas.openxmlformats.org/officeDocument/2006/relationships/slideLayout" Target="../slideLayouts/slideLayout167.xml"/><Relationship Id="rId34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slideLayout" Target="../slideLayouts/slideLayout163.xml"/><Relationship Id="rId25" Type="http://schemas.openxmlformats.org/officeDocument/2006/relationships/slideLayout" Target="../slideLayouts/slideLayout171.xml"/><Relationship Id="rId33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48.xml"/><Relationship Id="rId16" Type="http://schemas.openxmlformats.org/officeDocument/2006/relationships/slideLayout" Target="../slideLayouts/slideLayout162.xml"/><Relationship Id="rId20" Type="http://schemas.openxmlformats.org/officeDocument/2006/relationships/slideLayout" Target="../slideLayouts/slideLayout166.xml"/><Relationship Id="rId29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24" Type="http://schemas.openxmlformats.org/officeDocument/2006/relationships/slideLayout" Target="../slideLayouts/slideLayout170.xml"/><Relationship Id="rId32" Type="http://schemas.openxmlformats.org/officeDocument/2006/relationships/slideLayout" Target="../slideLayouts/slideLayout178.xml"/><Relationship Id="rId37" Type="http://schemas.openxmlformats.org/officeDocument/2006/relationships/theme" Target="../theme/theme6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23" Type="http://schemas.openxmlformats.org/officeDocument/2006/relationships/slideLayout" Target="../slideLayouts/slideLayout169.xml"/><Relationship Id="rId28" Type="http://schemas.openxmlformats.org/officeDocument/2006/relationships/slideLayout" Target="../slideLayouts/slideLayout174.xml"/><Relationship Id="rId36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56.xml"/><Relationship Id="rId19" Type="http://schemas.openxmlformats.org/officeDocument/2006/relationships/slideLayout" Target="../slideLayouts/slideLayout165.xml"/><Relationship Id="rId31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168.xml"/><Relationship Id="rId27" Type="http://schemas.openxmlformats.org/officeDocument/2006/relationships/slideLayout" Target="../slideLayouts/slideLayout173.xml"/><Relationship Id="rId30" Type="http://schemas.openxmlformats.org/officeDocument/2006/relationships/slideLayout" Target="../slideLayouts/slideLayout176.xml"/><Relationship Id="rId35" Type="http://schemas.openxmlformats.org/officeDocument/2006/relationships/slideLayout" Target="../slideLayouts/slideLayout1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85.xml"/><Relationship Id="rId21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  <p:sldLayoutId id="2147484466" r:id="rId30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8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4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2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  <p:sldLayoutId id="2147484177" r:id="rId18"/>
    <p:sldLayoutId id="2147484178" r:id="rId19"/>
    <p:sldLayoutId id="2147484179" r:id="rId20"/>
    <p:sldLayoutId id="2147484180" r:id="rId21"/>
    <p:sldLayoutId id="2147484181" r:id="rId22"/>
    <p:sldLayoutId id="2147484182" r:id="rId23"/>
    <p:sldLayoutId id="2147484183" r:id="rId24"/>
    <p:sldLayoutId id="2147484184" r:id="rId25"/>
    <p:sldLayoutId id="2147484185" r:id="rId26"/>
    <p:sldLayoutId id="2147484186" r:id="rId27"/>
    <p:sldLayoutId id="2147484187" r:id="rId28"/>
    <p:sldLayoutId id="214748418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5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  <p:sldLayoutId id="2147484202" r:id="rId13"/>
    <p:sldLayoutId id="2147484203" r:id="rId14"/>
    <p:sldLayoutId id="2147484204" r:id="rId15"/>
    <p:sldLayoutId id="2147484205" r:id="rId16"/>
    <p:sldLayoutId id="2147484206" r:id="rId17"/>
    <p:sldLayoutId id="2147484207" r:id="rId18"/>
    <p:sldLayoutId id="2147484208" r:id="rId19"/>
    <p:sldLayoutId id="2147484209" r:id="rId20"/>
    <p:sldLayoutId id="2147484210" r:id="rId21"/>
    <p:sldLayoutId id="2147484211" r:id="rId22"/>
    <p:sldLayoutId id="2147484212" r:id="rId23"/>
    <p:sldLayoutId id="2147484213" r:id="rId24"/>
    <p:sldLayoutId id="2147484214" r:id="rId25"/>
    <p:sldLayoutId id="2147484215" r:id="rId26"/>
    <p:sldLayoutId id="2147484216" r:id="rId27"/>
    <p:sldLayoutId id="2147484217" r:id="rId28"/>
    <p:sldLayoutId id="214748421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6443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2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  <p:sldLayoutId id="2147484411" r:id="rId12"/>
    <p:sldLayoutId id="2147484412" r:id="rId13"/>
    <p:sldLayoutId id="2147484413" r:id="rId14"/>
    <p:sldLayoutId id="2147484414" r:id="rId15"/>
    <p:sldLayoutId id="2147484415" r:id="rId16"/>
    <p:sldLayoutId id="2147484416" r:id="rId17"/>
    <p:sldLayoutId id="2147484417" r:id="rId18"/>
    <p:sldLayoutId id="2147484418" r:id="rId19"/>
    <p:sldLayoutId id="2147484419" r:id="rId20"/>
    <p:sldLayoutId id="2147484420" r:id="rId21"/>
    <p:sldLayoutId id="2147484421" r:id="rId22"/>
    <p:sldLayoutId id="2147484422" r:id="rId23"/>
    <p:sldLayoutId id="2147484423" r:id="rId24"/>
    <p:sldLayoutId id="2147484424" r:id="rId25"/>
    <p:sldLayoutId id="2147484425" r:id="rId26"/>
    <p:sldLayoutId id="2147484426" r:id="rId27"/>
    <p:sldLayoutId id="2147484427" r:id="rId28"/>
    <p:sldLayoutId id="2147484428" r:id="rId29"/>
    <p:sldLayoutId id="2147484429" r:id="rId30"/>
    <p:sldLayoutId id="2147484430" r:id="rId31"/>
    <p:sldLayoutId id="2147484431" r:id="rId32"/>
    <p:sldLayoutId id="2147484432" r:id="rId33"/>
    <p:sldLayoutId id="2147484433" r:id="rId34"/>
    <p:sldLayoutId id="2147484434" r:id="rId35"/>
    <p:sldLayoutId id="2147484435" r:id="rId36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683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  <p:sldLayoutId id="2147484448" r:id="rId12"/>
    <p:sldLayoutId id="2147484449" r:id="rId13"/>
    <p:sldLayoutId id="2147484450" r:id="rId14"/>
    <p:sldLayoutId id="2147484451" r:id="rId15"/>
    <p:sldLayoutId id="2147484452" r:id="rId16"/>
    <p:sldLayoutId id="2147484453" r:id="rId17"/>
    <p:sldLayoutId id="2147484454" r:id="rId18"/>
    <p:sldLayoutId id="2147484455" r:id="rId19"/>
    <p:sldLayoutId id="2147484456" r:id="rId20"/>
    <p:sldLayoutId id="2147484457" r:id="rId21"/>
    <p:sldLayoutId id="2147484458" r:id="rId22"/>
    <p:sldLayoutId id="2147484459" r:id="rId23"/>
    <p:sldLayoutId id="2147484460" r:id="rId24"/>
    <p:sldLayoutId id="2147484461" r:id="rId25"/>
    <p:sldLayoutId id="2147484462" r:id="rId26"/>
    <p:sldLayoutId id="2147484463" r:id="rId27"/>
    <p:sldLayoutId id="2147484464" r:id="rId28"/>
    <p:sldLayoutId id="2147484465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>
          <p15:clr>
            <a:srgbClr val="F26B43"/>
          </p15:clr>
        </p15:guide>
        <p15:guide id="22" orient="horz" pos="3062">
          <p15:clr>
            <a:srgbClr val="F26B43"/>
          </p15:clr>
        </p15:guide>
        <p15:guide id="23" orient="horz" pos="232">
          <p15:clr>
            <a:srgbClr val="F26B43"/>
          </p15:clr>
        </p15:guide>
        <p15:guide id="26" pos="240">
          <p15:clr>
            <a:srgbClr val="F26B43"/>
          </p15:clr>
        </p15:guide>
        <p15:guide id="27" pos="7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61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62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63.e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64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65.emf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66.e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67.e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68.e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6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0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70.e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71.e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72.e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73.e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74.emf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75.emf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76.emf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77.em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78.emf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80.emf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81.emf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82.emf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6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83.emf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6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84.emf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6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43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85.emf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6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6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6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6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6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6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6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6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26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6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6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6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6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26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26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26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26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26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6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26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26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26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87.emf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26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88.emf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89.emf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90.emf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26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26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26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26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26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26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26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6.png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4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12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6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7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9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0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1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2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3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4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22.bin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7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8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9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60.em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sz="3200" dirty="0"/>
              <a:t>Teknologiateollisuuden / </a:t>
            </a:r>
            <a:br>
              <a:rPr lang="fi-FI" sz="3200" dirty="0"/>
            </a:br>
            <a:r>
              <a:rPr lang="fi-FI" sz="3200" dirty="0"/>
              <a:t>Suomen talousnäkymät</a:t>
            </a:r>
          </a:p>
          <a:p>
            <a:r>
              <a:rPr lang="fi-FI" sz="2400" b="0" dirty="0"/>
              <a:t>Toukokuu 2019</a:t>
            </a:r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173682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0B5741C-E7EE-44EA-BA68-AE40DB12B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C2C4E41-49FE-4190-8856-47548CBB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45F3360-87E3-4773-8017-25342078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7204906" cy="164690"/>
          </a:xfrm>
        </p:spPr>
        <p:txBody>
          <a:bodyPr/>
          <a:lstStyle/>
          <a:p>
            <a:r>
              <a:rPr lang="fi-FI" dirty="0"/>
              <a:t>Lähde: Vientiteollisuuden taloudelliset vaikutukset Suomessa 11/2018; sis. vientiteollisuuden suoran, välillisen ja yksityisen kulutuksen kautta syntyvän vaikutuksen.</a:t>
            </a: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199A833-5F5E-41AC-8A73-AF9B94FAC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1" y="339502"/>
            <a:ext cx="8460432" cy="423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92579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41574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2602456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3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yöristetty kuvaselitesuorakulmio 10"/>
          <p:cNvSpPr/>
          <p:nvPr/>
        </p:nvSpPr>
        <p:spPr bwMode="auto">
          <a:xfrm>
            <a:off x="6444208" y="723413"/>
            <a:ext cx="2063379" cy="608694"/>
          </a:xfrm>
          <a:prstGeom prst="wedgeRoundRectCallout">
            <a:avLst>
              <a:gd name="adj1" fmla="val 34154"/>
              <a:gd name="adj2" fmla="val 79559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050" dirty="0">
                <a:solidFill>
                  <a:srgbClr val="000000"/>
                </a:solidFill>
              </a:rPr>
              <a:t>Henkilöstöstä noin 3 500</a:t>
            </a:r>
          </a:p>
          <a:p>
            <a:pPr algn="ctr"/>
            <a:r>
              <a:rPr lang="fi-FI" sz="1050" dirty="0">
                <a:solidFill>
                  <a:srgbClr val="000000"/>
                </a:solidFill>
              </a:rPr>
              <a:t>lomautusjärjestelyjen </a:t>
            </a:r>
          </a:p>
          <a:p>
            <a:pPr algn="ctr"/>
            <a:r>
              <a:rPr lang="fi-FI" sz="1050" dirty="0">
                <a:solidFill>
                  <a:srgbClr val="000000"/>
                </a:solidFill>
              </a:rPr>
              <a:t>piirissä  31.3.2019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8E55C2D-8E46-4FAB-80FF-8C02906C9A29}"/>
              </a:ext>
            </a:extLst>
          </p:cNvPr>
          <p:cNvSpPr txBox="1"/>
          <p:nvPr/>
        </p:nvSpPr>
        <p:spPr>
          <a:xfrm>
            <a:off x="8140003" y="4241893"/>
            <a:ext cx="51669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31.3</a:t>
            </a:r>
          </a:p>
        </p:txBody>
      </p:sp>
    </p:spTree>
    <p:extLst>
      <p:ext uri="{BB962C8B-B14F-4D97-AF65-F5344CB8AC3E}">
        <p14:creationId xmlns:p14="http://schemas.microsoft.com/office/powerpoint/2010/main" val="3419017614"/>
      </p:ext>
    </p:extLst>
  </p:cSld>
  <p:clrMapOvr>
    <a:masterClrMapping/>
  </p:clrMapOvr>
  <p:transition spd="med"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Suomessa päätoimialoittain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325550" cy="220440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77625105"/>
              </p:ext>
            </p:extLst>
          </p:nvPr>
        </p:nvGraphicFramePr>
        <p:xfrm>
          <a:off x="395536" y="1112142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112142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006DAEF2-AC7A-4326-9339-F1BB5101B8AD}"/>
              </a:ext>
            </a:extLst>
          </p:cNvPr>
          <p:cNvSpPr txBox="1"/>
          <p:nvPr/>
        </p:nvSpPr>
        <p:spPr>
          <a:xfrm>
            <a:off x="8153066" y="4072076"/>
            <a:ext cx="51669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31.3</a:t>
            </a:r>
          </a:p>
        </p:txBody>
      </p:sp>
    </p:spTree>
    <p:extLst>
      <p:ext uri="{BB962C8B-B14F-4D97-AF65-F5344CB8AC3E}">
        <p14:creationId xmlns:p14="http://schemas.microsoft.com/office/powerpoint/2010/main" val="3865420240"/>
      </p:ext>
    </p:extLst>
  </p:cSld>
  <p:clrMapOvr>
    <a:masterClrMapping/>
  </p:clrMapOvr>
  <p:transition spd="med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päätoimialoittain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389446" cy="292448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3916035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653069"/>
      </p:ext>
    </p:extLst>
  </p:cSld>
  <p:clrMapOvr>
    <a:masterClrMapping/>
  </p:clrMapOvr>
  <p:transition spd="med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220440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4713792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7466255"/>
      </p:ext>
    </p:extLst>
  </p:cSld>
  <p:clrMapOvr>
    <a:masterClrMapping/>
  </p:clrMapOvr>
  <p:transition spd="med"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389446" cy="292448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9007739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9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1817823"/>
      </p:ext>
    </p:extLst>
  </p:cSld>
  <p:clrMapOvr>
    <a:masterClrMapping/>
  </p:clrMapOvr>
  <p:transition spd="med"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maittain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381000" y="997594"/>
            <a:ext cx="1944216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/>
              <a:t>Tiedot vuodelta 2018</a:t>
            </a:r>
          </a:p>
        </p:txBody>
      </p:sp>
    </p:spTree>
    <p:extLst>
      <p:ext uri="{BB962C8B-B14F-4D97-AF65-F5344CB8AC3E}">
        <p14:creationId xmlns:p14="http://schemas.microsoft.com/office/powerpoint/2010/main" val="2306283417"/>
      </p:ext>
    </p:extLst>
  </p:cSld>
  <p:clrMapOvr>
    <a:masterClrMapping/>
  </p:clrMapOvr>
  <p:transition spd="med">
    <p:fad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05470" cy="220440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9801849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3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1231913"/>
      </p:ext>
    </p:extLst>
  </p:cSld>
  <p:clrMapOvr>
    <a:masterClrMapping/>
  </p:clrMapOvr>
  <p:transition spd="med">
    <p:fad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037518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7209383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DDBBB8EC-6CE5-401D-A9B4-E3369A3D47A5}"/>
              </a:ext>
            </a:extLst>
          </p:cNvPr>
          <p:cNvSpPr txBox="1"/>
          <p:nvPr/>
        </p:nvSpPr>
        <p:spPr>
          <a:xfrm>
            <a:off x="8140003" y="4241893"/>
            <a:ext cx="51669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31.3</a:t>
            </a:r>
          </a:p>
        </p:txBody>
      </p:sp>
    </p:spTree>
    <p:extLst>
      <p:ext uri="{BB962C8B-B14F-4D97-AF65-F5344CB8AC3E}">
        <p14:creationId xmlns:p14="http://schemas.microsoft.com/office/powerpoint/2010/main" val="3365195448"/>
      </p:ext>
    </p:extLst>
  </p:cSld>
  <p:clrMapOvr>
    <a:masterClrMapping/>
  </p:clrMapOvr>
  <p:transition spd="med"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49486" cy="292448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6204152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0043437"/>
      </p:ext>
    </p:extLst>
  </p:cSld>
  <p:clrMapOvr>
    <a:masterClrMapping/>
  </p:clrMapOvr>
  <p:transition spd="med">
    <p:fade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037518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1971623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77372CDB-D01D-4509-8C3F-5E8535AF5BC2}"/>
              </a:ext>
            </a:extLst>
          </p:cNvPr>
          <p:cNvSpPr txBox="1"/>
          <p:nvPr/>
        </p:nvSpPr>
        <p:spPr>
          <a:xfrm>
            <a:off x="8140003" y="4241893"/>
            <a:ext cx="51669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31.3</a:t>
            </a:r>
          </a:p>
        </p:txBody>
      </p:sp>
    </p:spTree>
    <p:extLst>
      <p:ext uri="{BB962C8B-B14F-4D97-AF65-F5344CB8AC3E}">
        <p14:creationId xmlns:p14="http://schemas.microsoft.com/office/powerpoint/2010/main" val="112802237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9B37463-1D0E-49CB-9515-B672766E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99A5B5E-9B9D-4B5E-8F99-5B3D04BF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656206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0E69324-2339-4307-AF50-B2EBAE2F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656205"/>
            <a:ext cx="7132898" cy="454640"/>
          </a:xfrm>
        </p:spPr>
        <p:txBody>
          <a:bodyPr/>
          <a:lstStyle/>
          <a:p>
            <a:r>
              <a:rPr lang="fi-FI" dirty="0"/>
              <a:t>Lähde: Vientiteollisuuden taloudelliset vaikutukset Suomessa 11/2018</a:t>
            </a:r>
            <a:br>
              <a:rPr lang="fi-FI" dirty="0"/>
            </a:br>
            <a:r>
              <a:rPr lang="fi-FI" dirty="0"/>
              <a:t>Vientiteollisuuden kokonaisvaikutus arvonlisään oli viime vuonna 90 miljardia euroa eli yli 46 prosenttia Suomen BKT:n arvonlisäyksestä, joka oli 193,3 miljardia euroa vuonna 2017.</a:t>
            </a: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C6E9FA5-DE0C-471B-8BB0-9919290E2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3518"/>
            <a:ext cx="7596336" cy="37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72252"/>
      </p:ext>
    </p:extLst>
  </p:cSld>
  <p:clrMapOvr>
    <a:masterClrMapping/>
  </p:clrMapOvr>
  <p:transition spd="med">
    <p:fade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037518" cy="165163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6545537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9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21430"/>
      </p:ext>
    </p:extLst>
  </p:cSld>
  <p:clrMapOvr>
    <a:masterClrMapping/>
  </p:clrMapOvr>
  <p:transition spd="med">
    <p:fad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1154460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3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82E0F3FF-A685-4A9B-A310-783DC60381BC}"/>
              </a:ext>
            </a:extLst>
          </p:cNvPr>
          <p:cNvSpPr txBox="1"/>
          <p:nvPr/>
        </p:nvSpPr>
        <p:spPr>
          <a:xfrm>
            <a:off x="8140003" y="4241893"/>
            <a:ext cx="51669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31.3</a:t>
            </a:r>
          </a:p>
        </p:txBody>
      </p:sp>
    </p:spTree>
    <p:extLst>
      <p:ext uri="{BB962C8B-B14F-4D97-AF65-F5344CB8AC3E}">
        <p14:creationId xmlns:p14="http://schemas.microsoft.com/office/powerpoint/2010/main" val="2926433850"/>
      </p:ext>
    </p:extLst>
  </p:cSld>
  <p:clrMapOvr>
    <a:masterClrMapping/>
  </p:clrMapOvr>
  <p:transition spd="med">
    <p:fad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389446" cy="165163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8315340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1884598"/>
      </p:ext>
    </p:extLst>
  </p:cSld>
  <p:clrMapOvr>
    <a:masterClrMapping/>
  </p:clrMapOvr>
  <p:transition spd="med">
    <p:fad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220440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5283049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6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C8391683-29DE-489D-AF7E-305E31B92816}"/>
              </a:ext>
            </a:extLst>
          </p:cNvPr>
          <p:cNvSpPr txBox="1"/>
          <p:nvPr/>
        </p:nvSpPr>
        <p:spPr>
          <a:xfrm>
            <a:off x="8140003" y="4241893"/>
            <a:ext cx="51669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31.3</a:t>
            </a:r>
          </a:p>
        </p:txBody>
      </p:sp>
    </p:spTree>
    <p:extLst>
      <p:ext uri="{BB962C8B-B14F-4D97-AF65-F5344CB8AC3E}">
        <p14:creationId xmlns:p14="http://schemas.microsoft.com/office/powerpoint/2010/main" val="1901969791"/>
      </p:ext>
    </p:extLst>
  </p:cSld>
  <p:clrMapOvr>
    <a:masterClrMapping/>
  </p:clrMapOvr>
  <p:transition spd="med">
    <p:fade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49486" cy="292447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5637627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5275994"/>
      </p:ext>
    </p:extLst>
  </p:cSld>
  <p:clrMapOvr>
    <a:masterClrMapping/>
  </p:clrMapOvr>
  <p:transition spd="med">
    <p:fad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58" cy="648000"/>
          </a:xfrm>
        </p:spPr>
        <p:txBody>
          <a:bodyPr/>
          <a:lstStyle/>
          <a:p>
            <a:r>
              <a:rPr lang="fi-FI" dirty="0"/>
              <a:t>Teknologiateollisuuden henkilöstön </a:t>
            </a:r>
            <a:br>
              <a:rPr lang="fi-FI" dirty="0"/>
            </a:br>
            <a:r>
              <a:rPr lang="fi-FI" dirty="0"/>
              <a:t>eläkkeelle siirtyminen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051746" cy="241813"/>
          </a:xfrm>
        </p:spPr>
        <p:txBody>
          <a:bodyPr/>
          <a:lstStyle/>
          <a:p>
            <a:r>
              <a:rPr lang="fi-FI" dirty="0"/>
              <a:t>Lähde: Teknologiateollisuus ry:n palkkatiedustelu, Eläketurvakeskus, Tilastokeskus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1"/>
          <p:cNvSpPr txBox="1">
            <a:spLocks noChangeArrowheads="1"/>
          </p:cNvSpPr>
          <p:nvPr/>
        </p:nvSpPr>
        <p:spPr bwMode="auto">
          <a:xfrm>
            <a:off x="5932821" y="2355504"/>
            <a:ext cx="1141659" cy="25391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latin typeface="+mj-lt"/>
              </a:rPr>
              <a:t>Toimihenkilöt </a:t>
            </a:r>
          </a:p>
        </p:txBody>
      </p:sp>
      <p:sp>
        <p:nvSpPr>
          <p:cNvPr id="10" name="Tekstiruutu 10"/>
          <p:cNvSpPr txBox="1">
            <a:spLocks noChangeArrowheads="1"/>
          </p:cNvSpPr>
          <p:nvPr/>
        </p:nvSpPr>
        <p:spPr bwMode="auto">
          <a:xfrm>
            <a:off x="5932821" y="3373306"/>
            <a:ext cx="972015" cy="25391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latin typeface="+mj-lt"/>
              </a:rPr>
              <a:t>Työntekijät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03991" y="1275730"/>
            <a:ext cx="132600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latin typeface="+mj-lt"/>
              </a:rPr>
              <a:t>Henkilöä / vuosi </a:t>
            </a:r>
          </a:p>
        </p:txBody>
      </p:sp>
    </p:spTree>
    <p:extLst>
      <p:ext uri="{BB962C8B-B14F-4D97-AF65-F5344CB8AC3E}">
        <p14:creationId xmlns:p14="http://schemas.microsoft.com/office/powerpoint/2010/main" val="1814430452"/>
      </p:ext>
    </p:extLst>
  </p:cSld>
  <p:clrMapOvr>
    <a:masterClrMapping/>
  </p:clrMapOvr>
  <p:transition spd="med">
    <p:fad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208060" cy="648000"/>
          </a:xfrm>
        </p:spPr>
        <p:txBody>
          <a:bodyPr/>
          <a:lstStyle/>
          <a:p>
            <a:r>
              <a:rPr lang="fi-FI" dirty="0"/>
              <a:t>Teknologiateollisuuden työntekijöiden          (toimihenkilöt pl.) eläkkeelle siirtyminen Suomessa </a:t>
            </a:r>
            <a:br>
              <a:rPr lang="fi-FI" dirty="0"/>
            </a:b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81348" cy="306614"/>
          </a:xfrm>
        </p:spPr>
        <p:txBody>
          <a:bodyPr/>
          <a:lstStyle/>
          <a:p>
            <a:r>
              <a:rPr lang="fi-FI" dirty="0"/>
              <a:t>Lähde: Teknologiateollisuus ry:n palkkatiedustelu, Eläketurvakeskus, Tilastokeskus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08678" y="1210929"/>
            <a:ext cx="132600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latin typeface="+mj-lt"/>
              </a:rPr>
              <a:t>Henkilöä / vuosi </a:t>
            </a:r>
          </a:p>
        </p:txBody>
      </p:sp>
    </p:spTree>
    <p:extLst>
      <p:ext uri="{BB962C8B-B14F-4D97-AF65-F5344CB8AC3E}">
        <p14:creationId xmlns:p14="http://schemas.microsoft.com/office/powerpoint/2010/main" val="3294832830"/>
      </p:ext>
    </p:extLst>
  </p:cSld>
  <p:clrMapOvr>
    <a:masterClrMapping/>
  </p:clrMapOvr>
  <p:transition spd="med">
    <p:fad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Teknologiateollisuus ry:n jäsenyritykset 2017</a:t>
            </a:r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jäsentietojärjestelmä</a:t>
            </a:r>
          </a:p>
        </p:txBody>
      </p:sp>
      <p:grpSp>
        <p:nvGrpSpPr>
          <p:cNvPr id="8" name="Ryhmä 7"/>
          <p:cNvGrpSpPr/>
          <p:nvPr/>
        </p:nvGrpSpPr>
        <p:grpSpPr>
          <a:xfrm>
            <a:off x="627101" y="984452"/>
            <a:ext cx="7738478" cy="3648081"/>
            <a:chOff x="1583241" y="1971976"/>
            <a:chExt cx="9026379" cy="4255227"/>
          </a:xfrm>
        </p:grpSpPr>
        <p:grpSp>
          <p:nvGrpSpPr>
            <p:cNvPr id="9" name="Ryhmä 8"/>
            <p:cNvGrpSpPr/>
            <p:nvPr/>
          </p:nvGrpSpPr>
          <p:grpSpPr>
            <a:xfrm>
              <a:off x="1679129" y="5886152"/>
              <a:ext cx="3065952" cy="341051"/>
              <a:chOff x="755576" y="5482007"/>
              <a:chExt cx="4001051" cy="398731"/>
            </a:xfrm>
          </p:grpSpPr>
          <p:sp>
            <p:nvSpPr>
              <p:cNvPr id="24" name="Suorakulmio 23"/>
              <p:cNvSpPr/>
              <p:nvPr/>
            </p:nvSpPr>
            <p:spPr>
              <a:xfrm>
                <a:off x="971601" y="5482007"/>
                <a:ext cx="3785026" cy="398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250–499 henkilön yritykset</a:t>
                </a:r>
              </a:p>
            </p:txBody>
          </p:sp>
          <p:sp>
            <p:nvSpPr>
              <p:cNvPr id="25" name="Suorakulmio 24"/>
              <p:cNvSpPr/>
              <p:nvPr/>
            </p:nvSpPr>
            <p:spPr bwMode="auto">
              <a:xfrm>
                <a:off x="755576" y="5512499"/>
                <a:ext cx="216024" cy="216024"/>
              </a:xfrm>
              <a:prstGeom prst="rect">
                <a:avLst/>
              </a:prstGeom>
              <a:solidFill>
                <a:srgbClr val="FF805C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0" name="Ryhmä 9"/>
            <p:cNvGrpSpPr/>
            <p:nvPr/>
          </p:nvGrpSpPr>
          <p:grpSpPr>
            <a:xfrm>
              <a:off x="1583241" y="1971976"/>
              <a:ext cx="9026379" cy="3956161"/>
              <a:chOff x="1583241" y="1971976"/>
              <a:chExt cx="9026379" cy="3956161"/>
            </a:xfrm>
          </p:grpSpPr>
          <p:graphicFrame>
            <p:nvGraphicFramePr>
              <p:cNvPr id="14" name="Sisällön paikkamerkki 6"/>
              <p:cNvGraphicFramePr>
                <a:graphicFrameLocks/>
              </p:cNvGraphicFramePr>
              <p:nvPr>
                <p:extLst/>
              </p:nvPr>
            </p:nvGraphicFramePr>
            <p:xfrm>
              <a:off x="6290496" y="2339264"/>
              <a:ext cx="3237333" cy="332212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15" name="Sisällön paikkamerkki 6"/>
              <p:cNvGraphicFramePr>
                <a:graphicFrameLocks/>
              </p:cNvGraphicFramePr>
              <p:nvPr>
                <p:extLst/>
              </p:nvPr>
            </p:nvGraphicFramePr>
            <p:xfrm>
              <a:off x="1591720" y="2198056"/>
              <a:ext cx="3420745" cy="35113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Suorakulmio 15"/>
              <p:cNvSpPr/>
              <p:nvPr/>
            </p:nvSpPr>
            <p:spPr>
              <a:xfrm>
                <a:off x="1583241" y="1971976"/>
                <a:ext cx="4102223" cy="341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fi-FI" sz="1300" b="1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Yritysten lukumäärä / 1 587</a:t>
                </a:r>
              </a:p>
            </p:txBody>
          </p:sp>
          <p:sp>
            <p:nvSpPr>
              <p:cNvPr id="17" name="Suorakulmio 16"/>
              <p:cNvSpPr/>
              <p:nvPr/>
            </p:nvSpPr>
            <p:spPr>
              <a:xfrm>
                <a:off x="6254861" y="1971976"/>
                <a:ext cx="4354759" cy="341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fi-FI" sz="1300" b="1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Henkilöstön määrä / 175 974</a:t>
                </a:r>
              </a:p>
            </p:txBody>
          </p:sp>
          <p:grpSp>
            <p:nvGrpSpPr>
              <p:cNvPr id="18" name="Ryhmä 17"/>
              <p:cNvGrpSpPr/>
              <p:nvPr/>
            </p:nvGrpSpPr>
            <p:grpSpPr>
              <a:xfrm>
                <a:off x="1679129" y="5587087"/>
                <a:ext cx="2819140" cy="341050"/>
                <a:chOff x="755576" y="5182943"/>
                <a:chExt cx="3678959" cy="398730"/>
              </a:xfrm>
            </p:grpSpPr>
            <p:sp>
              <p:nvSpPr>
                <p:cNvPr id="22" name="Suorakulmio 21"/>
                <p:cNvSpPr/>
                <p:nvPr/>
              </p:nvSpPr>
              <p:spPr>
                <a:xfrm>
                  <a:off x="971599" y="5182943"/>
                  <a:ext cx="3462936" cy="3987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i-FI" sz="1300" kern="0" dirty="0">
                      <a:solidFill>
                        <a:srgbClr val="29282E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1–249 henkilön yritykset</a:t>
                  </a:r>
                </a:p>
              </p:txBody>
            </p:sp>
            <p:sp>
              <p:nvSpPr>
                <p:cNvPr id="23" name="Suorakulmio 22"/>
                <p:cNvSpPr/>
                <p:nvPr/>
              </p:nvSpPr>
              <p:spPr bwMode="auto">
                <a:xfrm>
                  <a:off x="755576" y="5220066"/>
                  <a:ext cx="216023" cy="216024"/>
                </a:xfrm>
                <a:prstGeom prst="rect">
                  <a:avLst/>
                </a:prstGeom>
                <a:solidFill>
                  <a:srgbClr val="FF00B8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140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grpSp>
            <p:nvGrpSpPr>
              <p:cNvPr id="19" name="Ryhmä 18"/>
              <p:cNvGrpSpPr/>
              <p:nvPr/>
            </p:nvGrpSpPr>
            <p:grpSpPr>
              <a:xfrm>
                <a:off x="4794090" y="5587086"/>
                <a:ext cx="3065952" cy="341050"/>
                <a:chOff x="3535304" y="5182941"/>
                <a:chExt cx="4001051" cy="398730"/>
              </a:xfrm>
            </p:grpSpPr>
            <p:sp>
              <p:nvSpPr>
                <p:cNvPr id="20" name="Suorakulmio 19"/>
                <p:cNvSpPr/>
                <p:nvPr/>
              </p:nvSpPr>
              <p:spPr>
                <a:xfrm>
                  <a:off x="3751329" y="5182941"/>
                  <a:ext cx="3785026" cy="3987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i-FI" sz="1300" kern="0" dirty="0">
                      <a:solidFill>
                        <a:srgbClr val="29282E"/>
                      </a:solidFill>
                      <a:ea typeface="Verdana" panose="020B0604030504040204" pitchFamily="34" charset="0"/>
                      <a:cs typeface="Verdana" panose="020B0604030504040204" pitchFamily="34" charset="0"/>
                    </a:rPr>
                    <a:t>500–999 henkilön yritykset</a:t>
                  </a:r>
                </a:p>
              </p:txBody>
            </p:sp>
            <p:sp>
              <p:nvSpPr>
                <p:cNvPr id="21" name="Suorakulmio 20"/>
                <p:cNvSpPr/>
                <p:nvPr/>
              </p:nvSpPr>
              <p:spPr bwMode="auto">
                <a:xfrm>
                  <a:off x="3535304" y="5220066"/>
                  <a:ext cx="216024" cy="216024"/>
                </a:xfrm>
                <a:prstGeom prst="rect">
                  <a:avLst/>
                </a:prstGeom>
                <a:solidFill>
                  <a:srgbClr val="0F78B2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140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</p:grpSp>
        <p:grpSp>
          <p:nvGrpSpPr>
            <p:cNvPr id="11" name="Ryhmä 10"/>
            <p:cNvGrpSpPr/>
            <p:nvPr/>
          </p:nvGrpSpPr>
          <p:grpSpPr>
            <a:xfrm>
              <a:off x="4794090" y="5886150"/>
              <a:ext cx="2808226" cy="341050"/>
              <a:chOff x="3535303" y="5482006"/>
              <a:chExt cx="3664718" cy="398730"/>
            </a:xfrm>
          </p:grpSpPr>
          <p:sp>
            <p:nvSpPr>
              <p:cNvPr id="12" name="Suorakulmio 11"/>
              <p:cNvSpPr/>
              <p:nvPr/>
            </p:nvSpPr>
            <p:spPr>
              <a:xfrm>
                <a:off x="3737083" y="5482006"/>
                <a:ext cx="3462938" cy="3987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1000– henkilön yritykset</a:t>
                </a:r>
              </a:p>
            </p:txBody>
          </p:sp>
          <p:sp>
            <p:nvSpPr>
              <p:cNvPr id="13" name="Suorakulmio 12"/>
              <p:cNvSpPr/>
              <p:nvPr/>
            </p:nvSpPr>
            <p:spPr bwMode="auto">
              <a:xfrm>
                <a:off x="3535303" y="5512498"/>
                <a:ext cx="216023" cy="216024"/>
              </a:xfrm>
              <a:prstGeom prst="rect">
                <a:avLst/>
              </a:prstGeom>
              <a:solidFill>
                <a:srgbClr val="85E869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3096902"/>
      </p:ext>
    </p:extLst>
  </p:cSld>
  <p:clrMapOvr>
    <a:masterClrMapping/>
  </p:clrMapOvr>
  <p:transition spd="med">
    <p:fade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Teknologiateollisuus ry:n pk-jäsenyritykset 2017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jäsentietojärjestelmä</a:t>
            </a:r>
          </a:p>
        </p:txBody>
      </p:sp>
      <p:grpSp>
        <p:nvGrpSpPr>
          <p:cNvPr id="43" name="Ryhmä 42"/>
          <p:cNvGrpSpPr/>
          <p:nvPr/>
        </p:nvGrpSpPr>
        <p:grpSpPr>
          <a:xfrm>
            <a:off x="627113" y="983193"/>
            <a:ext cx="7260562" cy="3649338"/>
            <a:chOff x="1576656" y="1975812"/>
            <a:chExt cx="8468925" cy="4256691"/>
          </a:xfrm>
        </p:grpSpPr>
        <p:graphicFrame>
          <p:nvGraphicFramePr>
            <p:cNvPr id="44" name="Sisällön paikkamerkki 6"/>
            <p:cNvGraphicFramePr>
              <a:graphicFrameLocks/>
            </p:cNvGraphicFramePr>
            <p:nvPr>
              <p:extLst/>
            </p:nvPr>
          </p:nvGraphicFramePr>
          <p:xfrm>
            <a:off x="1721648" y="2412981"/>
            <a:ext cx="3234956" cy="31865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5" name="Suorakulmio 44"/>
            <p:cNvSpPr/>
            <p:nvPr/>
          </p:nvSpPr>
          <p:spPr>
            <a:xfrm>
              <a:off x="1576656" y="1976520"/>
              <a:ext cx="3511292" cy="3410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fi-FI"/>
              </a:defPPr>
              <a:lvl1pPr marL="0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03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06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10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3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17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207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24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278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fi-FI" sz="1300" b="1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Yritysten lukumäärä / 1 439</a:t>
              </a:r>
              <a:endParaRPr lang="fi-FI" sz="1300" dirty="0">
                <a:solidFill>
                  <a:srgbClr val="29282E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6" name="Suorakulmio 45"/>
            <p:cNvSpPr/>
            <p:nvPr/>
          </p:nvSpPr>
          <p:spPr>
            <a:xfrm>
              <a:off x="6249252" y="1975812"/>
              <a:ext cx="3796329" cy="34105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fi-FI"/>
              </a:defPPr>
              <a:lvl1pPr marL="0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03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06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104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139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17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207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243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278" algn="l" defTabSz="914069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fi-FI" sz="1300" b="1" dirty="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Henkilöstön määrä / 68 763</a:t>
              </a:r>
              <a:endParaRPr lang="fi-FI" sz="1300" dirty="0">
                <a:solidFill>
                  <a:srgbClr val="29282E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aphicFrame>
          <p:nvGraphicFramePr>
            <p:cNvPr id="47" name="Sisällön paikkamerkki 6"/>
            <p:cNvGraphicFramePr>
              <a:graphicFrameLocks/>
            </p:cNvGraphicFramePr>
            <p:nvPr>
              <p:extLst/>
            </p:nvPr>
          </p:nvGraphicFramePr>
          <p:xfrm>
            <a:off x="6293660" y="2407118"/>
            <a:ext cx="3235278" cy="31859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48" name="Ryhmä 47"/>
            <p:cNvGrpSpPr/>
            <p:nvPr/>
          </p:nvGrpSpPr>
          <p:grpSpPr>
            <a:xfrm>
              <a:off x="1679129" y="5592388"/>
              <a:ext cx="2695735" cy="341050"/>
              <a:chOff x="755576" y="5189154"/>
              <a:chExt cx="3517918" cy="398731"/>
            </a:xfrm>
          </p:grpSpPr>
          <p:sp>
            <p:nvSpPr>
              <p:cNvPr id="58" name="Suorakulmio 57"/>
              <p:cNvSpPr/>
              <p:nvPr/>
            </p:nvSpPr>
            <p:spPr>
              <a:xfrm>
                <a:off x="971600" y="5189154"/>
                <a:ext cx="3301894" cy="398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1–19 henkilön yritykset</a:t>
                </a:r>
              </a:p>
            </p:txBody>
          </p:sp>
          <p:sp>
            <p:nvSpPr>
              <p:cNvPr id="59" name="Suorakulmio 58"/>
              <p:cNvSpPr/>
              <p:nvPr/>
            </p:nvSpPr>
            <p:spPr bwMode="auto">
              <a:xfrm>
                <a:off x="755576" y="5226274"/>
                <a:ext cx="216024" cy="216025"/>
              </a:xfrm>
              <a:prstGeom prst="rect">
                <a:avLst/>
              </a:prstGeom>
              <a:solidFill>
                <a:srgbClr val="FF00B8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9" name="Ryhmä 48"/>
            <p:cNvGrpSpPr/>
            <p:nvPr/>
          </p:nvGrpSpPr>
          <p:grpSpPr>
            <a:xfrm>
              <a:off x="1679129" y="5891452"/>
              <a:ext cx="2819141" cy="341050"/>
              <a:chOff x="755576" y="5488219"/>
              <a:chExt cx="3678963" cy="398731"/>
            </a:xfrm>
          </p:grpSpPr>
          <p:sp>
            <p:nvSpPr>
              <p:cNvPr id="56" name="Suorakulmio 55"/>
              <p:cNvSpPr/>
              <p:nvPr/>
            </p:nvSpPr>
            <p:spPr>
              <a:xfrm>
                <a:off x="971601" y="5488219"/>
                <a:ext cx="3462938" cy="398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20–49 henkilön yritykset</a:t>
                </a:r>
              </a:p>
            </p:txBody>
          </p:sp>
          <p:sp>
            <p:nvSpPr>
              <p:cNvPr id="57" name="Suorakulmio 56"/>
              <p:cNvSpPr/>
              <p:nvPr/>
            </p:nvSpPr>
            <p:spPr bwMode="auto">
              <a:xfrm>
                <a:off x="755576" y="5518706"/>
                <a:ext cx="216024" cy="216025"/>
              </a:xfrm>
              <a:prstGeom prst="rect">
                <a:avLst/>
              </a:prstGeom>
              <a:solidFill>
                <a:srgbClr val="FF805C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50" name="Ryhmä 49"/>
            <p:cNvGrpSpPr/>
            <p:nvPr/>
          </p:nvGrpSpPr>
          <p:grpSpPr>
            <a:xfrm>
              <a:off x="4806789" y="5592388"/>
              <a:ext cx="2819141" cy="341050"/>
              <a:chOff x="3551876" y="5189154"/>
              <a:chExt cx="3678961" cy="398731"/>
            </a:xfrm>
          </p:grpSpPr>
          <p:sp>
            <p:nvSpPr>
              <p:cNvPr id="54" name="Suorakulmio 53"/>
              <p:cNvSpPr/>
              <p:nvPr/>
            </p:nvSpPr>
            <p:spPr>
              <a:xfrm>
                <a:off x="3767901" y="5189154"/>
                <a:ext cx="3462936" cy="398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50–99 henkilön yritykset</a:t>
                </a:r>
              </a:p>
            </p:txBody>
          </p:sp>
          <p:sp>
            <p:nvSpPr>
              <p:cNvPr id="55" name="Suorakulmio 54"/>
              <p:cNvSpPr/>
              <p:nvPr/>
            </p:nvSpPr>
            <p:spPr bwMode="auto">
              <a:xfrm>
                <a:off x="3551876" y="5226274"/>
                <a:ext cx="216023" cy="216025"/>
              </a:xfrm>
              <a:prstGeom prst="rect">
                <a:avLst/>
              </a:prstGeom>
              <a:solidFill>
                <a:srgbClr val="0F78B2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51" name="Ryhmä 50"/>
            <p:cNvGrpSpPr/>
            <p:nvPr/>
          </p:nvGrpSpPr>
          <p:grpSpPr>
            <a:xfrm>
              <a:off x="4806791" y="5891453"/>
              <a:ext cx="3055035" cy="341050"/>
              <a:chOff x="3551876" y="5488219"/>
              <a:chExt cx="3986798" cy="398731"/>
            </a:xfrm>
          </p:grpSpPr>
          <p:sp>
            <p:nvSpPr>
              <p:cNvPr id="52" name="Suorakulmio 51"/>
              <p:cNvSpPr/>
              <p:nvPr/>
            </p:nvSpPr>
            <p:spPr>
              <a:xfrm>
                <a:off x="3753653" y="5488219"/>
                <a:ext cx="3785021" cy="398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300" kern="0" dirty="0">
                    <a:solidFill>
                      <a:srgbClr val="29282E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100–249 henkilön yritykset</a:t>
                </a:r>
              </a:p>
            </p:txBody>
          </p:sp>
          <p:sp>
            <p:nvSpPr>
              <p:cNvPr id="53" name="Suorakulmio 52"/>
              <p:cNvSpPr/>
              <p:nvPr/>
            </p:nvSpPr>
            <p:spPr bwMode="auto">
              <a:xfrm>
                <a:off x="3551876" y="5518706"/>
                <a:ext cx="216023" cy="216025"/>
              </a:xfrm>
              <a:prstGeom prst="rect">
                <a:avLst/>
              </a:prstGeom>
              <a:solidFill>
                <a:srgbClr val="85E869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400">
                  <a:solidFill>
                    <a:srgbClr val="29282E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8218809"/>
      </p:ext>
    </p:extLst>
  </p:cSld>
  <p:clrMapOvr>
    <a:masterClrMapping/>
  </p:clrMapOvr>
  <p:transition spd="med">
    <p:fade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200" dirty="0"/>
              <a:t>Suomen talouskasvu on vakaalla pohjalla, jos myös vienti kasvaa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35039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 Placeholder 12">
            <a:extLst>
              <a:ext uri="{FF2B5EF4-FFF2-40B4-BE49-F238E27FC236}">
                <a16:creationId xmlns:a16="http://schemas.microsoft.com/office/drawing/2014/main" id="{0F7A73E0-4698-4E2E-9CF8-7D3EA7E74858}"/>
              </a:ext>
            </a:extLst>
          </p:cNvPr>
          <p:cNvSpPr txBox="1">
            <a:spLocks/>
          </p:cNvSpPr>
          <p:nvPr/>
        </p:nvSpPr>
        <p:spPr bwMode="auto">
          <a:xfrm>
            <a:off x="577750" y="753797"/>
            <a:ext cx="7090727" cy="2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55555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spcFirstLastPara="0" vert="horz" wrap="square" lIns="27861" tIns="27861" rIns="27861" bIns="27861" numCol="1" spcCol="1270" anchor="t" anchorCtr="0">
            <a:noAutofit/>
          </a:bodyPr>
          <a:lstStyle>
            <a:defPPr>
              <a:defRPr lang="fi-FI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0">
                <a:solidFill>
                  <a:srgbClr val="4D4F53">
                    <a:lumMod val="75000"/>
                  </a:srgbClr>
                </a:solidFill>
                <a:latin typeface="Harmonia Sans W1G" panose="020B0502030402020204"/>
                <a:ea typeface="ＭＳ Ｐゴシック" charset="0"/>
              </a:defRPr>
            </a:lvl1pPr>
            <a:lvl2pPr marL="361950" indent="0" defTabSz="857250" fontAlgn="base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300">
                <a:solidFill>
                  <a:srgbClr val="06060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5962" indent="0" defTabSz="857250" fontAlgn="base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300">
                <a:solidFill>
                  <a:srgbClr val="06060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79500" indent="0" defTabSz="857250" fontAlgn="base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>
                <a:solidFill>
                  <a:srgbClr val="06060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25587" indent="0" defTabSz="857250" fontAlgn="base">
              <a:lnSpc>
                <a:spcPct val="110000"/>
              </a:lnSpc>
              <a:spcBef>
                <a:spcPct val="1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900">
                <a:solidFill>
                  <a:srgbClr val="06060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97100" indent="-214313" defTabSz="857250" fontAlgn="base">
              <a:lnSpc>
                <a:spcPct val="130000"/>
              </a:lnSpc>
              <a:spcBef>
                <a:spcPct val="10000"/>
              </a:spcBef>
              <a:spcAft>
                <a:spcPct val="0"/>
              </a:spcAft>
              <a:defRPr sz="900">
                <a:latin typeface="Bliss 2 ExtraLight" charset="0"/>
              </a:defRPr>
            </a:lvl6pPr>
            <a:lvl7pPr marL="2654300" indent="-214313" defTabSz="857250" fontAlgn="base">
              <a:lnSpc>
                <a:spcPct val="130000"/>
              </a:lnSpc>
              <a:spcBef>
                <a:spcPct val="10000"/>
              </a:spcBef>
              <a:spcAft>
                <a:spcPct val="0"/>
              </a:spcAft>
              <a:defRPr sz="900">
                <a:latin typeface="Bliss 2 ExtraLight" charset="0"/>
              </a:defRPr>
            </a:lvl7pPr>
            <a:lvl8pPr marL="3111500" indent="-214313" defTabSz="857250" fontAlgn="base">
              <a:lnSpc>
                <a:spcPct val="130000"/>
              </a:lnSpc>
              <a:spcBef>
                <a:spcPct val="10000"/>
              </a:spcBef>
              <a:spcAft>
                <a:spcPct val="0"/>
              </a:spcAft>
              <a:defRPr sz="900">
                <a:latin typeface="Bliss 2 ExtraLight" charset="0"/>
              </a:defRPr>
            </a:lvl8pPr>
            <a:lvl9pPr marL="3568700" indent="-214313" defTabSz="857250" fontAlgn="base">
              <a:lnSpc>
                <a:spcPct val="130000"/>
              </a:lnSpc>
              <a:spcBef>
                <a:spcPct val="10000"/>
              </a:spcBef>
              <a:spcAft>
                <a:spcPct val="0"/>
              </a:spcAft>
              <a:defRPr sz="900">
                <a:latin typeface="Bliss 2 ExtraLight" charset="0"/>
              </a:defRPr>
            </a:lvl9pPr>
          </a:lstStyle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Verdana"/>
                <a:ea typeface="ＭＳ Ｐゴシック" charset="0"/>
                <a:cs typeface="+mn-cs"/>
              </a:rPr>
              <a:t>Gaia</a:t>
            </a:r>
            <a:r>
              <a:rPr kumimoji="0" lang="fi-FI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Verdana"/>
                <a:ea typeface="ＭＳ Ｐゴシック" charset="0"/>
                <a:cs typeface="+mn-cs"/>
              </a:rPr>
              <a:t> Consulting Oy (2019): </a:t>
            </a:r>
            <a:r>
              <a:rPr kumimoji="0" lang="fi-FI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Verdana"/>
                <a:ea typeface="ＭＳ Ｐゴシック" charset="0"/>
                <a:cs typeface="Arial" panose="020B0604020202020204" pitchFamily="34" charset="0"/>
              </a:rPr>
              <a:t>Suomen vientiteollisuus ja ympäristöindikaattoreiden maavertailu</a:t>
            </a:r>
          </a:p>
        </p:txBody>
      </p:sp>
      <p:sp>
        <p:nvSpPr>
          <p:cNvPr id="233" name="Teardrop 232">
            <a:extLst>
              <a:ext uri="{FF2B5EF4-FFF2-40B4-BE49-F238E27FC236}">
                <a16:creationId xmlns:a16="http://schemas.microsoft.com/office/drawing/2014/main" id="{B7824CAB-F05A-40BA-B55A-7C03E699B534}"/>
              </a:ext>
            </a:extLst>
          </p:cNvPr>
          <p:cNvSpPr/>
          <p:nvPr/>
        </p:nvSpPr>
        <p:spPr bwMode="auto">
          <a:xfrm rot="5400000">
            <a:off x="532045" y="1319051"/>
            <a:ext cx="203784" cy="203784"/>
          </a:xfrm>
          <a:prstGeom prst="teardrop">
            <a:avLst/>
          </a:prstGeom>
          <a:solidFill>
            <a:srgbClr val="0070C0"/>
          </a:solidFill>
          <a:ln w="19050" cap="flat" cmpd="sng" algn="ctr">
            <a:noFill/>
            <a:prstDash val="solid"/>
            <a:round/>
            <a:headEnd type="none" w="med" len="med"/>
            <a:tailEnd type="arrow"/>
          </a:ln>
          <a:effectLst/>
          <a:ex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4" name="Rectangle 19">
            <a:extLst>
              <a:ext uri="{FF2B5EF4-FFF2-40B4-BE49-F238E27FC236}">
                <a16:creationId xmlns:a16="http://schemas.microsoft.com/office/drawing/2014/main" id="{1C70062F-FEFF-4F05-AA01-E6522744F8D2}"/>
              </a:ext>
            </a:extLst>
          </p:cNvPr>
          <p:cNvSpPr/>
          <p:nvPr/>
        </p:nvSpPr>
        <p:spPr>
          <a:xfrm>
            <a:off x="740003" y="1355774"/>
            <a:ext cx="101282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06301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Energia ja ilmastonmuutos</a:t>
            </a: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BADAABE8-7E21-4A51-9BA7-25090D5C6F5B}"/>
              </a:ext>
            </a:extLst>
          </p:cNvPr>
          <p:cNvSpPr/>
          <p:nvPr/>
        </p:nvSpPr>
        <p:spPr>
          <a:xfrm>
            <a:off x="4658445" y="1447484"/>
            <a:ext cx="1729739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Energian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tuottavuus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44" name="Rectangle 68">
            <a:extLst>
              <a:ext uri="{FF2B5EF4-FFF2-40B4-BE49-F238E27FC236}">
                <a16:creationId xmlns:a16="http://schemas.microsoft.com/office/drawing/2014/main" id="{1AA7FBE5-4BBB-4286-A3D4-0AE4F4401A77}"/>
              </a:ext>
            </a:extLst>
          </p:cNvPr>
          <p:cNvSpPr/>
          <p:nvPr/>
        </p:nvSpPr>
        <p:spPr>
          <a:xfrm>
            <a:off x="4658445" y="1255213"/>
            <a:ext cx="1787347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Uusiutuvien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osuus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AB202E-AB92-4E72-9936-795AF93EB43E}"/>
              </a:ext>
            </a:extLst>
          </p:cNvPr>
          <p:cNvSpPr txBox="1"/>
          <p:nvPr/>
        </p:nvSpPr>
        <p:spPr>
          <a:xfrm>
            <a:off x="1710658" y="1034216"/>
            <a:ext cx="5950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Suomi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02111B2-5D4E-4DF2-A161-5BCA74BEB4AD}"/>
              </a:ext>
            </a:extLst>
          </p:cNvPr>
          <p:cNvSpPr txBox="1"/>
          <p:nvPr/>
        </p:nvSpPr>
        <p:spPr>
          <a:xfrm>
            <a:off x="2189379" y="1034222"/>
            <a:ext cx="6030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Ruotsi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4586E3E-9757-4BC8-90C8-50C63D71C266}"/>
              </a:ext>
            </a:extLst>
          </p:cNvPr>
          <p:cNvSpPr txBox="1"/>
          <p:nvPr/>
        </p:nvSpPr>
        <p:spPr>
          <a:xfrm>
            <a:off x="2700260" y="1034222"/>
            <a:ext cx="5757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Saksa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3C40ECD-A39A-4A45-B224-0307C71FA874}"/>
              </a:ext>
            </a:extLst>
          </p:cNvPr>
          <p:cNvSpPr txBox="1"/>
          <p:nvPr/>
        </p:nvSpPr>
        <p:spPr>
          <a:xfrm>
            <a:off x="3228206" y="1040795"/>
            <a:ext cx="4700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USA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8FC2704-E3FD-4BBD-8E49-C67C5D59CF53}"/>
              </a:ext>
            </a:extLst>
          </p:cNvPr>
          <p:cNvSpPr txBox="1"/>
          <p:nvPr/>
        </p:nvSpPr>
        <p:spPr>
          <a:xfrm>
            <a:off x="3606600" y="1041989"/>
            <a:ext cx="6719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Brasilia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1672353-CB01-4D3A-B593-27491DF58D1D}"/>
              </a:ext>
            </a:extLst>
          </p:cNvPr>
          <p:cNvSpPr txBox="1"/>
          <p:nvPr/>
        </p:nvSpPr>
        <p:spPr>
          <a:xfrm>
            <a:off x="4165964" y="1040133"/>
            <a:ext cx="5132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Kiina</a:t>
            </a:r>
          </a:p>
        </p:txBody>
      </p: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54CB8917-D300-47B9-AE3A-84CA9B14D477}"/>
              </a:ext>
            </a:extLst>
          </p:cNvPr>
          <p:cNvCxnSpPr>
            <a:cxnSpLocks/>
          </p:cNvCxnSpPr>
          <p:nvPr/>
        </p:nvCxnSpPr>
        <p:spPr>
          <a:xfrm>
            <a:off x="431429" y="2233787"/>
            <a:ext cx="621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id="{F0069C98-9206-4B75-8CF7-262B7D012EE7}"/>
              </a:ext>
            </a:extLst>
          </p:cNvPr>
          <p:cNvCxnSpPr>
            <a:cxnSpLocks/>
          </p:cNvCxnSpPr>
          <p:nvPr/>
        </p:nvCxnSpPr>
        <p:spPr>
          <a:xfrm>
            <a:off x="431429" y="2831786"/>
            <a:ext cx="6210000" cy="36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FE881F53-01DD-4835-8623-2BF7C1730382}"/>
              </a:ext>
            </a:extLst>
          </p:cNvPr>
          <p:cNvCxnSpPr>
            <a:cxnSpLocks/>
          </p:cNvCxnSpPr>
          <p:nvPr/>
        </p:nvCxnSpPr>
        <p:spPr>
          <a:xfrm flipV="1">
            <a:off x="431429" y="3959849"/>
            <a:ext cx="6210000" cy="57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Teardrop 382">
            <a:extLst>
              <a:ext uri="{FF2B5EF4-FFF2-40B4-BE49-F238E27FC236}">
                <a16:creationId xmlns:a16="http://schemas.microsoft.com/office/drawing/2014/main" id="{4B27A4DF-2A71-4E23-9DFB-83C535874A68}"/>
              </a:ext>
            </a:extLst>
          </p:cNvPr>
          <p:cNvSpPr/>
          <p:nvPr/>
        </p:nvSpPr>
        <p:spPr bwMode="auto">
          <a:xfrm rot="5400000">
            <a:off x="532045" y="2295953"/>
            <a:ext cx="203784" cy="203784"/>
          </a:xfrm>
          <a:prstGeom prst="teardrop">
            <a:avLst/>
          </a:prstGeom>
          <a:solidFill>
            <a:srgbClr val="00B0F0"/>
          </a:solidFill>
          <a:ln w="19050" cap="flat" cmpd="sng" algn="ctr">
            <a:noFill/>
            <a:prstDash val="solid"/>
            <a:round/>
            <a:headEnd type="none" w="med" len="med"/>
            <a:tailEnd type="arrow"/>
          </a:ln>
          <a:effectLst/>
          <a:ex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84" name="Rectangle 19">
            <a:extLst>
              <a:ext uri="{FF2B5EF4-FFF2-40B4-BE49-F238E27FC236}">
                <a16:creationId xmlns:a16="http://schemas.microsoft.com/office/drawing/2014/main" id="{AC26ECF7-7AC5-49CA-8786-2487AD9B64C0}"/>
              </a:ext>
            </a:extLst>
          </p:cNvPr>
          <p:cNvSpPr/>
          <p:nvPr/>
        </p:nvSpPr>
        <p:spPr>
          <a:xfrm>
            <a:off x="740002" y="2355538"/>
            <a:ext cx="402674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06301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Ilma</a:t>
            </a:r>
          </a:p>
        </p:txBody>
      </p:sp>
      <p:sp>
        <p:nvSpPr>
          <p:cNvPr id="385" name="Teardrop 384">
            <a:extLst>
              <a:ext uri="{FF2B5EF4-FFF2-40B4-BE49-F238E27FC236}">
                <a16:creationId xmlns:a16="http://schemas.microsoft.com/office/drawing/2014/main" id="{2E7BE474-DA03-44CA-84E9-561A939A8D8D}"/>
              </a:ext>
            </a:extLst>
          </p:cNvPr>
          <p:cNvSpPr/>
          <p:nvPr/>
        </p:nvSpPr>
        <p:spPr bwMode="auto">
          <a:xfrm rot="5400000">
            <a:off x="532045" y="4031812"/>
            <a:ext cx="203784" cy="203784"/>
          </a:xfrm>
          <a:prstGeom prst="teardrop">
            <a:avLst/>
          </a:prstGeom>
          <a:solidFill>
            <a:srgbClr val="7030A0"/>
          </a:solidFill>
          <a:ln w="19050" cap="flat" cmpd="sng" algn="ctr">
            <a:noFill/>
            <a:prstDash val="solid"/>
            <a:round/>
            <a:headEnd type="none" w="med" len="med"/>
            <a:tailEnd type="arrow"/>
          </a:ln>
          <a:effectLst/>
          <a:ex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86" name="Rectangle 19">
            <a:extLst>
              <a:ext uri="{FF2B5EF4-FFF2-40B4-BE49-F238E27FC236}">
                <a16:creationId xmlns:a16="http://schemas.microsoft.com/office/drawing/2014/main" id="{04BF2699-77DD-4A83-9D95-338D8A87EE28}"/>
              </a:ext>
            </a:extLst>
          </p:cNvPr>
          <p:cNvSpPr/>
          <p:nvPr/>
        </p:nvSpPr>
        <p:spPr>
          <a:xfrm>
            <a:off x="740002" y="4083081"/>
            <a:ext cx="68754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06301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Toiminta-</a:t>
            </a:r>
            <a:b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ympäristö</a:t>
            </a:r>
          </a:p>
        </p:txBody>
      </p:sp>
      <p:sp>
        <p:nvSpPr>
          <p:cNvPr id="387" name="Teardrop 386">
            <a:extLst>
              <a:ext uri="{FF2B5EF4-FFF2-40B4-BE49-F238E27FC236}">
                <a16:creationId xmlns:a16="http://schemas.microsoft.com/office/drawing/2014/main" id="{AF4DB3A2-196B-4ED8-A137-90C08ABAF149}"/>
              </a:ext>
            </a:extLst>
          </p:cNvPr>
          <p:cNvSpPr/>
          <p:nvPr/>
        </p:nvSpPr>
        <p:spPr bwMode="auto">
          <a:xfrm rot="5400000">
            <a:off x="532045" y="2876161"/>
            <a:ext cx="203784" cy="203784"/>
          </a:xfrm>
          <a:prstGeom prst="teardrop">
            <a:avLst/>
          </a:prstGeom>
          <a:solidFill>
            <a:srgbClr val="339966"/>
          </a:solidFill>
          <a:ln w="19050" cap="flat" cmpd="sng" algn="ctr">
            <a:noFill/>
            <a:prstDash val="solid"/>
            <a:round/>
            <a:headEnd type="none" w="med" len="med"/>
            <a:tailEnd type="arrow"/>
          </a:ln>
          <a:effectLst/>
          <a:ex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88" name="Rectangle 19">
            <a:extLst>
              <a:ext uri="{FF2B5EF4-FFF2-40B4-BE49-F238E27FC236}">
                <a16:creationId xmlns:a16="http://schemas.microsoft.com/office/drawing/2014/main" id="{81349A83-6BD6-443D-A997-7D5E8B0E39D2}"/>
              </a:ext>
            </a:extLst>
          </p:cNvPr>
          <p:cNvSpPr/>
          <p:nvPr/>
        </p:nvSpPr>
        <p:spPr>
          <a:xfrm>
            <a:off x="740003" y="2912885"/>
            <a:ext cx="896159" cy="2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06301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Luonnonvarat</a:t>
            </a:r>
          </a:p>
        </p:txBody>
      </p:sp>
      <p:sp>
        <p:nvSpPr>
          <p:cNvPr id="407" name="Rectangle 68">
            <a:extLst>
              <a:ext uri="{FF2B5EF4-FFF2-40B4-BE49-F238E27FC236}">
                <a16:creationId xmlns:a16="http://schemas.microsoft.com/office/drawing/2014/main" id="{3E245BE0-29D2-42B9-ABF7-BD115B68F223}"/>
              </a:ext>
            </a:extLst>
          </p:cNvPr>
          <p:cNvSpPr/>
          <p:nvPr/>
        </p:nvSpPr>
        <p:spPr>
          <a:xfrm>
            <a:off x="4658445" y="1639755"/>
            <a:ext cx="1284848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CO2-päästöt</a:t>
            </a:r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30FD1B3E-22B9-45DA-B50D-07F61B76C549}"/>
              </a:ext>
            </a:extLst>
          </p:cNvPr>
          <p:cNvSpPr/>
          <p:nvPr/>
        </p:nvSpPr>
        <p:spPr>
          <a:xfrm>
            <a:off x="4658445" y="1832025"/>
            <a:ext cx="1284848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Sähkönpäästökerroin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E41066CD-5547-4CFB-80C5-43560A3B33AB}"/>
              </a:ext>
            </a:extLst>
          </p:cNvPr>
          <p:cNvSpPr/>
          <p:nvPr/>
        </p:nvSpPr>
        <p:spPr>
          <a:xfrm>
            <a:off x="4658445" y="2024296"/>
            <a:ext cx="1284848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Hiilinielut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13" name="Rectangle 412">
            <a:extLst>
              <a:ext uri="{FF2B5EF4-FFF2-40B4-BE49-F238E27FC236}">
                <a16:creationId xmlns:a16="http://schemas.microsoft.com/office/drawing/2014/main" id="{FF307BB7-C1E7-40AC-844D-E114DB7C95A7}"/>
              </a:ext>
            </a:extLst>
          </p:cNvPr>
          <p:cNvSpPr/>
          <p:nvPr/>
        </p:nvSpPr>
        <p:spPr>
          <a:xfrm>
            <a:off x="4658445" y="2216567"/>
            <a:ext cx="1729739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Happamoittavat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päästöt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14" name="Rectangle 68">
            <a:extLst>
              <a:ext uri="{FF2B5EF4-FFF2-40B4-BE49-F238E27FC236}">
                <a16:creationId xmlns:a16="http://schemas.microsoft.com/office/drawing/2014/main" id="{D4406AB3-5810-4F70-8A52-19B69C153C89}"/>
              </a:ext>
            </a:extLst>
          </p:cNvPr>
          <p:cNvSpPr/>
          <p:nvPr/>
        </p:nvSpPr>
        <p:spPr>
          <a:xfrm>
            <a:off x="4658445" y="2436546"/>
            <a:ext cx="1787347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Pienhiukkaspäästöt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15" name="Rectangle 68">
            <a:extLst>
              <a:ext uri="{FF2B5EF4-FFF2-40B4-BE49-F238E27FC236}">
                <a16:creationId xmlns:a16="http://schemas.microsoft.com/office/drawing/2014/main" id="{A179901A-8AE4-4251-848E-FF2C9DDF1063}"/>
              </a:ext>
            </a:extLst>
          </p:cNvPr>
          <p:cNvSpPr/>
          <p:nvPr/>
        </p:nvSpPr>
        <p:spPr>
          <a:xfrm>
            <a:off x="4658445" y="2642671"/>
            <a:ext cx="1787347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Ilmanlaatu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20" name="Rectangle 68">
            <a:extLst>
              <a:ext uri="{FF2B5EF4-FFF2-40B4-BE49-F238E27FC236}">
                <a16:creationId xmlns:a16="http://schemas.microsoft.com/office/drawing/2014/main" id="{1F9A73FA-AE91-430B-A324-6A2749796D75}"/>
              </a:ext>
            </a:extLst>
          </p:cNvPr>
          <p:cNvSpPr/>
          <p:nvPr/>
        </p:nvSpPr>
        <p:spPr>
          <a:xfrm>
            <a:off x="4658445" y="2834941"/>
            <a:ext cx="1664610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Vedenkäytön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intensiteetti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22" name="Rectangle 68">
            <a:extLst>
              <a:ext uri="{FF2B5EF4-FFF2-40B4-BE49-F238E27FC236}">
                <a16:creationId xmlns:a16="http://schemas.microsoft.com/office/drawing/2014/main" id="{EE12EC6D-8F50-4E58-A3BF-DFF15BC47659}"/>
              </a:ext>
            </a:extLst>
          </p:cNvPr>
          <p:cNvSpPr/>
          <p:nvPr/>
        </p:nvSpPr>
        <p:spPr>
          <a:xfrm>
            <a:off x="4658445" y="3374723"/>
            <a:ext cx="2035485" cy="14609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Metsävarojen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käytön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intensiteetti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23" name="Rectangle 68">
            <a:extLst>
              <a:ext uri="{FF2B5EF4-FFF2-40B4-BE49-F238E27FC236}">
                <a16:creationId xmlns:a16="http://schemas.microsoft.com/office/drawing/2014/main" id="{67BF4A22-C029-4BF4-9FE0-C5FD358E8DCF}"/>
              </a:ext>
            </a:extLst>
          </p:cNvPr>
          <p:cNvSpPr/>
          <p:nvPr/>
        </p:nvSpPr>
        <p:spPr>
          <a:xfrm>
            <a:off x="4658445" y="3576330"/>
            <a:ext cx="1664610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Metsäpinta-alan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osuus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24" name="Rectangle 68">
            <a:extLst>
              <a:ext uri="{FF2B5EF4-FFF2-40B4-BE49-F238E27FC236}">
                <a16:creationId xmlns:a16="http://schemas.microsoft.com/office/drawing/2014/main" id="{361537E2-6DC5-469B-83C0-D6984EDD192C}"/>
              </a:ext>
            </a:extLst>
          </p:cNvPr>
          <p:cNvSpPr/>
          <p:nvPr/>
        </p:nvSpPr>
        <p:spPr>
          <a:xfrm>
            <a:off x="4658445" y="3768600"/>
            <a:ext cx="1699870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Maankäytön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muutos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FBF8170F-8BDA-4E53-908C-488D658806A9}"/>
              </a:ext>
            </a:extLst>
          </p:cNvPr>
          <p:cNvCxnSpPr>
            <a:cxnSpLocks/>
          </p:cNvCxnSpPr>
          <p:nvPr/>
        </p:nvCxnSpPr>
        <p:spPr>
          <a:xfrm>
            <a:off x="1692331" y="3383237"/>
            <a:ext cx="49091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" name="Rectangle 431">
            <a:extLst>
              <a:ext uri="{FF2B5EF4-FFF2-40B4-BE49-F238E27FC236}">
                <a16:creationId xmlns:a16="http://schemas.microsoft.com/office/drawing/2014/main" id="{ADB28924-DE95-480C-9203-0087873EE733}"/>
              </a:ext>
            </a:extLst>
          </p:cNvPr>
          <p:cNvSpPr/>
          <p:nvPr/>
        </p:nvSpPr>
        <p:spPr>
          <a:xfrm>
            <a:off x="4658445" y="4153142"/>
            <a:ext cx="1887593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325041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Cleantech-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innovaatioympäristö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A50840E7-CC8A-4150-BF53-1858931EC66E}"/>
              </a:ext>
            </a:extLst>
          </p:cNvPr>
          <p:cNvSpPr/>
          <p:nvPr/>
        </p:nvSpPr>
        <p:spPr>
          <a:xfrm>
            <a:off x="4658445" y="4345416"/>
            <a:ext cx="1826753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Ympäristöjohtamisjärjestelmät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34" name="Rectangle 67">
            <a:extLst>
              <a:ext uri="{FF2B5EF4-FFF2-40B4-BE49-F238E27FC236}">
                <a16:creationId xmlns:a16="http://schemas.microsoft.com/office/drawing/2014/main" id="{18D2EB08-3F57-40AF-94EE-952AAC11AE97}"/>
              </a:ext>
            </a:extLst>
          </p:cNvPr>
          <p:cNvSpPr/>
          <p:nvPr/>
        </p:nvSpPr>
        <p:spPr>
          <a:xfrm>
            <a:off x="4658446" y="3960871"/>
            <a:ext cx="1826753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Ympäristöpolitiikan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tiukkuus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2" name="Rectangle 67">
            <a:extLst>
              <a:ext uri="{FF2B5EF4-FFF2-40B4-BE49-F238E27FC236}">
                <a16:creationId xmlns:a16="http://schemas.microsoft.com/office/drawing/2014/main" id="{32F78977-BB3A-4087-B9E6-76A491905DAA}"/>
              </a:ext>
            </a:extLst>
          </p:cNvPr>
          <p:cNvSpPr/>
          <p:nvPr/>
        </p:nvSpPr>
        <p:spPr>
          <a:xfrm>
            <a:off x="4658445" y="3013358"/>
            <a:ext cx="1664610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6798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Vedenlaatu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ekologinen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6" name="Rectangle 67">
            <a:extLst>
              <a:ext uri="{FF2B5EF4-FFF2-40B4-BE49-F238E27FC236}">
                <a16:creationId xmlns:a16="http://schemas.microsoft.com/office/drawing/2014/main" id="{A6B778F0-2D2E-4D38-8948-15967B006C74}"/>
              </a:ext>
            </a:extLst>
          </p:cNvPr>
          <p:cNvSpPr/>
          <p:nvPr/>
        </p:nvSpPr>
        <p:spPr>
          <a:xfrm>
            <a:off x="4658445" y="3208091"/>
            <a:ext cx="1699871" cy="15754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7861" tIns="27861" rIns="27861" bIns="27861" numCol="1" spcCol="1270" anchor="t" anchorCtr="0">
            <a:noAutofit/>
          </a:bodyPr>
          <a:lstStyle/>
          <a:p>
            <a:pPr marL="0" marR="0" lvl="0" indent="0" algn="l" defTabSz="325041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Vedenlaatu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4D4F5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kemiallinen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4D4F53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A28909-24B3-4B6C-838E-407754DF082E}"/>
              </a:ext>
            </a:extLst>
          </p:cNvPr>
          <p:cNvSpPr/>
          <p:nvPr/>
        </p:nvSpPr>
        <p:spPr>
          <a:xfrm>
            <a:off x="1764843" y="1471191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3C22F52E-5115-4FA6-A85E-2F11053D9807}"/>
              </a:ext>
            </a:extLst>
          </p:cNvPr>
          <p:cNvSpPr/>
          <p:nvPr/>
        </p:nvSpPr>
        <p:spPr>
          <a:xfrm>
            <a:off x="1764843" y="1288396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A047EFA3-007E-42D8-AD1A-F49F3F0B435A}"/>
              </a:ext>
            </a:extLst>
          </p:cNvPr>
          <p:cNvSpPr/>
          <p:nvPr/>
        </p:nvSpPr>
        <p:spPr>
          <a:xfrm>
            <a:off x="1764843" y="1880713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0165B017-36D4-4E5F-AAEF-427CF66415BA}"/>
              </a:ext>
            </a:extLst>
          </p:cNvPr>
          <p:cNvSpPr/>
          <p:nvPr/>
        </p:nvSpPr>
        <p:spPr>
          <a:xfrm>
            <a:off x="1764843" y="2077286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B279D236-4A86-46E3-80A7-B81C9C9AD008}"/>
              </a:ext>
            </a:extLst>
          </p:cNvPr>
          <p:cNvSpPr/>
          <p:nvPr/>
        </p:nvSpPr>
        <p:spPr>
          <a:xfrm>
            <a:off x="1764843" y="2273860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9DB962FF-DFA1-4D0B-A79B-2951AFD048BF}"/>
              </a:ext>
            </a:extLst>
          </p:cNvPr>
          <p:cNvSpPr/>
          <p:nvPr/>
        </p:nvSpPr>
        <p:spPr>
          <a:xfrm>
            <a:off x="1764843" y="2470433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3BE9CE5F-439C-4BB7-89AC-2EE150C3171E}"/>
              </a:ext>
            </a:extLst>
          </p:cNvPr>
          <p:cNvSpPr/>
          <p:nvPr/>
        </p:nvSpPr>
        <p:spPr>
          <a:xfrm>
            <a:off x="1764843" y="2667007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8574756C-C914-49EB-9DF4-4EF77CC51EE4}"/>
              </a:ext>
            </a:extLst>
          </p:cNvPr>
          <p:cNvSpPr/>
          <p:nvPr/>
        </p:nvSpPr>
        <p:spPr>
          <a:xfrm>
            <a:off x="1764843" y="1684139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602746FC-E1C1-4215-9220-134BBE24D4F2}"/>
              </a:ext>
            </a:extLst>
          </p:cNvPr>
          <p:cNvSpPr/>
          <p:nvPr/>
        </p:nvSpPr>
        <p:spPr>
          <a:xfrm>
            <a:off x="1764843" y="2869047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9" name="Rectangle: Rounded Corners 208">
            <a:extLst>
              <a:ext uri="{FF2B5EF4-FFF2-40B4-BE49-F238E27FC236}">
                <a16:creationId xmlns:a16="http://schemas.microsoft.com/office/drawing/2014/main" id="{087D4E56-FB9D-4BE9-BE91-71E6F7F2FC5B}"/>
              </a:ext>
            </a:extLst>
          </p:cNvPr>
          <p:cNvSpPr/>
          <p:nvPr/>
        </p:nvSpPr>
        <p:spPr>
          <a:xfrm>
            <a:off x="1764843" y="3411298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1F90D8CA-6BA7-4B1C-A329-5C5874204E79}"/>
              </a:ext>
            </a:extLst>
          </p:cNvPr>
          <p:cNvSpPr/>
          <p:nvPr/>
        </p:nvSpPr>
        <p:spPr>
          <a:xfrm>
            <a:off x="2735323" y="1471191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7D9E2BE7-9400-4B5E-AD47-0623282E793A}"/>
              </a:ext>
            </a:extLst>
          </p:cNvPr>
          <p:cNvSpPr/>
          <p:nvPr/>
        </p:nvSpPr>
        <p:spPr>
          <a:xfrm>
            <a:off x="2735323" y="1288396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3A65F7F0-67CF-4304-9C88-45B629E31DF0}"/>
              </a:ext>
            </a:extLst>
          </p:cNvPr>
          <p:cNvSpPr/>
          <p:nvPr/>
        </p:nvSpPr>
        <p:spPr>
          <a:xfrm>
            <a:off x="2735323" y="1880713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6944AA23-3960-4D13-BFE9-0D30AA7D9D0E}"/>
              </a:ext>
            </a:extLst>
          </p:cNvPr>
          <p:cNvSpPr/>
          <p:nvPr/>
        </p:nvSpPr>
        <p:spPr>
          <a:xfrm>
            <a:off x="2735323" y="2077286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CD88F3DF-13C3-434B-AEBE-3D575BD35FF4}"/>
              </a:ext>
            </a:extLst>
          </p:cNvPr>
          <p:cNvSpPr/>
          <p:nvPr/>
        </p:nvSpPr>
        <p:spPr>
          <a:xfrm>
            <a:off x="2735323" y="2273860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48F302C4-2CAD-4E03-8016-6670BC5509AE}"/>
              </a:ext>
            </a:extLst>
          </p:cNvPr>
          <p:cNvSpPr/>
          <p:nvPr/>
        </p:nvSpPr>
        <p:spPr>
          <a:xfrm>
            <a:off x="2735323" y="2470433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C6489CBE-C021-4089-BBBC-39937A33914D}"/>
              </a:ext>
            </a:extLst>
          </p:cNvPr>
          <p:cNvSpPr/>
          <p:nvPr/>
        </p:nvSpPr>
        <p:spPr>
          <a:xfrm>
            <a:off x="2735323" y="2667007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8DE784DD-AA47-41C8-B886-2D004F18ECAF}"/>
              </a:ext>
            </a:extLst>
          </p:cNvPr>
          <p:cNvSpPr/>
          <p:nvPr/>
        </p:nvSpPr>
        <p:spPr>
          <a:xfrm>
            <a:off x="2735323" y="1684139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0" name="Rectangle: Rounded Corners 209">
            <a:extLst>
              <a:ext uri="{FF2B5EF4-FFF2-40B4-BE49-F238E27FC236}">
                <a16:creationId xmlns:a16="http://schemas.microsoft.com/office/drawing/2014/main" id="{8D0EF0BF-2AA6-48C0-9463-E9AD7625AC28}"/>
              </a:ext>
            </a:extLst>
          </p:cNvPr>
          <p:cNvSpPr/>
          <p:nvPr/>
        </p:nvSpPr>
        <p:spPr>
          <a:xfrm>
            <a:off x="2735323" y="2869047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id="{C265366C-0610-4185-B6E9-245D7C1B4DBA}"/>
              </a:ext>
            </a:extLst>
          </p:cNvPr>
          <p:cNvSpPr/>
          <p:nvPr/>
        </p:nvSpPr>
        <p:spPr>
          <a:xfrm>
            <a:off x="2735323" y="3411298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86288784-A23B-49D1-9BC7-38D7153F8A00}"/>
              </a:ext>
            </a:extLst>
          </p:cNvPr>
          <p:cNvSpPr/>
          <p:nvPr/>
        </p:nvSpPr>
        <p:spPr>
          <a:xfrm>
            <a:off x="3220563" y="1471191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F5CEB23D-10E2-4FDA-9BDE-1CE39C68B134}"/>
              </a:ext>
            </a:extLst>
          </p:cNvPr>
          <p:cNvSpPr/>
          <p:nvPr/>
        </p:nvSpPr>
        <p:spPr>
          <a:xfrm>
            <a:off x="3220563" y="1288396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5CC49484-76C8-4A23-8040-DB7B144BCF2D}"/>
              </a:ext>
            </a:extLst>
          </p:cNvPr>
          <p:cNvSpPr/>
          <p:nvPr/>
        </p:nvSpPr>
        <p:spPr>
          <a:xfrm>
            <a:off x="3220563" y="1880713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BEA614A8-E009-4F90-8E92-FBFE8541F49C}"/>
              </a:ext>
            </a:extLst>
          </p:cNvPr>
          <p:cNvSpPr/>
          <p:nvPr/>
        </p:nvSpPr>
        <p:spPr>
          <a:xfrm>
            <a:off x="3220563" y="2077286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A62C93ED-28A3-481A-8919-ADC5BA1E2D4F}"/>
              </a:ext>
            </a:extLst>
          </p:cNvPr>
          <p:cNvSpPr/>
          <p:nvPr/>
        </p:nvSpPr>
        <p:spPr>
          <a:xfrm>
            <a:off x="3220563" y="2273860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F5022ACB-8728-41CF-A6EE-3E85910EED9E}"/>
              </a:ext>
            </a:extLst>
          </p:cNvPr>
          <p:cNvSpPr/>
          <p:nvPr/>
        </p:nvSpPr>
        <p:spPr>
          <a:xfrm>
            <a:off x="3220563" y="2470433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E61C7E9C-54C0-4407-BBDE-5C6F18773B10}"/>
              </a:ext>
            </a:extLst>
          </p:cNvPr>
          <p:cNvSpPr/>
          <p:nvPr/>
        </p:nvSpPr>
        <p:spPr>
          <a:xfrm>
            <a:off x="3220563" y="2667007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2C012EA7-A405-48C5-8654-BECB3858368A}"/>
              </a:ext>
            </a:extLst>
          </p:cNvPr>
          <p:cNvSpPr/>
          <p:nvPr/>
        </p:nvSpPr>
        <p:spPr>
          <a:xfrm>
            <a:off x="3220563" y="1684139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2" name="Rectangle: Rounded Corners 211">
            <a:extLst>
              <a:ext uri="{FF2B5EF4-FFF2-40B4-BE49-F238E27FC236}">
                <a16:creationId xmlns:a16="http://schemas.microsoft.com/office/drawing/2014/main" id="{B4FC1476-576B-4414-9752-02E0D6320775}"/>
              </a:ext>
            </a:extLst>
          </p:cNvPr>
          <p:cNvSpPr/>
          <p:nvPr/>
        </p:nvSpPr>
        <p:spPr>
          <a:xfrm>
            <a:off x="3220563" y="2869047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3" name="Rectangle: Rounded Corners 212">
            <a:extLst>
              <a:ext uri="{FF2B5EF4-FFF2-40B4-BE49-F238E27FC236}">
                <a16:creationId xmlns:a16="http://schemas.microsoft.com/office/drawing/2014/main" id="{47FFBB04-8644-43EB-9642-F4BCB0A42B11}"/>
              </a:ext>
            </a:extLst>
          </p:cNvPr>
          <p:cNvSpPr/>
          <p:nvPr/>
        </p:nvSpPr>
        <p:spPr>
          <a:xfrm>
            <a:off x="3220563" y="3411298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38CC7BA3-876F-4DE5-A6C7-37180295D423}"/>
              </a:ext>
            </a:extLst>
          </p:cNvPr>
          <p:cNvSpPr/>
          <p:nvPr/>
        </p:nvSpPr>
        <p:spPr>
          <a:xfrm>
            <a:off x="3705803" y="1471191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176E3D7B-1C4A-445A-B373-0CC5D06766BD}"/>
              </a:ext>
            </a:extLst>
          </p:cNvPr>
          <p:cNvSpPr/>
          <p:nvPr/>
        </p:nvSpPr>
        <p:spPr>
          <a:xfrm>
            <a:off x="3705803" y="1288396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5E911B82-1199-48AD-BF60-18631D52D85E}"/>
              </a:ext>
            </a:extLst>
          </p:cNvPr>
          <p:cNvSpPr/>
          <p:nvPr/>
        </p:nvSpPr>
        <p:spPr>
          <a:xfrm>
            <a:off x="3705803" y="1880713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CAE200A0-6001-47A8-AB88-877B9151D14E}"/>
              </a:ext>
            </a:extLst>
          </p:cNvPr>
          <p:cNvSpPr/>
          <p:nvPr/>
        </p:nvSpPr>
        <p:spPr>
          <a:xfrm>
            <a:off x="3705803" y="2077286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0B831E25-85DD-4D0D-BBAA-B1B7E558F847}"/>
              </a:ext>
            </a:extLst>
          </p:cNvPr>
          <p:cNvSpPr/>
          <p:nvPr/>
        </p:nvSpPr>
        <p:spPr>
          <a:xfrm>
            <a:off x="3705803" y="2273860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72F08ED4-622F-41C2-94FC-954E83009ED5}"/>
              </a:ext>
            </a:extLst>
          </p:cNvPr>
          <p:cNvSpPr/>
          <p:nvPr/>
        </p:nvSpPr>
        <p:spPr>
          <a:xfrm>
            <a:off x="3705803" y="2470433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21BC3AB1-AD58-4565-B5EC-ECBAE785929E}"/>
              </a:ext>
            </a:extLst>
          </p:cNvPr>
          <p:cNvSpPr/>
          <p:nvPr/>
        </p:nvSpPr>
        <p:spPr>
          <a:xfrm>
            <a:off x="3705803" y="2667007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03869CF4-9491-41A4-B908-3BE1DF7300A7}"/>
              </a:ext>
            </a:extLst>
          </p:cNvPr>
          <p:cNvSpPr/>
          <p:nvPr/>
        </p:nvSpPr>
        <p:spPr>
          <a:xfrm>
            <a:off x="3705803" y="1684139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4" name="Rectangle: Rounded Corners 213">
            <a:extLst>
              <a:ext uri="{FF2B5EF4-FFF2-40B4-BE49-F238E27FC236}">
                <a16:creationId xmlns:a16="http://schemas.microsoft.com/office/drawing/2014/main" id="{77F984F7-DEFE-448C-870F-028C81DA6B21}"/>
              </a:ext>
            </a:extLst>
          </p:cNvPr>
          <p:cNvSpPr/>
          <p:nvPr/>
        </p:nvSpPr>
        <p:spPr>
          <a:xfrm>
            <a:off x="3705803" y="2869047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" name="Rectangle: Rounded Corners 214">
            <a:extLst>
              <a:ext uri="{FF2B5EF4-FFF2-40B4-BE49-F238E27FC236}">
                <a16:creationId xmlns:a16="http://schemas.microsoft.com/office/drawing/2014/main" id="{AADF2271-FCDC-4A46-841D-D06FB84CE8A3}"/>
              </a:ext>
            </a:extLst>
          </p:cNvPr>
          <p:cNvSpPr/>
          <p:nvPr/>
        </p:nvSpPr>
        <p:spPr>
          <a:xfrm>
            <a:off x="3705803" y="3411298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EA0D2DB2-78C3-41F3-B8A3-BC00B38D4B03}"/>
              </a:ext>
            </a:extLst>
          </p:cNvPr>
          <p:cNvSpPr/>
          <p:nvPr/>
        </p:nvSpPr>
        <p:spPr>
          <a:xfrm>
            <a:off x="4191042" y="1471191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C4B1FCBC-AFCF-4F10-B401-1C3D0D401D44}"/>
              </a:ext>
            </a:extLst>
          </p:cNvPr>
          <p:cNvSpPr/>
          <p:nvPr/>
        </p:nvSpPr>
        <p:spPr>
          <a:xfrm>
            <a:off x="4191042" y="1288396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89A4098C-69D0-4BB9-9AE8-C172F8365C4E}"/>
              </a:ext>
            </a:extLst>
          </p:cNvPr>
          <p:cNvSpPr/>
          <p:nvPr/>
        </p:nvSpPr>
        <p:spPr>
          <a:xfrm>
            <a:off x="4191042" y="1880713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818D9289-4091-4BE6-9ECF-9A17C2B6153F}"/>
              </a:ext>
            </a:extLst>
          </p:cNvPr>
          <p:cNvSpPr/>
          <p:nvPr/>
        </p:nvSpPr>
        <p:spPr>
          <a:xfrm>
            <a:off x="4191042" y="2077286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66BCC176-839D-4268-A7D4-C540D905BC4D}"/>
              </a:ext>
            </a:extLst>
          </p:cNvPr>
          <p:cNvSpPr/>
          <p:nvPr/>
        </p:nvSpPr>
        <p:spPr>
          <a:xfrm>
            <a:off x="4191042" y="2273860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244A9275-26D2-4DDE-9C7D-0A7AF2D6D1C3}"/>
              </a:ext>
            </a:extLst>
          </p:cNvPr>
          <p:cNvSpPr/>
          <p:nvPr/>
        </p:nvSpPr>
        <p:spPr>
          <a:xfrm>
            <a:off x="4191042" y="2470433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61B77940-B3E5-4D5E-827C-10F0024A002F}"/>
              </a:ext>
            </a:extLst>
          </p:cNvPr>
          <p:cNvSpPr/>
          <p:nvPr/>
        </p:nvSpPr>
        <p:spPr>
          <a:xfrm>
            <a:off x="4191042" y="2667007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9D7AC407-FB40-48FD-9D07-406108FAC86A}"/>
              </a:ext>
            </a:extLst>
          </p:cNvPr>
          <p:cNvSpPr/>
          <p:nvPr/>
        </p:nvSpPr>
        <p:spPr>
          <a:xfrm>
            <a:off x="4191042" y="1684139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6" name="Rectangle: Rounded Corners 215">
            <a:extLst>
              <a:ext uri="{FF2B5EF4-FFF2-40B4-BE49-F238E27FC236}">
                <a16:creationId xmlns:a16="http://schemas.microsoft.com/office/drawing/2014/main" id="{E749283D-786A-4479-992A-04B46236489D}"/>
              </a:ext>
            </a:extLst>
          </p:cNvPr>
          <p:cNvSpPr/>
          <p:nvPr/>
        </p:nvSpPr>
        <p:spPr>
          <a:xfrm>
            <a:off x="4191042" y="2869047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B46C245-6AE2-45D7-A4BF-AC8D06F608EB}"/>
              </a:ext>
            </a:extLst>
          </p:cNvPr>
          <p:cNvSpPr/>
          <p:nvPr/>
        </p:nvSpPr>
        <p:spPr>
          <a:xfrm>
            <a:off x="4191042" y="3411298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D7299507-F63C-4A7B-8863-35348E5F3E39}"/>
              </a:ext>
            </a:extLst>
          </p:cNvPr>
          <p:cNvSpPr/>
          <p:nvPr/>
        </p:nvSpPr>
        <p:spPr>
          <a:xfrm>
            <a:off x="2250084" y="1471191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A7586FF-AC05-4696-BA96-AD6146D7FE4A}"/>
              </a:ext>
            </a:extLst>
          </p:cNvPr>
          <p:cNvSpPr/>
          <p:nvPr/>
        </p:nvSpPr>
        <p:spPr>
          <a:xfrm>
            <a:off x="2250084" y="1288396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D9B0691E-1E6A-4C86-9B1E-E828EF26301A}"/>
              </a:ext>
            </a:extLst>
          </p:cNvPr>
          <p:cNvSpPr/>
          <p:nvPr/>
        </p:nvSpPr>
        <p:spPr>
          <a:xfrm>
            <a:off x="2250084" y="1880713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D90743D5-FBC9-4547-B9AF-53DBAF8E6FFC}"/>
              </a:ext>
            </a:extLst>
          </p:cNvPr>
          <p:cNvSpPr/>
          <p:nvPr/>
        </p:nvSpPr>
        <p:spPr>
          <a:xfrm>
            <a:off x="2250084" y="2077286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055BABD8-52EC-4C8C-942F-9A9B5D3B76EE}"/>
              </a:ext>
            </a:extLst>
          </p:cNvPr>
          <p:cNvSpPr/>
          <p:nvPr/>
        </p:nvSpPr>
        <p:spPr>
          <a:xfrm>
            <a:off x="2250084" y="2273860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97F240A-B4BA-428C-BC52-C6A5C057F917}"/>
              </a:ext>
            </a:extLst>
          </p:cNvPr>
          <p:cNvSpPr/>
          <p:nvPr/>
        </p:nvSpPr>
        <p:spPr>
          <a:xfrm>
            <a:off x="2250084" y="2470433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94F4A8F1-A8E3-4E6B-BAFB-D2071BE3F4AE}"/>
              </a:ext>
            </a:extLst>
          </p:cNvPr>
          <p:cNvSpPr/>
          <p:nvPr/>
        </p:nvSpPr>
        <p:spPr>
          <a:xfrm>
            <a:off x="2250084" y="2667007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900DD31B-AF63-4DFD-8AFC-AAF15AA5A2CA}"/>
              </a:ext>
            </a:extLst>
          </p:cNvPr>
          <p:cNvSpPr/>
          <p:nvPr/>
        </p:nvSpPr>
        <p:spPr>
          <a:xfrm>
            <a:off x="2250084" y="1684139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19BE6A90-0D2C-41A6-8B01-9CF993DC3143}"/>
              </a:ext>
            </a:extLst>
          </p:cNvPr>
          <p:cNvSpPr/>
          <p:nvPr/>
        </p:nvSpPr>
        <p:spPr>
          <a:xfrm>
            <a:off x="2250084" y="2869047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D674F500-FDC8-4139-81FA-C0DDB746E2F3}"/>
              </a:ext>
            </a:extLst>
          </p:cNvPr>
          <p:cNvSpPr/>
          <p:nvPr/>
        </p:nvSpPr>
        <p:spPr>
          <a:xfrm>
            <a:off x="2250084" y="3411298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0" name="Rectangle: Rounded Corners 349">
            <a:extLst>
              <a:ext uri="{FF2B5EF4-FFF2-40B4-BE49-F238E27FC236}">
                <a16:creationId xmlns:a16="http://schemas.microsoft.com/office/drawing/2014/main" id="{BF0E5F4A-66DC-45A3-9229-A256B33A76CA}"/>
              </a:ext>
            </a:extLst>
          </p:cNvPr>
          <p:cNvSpPr/>
          <p:nvPr/>
        </p:nvSpPr>
        <p:spPr>
          <a:xfrm>
            <a:off x="1764843" y="3607871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1" name="Rectangle: Rounded Corners 350">
            <a:extLst>
              <a:ext uri="{FF2B5EF4-FFF2-40B4-BE49-F238E27FC236}">
                <a16:creationId xmlns:a16="http://schemas.microsoft.com/office/drawing/2014/main" id="{F81084AA-3CC7-400F-8843-0AAB6F4356E0}"/>
              </a:ext>
            </a:extLst>
          </p:cNvPr>
          <p:cNvSpPr/>
          <p:nvPr/>
        </p:nvSpPr>
        <p:spPr>
          <a:xfrm>
            <a:off x="1764843" y="3804445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2" name="Rectangle: Rounded Corners 351">
            <a:extLst>
              <a:ext uri="{FF2B5EF4-FFF2-40B4-BE49-F238E27FC236}">
                <a16:creationId xmlns:a16="http://schemas.microsoft.com/office/drawing/2014/main" id="{46CFF2D1-6245-4914-8EE3-4A9D3B3C70DE}"/>
              </a:ext>
            </a:extLst>
          </p:cNvPr>
          <p:cNvSpPr/>
          <p:nvPr/>
        </p:nvSpPr>
        <p:spPr>
          <a:xfrm>
            <a:off x="1764843" y="4001018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3" name="Rectangle: Rounded Corners 352">
            <a:extLst>
              <a:ext uri="{FF2B5EF4-FFF2-40B4-BE49-F238E27FC236}">
                <a16:creationId xmlns:a16="http://schemas.microsoft.com/office/drawing/2014/main" id="{3088723F-2991-440D-A979-2EFE1F0CA9EA}"/>
              </a:ext>
            </a:extLst>
          </p:cNvPr>
          <p:cNvSpPr/>
          <p:nvPr/>
        </p:nvSpPr>
        <p:spPr>
          <a:xfrm>
            <a:off x="1764843" y="4197592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4" name="Rectangle: Rounded Corners 353">
            <a:extLst>
              <a:ext uri="{FF2B5EF4-FFF2-40B4-BE49-F238E27FC236}">
                <a16:creationId xmlns:a16="http://schemas.microsoft.com/office/drawing/2014/main" id="{65F1CF54-3E0B-4BA7-8721-5D1F5D5C71B0}"/>
              </a:ext>
            </a:extLst>
          </p:cNvPr>
          <p:cNvSpPr/>
          <p:nvPr/>
        </p:nvSpPr>
        <p:spPr>
          <a:xfrm>
            <a:off x="1764843" y="4394162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5" name="Rectangle: Rounded Corners 354">
            <a:extLst>
              <a:ext uri="{FF2B5EF4-FFF2-40B4-BE49-F238E27FC236}">
                <a16:creationId xmlns:a16="http://schemas.microsoft.com/office/drawing/2014/main" id="{97136BEB-A84A-45A0-A786-3F4A7A39CFFE}"/>
              </a:ext>
            </a:extLst>
          </p:cNvPr>
          <p:cNvSpPr/>
          <p:nvPr/>
        </p:nvSpPr>
        <p:spPr>
          <a:xfrm>
            <a:off x="2735323" y="3607871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6" name="Rectangle: Rounded Corners 355">
            <a:extLst>
              <a:ext uri="{FF2B5EF4-FFF2-40B4-BE49-F238E27FC236}">
                <a16:creationId xmlns:a16="http://schemas.microsoft.com/office/drawing/2014/main" id="{DA8057E6-DF2A-4399-92B7-9A8808A2411D}"/>
              </a:ext>
            </a:extLst>
          </p:cNvPr>
          <p:cNvSpPr/>
          <p:nvPr/>
        </p:nvSpPr>
        <p:spPr>
          <a:xfrm>
            <a:off x="2735323" y="3804445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7" name="Rectangle: Rounded Corners 356">
            <a:extLst>
              <a:ext uri="{FF2B5EF4-FFF2-40B4-BE49-F238E27FC236}">
                <a16:creationId xmlns:a16="http://schemas.microsoft.com/office/drawing/2014/main" id="{B3043C6A-F5D9-4F85-9B56-0534D2A5ECD1}"/>
              </a:ext>
            </a:extLst>
          </p:cNvPr>
          <p:cNvSpPr/>
          <p:nvPr/>
        </p:nvSpPr>
        <p:spPr>
          <a:xfrm>
            <a:off x="2735323" y="4001018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" name="Rectangle: Rounded Corners 357">
            <a:extLst>
              <a:ext uri="{FF2B5EF4-FFF2-40B4-BE49-F238E27FC236}">
                <a16:creationId xmlns:a16="http://schemas.microsoft.com/office/drawing/2014/main" id="{E6042642-A0A4-461D-A8B9-599D1C76D060}"/>
              </a:ext>
            </a:extLst>
          </p:cNvPr>
          <p:cNvSpPr/>
          <p:nvPr/>
        </p:nvSpPr>
        <p:spPr>
          <a:xfrm>
            <a:off x="2735323" y="4197592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9" name="Rectangle: Rounded Corners 358">
            <a:extLst>
              <a:ext uri="{FF2B5EF4-FFF2-40B4-BE49-F238E27FC236}">
                <a16:creationId xmlns:a16="http://schemas.microsoft.com/office/drawing/2014/main" id="{CBB43A59-995F-4255-8AA5-9F2361DEE61C}"/>
              </a:ext>
            </a:extLst>
          </p:cNvPr>
          <p:cNvSpPr/>
          <p:nvPr/>
        </p:nvSpPr>
        <p:spPr>
          <a:xfrm>
            <a:off x="2735323" y="4394162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0" name="Rectangle: Rounded Corners 359">
            <a:extLst>
              <a:ext uri="{FF2B5EF4-FFF2-40B4-BE49-F238E27FC236}">
                <a16:creationId xmlns:a16="http://schemas.microsoft.com/office/drawing/2014/main" id="{5EE50B48-4D98-4722-A967-7DFF5FD809E9}"/>
              </a:ext>
            </a:extLst>
          </p:cNvPr>
          <p:cNvSpPr/>
          <p:nvPr/>
        </p:nvSpPr>
        <p:spPr>
          <a:xfrm>
            <a:off x="3220563" y="3607871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1" name="Rectangle: Rounded Corners 360">
            <a:extLst>
              <a:ext uri="{FF2B5EF4-FFF2-40B4-BE49-F238E27FC236}">
                <a16:creationId xmlns:a16="http://schemas.microsoft.com/office/drawing/2014/main" id="{9A651245-EF6C-42A5-8382-092C0CD29285}"/>
              </a:ext>
            </a:extLst>
          </p:cNvPr>
          <p:cNvSpPr/>
          <p:nvPr/>
        </p:nvSpPr>
        <p:spPr>
          <a:xfrm>
            <a:off x="3220563" y="3804445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2" name="Rectangle: Rounded Corners 361">
            <a:extLst>
              <a:ext uri="{FF2B5EF4-FFF2-40B4-BE49-F238E27FC236}">
                <a16:creationId xmlns:a16="http://schemas.microsoft.com/office/drawing/2014/main" id="{003DC0D3-F0A5-433B-80A1-DAC142BC5F21}"/>
              </a:ext>
            </a:extLst>
          </p:cNvPr>
          <p:cNvSpPr/>
          <p:nvPr/>
        </p:nvSpPr>
        <p:spPr>
          <a:xfrm>
            <a:off x="3220563" y="4001018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3" name="Rectangle: Rounded Corners 362">
            <a:extLst>
              <a:ext uri="{FF2B5EF4-FFF2-40B4-BE49-F238E27FC236}">
                <a16:creationId xmlns:a16="http://schemas.microsoft.com/office/drawing/2014/main" id="{C32AB4F9-9E14-4EE0-A049-2C76D1AB4943}"/>
              </a:ext>
            </a:extLst>
          </p:cNvPr>
          <p:cNvSpPr/>
          <p:nvPr/>
        </p:nvSpPr>
        <p:spPr>
          <a:xfrm>
            <a:off x="3220563" y="4197592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4" name="Rectangle: Rounded Corners 363">
            <a:extLst>
              <a:ext uri="{FF2B5EF4-FFF2-40B4-BE49-F238E27FC236}">
                <a16:creationId xmlns:a16="http://schemas.microsoft.com/office/drawing/2014/main" id="{BDF422B4-3823-4ACE-8227-11FADCCD1AF2}"/>
              </a:ext>
            </a:extLst>
          </p:cNvPr>
          <p:cNvSpPr/>
          <p:nvPr/>
        </p:nvSpPr>
        <p:spPr>
          <a:xfrm>
            <a:off x="3220563" y="4394162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5" name="Rectangle: Rounded Corners 364">
            <a:extLst>
              <a:ext uri="{FF2B5EF4-FFF2-40B4-BE49-F238E27FC236}">
                <a16:creationId xmlns:a16="http://schemas.microsoft.com/office/drawing/2014/main" id="{E2CE3ECB-F132-4E23-8F1C-CD71D9203914}"/>
              </a:ext>
            </a:extLst>
          </p:cNvPr>
          <p:cNvSpPr/>
          <p:nvPr/>
        </p:nvSpPr>
        <p:spPr>
          <a:xfrm>
            <a:off x="3705803" y="3607871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6" name="Rectangle: Rounded Corners 365">
            <a:extLst>
              <a:ext uri="{FF2B5EF4-FFF2-40B4-BE49-F238E27FC236}">
                <a16:creationId xmlns:a16="http://schemas.microsoft.com/office/drawing/2014/main" id="{0F6C4222-5D7F-496F-8D77-58E2D3D20D7B}"/>
              </a:ext>
            </a:extLst>
          </p:cNvPr>
          <p:cNvSpPr/>
          <p:nvPr/>
        </p:nvSpPr>
        <p:spPr>
          <a:xfrm>
            <a:off x="3705803" y="3804445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7" name="Rectangle: Rounded Corners 366">
            <a:extLst>
              <a:ext uri="{FF2B5EF4-FFF2-40B4-BE49-F238E27FC236}">
                <a16:creationId xmlns:a16="http://schemas.microsoft.com/office/drawing/2014/main" id="{5F0DC301-D125-4B25-948E-A2681D3363C5}"/>
              </a:ext>
            </a:extLst>
          </p:cNvPr>
          <p:cNvSpPr/>
          <p:nvPr/>
        </p:nvSpPr>
        <p:spPr>
          <a:xfrm>
            <a:off x="3705803" y="4001018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" name="Rectangle: Rounded Corners 367">
            <a:extLst>
              <a:ext uri="{FF2B5EF4-FFF2-40B4-BE49-F238E27FC236}">
                <a16:creationId xmlns:a16="http://schemas.microsoft.com/office/drawing/2014/main" id="{EB0F34F8-3AE1-456A-8E68-57DC632766CC}"/>
              </a:ext>
            </a:extLst>
          </p:cNvPr>
          <p:cNvSpPr/>
          <p:nvPr/>
        </p:nvSpPr>
        <p:spPr>
          <a:xfrm>
            <a:off x="3705803" y="4197592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9" name="Rectangle: Rounded Corners 368">
            <a:extLst>
              <a:ext uri="{FF2B5EF4-FFF2-40B4-BE49-F238E27FC236}">
                <a16:creationId xmlns:a16="http://schemas.microsoft.com/office/drawing/2014/main" id="{9149D1D0-358F-4367-BF4C-EA3ED156C946}"/>
              </a:ext>
            </a:extLst>
          </p:cNvPr>
          <p:cNvSpPr/>
          <p:nvPr/>
        </p:nvSpPr>
        <p:spPr>
          <a:xfrm>
            <a:off x="3705803" y="4394162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" name="Rectangle: Rounded Corners 369">
            <a:extLst>
              <a:ext uri="{FF2B5EF4-FFF2-40B4-BE49-F238E27FC236}">
                <a16:creationId xmlns:a16="http://schemas.microsoft.com/office/drawing/2014/main" id="{7DE06ED4-4497-4F36-A38B-927875C02064}"/>
              </a:ext>
            </a:extLst>
          </p:cNvPr>
          <p:cNvSpPr/>
          <p:nvPr/>
        </p:nvSpPr>
        <p:spPr>
          <a:xfrm>
            <a:off x="4191042" y="3607871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1" name="Rectangle: Rounded Corners 370">
            <a:extLst>
              <a:ext uri="{FF2B5EF4-FFF2-40B4-BE49-F238E27FC236}">
                <a16:creationId xmlns:a16="http://schemas.microsoft.com/office/drawing/2014/main" id="{30068E15-E5F0-4885-A1FF-7B2183928741}"/>
              </a:ext>
            </a:extLst>
          </p:cNvPr>
          <p:cNvSpPr/>
          <p:nvPr/>
        </p:nvSpPr>
        <p:spPr>
          <a:xfrm>
            <a:off x="4191042" y="3804445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2" name="Rectangle: Rounded Corners 371">
            <a:extLst>
              <a:ext uri="{FF2B5EF4-FFF2-40B4-BE49-F238E27FC236}">
                <a16:creationId xmlns:a16="http://schemas.microsoft.com/office/drawing/2014/main" id="{806D041D-B42B-4536-A02B-8D0235906BDC}"/>
              </a:ext>
            </a:extLst>
          </p:cNvPr>
          <p:cNvSpPr/>
          <p:nvPr/>
        </p:nvSpPr>
        <p:spPr>
          <a:xfrm>
            <a:off x="4191042" y="4001018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3" name="Rectangle: Rounded Corners 372">
            <a:extLst>
              <a:ext uri="{FF2B5EF4-FFF2-40B4-BE49-F238E27FC236}">
                <a16:creationId xmlns:a16="http://schemas.microsoft.com/office/drawing/2014/main" id="{12E87633-32BB-4966-BE9D-AC45E25530A3}"/>
              </a:ext>
            </a:extLst>
          </p:cNvPr>
          <p:cNvSpPr/>
          <p:nvPr/>
        </p:nvSpPr>
        <p:spPr>
          <a:xfrm>
            <a:off x="4191042" y="4197592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4" name="Rectangle: Rounded Corners 373">
            <a:extLst>
              <a:ext uri="{FF2B5EF4-FFF2-40B4-BE49-F238E27FC236}">
                <a16:creationId xmlns:a16="http://schemas.microsoft.com/office/drawing/2014/main" id="{2CAE3544-53B7-49B3-AAAB-EA195F068859}"/>
              </a:ext>
            </a:extLst>
          </p:cNvPr>
          <p:cNvSpPr/>
          <p:nvPr/>
        </p:nvSpPr>
        <p:spPr>
          <a:xfrm>
            <a:off x="4191042" y="4394162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5" name="Rectangle: Rounded Corners 374">
            <a:extLst>
              <a:ext uri="{FF2B5EF4-FFF2-40B4-BE49-F238E27FC236}">
                <a16:creationId xmlns:a16="http://schemas.microsoft.com/office/drawing/2014/main" id="{1DB82840-E587-4670-A128-4F80D398DA5E}"/>
              </a:ext>
            </a:extLst>
          </p:cNvPr>
          <p:cNvSpPr/>
          <p:nvPr/>
        </p:nvSpPr>
        <p:spPr>
          <a:xfrm>
            <a:off x="2250084" y="3607871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6" name="Rectangle: Rounded Corners 375">
            <a:extLst>
              <a:ext uri="{FF2B5EF4-FFF2-40B4-BE49-F238E27FC236}">
                <a16:creationId xmlns:a16="http://schemas.microsoft.com/office/drawing/2014/main" id="{A293B866-21CC-41AC-B713-A7BDE07E3EA3}"/>
              </a:ext>
            </a:extLst>
          </p:cNvPr>
          <p:cNvSpPr/>
          <p:nvPr/>
        </p:nvSpPr>
        <p:spPr>
          <a:xfrm>
            <a:off x="2250084" y="3804445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7" name="Rectangle: Rounded Corners 376">
            <a:extLst>
              <a:ext uri="{FF2B5EF4-FFF2-40B4-BE49-F238E27FC236}">
                <a16:creationId xmlns:a16="http://schemas.microsoft.com/office/drawing/2014/main" id="{31656091-EE57-498C-BD94-BC007323C162}"/>
              </a:ext>
            </a:extLst>
          </p:cNvPr>
          <p:cNvSpPr/>
          <p:nvPr/>
        </p:nvSpPr>
        <p:spPr>
          <a:xfrm>
            <a:off x="2250084" y="4001018"/>
            <a:ext cx="374953" cy="1207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" name="Rectangle: Rounded Corners 377">
            <a:extLst>
              <a:ext uri="{FF2B5EF4-FFF2-40B4-BE49-F238E27FC236}">
                <a16:creationId xmlns:a16="http://schemas.microsoft.com/office/drawing/2014/main" id="{D6E56CC3-5DDF-48CE-9673-03A29C2200D1}"/>
              </a:ext>
            </a:extLst>
          </p:cNvPr>
          <p:cNvSpPr/>
          <p:nvPr/>
        </p:nvSpPr>
        <p:spPr>
          <a:xfrm>
            <a:off x="2250084" y="4197592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9" name="Rectangle: Rounded Corners 378">
            <a:extLst>
              <a:ext uri="{FF2B5EF4-FFF2-40B4-BE49-F238E27FC236}">
                <a16:creationId xmlns:a16="http://schemas.microsoft.com/office/drawing/2014/main" id="{0306A4D7-EE08-4CD7-9B52-AC2EE88ADA99}"/>
              </a:ext>
            </a:extLst>
          </p:cNvPr>
          <p:cNvSpPr/>
          <p:nvPr/>
        </p:nvSpPr>
        <p:spPr>
          <a:xfrm>
            <a:off x="2250084" y="4394162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5E616851-4C37-4CC9-95D4-68A38FD59DE8}"/>
              </a:ext>
            </a:extLst>
          </p:cNvPr>
          <p:cNvSpPr/>
          <p:nvPr/>
        </p:nvSpPr>
        <p:spPr>
          <a:xfrm>
            <a:off x="1764843" y="3055354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1" name="Rectangle: Rounded Corners 190">
            <a:extLst>
              <a:ext uri="{FF2B5EF4-FFF2-40B4-BE49-F238E27FC236}">
                <a16:creationId xmlns:a16="http://schemas.microsoft.com/office/drawing/2014/main" id="{AEB1867E-983D-4C10-914A-B9EF4EFC9FAB}"/>
              </a:ext>
            </a:extLst>
          </p:cNvPr>
          <p:cNvSpPr/>
          <p:nvPr/>
        </p:nvSpPr>
        <p:spPr>
          <a:xfrm>
            <a:off x="2735323" y="3055354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A7C8F6B8-A7B5-41C4-84E8-C6265648235C}"/>
              </a:ext>
            </a:extLst>
          </p:cNvPr>
          <p:cNvSpPr/>
          <p:nvPr/>
        </p:nvSpPr>
        <p:spPr>
          <a:xfrm>
            <a:off x="3220563" y="3055354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D28202CF-4E93-4BE1-9944-83D8B73B2D16}"/>
              </a:ext>
            </a:extLst>
          </p:cNvPr>
          <p:cNvSpPr/>
          <p:nvPr/>
        </p:nvSpPr>
        <p:spPr>
          <a:xfrm>
            <a:off x="3705803" y="3055354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6195BF70-1CDC-454A-932D-261A94FEFC74}"/>
              </a:ext>
            </a:extLst>
          </p:cNvPr>
          <p:cNvSpPr/>
          <p:nvPr/>
        </p:nvSpPr>
        <p:spPr>
          <a:xfrm>
            <a:off x="4191042" y="3055354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41814A73-9E75-4C1C-8387-06AA33F3731F}"/>
              </a:ext>
            </a:extLst>
          </p:cNvPr>
          <p:cNvSpPr/>
          <p:nvPr/>
        </p:nvSpPr>
        <p:spPr>
          <a:xfrm>
            <a:off x="2243978" y="3055354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8494CFB0-9B24-45D5-8A12-88EADCE787F2}"/>
              </a:ext>
            </a:extLst>
          </p:cNvPr>
          <p:cNvSpPr/>
          <p:nvPr/>
        </p:nvSpPr>
        <p:spPr>
          <a:xfrm>
            <a:off x="1759935" y="3226962"/>
            <a:ext cx="374953" cy="120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2" name="Rectangle: Rounded Corners 221">
            <a:extLst>
              <a:ext uri="{FF2B5EF4-FFF2-40B4-BE49-F238E27FC236}">
                <a16:creationId xmlns:a16="http://schemas.microsoft.com/office/drawing/2014/main" id="{7AB816E1-C50E-411B-A1C6-8181F3E1A240}"/>
              </a:ext>
            </a:extLst>
          </p:cNvPr>
          <p:cNvSpPr/>
          <p:nvPr/>
        </p:nvSpPr>
        <p:spPr>
          <a:xfrm>
            <a:off x="3220563" y="3232583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3" name="Rectangle: Rounded Corners 222">
            <a:extLst>
              <a:ext uri="{FF2B5EF4-FFF2-40B4-BE49-F238E27FC236}">
                <a16:creationId xmlns:a16="http://schemas.microsoft.com/office/drawing/2014/main" id="{E2384835-C45F-4890-9E8D-FDEC295B5409}"/>
              </a:ext>
            </a:extLst>
          </p:cNvPr>
          <p:cNvSpPr/>
          <p:nvPr/>
        </p:nvSpPr>
        <p:spPr>
          <a:xfrm>
            <a:off x="3705803" y="3226597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B371DAF7-73AA-401A-B435-38C8F1801553}"/>
              </a:ext>
            </a:extLst>
          </p:cNvPr>
          <p:cNvSpPr/>
          <p:nvPr/>
        </p:nvSpPr>
        <p:spPr>
          <a:xfrm>
            <a:off x="4191042" y="3226597"/>
            <a:ext cx="374953" cy="120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" name="Rectangle: Rounded Corners 224">
            <a:extLst>
              <a:ext uri="{FF2B5EF4-FFF2-40B4-BE49-F238E27FC236}">
                <a16:creationId xmlns:a16="http://schemas.microsoft.com/office/drawing/2014/main" id="{CFACA0C8-8107-4689-BA46-46294A06B900}"/>
              </a:ext>
            </a:extLst>
          </p:cNvPr>
          <p:cNvSpPr/>
          <p:nvPr/>
        </p:nvSpPr>
        <p:spPr>
          <a:xfrm>
            <a:off x="2730415" y="3229710"/>
            <a:ext cx="374953" cy="12377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6" name="Rectangle: Rounded Corners 225">
            <a:extLst>
              <a:ext uri="{FF2B5EF4-FFF2-40B4-BE49-F238E27FC236}">
                <a16:creationId xmlns:a16="http://schemas.microsoft.com/office/drawing/2014/main" id="{600137E0-93B8-42E9-B226-4CEFDBBD25AD}"/>
              </a:ext>
            </a:extLst>
          </p:cNvPr>
          <p:cNvSpPr/>
          <p:nvPr/>
        </p:nvSpPr>
        <p:spPr>
          <a:xfrm>
            <a:off x="2251061" y="3226597"/>
            <a:ext cx="374953" cy="12075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EB17A7-F7ED-466C-A60E-ADA87736C2E9}"/>
              </a:ext>
            </a:extLst>
          </p:cNvPr>
          <p:cNvGrpSpPr/>
          <p:nvPr/>
        </p:nvGrpSpPr>
        <p:grpSpPr>
          <a:xfrm>
            <a:off x="6033727" y="1127482"/>
            <a:ext cx="2216139" cy="1371655"/>
            <a:chOff x="8446541" y="1646332"/>
            <a:chExt cx="3648726" cy="109693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74E8D1D-9C21-458E-97E3-FB35DDE60E5F}"/>
                </a:ext>
              </a:extLst>
            </p:cNvPr>
            <p:cNvGrpSpPr/>
            <p:nvPr/>
          </p:nvGrpSpPr>
          <p:grpSpPr>
            <a:xfrm>
              <a:off x="8623289" y="1729168"/>
              <a:ext cx="3471978" cy="938364"/>
              <a:chOff x="8836441" y="1113973"/>
              <a:chExt cx="3471978" cy="938364"/>
            </a:xfrm>
          </p:grpSpPr>
          <p:sp>
            <p:nvSpPr>
              <p:cNvPr id="393" name="Rectangle 7">
                <a:extLst>
                  <a:ext uri="{FF2B5EF4-FFF2-40B4-BE49-F238E27FC236}">
                    <a16:creationId xmlns:a16="http://schemas.microsoft.com/office/drawing/2014/main" id="{88963222-C6D5-4CF8-88C8-94C23AA377FE}"/>
                  </a:ext>
                </a:extLst>
              </p:cNvPr>
              <p:cNvSpPr/>
              <p:nvPr/>
            </p:nvSpPr>
            <p:spPr>
              <a:xfrm>
                <a:off x="9019286" y="1335511"/>
                <a:ext cx="3289133" cy="276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7987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8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282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Vertailumaiden keskimmäisessä kolmanneksessa</a:t>
                </a:r>
              </a:p>
            </p:txBody>
          </p:sp>
          <p:sp>
            <p:nvSpPr>
              <p:cNvPr id="394" name="Rectangle 71">
                <a:extLst>
                  <a:ext uri="{FF2B5EF4-FFF2-40B4-BE49-F238E27FC236}">
                    <a16:creationId xmlns:a16="http://schemas.microsoft.com/office/drawing/2014/main" id="{1B446C22-3B13-4109-9BA9-46A4B0277E5A}"/>
                  </a:ext>
                </a:extLst>
              </p:cNvPr>
              <p:cNvSpPr/>
              <p:nvPr/>
            </p:nvSpPr>
            <p:spPr>
              <a:xfrm>
                <a:off x="9028176" y="1557048"/>
                <a:ext cx="3206754" cy="276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7987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8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282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Vertailumaiden heikoimmassa kolmanneksessa</a:t>
                </a:r>
              </a:p>
            </p:txBody>
          </p:sp>
          <p:sp>
            <p:nvSpPr>
              <p:cNvPr id="395" name="Rectangle 74">
                <a:extLst>
                  <a:ext uri="{FF2B5EF4-FFF2-40B4-BE49-F238E27FC236}">
                    <a16:creationId xmlns:a16="http://schemas.microsoft.com/office/drawing/2014/main" id="{8E24A1F3-DDC8-4E3E-A42E-73A8E2B0F5E6}"/>
                  </a:ext>
                </a:extLst>
              </p:cNvPr>
              <p:cNvSpPr/>
              <p:nvPr/>
            </p:nvSpPr>
            <p:spPr>
              <a:xfrm>
                <a:off x="9026145" y="1113973"/>
                <a:ext cx="3018188" cy="276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7987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8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282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Vertailumaiden parhaassa kolmanneksessa</a:t>
                </a:r>
              </a:p>
            </p:txBody>
          </p:sp>
          <p:sp>
            <p:nvSpPr>
              <p:cNvPr id="397" name="Oval 76">
                <a:extLst>
                  <a:ext uri="{FF2B5EF4-FFF2-40B4-BE49-F238E27FC236}">
                    <a16:creationId xmlns:a16="http://schemas.microsoft.com/office/drawing/2014/main" id="{18C0FFC2-C340-4E27-8A8F-2A085326433C}"/>
                  </a:ext>
                </a:extLst>
              </p:cNvPr>
              <p:cNvSpPr/>
              <p:nvPr/>
            </p:nvSpPr>
            <p:spPr bwMode="auto">
              <a:xfrm>
                <a:off x="8836441" y="1168619"/>
                <a:ext cx="205704" cy="144645"/>
              </a:xfrm>
              <a:prstGeom prst="roundRect">
                <a:avLst/>
              </a:prstGeom>
              <a:solidFill>
                <a:srgbClr val="92D050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arrow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7987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77">
                <a:extLst>
                  <a:ext uri="{FF2B5EF4-FFF2-40B4-BE49-F238E27FC236}">
                    <a16:creationId xmlns:a16="http://schemas.microsoft.com/office/drawing/2014/main" id="{0F1E80AC-0C29-49BC-AA57-9085E8A33820}"/>
                  </a:ext>
                </a:extLst>
              </p:cNvPr>
              <p:cNvSpPr/>
              <p:nvPr/>
            </p:nvSpPr>
            <p:spPr bwMode="auto">
              <a:xfrm>
                <a:off x="8836441" y="1390157"/>
                <a:ext cx="205704" cy="144645"/>
              </a:xfrm>
              <a:prstGeom prst="roundRect">
                <a:avLst/>
              </a:prstGeom>
              <a:solidFill>
                <a:srgbClr val="FFCC00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arrow"/>
              </a:ln>
              <a:effectLst/>
              <a:ex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7987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Rectangle 71">
                <a:extLst>
                  <a:ext uri="{FF2B5EF4-FFF2-40B4-BE49-F238E27FC236}">
                    <a16:creationId xmlns:a16="http://schemas.microsoft.com/office/drawing/2014/main" id="{93F071AA-B4E9-4071-A174-A3EA5532DA5C}"/>
                  </a:ext>
                </a:extLst>
              </p:cNvPr>
              <p:cNvSpPr/>
              <p:nvPr/>
            </p:nvSpPr>
            <p:spPr>
              <a:xfrm>
                <a:off x="9039175" y="1775436"/>
                <a:ext cx="2111974" cy="276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79871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8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282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Maa ei ole mukana tilastossa</a:t>
                </a:r>
              </a:p>
            </p:txBody>
          </p:sp>
          <p:sp>
            <p:nvSpPr>
              <p:cNvPr id="206" name="Oval 75">
                <a:extLst>
                  <a:ext uri="{FF2B5EF4-FFF2-40B4-BE49-F238E27FC236}">
                    <a16:creationId xmlns:a16="http://schemas.microsoft.com/office/drawing/2014/main" id="{D978E50F-DF0C-4A77-8768-35F25994E914}"/>
                  </a:ext>
                </a:extLst>
              </p:cNvPr>
              <p:cNvSpPr/>
              <p:nvPr/>
            </p:nvSpPr>
            <p:spPr bwMode="auto">
              <a:xfrm>
                <a:off x="8847439" y="1830082"/>
                <a:ext cx="205704" cy="14464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00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7" name="Oval 75">
                <a:extLst>
                  <a:ext uri="{FF2B5EF4-FFF2-40B4-BE49-F238E27FC236}">
                    <a16:creationId xmlns:a16="http://schemas.microsoft.com/office/drawing/2014/main" id="{ECEFFC29-9554-478E-8FC3-BE4C1DCF7367}"/>
                  </a:ext>
                </a:extLst>
              </p:cNvPr>
              <p:cNvSpPr/>
              <p:nvPr/>
            </p:nvSpPr>
            <p:spPr bwMode="auto">
              <a:xfrm>
                <a:off x="8843426" y="1609500"/>
                <a:ext cx="205704" cy="144645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798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00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47E24C4-BB2B-478D-9952-66B1AB0D32B2}"/>
                </a:ext>
              </a:extLst>
            </p:cNvPr>
            <p:cNvSpPr/>
            <p:nvPr/>
          </p:nvSpPr>
          <p:spPr>
            <a:xfrm>
              <a:off x="8446541" y="1646332"/>
              <a:ext cx="3648725" cy="10969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00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6" name="Title 9">
            <a:extLst>
              <a:ext uri="{FF2B5EF4-FFF2-40B4-BE49-F238E27FC236}">
                <a16:creationId xmlns:a16="http://schemas.microsoft.com/office/drawing/2014/main" id="{EE3A22E8-012C-43C7-A70D-41EB54626B61}"/>
              </a:ext>
            </a:extLst>
          </p:cNvPr>
          <p:cNvSpPr txBox="1">
            <a:spLocks/>
          </p:cNvSpPr>
          <p:nvPr/>
        </p:nvSpPr>
        <p:spPr bwMode="auto">
          <a:xfrm>
            <a:off x="591108" y="155379"/>
            <a:ext cx="7574819" cy="48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55555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857250" rtl="0" eaLnBrk="1" fontAlgn="base" hangingPunct="1">
              <a:spcBef>
                <a:spcPct val="0"/>
              </a:spcBef>
              <a:spcAft>
                <a:spcPct val="0"/>
              </a:spcAft>
              <a:defRPr sz="2000" b="1" i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85725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iss 2 Regular" charset="0"/>
                <a:ea typeface="ＭＳ Ｐゴシック" charset="0"/>
              </a:defRPr>
            </a:lvl2pPr>
            <a:lvl3pPr algn="l" defTabSz="85725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iss 2 Regular" charset="0"/>
                <a:ea typeface="ＭＳ Ｐゴシック" charset="0"/>
              </a:defRPr>
            </a:lvl3pPr>
            <a:lvl4pPr algn="l" defTabSz="85725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iss 2 Regular" charset="0"/>
                <a:ea typeface="ＭＳ Ｐゴシック" charset="0"/>
              </a:defRPr>
            </a:lvl4pPr>
            <a:lvl5pPr algn="l" defTabSz="85725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iss 2 Regular" charset="0"/>
                <a:ea typeface="ＭＳ Ｐゴシック" charset="0"/>
              </a:defRPr>
            </a:lvl5pPr>
            <a:lvl6pPr marL="457200" algn="l" defTabSz="85725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iss 2 Regular" charset="0"/>
                <a:ea typeface="ＭＳ Ｐゴシック" charset="0"/>
              </a:defRPr>
            </a:lvl6pPr>
            <a:lvl7pPr marL="914400" algn="l" defTabSz="85725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iss 2 Regular" charset="0"/>
                <a:ea typeface="ＭＳ Ｐゴシック" charset="0"/>
              </a:defRPr>
            </a:lvl7pPr>
            <a:lvl8pPr marL="1371600" algn="l" defTabSz="85725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iss 2 Regular" charset="0"/>
                <a:ea typeface="ＭＳ Ｐゴシック" charset="0"/>
              </a:defRPr>
            </a:lvl8pPr>
            <a:lvl9pPr marL="1828800" algn="l" defTabSz="85725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liss 2 Regular" charset="0"/>
                <a:ea typeface="ＭＳ Ｐゴシック" charset="0"/>
              </a:defRPr>
            </a:lvl9pPr>
          </a:lstStyle>
          <a:p>
            <a:pPr marL="14400" marR="0" lvl="0" indent="0" algn="l" defTabSz="685800" rtl="0" eaLnBrk="1" fontAlgn="base" latinLnBrk="0" hangingPunct="1">
              <a:lnSpc>
                <a:spcPts val="27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Suomalainen teollisuus on ekoteko</a:t>
            </a:r>
          </a:p>
        </p:txBody>
      </p:sp>
    </p:spTree>
    <p:extLst>
      <p:ext uri="{BB962C8B-B14F-4D97-AF65-F5344CB8AC3E}">
        <p14:creationId xmlns:p14="http://schemas.microsoft.com/office/powerpoint/2010/main" val="4016822957"/>
      </p:ext>
    </p:extLst>
  </p:cSld>
  <p:clrMapOvr>
    <a:masterClrMapping/>
  </p:clrMapOvr>
  <p:transition spd="med">
    <p:fade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Suomen vienti on kasvanut vuoden 2015 jälkeen, mutta ei ole yltänyt vuoden 2008 huipulle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615C576-B824-424E-9D41-B8C11576091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4998953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4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8615C576-B824-424E-9D41-B8C1157609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7011559"/>
      </p:ext>
    </p:extLst>
  </p:cSld>
  <p:clrMapOvr>
    <a:masterClrMapping/>
  </p:clrMapOvr>
  <p:transition spd="med">
    <p:fade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386088" cy="648000"/>
          </a:xfrm>
        </p:spPr>
        <p:txBody>
          <a:bodyPr/>
          <a:lstStyle/>
          <a:p>
            <a:r>
              <a:rPr lang="fi-FI" dirty="0"/>
              <a:t>Suomen viennissä on vuoden 2008 jälkeen lähes 40 prosentin takamatka verrattuna muihin euromaihin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615C576-B824-424E-9D41-B8C11576091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5795807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33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8615C576-B824-424E-9D41-B8C1157609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6979523"/>
      </p:ext>
    </p:extLst>
  </p:cSld>
  <p:clrMapOvr>
    <a:masterClrMapping/>
  </p:clrMapOvr>
  <p:transition spd="med">
    <p:fade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Suomen vienti on jäänyt kilpailijamaiden kehityksestä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B123FE95-1007-494D-8CCA-9FFA37A7DB3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8855562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9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4" name="Objekti 13">
                        <a:extLst>
                          <a:ext uri="{FF2B5EF4-FFF2-40B4-BE49-F238E27FC236}">
                            <a16:creationId xmlns:a16="http://schemas.microsoft.com/office/drawing/2014/main" id="{A7AC75E0-1F89-4DE5-B96F-4717328BD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2343374"/>
      </p:ext>
    </p:extLst>
  </p:cSld>
  <p:clrMapOvr>
    <a:masterClrMapping/>
  </p:clrMapOvr>
  <p:transition spd="med">
    <p:fade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Suomen viennistä noin 70 % on tavaroita, vajaa 30 % palveluja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17314543"/>
              </p:ext>
            </p:extLst>
          </p:nvPr>
        </p:nvGraphicFramePr>
        <p:xfrm>
          <a:off x="384175" y="1103313"/>
          <a:ext cx="8385175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7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Objekti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5175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9740051"/>
      </p:ext>
    </p:extLst>
  </p:cSld>
  <p:clrMapOvr>
    <a:masterClrMapping/>
  </p:clrMapOvr>
  <p:transition spd="med">
    <p:fade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527915"/>
            <a:ext cx="6319781" cy="301260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Viimeinen tieto maaliskuu 2019</a:t>
            </a:r>
          </a:p>
          <a:p>
            <a:r>
              <a:rPr lang="fi-FI" dirty="0"/>
              <a:t>Lähde: Tullihallitus (Tavaroiden ulkomaankauppa)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pc="-50" dirty="0"/>
              <a:t>Suomen tavaraviennin euromääräistä arvoa on kasvattanut myös tuottajahintojen nousu  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7090325"/>
              </p:ext>
            </p:extLst>
          </p:nvPr>
        </p:nvGraphicFramePr>
        <p:xfrm>
          <a:off x="252000" y="1210929"/>
          <a:ext cx="8520526" cy="345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855197" y="1340531"/>
            <a:ext cx="33025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/>
              <a:t>Miljoonaa euroa kuukausittain, käyvin hinnoin</a:t>
            </a: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189447"/>
              </p:ext>
            </p:extLst>
          </p:nvPr>
        </p:nvGraphicFramePr>
        <p:xfrm>
          <a:off x="878347" y="4360208"/>
          <a:ext cx="751691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7011">
                  <a:extLst>
                    <a:ext uri="{9D8B030D-6E8A-4147-A177-3AD203B41FA5}">
                      <a16:colId xmlns:a16="http://schemas.microsoft.com/office/drawing/2014/main" val="1803676972"/>
                    </a:ext>
                  </a:extLst>
                </a:gridCol>
                <a:gridCol w="634223">
                  <a:extLst>
                    <a:ext uri="{9D8B030D-6E8A-4147-A177-3AD203B41FA5}">
                      <a16:colId xmlns:a16="http://schemas.microsoft.com/office/drawing/2014/main" val="2105154684"/>
                    </a:ext>
                  </a:extLst>
                </a:gridCol>
                <a:gridCol w="626210">
                  <a:extLst>
                    <a:ext uri="{9D8B030D-6E8A-4147-A177-3AD203B41FA5}">
                      <a16:colId xmlns:a16="http://schemas.microsoft.com/office/drawing/2014/main" val="3646309867"/>
                    </a:ext>
                  </a:extLst>
                </a:gridCol>
                <a:gridCol w="626210">
                  <a:extLst>
                    <a:ext uri="{9D8B030D-6E8A-4147-A177-3AD203B41FA5}">
                      <a16:colId xmlns:a16="http://schemas.microsoft.com/office/drawing/2014/main" val="2487516520"/>
                    </a:ext>
                  </a:extLst>
                </a:gridCol>
                <a:gridCol w="626210">
                  <a:extLst>
                    <a:ext uri="{9D8B030D-6E8A-4147-A177-3AD203B41FA5}">
                      <a16:colId xmlns:a16="http://schemas.microsoft.com/office/drawing/2014/main" val="3067801971"/>
                    </a:ext>
                  </a:extLst>
                </a:gridCol>
                <a:gridCol w="626210">
                  <a:extLst>
                    <a:ext uri="{9D8B030D-6E8A-4147-A177-3AD203B41FA5}">
                      <a16:colId xmlns:a16="http://schemas.microsoft.com/office/drawing/2014/main" val="1478731465"/>
                    </a:ext>
                  </a:extLst>
                </a:gridCol>
                <a:gridCol w="626210">
                  <a:extLst>
                    <a:ext uri="{9D8B030D-6E8A-4147-A177-3AD203B41FA5}">
                      <a16:colId xmlns:a16="http://schemas.microsoft.com/office/drawing/2014/main" val="2677636684"/>
                    </a:ext>
                  </a:extLst>
                </a:gridCol>
                <a:gridCol w="626210">
                  <a:extLst>
                    <a:ext uri="{9D8B030D-6E8A-4147-A177-3AD203B41FA5}">
                      <a16:colId xmlns:a16="http://schemas.microsoft.com/office/drawing/2014/main" val="1419263424"/>
                    </a:ext>
                  </a:extLst>
                </a:gridCol>
                <a:gridCol w="624605">
                  <a:extLst>
                    <a:ext uri="{9D8B030D-6E8A-4147-A177-3AD203B41FA5}">
                      <a16:colId xmlns:a16="http://schemas.microsoft.com/office/drawing/2014/main" val="1103362267"/>
                    </a:ext>
                  </a:extLst>
                </a:gridCol>
                <a:gridCol w="624605">
                  <a:extLst>
                    <a:ext uri="{9D8B030D-6E8A-4147-A177-3AD203B41FA5}">
                      <a16:colId xmlns:a16="http://schemas.microsoft.com/office/drawing/2014/main" val="2747218352"/>
                    </a:ext>
                  </a:extLst>
                </a:gridCol>
                <a:gridCol w="624605">
                  <a:extLst>
                    <a:ext uri="{9D8B030D-6E8A-4147-A177-3AD203B41FA5}">
                      <a16:colId xmlns:a16="http://schemas.microsoft.com/office/drawing/2014/main" val="1965398936"/>
                    </a:ext>
                  </a:extLst>
                </a:gridCol>
                <a:gridCol w="624605">
                  <a:extLst>
                    <a:ext uri="{9D8B030D-6E8A-4147-A177-3AD203B41FA5}">
                      <a16:colId xmlns:a16="http://schemas.microsoft.com/office/drawing/2014/main" val="1379029679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256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043560"/>
      </p:ext>
    </p:extLst>
  </p:cSld>
  <p:clrMapOvr>
    <a:masterClrMapping/>
  </p:clrMapOvr>
  <p:transition spd="med">
    <p:fade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5CE76C4-C04E-4A8D-B86D-2C95863625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Palvelujen vienti Suomesta on kasvanut heikosti verrattuna muihin EU-maihin 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D9F0304-02BC-4145-B900-76BE5089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5D28E8-119E-4499-B0D1-4FB2A9CA6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FCC140-BE4F-4CBB-95C1-AE99985C3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08BB84D-D5AA-4226-B946-137C74FE3D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</a:t>
            </a:r>
          </a:p>
        </p:txBody>
      </p:sp>
      <p:pic>
        <p:nvPicPr>
          <p:cNvPr id="14" name="Sisällön paikkamerkki 13">
            <a:extLst>
              <a:ext uri="{FF2B5EF4-FFF2-40B4-BE49-F238E27FC236}">
                <a16:creationId xmlns:a16="http://schemas.microsoft.com/office/drawing/2014/main" id="{D11B8DA8-8984-4AAA-AACC-F2A6AC90A9BD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395536" y="1081326"/>
            <a:ext cx="8280920" cy="3646247"/>
          </a:xfrm>
          <a:prstGeom prst="rect">
            <a:avLst/>
          </a:prstGeom>
        </p:spPr>
      </p:pic>
      <p:sp>
        <p:nvSpPr>
          <p:cNvPr id="6" name="Ellipsi 5">
            <a:extLst>
              <a:ext uri="{FF2B5EF4-FFF2-40B4-BE49-F238E27FC236}">
                <a16:creationId xmlns:a16="http://schemas.microsoft.com/office/drawing/2014/main" id="{739C114F-F83B-465E-B3C9-824B28521D68}"/>
              </a:ext>
            </a:extLst>
          </p:cNvPr>
          <p:cNvSpPr/>
          <p:nvPr/>
        </p:nvSpPr>
        <p:spPr bwMode="auto">
          <a:xfrm>
            <a:off x="7956376" y="2139702"/>
            <a:ext cx="360040" cy="36004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3723799"/>
      </p:ext>
    </p:extLst>
  </p:cSld>
  <p:clrMapOvr>
    <a:masterClrMapping/>
  </p:clrMapOvr>
  <p:transition spd="med">
    <p:fade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1031689" y="1081327"/>
            <a:ext cx="6977283" cy="11652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3200" dirty="0"/>
              <a:t>Kolmen suurinvestoinnin vaikutus Suomen vientiin</a:t>
            </a:r>
          </a:p>
          <a:p>
            <a:pPr>
              <a:lnSpc>
                <a:spcPct val="100000"/>
              </a:lnSpc>
            </a:pPr>
            <a:endParaRPr lang="fi-FI" sz="3200" dirty="0"/>
          </a:p>
          <a:p>
            <a:pPr>
              <a:lnSpc>
                <a:spcPct val="100000"/>
              </a:lnSpc>
            </a:pPr>
            <a:r>
              <a:rPr lang="fi-FI" sz="1800" dirty="0"/>
              <a:t>Laskelma Turun laivatilausten, Uudenkaupungin kasvaneen </a:t>
            </a:r>
            <a:r>
              <a:rPr lang="fi-FI" sz="1800" dirty="0" err="1"/>
              <a:t>autontuotannon</a:t>
            </a:r>
            <a:r>
              <a:rPr lang="fi-FI" sz="1800" dirty="0"/>
              <a:t> ja Äänekosken uuden sellutehtaan kokonaisvaikutuksesta Suomen vientiin vuosina 2017-2019</a:t>
            </a:r>
          </a:p>
          <a:p>
            <a:pPr>
              <a:lnSpc>
                <a:spcPct val="100000"/>
              </a:lnSpc>
            </a:pPr>
            <a:endParaRPr lang="fi-FI" sz="3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126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73865"/>
      </p:ext>
    </p:extLst>
  </p:cSld>
  <p:clrMapOvr>
    <a:masterClrMapping/>
  </p:clrMapOvr>
  <p:transition spd="med">
    <p:fade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20806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Laivatilaukset, autotuotanto ja Äänekosken sellutehdas kasvattavat Suomen </a:t>
            </a:r>
            <a:r>
              <a:rPr lang="fi-FI" dirty="0">
                <a:solidFill>
                  <a:srgbClr val="C00000"/>
                </a:solidFill>
              </a:rPr>
              <a:t>tavara- ja palveluvientiä</a:t>
            </a:r>
            <a:r>
              <a:rPr lang="fi-FI" dirty="0"/>
              <a:t> kaikkiaan 5 % vuosina 2017-2019</a:t>
            </a:r>
            <a:endParaRPr lang="fi-FI" sz="14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81734" cy="292448"/>
          </a:xfrm>
        </p:spPr>
        <p:txBody>
          <a:bodyPr/>
          <a:lstStyle/>
          <a:p>
            <a:r>
              <a:rPr lang="fi-FI" dirty="0"/>
              <a:t>*) Vuoden 2017 vientiennuste perustuu kansantalouden tilinpidon tavara- ja palveluvientitietoihin tammi-syyskuulta 2017. </a:t>
            </a:r>
          </a:p>
          <a:p>
            <a:r>
              <a:rPr lang="fi-FI" dirty="0"/>
              <a:t>Lähde: Tilastokeskus, Teknologiateollisuus ry, Metsäteollisuus ry</a:t>
            </a:r>
          </a:p>
        </p:txBody>
      </p:sp>
      <p:graphicFrame>
        <p:nvGraphicFramePr>
          <p:cNvPr id="9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419622"/>
          <a:ext cx="8391525" cy="3225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735053" y="1529987"/>
            <a:ext cx="471431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29282E"/>
                </a:solidFill>
              </a:rPr>
              <a:t>Tavara- ja palveluvienti Suomesta, miljardia euroa, käyvin hinnoin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5868144" y="2715766"/>
            <a:ext cx="1080119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FF0000"/>
                </a:solidFill>
              </a:rPr>
              <a:t>Vaikutus Suomen koko vientiin: +5 % eli 3,8 miljardia </a:t>
            </a:r>
          </a:p>
          <a:p>
            <a:r>
              <a:rPr lang="fi-FI" sz="1050" spc="-40" dirty="0">
                <a:solidFill>
                  <a:srgbClr val="FF0000"/>
                </a:solidFill>
              </a:rPr>
              <a:t>euroa verrattuna vuoden 2016 tasoon</a:t>
            </a:r>
          </a:p>
        </p:txBody>
      </p:sp>
    </p:spTree>
    <p:extLst>
      <p:ext uri="{BB962C8B-B14F-4D97-AF65-F5344CB8AC3E}">
        <p14:creationId xmlns:p14="http://schemas.microsoft.com/office/powerpoint/2010/main" val="1496813533"/>
      </p:ext>
    </p:extLst>
  </p:cSld>
  <p:clrMapOvr>
    <a:masterClrMapping/>
  </p:clrMapOvr>
  <p:transition spd="med">
    <p:fade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20806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Laivatilaukset, autotuotanto ja Äänekosken sellutehdas kasvattavat Suomen </a:t>
            </a:r>
            <a:r>
              <a:rPr lang="fi-FI" dirty="0">
                <a:solidFill>
                  <a:srgbClr val="C00000"/>
                </a:solidFill>
              </a:rPr>
              <a:t>tavaravientiä</a:t>
            </a:r>
            <a:r>
              <a:rPr lang="fi-FI" dirty="0"/>
              <a:t> kaikkiaan 7,5 % vuosina 2017-2019</a:t>
            </a:r>
            <a:endParaRPr lang="fi-FI" sz="14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549686" cy="165163"/>
          </a:xfrm>
        </p:spPr>
        <p:txBody>
          <a:bodyPr/>
          <a:lstStyle/>
          <a:p>
            <a:r>
              <a:rPr lang="fi-FI" dirty="0"/>
              <a:t>*) Vuoden 2017 vientiennuste perustuu kansantalouden tilinpidon tavaravientitietoihin tammi-syyskuulta 2017. </a:t>
            </a:r>
          </a:p>
          <a:p>
            <a:r>
              <a:rPr lang="fi-FI" dirty="0"/>
              <a:t>Lähde: Tilastokeskus, Teknologiateollisuus ry, Metsäteollisuus ry</a:t>
            </a:r>
          </a:p>
        </p:txBody>
      </p:sp>
      <p:graphicFrame>
        <p:nvGraphicFramePr>
          <p:cNvPr id="9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419622"/>
          <a:ext cx="8391525" cy="3225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735053" y="1529987"/>
            <a:ext cx="471431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29282E"/>
                </a:solidFill>
              </a:rPr>
              <a:t>Tavaravienti Suomesta, miljardia euroa, käyvin hinnoin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5868144" y="2715766"/>
            <a:ext cx="1152128" cy="15269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FF0000"/>
                </a:solidFill>
              </a:rPr>
              <a:t>Vaikutus Suomen koko tavaravientiin: +7,5 % eli 3,8 miljardia euroa verrattuna vuoden 2016 tasoon</a:t>
            </a:r>
          </a:p>
          <a:p>
            <a:endParaRPr lang="fi-FI" sz="1050" spc="-4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25290"/>
      </p:ext>
    </p:extLst>
  </p:cSld>
  <p:clrMapOvr>
    <a:masterClrMapping/>
  </p:clrMapOvr>
  <p:transition spd="med">
    <p:fade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58" cy="648000"/>
          </a:xfrm>
        </p:spPr>
        <p:txBody>
          <a:bodyPr/>
          <a:lstStyle/>
          <a:p>
            <a:r>
              <a:rPr lang="fi-FI" dirty="0"/>
              <a:t>Rojaltitulojen kotiuttamisessa Suomi ei erottaudu edukseen kilpailijamaista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 / </a:t>
            </a:r>
            <a:r>
              <a:rPr lang="fi-FI" dirty="0" err="1"/>
              <a:t>Balance</a:t>
            </a:r>
            <a:r>
              <a:rPr lang="fi-FI" dirty="0"/>
              <a:t> of </a:t>
            </a:r>
            <a:r>
              <a:rPr lang="fi-FI" dirty="0" err="1"/>
              <a:t>payments</a:t>
            </a:r>
            <a:endParaRPr lang="fi-FI" dirty="0"/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46129"/>
          <a:ext cx="8391525" cy="3498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550795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Vientiteollisuuden luoma arvonlisä talouteen on 90 miljardia euroa eli yli 46 % </a:t>
            </a:r>
            <a:r>
              <a:rPr lang="fi-FI" dirty="0" err="1"/>
              <a:t>BKT:sta</a:t>
            </a:r>
            <a:r>
              <a:rPr lang="fi-FI" dirty="0"/>
              <a:t>*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2BA6C903-5535-43CD-A790-82D9105CB9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165163"/>
          </a:xfrm>
        </p:spPr>
        <p:txBody>
          <a:bodyPr/>
          <a:lstStyle/>
          <a:p>
            <a:r>
              <a:rPr lang="fi-FI" dirty="0"/>
              <a:t>*) BKT:n arvonlisäys oli 193,3 mrd. euroa vuonna 2017.</a:t>
            </a:r>
          </a:p>
          <a:p>
            <a:r>
              <a:rPr lang="fi-FI" dirty="0"/>
              <a:t>Lähde: Vientiteollisuuden taloudelliset vaikutukset Suomessa 11/2018</a:t>
            </a:r>
          </a:p>
        </p:txBody>
      </p:sp>
    </p:spTree>
    <p:extLst>
      <p:ext uri="{BB962C8B-B14F-4D97-AF65-F5344CB8AC3E}">
        <p14:creationId xmlns:p14="http://schemas.microsoft.com/office/powerpoint/2010/main" val="988466784"/>
      </p:ext>
    </p:extLst>
  </p:cSld>
  <p:clrMapOvr>
    <a:masterClrMapping/>
  </p:clrMapOvr>
  <p:transition spd="med">
    <p:fade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58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Suomessa on vähän ulkomaisomisteisia yrityksiä                    </a:t>
            </a:r>
            <a:r>
              <a:rPr lang="fi-FI" sz="1800" b="0" dirty="0"/>
              <a:t>Ulkomaisomisteisten yritysten maksamat rojaltit kotimaahansa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 / </a:t>
            </a:r>
            <a:r>
              <a:rPr lang="fi-FI" dirty="0" err="1"/>
              <a:t>Balance</a:t>
            </a:r>
            <a:r>
              <a:rPr lang="fi-FI" dirty="0"/>
              <a:t> of </a:t>
            </a:r>
            <a:r>
              <a:rPr lang="fi-FI" dirty="0" err="1"/>
              <a:t>payments</a:t>
            </a:r>
            <a:endParaRPr lang="fi-FI" dirty="0"/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46129"/>
          <a:ext cx="8391525" cy="3498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uorakulmio 1">
            <a:extLst>
              <a:ext uri="{FF2B5EF4-FFF2-40B4-BE49-F238E27FC236}">
                <a16:creationId xmlns:a16="http://schemas.microsoft.com/office/drawing/2014/main" id="{A257F8C9-356B-49BF-9690-B84A6DB4298C}"/>
              </a:ext>
            </a:extLst>
          </p:cNvPr>
          <p:cNvSpPr/>
          <p:nvPr/>
        </p:nvSpPr>
        <p:spPr>
          <a:xfrm>
            <a:off x="5215847" y="1714883"/>
            <a:ext cx="22070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/>
              <a:t>Alankomaat 6,4% v. 2017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A8DFB1F-1813-4A71-8715-F48E73F88516}"/>
              </a:ext>
            </a:extLst>
          </p:cNvPr>
          <p:cNvSpPr/>
          <p:nvPr/>
        </p:nvSpPr>
        <p:spPr>
          <a:xfrm>
            <a:off x="5724128" y="1502644"/>
            <a:ext cx="16987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/>
              <a:t>Irlanti 24% v. 2017</a:t>
            </a:r>
          </a:p>
        </p:txBody>
      </p:sp>
    </p:spTree>
    <p:extLst>
      <p:ext uri="{BB962C8B-B14F-4D97-AF65-F5344CB8AC3E}">
        <p14:creationId xmlns:p14="http://schemas.microsoft.com/office/powerpoint/2010/main" val="1663463375"/>
      </p:ext>
    </p:extLst>
  </p:cSld>
  <p:clrMapOvr>
    <a:masterClrMapping/>
  </p:clrMapOvr>
  <p:transition spd="med">
    <p:fade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Viennin suhde bkt:hen on Suomessa merkittävästi alempi kuin vuonna 2008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50236684"/>
              </p:ext>
            </p:extLst>
          </p:nvPr>
        </p:nvGraphicFramePr>
        <p:xfrm>
          <a:off x="381000" y="1121148"/>
          <a:ext cx="8391525" cy="3506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18" name="Macrobond document" r:id="rId3" imgW="13336115" imgH="5572640" progId="Mbnd.mbnd">
                  <p:embed/>
                </p:oleObj>
              </mc:Choice>
              <mc:Fallback>
                <p:oleObj name="Macrobond document" r:id="rId3" imgW="13336115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121148"/>
                        <a:ext cx="8391525" cy="3506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3913542"/>
      </p:ext>
    </p:extLst>
  </p:cSld>
  <p:clrMapOvr>
    <a:masterClrMapping/>
  </p:clrMapOvr>
  <p:transition spd="med">
    <p:fade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Teollisuuden osuus bruttokansantuotteesta on Suomessa historiallisen matalalla tasolla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801373" cy="241813"/>
          </a:xfrm>
        </p:spPr>
        <p:txBody>
          <a:bodyPr/>
          <a:lstStyle/>
          <a:p>
            <a:r>
              <a:rPr lang="fi-FI" dirty="0"/>
              <a:t>*) Vuosina 1900-1974 teollisuuteen kuuluvat myös kaivostoiminta, energia-, vesi- ja jätehuolto. </a:t>
            </a:r>
          </a:p>
          <a:p>
            <a:r>
              <a:rPr lang="fi-FI" dirty="0"/>
              <a:t>Lähde: Tilastokeskus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6930233"/>
      </p:ext>
    </p:extLst>
  </p:cSld>
  <p:clrMapOvr>
    <a:masterClrMapping/>
  </p:clrMapOvr>
  <p:transition spd="med">
    <p:fade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Tilastokeskus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Teollisuusyritysten lukumäärä Suomessa on vähentynyt 16 prosentilla vuoden 2007 jälkeen</a:t>
            </a: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45846168"/>
              </p:ext>
            </p:extLst>
          </p:nvPr>
        </p:nvGraphicFramePr>
        <p:xfrm>
          <a:off x="381000" y="1339850"/>
          <a:ext cx="83915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uorakulmio 10"/>
          <p:cNvSpPr/>
          <p:nvPr/>
        </p:nvSpPr>
        <p:spPr>
          <a:xfrm>
            <a:off x="943144" y="1470133"/>
            <a:ext cx="2915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  <a:ea typeface="ＭＳ Ｐゴシック" pitchFamily="34" charset="-128"/>
              </a:rPr>
              <a:t>Vähintään viiden henkilön yritykset</a:t>
            </a:r>
          </a:p>
        </p:txBody>
      </p:sp>
    </p:spTree>
    <p:extLst>
      <p:ext uri="{BB962C8B-B14F-4D97-AF65-F5344CB8AC3E}">
        <p14:creationId xmlns:p14="http://schemas.microsoft.com/office/powerpoint/2010/main" val="244299040"/>
      </p:ext>
    </p:extLst>
  </p:cSld>
  <p:clrMapOvr>
    <a:masterClrMapping/>
  </p:clrMapOvr>
  <p:transition spd="med">
    <p:fade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402464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pc="-50" dirty="0"/>
              <a:t>Valtion ja kuntien lisävelkaantuminen on      pysähtynyt ja kokonaisveroaste laskenut </a:t>
            </a:r>
            <a:endParaRPr lang="fi-FI" spc="-90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4BAA78D7-FF23-43AB-AA9A-83634BE44BF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3464508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7" name="Objekti 6">
                        <a:extLst>
                          <a:ext uri="{FF2B5EF4-FFF2-40B4-BE49-F238E27FC236}">
                            <a16:creationId xmlns:a16="http://schemas.microsoft.com/office/drawing/2014/main" id="{A59862FF-E395-418D-8392-5D34FC9380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1895042"/>
      </p:ext>
    </p:extLst>
  </p:cSld>
  <p:clrMapOvr>
    <a:masterClrMapping/>
  </p:clrMapOvr>
  <p:transition spd="med">
    <p:fade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OECD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Suomen kokonaisveroaste on korkealla tasolla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Verotuksen kiristyminen on yksi este talouskasvulle </a:t>
            </a:r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05882578"/>
              </p:ext>
            </p:extLst>
          </p:nvPr>
        </p:nvGraphicFramePr>
        <p:xfrm>
          <a:off x="384175" y="1103313"/>
          <a:ext cx="8385175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6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6" name="Objekti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5175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9382379"/>
      </p:ext>
    </p:extLst>
  </p:cSld>
  <p:clrMapOvr>
    <a:masterClrMapping/>
  </p:clrMapOvr>
  <p:transition spd="med">
    <p:fade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Lähde</a:t>
            </a:r>
            <a:r>
              <a:rPr lang="en-US" dirty="0"/>
              <a:t>: OECD, Economic Outlook (November 2018) </a:t>
            </a:r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Suomessa julkisen sektorin bkt-suhteen palauttaminen edellyttää vahvaa talous- ja työllisyyskasvua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 </a:t>
            </a:r>
            <a:endParaRPr lang="fi-FI" dirty="0"/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50073113"/>
              </p:ext>
            </p:extLst>
          </p:nvPr>
        </p:nvGraphicFramePr>
        <p:xfrm>
          <a:off x="381000" y="1339850"/>
          <a:ext cx="83915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34399" y="1405332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19108"/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Julkiset menot suhteessa bruttokansantuotteeseen, %</a:t>
            </a:r>
          </a:p>
        </p:txBody>
      </p:sp>
    </p:spTree>
    <p:extLst>
      <p:ext uri="{BB962C8B-B14F-4D97-AF65-F5344CB8AC3E}">
        <p14:creationId xmlns:p14="http://schemas.microsoft.com/office/powerpoint/2010/main" val="3504811976"/>
      </p:ext>
    </p:extLst>
  </p:cSld>
  <p:clrMapOvr>
    <a:masterClrMapping/>
  </p:clrMapOvr>
  <p:transition spd="med">
    <p:fade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Suomen vaihtotase on edelleen negatiivinen</a:t>
            </a:r>
            <a:r>
              <a:rPr lang="fi-FI" sz="1200" b="0" dirty="0"/>
              <a:t> </a:t>
            </a:r>
            <a:endParaRPr lang="fi-FI" dirty="0"/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5431657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8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6" name="Objekti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3598426"/>
      </p:ext>
    </p:extLst>
  </p:cSld>
  <p:clrMapOvr>
    <a:masterClrMapping/>
  </p:clrMapOvr>
  <p:transition spd="med">
    <p:fade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604096"/>
            <a:ext cx="5542169" cy="415926"/>
          </a:xfrm>
        </p:spPr>
        <p:txBody>
          <a:bodyPr/>
          <a:lstStyle/>
          <a:p>
            <a:r>
              <a:rPr lang="fi-FI" dirty="0"/>
              <a:t>*) Vertailussa yritysten koko perustuu niiden henkilöstön määrään. Niitä vientiyrityksiä, joilta ei ole </a:t>
            </a:r>
          </a:p>
          <a:p>
            <a:r>
              <a:rPr lang="fi-FI" dirty="0"/>
              <a:t>tiedossa henkilöstön määrää, ei ole otettu vertailussa huomioon.</a:t>
            </a:r>
          </a:p>
          <a:p>
            <a:r>
              <a:rPr lang="fi-FI" dirty="0"/>
              <a:t>**) Tiedot vuodelta 2014</a:t>
            </a:r>
          </a:p>
          <a:p>
            <a:r>
              <a:rPr lang="fi-FI" dirty="0"/>
              <a:t>Lähde: OECD, Trade </a:t>
            </a:r>
            <a:r>
              <a:rPr lang="fi-FI" dirty="0" err="1"/>
              <a:t>by</a:t>
            </a:r>
            <a:r>
              <a:rPr lang="fi-FI" dirty="0"/>
              <a:t> Enterprise </a:t>
            </a:r>
            <a:r>
              <a:rPr lang="fi-FI" dirty="0" err="1"/>
              <a:t>Characteristics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100" dirty="0"/>
              <a:t>Pk-yritysten suoraa ulkomaanvientiä on kasvatettava</a:t>
            </a:r>
            <a:r>
              <a:rPr lang="fi-FI" spc="-50" dirty="0"/>
              <a:t>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Erikokoisten yritysten* osuus tavaraviennin arvosta 2015</a:t>
            </a:r>
            <a:endParaRPr lang="fi-FI" dirty="0"/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339850"/>
          <a:ext cx="83915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878343" y="1189720"/>
            <a:ext cx="31598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rgbClr val="000000"/>
                </a:solidFill>
                <a:ea typeface="Arial Unicode MS"/>
                <a:cs typeface="Arial Unicode MS"/>
              </a:rPr>
              <a:t>Osuus maan koko tavaraviennin arvosta, %</a:t>
            </a:r>
          </a:p>
        </p:txBody>
      </p:sp>
    </p:spTree>
    <p:extLst>
      <p:ext uri="{BB962C8B-B14F-4D97-AF65-F5344CB8AC3E}">
        <p14:creationId xmlns:p14="http://schemas.microsoft.com/office/powerpoint/2010/main" val="3863262159"/>
      </p:ext>
    </p:extLst>
  </p:cSld>
  <p:clrMapOvr>
    <a:masterClrMapping/>
  </p:clrMapOvr>
  <p:transition spd="med">
    <p:fade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413249"/>
            <a:ext cx="6319781" cy="415926"/>
          </a:xfrm>
        </p:spPr>
        <p:txBody>
          <a:bodyPr/>
          <a:lstStyle/>
          <a:p>
            <a:r>
              <a:rPr lang="fi-FI" dirty="0"/>
              <a:t>*) Vertailussa yritysten koko perustuu Tilastokeskuksen määritelmiin:</a:t>
            </a:r>
          </a:p>
          <a:p>
            <a:r>
              <a:rPr lang="fi-FI" dirty="0"/>
              <a:t>Mikroyritys: henkilöstöä 0-9, liikevaihto 0-2 milj. euroa tai tase 0-2 milj. euroa</a:t>
            </a:r>
          </a:p>
          <a:p>
            <a:r>
              <a:rPr lang="fi-FI" dirty="0"/>
              <a:t>Pieni yritys: henkilöstöä 10-49, liikevaihto 2-10 milj. euroa tai tase 2-10 milj. euroa</a:t>
            </a:r>
          </a:p>
          <a:p>
            <a:r>
              <a:rPr lang="fi-FI" dirty="0"/>
              <a:t>Keskisuuri yritys: henkilöstöä 50-249, liikevaihto 10-50 milj. euroa tai tase 10-43 milj. euroa</a:t>
            </a:r>
          </a:p>
          <a:p>
            <a:r>
              <a:rPr lang="fi-FI" dirty="0"/>
              <a:t>Suuri yritys: henkilöstöä 250-, liikevaihto yli 50 milj. euroa tai tase yli 43 milj. euroa.   </a:t>
            </a:r>
          </a:p>
          <a:p>
            <a:r>
              <a:rPr lang="fi-FI" dirty="0"/>
              <a:t>Lähde: Tullihallitus, Tavaroiden ulkomaankauppa yritysten kokoluokittain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Pk-yritysten osuus tavaraviennissä on kasvamassa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Erikokoisten yritysten osuus Suomen koko tavaraviennistä, %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48863353"/>
              </p:ext>
            </p:extLst>
          </p:nvPr>
        </p:nvGraphicFramePr>
        <p:xfrm>
          <a:off x="381000" y="1339850"/>
          <a:ext cx="8391525" cy="303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888151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Vientiteollisuus synnyttää Suomessa lähes 1,1 miljoonaa työpaikkaa (43 % kaikista työllisistä)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orakulmio 5">
            <a:extLst>
              <a:ext uri="{FF2B5EF4-FFF2-40B4-BE49-F238E27FC236}">
                <a16:creationId xmlns:a16="http://schemas.microsoft.com/office/drawing/2014/main" id="{DBF562F3-CEB6-497F-9F9C-CDAC4BFDF6F4}"/>
              </a:ext>
            </a:extLst>
          </p:cNvPr>
          <p:cNvSpPr/>
          <p:nvPr/>
        </p:nvSpPr>
        <p:spPr>
          <a:xfrm>
            <a:off x="4355976" y="1707654"/>
            <a:ext cx="3681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10 työpaikkaa vientiteollisuudessa luo </a:t>
            </a:r>
          </a:p>
          <a:p>
            <a:r>
              <a:rPr lang="fi-FI" sz="1400" dirty="0">
                <a:solidFill>
                  <a:srgbClr val="FF0000"/>
                </a:solidFill>
              </a:rPr>
              <a:t>13 työpaikkaa muualle talouteen 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29A4AE21-44D5-483D-B264-A5886FF12B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165163"/>
          </a:xfrm>
        </p:spPr>
        <p:txBody>
          <a:bodyPr/>
          <a:lstStyle/>
          <a:p>
            <a:r>
              <a:rPr lang="fi-FI" dirty="0"/>
              <a:t>Lähde: Vientiteollisuuden taloudelliset vaikutukset Suomessa 11/2018</a:t>
            </a:r>
          </a:p>
        </p:txBody>
      </p:sp>
    </p:spTree>
    <p:extLst>
      <p:ext uri="{BB962C8B-B14F-4D97-AF65-F5344CB8AC3E}">
        <p14:creationId xmlns:p14="http://schemas.microsoft.com/office/powerpoint/2010/main" val="3126531929"/>
      </p:ext>
    </p:extLst>
  </p:cSld>
  <p:clrMapOvr>
    <a:masterClrMapping/>
  </p:clrMapOvr>
  <p:transition spd="med">
    <p:fade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jäsentietojärjestelmä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Viennin osuus liikevaihdosta vaihtelee paljon teknologiateollisuudessa Suomessa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Teknologiateollisuus ry:n jäsenyritysten vientiosuus vuonna 2016, %</a:t>
            </a:r>
            <a:endParaRPr lang="fi-FI" dirty="0"/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20256389"/>
              </p:ext>
            </p:extLst>
          </p:nvPr>
        </p:nvGraphicFramePr>
        <p:xfrm>
          <a:off x="381001" y="1339850"/>
          <a:ext cx="7366248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3103582" y="4556239"/>
            <a:ext cx="244009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Arial Unicode MS" pitchFamily="34" charset="-128"/>
              </a:rPr>
              <a:t>Yritykset satunnaisjärjestyksessä</a:t>
            </a:r>
          </a:p>
        </p:txBody>
      </p:sp>
      <p:sp>
        <p:nvSpPr>
          <p:cNvPr id="6" name="Suorakulmio 5"/>
          <p:cNvSpPr/>
          <p:nvPr/>
        </p:nvSpPr>
        <p:spPr>
          <a:xfrm>
            <a:off x="7423244" y="2219148"/>
            <a:ext cx="163799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Viennin 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liikevaihdosta: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mediaani 14 %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21 %:lla ei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   lainkaan omaa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   vientiä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39 %:lla omaa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   vientiä 0-5 %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    liikevaihdosta  </a:t>
            </a:r>
          </a:p>
        </p:txBody>
      </p:sp>
    </p:spTree>
    <p:extLst>
      <p:ext uri="{BB962C8B-B14F-4D97-AF65-F5344CB8AC3E}">
        <p14:creationId xmlns:p14="http://schemas.microsoft.com/office/powerpoint/2010/main" val="3620169987"/>
      </p:ext>
    </p:extLst>
  </p:cSld>
  <p:clrMapOvr>
    <a:masterClrMapping/>
  </p:clrMapOvr>
  <p:transition spd="med">
    <p:fade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200" dirty="0"/>
              <a:t>Tuottavuus ja investoinnit ovat keskeisiä kilpailukyvyn kannalta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204322"/>
      </p:ext>
    </p:extLst>
  </p:cSld>
  <p:clrMapOvr>
    <a:masterClrMapping/>
  </p:clrMapOvr>
  <p:transition spd="med">
    <p:fade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839047"/>
          </a:xfrm>
        </p:spPr>
        <p:txBody>
          <a:bodyPr/>
          <a:lstStyle/>
          <a:p>
            <a:r>
              <a:rPr lang="fi-FI" dirty="0"/>
              <a:t>Tulevalta hallitukselta kaivataan rohkeita tekoja investointien vauhdittamiseksi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10.5.2019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7"/>
          </p:nvPr>
        </p:nvSpPr>
        <p:spPr>
          <a:xfrm>
            <a:off x="518148" y="1154446"/>
            <a:ext cx="8107704" cy="354171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4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Professori Erkki </a:t>
            </a:r>
            <a:r>
              <a:rPr lang="fi-FI" sz="1400" dirty="0" err="1"/>
              <a:t>Ormalan</a:t>
            </a:r>
            <a:r>
              <a:rPr lang="fi-FI" sz="1400" dirty="0"/>
              <a:t> suositukset tutkimus- ja innovaatiopolitiikan kehittämiseksi ovat kannatettavia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Turvataan tutkimus- ja innovaatiotoiminnan tasapainoinen ja ennakoitava kehittäminen.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Ohjataan soveltavan tutkimuksen rahoitukseen yhteensä 300 miljoonan euron pysyvä tasokorotus. 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Parannetaan osaajapulan helpottamiseksi ulkomaisten osaajien työskentelymahdollisuuksia Suomessa.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Yritysten tuotannollisia investointeja on kannustettava myös verotuksellisin keinoin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Vientiteollisuuden heikko tuottavuuskehitys kertoo investointien vaisusta kehityksestä.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On löydettävä tehokkaimmat keinot heikon investointiasteen nostamiseksi.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On selvitettävä myös verotukselliset keinot investointien vauhdittamiseksi.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ETLAn syksyllä 2019 valmistuva tutkimushanke ”vapaa poisto-oikeus, investoinnit ja kansantalous” tuo kaivattua tutkimustietoa päätöksenteon tueksi.</a:t>
            </a:r>
          </a:p>
          <a:p>
            <a:r>
              <a:rPr lang="fi-FI" dirty="0"/>
              <a:t> 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100" dirty="0"/>
          </a:p>
          <a:p>
            <a:pPr lvl="1">
              <a:lnSpc>
                <a:spcPct val="90000"/>
              </a:lnSpc>
            </a:pPr>
            <a:endParaRPr lang="fi-FI" sz="1100" dirty="0"/>
          </a:p>
          <a:p>
            <a:pPr>
              <a:lnSpc>
                <a:spcPct val="90000"/>
              </a:lnSpc>
            </a:pP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002458353"/>
      </p:ext>
    </p:extLst>
  </p:cSld>
  <p:clrMapOvr>
    <a:masterClrMapping/>
  </p:clrMapOvr>
  <p:transition spd="med">
    <p:fade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fi-FI" dirty="0"/>
              <a:t>Viimeisin tieto loka-joulukuu 2018.</a:t>
            </a:r>
          </a:p>
          <a:p>
            <a:r>
              <a:rPr lang="fi-FI" dirty="0"/>
              <a:t>Lähde: Eurostat: </a:t>
            </a:r>
            <a:r>
              <a:rPr lang="fi-FI" dirty="0" err="1"/>
              <a:t>Quarterly</a:t>
            </a:r>
            <a:r>
              <a:rPr lang="fi-FI" dirty="0"/>
              <a:t> National </a:t>
            </a:r>
            <a:r>
              <a:rPr lang="fi-FI" dirty="0" err="1"/>
              <a:t>Accounts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Teollisuuden tuottavuuskehityksessä Suomella on takamatkaa 17 % verrattuna EU-keskiarvoon, 11 % Ruotsiin ja 9 % Saksaan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Teollisuuden arvonlisäys kiintein hinnoin / tehdyt työtunnit  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52216809"/>
              </p:ext>
            </p:extLst>
          </p:nvPr>
        </p:nvGraphicFramePr>
        <p:xfrm>
          <a:off x="381000" y="1594447"/>
          <a:ext cx="8391525" cy="3050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53742" y="1707654"/>
            <a:ext cx="8899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</a:rPr>
              <a:t>2008=100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2FB58A90-7DAD-4CB2-AA17-D017CF3AD016}"/>
              </a:ext>
            </a:extLst>
          </p:cNvPr>
          <p:cNvSpPr/>
          <p:nvPr/>
        </p:nvSpPr>
        <p:spPr bwMode="auto">
          <a:xfrm>
            <a:off x="6386428" y="2636551"/>
            <a:ext cx="1296020" cy="712811"/>
          </a:xfrm>
          <a:prstGeom prst="ellipse">
            <a:avLst/>
          </a:prstGeom>
          <a:noFill/>
          <a:ln w="19050">
            <a:solidFill>
              <a:srgbClr val="C00000">
                <a:alpha val="97000"/>
              </a:srgbClr>
            </a:solidFill>
            <a:prstDash val="sysDot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6444874"/>
      </p:ext>
    </p:extLst>
  </p:cSld>
  <p:clrMapOvr>
    <a:masterClrMapping/>
  </p:clrMapOvr>
  <p:transition spd="med">
    <p:fade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fi-FI" dirty="0"/>
              <a:t>Viimeisin tieto loka-joulukuu 2018.</a:t>
            </a:r>
          </a:p>
          <a:p>
            <a:r>
              <a:rPr lang="fi-FI" dirty="0"/>
              <a:t>Lähde: Eurostat: </a:t>
            </a:r>
            <a:r>
              <a:rPr lang="fi-FI" dirty="0" err="1"/>
              <a:t>Quarterly</a:t>
            </a:r>
            <a:r>
              <a:rPr lang="fi-FI" dirty="0"/>
              <a:t> National </a:t>
            </a:r>
            <a:r>
              <a:rPr lang="fi-FI" dirty="0" err="1"/>
              <a:t>Accounts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Kansantalouden tuottavuuskehityksessä Suomella on takamatkaa yli 6 % verrattuna EU-keskiarvoon ja noin 3 % verrattuna Saksaan ja Ruotsiin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Bruttokansantuote kiintein hinnoin / tehdyt työtunnit  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42650732"/>
              </p:ext>
            </p:extLst>
          </p:nvPr>
        </p:nvGraphicFramePr>
        <p:xfrm>
          <a:off x="381000" y="1563638"/>
          <a:ext cx="8391525" cy="308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53742" y="1635646"/>
            <a:ext cx="8899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</a:rPr>
              <a:t>2008=100</a:t>
            </a: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7C58E163-5161-4343-A8B5-33413D3522DC}"/>
              </a:ext>
            </a:extLst>
          </p:cNvPr>
          <p:cNvSpPr/>
          <p:nvPr/>
        </p:nvSpPr>
        <p:spPr bwMode="auto">
          <a:xfrm>
            <a:off x="6256826" y="2636552"/>
            <a:ext cx="1425622" cy="648010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ot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1773417"/>
      </p:ext>
    </p:extLst>
  </p:cSld>
  <p:clrMapOvr>
    <a:masterClrMapping/>
  </p:clrMapOvr>
  <p:transition spd="med">
    <p:fade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Tuottavuuskehitys*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253542" cy="165163"/>
          </a:xfrm>
        </p:spPr>
        <p:txBody>
          <a:bodyPr/>
          <a:lstStyle/>
          <a:p>
            <a:r>
              <a:rPr lang="fi-FI" dirty="0"/>
              <a:t>*) Työn tuottavuudella tarkoitetaan kiinteähintaista jalostusarvoa työtuntia kohden. Jos tuottavuus paranee (käyrä) nousee jalostusarvo lisääntyy enemmän kuin tehdyt työtunnit.</a:t>
            </a:r>
          </a:p>
          <a:p>
            <a:r>
              <a:rPr lang="fi-FI" dirty="0"/>
              <a:t>Lähde: Tilastokeskus</a:t>
            </a:r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0249979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7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198214"/>
      </p:ext>
    </p:extLst>
  </p:cSld>
  <p:clrMapOvr>
    <a:masterClrMapping/>
  </p:clrMapOvr>
  <p:transition spd="med">
    <p:fade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Teollisuusyrityksissä tuottavuus on selvästi suurempi kuin palveluyrityksissä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146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Tilastokeskus (Kansantalouden tilinpito)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97313690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uorakulmio 8"/>
          <p:cNvSpPr/>
          <p:nvPr/>
        </p:nvSpPr>
        <p:spPr>
          <a:xfrm>
            <a:off x="1111510" y="1210929"/>
            <a:ext cx="14759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>
                <a:solidFill>
                  <a:srgbClr val="29282E"/>
                </a:solidFill>
                <a:ea typeface="ＭＳ Ｐゴシック" pitchFamily="34" charset="-128"/>
                <a:cs typeface="Arial Unicode MS"/>
              </a:rPr>
              <a:t>Euroa/työntekijä</a:t>
            </a:r>
            <a:endParaRPr lang="en-GB" sz="1200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3524"/>
      </p:ext>
    </p:extLst>
  </p:cSld>
  <p:clrMapOvr>
    <a:masterClrMapping/>
  </p:clrMapOvr>
  <p:transition spd="med">
    <p:fade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Tuottavuuskehitys* teknologiateollisuuden päätoimialoilla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13582" cy="165163"/>
          </a:xfrm>
        </p:spPr>
        <p:txBody>
          <a:bodyPr/>
          <a:lstStyle/>
          <a:p>
            <a:r>
              <a:rPr lang="fi-FI" dirty="0"/>
              <a:t>*) Työn tuottavuudella tarkoitetaan kiinteähintaista jalostusarvoa työtuntia kohden. Jos tuottavuus paranee (käyrä) nousee jalostusarvo lisääntyy enemmän kuin tehdyt työtunnit.</a:t>
            </a:r>
          </a:p>
          <a:p>
            <a:r>
              <a:rPr lang="fi-FI" dirty="0"/>
              <a:t>Lähde: Tilastokeskus</a:t>
            </a:r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678364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9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07031"/>
      </p:ext>
    </p:extLst>
  </p:cSld>
  <p:clrMapOvr>
    <a:masterClrMapping/>
  </p:clrMapOvr>
  <p:transition spd="med">
    <p:fade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088562" cy="415926"/>
          </a:xfrm>
        </p:spPr>
        <p:txBody>
          <a:bodyPr/>
          <a:lstStyle/>
          <a:p>
            <a:r>
              <a:rPr lang="fi-FI" b="1" dirty="0"/>
              <a:t>Tuloslaskelman mukainen liikevoitto oli negatiivinen 21 %:ssa yrityksistä vuonna 2016. </a:t>
            </a:r>
          </a:p>
          <a:p>
            <a:r>
              <a:rPr lang="fi-FI" dirty="0"/>
              <a:t>Lähde: Teknologiateollisuus ry:n jäsentietojärjestelmä 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Teknologiateollisuuden yrityksissä tuottavuus vaihtelee merkittävästi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Teknologiateollisuus ry:n jäsenyritysten jalostusarvo / työntekijä 2016</a:t>
            </a:r>
            <a:endParaRPr lang="fi-FI" dirty="0"/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67490464"/>
              </p:ext>
            </p:extLst>
          </p:nvPr>
        </p:nvGraphicFramePr>
        <p:xfrm>
          <a:off x="381001" y="1599735"/>
          <a:ext cx="8273462" cy="3045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2290762" y="1191968"/>
            <a:ext cx="57804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</a:rPr>
              <a:t>Jalostusarvo 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</a:rPr>
              <a:t>Jalostusarvo = työvoimakustannukset + vuokrat + poistot + liikevoitto 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1461552" y="4312076"/>
            <a:ext cx="611791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Arial Unicode MS" pitchFamily="34" charset="-128"/>
              </a:rPr>
              <a:t>Yritykset satunnaisjärjestyksessä (pl. negatiivisen jalostusarvon sekä jalostusarvoltaan 150 000 euroa / työntekijä ylittävät yritykset)</a:t>
            </a:r>
          </a:p>
        </p:txBody>
      </p:sp>
    </p:spTree>
    <p:extLst>
      <p:ext uri="{BB962C8B-B14F-4D97-AF65-F5344CB8AC3E}">
        <p14:creationId xmlns:p14="http://schemas.microsoft.com/office/powerpoint/2010/main" val="1514248567"/>
      </p:ext>
    </p:extLst>
  </p:cSld>
  <p:clrMapOvr>
    <a:masterClrMapping/>
  </p:clrMapOvr>
  <p:transition spd="med">
    <p:fade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49440"/>
          </a:xfrm>
        </p:spPr>
        <p:txBody>
          <a:bodyPr/>
          <a:lstStyle/>
          <a:p>
            <a:r>
              <a:rPr lang="fi-FI" dirty="0"/>
              <a:t>Teollisuuden kiinteiden (aineellisten) investointien kasvu Suomessa on jäänyt jälkeen kilpailijamaista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10.5.2019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Lähde: Eurostat (Kansantalouden tilinpito), EK:n investointitiedustelu tammikuu 2019 (yritysten suunnitelmat vuodelle 2019)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252000" y="1071228"/>
          <a:ext cx="8391525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83568" y="1203598"/>
            <a:ext cx="3672408" cy="3958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-4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Miljardia euroa, kiintein 2010 hinnoin, </a:t>
            </a:r>
          </a:p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-4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indeksi 2005=100</a:t>
            </a:r>
          </a:p>
        </p:txBody>
      </p:sp>
    </p:spTree>
    <p:extLst>
      <p:ext uri="{BB962C8B-B14F-4D97-AF65-F5344CB8AC3E}">
        <p14:creationId xmlns:p14="http://schemas.microsoft.com/office/powerpoint/2010/main" val="337698179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Jokainen vientiyrityksen työpaikka synnyttää enemmän kuin yhden työpaikan palveluissa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1BEE927-F0FD-4AB4-ADA1-7ECB908A7B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165163"/>
          </a:xfrm>
        </p:spPr>
        <p:txBody>
          <a:bodyPr/>
          <a:lstStyle/>
          <a:p>
            <a:r>
              <a:rPr lang="fi-FI" dirty="0"/>
              <a:t>*) Pl. vientiteollisuuteen lukeutuvat alatoimialat</a:t>
            </a:r>
          </a:p>
          <a:p>
            <a:r>
              <a:rPr lang="fi-FI" dirty="0"/>
              <a:t>Lähde: KPMG, Vientiteollisuuden taloudelliset vaikutukset Suomessa, 28.11.2018</a:t>
            </a:r>
          </a:p>
        </p:txBody>
      </p:sp>
    </p:spTree>
    <p:extLst>
      <p:ext uri="{BB962C8B-B14F-4D97-AF65-F5344CB8AC3E}">
        <p14:creationId xmlns:p14="http://schemas.microsoft.com/office/powerpoint/2010/main" val="3969189932"/>
      </p:ext>
    </p:extLst>
  </p:cSld>
  <p:clrMapOvr>
    <a:masterClrMapping/>
  </p:clrMapOvr>
  <p:transition spd="med">
    <p:fade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87002"/>
          </a:xfrm>
        </p:spPr>
        <p:txBody>
          <a:bodyPr/>
          <a:lstStyle/>
          <a:p>
            <a:r>
              <a:rPr lang="fi-FI" dirty="0"/>
              <a:t>Teollisuuden investointiaste kiinteissä  investoinneissa on Suomessa matalalla tasolla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150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10.5.2019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Lähde: Eurostat (Kansantalouden tilinpito), EK:n investointitiedustelu tammikuu 2019 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252000" y="1071228"/>
          <a:ext cx="8391525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11560" y="1203598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-4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Aineelliset investoinnit / jalostusarvo, %</a:t>
            </a:r>
          </a:p>
        </p:txBody>
      </p:sp>
    </p:spTree>
    <p:extLst>
      <p:ext uri="{BB962C8B-B14F-4D97-AF65-F5344CB8AC3E}">
        <p14:creationId xmlns:p14="http://schemas.microsoft.com/office/powerpoint/2010/main" val="3128184055"/>
      </p:ext>
    </p:extLst>
  </p:cSld>
  <p:clrMapOvr>
    <a:masterClrMapping/>
  </p:clrMapOvr>
  <p:transition spd="med">
    <p:fade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87002"/>
          </a:xfrm>
        </p:spPr>
        <p:txBody>
          <a:bodyPr/>
          <a:lstStyle/>
          <a:p>
            <a:r>
              <a:rPr lang="fi-FI" dirty="0"/>
              <a:t>Teollisuuden aineettomat investoinnit* Suomessa ovat lähes puolittuneet vuoden 2005 jälkeen  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*) Aineettomiin investointeihin kuuluvat mm. tutkimus- ja kehittämis- sekä tietokoneohjelmistoinvestoinnit.</a:t>
            </a:r>
          </a:p>
          <a:p>
            <a:r>
              <a:rPr lang="fi-FI" dirty="0"/>
              <a:t>Lähde: Eurostat (Kansantalouden tilinpito), EK:n investointitiedustelu tammikuu 2019 (yritysten suunnitelmat vuodelle 2019)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252000" y="1071228"/>
          <a:ext cx="8496464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05850" y="1275606"/>
            <a:ext cx="3650126" cy="3958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Miljardia euroa, kiintein 2010 hinnoin, </a:t>
            </a:r>
          </a:p>
          <a:p>
            <a:r>
              <a:rPr lang="fi-FI" sz="1050" spc="-40" dirty="0">
                <a:solidFill>
                  <a:schemeClr val="tx2"/>
                </a:solidFill>
              </a:rPr>
              <a:t>indeksi 2005=100</a:t>
            </a:r>
          </a:p>
        </p:txBody>
      </p:sp>
    </p:spTree>
    <p:extLst>
      <p:ext uri="{BB962C8B-B14F-4D97-AF65-F5344CB8AC3E}">
        <p14:creationId xmlns:p14="http://schemas.microsoft.com/office/powerpoint/2010/main" val="4003388032"/>
      </p:ext>
    </p:extLst>
  </p:cSld>
  <p:clrMapOvr>
    <a:masterClrMapping/>
  </p:clrMapOvr>
  <p:transition spd="med">
    <p:fade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136424" cy="787002"/>
          </a:xfrm>
        </p:spPr>
        <p:txBody>
          <a:bodyPr/>
          <a:lstStyle/>
          <a:p>
            <a:r>
              <a:rPr lang="fi-FI" dirty="0"/>
              <a:t>Teollisuuden investointiaste aineettomissa investoinneissa* on pudonnut tuntuvasti Suomessa  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*) Aineettomiin investointeihin kuuluvat mm. tutkimus- ja kehittämis- sekä tietokoneohjelmistoinvestoinnit.</a:t>
            </a:r>
          </a:p>
          <a:p>
            <a:r>
              <a:rPr lang="fi-FI" dirty="0"/>
              <a:t>Lähde: Eurostat (Kansantalouden tilinpito), EK:n investointitiedustelu tammikuu 2019 (yritysten suunnitelmat vuodelle 2019)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252000" y="1071228"/>
          <a:ext cx="8496464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05851" y="1275606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Aineettomat investoinnit / jalostusarvo, %</a:t>
            </a:r>
          </a:p>
        </p:txBody>
      </p:sp>
    </p:spTree>
    <p:extLst>
      <p:ext uri="{BB962C8B-B14F-4D97-AF65-F5344CB8AC3E}">
        <p14:creationId xmlns:p14="http://schemas.microsoft.com/office/powerpoint/2010/main" val="153286868"/>
      </p:ext>
    </p:extLst>
  </p:cSld>
  <p:clrMapOvr>
    <a:masterClrMapping/>
  </p:clrMapOvr>
  <p:transition spd="med">
    <p:fade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58" cy="648000"/>
          </a:xfrm>
        </p:spPr>
        <p:txBody>
          <a:bodyPr/>
          <a:lstStyle/>
          <a:p>
            <a:r>
              <a:rPr lang="fi-FI" spc="-60" dirty="0"/>
              <a:t>Teollisuuden tuotannolliset ja T&amp;K-investoinnit Suomessa eivät ole yltäneet 2007-2008 tasolle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97758" cy="165163"/>
          </a:xfrm>
        </p:spPr>
        <p:txBody>
          <a:bodyPr/>
          <a:lstStyle/>
          <a:p>
            <a:r>
              <a:rPr lang="fi-FI" dirty="0"/>
              <a:t>*) Sisältää ohjelmistoinvestoinnit</a:t>
            </a:r>
          </a:p>
          <a:p>
            <a:r>
              <a:rPr lang="fi-FI" dirty="0"/>
              <a:t>Lähde: Tilastokeskus, Kansantalouden tilinpito, </a:t>
            </a:r>
            <a:r>
              <a:rPr lang="fi-FI" dirty="0" err="1"/>
              <a:t>EK:n</a:t>
            </a:r>
            <a:r>
              <a:rPr lang="fi-FI" dirty="0"/>
              <a:t> investointitiedustelu tammikuu 2019 (yritysten suunnitelmat vuodelle 2019)</a:t>
            </a:r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82277814"/>
              </p:ext>
            </p:extLst>
          </p:nvPr>
        </p:nvGraphicFramePr>
        <p:xfrm>
          <a:off x="381000" y="1203598"/>
          <a:ext cx="8391525" cy="344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83568" y="1347614"/>
            <a:ext cx="511256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Miljardia euroa, kiintein 2010 hinnoin</a:t>
            </a:r>
          </a:p>
        </p:txBody>
      </p:sp>
    </p:spTree>
    <p:extLst>
      <p:ext uri="{BB962C8B-B14F-4D97-AF65-F5344CB8AC3E}">
        <p14:creationId xmlns:p14="http://schemas.microsoft.com/office/powerpoint/2010/main" val="3437118654"/>
      </p:ext>
    </p:extLst>
  </p:cSld>
  <p:clrMapOvr>
    <a:masterClrMapping/>
  </p:clrMapOvr>
  <p:transition spd="med">
    <p:fade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64416" cy="648000"/>
          </a:xfrm>
        </p:spPr>
        <p:txBody>
          <a:bodyPr/>
          <a:lstStyle/>
          <a:p>
            <a:r>
              <a:rPr lang="fi-FI" dirty="0"/>
              <a:t>Teollisuuden kokonaisinvestoinnit Suomessa ovat pienemmät kuin pääomien kuluminen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81734" cy="165163"/>
          </a:xfrm>
        </p:spPr>
        <p:txBody>
          <a:bodyPr/>
          <a:lstStyle/>
          <a:p>
            <a:r>
              <a:rPr lang="fi-FI" dirty="0"/>
              <a:t>*) Sisältää ohjelmistoinvestoinnit</a:t>
            </a:r>
          </a:p>
          <a:p>
            <a:r>
              <a:rPr lang="fi-FI" dirty="0"/>
              <a:t>Lähde: Tilastokeskus, Kansantalouden tilinpito, EK:n investointitiedustelu tammikuu 2019 (yritysten suunnitelmat vuodelle 2019)</a:t>
            </a:r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36323209"/>
              </p:ext>
            </p:extLst>
          </p:nvPr>
        </p:nvGraphicFramePr>
        <p:xfrm>
          <a:off x="381000" y="1131590"/>
          <a:ext cx="8391525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40381" y="1275606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Miljardia euroa, kiintein 2010 hinnoin</a:t>
            </a:r>
          </a:p>
        </p:txBody>
      </p:sp>
    </p:spTree>
    <p:extLst>
      <p:ext uri="{BB962C8B-B14F-4D97-AF65-F5344CB8AC3E}">
        <p14:creationId xmlns:p14="http://schemas.microsoft.com/office/powerpoint/2010/main" val="3672131367"/>
      </p:ext>
    </p:extLst>
  </p:cSld>
  <p:clrMapOvr>
    <a:masterClrMapping/>
  </p:clrMapOvr>
  <p:transition spd="med">
    <p:fade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Teollisuuden tuotannolliset investoinnit Suomessa ovat nyt pääomien kulumisen suuruiset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Lähde: Tilastokeskus, Kansantalouden tilinpito, EK:n investointitiedustelu tammikuu 2019 (yritysten suunnitelmat vuodelle 2019)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43872219"/>
              </p:ext>
            </p:extLst>
          </p:nvPr>
        </p:nvGraphicFramePr>
        <p:xfrm>
          <a:off x="381000" y="1131590"/>
          <a:ext cx="8391525" cy="351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05851" y="1275606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Miljardia euroa, kiintein 2010 hinnoin</a:t>
            </a:r>
          </a:p>
        </p:txBody>
      </p:sp>
    </p:spTree>
    <p:extLst>
      <p:ext uri="{BB962C8B-B14F-4D97-AF65-F5344CB8AC3E}">
        <p14:creationId xmlns:p14="http://schemas.microsoft.com/office/powerpoint/2010/main" val="499325498"/>
      </p:ext>
    </p:extLst>
  </p:cSld>
  <p:clrMapOvr>
    <a:masterClrMapping/>
  </p:clrMapOvr>
  <p:transition spd="med">
    <p:fade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Teollisuuden tuotannollista pääomaa on hävinnyt Suomesta merkittävästi, erityisesti 2008 jälkeen 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Tilastokeskus, Kansantalouden tilinpito</a:t>
            </a:r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210930"/>
          <a:ext cx="8391525" cy="343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822514" y="1405332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Miljardia euroa, käyvin hinnoin</a:t>
            </a:r>
          </a:p>
        </p:txBody>
      </p:sp>
    </p:spTree>
    <p:extLst>
      <p:ext uri="{BB962C8B-B14F-4D97-AF65-F5344CB8AC3E}">
        <p14:creationId xmlns:p14="http://schemas.microsoft.com/office/powerpoint/2010/main" val="1656637516"/>
      </p:ext>
    </p:extLst>
  </p:cSld>
  <p:clrMapOvr>
    <a:masterClrMapping/>
  </p:clrMapOvr>
  <p:transition spd="med">
    <p:fade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375751" cy="241813"/>
          </a:xfrm>
        </p:spPr>
        <p:txBody>
          <a:bodyPr/>
          <a:lstStyle/>
          <a:p>
            <a:r>
              <a:rPr lang="fi-FI" dirty="0"/>
              <a:t>Lähde: Tilastokeskus (kansantalouden tilinpito), </a:t>
            </a:r>
            <a:r>
              <a:rPr lang="fi-FI" dirty="0" err="1"/>
              <a:t>EK:n</a:t>
            </a:r>
            <a:r>
              <a:rPr lang="fi-FI" dirty="0"/>
              <a:t> investointitiedustelu (tammikuu 2019)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Teollisuuden ja teknologiateollisuuden investoinnit Suomessa eivät ennakoi vahvaa kasvua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Tuotannolliset sekä tutkimus- ja kehittämisinvestoinnit Suomessa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42688996"/>
              </p:ext>
            </p:extLst>
          </p:nvPr>
        </p:nvGraphicFramePr>
        <p:xfrm>
          <a:off x="381000" y="1275730"/>
          <a:ext cx="8338264" cy="336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ruutu 1"/>
          <p:cNvSpPr txBox="1"/>
          <p:nvPr/>
        </p:nvSpPr>
        <p:spPr>
          <a:xfrm>
            <a:off x="1111510" y="1470133"/>
            <a:ext cx="367240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>
                <a:solidFill>
                  <a:schemeClr val="tx2"/>
                </a:solidFill>
              </a:rPr>
              <a:t>Miljoonaa euroa, kiintein 2017 hinnoin</a:t>
            </a:r>
          </a:p>
        </p:txBody>
      </p:sp>
    </p:spTree>
    <p:extLst>
      <p:ext uri="{BB962C8B-B14F-4D97-AF65-F5344CB8AC3E}">
        <p14:creationId xmlns:p14="http://schemas.microsoft.com/office/powerpoint/2010/main" val="3550958422"/>
      </p:ext>
    </p:extLst>
  </p:cSld>
  <p:clrMapOvr>
    <a:masterClrMapping/>
  </p:clrMapOvr>
  <p:transition spd="med">
    <p:fade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64416" cy="648000"/>
          </a:xfrm>
        </p:spPr>
        <p:txBody>
          <a:bodyPr/>
          <a:lstStyle/>
          <a:p>
            <a:r>
              <a:rPr lang="fi-FI" dirty="0"/>
              <a:t>Kilpailijamaista poiketen yritysten investoinnit ovat Suomessa edelleen alemmalla tasolla kuin vuonna 2008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OECD, </a:t>
            </a:r>
            <a:r>
              <a:rPr lang="fi-FI" dirty="0" err="1"/>
              <a:t>Economic</a:t>
            </a:r>
            <a:r>
              <a:rPr lang="fi-FI" dirty="0"/>
              <a:t> Outlook (November 2018)</a:t>
            </a:r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48472230"/>
              </p:ext>
            </p:extLst>
          </p:nvPr>
        </p:nvGraphicFramePr>
        <p:xfrm>
          <a:off x="381000" y="1275606"/>
          <a:ext cx="8391525" cy="336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591358"/>
      </p:ext>
    </p:extLst>
  </p:cSld>
  <p:clrMapOvr>
    <a:masterClrMapping/>
  </p:clrMapOvr>
  <p:transition spd="med">
    <p:fade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Yritysten </a:t>
            </a:r>
            <a:r>
              <a:rPr lang="en-GB" dirty="0" err="1"/>
              <a:t>investoinnit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reaalisesti</a:t>
            </a:r>
            <a:r>
              <a:rPr lang="en-GB" dirty="0"/>
              <a:t> 4,7 </a:t>
            </a:r>
            <a:r>
              <a:rPr lang="en-GB" dirty="0" err="1"/>
              <a:t>miljardia</a:t>
            </a:r>
            <a:r>
              <a:rPr lang="en-GB" dirty="0"/>
              <a:t> </a:t>
            </a:r>
            <a:r>
              <a:rPr lang="en-GB" dirty="0" err="1"/>
              <a:t>euroa</a:t>
            </a:r>
            <a:r>
              <a:rPr lang="en-GB" dirty="0"/>
              <a:t> </a:t>
            </a:r>
            <a:r>
              <a:rPr lang="en-GB" dirty="0" err="1"/>
              <a:t>alemmalla</a:t>
            </a:r>
            <a:r>
              <a:rPr lang="en-GB" dirty="0"/>
              <a:t> </a:t>
            </a:r>
            <a:r>
              <a:rPr lang="en-GB" dirty="0" err="1"/>
              <a:t>tasolla</a:t>
            </a:r>
            <a:r>
              <a:rPr lang="en-GB" dirty="0"/>
              <a:t> </a:t>
            </a:r>
            <a:r>
              <a:rPr lang="en-GB" dirty="0" err="1"/>
              <a:t>kuin</a:t>
            </a:r>
            <a:r>
              <a:rPr lang="en-GB" dirty="0"/>
              <a:t> 2008 </a:t>
            </a:r>
            <a:br>
              <a:rPr lang="en-GB" dirty="0"/>
            </a:br>
            <a:r>
              <a:rPr lang="en-GB" sz="1400" b="0" dirty="0" err="1"/>
              <a:t>Tuotannolliset</a:t>
            </a:r>
            <a:r>
              <a:rPr lang="en-GB" sz="1400" b="0" dirty="0"/>
              <a:t> </a:t>
            </a:r>
            <a:r>
              <a:rPr lang="en-GB" sz="1400" b="0" dirty="0" err="1"/>
              <a:t>sekä</a:t>
            </a:r>
            <a:r>
              <a:rPr lang="en-GB" sz="1400" b="0" dirty="0"/>
              <a:t> </a:t>
            </a:r>
            <a:r>
              <a:rPr lang="en-GB" sz="1400" b="0" dirty="0" err="1"/>
              <a:t>tutkimus</a:t>
            </a:r>
            <a:r>
              <a:rPr lang="en-GB" sz="1400" b="0" dirty="0"/>
              <a:t>- </a:t>
            </a:r>
            <a:r>
              <a:rPr lang="en-GB" sz="1400" b="0" dirty="0" err="1"/>
              <a:t>ja</a:t>
            </a:r>
            <a:r>
              <a:rPr lang="en-GB" sz="1400" b="0" dirty="0"/>
              <a:t> </a:t>
            </a:r>
            <a:r>
              <a:rPr lang="en-GB" sz="1400" b="0" dirty="0" err="1"/>
              <a:t>kehittämisinvestoinnit</a:t>
            </a:r>
            <a:r>
              <a:rPr lang="en-GB" sz="1400" b="0" dirty="0"/>
              <a:t> </a:t>
            </a:r>
            <a:r>
              <a:rPr lang="en-GB" sz="1400" b="0" dirty="0" err="1"/>
              <a:t>Suomessa</a:t>
            </a:r>
            <a:r>
              <a:rPr lang="fi-FI" sz="1400" dirty="0"/>
              <a:t>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Tilastokeskus, Kansantalouden tilinpito</a:t>
            </a:r>
          </a:p>
        </p:txBody>
      </p:sp>
      <p:graphicFrame>
        <p:nvGraphicFramePr>
          <p:cNvPr id="9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38203453"/>
              </p:ext>
            </p:extLst>
          </p:nvPr>
        </p:nvGraphicFramePr>
        <p:xfrm>
          <a:off x="381000" y="1347614"/>
          <a:ext cx="8391525" cy="329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764904" y="1491630"/>
            <a:ext cx="360040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29282E"/>
                </a:solidFill>
              </a:rPr>
              <a:t>Miljardia euroa, vuoden 2017 hintatasossa</a:t>
            </a:r>
          </a:p>
        </p:txBody>
      </p:sp>
    </p:spTree>
    <p:extLst>
      <p:ext uri="{BB962C8B-B14F-4D97-AF65-F5344CB8AC3E}">
        <p14:creationId xmlns:p14="http://schemas.microsoft.com/office/powerpoint/2010/main" val="64429296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Vientiteollisuus tuo Suomeen yli 28 miljardin euron verotulot vuosittain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E1D3213-7799-4327-9E59-DC6DB241D2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165163"/>
          </a:xfrm>
        </p:spPr>
        <p:txBody>
          <a:bodyPr/>
          <a:lstStyle/>
          <a:p>
            <a:r>
              <a:rPr lang="fi-FI" dirty="0"/>
              <a:t>Lähde: Vientiteollisuuden taloudelliset vaikutukset Suomessa 11/2018</a:t>
            </a:r>
          </a:p>
        </p:txBody>
      </p:sp>
    </p:spTree>
    <p:extLst>
      <p:ext uri="{BB962C8B-B14F-4D97-AF65-F5344CB8AC3E}">
        <p14:creationId xmlns:p14="http://schemas.microsoft.com/office/powerpoint/2010/main" val="3568414479"/>
      </p:ext>
    </p:extLst>
  </p:cSld>
  <p:clrMapOvr>
    <a:masterClrMapping/>
  </p:clrMapOvr>
  <p:transition spd="med">
    <p:fade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spc="-60" dirty="0"/>
              <a:t>Yritysten tuotannolliset investoinnit Suomessa ovat reaalisesti 1,6 sekä T&amp;K-investoinnit 3,1 miljardia euroa alemmalla tasolla kuin vuonna 2008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Tilastokeskus, Kansantalouden tilinpito</a:t>
            </a:r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74115056"/>
              </p:ext>
            </p:extLst>
          </p:nvPr>
        </p:nvGraphicFramePr>
        <p:xfrm>
          <a:off x="381000" y="1404938"/>
          <a:ext cx="8391525" cy="32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40381" y="1534934"/>
            <a:ext cx="511256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Miljardia euroa, vuoden 2017 hintatasossa</a:t>
            </a:r>
          </a:p>
        </p:txBody>
      </p:sp>
    </p:spTree>
    <p:extLst>
      <p:ext uri="{BB962C8B-B14F-4D97-AF65-F5344CB8AC3E}">
        <p14:creationId xmlns:p14="http://schemas.microsoft.com/office/powerpoint/2010/main" val="1615258745"/>
      </p:ext>
    </p:extLst>
  </p:cSld>
  <p:clrMapOvr>
    <a:masterClrMapping/>
  </p:clrMapOvr>
  <p:transition spd="med">
    <p:fade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Yritykset investoivat Suomessa jonkin verran enemmän kuin pääomia kuluu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Tilastokeskus, Kansantalouden tilinpito</a:t>
            </a:r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73957598"/>
              </p:ext>
            </p:extLst>
          </p:nvPr>
        </p:nvGraphicFramePr>
        <p:xfrm>
          <a:off x="381000" y="1210930"/>
          <a:ext cx="8391525" cy="343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822514" y="1405332"/>
            <a:ext cx="302433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Miljardia euroa, käyvin hinnoin</a:t>
            </a:r>
          </a:p>
        </p:txBody>
      </p:sp>
    </p:spTree>
    <p:extLst>
      <p:ext uri="{BB962C8B-B14F-4D97-AF65-F5344CB8AC3E}">
        <p14:creationId xmlns:p14="http://schemas.microsoft.com/office/powerpoint/2010/main" val="2872748475"/>
      </p:ext>
    </p:extLst>
  </p:cSld>
  <p:clrMapOvr>
    <a:masterClrMapping/>
  </p:clrMapOvr>
  <p:transition spd="med">
    <p:fade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58" cy="648000"/>
          </a:xfrm>
        </p:spPr>
        <p:txBody>
          <a:bodyPr/>
          <a:lstStyle/>
          <a:p>
            <a:r>
              <a:rPr lang="fi-FI" dirty="0"/>
              <a:t>Pk-yritysten* osuus yritysten investoinneista on ollut keskimäärin 66 % vuosina 2006-2017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 dirty="0"/>
              <a:t>%-osuus yritysten aineellisista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 dirty="0"/>
              <a:t>nettoinvestoinneista 2017</a:t>
            </a:r>
          </a:p>
          <a:p>
            <a:endParaRPr lang="fi-FI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162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*) Alle 250 henkilöä työllistävät yritykset Suomessa</a:t>
            </a:r>
          </a:p>
          <a:p>
            <a:r>
              <a:rPr lang="fi-FI" dirty="0"/>
              <a:t>Lähde: Tilastokeskus (yritysten tilinpäätöstilasto)</a:t>
            </a:r>
          </a:p>
        </p:txBody>
      </p:sp>
      <p:graphicFrame>
        <p:nvGraphicFramePr>
          <p:cNvPr id="11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7690"/>
              </p:ext>
            </p:extLst>
          </p:nvPr>
        </p:nvGraphicFramePr>
        <p:xfrm>
          <a:off x="15737" y="1090873"/>
          <a:ext cx="4750666" cy="371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Sisällön paikkamerkki 9">
            <a:extLst>
              <a:ext uri="{FF2B5EF4-FFF2-40B4-BE49-F238E27FC236}">
                <a16:creationId xmlns:a16="http://schemas.microsoft.com/office/drawing/2014/main" id="{9E62A896-0AE9-4793-BCAE-0695676C362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90902816"/>
              </p:ext>
            </p:extLst>
          </p:nvPr>
        </p:nvGraphicFramePr>
        <p:xfrm>
          <a:off x="4118393" y="1347614"/>
          <a:ext cx="4654132" cy="329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uorakulmio 4">
            <a:extLst>
              <a:ext uri="{FF2B5EF4-FFF2-40B4-BE49-F238E27FC236}">
                <a16:creationId xmlns:a16="http://schemas.microsoft.com/office/drawing/2014/main" id="{44F1A1DD-75EC-46DA-80F6-EE39405DE4F8}"/>
              </a:ext>
            </a:extLst>
          </p:cNvPr>
          <p:cNvSpPr/>
          <p:nvPr/>
        </p:nvSpPr>
        <p:spPr>
          <a:xfrm>
            <a:off x="4377597" y="1186891"/>
            <a:ext cx="42254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dirty="0"/>
              <a:t>%-osuus yritysten aineellisista nettoinvestoinneista </a:t>
            </a:r>
          </a:p>
        </p:txBody>
      </p:sp>
    </p:spTree>
    <p:extLst>
      <p:ext uri="{BB962C8B-B14F-4D97-AF65-F5344CB8AC3E}">
        <p14:creationId xmlns:p14="http://schemas.microsoft.com/office/powerpoint/2010/main" val="706099334"/>
      </p:ext>
    </p:extLst>
  </p:cSld>
  <p:clrMapOvr>
    <a:masterClrMapping/>
  </p:clrMapOvr>
  <p:transition spd="med">
    <p:fade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investointiaste on Suomessa alempi kuin muissa Länsi-Euroopan pienissä maissa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163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</a:t>
            </a:r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31591"/>
          <a:ext cx="8391525" cy="351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ikea aaltosulje 1">
            <a:extLst>
              <a:ext uri="{FF2B5EF4-FFF2-40B4-BE49-F238E27FC236}">
                <a16:creationId xmlns:a16="http://schemas.microsoft.com/office/drawing/2014/main" id="{0885A8B9-BFD1-4F4A-B780-F3416DECD7CF}"/>
              </a:ext>
            </a:extLst>
          </p:cNvPr>
          <p:cNvSpPr/>
          <p:nvPr/>
        </p:nvSpPr>
        <p:spPr>
          <a:xfrm>
            <a:off x="6904836" y="1794138"/>
            <a:ext cx="194403" cy="1814428"/>
          </a:xfrm>
          <a:prstGeom prst="rightBrace">
            <a:avLst/>
          </a:prstGeom>
          <a:ln w="2222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40B4E5E-DF3B-402B-85D4-8082B1D300CC}"/>
              </a:ext>
            </a:extLst>
          </p:cNvPr>
          <p:cNvSpPr/>
          <p:nvPr/>
        </p:nvSpPr>
        <p:spPr>
          <a:xfrm>
            <a:off x="7196009" y="3867770"/>
            <a:ext cx="1665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rgbClr val="C00000"/>
                </a:solidFill>
              </a:rPr>
              <a:t>Tarkoittaa 8 mrd.€, kun nyt Suomessa 25 mrd. €  </a:t>
            </a:r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D016B397-7FE6-4717-93BC-7F4BA49F177A}"/>
              </a:ext>
            </a:extLst>
          </p:cNvPr>
          <p:cNvCxnSpPr/>
          <p:nvPr/>
        </p:nvCxnSpPr>
        <p:spPr>
          <a:xfrm flipH="1" flipV="1">
            <a:off x="7099239" y="2701352"/>
            <a:ext cx="194403" cy="116641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313569"/>
      </p:ext>
    </p:extLst>
  </p:cSld>
  <p:clrMapOvr>
    <a:masterClrMapping/>
  </p:clrMapOvr>
  <p:transition spd="med">
    <p:fade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fi-FI" dirty="0"/>
              <a:t>Viimeisin tieto loka-joulukuu 2018.</a:t>
            </a:r>
          </a:p>
          <a:p>
            <a:r>
              <a:rPr lang="fi-FI" dirty="0"/>
              <a:t>Lähde: Eurostat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Yritysten investointiaste on Suomessa selvästi alempi kuin EU-maissa keskimäärin </a:t>
            </a:r>
            <a:r>
              <a:rPr lang="fi-FI" sz="1200" b="0" dirty="0"/>
              <a:t> 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04548479"/>
              </p:ext>
            </p:extLst>
          </p:nvPr>
        </p:nvGraphicFramePr>
        <p:xfrm>
          <a:off x="381000" y="1081327"/>
          <a:ext cx="8391525" cy="3563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53742" y="1210929"/>
            <a:ext cx="576228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</a:rPr>
              <a:t>Yritysten kiinteät investoinnit suhteessa jalostusarvoon (pl. rahoituslaitokset), % </a:t>
            </a:r>
          </a:p>
        </p:txBody>
      </p:sp>
    </p:spTree>
    <p:extLst>
      <p:ext uri="{BB962C8B-B14F-4D97-AF65-F5344CB8AC3E}">
        <p14:creationId xmlns:p14="http://schemas.microsoft.com/office/powerpoint/2010/main" val="2805985837"/>
      </p:ext>
    </p:extLst>
  </p:cSld>
  <p:clrMapOvr>
    <a:masterClrMapping/>
  </p:clrMapOvr>
  <p:transition spd="med">
    <p:fade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Yritystuet*eivät ole Suomessa korkealla tasolla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165163"/>
          </a:xfrm>
        </p:spPr>
        <p:txBody>
          <a:bodyPr/>
          <a:lstStyle/>
          <a:p>
            <a:r>
              <a:rPr lang="fi-FI" dirty="0"/>
              <a:t>*) Sisältää suorat avustukset, takuut, korkotuetut lainat sekä verotuet.</a:t>
            </a:r>
          </a:p>
          <a:p>
            <a:r>
              <a:rPr lang="fi-FI" dirty="0"/>
              <a:t>Lähde: European Commission, State Aid </a:t>
            </a:r>
            <a:r>
              <a:rPr lang="fi-FI" dirty="0" err="1"/>
              <a:t>Scoreboard</a:t>
            </a:r>
            <a:r>
              <a:rPr lang="fi-FI" dirty="0"/>
              <a:t> 2018. </a:t>
            </a:r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21203775"/>
              </p:ext>
            </p:extLst>
          </p:nvPr>
        </p:nvGraphicFramePr>
        <p:xfrm>
          <a:off x="381000" y="987574"/>
          <a:ext cx="8391525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uorakulmio 8"/>
          <p:cNvSpPr/>
          <p:nvPr/>
        </p:nvSpPr>
        <p:spPr>
          <a:xfrm>
            <a:off x="971600" y="1131590"/>
            <a:ext cx="424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  <a:ea typeface="ＭＳ Ｐゴシック" pitchFamily="34" charset="-128"/>
              </a:rPr>
              <a:t>Yritystuet suhteessa bkt (ilman maataloustukia), % </a:t>
            </a:r>
          </a:p>
        </p:txBody>
      </p:sp>
    </p:spTree>
    <p:extLst>
      <p:ext uri="{BB962C8B-B14F-4D97-AF65-F5344CB8AC3E}">
        <p14:creationId xmlns:p14="http://schemas.microsoft.com/office/powerpoint/2010/main" val="1726189854"/>
      </p:ext>
    </p:extLst>
  </p:cSld>
  <p:clrMapOvr>
    <a:masterClrMapping/>
  </p:clrMapOvr>
  <p:transition spd="med">
    <p:fade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Ympäristönsuojeluun ja energiansäästöihin liittyvät yritystuet* eivät ole Suomessa korkealla tasolla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045630" cy="292448"/>
          </a:xfrm>
        </p:spPr>
        <p:txBody>
          <a:bodyPr/>
          <a:lstStyle/>
          <a:p>
            <a:r>
              <a:rPr lang="fi-FI" dirty="0"/>
              <a:t>*) Sisältää mm. uusiutuvan energian ja uuden energiateknologian investointituet, muut suorat avustukset, takuut, korkotuetut lainat sekä verotuet, pl. maataloustuet.</a:t>
            </a:r>
          </a:p>
          <a:p>
            <a:r>
              <a:rPr lang="fi-FI" dirty="0"/>
              <a:t>Lähde: European Commission, State Aid </a:t>
            </a:r>
            <a:r>
              <a:rPr lang="fi-FI" dirty="0" err="1"/>
              <a:t>Scoreboard</a:t>
            </a:r>
            <a:r>
              <a:rPr lang="fi-FI" dirty="0"/>
              <a:t> 2018. </a:t>
            </a:r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45629843"/>
              </p:ext>
            </p:extLst>
          </p:nvPr>
        </p:nvGraphicFramePr>
        <p:xfrm>
          <a:off x="381000" y="1347614"/>
          <a:ext cx="8391525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uorakulmio 8"/>
          <p:cNvSpPr/>
          <p:nvPr/>
        </p:nvSpPr>
        <p:spPr>
          <a:xfrm>
            <a:off x="971600" y="1419622"/>
            <a:ext cx="23821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  <a:ea typeface="ＭＳ Ｐゴシック" pitchFamily="34" charset="-128"/>
              </a:rPr>
              <a:t>Yritystuet suhteessa bkt, % </a:t>
            </a:r>
          </a:p>
        </p:txBody>
      </p:sp>
    </p:spTree>
    <p:extLst>
      <p:ext uri="{BB962C8B-B14F-4D97-AF65-F5344CB8AC3E}">
        <p14:creationId xmlns:p14="http://schemas.microsoft.com/office/powerpoint/2010/main" val="573056246"/>
      </p:ext>
    </p:extLst>
  </p:cSld>
  <p:clrMapOvr>
    <a:masterClrMapping/>
  </p:clrMapOvr>
  <p:transition spd="med">
    <p:fade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saama TKI –tuki on Suomessa vain 37 %  Ruotsin tasosta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275605"/>
          <a:ext cx="8391525" cy="336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318" cy="262905"/>
          </a:xfrm>
        </p:spPr>
        <p:txBody>
          <a:bodyPr/>
          <a:lstStyle/>
          <a:p>
            <a:r>
              <a:rPr lang="fi-FI" dirty="0"/>
              <a:t>Julkinen tuki yritysten T&amp;K toimintaan suhteessa bruttokansantuotteeseen (suorat tuet ja verotuet)</a:t>
            </a:r>
          </a:p>
          <a:p>
            <a:r>
              <a:rPr lang="fi-FI" dirty="0"/>
              <a:t>Lähde: OECD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899592" y="1154615"/>
            <a:ext cx="324036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Prosenttia suhteessa BKT:hen</a:t>
            </a:r>
          </a:p>
        </p:txBody>
      </p:sp>
    </p:spTree>
    <p:extLst>
      <p:ext uri="{BB962C8B-B14F-4D97-AF65-F5344CB8AC3E}">
        <p14:creationId xmlns:p14="http://schemas.microsoft.com/office/powerpoint/2010/main" val="4021425039"/>
      </p:ext>
    </p:extLst>
  </p:cSld>
  <p:clrMapOvr>
    <a:masterClrMapping/>
  </p:clrMapOvr>
  <p:transition spd="med">
    <p:fade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Suomi ei ole ollut houkutteleva toimintaympäristö ulkomaisille investoinneille ja yrityksille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Ulkomaisten yritysten osuus henkilöstöstä teollisuudessa ja koko elinkeinoelämässä (pl. finanssisektori) 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339850"/>
          <a:ext cx="83915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 (tiedot vuodelta 2015)</a:t>
            </a:r>
          </a:p>
        </p:txBody>
      </p:sp>
    </p:spTree>
    <p:extLst>
      <p:ext uri="{BB962C8B-B14F-4D97-AF65-F5344CB8AC3E}">
        <p14:creationId xmlns:p14="http://schemas.microsoft.com/office/powerpoint/2010/main" val="3019865877"/>
      </p:ext>
    </p:extLst>
  </p:cSld>
  <p:clrMapOvr>
    <a:masterClrMapping/>
  </p:clrMapOvr>
  <p:transition spd="med">
    <p:fade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1028694" y="757322"/>
            <a:ext cx="6977283" cy="11652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800" dirty="0"/>
              <a:t>Suomen kustannuskilpailukyky on parantunut useita vuosia kestäneen heikkenemisen jälkeen. Kirittävää on kuitenkin edelleen. Talouden avoimen sektorin tuotannon ja työllisyyden edellytyksissä on kohentamisen varaa.</a:t>
            </a:r>
            <a:endParaRPr lang="fi-FI" sz="2800" spc="-50" dirty="0"/>
          </a:p>
          <a:p>
            <a:pPr>
              <a:lnSpc>
                <a:spcPct val="100000"/>
              </a:lnSpc>
            </a:pPr>
            <a:endParaRPr lang="fi-FI" sz="2800" b="0" spc="-5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002803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1072746" y="1146128"/>
            <a:ext cx="7635906" cy="11652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800" spc="-50" dirty="0"/>
              <a:t>Teknologiateollisuuden taloudelliset vaikutukset Suomessa</a:t>
            </a:r>
          </a:p>
          <a:p>
            <a:pPr>
              <a:lnSpc>
                <a:spcPct val="100000"/>
              </a:lnSpc>
            </a:pPr>
            <a:endParaRPr lang="fi-FI" sz="2800" spc="-50" dirty="0"/>
          </a:p>
          <a:p>
            <a:pPr marL="468000" indent="-457200">
              <a:lnSpc>
                <a:spcPct val="100000"/>
              </a:lnSpc>
              <a:buFontTx/>
              <a:buChar char="-"/>
            </a:pPr>
            <a:r>
              <a:rPr lang="fi-FI" sz="2400" b="0" spc="-50" dirty="0"/>
              <a:t>Mukana jatkuva toiminta ja investoinnit</a:t>
            </a:r>
          </a:p>
          <a:p>
            <a:pPr marL="468000" indent="-457200">
              <a:lnSpc>
                <a:spcPct val="100000"/>
              </a:lnSpc>
              <a:buFontTx/>
              <a:buChar char="-"/>
            </a:pPr>
            <a:r>
              <a:rPr lang="fi-FI" sz="2400" b="0" spc="-50" dirty="0"/>
              <a:t>Välittömät, välilliset ja yksityisen kulutuksen kautta tulevat vaikutukset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98176"/>
      </p:ext>
    </p:extLst>
  </p:cSld>
  <p:clrMapOvr>
    <a:masterClrMapping/>
  </p:clrMapOvr>
  <p:transition spd="med">
    <p:fade/>
  </p:transition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3A85831-3995-4BCA-8087-69E4824072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77432"/>
          </a:xfrm>
        </p:spPr>
        <p:txBody>
          <a:bodyPr/>
          <a:lstStyle/>
          <a:p>
            <a:r>
              <a:rPr lang="fi-FI" dirty="0"/>
              <a:t>Suomen kustannuskilpailukyky on parantunut, mutta kirittävää on edelleen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09C3022-358E-4FDC-BF6F-182FA9DA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5CD125-2BAA-4BDC-B68A-C0CCC82E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2F6A47-1300-4213-8449-65818B234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9DE4583-71E2-484F-9D9D-33FB88CFE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9582"/>
            <a:ext cx="8136904" cy="36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1154"/>
      </p:ext>
    </p:extLst>
  </p:cSld>
  <p:clrMapOvr>
    <a:masterClrMapping/>
  </p:clrMapOvr>
  <p:transition spd="med">
    <p:fade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6190179" cy="415926"/>
          </a:xfrm>
        </p:spPr>
        <p:txBody>
          <a:bodyPr/>
          <a:lstStyle/>
          <a:p>
            <a:r>
              <a:rPr lang="fi-FI" dirty="0"/>
              <a:t>*) </a:t>
            </a:r>
            <a:r>
              <a:rPr lang="fi-FI" b="1" dirty="0"/>
              <a:t>EKP:n harmonisoidussa hinta- ja kustannuskilpailukykymittarissa </a:t>
            </a:r>
            <a:r>
              <a:rPr lang="fi-FI" dirty="0"/>
              <a:t>kunkin maan keskimääräinen toteutunut valuuttakurssi lasketaan 38 tärkeimmän vientimaan valuuttakurssipainoilla sekä koko talouden yksikkötyökustannusten kehityksellä.</a:t>
            </a:r>
          </a:p>
          <a:p>
            <a:r>
              <a:rPr lang="fi-FI" dirty="0"/>
              <a:t>Viimeisin tieto loka-joulukuu 2018, Lähde: Euroopan keskuspankki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208061" cy="648000"/>
          </a:xfrm>
        </p:spPr>
        <p:txBody>
          <a:bodyPr/>
          <a:lstStyle/>
          <a:p>
            <a:r>
              <a:rPr lang="fi-FI" spc="-50" dirty="0"/>
              <a:t>Suomen kustannuskilpailukyky on parantunut, mutta on edelleen noin 5 % </a:t>
            </a:r>
            <a:r>
              <a:rPr lang="fi-FI" spc="-50" dirty="0" err="1"/>
              <a:t>euromaita</a:t>
            </a:r>
            <a:r>
              <a:rPr lang="fi-FI" spc="-50" dirty="0"/>
              <a:t> jäljessä  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Yksikkötyökustannukset = työvoimakustannukset / tuottavuus, ml. kunkin maan toteutuneet valuuttakurssit</a:t>
            </a:r>
            <a:endParaRPr lang="fi-FI" dirty="0"/>
          </a:p>
        </p:txBody>
      </p:sp>
      <p:graphicFrame>
        <p:nvGraphicFramePr>
          <p:cNvPr id="9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61431590"/>
              </p:ext>
            </p:extLst>
          </p:nvPr>
        </p:nvGraphicFramePr>
        <p:xfrm>
          <a:off x="413700" y="1081327"/>
          <a:ext cx="8262756" cy="349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668472" y="2927647"/>
            <a:ext cx="0" cy="1015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6660232" y="1437402"/>
            <a:ext cx="0" cy="1161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617607" y="1654628"/>
            <a:ext cx="921546" cy="69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Suomen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2"/>
                </a:solidFill>
                <a:latin typeface="+mj-lt"/>
              </a:rPr>
              <a:t>hinta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tx2"/>
                </a:solidFill>
                <a:latin typeface="+mj-lt"/>
              </a:rPr>
              <a:t>ja </a:t>
            </a:r>
            <a:r>
              <a:rPr lang="en-US" sz="800" dirty="0" err="1">
                <a:solidFill>
                  <a:schemeClr val="tx2"/>
                </a:solidFill>
                <a:latin typeface="+mj-lt"/>
              </a:rPr>
              <a:t>kustannus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kilpailukyky</a:t>
            </a:r>
            <a:endParaRPr lang="en-US" sz="800" dirty="0">
              <a:solidFill>
                <a:schemeClr val="tx2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heikkenee</a:t>
            </a:r>
            <a:endParaRPr lang="fi-FI" sz="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632430" y="3070396"/>
            <a:ext cx="891900" cy="69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Suomen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800" dirty="0" err="1">
                <a:solidFill>
                  <a:schemeClr val="tx2"/>
                </a:solidFill>
                <a:latin typeface="+mj-lt"/>
              </a:rPr>
              <a:t>hinta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tx2"/>
                </a:solidFill>
                <a:latin typeface="+mj-lt"/>
              </a:rPr>
              <a:t>ja </a:t>
            </a:r>
            <a:r>
              <a:rPr lang="en-US" sz="800" dirty="0" err="1">
                <a:solidFill>
                  <a:schemeClr val="tx2"/>
                </a:solidFill>
                <a:latin typeface="+mj-lt"/>
              </a:rPr>
              <a:t>kustannus</a:t>
            </a:r>
            <a:r>
              <a:rPr lang="en-US" sz="800" dirty="0">
                <a:solidFill>
                  <a:schemeClr val="tx2"/>
                </a:solidFill>
                <a:latin typeface="+mj-lt"/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kilpailukyky</a:t>
            </a:r>
            <a:endParaRPr lang="en-US" sz="800" dirty="0">
              <a:solidFill>
                <a:schemeClr val="tx2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tx2"/>
                </a:solidFill>
                <a:latin typeface="+mj-lt"/>
              </a:rPr>
              <a:t>paranee</a:t>
            </a:r>
            <a:endParaRPr lang="fi-FI" sz="8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17" name="Taulukk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712959"/>
              </p:ext>
            </p:extLst>
          </p:nvPr>
        </p:nvGraphicFramePr>
        <p:xfrm>
          <a:off x="748741" y="4458007"/>
          <a:ext cx="5883687" cy="3086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90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90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90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90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90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90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6471">
                  <a:extLst>
                    <a:ext uri="{9D8B030D-6E8A-4147-A177-3AD203B41FA5}">
                      <a16:colId xmlns:a16="http://schemas.microsoft.com/office/drawing/2014/main" val="3041099254"/>
                    </a:ext>
                  </a:extLst>
                </a:gridCol>
                <a:gridCol w="307312">
                  <a:extLst>
                    <a:ext uri="{9D8B030D-6E8A-4147-A177-3AD203B41FA5}">
                      <a16:colId xmlns:a16="http://schemas.microsoft.com/office/drawing/2014/main" val="1584240291"/>
                    </a:ext>
                  </a:extLst>
                </a:gridCol>
                <a:gridCol w="307312">
                  <a:extLst>
                    <a:ext uri="{9D8B030D-6E8A-4147-A177-3AD203B41FA5}">
                      <a16:colId xmlns:a16="http://schemas.microsoft.com/office/drawing/2014/main" val="1763406337"/>
                    </a:ext>
                  </a:extLst>
                </a:gridCol>
                <a:gridCol w="303137">
                  <a:extLst>
                    <a:ext uri="{9D8B030D-6E8A-4147-A177-3AD203B41FA5}">
                      <a16:colId xmlns:a16="http://schemas.microsoft.com/office/drawing/2014/main" val="605314675"/>
                    </a:ext>
                  </a:extLst>
                </a:gridCol>
                <a:gridCol w="303137">
                  <a:extLst>
                    <a:ext uri="{9D8B030D-6E8A-4147-A177-3AD203B41FA5}">
                      <a16:colId xmlns:a16="http://schemas.microsoft.com/office/drawing/2014/main" val="466127052"/>
                    </a:ext>
                  </a:extLst>
                </a:gridCol>
                <a:gridCol w="303137">
                  <a:extLst>
                    <a:ext uri="{9D8B030D-6E8A-4147-A177-3AD203B41FA5}">
                      <a16:colId xmlns:a16="http://schemas.microsoft.com/office/drawing/2014/main" val="770774413"/>
                    </a:ext>
                  </a:extLst>
                </a:gridCol>
                <a:gridCol w="303137">
                  <a:extLst>
                    <a:ext uri="{9D8B030D-6E8A-4147-A177-3AD203B41FA5}">
                      <a16:colId xmlns:a16="http://schemas.microsoft.com/office/drawing/2014/main" val="1240415228"/>
                    </a:ext>
                  </a:extLst>
                </a:gridCol>
              </a:tblGrid>
              <a:tr h="308602"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00 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 01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02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03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04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05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06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07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08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09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17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18</a:t>
                      </a:r>
                    </a:p>
                  </a:txBody>
                  <a:tcPr marL="36000" marR="10800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869331"/>
      </p:ext>
    </p:extLst>
  </p:cSld>
  <p:clrMapOvr>
    <a:masterClrMapping/>
  </p:clrMapOvr>
  <p:transition spd="med">
    <p:fade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fi-FI" dirty="0"/>
              <a:t>Viimeisin tieto loka-joulukuu 2018.</a:t>
            </a:r>
          </a:p>
          <a:p>
            <a:r>
              <a:rPr lang="fi-FI" dirty="0"/>
              <a:t>Lähde: </a:t>
            </a:r>
            <a:r>
              <a:rPr lang="fi-FI" dirty="0" err="1"/>
              <a:t>Eurostat</a:t>
            </a:r>
            <a:r>
              <a:rPr lang="fi-FI" dirty="0"/>
              <a:t>: </a:t>
            </a:r>
            <a:r>
              <a:rPr lang="fi-FI" dirty="0" err="1"/>
              <a:t>Quarterly</a:t>
            </a:r>
            <a:r>
              <a:rPr lang="fi-FI" dirty="0"/>
              <a:t> National </a:t>
            </a:r>
            <a:r>
              <a:rPr lang="fi-FI" dirty="0" err="1"/>
              <a:t>Accounts</a:t>
            </a:r>
            <a:r>
              <a:rPr lang="fi-FI" dirty="0"/>
              <a:t> / Labour </a:t>
            </a:r>
            <a:r>
              <a:rPr lang="fi-FI" dirty="0" err="1"/>
              <a:t>Cost</a:t>
            </a:r>
            <a:r>
              <a:rPr lang="fi-FI" dirty="0"/>
              <a:t> Index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Teollisuuden työvoimakustannukset ja tuottavuus ovat edelleen </a:t>
            </a:r>
            <a:r>
              <a:rPr lang="fi-FI" spc="-50" dirty="0" err="1"/>
              <a:t>erkaantuneina</a:t>
            </a:r>
            <a:r>
              <a:rPr lang="fi-FI" spc="-50" dirty="0"/>
              <a:t> toisistaan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Työn hinta on ollut ristiriidassa tuottavuuden ja hyvän työllisyyskehityksen kanssa  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59481661"/>
              </p:ext>
            </p:extLst>
          </p:nvPr>
        </p:nvGraphicFramePr>
        <p:xfrm>
          <a:off x="381000" y="1276350"/>
          <a:ext cx="8391525" cy="336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53742" y="1340531"/>
            <a:ext cx="8899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</a:rPr>
              <a:t>2005=100</a:t>
            </a:r>
          </a:p>
        </p:txBody>
      </p:sp>
    </p:spTree>
    <p:extLst>
      <p:ext uri="{BB962C8B-B14F-4D97-AF65-F5344CB8AC3E}">
        <p14:creationId xmlns:p14="http://schemas.microsoft.com/office/powerpoint/2010/main" val="1988521115"/>
      </p:ext>
    </p:extLst>
  </p:cSld>
  <p:clrMapOvr>
    <a:masterClrMapping/>
  </p:clrMapOvr>
  <p:transition spd="med">
    <p:fade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468537" cy="263029"/>
          </a:xfrm>
        </p:spPr>
        <p:txBody>
          <a:bodyPr/>
          <a:lstStyle/>
          <a:p>
            <a:r>
              <a:rPr lang="fi-FI" dirty="0"/>
              <a:t>Viimeisin tieto loka-joulukuu 2018.</a:t>
            </a:r>
          </a:p>
          <a:p>
            <a:r>
              <a:rPr lang="fi-FI" dirty="0"/>
              <a:t>Lähde: </a:t>
            </a:r>
            <a:r>
              <a:rPr lang="fi-FI" dirty="0" err="1"/>
              <a:t>Eurostat</a:t>
            </a:r>
            <a:r>
              <a:rPr lang="fi-FI" dirty="0"/>
              <a:t>: </a:t>
            </a:r>
            <a:r>
              <a:rPr lang="fi-FI" dirty="0" err="1"/>
              <a:t>Quarterly</a:t>
            </a:r>
            <a:r>
              <a:rPr lang="fi-FI" dirty="0"/>
              <a:t> National </a:t>
            </a:r>
            <a:r>
              <a:rPr lang="fi-FI" dirty="0" err="1"/>
              <a:t>Accounts</a:t>
            </a:r>
            <a:r>
              <a:rPr lang="fi-FI" dirty="0"/>
              <a:t> / Labour </a:t>
            </a:r>
            <a:r>
              <a:rPr lang="fi-FI" dirty="0" err="1"/>
              <a:t>Cost</a:t>
            </a:r>
            <a:r>
              <a:rPr lang="fi-FI" dirty="0"/>
              <a:t> Index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1307274"/>
          </a:xfrm>
        </p:spPr>
        <p:txBody>
          <a:bodyPr/>
          <a:lstStyle/>
          <a:p>
            <a:r>
              <a:rPr lang="fi-FI" spc="-50" dirty="0"/>
              <a:t>Teollisuuden kustannuskilpailukyky Suomessa on parantunut, mutta takamatkaa suhteessa EU-keskiarvoon on edelleen noin 5 %  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Yksikkötyökustannukset = työvoimakustannukset / tuottavuus (pl. valuuttakurssien muutokset) 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05012808"/>
              </p:ext>
            </p:extLst>
          </p:nvPr>
        </p:nvGraphicFramePr>
        <p:xfrm>
          <a:off x="381000" y="1610179"/>
          <a:ext cx="8143861" cy="3034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7812050" y="3090158"/>
            <a:ext cx="0" cy="1015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814660" y="1864095"/>
            <a:ext cx="1161196" cy="89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err="1">
                <a:solidFill>
                  <a:schemeClr val="tx2"/>
                </a:solidFill>
                <a:latin typeface="+mj-lt"/>
              </a:rPr>
              <a:t>Suomen</a:t>
            </a:r>
            <a:r>
              <a:rPr lang="en-US" sz="105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050" dirty="0" err="1">
                <a:solidFill>
                  <a:schemeClr val="tx2"/>
                </a:solidFill>
                <a:latin typeface="+mj-lt"/>
              </a:rPr>
              <a:t>teollisuuden</a:t>
            </a:r>
            <a:r>
              <a:rPr lang="en-US" sz="105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050" dirty="0" err="1">
                <a:solidFill>
                  <a:schemeClr val="tx2"/>
                </a:solidFill>
                <a:latin typeface="+mj-lt"/>
              </a:rPr>
              <a:t>kustannus</a:t>
            </a:r>
            <a:r>
              <a:rPr lang="en-US" sz="1050" dirty="0">
                <a:solidFill>
                  <a:schemeClr val="tx2"/>
                </a:solidFill>
                <a:latin typeface="+mj-lt"/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err="1">
                <a:solidFill>
                  <a:schemeClr val="tx2"/>
                </a:solidFill>
                <a:latin typeface="+mj-lt"/>
              </a:rPr>
              <a:t>kilpailukyky</a:t>
            </a:r>
            <a:endParaRPr lang="en-US" sz="1050" dirty="0">
              <a:solidFill>
                <a:schemeClr val="tx2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chemeClr val="tx2"/>
                </a:solidFill>
                <a:latin typeface="+mj-lt"/>
              </a:rPr>
              <a:t>heikkenee</a:t>
            </a:r>
            <a:endParaRPr lang="fi-FI" sz="105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7812050" y="1729337"/>
            <a:ext cx="0" cy="1161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812050" y="3074162"/>
            <a:ext cx="1170087" cy="89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err="1">
                <a:solidFill>
                  <a:schemeClr val="tx2"/>
                </a:solidFill>
                <a:latin typeface="+mj-lt"/>
              </a:rPr>
              <a:t>Suomen</a:t>
            </a:r>
            <a:r>
              <a:rPr lang="en-US" sz="105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050" dirty="0" err="1">
                <a:solidFill>
                  <a:schemeClr val="tx2"/>
                </a:solidFill>
                <a:latin typeface="+mj-lt"/>
              </a:rPr>
              <a:t>teollisuuden</a:t>
            </a:r>
            <a:r>
              <a:rPr lang="en-US" sz="105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050" dirty="0" err="1">
                <a:solidFill>
                  <a:schemeClr val="tx2"/>
                </a:solidFill>
                <a:latin typeface="+mj-lt"/>
              </a:rPr>
              <a:t>kustannus</a:t>
            </a:r>
            <a:r>
              <a:rPr lang="en-US" sz="1050" dirty="0">
                <a:solidFill>
                  <a:schemeClr val="tx2"/>
                </a:solidFill>
                <a:latin typeface="+mj-lt"/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err="1">
                <a:solidFill>
                  <a:schemeClr val="tx2"/>
                </a:solidFill>
                <a:latin typeface="+mj-lt"/>
              </a:rPr>
              <a:t>kilpailukyky</a:t>
            </a:r>
            <a:endParaRPr lang="en-US" sz="1050" dirty="0">
              <a:solidFill>
                <a:schemeClr val="tx2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err="1">
                <a:solidFill>
                  <a:schemeClr val="tx2"/>
                </a:solidFill>
                <a:latin typeface="+mj-lt"/>
              </a:rPr>
              <a:t>paranee</a:t>
            </a:r>
            <a:endParaRPr lang="fi-FI" sz="105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753742" y="1729337"/>
            <a:ext cx="8899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</a:rPr>
              <a:t>2005=100</a:t>
            </a:r>
          </a:p>
        </p:txBody>
      </p:sp>
    </p:spTree>
    <p:extLst>
      <p:ext uri="{BB962C8B-B14F-4D97-AF65-F5344CB8AC3E}">
        <p14:creationId xmlns:p14="http://schemas.microsoft.com/office/powerpoint/2010/main" val="985642827"/>
      </p:ext>
    </p:extLst>
  </p:cSld>
  <p:clrMapOvr>
    <a:masterClrMapping/>
  </p:clrMapOvr>
  <p:transition spd="med">
    <p:fade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r>
              <a:rPr lang="fi-FI" dirty="0"/>
              <a:t> / Kansantalouden tilinpito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Teollisuuden työpaikkoja Suomessa on kadonnut 2000-luvulla noin 100 000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Teollisuus tuo kuitenkin 80 % Suomen vientituloista </a:t>
            </a:r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01041084"/>
              </p:ext>
            </p:extLst>
          </p:nvPr>
        </p:nvGraphicFramePr>
        <p:xfrm>
          <a:off x="383718" y="1275729"/>
          <a:ext cx="8386088" cy="3369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3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6" name="Objekti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275729"/>
                        <a:ext cx="8386088" cy="3369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500817"/>
      </p:ext>
    </p:extLst>
  </p:cSld>
  <p:clrMapOvr>
    <a:masterClrMapping/>
  </p:clrMapOvr>
  <p:transition spd="med">
    <p:fade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fi-FI" dirty="0"/>
              <a:t>Viimeisin tieto loka-joulukuu 2018.</a:t>
            </a:r>
          </a:p>
          <a:p>
            <a:r>
              <a:rPr lang="fi-FI" dirty="0"/>
              <a:t>Lähde: </a:t>
            </a:r>
            <a:r>
              <a:rPr lang="fi-FI" dirty="0" err="1"/>
              <a:t>Eurostat</a:t>
            </a:r>
            <a:r>
              <a:rPr lang="fi-FI" dirty="0"/>
              <a:t>: </a:t>
            </a:r>
            <a:r>
              <a:rPr lang="fi-FI" dirty="0" err="1"/>
              <a:t>Quarterly</a:t>
            </a:r>
            <a:r>
              <a:rPr lang="fi-FI" dirty="0"/>
              <a:t> National </a:t>
            </a:r>
            <a:r>
              <a:rPr lang="fi-FI" dirty="0" err="1"/>
              <a:t>Accounts</a:t>
            </a:r>
            <a:r>
              <a:rPr lang="fi-FI" dirty="0"/>
              <a:t>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Teollisuuden työpaikat ovat lisääntyneet useissa EU-maissa, vuonna 2017-2018 myös Suomessa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6122418"/>
              </p:ext>
            </p:extLst>
          </p:nvPr>
        </p:nvGraphicFramePr>
        <p:xfrm>
          <a:off x="381000" y="1146128"/>
          <a:ext cx="8391525" cy="3498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772974" y="1275730"/>
            <a:ext cx="34903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Teollisuuden työpaikat, indeksi 2005=100</a:t>
            </a:r>
          </a:p>
        </p:txBody>
      </p:sp>
    </p:spTree>
    <p:extLst>
      <p:ext uri="{BB962C8B-B14F-4D97-AF65-F5344CB8AC3E}">
        <p14:creationId xmlns:p14="http://schemas.microsoft.com/office/powerpoint/2010/main" val="3842464618"/>
      </p:ext>
    </p:extLst>
  </p:cSld>
  <p:clrMapOvr>
    <a:masterClrMapping/>
  </p:clrMapOvr>
  <p:transition spd="med">
    <p:fade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3B10470-3D76-41EC-AB92-0163ABDC3C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Koko kansantalouden työllisyys on kehittynyt Suomessa useita kilpailijamaita heikommin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0A3EEE6-0D48-4463-A4E5-EEAC58A2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316320-9060-425D-A2B0-955D857D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3E2112-4538-41C6-BCC2-8571ACF35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9343D55-B055-44A1-BA32-BDA9BDE525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Eurostat / kansantalouden tilinpito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F8830361-149E-4049-ABE7-6CEF7A25D36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52872434"/>
              </p:ext>
            </p:extLst>
          </p:nvPr>
        </p:nvGraphicFramePr>
        <p:xfrm>
          <a:off x="384175" y="1103313"/>
          <a:ext cx="8385175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4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4" name="Objekti 13">
                        <a:extLst>
                          <a:ext uri="{FF2B5EF4-FFF2-40B4-BE49-F238E27FC236}">
                            <a16:creationId xmlns:a16="http://schemas.microsoft.com/office/drawing/2014/main" id="{BFF831B0-0136-4FC6-AD30-8CE15BC2A7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5175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2780075"/>
      </p:ext>
    </p:extLst>
  </p:cSld>
  <p:clrMapOvr>
    <a:masterClrMapping/>
  </p:clrMapOvr>
  <p:transition spd="med">
    <p:fade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Tilastokeskus/ Kansantalouden tilinpito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Työllisten kokonaismäärä Suomessa on ylittänyt vuoden 2008 tason </a:t>
            </a:r>
            <a:endParaRPr lang="fi-FI" spc="-90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81698851"/>
              </p:ext>
            </p:extLst>
          </p:nvPr>
        </p:nvGraphicFramePr>
        <p:xfrm>
          <a:off x="383718" y="1210929"/>
          <a:ext cx="8386088" cy="343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4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210929"/>
                        <a:ext cx="8386088" cy="343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0449084"/>
      </p:ext>
    </p:extLst>
  </p:cSld>
  <p:clrMapOvr>
    <a:masterClrMapping/>
  </p:clrMapOvr>
  <p:transition spd="med">
    <p:fade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Työttömien työnhakijoiden määrä Suomessa </a:t>
            </a:r>
            <a:br>
              <a:rPr lang="fi-FI" dirty="0"/>
            </a:br>
            <a:r>
              <a:rPr lang="fi-FI" dirty="0"/>
              <a:t>on pudonnut, mutta on edelleen korkealla tasolla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TEM</a:t>
            </a:r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6903206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8" name="Objekti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530342"/>
      </p:ext>
    </p:extLst>
  </p:cSld>
  <p:clrMapOvr>
    <a:masterClrMapping/>
  </p:clrMapOvr>
  <p:transition spd="med">
    <p:fade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TES-korotusten ja toteutuneiden </a:t>
            </a:r>
            <a:br>
              <a:rPr lang="fi-FI" dirty="0"/>
            </a:br>
            <a:r>
              <a:rPr lang="fi-FI" dirty="0"/>
              <a:t>palkankorotusten muutos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468537" cy="165163"/>
          </a:xfrm>
        </p:spPr>
        <p:txBody>
          <a:bodyPr/>
          <a:lstStyle/>
          <a:p>
            <a:r>
              <a:rPr lang="fi-FI" dirty="0"/>
              <a:t>Lähde: Tilastokeskus, TUKUSETO</a:t>
            </a:r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uorakulmio 8"/>
          <p:cNvSpPr/>
          <p:nvPr/>
        </p:nvSpPr>
        <p:spPr>
          <a:xfrm>
            <a:off x="719777" y="1103313"/>
            <a:ext cx="97975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rgbClr val="000000"/>
                </a:solidFill>
              </a:rPr>
              <a:t>%-</a:t>
            </a:r>
            <a:r>
              <a:rPr lang="fi-FI" sz="1050" dirty="0">
                <a:solidFill>
                  <a:srgbClr val="000000"/>
                </a:solidFill>
                <a:latin typeface="Verdana" panose="020B0604030504040204" pitchFamily="34" charset="0"/>
              </a:rPr>
              <a:t>yksikköä</a:t>
            </a:r>
          </a:p>
        </p:txBody>
      </p:sp>
    </p:spTree>
    <p:extLst>
      <p:ext uri="{BB962C8B-B14F-4D97-AF65-F5344CB8AC3E}">
        <p14:creationId xmlns:p14="http://schemas.microsoft.com/office/powerpoint/2010/main" val="62232151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1B004D4-8B2C-41B1-96BA-170317915A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Teknologiateollisuus - mukana olevat toimialat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8E93230-A657-428E-91CE-7DA05FCE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BF18C9-EAE0-45B3-B350-130A8781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0A6844-19B4-4694-A9BE-8975CBC00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372F971-EB53-4963-A643-8FF1B1D3077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" y="930150"/>
            <a:ext cx="8391525" cy="371487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07		Metallimalmien louhinta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24		Metallien jalostus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25		Metallituotteiden valmistus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26		Elektroniikkateollisuus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27		Sähkölaitteiden valmistus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28		Koneiden ja laitteiden valmistus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29		Moottoriajoneuvojen ym. valmistus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30		Muiden kulkuneuvojen valmistus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325		Lääkintä- ja hammaslääkintäinstrumenttien ja –tarvikkeiden valmistus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33		Koneiden ja laitteiden korjaus, huolto ja asennus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62-63		Tietotekniikkapalvelut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71		Suunnittelu ja konsultointi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90D7D47-0649-4C64-8D36-FDC6B49AFD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Lähde: Teknologiateollisuuden taloudelliset vaikutukset Suomessa 11/2018</a:t>
            </a:r>
          </a:p>
        </p:txBody>
      </p:sp>
    </p:spTree>
    <p:extLst>
      <p:ext uri="{BB962C8B-B14F-4D97-AF65-F5344CB8AC3E}">
        <p14:creationId xmlns:p14="http://schemas.microsoft.com/office/powerpoint/2010/main" val="2695173718"/>
      </p:ext>
    </p:extLst>
  </p:cSld>
  <p:clrMapOvr>
    <a:masterClrMapping/>
  </p:clrMapOvr>
  <p:transition spd="med">
    <p:fade/>
  </p:transition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TES-korotusten ja toteutuneiden </a:t>
            </a:r>
            <a:br>
              <a:rPr lang="fi-FI" dirty="0"/>
            </a:br>
            <a:r>
              <a:rPr lang="fi-FI" dirty="0"/>
              <a:t>palkankorotusten muutos Saksassa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468537" cy="165163"/>
          </a:xfrm>
        </p:spPr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Statistisches</a:t>
            </a:r>
            <a:r>
              <a:rPr lang="fi-FI" dirty="0"/>
              <a:t> </a:t>
            </a:r>
            <a:r>
              <a:rPr lang="fi-FI" dirty="0" err="1"/>
              <a:t>Bundesamt</a:t>
            </a:r>
            <a:r>
              <a:rPr lang="fi-FI" dirty="0"/>
              <a:t>, WSI </a:t>
            </a:r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uorakulmio 8"/>
          <p:cNvSpPr/>
          <p:nvPr/>
        </p:nvSpPr>
        <p:spPr>
          <a:xfrm>
            <a:off x="719777" y="1103313"/>
            <a:ext cx="97975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rgbClr val="000000"/>
                </a:solidFill>
              </a:rPr>
              <a:t>%-</a:t>
            </a:r>
            <a:r>
              <a:rPr lang="fi-FI" sz="1050" dirty="0">
                <a:solidFill>
                  <a:srgbClr val="000000"/>
                </a:solidFill>
                <a:latin typeface="Verdana" panose="020B0604030504040204" pitchFamily="34" charset="0"/>
              </a:rPr>
              <a:t>yksikköä</a:t>
            </a:r>
          </a:p>
        </p:txBody>
      </p:sp>
    </p:spTree>
    <p:extLst>
      <p:ext uri="{BB962C8B-B14F-4D97-AF65-F5344CB8AC3E}">
        <p14:creationId xmlns:p14="http://schemas.microsoft.com/office/powerpoint/2010/main" val="1739742062"/>
      </p:ext>
    </p:extLst>
  </p:cSld>
  <p:clrMapOvr>
    <a:masterClrMapping/>
  </p:clrMapOvr>
  <p:transition spd="med">
    <p:fade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Suomen jäykkä palkkamalli on antanut vähän tilaa paikalliselle sopimiselle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TES-korotusten ja toteutuneiden palkankorotusten muutos Suomessa ja Saksassa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1" y="1276350"/>
          <a:ext cx="8014257" cy="336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338" cy="165163"/>
          </a:xfrm>
        </p:spPr>
        <p:txBody>
          <a:bodyPr/>
          <a:lstStyle/>
          <a:p>
            <a:r>
              <a:rPr lang="fi-FI" dirty="0"/>
              <a:t>Lähde: Tilastokeskus, TUKUSETO </a:t>
            </a:r>
            <a:r>
              <a:rPr lang="fi-FI" dirty="0" err="1"/>
              <a:t>Statistisches</a:t>
            </a:r>
            <a:r>
              <a:rPr lang="fi-FI" dirty="0"/>
              <a:t> </a:t>
            </a:r>
            <a:r>
              <a:rPr lang="fi-FI" dirty="0" err="1"/>
              <a:t>Bundesamt</a:t>
            </a:r>
            <a:r>
              <a:rPr lang="fi-FI" dirty="0"/>
              <a:t>, WSI </a:t>
            </a:r>
          </a:p>
        </p:txBody>
      </p:sp>
      <p:sp>
        <p:nvSpPr>
          <p:cNvPr id="2" name="Suorakulmio 1"/>
          <p:cNvSpPr/>
          <p:nvPr/>
        </p:nvSpPr>
        <p:spPr>
          <a:xfrm>
            <a:off x="672129" y="1276350"/>
            <a:ext cx="7432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000000"/>
                </a:solidFill>
              </a:rPr>
              <a:t>TES-korotukset ylittävät/alittavat palkankorotukset kumulatiivisesti 2005-2017, %-yksikköä</a:t>
            </a:r>
            <a:endParaRPr lang="fi-FI" sz="1050" spc="-40" dirty="0">
              <a:solidFill>
                <a:srgbClr val="000000"/>
              </a:solidFill>
            </a:endParaRPr>
          </a:p>
        </p:txBody>
      </p:sp>
      <p:cxnSp>
        <p:nvCxnSpPr>
          <p:cNvPr id="12" name="Suora nuoliyhdysviiva 11"/>
          <p:cNvCxnSpPr>
            <a:cxnSpLocks/>
          </p:cNvCxnSpPr>
          <p:nvPr/>
        </p:nvCxnSpPr>
        <p:spPr>
          <a:xfrm flipH="1">
            <a:off x="8289425" y="1705232"/>
            <a:ext cx="20494" cy="2233292"/>
          </a:xfrm>
          <a:prstGeom prst="straightConnector1">
            <a:avLst/>
          </a:prstGeom>
          <a:ln w="1905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/>
          <p:cNvSpPr/>
          <p:nvPr/>
        </p:nvSpPr>
        <p:spPr>
          <a:xfrm>
            <a:off x="8353104" y="2752938"/>
            <a:ext cx="77649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14 %-</a:t>
            </a:r>
          </a:p>
          <a:p>
            <a:r>
              <a:rPr lang="fi-FI" sz="1050" spc="-40" dirty="0">
                <a:solidFill>
                  <a:schemeClr val="tx2"/>
                </a:solidFill>
              </a:rPr>
              <a:t>yksikköä </a:t>
            </a:r>
          </a:p>
        </p:txBody>
      </p:sp>
    </p:spTree>
    <p:extLst>
      <p:ext uri="{BB962C8B-B14F-4D97-AF65-F5344CB8AC3E}">
        <p14:creationId xmlns:p14="http://schemas.microsoft.com/office/powerpoint/2010/main" val="2967697968"/>
      </p:ext>
    </p:extLst>
  </p:cSld>
  <p:clrMapOvr>
    <a:masterClrMapping/>
  </p:clrMapOvr>
  <p:transition spd="med">
    <p:fade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Teknologiateollisuudessa* työvoimakustannukset ovat nousseet eniten Suomessa 2008-2012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22144" cy="241813"/>
          </a:xfrm>
        </p:spPr>
        <p:txBody>
          <a:bodyPr/>
          <a:lstStyle/>
          <a:p>
            <a:r>
              <a:rPr lang="fi-FI" dirty="0"/>
              <a:t>*) Pl. metallien jalostus, tietotekniikka-ala sekä suunnittelu- ja konsultointi</a:t>
            </a:r>
          </a:p>
          <a:p>
            <a:r>
              <a:rPr lang="fi-FI" dirty="0"/>
              <a:t>Lähde: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0897823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16038" y="1103313"/>
            <a:ext cx="194421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050" spc="-40" dirty="0" err="1">
                <a:solidFill>
                  <a:schemeClr val="tx2"/>
                </a:solidFill>
              </a:rPr>
              <a:t>Muutos</a:t>
            </a:r>
            <a:r>
              <a:rPr lang="en-GB" sz="1050" spc="-40" dirty="0">
                <a:solidFill>
                  <a:schemeClr val="tx2"/>
                </a:solidFill>
              </a:rPr>
              <a:t> 2008-2012, %</a:t>
            </a:r>
          </a:p>
        </p:txBody>
      </p:sp>
    </p:spTree>
    <p:extLst>
      <p:ext uri="{BB962C8B-B14F-4D97-AF65-F5344CB8AC3E}">
        <p14:creationId xmlns:p14="http://schemas.microsoft.com/office/powerpoint/2010/main" val="2736880183"/>
      </p:ext>
    </p:extLst>
  </p:cSld>
  <p:clrMapOvr>
    <a:masterClrMapping/>
  </p:clrMapOvr>
  <p:transition spd="med">
    <p:fade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Työvoimakustannukset ovat korkealla tasolla teknologiateollisuudessa* Suomessa 2012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27741" cy="306614"/>
          </a:xfrm>
        </p:spPr>
        <p:txBody>
          <a:bodyPr/>
          <a:lstStyle/>
          <a:p>
            <a:r>
              <a:rPr lang="fi-FI" dirty="0"/>
              <a:t>*) Pl. metallien jalostus, tietotekniikka-ala sekä suunnittelu- ja konsultointi</a:t>
            </a:r>
          </a:p>
          <a:p>
            <a:r>
              <a:rPr lang="fi-FI" dirty="0"/>
              <a:t>Lähde: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2921674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740381" y="1040790"/>
            <a:ext cx="1656184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050" spc="-40" dirty="0" err="1">
                <a:solidFill>
                  <a:schemeClr val="tx2"/>
                </a:solidFill>
              </a:rPr>
              <a:t>Euroa</a:t>
            </a:r>
            <a:r>
              <a:rPr lang="en-GB" sz="1050" spc="-40" dirty="0">
                <a:solidFill>
                  <a:schemeClr val="tx2"/>
                </a:solidFill>
              </a:rPr>
              <a:t>/</a:t>
            </a:r>
            <a:r>
              <a:rPr lang="en-GB" sz="1050" spc="-40" dirty="0" err="1">
                <a:solidFill>
                  <a:schemeClr val="tx2"/>
                </a:solidFill>
              </a:rPr>
              <a:t>tunti</a:t>
            </a:r>
            <a:endParaRPr lang="en-GB" sz="1050" spc="-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88298"/>
      </p:ext>
    </p:extLst>
  </p:cSld>
  <p:clrMapOvr>
    <a:masterClrMapping/>
  </p:clrMapOvr>
  <p:transition spd="med">
    <p:fade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spc="-50" dirty="0"/>
              <a:t>Työn hinnalla mitaten Suomen pahimmat kilpailijat ovat itäisessä Euroopassa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855332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854859"/>
            <a:ext cx="2971717" cy="165163"/>
          </a:xfrm>
        </p:spPr>
        <p:txBody>
          <a:bodyPr/>
          <a:lstStyle/>
          <a:p>
            <a:r>
              <a:rPr lang="en-US" dirty="0" err="1"/>
              <a:t>Lähde</a:t>
            </a:r>
            <a:r>
              <a:rPr lang="en-US" dirty="0"/>
              <a:t>: Eurostat, The Conference Board</a:t>
            </a:r>
          </a:p>
        </p:txBody>
      </p:sp>
      <p:graphicFrame>
        <p:nvGraphicFramePr>
          <p:cNvPr id="14" name="Kaavio 13"/>
          <p:cNvGraphicFramePr/>
          <p:nvPr>
            <p:extLst>
              <p:ext uri="{D42A27DB-BD31-4B8C-83A1-F6EECF244321}">
                <p14:modId xmlns:p14="http://schemas.microsoft.com/office/powerpoint/2010/main" val="4093583539"/>
              </p:ext>
            </p:extLst>
          </p:nvPr>
        </p:nvGraphicFramePr>
        <p:xfrm>
          <a:off x="395536" y="1232197"/>
          <a:ext cx="8352928" cy="35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kstiruutu 14"/>
          <p:cNvSpPr txBox="1"/>
          <p:nvPr/>
        </p:nvSpPr>
        <p:spPr>
          <a:xfrm>
            <a:off x="5013074" y="1923740"/>
            <a:ext cx="3721956" cy="55745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/>
              <a:t>Huom</a:t>
            </a:r>
            <a:r>
              <a:rPr lang="fi-FI" sz="1050" spc="-40" dirty="0"/>
              <a:t>! Valuuttakursseilla voi olla merkittävä vaikutus euroiksi muutettuihin työvoimakustannuksiin (esim. Ruotsi, Norja) 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373554" y="953047"/>
            <a:ext cx="5225650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/>
              <a:t>Teollisuuden työn hinta eri maissa 2016, euroa per tunti</a:t>
            </a:r>
          </a:p>
        </p:txBody>
      </p:sp>
    </p:spTree>
    <p:extLst>
      <p:ext uri="{BB962C8B-B14F-4D97-AF65-F5344CB8AC3E}">
        <p14:creationId xmlns:p14="http://schemas.microsoft.com/office/powerpoint/2010/main" val="1222801824"/>
      </p:ext>
    </p:extLst>
  </p:cSld>
  <p:clrMapOvr>
    <a:masterClrMapping/>
  </p:clrMapOvr>
  <p:transition spd="med">
    <p:fade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468537" cy="165163"/>
          </a:xfrm>
        </p:spPr>
        <p:txBody>
          <a:bodyPr/>
          <a:lstStyle/>
          <a:p>
            <a:r>
              <a:rPr lang="fi-FI" dirty="0"/>
              <a:t>Lähde: Eurostat, Labour </a:t>
            </a:r>
            <a:r>
              <a:rPr lang="fi-FI" dirty="0" err="1"/>
              <a:t>Force</a:t>
            </a:r>
            <a:r>
              <a:rPr lang="fi-FI" dirty="0"/>
              <a:t> </a:t>
            </a:r>
            <a:r>
              <a:rPr lang="fi-FI" dirty="0" err="1"/>
              <a:t>Survey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Suomalaisten työaika on Euroopan lyhyimpiä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Kokoaikatyössä olevien palkansaajien keskimääräinen toteutunut </a:t>
            </a:r>
            <a:r>
              <a:rPr lang="fi-FI" sz="1200" b="0"/>
              <a:t>viikkotyöaika 2017</a:t>
            </a:r>
            <a:endParaRPr lang="fi-FI" dirty="0"/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276350"/>
          <a:ext cx="8391525" cy="336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ruutu 10"/>
          <p:cNvSpPr txBox="1"/>
          <p:nvPr/>
        </p:nvSpPr>
        <p:spPr>
          <a:xfrm>
            <a:off x="723227" y="1158559"/>
            <a:ext cx="3600401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Tuntia</a:t>
            </a:r>
          </a:p>
        </p:txBody>
      </p:sp>
    </p:spTree>
    <p:extLst>
      <p:ext uri="{BB962C8B-B14F-4D97-AF65-F5344CB8AC3E}">
        <p14:creationId xmlns:p14="http://schemas.microsoft.com/office/powerpoint/2010/main" val="2220831982"/>
      </p:ext>
    </p:extLst>
  </p:cSld>
  <p:clrMapOvr>
    <a:masterClrMapping/>
  </p:clrMapOvr>
  <p:transition spd="med">
    <p:fade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8" cy="648000"/>
          </a:xfrm>
        </p:spPr>
        <p:txBody>
          <a:bodyPr/>
          <a:lstStyle/>
          <a:p>
            <a:r>
              <a:rPr lang="fi-FI" spc="-50" dirty="0"/>
              <a:t>Teollisuuden työaika Suomessa on Euroopan lyhyimpiä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Kokoaikatyössä olevien teollisuuden palkansaajien keskimääräinen toteutunut viikkotyöaika 2017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88241307"/>
              </p:ext>
            </p:extLst>
          </p:nvPr>
        </p:nvGraphicFramePr>
        <p:xfrm>
          <a:off x="381000" y="1424486"/>
          <a:ext cx="8391525" cy="3220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468537" cy="165163"/>
          </a:xfrm>
        </p:spPr>
        <p:txBody>
          <a:bodyPr/>
          <a:lstStyle/>
          <a:p>
            <a:r>
              <a:rPr lang="fi-FI" dirty="0"/>
              <a:t>Lähde: Eurostat, Labour </a:t>
            </a:r>
            <a:r>
              <a:rPr lang="fi-FI" dirty="0" err="1"/>
              <a:t>Force</a:t>
            </a:r>
            <a:r>
              <a:rPr lang="fi-FI" dirty="0"/>
              <a:t> </a:t>
            </a:r>
            <a:r>
              <a:rPr lang="fi-FI" dirty="0" err="1"/>
              <a:t>Survey</a:t>
            </a:r>
            <a:endParaRPr lang="fi-FI" dirty="0"/>
          </a:p>
          <a:p>
            <a:endParaRPr lang="fi-FI" dirty="0"/>
          </a:p>
        </p:txBody>
      </p:sp>
      <p:sp>
        <p:nvSpPr>
          <p:cNvPr id="11" name="Tekstiruutu 10"/>
          <p:cNvSpPr txBox="1"/>
          <p:nvPr/>
        </p:nvSpPr>
        <p:spPr>
          <a:xfrm>
            <a:off x="744122" y="1265832"/>
            <a:ext cx="3600401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chemeClr val="tx2"/>
                </a:solidFill>
              </a:rPr>
              <a:t>Tuntia</a:t>
            </a:r>
          </a:p>
        </p:txBody>
      </p:sp>
    </p:spTree>
    <p:extLst>
      <p:ext uri="{BB962C8B-B14F-4D97-AF65-F5344CB8AC3E}">
        <p14:creationId xmlns:p14="http://schemas.microsoft.com/office/powerpoint/2010/main" val="2878254776"/>
      </p:ext>
    </p:extLst>
  </p:cSld>
  <p:clrMapOvr>
    <a:masterClrMapping/>
  </p:clrMapOvr>
  <p:transition spd="med">
    <p:fade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088562" cy="415926"/>
          </a:xfrm>
        </p:spPr>
        <p:txBody>
          <a:bodyPr/>
          <a:lstStyle/>
          <a:p>
            <a:r>
              <a:rPr lang="fi-FI" b="1" dirty="0"/>
              <a:t>Tuloslaskelman mukainen liikevoitto oli negatiivinen 21 %:ssa yrityksistä vuonna 2016. </a:t>
            </a:r>
          </a:p>
          <a:p>
            <a:r>
              <a:rPr lang="fi-FI" dirty="0"/>
              <a:t>Lähde: Teknologiateollisuus ry:n jäsentietojärjestelmä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/>
              <a:t>Teknologiateollisuudessa työvoimakustannusten osuus jalostusarvosta on keskimäärin 76 %   </a:t>
            </a:r>
            <a:endParaRPr lang="fi-FI" spc="-9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Teknologiateollisuus ry:n jäsenyritysten työvoimakustannukset / jalostusarvo 2016 </a:t>
            </a:r>
            <a:endParaRPr lang="fi-FI" dirty="0"/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71041786"/>
              </p:ext>
            </p:extLst>
          </p:nvPr>
        </p:nvGraphicFramePr>
        <p:xfrm>
          <a:off x="381000" y="1607466"/>
          <a:ext cx="7624977" cy="3037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uorakulmio 10"/>
          <p:cNvSpPr/>
          <p:nvPr/>
        </p:nvSpPr>
        <p:spPr>
          <a:xfrm>
            <a:off x="2290762" y="1191968"/>
            <a:ext cx="57804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</a:rPr>
              <a:t>Jalostusarvo 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</a:rPr>
              <a:t>Jalostusarvo = työvoimakustannukset + vuokrat + poistot + liikevoitto 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7602818" y="2571143"/>
            <a:ext cx="137565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Työvoima-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kustannusten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jalostusarvosta: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- mediaani 76 %</a:t>
            </a:r>
            <a:endParaRPr lang="fi-FI" sz="1050" dirty="0">
              <a:solidFill>
                <a:schemeClr val="tx2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198736" y="4489925"/>
            <a:ext cx="6945299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</a:t>
            </a:r>
            <a:r>
              <a:rPr lang="fi-FI" sz="1050" b="0" dirty="0">
                <a:solidFill>
                  <a:schemeClr val="tx2"/>
                </a:solidFill>
                <a:ea typeface="Arial Unicode MS" pitchFamily="34" charset="-128"/>
              </a:rPr>
              <a:t>Yritykset satunnaisjärjestyksessä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806934" y="1431132"/>
            <a:ext cx="3289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%</a:t>
            </a:r>
            <a:endParaRPr lang="fi-FI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6152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280440" cy="648000"/>
          </a:xfrm>
        </p:spPr>
        <p:txBody>
          <a:bodyPr/>
          <a:lstStyle/>
          <a:p>
            <a:r>
              <a:rPr lang="fi-FI" dirty="0"/>
              <a:t>Teknologiateollisuuden luoma arvonlisä talouteen on 55 miljardia euroa eli yli 28 % </a:t>
            </a:r>
            <a:r>
              <a:rPr lang="fi-FI" dirty="0" err="1"/>
              <a:t>BKT:sta</a:t>
            </a:r>
            <a:r>
              <a:rPr lang="fi-FI" dirty="0"/>
              <a:t>*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BAEF0B71-577B-4C9A-B255-AAE85556C9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*) BKT:n arvonlisäys oli 193,3 mrd. euroa vuonna 2017. </a:t>
            </a:r>
          </a:p>
          <a:p>
            <a:r>
              <a:rPr lang="fi-FI" dirty="0"/>
              <a:t>Lähde: Teknologiateollisuuden taloudelliset vaikutukset Suomessa 11/2018</a:t>
            </a:r>
          </a:p>
        </p:txBody>
      </p:sp>
    </p:spTree>
    <p:extLst>
      <p:ext uri="{BB962C8B-B14F-4D97-AF65-F5344CB8AC3E}">
        <p14:creationId xmlns:p14="http://schemas.microsoft.com/office/powerpoint/2010/main" val="42026336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76BFED1-0E4A-4353-ADA0-30F5305B5B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3358" y="1534934"/>
            <a:ext cx="6977283" cy="11652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200" dirty="0"/>
              <a:t>Suomi tarvitsee pitkäkestoista yritysten kasvua tukevaa talous- ja veropolitiikkaa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B4B7C3F-5691-4133-ADCC-E68F4DC7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2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57004A-9E48-41B0-91DD-621E87AD7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10.5.2019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A51C70-9788-4E8C-A004-F61AF70B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25538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Teknologiateollisuus synnyttää Suomessa lähes 650 000 työpaikkaa (yli 25 % kaikista työllisistä)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orakulmio 5">
            <a:extLst>
              <a:ext uri="{FF2B5EF4-FFF2-40B4-BE49-F238E27FC236}">
                <a16:creationId xmlns:a16="http://schemas.microsoft.com/office/drawing/2014/main" id="{DBF562F3-CEB6-497F-9F9C-CDAC4BFDF6F4}"/>
              </a:ext>
            </a:extLst>
          </p:cNvPr>
          <p:cNvSpPr/>
          <p:nvPr/>
        </p:nvSpPr>
        <p:spPr>
          <a:xfrm>
            <a:off x="4355976" y="1707654"/>
            <a:ext cx="4168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</a:rPr>
              <a:t>10 työpaikkaa teknologiateollisuudessa luo </a:t>
            </a:r>
          </a:p>
          <a:p>
            <a:r>
              <a:rPr lang="fi-FI" sz="1400" dirty="0">
                <a:solidFill>
                  <a:srgbClr val="FF0000"/>
                </a:solidFill>
              </a:rPr>
              <a:t>11 työpaikkaa muualle talouteen 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F574BA47-2099-4BF0-8BE7-7BF86BF320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Lähde: Teknologiateollisuuden taloudelliset vaikutukset Suomessa 11/2018</a:t>
            </a:r>
          </a:p>
        </p:txBody>
      </p:sp>
    </p:spTree>
    <p:extLst>
      <p:ext uri="{BB962C8B-B14F-4D97-AF65-F5344CB8AC3E}">
        <p14:creationId xmlns:p14="http://schemas.microsoft.com/office/powerpoint/2010/main" val="135176498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Jokainen teknologiateollisuuden työpaikka synnyttää lähes toisen työpaikan palveluissa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49805932"/>
              </p:ext>
            </p:extLst>
          </p:nvPr>
        </p:nvGraphicFramePr>
        <p:xfrm>
          <a:off x="376237" y="1057090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1BEE927-F0FD-4AB4-ADA1-7ECB908A7B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13582" cy="165163"/>
          </a:xfrm>
        </p:spPr>
        <p:txBody>
          <a:bodyPr/>
          <a:lstStyle/>
          <a:p>
            <a:r>
              <a:rPr lang="fi-FI" dirty="0"/>
              <a:t>*) Pl. teknologiateollisuuteen lukeutuvat alatoimialat</a:t>
            </a:r>
          </a:p>
          <a:p>
            <a:r>
              <a:rPr lang="fi-FI" dirty="0"/>
              <a:t>Lähde: Teknologiateollisuuden taloudelliset vaikutukset Suomessa 11/2018</a:t>
            </a:r>
          </a:p>
        </p:txBody>
      </p:sp>
    </p:spTree>
    <p:extLst>
      <p:ext uri="{BB962C8B-B14F-4D97-AF65-F5344CB8AC3E}">
        <p14:creationId xmlns:p14="http://schemas.microsoft.com/office/powerpoint/2010/main" val="249087382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1409002-8F4B-4D9A-8737-E47F0DB7DA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Teknologiateollisuus tuo Suomeen yli 18 miljardin euron verotulot vuosittain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F4F78F-3388-4EC2-AE1A-C9E6162F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35CBB7-5E23-4F06-9B35-8F363760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A4585D-DB0E-4CEF-8196-1A95BB6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8A8732-7269-41A4-9C96-ABEC438B2856}"/>
              </a:ext>
            </a:extLst>
          </p:cNvPr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68DFB41-AAA8-453B-A2FC-2B12456529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Lähde: Teknologiateollisuuden taloudelliset vaikutukset Suomessa 11/2018</a:t>
            </a:r>
          </a:p>
        </p:txBody>
      </p:sp>
    </p:spTree>
    <p:extLst>
      <p:ext uri="{BB962C8B-B14F-4D97-AF65-F5344CB8AC3E}">
        <p14:creationId xmlns:p14="http://schemas.microsoft.com/office/powerpoint/2010/main" val="1013979134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200" spc="-50" dirty="0"/>
              <a:t>Taustatietoa teknologiateollisuudesta sekä koko vientiteollisuudesta</a:t>
            </a:r>
            <a:endParaRPr lang="fi-FI" sz="3200" b="0" spc="-5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891686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Teknologiateollisuus on viiden toimialan kokonaisuus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27" name="Tekstiruutu 26"/>
          <p:cNvSpPr txBox="1"/>
          <p:nvPr/>
        </p:nvSpPr>
        <p:spPr>
          <a:xfrm>
            <a:off x="338848" y="1794150"/>
            <a:ext cx="3142279" cy="78666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ELEKTRONIIKKA- JA SÄHKÖTEOLLISUUS</a:t>
            </a:r>
          </a:p>
          <a:p>
            <a:pPr>
              <a:lnSpc>
                <a:spcPts val="1400"/>
              </a:lnSpc>
            </a:pPr>
            <a:r>
              <a:rPr lang="fi-FI" sz="1050" spc="-40" dirty="0"/>
              <a:t>ABB, </a:t>
            </a:r>
            <a:r>
              <a:rPr lang="fi-FI" sz="1050" spc="-40" dirty="0" err="1"/>
              <a:t>Ensto</a:t>
            </a:r>
            <a:r>
              <a:rPr lang="fi-FI" sz="1050" spc="-40" dirty="0"/>
              <a:t>, Microsoft Mobile, </a:t>
            </a:r>
            <a:br>
              <a:rPr lang="fi-FI" sz="1050" spc="-40" dirty="0"/>
            </a:br>
            <a:r>
              <a:rPr lang="fi-FI" sz="1050" spc="-40" dirty="0" err="1"/>
              <a:t>Murata</a:t>
            </a:r>
            <a:r>
              <a:rPr lang="fi-FI" sz="1050" spc="-40" dirty="0"/>
              <a:t> </a:t>
            </a:r>
            <a:r>
              <a:rPr lang="fi-FI" sz="1050" spc="-40" dirty="0" err="1"/>
              <a:t>Electronics</a:t>
            </a:r>
            <a:r>
              <a:rPr lang="fi-FI" sz="1050" spc="-40" dirty="0"/>
              <a:t>, Nokia, </a:t>
            </a:r>
            <a:r>
              <a:rPr lang="fi-FI" sz="1050" spc="-40" dirty="0" err="1"/>
              <a:t>Planmeca</a:t>
            </a:r>
            <a:r>
              <a:rPr lang="fi-FI" sz="1050" spc="-40" dirty="0"/>
              <a:t>, </a:t>
            </a:r>
            <a:br>
              <a:rPr lang="fi-FI" sz="1050" spc="-40" dirty="0"/>
            </a:br>
            <a:r>
              <a:rPr lang="fi-FI" sz="1050" spc="-40" dirty="0"/>
              <a:t>Polar </a:t>
            </a:r>
            <a:r>
              <a:rPr lang="fi-FI" sz="1050" spc="-40" dirty="0" err="1"/>
              <a:t>Electro</a:t>
            </a:r>
            <a:r>
              <a:rPr lang="fi-FI" sz="1050" spc="-40" dirty="0"/>
              <a:t>, Suunto, </a:t>
            </a:r>
            <a:r>
              <a:rPr lang="fi-FI" sz="1050" spc="-40" dirty="0" err="1"/>
              <a:t>Vacon</a:t>
            </a:r>
            <a:r>
              <a:rPr lang="fi-FI" sz="1050" spc="-40" dirty="0"/>
              <a:t>, Vaisala…</a:t>
            </a:r>
          </a:p>
        </p:txBody>
      </p:sp>
      <p:sp>
        <p:nvSpPr>
          <p:cNvPr id="28" name="Tekstiruutu 27"/>
          <p:cNvSpPr txBox="1"/>
          <p:nvPr/>
        </p:nvSpPr>
        <p:spPr>
          <a:xfrm>
            <a:off x="3485797" y="1790643"/>
            <a:ext cx="2499968" cy="97038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METALLIEN JALOSTUS</a:t>
            </a:r>
          </a:p>
          <a:p>
            <a:pPr>
              <a:lnSpc>
                <a:spcPts val="1400"/>
              </a:lnSpc>
            </a:pPr>
            <a:r>
              <a:rPr lang="fi-FI" sz="1050" spc="-40" dirty="0" err="1"/>
              <a:t>Boliden</a:t>
            </a:r>
            <a:r>
              <a:rPr lang="fi-FI" sz="1050" spc="-40" dirty="0"/>
              <a:t>, </a:t>
            </a:r>
            <a:r>
              <a:rPr lang="fi-FI" sz="1050" spc="-40" dirty="0" err="1"/>
              <a:t>Componenta</a:t>
            </a:r>
            <a:r>
              <a:rPr lang="fi-FI" sz="1050" spc="-40" dirty="0"/>
              <a:t>, Kuusakoski, Luvata, Outokumpu, Outotec, </a:t>
            </a:r>
            <a:br>
              <a:rPr lang="fi-FI" sz="1050" spc="-40" dirty="0"/>
            </a:br>
            <a:r>
              <a:rPr lang="fi-FI" sz="1050" spc="-40" dirty="0" err="1"/>
              <a:t>Ovako</a:t>
            </a:r>
            <a:r>
              <a:rPr lang="fi-FI" sz="1050" spc="-40" dirty="0"/>
              <a:t>, </a:t>
            </a:r>
            <a:r>
              <a:rPr lang="fi-FI" sz="1050" spc="-40" dirty="0" err="1"/>
              <a:t>Sacotec</a:t>
            </a:r>
            <a:r>
              <a:rPr lang="fi-FI" sz="1050" spc="-40" dirty="0"/>
              <a:t>, SSAB …</a:t>
            </a:r>
          </a:p>
          <a:p>
            <a:pPr>
              <a:lnSpc>
                <a:spcPts val="1400"/>
              </a:lnSpc>
            </a:pPr>
            <a:endParaRPr lang="fi-FI" sz="1050" spc="-40" dirty="0"/>
          </a:p>
        </p:txBody>
      </p:sp>
      <p:sp>
        <p:nvSpPr>
          <p:cNvPr id="29" name="Tekstiruutu 28"/>
          <p:cNvSpPr txBox="1"/>
          <p:nvPr/>
        </p:nvSpPr>
        <p:spPr>
          <a:xfrm>
            <a:off x="5954716" y="1778493"/>
            <a:ext cx="2882290" cy="13294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KONE- JA METALLITUOTETEOLLISUUS</a:t>
            </a:r>
          </a:p>
          <a:p>
            <a:pPr>
              <a:lnSpc>
                <a:spcPts val="1400"/>
              </a:lnSpc>
            </a:pPr>
            <a:r>
              <a:rPr lang="fi-FI" sz="1050" spc="-40" dirty="0"/>
              <a:t>Abloy, Cargotec, Finn-Power, Fiskars, Glaston, Kone, Konecranes, Metso, </a:t>
            </a:r>
            <a:br>
              <a:rPr lang="fi-FI" sz="1050" spc="-40" dirty="0"/>
            </a:br>
            <a:r>
              <a:rPr lang="fi-FI" sz="1050" spc="-40" dirty="0"/>
              <a:t>Meyer Turku, </a:t>
            </a:r>
            <a:r>
              <a:rPr lang="fi-FI" sz="1050" spc="-40" dirty="0" err="1"/>
              <a:t>Normet</a:t>
            </a:r>
            <a:r>
              <a:rPr lang="fi-FI" sz="1050" spc="-40" dirty="0"/>
              <a:t>, Oras, Patria, </a:t>
            </a:r>
            <a:r>
              <a:rPr lang="fi-FI" sz="1050" spc="-40" dirty="0" err="1"/>
              <a:t>Pemamek</a:t>
            </a:r>
            <a:r>
              <a:rPr lang="fi-FI" sz="1050" spc="-40" dirty="0"/>
              <a:t>, </a:t>
            </a:r>
            <a:r>
              <a:rPr lang="fi-FI" sz="1050" spc="-40" dirty="0" err="1"/>
              <a:t>Ponsse</a:t>
            </a:r>
            <a:r>
              <a:rPr lang="fi-FI" sz="1050" spc="-40" dirty="0"/>
              <a:t>, </a:t>
            </a:r>
            <a:r>
              <a:rPr lang="fi-FI" sz="1050" spc="-40" dirty="0" err="1"/>
              <a:t>Stala</a:t>
            </a:r>
            <a:r>
              <a:rPr lang="fi-FI" sz="1050" spc="-40" dirty="0"/>
              <a:t>, Valmet, </a:t>
            </a:r>
            <a:br>
              <a:rPr lang="fi-FI" sz="1050" spc="-40" dirty="0"/>
            </a:br>
            <a:r>
              <a:rPr lang="fi-FI" sz="1050" spc="-40" dirty="0"/>
              <a:t>Valtra, Wärtsilä…</a:t>
            </a:r>
          </a:p>
          <a:p>
            <a:pPr>
              <a:lnSpc>
                <a:spcPts val="1400"/>
              </a:lnSpc>
            </a:pPr>
            <a:endParaRPr lang="fi-FI" sz="1050" spc="-40" dirty="0"/>
          </a:p>
        </p:txBody>
      </p:sp>
      <p:sp>
        <p:nvSpPr>
          <p:cNvPr id="30" name="Tekstiruutu 29"/>
          <p:cNvSpPr txBox="1"/>
          <p:nvPr/>
        </p:nvSpPr>
        <p:spPr>
          <a:xfrm>
            <a:off x="350260" y="3342320"/>
            <a:ext cx="2834890" cy="114992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TIETOTEKNIIKKA-ALA</a:t>
            </a:r>
          </a:p>
          <a:p>
            <a:pPr>
              <a:lnSpc>
                <a:spcPts val="1400"/>
              </a:lnSpc>
            </a:pPr>
            <a:r>
              <a:rPr lang="fi-FI" sz="1050" spc="-40" dirty="0" err="1"/>
              <a:t>Affecto</a:t>
            </a:r>
            <a:r>
              <a:rPr lang="fi-FI" sz="1050" spc="-40" dirty="0"/>
              <a:t>, </a:t>
            </a:r>
            <a:r>
              <a:rPr lang="fi-FI" sz="1050" spc="-40" dirty="0" err="1"/>
              <a:t>Basware</a:t>
            </a:r>
            <a:r>
              <a:rPr lang="fi-FI" sz="1050" spc="-40" dirty="0"/>
              <a:t>, </a:t>
            </a:r>
            <a:r>
              <a:rPr lang="fi-FI" sz="1050" spc="-40" dirty="0" err="1"/>
              <a:t>Bilot</a:t>
            </a:r>
            <a:r>
              <a:rPr lang="fi-FI" sz="1050" spc="-40" dirty="0"/>
              <a:t>, CGI, </a:t>
            </a:r>
            <a:r>
              <a:rPr lang="fi-FI" sz="1050" spc="-40" dirty="0" err="1"/>
              <a:t>Comptel</a:t>
            </a:r>
            <a:r>
              <a:rPr lang="fi-FI" sz="1050" spc="-40" dirty="0"/>
              <a:t>, </a:t>
            </a:r>
            <a:r>
              <a:rPr lang="fi-FI" sz="1050" spc="-40" dirty="0" err="1"/>
              <a:t>Digia</a:t>
            </a:r>
            <a:r>
              <a:rPr lang="fi-FI" sz="1050" spc="-40" dirty="0"/>
              <a:t>, </a:t>
            </a:r>
            <a:r>
              <a:rPr lang="fi-FI" sz="1050" spc="-40" dirty="0" err="1"/>
              <a:t>Efecte</a:t>
            </a:r>
            <a:r>
              <a:rPr lang="fi-FI" sz="1050" spc="-40" dirty="0"/>
              <a:t>, </a:t>
            </a:r>
            <a:r>
              <a:rPr lang="fi-FI" sz="1050" spc="-40" dirty="0" err="1"/>
              <a:t>Enfo</a:t>
            </a:r>
            <a:r>
              <a:rPr lang="fi-FI" sz="1050" spc="-40" dirty="0"/>
              <a:t>, F-Secure, Fujitsu Finland, IBM, </a:t>
            </a:r>
            <a:r>
              <a:rPr lang="fi-FI" sz="1050" spc="-40" dirty="0" err="1"/>
              <a:t>Innofactor</a:t>
            </a:r>
            <a:r>
              <a:rPr lang="fi-FI" sz="1050" spc="-40" dirty="0"/>
              <a:t>, </a:t>
            </a:r>
            <a:r>
              <a:rPr lang="fi-FI" sz="1050" spc="-40" dirty="0" err="1"/>
              <a:t>Knowit</a:t>
            </a:r>
            <a:r>
              <a:rPr lang="fi-FI" sz="1050" spc="-40" dirty="0"/>
              <a:t>, </a:t>
            </a:r>
            <a:br>
              <a:rPr lang="fi-FI" sz="1050" spc="-40" dirty="0"/>
            </a:br>
            <a:r>
              <a:rPr lang="fi-FI" sz="1050" spc="-40" dirty="0"/>
              <a:t>Microsoft, </a:t>
            </a:r>
            <a:r>
              <a:rPr lang="fi-FI" sz="1050" spc="-40" dirty="0" err="1"/>
              <a:t>Nixu</a:t>
            </a:r>
            <a:r>
              <a:rPr lang="fi-FI" sz="1050" spc="-40" dirty="0"/>
              <a:t>, Tieto…</a:t>
            </a:r>
          </a:p>
          <a:p>
            <a:pPr>
              <a:lnSpc>
                <a:spcPts val="1400"/>
              </a:lnSpc>
            </a:pPr>
            <a:endParaRPr lang="fi-FI" sz="1050" spc="-40" dirty="0"/>
          </a:p>
        </p:txBody>
      </p:sp>
      <p:sp>
        <p:nvSpPr>
          <p:cNvPr id="31" name="Tekstiruutu 30"/>
          <p:cNvSpPr txBox="1"/>
          <p:nvPr/>
        </p:nvSpPr>
        <p:spPr>
          <a:xfrm>
            <a:off x="3492225" y="3350938"/>
            <a:ext cx="2834890" cy="79084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SUUNNITTELU JA KONSULTOINTI</a:t>
            </a:r>
          </a:p>
          <a:p>
            <a:pPr>
              <a:lnSpc>
                <a:spcPts val="1400"/>
              </a:lnSpc>
            </a:pPr>
            <a:r>
              <a:rPr lang="fi-FI" sz="1050" spc="-40" dirty="0"/>
              <a:t>A-Insinöörit, </a:t>
            </a:r>
            <a:r>
              <a:rPr lang="fi-FI" sz="1050" spc="-40" dirty="0" err="1"/>
              <a:t>Citec</a:t>
            </a:r>
            <a:r>
              <a:rPr lang="fi-FI" sz="1050" spc="-40" dirty="0"/>
              <a:t>, </a:t>
            </a:r>
            <a:r>
              <a:rPr lang="fi-FI" sz="1050" spc="-40" dirty="0" err="1"/>
              <a:t>Elomatic</a:t>
            </a:r>
            <a:r>
              <a:rPr lang="fi-FI" sz="1050" spc="-40" dirty="0"/>
              <a:t>, </a:t>
            </a:r>
            <a:r>
              <a:rPr lang="fi-FI" sz="1050" spc="-40" dirty="0" err="1"/>
              <a:t>Etteplan</a:t>
            </a:r>
            <a:r>
              <a:rPr lang="fi-FI" sz="1050" spc="-40" dirty="0"/>
              <a:t>, FCG,</a:t>
            </a:r>
          </a:p>
          <a:p>
            <a:pPr>
              <a:lnSpc>
                <a:spcPts val="1400"/>
              </a:lnSpc>
            </a:pPr>
            <a:r>
              <a:rPr lang="fi-FI" sz="1050" spc="-40" dirty="0"/>
              <a:t>Granlund, Neste </a:t>
            </a:r>
            <a:r>
              <a:rPr lang="fi-FI" sz="1050" spc="-40" dirty="0" err="1"/>
              <a:t>Jacobs</a:t>
            </a:r>
            <a:r>
              <a:rPr lang="fi-FI" sz="1050" spc="-40" dirty="0"/>
              <a:t>, Pöyry, Ramboll,</a:t>
            </a:r>
          </a:p>
          <a:p>
            <a:pPr>
              <a:lnSpc>
                <a:spcPts val="1400"/>
              </a:lnSpc>
            </a:pPr>
            <a:r>
              <a:rPr lang="fi-FI" sz="1050" spc="-40" dirty="0" err="1"/>
              <a:t>Rejlers</a:t>
            </a:r>
            <a:r>
              <a:rPr lang="fi-FI" sz="1050" spc="-40" dirty="0"/>
              <a:t>, SITO, SWECO, WSP…</a:t>
            </a:r>
          </a:p>
        </p:txBody>
      </p:sp>
      <p:pic>
        <p:nvPicPr>
          <p:cNvPr id="32" name="Kuva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9" y="1456385"/>
            <a:ext cx="283129" cy="283129"/>
          </a:xfrm>
          <a:prstGeom prst="rect">
            <a:avLst/>
          </a:prstGeom>
        </p:spPr>
      </p:pic>
      <p:pic>
        <p:nvPicPr>
          <p:cNvPr id="33" name="Kuva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838" y="1458571"/>
            <a:ext cx="284194" cy="284194"/>
          </a:xfrm>
          <a:prstGeom prst="rect">
            <a:avLst/>
          </a:prstGeom>
        </p:spPr>
      </p:pic>
      <p:pic>
        <p:nvPicPr>
          <p:cNvPr id="34" name="Kuva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77" y="3007289"/>
            <a:ext cx="282984" cy="282984"/>
          </a:xfrm>
          <a:prstGeom prst="rect">
            <a:avLst/>
          </a:prstGeom>
        </p:spPr>
      </p:pic>
      <p:pic>
        <p:nvPicPr>
          <p:cNvPr id="35" name="Kuva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607" y="3007289"/>
            <a:ext cx="284813" cy="284813"/>
          </a:xfrm>
          <a:prstGeom prst="rect">
            <a:avLst/>
          </a:prstGeom>
        </p:spPr>
      </p:pic>
      <p:pic>
        <p:nvPicPr>
          <p:cNvPr id="36" name="Kuva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845" y="1459085"/>
            <a:ext cx="284959" cy="28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21146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Teknologiateollisuus on viiden toimialan kokonaisuus</a:t>
            </a:r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338848" y="1794150"/>
            <a:ext cx="3142279" cy="97038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ELEKTRONIIKKA- JA SÄHKÖTEOLLISUUS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tietoliikennelaitteet, sähkökoneet, terveysteknologia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liikevaihto (2018): 15,3 </a:t>
            </a:r>
            <a:r>
              <a:rPr lang="fi-FI" sz="1050" spc="-40" dirty="0" err="1"/>
              <a:t>mrd</a:t>
            </a:r>
            <a:r>
              <a:rPr lang="fi-FI" sz="1050" spc="-40" dirty="0"/>
              <a:t> euroa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henkilöstö (2018): 38 600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485797" y="1790643"/>
            <a:ext cx="2499968" cy="97038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METALLIEN JALOSTUS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terästuotteet, värimetallit, valut, </a:t>
            </a:r>
            <a:br>
              <a:rPr lang="fi-FI" sz="1050" spc="-40" dirty="0"/>
            </a:br>
            <a:r>
              <a:rPr lang="fi-FI" sz="1050" spc="-40" dirty="0"/>
              <a:t>metallimalmikaivokset                      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liikevaihto (2018): 10,8 </a:t>
            </a:r>
            <a:r>
              <a:rPr lang="fi-FI" sz="1050" spc="-40" dirty="0" err="1"/>
              <a:t>mrd</a:t>
            </a:r>
            <a:r>
              <a:rPr lang="fi-FI" sz="1050" spc="-40" dirty="0"/>
              <a:t> euroa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henkilöstö (2018): 16 400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5954716" y="1778493"/>
            <a:ext cx="2882290" cy="79084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KONE- JA METALLITUOTETEOLLISUUS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koneet, metallituotteet, kulkuneuvot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liikevaihto (2018): 31,7 </a:t>
            </a:r>
            <a:r>
              <a:rPr lang="fi-FI" sz="1050" spc="-40" dirty="0" err="1"/>
              <a:t>mrd</a:t>
            </a:r>
            <a:r>
              <a:rPr lang="fi-FI" sz="1050" spc="-40" dirty="0"/>
              <a:t> euroa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henkilöstö (2018): 133 000 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350260" y="3342320"/>
            <a:ext cx="2834890" cy="79084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TIETOTEKNIIKKA-ALA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tietotekniikkapalvelut, ohjelmistot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liikevaihto (2018): 13,0 </a:t>
            </a:r>
            <a:r>
              <a:rPr lang="fi-FI" sz="1050" spc="-40" dirty="0" err="1"/>
              <a:t>mrd</a:t>
            </a:r>
            <a:r>
              <a:rPr lang="fi-FI" sz="1050" spc="-40" dirty="0"/>
              <a:t> euroa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henkilöstö (2018): 68 900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3492225" y="3350938"/>
            <a:ext cx="2834890" cy="97038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40" dirty="0"/>
              <a:t>SUUNNITTELU JA KONSULTOINTI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teollisuuden, yhteiskunnan </a:t>
            </a:r>
            <a:br>
              <a:rPr lang="fi-FI" sz="1050" spc="-40" dirty="0"/>
            </a:br>
            <a:r>
              <a:rPr lang="fi-FI" sz="1050" spc="-40" dirty="0"/>
              <a:t>ja rakentamisen asiantuntijapalvelut 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liikevaihto (2018): 6,3 </a:t>
            </a:r>
            <a:r>
              <a:rPr lang="fi-FI" sz="1050" spc="-40" dirty="0" err="1"/>
              <a:t>mrd</a:t>
            </a:r>
            <a:r>
              <a:rPr lang="fi-FI" sz="1050" spc="-40" dirty="0"/>
              <a:t> euroa</a:t>
            </a:r>
          </a:p>
          <a:p>
            <a:pPr marL="108000" indent="-10800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fi-FI" sz="1050" spc="-40" dirty="0"/>
              <a:t>henkilöstö (2018): 54 300 </a:t>
            </a:r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9" y="1456385"/>
            <a:ext cx="283129" cy="283129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838" y="1458571"/>
            <a:ext cx="284194" cy="284194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77" y="3007289"/>
            <a:ext cx="282984" cy="282984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607" y="3007289"/>
            <a:ext cx="284813" cy="284813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845" y="1459085"/>
            <a:ext cx="284959" cy="28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20006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77432"/>
          </a:xfrm>
        </p:spPr>
        <p:txBody>
          <a:bodyPr/>
          <a:lstStyle/>
          <a:p>
            <a:r>
              <a:rPr lang="fi-FI" dirty="0"/>
              <a:t>Teknologiateollisuus Suomessa</a:t>
            </a:r>
            <a:br>
              <a:rPr lang="fi-FI" dirty="0"/>
            </a:br>
            <a:r>
              <a:rPr lang="fi-FI" dirty="0"/>
              <a:t>– Suomen suurin elinkeino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Sisällön paikkamerkki 6"/>
          <p:cNvSpPr>
            <a:spLocks noGrp="1"/>
          </p:cNvSpPr>
          <p:nvPr>
            <p:ph sz="quarter" idx="17"/>
          </p:nvPr>
        </p:nvSpPr>
        <p:spPr>
          <a:xfrm>
            <a:off x="282027" y="1203599"/>
            <a:ext cx="4549177" cy="3290196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Yli</a:t>
            </a:r>
            <a:r>
              <a:rPr lang="fi-FI" b="1" dirty="0"/>
              <a:t> 50 % </a:t>
            </a:r>
            <a:r>
              <a:rPr lang="fi-FI" dirty="0"/>
              <a:t>koko viennistä.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Työllisyysvaikutus suoraan lähes        </a:t>
            </a:r>
            <a:r>
              <a:rPr lang="fi-FI" b="1" dirty="0"/>
              <a:t>320 000, </a:t>
            </a:r>
            <a:r>
              <a:rPr lang="fi-FI" dirty="0"/>
              <a:t>välilliset vaikutukset mukaan lukien </a:t>
            </a:r>
            <a:r>
              <a:rPr lang="fi-FI" b="1" dirty="0"/>
              <a:t>675 000 </a:t>
            </a:r>
            <a:r>
              <a:rPr lang="fi-FI" dirty="0"/>
              <a:t>ihmistä. 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Vaikutus arvonlisään yhteensä </a:t>
            </a:r>
            <a:r>
              <a:rPr lang="fi-FI" b="1" dirty="0"/>
              <a:t>57        mrd. € eli 28 % </a:t>
            </a:r>
            <a:r>
              <a:rPr lang="fi-FI" dirty="0"/>
              <a:t>BKT:n arvonlisäyksestä.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Tuo Suomeen </a:t>
            </a:r>
            <a:r>
              <a:rPr lang="fi-FI" b="1" dirty="0"/>
              <a:t>18 mrd. €:n </a:t>
            </a:r>
            <a:r>
              <a:rPr lang="fi-FI" dirty="0"/>
              <a:t>verotulot vuosittain.  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Investoinnit vuosittain </a:t>
            </a:r>
            <a:r>
              <a:rPr lang="fi-FI" b="1" dirty="0"/>
              <a:t>5 mrd. €</a:t>
            </a:r>
            <a:r>
              <a:rPr lang="fi-FI" dirty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b="1" dirty="0"/>
              <a:t>70 %</a:t>
            </a:r>
            <a:r>
              <a:rPr lang="fi-FI" dirty="0"/>
              <a:t> elinkeinoelämän </a:t>
            </a:r>
            <a:br>
              <a:rPr lang="fi-FI" dirty="0"/>
            </a:br>
            <a:r>
              <a:rPr lang="fi-FI" dirty="0" err="1"/>
              <a:t>t&amp;k</a:t>
            </a:r>
            <a:r>
              <a:rPr lang="fi-FI" dirty="0"/>
              <a:t> -investoinneista.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E5104D0-90C8-43A6-A0F2-B1172D820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03598"/>
            <a:ext cx="407509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02548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92E935A-C7CC-5C4B-B2BA-A4BC4389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EE161D-1D28-774E-983A-CF21D4B2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194CD1-3079-A04D-ABE9-0C25360A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9" name="Tekstin paikkamerkki 1">
            <a:extLst>
              <a:ext uri="{FF2B5EF4-FFF2-40B4-BE49-F238E27FC236}">
                <a16:creationId xmlns:a16="http://schemas.microsoft.com/office/drawing/2014/main" id="{CF996727-0B75-C445-A55E-E271361F05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00" cy="648000"/>
          </a:xfrm>
        </p:spPr>
        <p:txBody>
          <a:bodyPr>
            <a:normAutofit/>
          </a:bodyPr>
          <a:lstStyle/>
          <a:p>
            <a:r>
              <a:rPr lang="fi-FI" spc="-60" dirty="0"/>
              <a:t>Toimialakohtaisia asioita yhdistyksissä ja ryhmissä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7D70A274-A473-5A4B-8598-BF9D7E9E96DF}"/>
              </a:ext>
            </a:extLst>
          </p:cNvPr>
          <p:cNvSpPr txBox="1"/>
          <p:nvPr/>
        </p:nvSpPr>
        <p:spPr>
          <a:xfrm>
            <a:off x="519995" y="1079028"/>
            <a:ext cx="1157616" cy="39106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lnSpc>
                <a:spcPts val="1300"/>
              </a:lnSpc>
            </a:pPr>
            <a:r>
              <a:rPr lang="fi-FI" sz="1000" b="1" spc="-40" dirty="0"/>
              <a:t>Viiden toimialan</a:t>
            </a:r>
          </a:p>
          <a:p>
            <a:pPr>
              <a:lnSpc>
                <a:spcPts val="1300"/>
              </a:lnSpc>
            </a:pPr>
            <a:r>
              <a:rPr lang="fi-FI" sz="1000" b="1" spc="-40" dirty="0"/>
              <a:t>kokonaisuus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B445D481-31FD-3C42-AF5C-5623FCA7C870}"/>
              </a:ext>
            </a:extLst>
          </p:cNvPr>
          <p:cNvSpPr txBox="1"/>
          <p:nvPr/>
        </p:nvSpPr>
        <p:spPr>
          <a:xfrm>
            <a:off x="519995" y="1535777"/>
            <a:ext cx="1660317" cy="172731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i-FI" sz="650" b="1" spc="-40" dirty="0"/>
              <a:t>Liikevaihto teknologiateollisuudessa: 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4A9FEB57-64EA-FD4C-8CC9-E115C65375BF}"/>
              </a:ext>
            </a:extLst>
          </p:cNvPr>
          <p:cNvSpPr txBox="1"/>
          <p:nvPr/>
        </p:nvSpPr>
        <p:spPr>
          <a:xfrm>
            <a:off x="524322" y="2485350"/>
            <a:ext cx="1651662" cy="55777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lnSpc>
                <a:spcPts val="1300"/>
              </a:lnSpc>
            </a:pPr>
            <a:r>
              <a:rPr lang="fi-FI" sz="1000" b="1" spc="-50" dirty="0"/>
              <a:t>Teknologiateollisuuteen</a:t>
            </a:r>
          </a:p>
          <a:p>
            <a:pPr>
              <a:lnSpc>
                <a:spcPts val="1300"/>
              </a:lnSpc>
            </a:pPr>
            <a:r>
              <a:rPr lang="fi-FI" sz="1000" b="1" spc="-40" dirty="0"/>
              <a:t>Kuuluvat</a:t>
            </a:r>
          </a:p>
          <a:p>
            <a:pPr>
              <a:lnSpc>
                <a:spcPts val="1300"/>
              </a:lnSpc>
            </a:pPr>
            <a:r>
              <a:rPr lang="fi-FI" sz="1000" b="1" spc="-40" dirty="0"/>
              <a:t>yhdistykset</a:t>
            </a:r>
          </a:p>
        </p:txBody>
      </p:sp>
      <p:sp>
        <p:nvSpPr>
          <p:cNvPr id="63" name="Tekstiruutu 62">
            <a:extLst>
              <a:ext uri="{FF2B5EF4-FFF2-40B4-BE49-F238E27FC236}">
                <a16:creationId xmlns:a16="http://schemas.microsoft.com/office/drawing/2014/main" id="{68D9914E-D024-3A44-9537-ADB2D93B2C05}"/>
              </a:ext>
            </a:extLst>
          </p:cNvPr>
          <p:cNvSpPr txBox="1"/>
          <p:nvPr/>
        </p:nvSpPr>
        <p:spPr>
          <a:xfrm>
            <a:off x="516308" y="4170150"/>
            <a:ext cx="1131006" cy="226591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lnSpc>
                <a:spcPts val="1300"/>
              </a:lnSpc>
            </a:pPr>
            <a:r>
              <a:rPr lang="fi-FI" sz="1000" b="1" spc="-40" dirty="0"/>
              <a:t>Toimialaryhmät</a:t>
            </a:r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AA4946D-048F-A543-95A4-61D718775C11}"/>
              </a:ext>
            </a:extLst>
          </p:cNvPr>
          <p:cNvSpPr txBox="1"/>
          <p:nvPr/>
        </p:nvSpPr>
        <p:spPr>
          <a:xfrm>
            <a:off x="2359457" y="4035354"/>
            <a:ext cx="5967265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i-FI" sz="800" spc="-10" dirty="0"/>
              <a:t>Alihankkijat, alumiinituotteet, lämpökäsittely ja takomot, maatalouskonevalmistajat, metallintyöstökonevalmistajat, </a:t>
            </a:r>
            <a:br>
              <a:rPr lang="fi-FI" sz="800" spc="-10" dirty="0"/>
            </a:br>
            <a:r>
              <a:rPr lang="fi-FI" sz="800" spc="-10" dirty="0"/>
              <a:t>nosto- ja siirtolaitetoimialaryhmä, ohutlevytuotteet, </a:t>
            </a:r>
            <a:r>
              <a:rPr lang="fi-FI" sz="800" spc="-10" dirty="0" err="1"/>
              <a:t>ovitoimala</a:t>
            </a:r>
            <a:r>
              <a:rPr lang="fi-FI" sz="800" spc="-10" dirty="0"/>
              <a:t>, perävaunut ja </a:t>
            </a:r>
            <a:r>
              <a:rPr lang="fi-FI" sz="800" spc="-10" dirty="0" err="1"/>
              <a:t>päällirakenteet</a:t>
            </a:r>
            <a:r>
              <a:rPr lang="fi-FI" sz="800" spc="-10" dirty="0"/>
              <a:t>, polttomoottorit, </a:t>
            </a:r>
            <a:br>
              <a:rPr lang="fi-FI" sz="800" spc="-10" dirty="0"/>
            </a:br>
            <a:r>
              <a:rPr lang="fi-FI" sz="800" spc="-10" dirty="0"/>
              <a:t>puuntyöstökoneet, rakennuskonevalmistajat, sähköinen liikenne, tietotekniikka, työvälineet, valaisinvalmistajat, </a:t>
            </a:r>
            <a:br>
              <a:rPr lang="fi-FI" sz="800" spc="-10" dirty="0"/>
            </a:br>
            <a:r>
              <a:rPr lang="fi-FI" sz="800" spc="-10" dirty="0"/>
              <a:t>voimansiirto, ydinenergia-alan toimittajat </a:t>
            </a:r>
          </a:p>
        </p:txBody>
      </p:sp>
      <p:sp>
        <p:nvSpPr>
          <p:cNvPr id="69" name="Tekstiruutu 68">
            <a:extLst>
              <a:ext uri="{FF2B5EF4-FFF2-40B4-BE49-F238E27FC236}">
                <a16:creationId xmlns:a16="http://schemas.microsoft.com/office/drawing/2014/main" id="{9D723EAD-18F9-4445-99EF-28BEC656D9C2}"/>
              </a:ext>
            </a:extLst>
          </p:cNvPr>
          <p:cNvSpPr txBox="1"/>
          <p:nvPr/>
        </p:nvSpPr>
        <p:spPr>
          <a:xfrm>
            <a:off x="7264460" y="1269268"/>
            <a:ext cx="788605" cy="26820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lnSpc>
                <a:spcPts val="820"/>
              </a:lnSpc>
            </a:pPr>
            <a:r>
              <a:rPr lang="fi-FI" sz="600" b="1" spc="-20" dirty="0"/>
              <a:t>SUUNNITTELU JA</a:t>
            </a:r>
          </a:p>
          <a:p>
            <a:pPr>
              <a:lnSpc>
                <a:spcPts val="820"/>
              </a:lnSpc>
            </a:pPr>
            <a:r>
              <a:rPr lang="fi-FI" sz="600" b="1" spc="-20" dirty="0"/>
              <a:t>KONSULTOINTI</a:t>
            </a:r>
          </a:p>
        </p:txBody>
      </p:sp>
      <p:sp>
        <p:nvSpPr>
          <p:cNvPr id="72" name="Tekstiruutu 71">
            <a:extLst>
              <a:ext uri="{FF2B5EF4-FFF2-40B4-BE49-F238E27FC236}">
                <a16:creationId xmlns:a16="http://schemas.microsoft.com/office/drawing/2014/main" id="{4240FA9C-9DF3-6F4D-BB6E-94E748DF5543}"/>
              </a:ext>
            </a:extLst>
          </p:cNvPr>
          <p:cNvSpPr txBox="1"/>
          <p:nvPr/>
        </p:nvSpPr>
        <p:spPr>
          <a:xfrm>
            <a:off x="7270680" y="1511467"/>
            <a:ext cx="291674" cy="211203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i-FI" sz="900" b="1" spc="-40" dirty="0">
                <a:solidFill>
                  <a:srgbClr val="9AC16F"/>
                </a:solidFill>
              </a:rPr>
              <a:t>8%</a:t>
            </a:r>
          </a:p>
        </p:txBody>
      </p:sp>
      <p:pic>
        <p:nvPicPr>
          <p:cNvPr id="125" name="Kuva 124">
            <a:extLst>
              <a:ext uri="{FF2B5EF4-FFF2-40B4-BE49-F238E27FC236}">
                <a16:creationId xmlns:a16="http://schemas.microsoft.com/office/drawing/2014/main" id="{ED1E4694-06BE-8541-8E4F-1C24A8FCD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425" y="1070762"/>
            <a:ext cx="157170" cy="157170"/>
          </a:xfrm>
          <a:prstGeom prst="rect">
            <a:avLst/>
          </a:prstGeom>
        </p:spPr>
      </p:pic>
      <p:sp>
        <p:nvSpPr>
          <p:cNvPr id="126" name="Tekstiruutu 125">
            <a:extLst>
              <a:ext uri="{FF2B5EF4-FFF2-40B4-BE49-F238E27FC236}">
                <a16:creationId xmlns:a16="http://schemas.microsoft.com/office/drawing/2014/main" id="{86919A9F-9F98-A141-A664-59F41DD3F79D}"/>
              </a:ext>
            </a:extLst>
          </p:cNvPr>
          <p:cNvSpPr txBox="1"/>
          <p:nvPr/>
        </p:nvSpPr>
        <p:spPr>
          <a:xfrm>
            <a:off x="2359841" y="1269268"/>
            <a:ext cx="878693" cy="26820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lnSpc>
                <a:spcPts val="820"/>
              </a:lnSpc>
            </a:pPr>
            <a:r>
              <a:rPr lang="fi-FI" sz="600" b="1" spc="-20" dirty="0"/>
              <a:t>KONE- JA METALLI-</a:t>
            </a:r>
          </a:p>
          <a:p>
            <a:pPr>
              <a:lnSpc>
                <a:spcPts val="820"/>
              </a:lnSpc>
            </a:pPr>
            <a:r>
              <a:rPr lang="fi-FI" sz="600" b="1" spc="-20" dirty="0"/>
              <a:t>TUOTETEOLLISUUS</a:t>
            </a:r>
          </a:p>
        </p:txBody>
      </p:sp>
      <p:sp>
        <p:nvSpPr>
          <p:cNvPr id="127" name="Tekstiruutu 126">
            <a:extLst>
              <a:ext uri="{FF2B5EF4-FFF2-40B4-BE49-F238E27FC236}">
                <a16:creationId xmlns:a16="http://schemas.microsoft.com/office/drawing/2014/main" id="{45F657D6-8D3B-1A4D-8FAD-7D7F0DC1D3A6}"/>
              </a:ext>
            </a:extLst>
          </p:cNvPr>
          <p:cNvSpPr txBox="1"/>
          <p:nvPr/>
        </p:nvSpPr>
        <p:spPr>
          <a:xfrm>
            <a:off x="2372617" y="1511467"/>
            <a:ext cx="368297" cy="211203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i-FI" sz="900" b="1" spc="-40" dirty="0">
                <a:solidFill>
                  <a:srgbClr val="7D23A0"/>
                </a:solidFill>
              </a:rPr>
              <a:t>41%</a:t>
            </a:r>
          </a:p>
        </p:txBody>
      </p:sp>
      <p:pic>
        <p:nvPicPr>
          <p:cNvPr id="129" name="Kuva 128">
            <a:extLst>
              <a:ext uri="{FF2B5EF4-FFF2-40B4-BE49-F238E27FC236}">
                <a16:creationId xmlns:a16="http://schemas.microsoft.com/office/drawing/2014/main" id="{7D813D8C-2EB5-8A4C-B850-168DBF38B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170" y="1069319"/>
            <a:ext cx="157170" cy="157170"/>
          </a:xfrm>
          <a:prstGeom prst="rect">
            <a:avLst/>
          </a:prstGeom>
        </p:spPr>
      </p:pic>
      <p:sp>
        <p:nvSpPr>
          <p:cNvPr id="130" name="Tekstiruutu 129">
            <a:extLst>
              <a:ext uri="{FF2B5EF4-FFF2-40B4-BE49-F238E27FC236}">
                <a16:creationId xmlns:a16="http://schemas.microsoft.com/office/drawing/2014/main" id="{BF8CE211-22B3-D14F-9F45-EFF2C5274F1F}"/>
              </a:ext>
            </a:extLst>
          </p:cNvPr>
          <p:cNvSpPr txBox="1"/>
          <p:nvPr/>
        </p:nvSpPr>
        <p:spPr>
          <a:xfrm>
            <a:off x="3581717" y="1269268"/>
            <a:ext cx="1004368" cy="26820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lnSpc>
                <a:spcPts val="820"/>
              </a:lnSpc>
            </a:pPr>
            <a:r>
              <a:rPr lang="fi-FI" sz="600" b="1" spc="-20" dirty="0"/>
              <a:t>ELEKTRONIIKKA-</a:t>
            </a:r>
          </a:p>
          <a:p>
            <a:pPr>
              <a:lnSpc>
                <a:spcPts val="820"/>
              </a:lnSpc>
            </a:pPr>
            <a:r>
              <a:rPr lang="fi-FI" sz="600" b="1" spc="-20" dirty="0"/>
              <a:t>JA SÄHKÖTEOLLISUUS</a:t>
            </a:r>
          </a:p>
        </p:txBody>
      </p:sp>
      <p:sp>
        <p:nvSpPr>
          <p:cNvPr id="131" name="Tekstiruutu 130">
            <a:extLst>
              <a:ext uri="{FF2B5EF4-FFF2-40B4-BE49-F238E27FC236}">
                <a16:creationId xmlns:a16="http://schemas.microsoft.com/office/drawing/2014/main" id="{6714D670-BE18-7842-B789-CEDB634D26D7}"/>
              </a:ext>
            </a:extLst>
          </p:cNvPr>
          <p:cNvSpPr txBox="1"/>
          <p:nvPr/>
        </p:nvSpPr>
        <p:spPr>
          <a:xfrm>
            <a:off x="3580661" y="1511467"/>
            <a:ext cx="368297" cy="211203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i-FI" sz="900" b="1" spc="-40" dirty="0">
                <a:solidFill>
                  <a:srgbClr val="3876AD"/>
                </a:solidFill>
              </a:rPr>
              <a:t>20%</a:t>
            </a:r>
          </a:p>
        </p:txBody>
      </p:sp>
      <p:pic>
        <p:nvPicPr>
          <p:cNvPr id="132" name="Kuva 131">
            <a:extLst>
              <a:ext uri="{FF2B5EF4-FFF2-40B4-BE49-F238E27FC236}">
                <a16:creationId xmlns:a16="http://schemas.microsoft.com/office/drawing/2014/main" id="{9A673620-9D82-604A-B501-2243EA6C7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379" y="1593446"/>
            <a:ext cx="203200" cy="50800"/>
          </a:xfrm>
          <a:prstGeom prst="rect">
            <a:avLst/>
          </a:prstGeom>
        </p:spPr>
      </p:pic>
      <p:pic>
        <p:nvPicPr>
          <p:cNvPr id="133" name="Kuva 132">
            <a:extLst>
              <a:ext uri="{FF2B5EF4-FFF2-40B4-BE49-F238E27FC236}">
                <a16:creationId xmlns:a16="http://schemas.microsoft.com/office/drawing/2014/main" id="{941DC1D6-DDE9-6047-A1AA-E6A63FE821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854" y="1071655"/>
            <a:ext cx="157170" cy="157170"/>
          </a:xfrm>
          <a:prstGeom prst="rect">
            <a:avLst/>
          </a:prstGeom>
        </p:spPr>
      </p:pic>
      <p:sp>
        <p:nvSpPr>
          <p:cNvPr id="134" name="Tekstiruutu 133">
            <a:extLst>
              <a:ext uri="{FF2B5EF4-FFF2-40B4-BE49-F238E27FC236}">
                <a16:creationId xmlns:a16="http://schemas.microsoft.com/office/drawing/2014/main" id="{6E8863E4-8550-854F-BD4E-2D4A02FE9711}"/>
              </a:ext>
            </a:extLst>
          </p:cNvPr>
          <p:cNvSpPr txBox="1"/>
          <p:nvPr/>
        </p:nvSpPr>
        <p:spPr>
          <a:xfrm>
            <a:off x="4722978" y="1269268"/>
            <a:ext cx="989942" cy="1656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lnSpc>
                <a:spcPts val="820"/>
              </a:lnSpc>
            </a:pPr>
            <a:r>
              <a:rPr lang="fi-FI" sz="600" b="1" spc="-20" dirty="0"/>
              <a:t>TIETOTEKNIIKKA-ALA</a:t>
            </a:r>
          </a:p>
        </p:txBody>
      </p:sp>
      <p:sp>
        <p:nvSpPr>
          <p:cNvPr id="135" name="Tekstiruutu 134">
            <a:extLst>
              <a:ext uri="{FF2B5EF4-FFF2-40B4-BE49-F238E27FC236}">
                <a16:creationId xmlns:a16="http://schemas.microsoft.com/office/drawing/2014/main" id="{B2577EE6-BDC5-8947-8FDA-15A16A1ED39A}"/>
              </a:ext>
            </a:extLst>
          </p:cNvPr>
          <p:cNvSpPr txBox="1"/>
          <p:nvPr/>
        </p:nvSpPr>
        <p:spPr>
          <a:xfrm>
            <a:off x="4724226" y="1511467"/>
            <a:ext cx="368297" cy="211203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i-FI" sz="900" b="1" spc="-40" dirty="0">
                <a:solidFill>
                  <a:srgbClr val="61CCCD"/>
                </a:solidFill>
              </a:rPr>
              <a:t>17%</a:t>
            </a:r>
          </a:p>
        </p:txBody>
      </p:sp>
      <p:pic>
        <p:nvPicPr>
          <p:cNvPr id="137" name="Kuva 136">
            <a:extLst>
              <a:ext uri="{FF2B5EF4-FFF2-40B4-BE49-F238E27FC236}">
                <a16:creationId xmlns:a16="http://schemas.microsoft.com/office/drawing/2014/main" id="{18BA1E1F-44B5-3A4E-80FC-554A463D79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5719" y="1071530"/>
            <a:ext cx="157170" cy="157170"/>
          </a:xfrm>
          <a:prstGeom prst="rect">
            <a:avLst/>
          </a:prstGeom>
        </p:spPr>
      </p:pic>
      <p:sp>
        <p:nvSpPr>
          <p:cNvPr id="138" name="Tekstiruutu 137">
            <a:extLst>
              <a:ext uri="{FF2B5EF4-FFF2-40B4-BE49-F238E27FC236}">
                <a16:creationId xmlns:a16="http://schemas.microsoft.com/office/drawing/2014/main" id="{AFF2D6FF-2986-7741-AD45-55CF3D98BCB5}"/>
              </a:ext>
            </a:extLst>
          </p:cNvPr>
          <p:cNvSpPr txBox="1"/>
          <p:nvPr/>
        </p:nvSpPr>
        <p:spPr>
          <a:xfrm>
            <a:off x="5976200" y="1269268"/>
            <a:ext cx="991544" cy="1656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lnSpc>
                <a:spcPts val="820"/>
              </a:lnSpc>
            </a:pPr>
            <a:r>
              <a:rPr lang="fi-FI" sz="600" b="1" spc="-30" dirty="0"/>
              <a:t>METALLIEN JALOSTUS</a:t>
            </a:r>
          </a:p>
        </p:txBody>
      </p:sp>
      <p:sp>
        <p:nvSpPr>
          <p:cNvPr id="139" name="Tekstiruutu 138">
            <a:extLst>
              <a:ext uri="{FF2B5EF4-FFF2-40B4-BE49-F238E27FC236}">
                <a16:creationId xmlns:a16="http://schemas.microsoft.com/office/drawing/2014/main" id="{6918A894-BC92-6241-AB3A-42DB3D56B869}"/>
              </a:ext>
            </a:extLst>
          </p:cNvPr>
          <p:cNvSpPr txBox="1"/>
          <p:nvPr/>
        </p:nvSpPr>
        <p:spPr>
          <a:xfrm>
            <a:off x="5976200" y="1511467"/>
            <a:ext cx="368297" cy="211203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i-FI" sz="900" b="1" spc="-40" dirty="0">
                <a:solidFill>
                  <a:srgbClr val="EE8765"/>
                </a:solidFill>
              </a:rPr>
              <a:t>14%</a:t>
            </a:r>
          </a:p>
        </p:txBody>
      </p:sp>
      <p:pic>
        <p:nvPicPr>
          <p:cNvPr id="140" name="Kuva 139">
            <a:extLst>
              <a:ext uri="{FF2B5EF4-FFF2-40B4-BE49-F238E27FC236}">
                <a16:creationId xmlns:a16="http://schemas.microsoft.com/office/drawing/2014/main" id="{79BF3BBE-2330-6B41-B92A-9DB7DBD323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571" y="1595351"/>
            <a:ext cx="139700" cy="50800"/>
          </a:xfrm>
          <a:prstGeom prst="rect">
            <a:avLst/>
          </a:prstGeom>
        </p:spPr>
      </p:pic>
      <p:pic>
        <p:nvPicPr>
          <p:cNvPr id="141" name="Kuva 140">
            <a:extLst>
              <a:ext uri="{FF2B5EF4-FFF2-40B4-BE49-F238E27FC236}">
                <a16:creationId xmlns:a16="http://schemas.microsoft.com/office/drawing/2014/main" id="{CBF38FB3-5DD4-9D40-B9F3-B92292C8A1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1046" y="1073604"/>
            <a:ext cx="157170" cy="157170"/>
          </a:xfrm>
          <a:prstGeom prst="rect">
            <a:avLst/>
          </a:prstGeom>
        </p:spPr>
      </p:pic>
      <p:pic>
        <p:nvPicPr>
          <p:cNvPr id="148" name="Kuva 147">
            <a:extLst>
              <a:ext uri="{FF2B5EF4-FFF2-40B4-BE49-F238E27FC236}">
                <a16:creationId xmlns:a16="http://schemas.microsoft.com/office/drawing/2014/main" id="{30848234-85B7-4047-B4B9-ECD76E5168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4600" y="1593850"/>
            <a:ext cx="88900" cy="50800"/>
          </a:xfrm>
          <a:prstGeom prst="rect">
            <a:avLst/>
          </a:prstGeom>
        </p:spPr>
      </p:pic>
      <p:pic>
        <p:nvPicPr>
          <p:cNvPr id="149" name="Kuva 148">
            <a:extLst>
              <a:ext uri="{FF2B5EF4-FFF2-40B4-BE49-F238E27FC236}">
                <a16:creationId xmlns:a16="http://schemas.microsoft.com/office/drawing/2014/main" id="{98FBF5E0-AB86-F142-B6D9-F086A811F3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4925" y="1593850"/>
            <a:ext cx="165100" cy="50800"/>
          </a:xfrm>
          <a:prstGeom prst="rect">
            <a:avLst/>
          </a:prstGeom>
        </p:spPr>
      </p:pic>
      <p:pic>
        <p:nvPicPr>
          <p:cNvPr id="150" name="Kuva 149">
            <a:extLst>
              <a:ext uri="{FF2B5EF4-FFF2-40B4-BE49-F238E27FC236}">
                <a16:creationId xmlns:a16="http://schemas.microsoft.com/office/drawing/2014/main" id="{3CC12B14-32B0-FA4D-A962-5C7A28A142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59075" y="1593850"/>
            <a:ext cx="406400" cy="50800"/>
          </a:xfrm>
          <a:prstGeom prst="rect">
            <a:avLst/>
          </a:prstGeom>
        </p:spPr>
      </p:pic>
      <p:pic>
        <p:nvPicPr>
          <p:cNvPr id="153" name="Kuva 152">
            <a:extLst>
              <a:ext uri="{FF2B5EF4-FFF2-40B4-BE49-F238E27FC236}">
                <a16:creationId xmlns:a16="http://schemas.microsoft.com/office/drawing/2014/main" id="{1B2D4A06-0AF8-D547-B372-C830A145D2A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39" y="3326970"/>
            <a:ext cx="1719780" cy="559230"/>
          </a:xfrm>
          <a:prstGeom prst="rect">
            <a:avLst/>
          </a:prstGeom>
        </p:spPr>
      </p:pic>
      <p:grpSp>
        <p:nvGrpSpPr>
          <p:cNvPr id="81" name="Group 68">
            <a:extLst>
              <a:ext uri="{FF2B5EF4-FFF2-40B4-BE49-F238E27FC236}">
                <a16:creationId xmlns:a16="http://schemas.microsoft.com/office/drawing/2014/main" id="{DA273E6F-6B8E-4EF1-BD97-4F9CDA6966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64088" y="2078038"/>
            <a:ext cx="1295400" cy="355600"/>
            <a:chOff x="3001" y="1309"/>
            <a:chExt cx="816" cy="224"/>
          </a:xfrm>
        </p:grpSpPr>
        <p:sp>
          <p:nvSpPr>
            <p:cNvPr id="84" name="AutoShape 67">
              <a:extLst>
                <a:ext uri="{FF2B5EF4-FFF2-40B4-BE49-F238E27FC236}">
                  <a16:creationId xmlns:a16="http://schemas.microsoft.com/office/drawing/2014/main" id="{DC51A338-AA2C-46F4-9D47-676613F48FE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01" y="1309"/>
              <a:ext cx="816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5" name="Freeform 69">
              <a:extLst>
                <a:ext uri="{FF2B5EF4-FFF2-40B4-BE49-F238E27FC236}">
                  <a16:creationId xmlns:a16="http://schemas.microsoft.com/office/drawing/2014/main" id="{5E05CD32-CF79-4A4C-A99F-B535D57E5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1303"/>
              <a:ext cx="214" cy="217"/>
            </a:xfrm>
            <a:custGeom>
              <a:avLst/>
              <a:gdLst>
                <a:gd name="T0" fmla="*/ 0 w 352"/>
                <a:gd name="T1" fmla="*/ 0 h 351"/>
                <a:gd name="T2" fmla="*/ 0 w 352"/>
                <a:gd name="T3" fmla="*/ 0 h 351"/>
                <a:gd name="T4" fmla="*/ 0 w 352"/>
                <a:gd name="T5" fmla="*/ 117 h 351"/>
                <a:gd name="T6" fmla="*/ 234 w 352"/>
                <a:gd name="T7" fmla="*/ 117 h 351"/>
                <a:gd name="T8" fmla="*/ 234 w 352"/>
                <a:gd name="T9" fmla="*/ 351 h 351"/>
                <a:gd name="T10" fmla="*/ 352 w 352"/>
                <a:gd name="T11" fmla="*/ 351 h 351"/>
                <a:gd name="T12" fmla="*/ 352 w 352"/>
                <a:gd name="T13" fmla="*/ 0 h 351"/>
                <a:gd name="T14" fmla="*/ 0 w 352"/>
                <a:gd name="T15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351">
                  <a:moveTo>
                    <a:pt x="0" y="0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234" y="117"/>
                  </a:lnTo>
                  <a:lnTo>
                    <a:pt x="234" y="351"/>
                  </a:lnTo>
                  <a:lnTo>
                    <a:pt x="352" y="351"/>
                  </a:lnTo>
                  <a:lnTo>
                    <a:pt x="3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6" name="Freeform 70">
              <a:extLst>
                <a:ext uri="{FF2B5EF4-FFF2-40B4-BE49-F238E27FC236}">
                  <a16:creationId xmlns:a16="http://schemas.microsoft.com/office/drawing/2014/main" id="{8D657A10-C12F-425B-9459-FDF48FBA2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" y="1471"/>
              <a:ext cx="39" cy="48"/>
            </a:xfrm>
            <a:custGeom>
              <a:avLst/>
              <a:gdLst>
                <a:gd name="T0" fmla="*/ 36 w 64"/>
                <a:gd name="T1" fmla="*/ 32 h 79"/>
                <a:gd name="T2" fmla="*/ 36 w 64"/>
                <a:gd name="T3" fmla="*/ 32 h 79"/>
                <a:gd name="T4" fmla="*/ 64 w 64"/>
                <a:gd name="T5" fmla="*/ 79 h 79"/>
                <a:gd name="T6" fmla="*/ 46 w 64"/>
                <a:gd name="T7" fmla="*/ 79 h 79"/>
                <a:gd name="T8" fmla="*/ 26 w 64"/>
                <a:gd name="T9" fmla="*/ 43 h 79"/>
                <a:gd name="T10" fmla="*/ 15 w 64"/>
                <a:gd name="T11" fmla="*/ 56 h 79"/>
                <a:gd name="T12" fmla="*/ 15 w 64"/>
                <a:gd name="T13" fmla="*/ 79 h 79"/>
                <a:gd name="T14" fmla="*/ 0 w 64"/>
                <a:gd name="T15" fmla="*/ 79 h 79"/>
                <a:gd name="T16" fmla="*/ 0 w 64"/>
                <a:gd name="T17" fmla="*/ 0 h 79"/>
                <a:gd name="T18" fmla="*/ 15 w 64"/>
                <a:gd name="T19" fmla="*/ 0 h 79"/>
                <a:gd name="T20" fmla="*/ 15 w 64"/>
                <a:gd name="T21" fmla="*/ 35 h 79"/>
                <a:gd name="T22" fmla="*/ 43 w 64"/>
                <a:gd name="T23" fmla="*/ 0 h 79"/>
                <a:gd name="T24" fmla="*/ 62 w 64"/>
                <a:gd name="T25" fmla="*/ 0 h 79"/>
                <a:gd name="T26" fmla="*/ 36 w 64"/>
                <a:gd name="T27" fmla="*/ 3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79">
                  <a:moveTo>
                    <a:pt x="36" y="32"/>
                  </a:moveTo>
                  <a:lnTo>
                    <a:pt x="36" y="32"/>
                  </a:lnTo>
                  <a:lnTo>
                    <a:pt x="64" y="79"/>
                  </a:lnTo>
                  <a:lnTo>
                    <a:pt x="46" y="79"/>
                  </a:lnTo>
                  <a:lnTo>
                    <a:pt x="26" y="43"/>
                  </a:lnTo>
                  <a:lnTo>
                    <a:pt x="15" y="56"/>
                  </a:lnTo>
                  <a:lnTo>
                    <a:pt x="15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5"/>
                  </a:lnTo>
                  <a:lnTo>
                    <a:pt x="43" y="0"/>
                  </a:lnTo>
                  <a:lnTo>
                    <a:pt x="62" y="0"/>
                  </a:lnTo>
                  <a:lnTo>
                    <a:pt x="36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7" name="Freeform 71">
              <a:extLst>
                <a:ext uri="{FF2B5EF4-FFF2-40B4-BE49-F238E27FC236}">
                  <a16:creationId xmlns:a16="http://schemas.microsoft.com/office/drawing/2014/main" id="{146DE781-D30C-473E-A1C6-46AD2C484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1" y="1484"/>
              <a:ext cx="30" cy="36"/>
            </a:xfrm>
            <a:custGeom>
              <a:avLst/>
              <a:gdLst>
                <a:gd name="T0" fmla="*/ 23 w 48"/>
                <a:gd name="T1" fmla="*/ 34 h 59"/>
                <a:gd name="T2" fmla="*/ 23 w 48"/>
                <a:gd name="T3" fmla="*/ 34 h 59"/>
                <a:gd name="T4" fmla="*/ 14 w 48"/>
                <a:gd name="T5" fmla="*/ 41 h 59"/>
                <a:gd name="T6" fmla="*/ 23 w 48"/>
                <a:gd name="T7" fmla="*/ 47 h 59"/>
                <a:gd name="T8" fmla="*/ 31 w 48"/>
                <a:gd name="T9" fmla="*/ 44 h 59"/>
                <a:gd name="T10" fmla="*/ 34 w 48"/>
                <a:gd name="T11" fmla="*/ 37 h 59"/>
                <a:gd name="T12" fmla="*/ 34 w 48"/>
                <a:gd name="T13" fmla="*/ 34 h 59"/>
                <a:gd name="T14" fmla="*/ 23 w 48"/>
                <a:gd name="T15" fmla="*/ 34 h 59"/>
                <a:gd name="T16" fmla="*/ 48 w 48"/>
                <a:gd name="T17" fmla="*/ 20 h 59"/>
                <a:gd name="T18" fmla="*/ 48 w 48"/>
                <a:gd name="T19" fmla="*/ 20 h 59"/>
                <a:gd name="T20" fmla="*/ 48 w 48"/>
                <a:gd name="T21" fmla="*/ 58 h 59"/>
                <a:gd name="T22" fmla="*/ 34 w 48"/>
                <a:gd name="T23" fmla="*/ 58 h 59"/>
                <a:gd name="T24" fmla="*/ 34 w 48"/>
                <a:gd name="T25" fmla="*/ 53 h 59"/>
                <a:gd name="T26" fmla="*/ 20 w 48"/>
                <a:gd name="T27" fmla="*/ 59 h 59"/>
                <a:gd name="T28" fmla="*/ 5 w 48"/>
                <a:gd name="T29" fmla="*/ 54 h 59"/>
                <a:gd name="T30" fmla="*/ 0 w 48"/>
                <a:gd name="T31" fmla="*/ 41 h 59"/>
                <a:gd name="T32" fmla="*/ 20 w 48"/>
                <a:gd name="T33" fmla="*/ 24 h 59"/>
                <a:gd name="T34" fmla="*/ 34 w 48"/>
                <a:gd name="T35" fmla="*/ 24 h 59"/>
                <a:gd name="T36" fmla="*/ 34 w 48"/>
                <a:gd name="T37" fmla="*/ 21 h 59"/>
                <a:gd name="T38" fmla="*/ 23 w 48"/>
                <a:gd name="T39" fmla="*/ 12 h 59"/>
                <a:gd name="T40" fmla="*/ 12 w 48"/>
                <a:gd name="T41" fmla="*/ 17 h 59"/>
                <a:gd name="T42" fmla="*/ 3 w 48"/>
                <a:gd name="T43" fmla="*/ 8 h 59"/>
                <a:gd name="T44" fmla="*/ 23 w 48"/>
                <a:gd name="T45" fmla="*/ 0 h 59"/>
                <a:gd name="T46" fmla="*/ 48 w 48"/>
                <a:gd name="T47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59">
                  <a:moveTo>
                    <a:pt x="23" y="34"/>
                  </a:moveTo>
                  <a:lnTo>
                    <a:pt x="23" y="34"/>
                  </a:lnTo>
                  <a:cubicBezTo>
                    <a:pt x="17" y="34"/>
                    <a:pt x="14" y="36"/>
                    <a:pt x="14" y="41"/>
                  </a:cubicBezTo>
                  <a:cubicBezTo>
                    <a:pt x="14" y="45"/>
                    <a:pt x="17" y="47"/>
                    <a:pt x="23" y="47"/>
                  </a:cubicBezTo>
                  <a:cubicBezTo>
                    <a:pt x="26" y="47"/>
                    <a:pt x="29" y="47"/>
                    <a:pt x="31" y="44"/>
                  </a:cubicBezTo>
                  <a:cubicBezTo>
                    <a:pt x="33" y="43"/>
                    <a:pt x="34" y="41"/>
                    <a:pt x="34" y="37"/>
                  </a:cubicBezTo>
                  <a:lnTo>
                    <a:pt x="34" y="34"/>
                  </a:lnTo>
                  <a:lnTo>
                    <a:pt x="23" y="34"/>
                  </a:lnTo>
                  <a:close/>
                  <a:moveTo>
                    <a:pt x="48" y="20"/>
                  </a:moveTo>
                  <a:lnTo>
                    <a:pt x="48" y="20"/>
                  </a:lnTo>
                  <a:lnTo>
                    <a:pt x="48" y="58"/>
                  </a:lnTo>
                  <a:lnTo>
                    <a:pt x="34" y="58"/>
                  </a:lnTo>
                  <a:lnTo>
                    <a:pt x="34" y="53"/>
                  </a:lnTo>
                  <a:cubicBezTo>
                    <a:pt x="30" y="57"/>
                    <a:pt x="26" y="59"/>
                    <a:pt x="20" y="59"/>
                  </a:cubicBezTo>
                  <a:cubicBezTo>
                    <a:pt x="13" y="59"/>
                    <a:pt x="8" y="57"/>
                    <a:pt x="5" y="54"/>
                  </a:cubicBezTo>
                  <a:cubicBezTo>
                    <a:pt x="2" y="51"/>
                    <a:pt x="0" y="46"/>
                    <a:pt x="0" y="41"/>
                  </a:cubicBezTo>
                  <a:cubicBezTo>
                    <a:pt x="0" y="32"/>
                    <a:pt x="7" y="24"/>
                    <a:pt x="20" y="24"/>
                  </a:cubicBezTo>
                  <a:lnTo>
                    <a:pt x="34" y="24"/>
                  </a:lnTo>
                  <a:lnTo>
                    <a:pt x="34" y="21"/>
                  </a:lnTo>
                  <a:cubicBezTo>
                    <a:pt x="34" y="15"/>
                    <a:pt x="30" y="12"/>
                    <a:pt x="23" y="12"/>
                  </a:cubicBezTo>
                  <a:cubicBezTo>
                    <a:pt x="18" y="12"/>
                    <a:pt x="15" y="14"/>
                    <a:pt x="12" y="17"/>
                  </a:cubicBezTo>
                  <a:lnTo>
                    <a:pt x="3" y="8"/>
                  </a:lnTo>
                  <a:cubicBezTo>
                    <a:pt x="8" y="2"/>
                    <a:pt x="14" y="0"/>
                    <a:pt x="23" y="0"/>
                  </a:cubicBezTo>
                  <a:cubicBezTo>
                    <a:pt x="40" y="0"/>
                    <a:pt x="48" y="7"/>
                    <a:pt x="48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8" name="Freeform 72">
              <a:extLst>
                <a:ext uri="{FF2B5EF4-FFF2-40B4-BE49-F238E27FC236}">
                  <a16:creationId xmlns:a16="http://schemas.microsoft.com/office/drawing/2014/main" id="{805B5C44-6162-46B8-9A72-55641ADFCB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8" y="1484"/>
              <a:ext cx="29" cy="36"/>
            </a:xfrm>
            <a:custGeom>
              <a:avLst/>
              <a:gdLst>
                <a:gd name="T0" fmla="*/ 22 w 48"/>
                <a:gd name="T1" fmla="*/ 34 h 59"/>
                <a:gd name="T2" fmla="*/ 22 w 48"/>
                <a:gd name="T3" fmla="*/ 34 h 59"/>
                <a:gd name="T4" fmla="*/ 14 w 48"/>
                <a:gd name="T5" fmla="*/ 41 h 59"/>
                <a:gd name="T6" fmla="*/ 23 w 48"/>
                <a:gd name="T7" fmla="*/ 47 h 59"/>
                <a:gd name="T8" fmla="*/ 31 w 48"/>
                <a:gd name="T9" fmla="*/ 44 h 59"/>
                <a:gd name="T10" fmla="*/ 33 w 48"/>
                <a:gd name="T11" fmla="*/ 37 h 59"/>
                <a:gd name="T12" fmla="*/ 33 w 48"/>
                <a:gd name="T13" fmla="*/ 34 h 59"/>
                <a:gd name="T14" fmla="*/ 22 w 48"/>
                <a:gd name="T15" fmla="*/ 34 h 59"/>
                <a:gd name="T16" fmla="*/ 48 w 48"/>
                <a:gd name="T17" fmla="*/ 20 h 59"/>
                <a:gd name="T18" fmla="*/ 48 w 48"/>
                <a:gd name="T19" fmla="*/ 20 h 59"/>
                <a:gd name="T20" fmla="*/ 48 w 48"/>
                <a:gd name="T21" fmla="*/ 58 h 59"/>
                <a:gd name="T22" fmla="*/ 34 w 48"/>
                <a:gd name="T23" fmla="*/ 58 h 59"/>
                <a:gd name="T24" fmla="*/ 34 w 48"/>
                <a:gd name="T25" fmla="*/ 53 h 59"/>
                <a:gd name="T26" fmla="*/ 20 w 48"/>
                <a:gd name="T27" fmla="*/ 59 h 59"/>
                <a:gd name="T28" fmla="*/ 5 w 48"/>
                <a:gd name="T29" fmla="*/ 54 h 59"/>
                <a:gd name="T30" fmla="*/ 0 w 48"/>
                <a:gd name="T31" fmla="*/ 41 h 59"/>
                <a:gd name="T32" fmla="*/ 20 w 48"/>
                <a:gd name="T33" fmla="*/ 24 h 59"/>
                <a:gd name="T34" fmla="*/ 33 w 48"/>
                <a:gd name="T35" fmla="*/ 24 h 59"/>
                <a:gd name="T36" fmla="*/ 33 w 48"/>
                <a:gd name="T37" fmla="*/ 21 h 59"/>
                <a:gd name="T38" fmla="*/ 23 w 48"/>
                <a:gd name="T39" fmla="*/ 12 h 59"/>
                <a:gd name="T40" fmla="*/ 12 w 48"/>
                <a:gd name="T41" fmla="*/ 17 h 59"/>
                <a:gd name="T42" fmla="*/ 2 w 48"/>
                <a:gd name="T43" fmla="*/ 8 h 59"/>
                <a:gd name="T44" fmla="*/ 23 w 48"/>
                <a:gd name="T45" fmla="*/ 0 h 59"/>
                <a:gd name="T46" fmla="*/ 48 w 48"/>
                <a:gd name="T47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59">
                  <a:moveTo>
                    <a:pt x="22" y="34"/>
                  </a:moveTo>
                  <a:lnTo>
                    <a:pt x="22" y="34"/>
                  </a:lnTo>
                  <a:cubicBezTo>
                    <a:pt x="17" y="34"/>
                    <a:pt x="14" y="36"/>
                    <a:pt x="14" y="41"/>
                  </a:cubicBezTo>
                  <a:cubicBezTo>
                    <a:pt x="14" y="45"/>
                    <a:pt x="17" y="47"/>
                    <a:pt x="23" y="47"/>
                  </a:cubicBezTo>
                  <a:cubicBezTo>
                    <a:pt x="26" y="47"/>
                    <a:pt x="29" y="47"/>
                    <a:pt x="31" y="44"/>
                  </a:cubicBezTo>
                  <a:cubicBezTo>
                    <a:pt x="33" y="43"/>
                    <a:pt x="33" y="41"/>
                    <a:pt x="33" y="37"/>
                  </a:cubicBezTo>
                  <a:lnTo>
                    <a:pt x="33" y="34"/>
                  </a:lnTo>
                  <a:lnTo>
                    <a:pt x="22" y="34"/>
                  </a:lnTo>
                  <a:close/>
                  <a:moveTo>
                    <a:pt x="48" y="20"/>
                  </a:moveTo>
                  <a:lnTo>
                    <a:pt x="48" y="20"/>
                  </a:lnTo>
                  <a:lnTo>
                    <a:pt x="48" y="58"/>
                  </a:lnTo>
                  <a:lnTo>
                    <a:pt x="34" y="58"/>
                  </a:lnTo>
                  <a:lnTo>
                    <a:pt x="34" y="53"/>
                  </a:lnTo>
                  <a:cubicBezTo>
                    <a:pt x="30" y="57"/>
                    <a:pt x="26" y="59"/>
                    <a:pt x="20" y="59"/>
                  </a:cubicBezTo>
                  <a:cubicBezTo>
                    <a:pt x="13" y="59"/>
                    <a:pt x="8" y="57"/>
                    <a:pt x="5" y="54"/>
                  </a:cubicBezTo>
                  <a:cubicBezTo>
                    <a:pt x="2" y="51"/>
                    <a:pt x="0" y="46"/>
                    <a:pt x="0" y="41"/>
                  </a:cubicBezTo>
                  <a:cubicBezTo>
                    <a:pt x="0" y="32"/>
                    <a:pt x="6" y="24"/>
                    <a:pt x="20" y="24"/>
                  </a:cubicBezTo>
                  <a:lnTo>
                    <a:pt x="33" y="24"/>
                  </a:lnTo>
                  <a:lnTo>
                    <a:pt x="33" y="21"/>
                  </a:lnTo>
                  <a:cubicBezTo>
                    <a:pt x="33" y="15"/>
                    <a:pt x="30" y="12"/>
                    <a:pt x="23" y="12"/>
                  </a:cubicBezTo>
                  <a:cubicBezTo>
                    <a:pt x="17" y="12"/>
                    <a:pt x="15" y="14"/>
                    <a:pt x="12" y="17"/>
                  </a:cubicBezTo>
                  <a:lnTo>
                    <a:pt x="2" y="8"/>
                  </a:lnTo>
                  <a:cubicBezTo>
                    <a:pt x="8" y="2"/>
                    <a:pt x="14" y="0"/>
                    <a:pt x="23" y="0"/>
                  </a:cubicBezTo>
                  <a:cubicBezTo>
                    <a:pt x="39" y="0"/>
                    <a:pt x="48" y="7"/>
                    <a:pt x="48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9" name="Freeform 73">
              <a:extLst>
                <a:ext uri="{FF2B5EF4-FFF2-40B4-BE49-F238E27FC236}">
                  <a16:creationId xmlns:a16="http://schemas.microsoft.com/office/drawing/2014/main" id="{6C465CE6-CE62-440E-8E2C-BB3F8954F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7" y="1484"/>
              <a:ext cx="29" cy="49"/>
            </a:xfrm>
            <a:custGeom>
              <a:avLst/>
              <a:gdLst>
                <a:gd name="T0" fmla="*/ 14 w 48"/>
                <a:gd name="T1" fmla="*/ 29 h 80"/>
                <a:gd name="T2" fmla="*/ 14 w 48"/>
                <a:gd name="T3" fmla="*/ 29 h 80"/>
                <a:gd name="T4" fmla="*/ 24 w 48"/>
                <a:gd name="T5" fmla="*/ 46 h 80"/>
                <a:gd name="T6" fmla="*/ 34 w 48"/>
                <a:gd name="T7" fmla="*/ 29 h 80"/>
                <a:gd name="T8" fmla="*/ 24 w 48"/>
                <a:gd name="T9" fmla="*/ 13 h 80"/>
                <a:gd name="T10" fmla="*/ 14 w 48"/>
                <a:gd name="T11" fmla="*/ 29 h 80"/>
                <a:gd name="T12" fmla="*/ 42 w 48"/>
                <a:gd name="T13" fmla="*/ 5 h 80"/>
                <a:gd name="T14" fmla="*/ 42 w 48"/>
                <a:gd name="T15" fmla="*/ 5 h 80"/>
                <a:gd name="T16" fmla="*/ 48 w 48"/>
                <a:gd name="T17" fmla="*/ 29 h 80"/>
                <a:gd name="T18" fmla="*/ 42 w 48"/>
                <a:gd name="T19" fmla="*/ 54 h 80"/>
                <a:gd name="T20" fmla="*/ 28 w 48"/>
                <a:gd name="T21" fmla="*/ 59 h 80"/>
                <a:gd name="T22" fmla="*/ 14 w 48"/>
                <a:gd name="T23" fmla="*/ 53 h 80"/>
                <a:gd name="T24" fmla="*/ 14 w 48"/>
                <a:gd name="T25" fmla="*/ 80 h 80"/>
                <a:gd name="T26" fmla="*/ 0 w 48"/>
                <a:gd name="T27" fmla="*/ 80 h 80"/>
                <a:gd name="T28" fmla="*/ 0 w 48"/>
                <a:gd name="T29" fmla="*/ 1 h 80"/>
                <a:gd name="T30" fmla="*/ 14 w 48"/>
                <a:gd name="T31" fmla="*/ 1 h 80"/>
                <a:gd name="T32" fmla="*/ 14 w 48"/>
                <a:gd name="T33" fmla="*/ 6 h 80"/>
                <a:gd name="T34" fmla="*/ 28 w 48"/>
                <a:gd name="T35" fmla="*/ 0 h 80"/>
                <a:gd name="T36" fmla="*/ 42 w 48"/>
                <a:gd name="T3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80">
                  <a:moveTo>
                    <a:pt x="14" y="29"/>
                  </a:moveTo>
                  <a:lnTo>
                    <a:pt x="14" y="29"/>
                  </a:lnTo>
                  <a:cubicBezTo>
                    <a:pt x="14" y="39"/>
                    <a:pt x="15" y="46"/>
                    <a:pt x="24" y="46"/>
                  </a:cubicBezTo>
                  <a:cubicBezTo>
                    <a:pt x="33" y="46"/>
                    <a:pt x="34" y="39"/>
                    <a:pt x="34" y="29"/>
                  </a:cubicBezTo>
                  <a:cubicBezTo>
                    <a:pt x="34" y="20"/>
                    <a:pt x="33" y="13"/>
                    <a:pt x="24" y="13"/>
                  </a:cubicBezTo>
                  <a:cubicBezTo>
                    <a:pt x="15" y="13"/>
                    <a:pt x="14" y="20"/>
                    <a:pt x="14" y="29"/>
                  </a:cubicBezTo>
                  <a:close/>
                  <a:moveTo>
                    <a:pt x="42" y="5"/>
                  </a:moveTo>
                  <a:lnTo>
                    <a:pt x="42" y="5"/>
                  </a:lnTo>
                  <a:cubicBezTo>
                    <a:pt x="48" y="11"/>
                    <a:pt x="48" y="20"/>
                    <a:pt x="48" y="29"/>
                  </a:cubicBezTo>
                  <a:cubicBezTo>
                    <a:pt x="48" y="39"/>
                    <a:pt x="48" y="48"/>
                    <a:pt x="42" y="54"/>
                  </a:cubicBezTo>
                  <a:cubicBezTo>
                    <a:pt x="39" y="57"/>
                    <a:pt x="34" y="59"/>
                    <a:pt x="28" y="59"/>
                  </a:cubicBezTo>
                  <a:cubicBezTo>
                    <a:pt x="22" y="59"/>
                    <a:pt x="18" y="57"/>
                    <a:pt x="14" y="53"/>
                  </a:cubicBezTo>
                  <a:lnTo>
                    <a:pt x="14" y="80"/>
                  </a:lnTo>
                  <a:lnTo>
                    <a:pt x="0" y="80"/>
                  </a:lnTo>
                  <a:lnTo>
                    <a:pt x="0" y="1"/>
                  </a:lnTo>
                  <a:lnTo>
                    <a:pt x="14" y="1"/>
                  </a:lnTo>
                  <a:lnTo>
                    <a:pt x="14" y="6"/>
                  </a:lnTo>
                  <a:cubicBezTo>
                    <a:pt x="18" y="2"/>
                    <a:pt x="22" y="0"/>
                    <a:pt x="28" y="0"/>
                  </a:cubicBezTo>
                  <a:cubicBezTo>
                    <a:pt x="34" y="0"/>
                    <a:pt x="39" y="2"/>
                    <a:pt x="4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0" name="Freeform 74">
              <a:extLst>
                <a:ext uri="{FF2B5EF4-FFF2-40B4-BE49-F238E27FC236}">
                  <a16:creationId xmlns:a16="http://schemas.microsoft.com/office/drawing/2014/main" id="{BF3AF24A-ED8C-409E-BB2F-A97EB45AF2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3" y="1484"/>
              <a:ext cx="31" cy="36"/>
            </a:xfrm>
            <a:custGeom>
              <a:avLst/>
              <a:gdLst>
                <a:gd name="T0" fmla="*/ 16 w 50"/>
                <a:gd name="T1" fmla="*/ 18 h 59"/>
                <a:gd name="T2" fmla="*/ 16 w 50"/>
                <a:gd name="T3" fmla="*/ 18 h 59"/>
                <a:gd name="T4" fmla="*/ 14 w 50"/>
                <a:gd name="T5" fmla="*/ 24 h 59"/>
                <a:gd name="T6" fmla="*/ 36 w 50"/>
                <a:gd name="T7" fmla="*/ 24 h 59"/>
                <a:gd name="T8" fmla="*/ 35 w 50"/>
                <a:gd name="T9" fmla="*/ 18 h 59"/>
                <a:gd name="T10" fmla="*/ 25 w 50"/>
                <a:gd name="T11" fmla="*/ 12 h 59"/>
                <a:gd name="T12" fmla="*/ 16 w 50"/>
                <a:gd name="T13" fmla="*/ 18 h 59"/>
                <a:gd name="T14" fmla="*/ 50 w 50"/>
                <a:gd name="T15" fmla="*/ 28 h 59"/>
                <a:gd name="T16" fmla="*/ 50 w 50"/>
                <a:gd name="T17" fmla="*/ 28 h 59"/>
                <a:gd name="T18" fmla="*/ 50 w 50"/>
                <a:gd name="T19" fmla="*/ 34 h 59"/>
                <a:gd name="T20" fmla="*/ 14 w 50"/>
                <a:gd name="T21" fmla="*/ 34 h 59"/>
                <a:gd name="T22" fmla="*/ 27 w 50"/>
                <a:gd name="T23" fmla="*/ 47 h 59"/>
                <a:gd name="T24" fmla="*/ 40 w 50"/>
                <a:gd name="T25" fmla="*/ 41 h 59"/>
                <a:gd name="T26" fmla="*/ 49 w 50"/>
                <a:gd name="T27" fmla="*/ 50 h 59"/>
                <a:gd name="T28" fmla="*/ 27 w 50"/>
                <a:gd name="T29" fmla="*/ 59 h 59"/>
                <a:gd name="T30" fmla="*/ 0 w 50"/>
                <a:gd name="T31" fmla="*/ 29 h 59"/>
                <a:gd name="T32" fmla="*/ 25 w 50"/>
                <a:gd name="T33" fmla="*/ 0 h 59"/>
                <a:gd name="T34" fmla="*/ 50 w 50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9">
                  <a:moveTo>
                    <a:pt x="16" y="18"/>
                  </a:moveTo>
                  <a:lnTo>
                    <a:pt x="16" y="18"/>
                  </a:lnTo>
                  <a:cubicBezTo>
                    <a:pt x="15" y="20"/>
                    <a:pt x="14" y="22"/>
                    <a:pt x="14" y="24"/>
                  </a:cubicBezTo>
                  <a:lnTo>
                    <a:pt x="36" y="24"/>
                  </a:lnTo>
                  <a:cubicBezTo>
                    <a:pt x="36" y="22"/>
                    <a:pt x="36" y="20"/>
                    <a:pt x="35" y="18"/>
                  </a:cubicBezTo>
                  <a:cubicBezTo>
                    <a:pt x="33" y="14"/>
                    <a:pt x="30" y="12"/>
                    <a:pt x="25" y="12"/>
                  </a:cubicBezTo>
                  <a:cubicBezTo>
                    <a:pt x="20" y="12"/>
                    <a:pt x="17" y="14"/>
                    <a:pt x="16" y="18"/>
                  </a:cubicBezTo>
                  <a:close/>
                  <a:moveTo>
                    <a:pt x="50" y="28"/>
                  </a:moveTo>
                  <a:lnTo>
                    <a:pt x="50" y="28"/>
                  </a:lnTo>
                  <a:lnTo>
                    <a:pt x="50" y="34"/>
                  </a:lnTo>
                  <a:lnTo>
                    <a:pt x="14" y="34"/>
                  </a:lnTo>
                  <a:cubicBezTo>
                    <a:pt x="14" y="41"/>
                    <a:pt x="19" y="47"/>
                    <a:pt x="27" y="47"/>
                  </a:cubicBezTo>
                  <a:cubicBezTo>
                    <a:pt x="33" y="47"/>
                    <a:pt x="36" y="45"/>
                    <a:pt x="40" y="41"/>
                  </a:cubicBezTo>
                  <a:lnTo>
                    <a:pt x="49" y="50"/>
                  </a:lnTo>
                  <a:cubicBezTo>
                    <a:pt x="43" y="56"/>
                    <a:pt x="37" y="59"/>
                    <a:pt x="27" y="59"/>
                  </a:cubicBezTo>
                  <a:cubicBezTo>
                    <a:pt x="13" y="59"/>
                    <a:pt x="0" y="53"/>
                    <a:pt x="0" y="29"/>
                  </a:cubicBezTo>
                  <a:cubicBezTo>
                    <a:pt x="0" y="11"/>
                    <a:pt x="10" y="0"/>
                    <a:pt x="25" y="0"/>
                  </a:cubicBezTo>
                  <a:cubicBezTo>
                    <a:pt x="41" y="0"/>
                    <a:pt x="50" y="11"/>
                    <a:pt x="50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1" name="Freeform 75">
              <a:extLst>
                <a:ext uri="{FF2B5EF4-FFF2-40B4-BE49-F238E27FC236}">
                  <a16:creationId xmlns:a16="http://schemas.microsoft.com/office/drawing/2014/main" id="{6A744145-230D-4B95-A659-92EE93E8D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1471"/>
              <a:ext cx="15" cy="48"/>
            </a:xfrm>
            <a:custGeom>
              <a:avLst/>
              <a:gdLst>
                <a:gd name="T0" fmla="*/ 14 w 25"/>
                <a:gd name="T1" fmla="*/ 62 h 79"/>
                <a:gd name="T2" fmla="*/ 14 w 25"/>
                <a:gd name="T3" fmla="*/ 62 h 79"/>
                <a:gd name="T4" fmla="*/ 19 w 25"/>
                <a:gd name="T5" fmla="*/ 67 h 79"/>
                <a:gd name="T6" fmla="*/ 25 w 25"/>
                <a:gd name="T7" fmla="*/ 67 h 79"/>
                <a:gd name="T8" fmla="*/ 25 w 25"/>
                <a:gd name="T9" fmla="*/ 79 h 79"/>
                <a:gd name="T10" fmla="*/ 16 w 25"/>
                <a:gd name="T11" fmla="*/ 79 h 79"/>
                <a:gd name="T12" fmla="*/ 0 w 25"/>
                <a:gd name="T13" fmla="*/ 63 h 79"/>
                <a:gd name="T14" fmla="*/ 0 w 25"/>
                <a:gd name="T15" fmla="*/ 0 h 79"/>
                <a:gd name="T16" fmla="*/ 14 w 25"/>
                <a:gd name="T17" fmla="*/ 0 h 79"/>
                <a:gd name="T18" fmla="*/ 14 w 25"/>
                <a:gd name="T19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9">
                  <a:moveTo>
                    <a:pt x="14" y="62"/>
                  </a:moveTo>
                  <a:lnTo>
                    <a:pt x="14" y="62"/>
                  </a:lnTo>
                  <a:cubicBezTo>
                    <a:pt x="14" y="65"/>
                    <a:pt x="15" y="67"/>
                    <a:pt x="19" y="67"/>
                  </a:cubicBezTo>
                  <a:lnTo>
                    <a:pt x="25" y="67"/>
                  </a:lnTo>
                  <a:lnTo>
                    <a:pt x="25" y="79"/>
                  </a:lnTo>
                  <a:lnTo>
                    <a:pt x="16" y="79"/>
                  </a:lnTo>
                  <a:cubicBezTo>
                    <a:pt x="5" y="79"/>
                    <a:pt x="0" y="71"/>
                    <a:pt x="0" y="63"/>
                  </a:cubicBezTo>
                  <a:lnTo>
                    <a:pt x="0" y="0"/>
                  </a:lnTo>
                  <a:lnTo>
                    <a:pt x="14" y="0"/>
                  </a:lnTo>
                  <a:lnTo>
                    <a:pt x="14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2" name="Freeform 76">
              <a:extLst>
                <a:ext uri="{FF2B5EF4-FFF2-40B4-BE49-F238E27FC236}">
                  <a16:creationId xmlns:a16="http://schemas.microsoft.com/office/drawing/2014/main" id="{7433A5A9-A8E7-418C-8343-09A3973A31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4" y="1471"/>
              <a:ext cx="9" cy="48"/>
            </a:xfrm>
            <a:custGeom>
              <a:avLst/>
              <a:gdLst>
                <a:gd name="T0" fmla="*/ 15 w 15"/>
                <a:gd name="T1" fmla="*/ 79 h 79"/>
                <a:gd name="T2" fmla="*/ 15 w 15"/>
                <a:gd name="T3" fmla="*/ 79 h 79"/>
                <a:gd name="T4" fmla="*/ 1 w 15"/>
                <a:gd name="T5" fmla="*/ 79 h 79"/>
                <a:gd name="T6" fmla="*/ 1 w 15"/>
                <a:gd name="T7" fmla="*/ 23 h 79"/>
                <a:gd name="T8" fmla="*/ 15 w 15"/>
                <a:gd name="T9" fmla="*/ 23 h 79"/>
                <a:gd name="T10" fmla="*/ 15 w 15"/>
                <a:gd name="T11" fmla="*/ 79 h 79"/>
                <a:gd name="T12" fmla="*/ 15 w 15"/>
                <a:gd name="T13" fmla="*/ 12 h 79"/>
                <a:gd name="T14" fmla="*/ 15 w 15"/>
                <a:gd name="T15" fmla="*/ 12 h 79"/>
                <a:gd name="T16" fmla="*/ 0 w 15"/>
                <a:gd name="T17" fmla="*/ 12 h 79"/>
                <a:gd name="T18" fmla="*/ 0 w 15"/>
                <a:gd name="T19" fmla="*/ 0 h 79"/>
                <a:gd name="T20" fmla="*/ 15 w 15"/>
                <a:gd name="T21" fmla="*/ 0 h 79"/>
                <a:gd name="T22" fmla="*/ 15 w 15"/>
                <a:gd name="T23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9">
                  <a:moveTo>
                    <a:pt x="15" y="79"/>
                  </a:moveTo>
                  <a:lnTo>
                    <a:pt x="15" y="79"/>
                  </a:lnTo>
                  <a:lnTo>
                    <a:pt x="1" y="79"/>
                  </a:lnTo>
                  <a:lnTo>
                    <a:pt x="1" y="23"/>
                  </a:lnTo>
                  <a:lnTo>
                    <a:pt x="15" y="23"/>
                  </a:lnTo>
                  <a:lnTo>
                    <a:pt x="15" y="79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3" name="Freeform 77">
              <a:extLst>
                <a:ext uri="{FF2B5EF4-FFF2-40B4-BE49-F238E27FC236}">
                  <a16:creationId xmlns:a16="http://schemas.microsoft.com/office/drawing/2014/main" id="{5D443D80-2E29-4A40-8A1B-632EB6F8C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" y="1475"/>
              <a:ext cx="19" cy="44"/>
            </a:xfrm>
            <a:custGeom>
              <a:avLst/>
              <a:gdLst>
                <a:gd name="T0" fmla="*/ 20 w 31"/>
                <a:gd name="T1" fmla="*/ 17 h 73"/>
                <a:gd name="T2" fmla="*/ 20 w 31"/>
                <a:gd name="T3" fmla="*/ 17 h 73"/>
                <a:gd name="T4" fmla="*/ 31 w 31"/>
                <a:gd name="T5" fmla="*/ 17 h 73"/>
                <a:gd name="T6" fmla="*/ 31 w 31"/>
                <a:gd name="T7" fmla="*/ 28 h 73"/>
                <a:gd name="T8" fmla="*/ 20 w 31"/>
                <a:gd name="T9" fmla="*/ 28 h 73"/>
                <a:gd name="T10" fmla="*/ 20 w 31"/>
                <a:gd name="T11" fmla="*/ 56 h 73"/>
                <a:gd name="T12" fmla="*/ 25 w 31"/>
                <a:gd name="T13" fmla="*/ 61 h 73"/>
                <a:gd name="T14" fmla="*/ 31 w 31"/>
                <a:gd name="T15" fmla="*/ 61 h 73"/>
                <a:gd name="T16" fmla="*/ 31 w 31"/>
                <a:gd name="T17" fmla="*/ 73 h 73"/>
                <a:gd name="T18" fmla="*/ 23 w 31"/>
                <a:gd name="T19" fmla="*/ 73 h 73"/>
                <a:gd name="T20" fmla="*/ 6 w 31"/>
                <a:gd name="T21" fmla="*/ 57 h 73"/>
                <a:gd name="T22" fmla="*/ 6 w 31"/>
                <a:gd name="T23" fmla="*/ 28 h 73"/>
                <a:gd name="T24" fmla="*/ 0 w 31"/>
                <a:gd name="T25" fmla="*/ 28 h 73"/>
                <a:gd name="T26" fmla="*/ 0 w 31"/>
                <a:gd name="T27" fmla="*/ 17 h 73"/>
                <a:gd name="T28" fmla="*/ 6 w 31"/>
                <a:gd name="T29" fmla="*/ 17 h 73"/>
                <a:gd name="T30" fmla="*/ 6 w 31"/>
                <a:gd name="T31" fmla="*/ 0 h 73"/>
                <a:gd name="T32" fmla="*/ 20 w 31"/>
                <a:gd name="T33" fmla="*/ 0 h 73"/>
                <a:gd name="T34" fmla="*/ 20 w 31"/>
                <a:gd name="T3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73">
                  <a:moveTo>
                    <a:pt x="20" y="17"/>
                  </a:moveTo>
                  <a:lnTo>
                    <a:pt x="20" y="17"/>
                  </a:lnTo>
                  <a:lnTo>
                    <a:pt x="31" y="17"/>
                  </a:lnTo>
                  <a:lnTo>
                    <a:pt x="31" y="28"/>
                  </a:lnTo>
                  <a:lnTo>
                    <a:pt x="20" y="28"/>
                  </a:lnTo>
                  <a:lnTo>
                    <a:pt x="20" y="56"/>
                  </a:lnTo>
                  <a:cubicBezTo>
                    <a:pt x="20" y="59"/>
                    <a:pt x="22" y="61"/>
                    <a:pt x="25" y="61"/>
                  </a:cubicBezTo>
                  <a:lnTo>
                    <a:pt x="31" y="61"/>
                  </a:lnTo>
                  <a:lnTo>
                    <a:pt x="31" y="73"/>
                  </a:lnTo>
                  <a:lnTo>
                    <a:pt x="23" y="73"/>
                  </a:lnTo>
                  <a:cubicBezTo>
                    <a:pt x="11" y="73"/>
                    <a:pt x="6" y="65"/>
                    <a:pt x="6" y="57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0" y="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4" name="Freeform 78">
              <a:extLst>
                <a:ext uri="{FF2B5EF4-FFF2-40B4-BE49-F238E27FC236}">
                  <a16:creationId xmlns:a16="http://schemas.microsoft.com/office/drawing/2014/main" id="{1F99533A-2C93-4A14-94CE-8E9FC25D19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5" y="1484"/>
              <a:ext cx="31" cy="36"/>
            </a:xfrm>
            <a:custGeom>
              <a:avLst/>
              <a:gdLst>
                <a:gd name="T0" fmla="*/ 15 w 50"/>
                <a:gd name="T1" fmla="*/ 18 h 59"/>
                <a:gd name="T2" fmla="*/ 15 w 50"/>
                <a:gd name="T3" fmla="*/ 18 h 59"/>
                <a:gd name="T4" fmla="*/ 14 w 50"/>
                <a:gd name="T5" fmla="*/ 24 h 59"/>
                <a:gd name="T6" fmla="*/ 36 w 50"/>
                <a:gd name="T7" fmla="*/ 24 h 59"/>
                <a:gd name="T8" fmla="*/ 35 w 50"/>
                <a:gd name="T9" fmla="*/ 18 h 59"/>
                <a:gd name="T10" fmla="*/ 25 w 50"/>
                <a:gd name="T11" fmla="*/ 12 h 59"/>
                <a:gd name="T12" fmla="*/ 15 w 50"/>
                <a:gd name="T13" fmla="*/ 18 h 59"/>
                <a:gd name="T14" fmla="*/ 50 w 50"/>
                <a:gd name="T15" fmla="*/ 28 h 59"/>
                <a:gd name="T16" fmla="*/ 50 w 50"/>
                <a:gd name="T17" fmla="*/ 28 h 59"/>
                <a:gd name="T18" fmla="*/ 50 w 50"/>
                <a:gd name="T19" fmla="*/ 34 h 59"/>
                <a:gd name="T20" fmla="*/ 14 w 50"/>
                <a:gd name="T21" fmla="*/ 34 h 59"/>
                <a:gd name="T22" fmla="*/ 27 w 50"/>
                <a:gd name="T23" fmla="*/ 47 h 59"/>
                <a:gd name="T24" fmla="*/ 40 w 50"/>
                <a:gd name="T25" fmla="*/ 41 h 59"/>
                <a:gd name="T26" fmla="*/ 48 w 50"/>
                <a:gd name="T27" fmla="*/ 50 h 59"/>
                <a:gd name="T28" fmla="*/ 26 w 50"/>
                <a:gd name="T29" fmla="*/ 59 h 59"/>
                <a:gd name="T30" fmla="*/ 0 w 50"/>
                <a:gd name="T31" fmla="*/ 29 h 59"/>
                <a:gd name="T32" fmla="*/ 25 w 50"/>
                <a:gd name="T33" fmla="*/ 0 h 59"/>
                <a:gd name="T34" fmla="*/ 50 w 50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9">
                  <a:moveTo>
                    <a:pt x="15" y="18"/>
                  </a:moveTo>
                  <a:lnTo>
                    <a:pt x="15" y="18"/>
                  </a:lnTo>
                  <a:cubicBezTo>
                    <a:pt x="14" y="20"/>
                    <a:pt x="14" y="22"/>
                    <a:pt x="14" y="24"/>
                  </a:cubicBezTo>
                  <a:lnTo>
                    <a:pt x="36" y="24"/>
                  </a:lnTo>
                  <a:cubicBezTo>
                    <a:pt x="36" y="22"/>
                    <a:pt x="36" y="20"/>
                    <a:pt x="35" y="18"/>
                  </a:cubicBezTo>
                  <a:cubicBezTo>
                    <a:pt x="33" y="14"/>
                    <a:pt x="30" y="12"/>
                    <a:pt x="25" y="12"/>
                  </a:cubicBezTo>
                  <a:cubicBezTo>
                    <a:pt x="20" y="12"/>
                    <a:pt x="17" y="14"/>
                    <a:pt x="15" y="18"/>
                  </a:cubicBezTo>
                  <a:close/>
                  <a:moveTo>
                    <a:pt x="50" y="28"/>
                  </a:moveTo>
                  <a:lnTo>
                    <a:pt x="50" y="28"/>
                  </a:lnTo>
                  <a:lnTo>
                    <a:pt x="50" y="34"/>
                  </a:lnTo>
                  <a:lnTo>
                    <a:pt x="14" y="34"/>
                  </a:lnTo>
                  <a:cubicBezTo>
                    <a:pt x="14" y="41"/>
                    <a:pt x="18" y="47"/>
                    <a:pt x="27" y="47"/>
                  </a:cubicBezTo>
                  <a:cubicBezTo>
                    <a:pt x="33" y="47"/>
                    <a:pt x="36" y="45"/>
                    <a:pt x="40" y="41"/>
                  </a:cubicBezTo>
                  <a:lnTo>
                    <a:pt x="48" y="50"/>
                  </a:lnTo>
                  <a:cubicBezTo>
                    <a:pt x="43" y="56"/>
                    <a:pt x="37" y="59"/>
                    <a:pt x="26" y="59"/>
                  </a:cubicBezTo>
                  <a:cubicBezTo>
                    <a:pt x="13" y="59"/>
                    <a:pt x="0" y="53"/>
                    <a:pt x="0" y="29"/>
                  </a:cubicBezTo>
                  <a:cubicBezTo>
                    <a:pt x="0" y="11"/>
                    <a:pt x="10" y="0"/>
                    <a:pt x="25" y="0"/>
                  </a:cubicBezTo>
                  <a:cubicBezTo>
                    <a:pt x="41" y="0"/>
                    <a:pt x="50" y="11"/>
                    <a:pt x="50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5" name="Freeform 79">
              <a:extLst>
                <a:ext uri="{FF2B5EF4-FFF2-40B4-BE49-F238E27FC236}">
                  <a16:creationId xmlns:a16="http://schemas.microsoft.com/office/drawing/2014/main" id="{1E7AA15F-3B95-4862-908D-784F5F503B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3" y="1484"/>
              <a:ext cx="30" cy="36"/>
            </a:xfrm>
            <a:custGeom>
              <a:avLst/>
              <a:gdLst>
                <a:gd name="T0" fmla="*/ 31 w 49"/>
                <a:gd name="T1" fmla="*/ 15 h 59"/>
                <a:gd name="T2" fmla="*/ 31 w 49"/>
                <a:gd name="T3" fmla="*/ 15 h 59"/>
                <a:gd name="T4" fmla="*/ 24 w 49"/>
                <a:gd name="T5" fmla="*/ 13 h 59"/>
                <a:gd name="T6" fmla="*/ 18 w 49"/>
                <a:gd name="T7" fmla="*/ 15 h 59"/>
                <a:gd name="T8" fmla="*/ 14 w 49"/>
                <a:gd name="T9" fmla="*/ 29 h 59"/>
                <a:gd name="T10" fmla="*/ 18 w 49"/>
                <a:gd name="T11" fmla="*/ 43 h 59"/>
                <a:gd name="T12" fmla="*/ 24 w 49"/>
                <a:gd name="T13" fmla="*/ 46 h 59"/>
                <a:gd name="T14" fmla="*/ 31 w 49"/>
                <a:gd name="T15" fmla="*/ 43 h 59"/>
                <a:gd name="T16" fmla="*/ 34 w 49"/>
                <a:gd name="T17" fmla="*/ 29 h 59"/>
                <a:gd name="T18" fmla="*/ 31 w 49"/>
                <a:gd name="T19" fmla="*/ 15 h 59"/>
                <a:gd name="T20" fmla="*/ 42 w 49"/>
                <a:gd name="T21" fmla="*/ 52 h 59"/>
                <a:gd name="T22" fmla="*/ 42 w 49"/>
                <a:gd name="T23" fmla="*/ 52 h 59"/>
                <a:gd name="T24" fmla="*/ 24 w 49"/>
                <a:gd name="T25" fmla="*/ 59 h 59"/>
                <a:gd name="T26" fmla="*/ 6 w 49"/>
                <a:gd name="T27" fmla="*/ 52 h 59"/>
                <a:gd name="T28" fmla="*/ 0 w 49"/>
                <a:gd name="T29" fmla="*/ 29 h 59"/>
                <a:gd name="T30" fmla="*/ 6 w 49"/>
                <a:gd name="T31" fmla="*/ 7 h 59"/>
                <a:gd name="T32" fmla="*/ 24 w 49"/>
                <a:gd name="T33" fmla="*/ 0 h 59"/>
                <a:gd name="T34" fmla="*/ 42 w 49"/>
                <a:gd name="T35" fmla="*/ 7 h 59"/>
                <a:gd name="T36" fmla="*/ 49 w 49"/>
                <a:gd name="T37" fmla="*/ 29 h 59"/>
                <a:gd name="T38" fmla="*/ 42 w 49"/>
                <a:gd name="T39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59">
                  <a:moveTo>
                    <a:pt x="31" y="15"/>
                  </a:moveTo>
                  <a:lnTo>
                    <a:pt x="31" y="15"/>
                  </a:lnTo>
                  <a:cubicBezTo>
                    <a:pt x="29" y="14"/>
                    <a:pt x="27" y="13"/>
                    <a:pt x="24" y="13"/>
                  </a:cubicBezTo>
                  <a:cubicBezTo>
                    <a:pt x="21" y="13"/>
                    <a:pt x="19" y="14"/>
                    <a:pt x="18" y="15"/>
                  </a:cubicBezTo>
                  <a:cubicBezTo>
                    <a:pt x="15" y="18"/>
                    <a:pt x="14" y="24"/>
                    <a:pt x="14" y="29"/>
                  </a:cubicBezTo>
                  <a:cubicBezTo>
                    <a:pt x="14" y="35"/>
                    <a:pt x="15" y="41"/>
                    <a:pt x="18" y="43"/>
                  </a:cubicBezTo>
                  <a:cubicBezTo>
                    <a:pt x="19" y="45"/>
                    <a:pt x="21" y="46"/>
                    <a:pt x="24" y="46"/>
                  </a:cubicBezTo>
                  <a:cubicBezTo>
                    <a:pt x="27" y="46"/>
                    <a:pt x="29" y="45"/>
                    <a:pt x="31" y="43"/>
                  </a:cubicBezTo>
                  <a:cubicBezTo>
                    <a:pt x="34" y="41"/>
                    <a:pt x="34" y="35"/>
                    <a:pt x="34" y="29"/>
                  </a:cubicBezTo>
                  <a:cubicBezTo>
                    <a:pt x="34" y="24"/>
                    <a:pt x="34" y="18"/>
                    <a:pt x="31" y="15"/>
                  </a:cubicBezTo>
                  <a:close/>
                  <a:moveTo>
                    <a:pt x="42" y="52"/>
                  </a:moveTo>
                  <a:lnTo>
                    <a:pt x="42" y="52"/>
                  </a:lnTo>
                  <a:cubicBezTo>
                    <a:pt x="38" y="56"/>
                    <a:pt x="33" y="59"/>
                    <a:pt x="24" y="59"/>
                  </a:cubicBezTo>
                  <a:cubicBezTo>
                    <a:pt x="16" y="59"/>
                    <a:pt x="10" y="56"/>
                    <a:pt x="6" y="52"/>
                  </a:cubicBezTo>
                  <a:cubicBezTo>
                    <a:pt x="1" y="46"/>
                    <a:pt x="0" y="40"/>
                    <a:pt x="0" y="29"/>
                  </a:cubicBezTo>
                  <a:cubicBezTo>
                    <a:pt x="0" y="19"/>
                    <a:pt x="1" y="13"/>
                    <a:pt x="6" y="7"/>
                  </a:cubicBezTo>
                  <a:cubicBezTo>
                    <a:pt x="10" y="3"/>
                    <a:pt x="16" y="0"/>
                    <a:pt x="24" y="0"/>
                  </a:cubicBezTo>
                  <a:cubicBezTo>
                    <a:pt x="33" y="0"/>
                    <a:pt x="38" y="3"/>
                    <a:pt x="42" y="7"/>
                  </a:cubicBezTo>
                  <a:cubicBezTo>
                    <a:pt x="47" y="13"/>
                    <a:pt x="49" y="19"/>
                    <a:pt x="49" y="29"/>
                  </a:cubicBezTo>
                  <a:cubicBezTo>
                    <a:pt x="49" y="40"/>
                    <a:pt x="47" y="46"/>
                    <a:pt x="42" y="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6" name="Freeform 80">
              <a:extLst>
                <a:ext uri="{FF2B5EF4-FFF2-40B4-BE49-F238E27FC236}">
                  <a16:creationId xmlns:a16="http://schemas.microsoft.com/office/drawing/2014/main" id="{8327CEA4-2D8E-4160-954E-EA1752D76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1471"/>
              <a:ext cx="15" cy="48"/>
            </a:xfrm>
            <a:custGeom>
              <a:avLst/>
              <a:gdLst>
                <a:gd name="T0" fmla="*/ 15 w 25"/>
                <a:gd name="T1" fmla="*/ 62 h 79"/>
                <a:gd name="T2" fmla="*/ 15 w 25"/>
                <a:gd name="T3" fmla="*/ 62 h 79"/>
                <a:gd name="T4" fmla="*/ 20 w 25"/>
                <a:gd name="T5" fmla="*/ 67 h 79"/>
                <a:gd name="T6" fmla="*/ 25 w 25"/>
                <a:gd name="T7" fmla="*/ 67 h 79"/>
                <a:gd name="T8" fmla="*/ 25 w 25"/>
                <a:gd name="T9" fmla="*/ 79 h 79"/>
                <a:gd name="T10" fmla="*/ 17 w 25"/>
                <a:gd name="T11" fmla="*/ 79 h 79"/>
                <a:gd name="T12" fmla="*/ 0 w 25"/>
                <a:gd name="T13" fmla="*/ 63 h 79"/>
                <a:gd name="T14" fmla="*/ 0 w 25"/>
                <a:gd name="T15" fmla="*/ 0 h 79"/>
                <a:gd name="T16" fmla="*/ 15 w 25"/>
                <a:gd name="T17" fmla="*/ 0 h 79"/>
                <a:gd name="T18" fmla="*/ 15 w 25"/>
                <a:gd name="T19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9">
                  <a:moveTo>
                    <a:pt x="15" y="62"/>
                  </a:moveTo>
                  <a:lnTo>
                    <a:pt x="15" y="62"/>
                  </a:lnTo>
                  <a:cubicBezTo>
                    <a:pt x="15" y="65"/>
                    <a:pt x="16" y="67"/>
                    <a:pt x="20" y="67"/>
                  </a:cubicBezTo>
                  <a:lnTo>
                    <a:pt x="25" y="67"/>
                  </a:lnTo>
                  <a:lnTo>
                    <a:pt x="25" y="79"/>
                  </a:lnTo>
                  <a:lnTo>
                    <a:pt x="17" y="79"/>
                  </a:lnTo>
                  <a:cubicBezTo>
                    <a:pt x="5" y="79"/>
                    <a:pt x="0" y="71"/>
                    <a:pt x="0" y="63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7" name="Freeform 81">
              <a:extLst>
                <a:ext uri="{FF2B5EF4-FFF2-40B4-BE49-F238E27FC236}">
                  <a16:creationId xmlns:a16="http://schemas.microsoft.com/office/drawing/2014/main" id="{B8C775F5-872A-47C4-9F96-56FC8EE26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" y="1471"/>
              <a:ext cx="15" cy="48"/>
            </a:xfrm>
            <a:custGeom>
              <a:avLst/>
              <a:gdLst>
                <a:gd name="T0" fmla="*/ 15 w 25"/>
                <a:gd name="T1" fmla="*/ 62 h 79"/>
                <a:gd name="T2" fmla="*/ 15 w 25"/>
                <a:gd name="T3" fmla="*/ 62 h 79"/>
                <a:gd name="T4" fmla="*/ 20 w 25"/>
                <a:gd name="T5" fmla="*/ 67 h 79"/>
                <a:gd name="T6" fmla="*/ 25 w 25"/>
                <a:gd name="T7" fmla="*/ 67 h 79"/>
                <a:gd name="T8" fmla="*/ 25 w 25"/>
                <a:gd name="T9" fmla="*/ 79 h 79"/>
                <a:gd name="T10" fmla="*/ 17 w 25"/>
                <a:gd name="T11" fmla="*/ 79 h 79"/>
                <a:gd name="T12" fmla="*/ 0 w 25"/>
                <a:gd name="T13" fmla="*/ 63 h 79"/>
                <a:gd name="T14" fmla="*/ 0 w 25"/>
                <a:gd name="T15" fmla="*/ 0 h 79"/>
                <a:gd name="T16" fmla="*/ 15 w 25"/>
                <a:gd name="T17" fmla="*/ 0 h 79"/>
                <a:gd name="T18" fmla="*/ 15 w 25"/>
                <a:gd name="T19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9">
                  <a:moveTo>
                    <a:pt x="15" y="62"/>
                  </a:moveTo>
                  <a:lnTo>
                    <a:pt x="15" y="62"/>
                  </a:lnTo>
                  <a:cubicBezTo>
                    <a:pt x="15" y="65"/>
                    <a:pt x="16" y="67"/>
                    <a:pt x="20" y="67"/>
                  </a:cubicBezTo>
                  <a:lnTo>
                    <a:pt x="25" y="67"/>
                  </a:lnTo>
                  <a:lnTo>
                    <a:pt x="25" y="79"/>
                  </a:lnTo>
                  <a:lnTo>
                    <a:pt x="17" y="79"/>
                  </a:lnTo>
                  <a:cubicBezTo>
                    <a:pt x="5" y="79"/>
                    <a:pt x="0" y="71"/>
                    <a:pt x="0" y="63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8" name="Freeform 82">
              <a:extLst>
                <a:ext uri="{FF2B5EF4-FFF2-40B4-BE49-F238E27FC236}">
                  <a16:creationId xmlns:a16="http://schemas.microsoft.com/office/drawing/2014/main" id="{1851920D-4525-4B4B-B359-A10D0FCE2C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6" y="1471"/>
              <a:ext cx="9" cy="48"/>
            </a:xfrm>
            <a:custGeom>
              <a:avLst/>
              <a:gdLst>
                <a:gd name="T0" fmla="*/ 15 w 15"/>
                <a:gd name="T1" fmla="*/ 79 h 79"/>
                <a:gd name="T2" fmla="*/ 15 w 15"/>
                <a:gd name="T3" fmla="*/ 79 h 79"/>
                <a:gd name="T4" fmla="*/ 0 w 15"/>
                <a:gd name="T5" fmla="*/ 79 h 79"/>
                <a:gd name="T6" fmla="*/ 0 w 15"/>
                <a:gd name="T7" fmla="*/ 23 h 79"/>
                <a:gd name="T8" fmla="*/ 15 w 15"/>
                <a:gd name="T9" fmla="*/ 23 h 79"/>
                <a:gd name="T10" fmla="*/ 15 w 15"/>
                <a:gd name="T11" fmla="*/ 79 h 79"/>
                <a:gd name="T12" fmla="*/ 15 w 15"/>
                <a:gd name="T13" fmla="*/ 12 h 79"/>
                <a:gd name="T14" fmla="*/ 15 w 15"/>
                <a:gd name="T15" fmla="*/ 12 h 79"/>
                <a:gd name="T16" fmla="*/ 0 w 15"/>
                <a:gd name="T17" fmla="*/ 12 h 79"/>
                <a:gd name="T18" fmla="*/ 0 w 15"/>
                <a:gd name="T19" fmla="*/ 0 h 79"/>
                <a:gd name="T20" fmla="*/ 15 w 15"/>
                <a:gd name="T21" fmla="*/ 0 h 79"/>
                <a:gd name="T22" fmla="*/ 15 w 15"/>
                <a:gd name="T23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9">
                  <a:moveTo>
                    <a:pt x="15" y="79"/>
                  </a:moveTo>
                  <a:lnTo>
                    <a:pt x="15" y="79"/>
                  </a:lnTo>
                  <a:lnTo>
                    <a:pt x="0" y="79"/>
                  </a:lnTo>
                  <a:lnTo>
                    <a:pt x="0" y="23"/>
                  </a:lnTo>
                  <a:lnTo>
                    <a:pt x="15" y="23"/>
                  </a:lnTo>
                  <a:lnTo>
                    <a:pt x="15" y="79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9" name="Freeform 83">
              <a:extLst>
                <a:ext uri="{FF2B5EF4-FFF2-40B4-BE49-F238E27FC236}">
                  <a16:creationId xmlns:a16="http://schemas.microsoft.com/office/drawing/2014/main" id="{55BF5835-0013-47FF-95D2-19882EE0D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" y="1484"/>
              <a:ext cx="30" cy="36"/>
            </a:xfrm>
            <a:custGeom>
              <a:avLst/>
              <a:gdLst>
                <a:gd name="T0" fmla="*/ 47 w 49"/>
                <a:gd name="T1" fmla="*/ 7 h 59"/>
                <a:gd name="T2" fmla="*/ 47 w 49"/>
                <a:gd name="T3" fmla="*/ 7 h 59"/>
                <a:gd name="T4" fmla="*/ 38 w 49"/>
                <a:gd name="T5" fmla="*/ 16 h 59"/>
                <a:gd name="T6" fmla="*/ 25 w 49"/>
                <a:gd name="T7" fmla="*/ 12 h 59"/>
                <a:gd name="T8" fmla="*/ 17 w 49"/>
                <a:gd name="T9" fmla="*/ 17 h 59"/>
                <a:gd name="T10" fmla="*/ 23 w 49"/>
                <a:gd name="T11" fmla="*/ 22 h 59"/>
                <a:gd name="T12" fmla="*/ 32 w 49"/>
                <a:gd name="T13" fmla="*/ 23 h 59"/>
                <a:gd name="T14" fmla="*/ 49 w 49"/>
                <a:gd name="T15" fmla="*/ 40 h 59"/>
                <a:gd name="T16" fmla="*/ 25 w 49"/>
                <a:gd name="T17" fmla="*/ 59 h 59"/>
                <a:gd name="T18" fmla="*/ 0 w 49"/>
                <a:gd name="T19" fmla="*/ 51 h 59"/>
                <a:gd name="T20" fmla="*/ 9 w 49"/>
                <a:gd name="T21" fmla="*/ 41 h 59"/>
                <a:gd name="T22" fmla="*/ 25 w 49"/>
                <a:gd name="T23" fmla="*/ 47 h 59"/>
                <a:gd name="T24" fmla="*/ 35 w 49"/>
                <a:gd name="T25" fmla="*/ 41 h 59"/>
                <a:gd name="T26" fmla="*/ 29 w 49"/>
                <a:gd name="T27" fmla="*/ 35 h 59"/>
                <a:gd name="T28" fmla="*/ 20 w 49"/>
                <a:gd name="T29" fmla="*/ 34 h 59"/>
                <a:gd name="T30" fmla="*/ 3 w 49"/>
                <a:gd name="T31" fmla="*/ 18 h 59"/>
                <a:gd name="T32" fmla="*/ 25 w 49"/>
                <a:gd name="T33" fmla="*/ 0 h 59"/>
                <a:gd name="T34" fmla="*/ 47 w 49"/>
                <a:gd name="T35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59">
                  <a:moveTo>
                    <a:pt x="47" y="7"/>
                  </a:moveTo>
                  <a:lnTo>
                    <a:pt x="47" y="7"/>
                  </a:lnTo>
                  <a:lnTo>
                    <a:pt x="38" y="16"/>
                  </a:lnTo>
                  <a:cubicBezTo>
                    <a:pt x="35" y="13"/>
                    <a:pt x="30" y="12"/>
                    <a:pt x="25" y="12"/>
                  </a:cubicBezTo>
                  <a:cubicBezTo>
                    <a:pt x="19" y="12"/>
                    <a:pt x="17" y="14"/>
                    <a:pt x="17" y="17"/>
                  </a:cubicBezTo>
                  <a:cubicBezTo>
                    <a:pt x="17" y="20"/>
                    <a:pt x="18" y="22"/>
                    <a:pt x="23" y="22"/>
                  </a:cubicBezTo>
                  <a:lnTo>
                    <a:pt x="32" y="23"/>
                  </a:lnTo>
                  <a:cubicBezTo>
                    <a:pt x="43" y="24"/>
                    <a:pt x="49" y="30"/>
                    <a:pt x="49" y="40"/>
                  </a:cubicBezTo>
                  <a:cubicBezTo>
                    <a:pt x="49" y="53"/>
                    <a:pt x="38" y="59"/>
                    <a:pt x="25" y="59"/>
                  </a:cubicBezTo>
                  <a:cubicBezTo>
                    <a:pt x="15" y="59"/>
                    <a:pt x="7" y="58"/>
                    <a:pt x="0" y="51"/>
                  </a:cubicBezTo>
                  <a:lnTo>
                    <a:pt x="9" y="41"/>
                  </a:lnTo>
                  <a:cubicBezTo>
                    <a:pt x="14" y="46"/>
                    <a:pt x="20" y="47"/>
                    <a:pt x="25" y="47"/>
                  </a:cubicBezTo>
                  <a:cubicBezTo>
                    <a:pt x="30" y="47"/>
                    <a:pt x="35" y="45"/>
                    <a:pt x="35" y="41"/>
                  </a:cubicBezTo>
                  <a:cubicBezTo>
                    <a:pt x="35" y="38"/>
                    <a:pt x="34" y="36"/>
                    <a:pt x="29" y="35"/>
                  </a:cubicBezTo>
                  <a:lnTo>
                    <a:pt x="20" y="34"/>
                  </a:lnTo>
                  <a:cubicBezTo>
                    <a:pt x="9" y="34"/>
                    <a:pt x="3" y="29"/>
                    <a:pt x="3" y="18"/>
                  </a:cubicBezTo>
                  <a:cubicBezTo>
                    <a:pt x="3" y="6"/>
                    <a:pt x="13" y="0"/>
                    <a:pt x="25" y="0"/>
                  </a:cubicBezTo>
                  <a:cubicBezTo>
                    <a:pt x="34" y="0"/>
                    <a:pt x="42" y="2"/>
                    <a:pt x="47" y="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0" name="Freeform 84">
              <a:extLst>
                <a:ext uri="{FF2B5EF4-FFF2-40B4-BE49-F238E27FC236}">
                  <a16:creationId xmlns:a16="http://schemas.microsoft.com/office/drawing/2014/main" id="{6F9FCEBB-8603-42BE-944D-8F36FAD95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" y="1484"/>
              <a:ext cx="30" cy="36"/>
            </a:xfrm>
            <a:custGeom>
              <a:avLst/>
              <a:gdLst>
                <a:gd name="T0" fmla="*/ 48 w 48"/>
                <a:gd name="T1" fmla="*/ 57 h 58"/>
                <a:gd name="T2" fmla="*/ 48 w 48"/>
                <a:gd name="T3" fmla="*/ 57 h 58"/>
                <a:gd name="T4" fmla="*/ 34 w 48"/>
                <a:gd name="T5" fmla="*/ 57 h 58"/>
                <a:gd name="T6" fmla="*/ 34 w 48"/>
                <a:gd name="T7" fmla="*/ 52 h 58"/>
                <a:gd name="T8" fmla="*/ 20 w 48"/>
                <a:gd name="T9" fmla="*/ 58 h 58"/>
                <a:gd name="T10" fmla="*/ 6 w 48"/>
                <a:gd name="T11" fmla="*/ 53 h 58"/>
                <a:gd name="T12" fmla="*/ 0 w 48"/>
                <a:gd name="T13" fmla="*/ 36 h 58"/>
                <a:gd name="T14" fmla="*/ 0 w 48"/>
                <a:gd name="T15" fmla="*/ 0 h 58"/>
                <a:gd name="T16" fmla="*/ 14 w 48"/>
                <a:gd name="T17" fmla="*/ 0 h 58"/>
                <a:gd name="T18" fmla="*/ 14 w 48"/>
                <a:gd name="T19" fmla="*/ 34 h 58"/>
                <a:gd name="T20" fmla="*/ 24 w 48"/>
                <a:gd name="T21" fmla="*/ 45 h 58"/>
                <a:gd name="T22" fmla="*/ 34 w 48"/>
                <a:gd name="T23" fmla="*/ 34 h 58"/>
                <a:gd name="T24" fmla="*/ 34 w 48"/>
                <a:gd name="T25" fmla="*/ 0 h 58"/>
                <a:gd name="T26" fmla="*/ 48 w 48"/>
                <a:gd name="T27" fmla="*/ 0 h 58"/>
                <a:gd name="T28" fmla="*/ 48 w 48"/>
                <a:gd name="T29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58">
                  <a:moveTo>
                    <a:pt x="48" y="57"/>
                  </a:moveTo>
                  <a:lnTo>
                    <a:pt x="48" y="57"/>
                  </a:lnTo>
                  <a:lnTo>
                    <a:pt x="34" y="57"/>
                  </a:lnTo>
                  <a:lnTo>
                    <a:pt x="34" y="52"/>
                  </a:lnTo>
                  <a:cubicBezTo>
                    <a:pt x="30" y="56"/>
                    <a:pt x="25" y="58"/>
                    <a:pt x="20" y="58"/>
                  </a:cubicBezTo>
                  <a:cubicBezTo>
                    <a:pt x="14" y="58"/>
                    <a:pt x="9" y="56"/>
                    <a:pt x="6" y="53"/>
                  </a:cubicBezTo>
                  <a:cubicBezTo>
                    <a:pt x="1" y="48"/>
                    <a:pt x="0" y="43"/>
                    <a:pt x="0" y="36"/>
                  </a:cubicBezTo>
                  <a:lnTo>
                    <a:pt x="0" y="0"/>
                  </a:lnTo>
                  <a:lnTo>
                    <a:pt x="14" y="0"/>
                  </a:lnTo>
                  <a:lnTo>
                    <a:pt x="14" y="34"/>
                  </a:lnTo>
                  <a:cubicBezTo>
                    <a:pt x="14" y="42"/>
                    <a:pt x="19" y="45"/>
                    <a:pt x="24" y="45"/>
                  </a:cubicBezTo>
                  <a:cubicBezTo>
                    <a:pt x="29" y="45"/>
                    <a:pt x="34" y="42"/>
                    <a:pt x="34" y="34"/>
                  </a:cubicBezTo>
                  <a:lnTo>
                    <a:pt x="34" y="0"/>
                  </a:lnTo>
                  <a:lnTo>
                    <a:pt x="48" y="0"/>
                  </a:lnTo>
                  <a:lnTo>
                    <a:pt x="4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1" name="Freeform 85">
              <a:extLst>
                <a:ext uri="{FF2B5EF4-FFF2-40B4-BE49-F238E27FC236}">
                  <a16:creationId xmlns:a16="http://schemas.microsoft.com/office/drawing/2014/main" id="{3ED0CA3D-0446-488E-B0BC-ED7C7887B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1484"/>
              <a:ext cx="30" cy="36"/>
            </a:xfrm>
            <a:custGeom>
              <a:avLst/>
              <a:gdLst>
                <a:gd name="T0" fmla="*/ 48 w 48"/>
                <a:gd name="T1" fmla="*/ 57 h 58"/>
                <a:gd name="T2" fmla="*/ 48 w 48"/>
                <a:gd name="T3" fmla="*/ 57 h 58"/>
                <a:gd name="T4" fmla="*/ 34 w 48"/>
                <a:gd name="T5" fmla="*/ 57 h 58"/>
                <a:gd name="T6" fmla="*/ 34 w 48"/>
                <a:gd name="T7" fmla="*/ 52 h 58"/>
                <a:gd name="T8" fmla="*/ 19 w 48"/>
                <a:gd name="T9" fmla="*/ 58 h 58"/>
                <a:gd name="T10" fmla="*/ 6 w 48"/>
                <a:gd name="T11" fmla="*/ 53 h 58"/>
                <a:gd name="T12" fmla="*/ 0 w 48"/>
                <a:gd name="T13" fmla="*/ 36 h 58"/>
                <a:gd name="T14" fmla="*/ 0 w 48"/>
                <a:gd name="T15" fmla="*/ 0 h 58"/>
                <a:gd name="T16" fmla="*/ 14 w 48"/>
                <a:gd name="T17" fmla="*/ 0 h 58"/>
                <a:gd name="T18" fmla="*/ 14 w 48"/>
                <a:gd name="T19" fmla="*/ 34 h 58"/>
                <a:gd name="T20" fmla="*/ 24 w 48"/>
                <a:gd name="T21" fmla="*/ 45 h 58"/>
                <a:gd name="T22" fmla="*/ 34 w 48"/>
                <a:gd name="T23" fmla="*/ 34 h 58"/>
                <a:gd name="T24" fmla="*/ 34 w 48"/>
                <a:gd name="T25" fmla="*/ 0 h 58"/>
                <a:gd name="T26" fmla="*/ 48 w 48"/>
                <a:gd name="T27" fmla="*/ 0 h 58"/>
                <a:gd name="T28" fmla="*/ 48 w 48"/>
                <a:gd name="T29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58">
                  <a:moveTo>
                    <a:pt x="48" y="57"/>
                  </a:moveTo>
                  <a:lnTo>
                    <a:pt x="48" y="57"/>
                  </a:lnTo>
                  <a:lnTo>
                    <a:pt x="34" y="57"/>
                  </a:lnTo>
                  <a:lnTo>
                    <a:pt x="34" y="52"/>
                  </a:lnTo>
                  <a:cubicBezTo>
                    <a:pt x="30" y="56"/>
                    <a:pt x="25" y="58"/>
                    <a:pt x="19" y="58"/>
                  </a:cubicBezTo>
                  <a:cubicBezTo>
                    <a:pt x="14" y="58"/>
                    <a:pt x="9" y="56"/>
                    <a:pt x="6" y="53"/>
                  </a:cubicBezTo>
                  <a:cubicBezTo>
                    <a:pt x="1" y="48"/>
                    <a:pt x="0" y="43"/>
                    <a:pt x="0" y="36"/>
                  </a:cubicBezTo>
                  <a:lnTo>
                    <a:pt x="0" y="0"/>
                  </a:lnTo>
                  <a:lnTo>
                    <a:pt x="14" y="0"/>
                  </a:lnTo>
                  <a:lnTo>
                    <a:pt x="14" y="34"/>
                  </a:lnTo>
                  <a:cubicBezTo>
                    <a:pt x="14" y="42"/>
                    <a:pt x="19" y="45"/>
                    <a:pt x="24" y="45"/>
                  </a:cubicBezTo>
                  <a:cubicBezTo>
                    <a:pt x="29" y="45"/>
                    <a:pt x="34" y="42"/>
                    <a:pt x="34" y="34"/>
                  </a:cubicBezTo>
                  <a:lnTo>
                    <a:pt x="34" y="0"/>
                  </a:lnTo>
                  <a:lnTo>
                    <a:pt x="48" y="0"/>
                  </a:lnTo>
                  <a:lnTo>
                    <a:pt x="4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" name="Freeform 86">
              <a:extLst>
                <a:ext uri="{FF2B5EF4-FFF2-40B4-BE49-F238E27FC236}">
                  <a16:creationId xmlns:a16="http://schemas.microsoft.com/office/drawing/2014/main" id="{495E7CCB-19EA-427F-8412-83B3EB831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1484"/>
              <a:ext cx="30" cy="36"/>
            </a:xfrm>
            <a:custGeom>
              <a:avLst/>
              <a:gdLst>
                <a:gd name="T0" fmla="*/ 47 w 49"/>
                <a:gd name="T1" fmla="*/ 7 h 59"/>
                <a:gd name="T2" fmla="*/ 47 w 49"/>
                <a:gd name="T3" fmla="*/ 7 h 59"/>
                <a:gd name="T4" fmla="*/ 38 w 49"/>
                <a:gd name="T5" fmla="*/ 16 h 59"/>
                <a:gd name="T6" fmla="*/ 25 w 49"/>
                <a:gd name="T7" fmla="*/ 12 h 59"/>
                <a:gd name="T8" fmla="*/ 16 w 49"/>
                <a:gd name="T9" fmla="*/ 17 h 59"/>
                <a:gd name="T10" fmla="*/ 22 w 49"/>
                <a:gd name="T11" fmla="*/ 22 h 59"/>
                <a:gd name="T12" fmla="*/ 31 w 49"/>
                <a:gd name="T13" fmla="*/ 23 h 59"/>
                <a:gd name="T14" fmla="*/ 49 w 49"/>
                <a:gd name="T15" fmla="*/ 40 h 59"/>
                <a:gd name="T16" fmla="*/ 24 w 49"/>
                <a:gd name="T17" fmla="*/ 59 h 59"/>
                <a:gd name="T18" fmla="*/ 0 w 49"/>
                <a:gd name="T19" fmla="*/ 51 h 59"/>
                <a:gd name="T20" fmla="*/ 9 w 49"/>
                <a:gd name="T21" fmla="*/ 41 h 59"/>
                <a:gd name="T22" fmla="*/ 24 w 49"/>
                <a:gd name="T23" fmla="*/ 47 h 59"/>
                <a:gd name="T24" fmla="*/ 35 w 49"/>
                <a:gd name="T25" fmla="*/ 41 h 59"/>
                <a:gd name="T26" fmla="*/ 28 w 49"/>
                <a:gd name="T27" fmla="*/ 35 h 59"/>
                <a:gd name="T28" fmla="*/ 19 w 49"/>
                <a:gd name="T29" fmla="*/ 34 h 59"/>
                <a:gd name="T30" fmla="*/ 3 w 49"/>
                <a:gd name="T31" fmla="*/ 18 h 59"/>
                <a:gd name="T32" fmla="*/ 25 w 49"/>
                <a:gd name="T33" fmla="*/ 0 h 59"/>
                <a:gd name="T34" fmla="*/ 47 w 49"/>
                <a:gd name="T35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59">
                  <a:moveTo>
                    <a:pt x="47" y="7"/>
                  </a:moveTo>
                  <a:lnTo>
                    <a:pt x="47" y="7"/>
                  </a:lnTo>
                  <a:lnTo>
                    <a:pt x="38" y="16"/>
                  </a:lnTo>
                  <a:cubicBezTo>
                    <a:pt x="35" y="13"/>
                    <a:pt x="30" y="12"/>
                    <a:pt x="25" y="12"/>
                  </a:cubicBezTo>
                  <a:cubicBezTo>
                    <a:pt x="19" y="12"/>
                    <a:pt x="16" y="14"/>
                    <a:pt x="16" y="17"/>
                  </a:cubicBezTo>
                  <a:cubicBezTo>
                    <a:pt x="16" y="20"/>
                    <a:pt x="18" y="22"/>
                    <a:pt x="22" y="22"/>
                  </a:cubicBezTo>
                  <a:lnTo>
                    <a:pt x="31" y="23"/>
                  </a:lnTo>
                  <a:cubicBezTo>
                    <a:pt x="43" y="24"/>
                    <a:pt x="49" y="30"/>
                    <a:pt x="49" y="40"/>
                  </a:cubicBezTo>
                  <a:cubicBezTo>
                    <a:pt x="49" y="53"/>
                    <a:pt x="38" y="59"/>
                    <a:pt x="24" y="59"/>
                  </a:cubicBezTo>
                  <a:cubicBezTo>
                    <a:pt x="15" y="59"/>
                    <a:pt x="7" y="58"/>
                    <a:pt x="0" y="51"/>
                  </a:cubicBezTo>
                  <a:lnTo>
                    <a:pt x="9" y="41"/>
                  </a:lnTo>
                  <a:cubicBezTo>
                    <a:pt x="14" y="46"/>
                    <a:pt x="20" y="47"/>
                    <a:pt x="24" y="47"/>
                  </a:cubicBezTo>
                  <a:cubicBezTo>
                    <a:pt x="29" y="47"/>
                    <a:pt x="35" y="45"/>
                    <a:pt x="35" y="41"/>
                  </a:cubicBezTo>
                  <a:cubicBezTo>
                    <a:pt x="35" y="38"/>
                    <a:pt x="33" y="36"/>
                    <a:pt x="28" y="35"/>
                  </a:cubicBezTo>
                  <a:lnTo>
                    <a:pt x="19" y="34"/>
                  </a:lnTo>
                  <a:cubicBezTo>
                    <a:pt x="9" y="34"/>
                    <a:pt x="3" y="29"/>
                    <a:pt x="3" y="18"/>
                  </a:cubicBezTo>
                  <a:cubicBezTo>
                    <a:pt x="3" y="6"/>
                    <a:pt x="13" y="0"/>
                    <a:pt x="25" y="0"/>
                  </a:cubicBezTo>
                  <a:cubicBezTo>
                    <a:pt x="34" y="0"/>
                    <a:pt x="41" y="2"/>
                    <a:pt x="47" y="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03" name="Group 89">
            <a:extLst>
              <a:ext uri="{FF2B5EF4-FFF2-40B4-BE49-F238E27FC236}">
                <a16:creationId xmlns:a16="http://schemas.microsoft.com/office/drawing/2014/main" id="{EE703AEF-D83B-4089-9180-5C8091BF07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64088" y="2719388"/>
            <a:ext cx="1295400" cy="355600"/>
            <a:chOff x="3001" y="1713"/>
            <a:chExt cx="816" cy="224"/>
          </a:xfrm>
        </p:grpSpPr>
        <p:sp>
          <p:nvSpPr>
            <p:cNvPr id="104" name="AutoShape 88">
              <a:extLst>
                <a:ext uri="{FF2B5EF4-FFF2-40B4-BE49-F238E27FC236}">
                  <a16:creationId xmlns:a16="http://schemas.microsoft.com/office/drawing/2014/main" id="{AB7EE584-BC21-4535-BB0E-4AF8D5E394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01" y="1713"/>
              <a:ext cx="816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" name="Freeform 90">
              <a:extLst>
                <a:ext uri="{FF2B5EF4-FFF2-40B4-BE49-F238E27FC236}">
                  <a16:creationId xmlns:a16="http://schemas.microsoft.com/office/drawing/2014/main" id="{B3150FA9-318A-4C33-9138-91B515BE3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1713"/>
              <a:ext cx="214" cy="216"/>
            </a:xfrm>
            <a:custGeom>
              <a:avLst/>
              <a:gdLst>
                <a:gd name="T0" fmla="*/ 0 w 353"/>
                <a:gd name="T1" fmla="*/ 0 h 352"/>
                <a:gd name="T2" fmla="*/ 0 w 353"/>
                <a:gd name="T3" fmla="*/ 0 h 352"/>
                <a:gd name="T4" fmla="*/ 0 w 353"/>
                <a:gd name="T5" fmla="*/ 116 h 352"/>
                <a:gd name="T6" fmla="*/ 235 w 353"/>
                <a:gd name="T7" fmla="*/ 116 h 352"/>
                <a:gd name="T8" fmla="*/ 235 w 353"/>
                <a:gd name="T9" fmla="*/ 352 h 352"/>
                <a:gd name="T10" fmla="*/ 353 w 353"/>
                <a:gd name="T11" fmla="*/ 352 h 352"/>
                <a:gd name="T12" fmla="*/ 353 w 353"/>
                <a:gd name="T13" fmla="*/ 0 h 352"/>
                <a:gd name="T14" fmla="*/ 0 w 353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3" h="352">
                  <a:moveTo>
                    <a:pt x="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235" y="116"/>
                  </a:lnTo>
                  <a:lnTo>
                    <a:pt x="235" y="352"/>
                  </a:lnTo>
                  <a:lnTo>
                    <a:pt x="353" y="352"/>
                  </a:lnTo>
                  <a:lnTo>
                    <a:pt x="3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" name="Freeform 91">
              <a:extLst>
                <a:ext uri="{FF2B5EF4-FFF2-40B4-BE49-F238E27FC236}">
                  <a16:creationId xmlns:a16="http://schemas.microsoft.com/office/drawing/2014/main" id="{A53E5057-F532-4F93-A269-A42A1C2B7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1881"/>
              <a:ext cx="44" cy="48"/>
            </a:xfrm>
            <a:custGeom>
              <a:avLst/>
              <a:gdLst>
                <a:gd name="T0" fmla="*/ 72 w 72"/>
                <a:gd name="T1" fmla="*/ 79 h 79"/>
                <a:gd name="T2" fmla="*/ 72 w 72"/>
                <a:gd name="T3" fmla="*/ 79 h 79"/>
                <a:gd name="T4" fmla="*/ 56 w 72"/>
                <a:gd name="T5" fmla="*/ 79 h 79"/>
                <a:gd name="T6" fmla="*/ 56 w 72"/>
                <a:gd name="T7" fmla="*/ 33 h 79"/>
                <a:gd name="T8" fmla="*/ 41 w 72"/>
                <a:gd name="T9" fmla="*/ 61 h 79"/>
                <a:gd name="T10" fmla="*/ 31 w 72"/>
                <a:gd name="T11" fmla="*/ 61 h 79"/>
                <a:gd name="T12" fmla="*/ 15 w 72"/>
                <a:gd name="T13" fmla="*/ 33 h 79"/>
                <a:gd name="T14" fmla="*/ 15 w 72"/>
                <a:gd name="T15" fmla="*/ 79 h 79"/>
                <a:gd name="T16" fmla="*/ 0 w 72"/>
                <a:gd name="T17" fmla="*/ 79 h 79"/>
                <a:gd name="T18" fmla="*/ 0 w 72"/>
                <a:gd name="T19" fmla="*/ 0 h 79"/>
                <a:gd name="T20" fmla="*/ 15 w 72"/>
                <a:gd name="T21" fmla="*/ 0 h 79"/>
                <a:gd name="T22" fmla="*/ 36 w 72"/>
                <a:gd name="T23" fmla="*/ 41 h 79"/>
                <a:gd name="T24" fmla="*/ 56 w 72"/>
                <a:gd name="T25" fmla="*/ 0 h 79"/>
                <a:gd name="T26" fmla="*/ 72 w 72"/>
                <a:gd name="T27" fmla="*/ 0 h 79"/>
                <a:gd name="T28" fmla="*/ 72 w 72"/>
                <a:gd name="T2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9">
                  <a:moveTo>
                    <a:pt x="72" y="79"/>
                  </a:moveTo>
                  <a:lnTo>
                    <a:pt x="72" y="79"/>
                  </a:lnTo>
                  <a:lnTo>
                    <a:pt x="56" y="79"/>
                  </a:lnTo>
                  <a:lnTo>
                    <a:pt x="56" y="33"/>
                  </a:lnTo>
                  <a:lnTo>
                    <a:pt x="41" y="61"/>
                  </a:lnTo>
                  <a:lnTo>
                    <a:pt x="31" y="61"/>
                  </a:lnTo>
                  <a:lnTo>
                    <a:pt x="15" y="33"/>
                  </a:lnTo>
                  <a:lnTo>
                    <a:pt x="15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5" y="0"/>
                  </a:lnTo>
                  <a:lnTo>
                    <a:pt x="36" y="41"/>
                  </a:lnTo>
                  <a:lnTo>
                    <a:pt x="56" y="0"/>
                  </a:lnTo>
                  <a:lnTo>
                    <a:pt x="72" y="0"/>
                  </a:lnTo>
                  <a:lnTo>
                    <a:pt x="72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" name="Freeform 92">
              <a:extLst>
                <a:ext uri="{FF2B5EF4-FFF2-40B4-BE49-F238E27FC236}">
                  <a16:creationId xmlns:a16="http://schemas.microsoft.com/office/drawing/2014/main" id="{A969F99D-CF2C-4AB5-B8EB-3DEC37BAD1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9" y="1894"/>
              <a:ext cx="31" cy="36"/>
            </a:xfrm>
            <a:custGeom>
              <a:avLst/>
              <a:gdLst>
                <a:gd name="T0" fmla="*/ 16 w 51"/>
                <a:gd name="T1" fmla="*/ 18 h 59"/>
                <a:gd name="T2" fmla="*/ 16 w 51"/>
                <a:gd name="T3" fmla="*/ 18 h 59"/>
                <a:gd name="T4" fmla="*/ 15 w 51"/>
                <a:gd name="T5" fmla="*/ 24 h 59"/>
                <a:gd name="T6" fmla="*/ 37 w 51"/>
                <a:gd name="T7" fmla="*/ 24 h 59"/>
                <a:gd name="T8" fmla="*/ 35 w 51"/>
                <a:gd name="T9" fmla="*/ 18 h 59"/>
                <a:gd name="T10" fmla="*/ 26 w 51"/>
                <a:gd name="T11" fmla="*/ 12 h 59"/>
                <a:gd name="T12" fmla="*/ 16 w 51"/>
                <a:gd name="T13" fmla="*/ 18 h 59"/>
                <a:gd name="T14" fmla="*/ 51 w 51"/>
                <a:gd name="T15" fmla="*/ 28 h 59"/>
                <a:gd name="T16" fmla="*/ 51 w 51"/>
                <a:gd name="T17" fmla="*/ 28 h 59"/>
                <a:gd name="T18" fmla="*/ 51 w 51"/>
                <a:gd name="T19" fmla="*/ 34 h 59"/>
                <a:gd name="T20" fmla="*/ 15 w 51"/>
                <a:gd name="T21" fmla="*/ 34 h 59"/>
                <a:gd name="T22" fmla="*/ 27 w 51"/>
                <a:gd name="T23" fmla="*/ 47 h 59"/>
                <a:gd name="T24" fmla="*/ 40 w 51"/>
                <a:gd name="T25" fmla="*/ 41 h 59"/>
                <a:gd name="T26" fmla="*/ 49 w 51"/>
                <a:gd name="T27" fmla="*/ 50 h 59"/>
                <a:gd name="T28" fmla="*/ 27 w 51"/>
                <a:gd name="T29" fmla="*/ 59 h 59"/>
                <a:gd name="T30" fmla="*/ 0 w 51"/>
                <a:gd name="T31" fmla="*/ 29 h 59"/>
                <a:gd name="T32" fmla="*/ 26 w 51"/>
                <a:gd name="T33" fmla="*/ 0 h 59"/>
                <a:gd name="T34" fmla="*/ 51 w 51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9">
                  <a:moveTo>
                    <a:pt x="16" y="18"/>
                  </a:moveTo>
                  <a:lnTo>
                    <a:pt x="16" y="18"/>
                  </a:lnTo>
                  <a:cubicBezTo>
                    <a:pt x="15" y="20"/>
                    <a:pt x="15" y="21"/>
                    <a:pt x="15" y="24"/>
                  </a:cubicBezTo>
                  <a:lnTo>
                    <a:pt x="37" y="24"/>
                  </a:lnTo>
                  <a:cubicBezTo>
                    <a:pt x="36" y="21"/>
                    <a:pt x="36" y="20"/>
                    <a:pt x="35" y="18"/>
                  </a:cubicBezTo>
                  <a:cubicBezTo>
                    <a:pt x="34" y="14"/>
                    <a:pt x="31" y="12"/>
                    <a:pt x="26" y="12"/>
                  </a:cubicBezTo>
                  <a:cubicBezTo>
                    <a:pt x="21" y="12"/>
                    <a:pt x="17" y="14"/>
                    <a:pt x="16" y="18"/>
                  </a:cubicBezTo>
                  <a:close/>
                  <a:moveTo>
                    <a:pt x="51" y="28"/>
                  </a:moveTo>
                  <a:lnTo>
                    <a:pt x="51" y="28"/>
                  </a:lnTo>
                  <a:lnTo>
                    <a:pt x="51" y="34"/>
                  </a:lnTo>
                  <a:lnTo>
                    <a:pt x="15" y="34"/>
                  </a:lnTo>
                  <a:cubicBezTo>
                    <a:pt x="15" y="41"/>
                    <a:pt x="19" y="47"/>
                    <a:pt x="27" y="47"/>
                  </a:cubicBezTo>
                  <a:cubicBezTo>
                    <a:pt x="34" y="47"/>
                    <a:pt x="37" y="45"/>
                    <a:pt x="40" y="41"/>
                  </a:cubicBezTo>
                  <a:lnTo>
                    <a:pt x="49" y="50"/>
                  </a:lnTo>
                  <a:cubicBezTo>
                    <a:pt x="43" y="56"/>
                    <a:pt x="38" y="59"/>
                    <a:pt x="27" y="59"/>
                  </a:cubicBezTo>
                  <a:cubicBezTo>
                    <a:pt x="13" y="59"/>
                    <a:pt x="0" y="53"/>
                    <a:pt x="0" y="29"/>
                  </a:cubicBezTo>
                  <a:cubicBezTo>
                    <a:pt x="0" y="10"/>
                    <a:pt x="11" y="0"/>
                    <a:pt x="26" y="0"/>
                  </a:cubicBezTo>
                  <a:cubicBezTo>
                    <a:pt x="42" y="0"/>
                    <a:pt x="51" y="11"/>
                    <a:pt x="51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8" name="Freeform 93">
              <a:extLst>
                <a:ext uri="{FF2B5EF4-FFF2-40B4-BE49-F238E27FC236}">
                  <a16:creationId xmlns:a16="http://schemas.microsoft.com/office/drawing/2014/main" id="{666F05A0-605E-40DF-8C40-3D095FF36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1885"/>
              <a:ext cx="19" cy="44"/>
            </a:xfrm>
            <a:custGeom>
              <a:avLst/>
              <a:gdLst>
                <a:gd name="T0" fmla="*/ 21 w 31"/>
                <a:gd name="T1" fmla="*/ 17 h 73"/>
                <a:gd name="T2" fmla="*/ 21 w 31"/>
                <a:gd name="T3" fmla="*/ 17 h 73"/>
                <a:gd name="T4" fmla="*/ 31 w 31"/>
                <a:gd name="T5" fmla="*/ 17 h 73"/>
                <a:gd name="T6" fmla="*/ 31 w 31"/>
                <a:gd name="T7" fmla="*/ 28 h 73"/>
                <a:gd name="T8" fmla="*/ 21 w 31"/>
                <a:gd name="T9" fmla="*/ 28 h 73"/>
                <a:gd name="T10" fmla="*/ 21 w 31"/>
                <a:gd name="T11" fmla="*/ 56 h 73"/>
                <a:gd name="T12" fmla="*/ 26 w 31"/>
                <a:gd name="T13" fmla="*/ 61 h 73"/>
                <a:gd name="T14" fmla="*/ 31 w 31"/>
                <a:gd name="T15" fmla="*/ 61 h 73"/>
                <a:gd name="T16" fmla="*/ 31 w 31"/>
                <a:gd name="T17" fmla="*/ 73 h 73"/>
                <a:gd name="T18" fmla="*/ 23 w 31"/>
                <a:gd name="T19" fmla="*/ 73 h 73"/>
                <a:gd name="T20" fmla="*/ 7 w 31"/>
                <a:gd name="T21" fmla="*/ 57 h 73"/>
                <a:gd name="T22" fmla="*/ 7 w 31"/>
                <a:gd name="T23" fmla="*/ 28 h 73"/>
                <a:gd name="T24" fmla="*/ 0 w 31"/>
                <a:gd name="T25" fmla="*/ 28 h 73"/>
                <a:gd name="T26" fmla="*/ 0 w 31"/>
                <a:gd name="T27" fmla="*/ 17 h 73"/>
                <a:gd name="T28" fmla="*/ 7 w 31"/>
                <a:gd name="T29" fmla="*/ 17 h 73"/>
                <a:gd name="T30" fmla="*/ 7 w 31"/>
                <a:gd name="T31" fmla="*/ 0 h 73"/>
                <a:gd name="T32" fmla="*/ 21 w 31"/>
                <a:gd name="T33" fmla="*/ 0 h 73"/>
                <a:gd name="T34" fmla="*/ 21 w 31"/>
                <a:gd name="T3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73">
                  <a:moveTo>
                    <a:pt x="21" y="17"/>
                  </a:moveTo>
                  <a:lnTo>
                    <a:pt x="21" y="17"/>
                  </a:lnTo>
                  <a:lnTo>
                    <a:pt x="31" y="17"/>
                  </a:lnTo>
                  <a:lnTo>
                    <a:pt x="31" y="28"/>
                  </a:lnTo>
                  <a:lnTo>
                    <a:pt x="21" y="28"/>
                  </a:lnTo>
                  <a:lnTo>
                    <a:pt x="21" y="56"/>
                  </a:lnTo>
                  <a:cubicBezTo>
                    <a:pt x="21" y="59"/>
                    <a:pt x="23" y="61"/>
                    <a:pt x="26" y="61"/>
                  </a:cubicBezTo>
                  <a:lnTo>
                    <a:pt x="31" y="61"/>
                  </a:lnTo>
                  <a:lnTo>
                    <a:pt x="31" y="73"/>
                  </a:lnTo>
                  <a:lnTo>
                    <a:pt x="23" y="73"/>
                  </a:lnTo>
                  <a:cubicBezTo>
                    <a:pt x="12" y="73"/>
                    <a:pt x="7" y="65"/>
                    <a:pt x="7" y="57"/>
                  </a:cubicBezTo>
                  <a:lnTo>
                    <a:pt x="7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7" y="17"/>
                  </a:lnTo>
                  <a:lnTo>
                    <a:pt x="7" y="0"/>
                  </a:lnTo>
                  <a:lnTo>
                    <a:pt x="21" y="0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9" name="Freeform 94">
              <a:extLst>
                <a:ext uri="{FF2B5EF4-FFF2-40B4-BE49-F238E27FC236}">
                  <a16:creationId xmlns:a16="http://schemas.microsoft.com/office/drawing/2014/main" id="{767653C7-CF8F-4738-829B-A25DFB6A72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1" y="1894"/>
              <a:ext cx="30" cy="36"/>
            </a:xfrm>
            <a:custGeom>
              <a:avLst/>
              <a:gdLst>
                <a:gd name="T0" fmla="*/ 22 w 48"/>
                <a:gd name="T1" fmla="*/ 34 h 59"/>
                <a:gd name="T2" fmla="*/ 22 w 48"/>
                <a:gd name="T3" fmla="*/ 34 h 59"/>
                <a:gd name="T4" fmla="*/ 14 w 48"/>
                <a:gd name="T5" fmla="*/ 40 h 59"/>
                <a:gd name="T6" fmla="*/ 23 w 48"/>
                <a:gd name="T7" fmla="*/ 47 h 59"/>
                <a:gd name="T8" fmla="*/ 31 w 48"/>
                <a:gd name="T9" fmla="*/ 44 h 59"/>
                <a:gd name="T10" fmla="*/ 33 w 48"/>
                <a:gd name="T11" fmla="*/ 37 h 59"/>
                <a:gd name="T12" fmla="*/ 33 w 48"/>
                <a:gd name="T13" fmla="*/ 34 h 59"/>
                <a:gd name="T14" fmla="*/ 22 w 48"/>
                <a:gd name="T15" fmla="*/ 34 h 59"/>
                <a:gd name="T16" fmla="*/ 48 w 48"/>
                <a:gd name="T17" fmla="*/ 20 h 59"/>
                <a:gd name="T18" fmla="*/ 48 w 48"/>
                <a:gd name="T19" fmla="*/ 20 h 59"/>
                <a:gd name="T20" fmla="*/ 48 w 48"/>
                <a:gd name="T21" fmla="*/ 58 h 59"/>
                <a:gd name="T22" fmla="*/ 34 w 48"/>
                <a:gd name="T23" fmla="*/ 58 h 59"/>
                <a:gd name="T24" fmla="*/ 34 w 48"/>
                <a:gd name="T25" fmla="*/ 53 h 59"/>
                <a:gd name="T26" fmla="*/ 20 w 48"/>
                <a:gd name="T27" fmla="*/ 59 h 59"/>
                <a:gd name="T28" fmla="*/ 5 w 48"/>
                <a:gd name="T29" fmla="*/ 54 h 59"/>
                <a:gd name="T30" fmla="*/ 0 w 48"/>
                <a:gd name="T31" fmla="*/ 41 h 59"/>
                <a:gd name="T32" fmla="*/ 20 w 48"/>
                <a:gd name="T33" fmla="*/ 24 h 59"/>
                <a:gd name="T34" fmla="*/ 33 w 48"/>
                <a:gd name="T35" fmla="*/ 24 h 59"/>
                <a:gd name="T36" fmla="*/ 33 w 48"/>
                <a:gd name="T37" fmla="*/ 21 h 59"/>
                <a:gd name="T38" fmla="*/ 23 w 48"/>
                <a:gd name="T39" fmla="*/ 12 h 59"/>
                <a:gd name="T40" fmla="*/ 12 w 48"/>
                <a:gd name="T41" fmla="*/ 17 h 59"/>
                <a:gd name="T42" fmla="*/ 2 w 48"/>
                <a:gd name="T43" fmla="*/ 8 h 59"/>
                <a:gd name="T44" fmla="*/ 23 w 48"/>
                <a:gd name="T45" fmla="*/ 0 h 59"/>
                <a:gd name="T46" fmla="*/ 48 w 48"/>
                <a:gd name="T47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59">
                  <a:moveTo>
                    <a:pt x="22" y="34"/>
                  </a:moveTo>
                  <a:lnTo>
                    <a:pt x="22" y="34"/>
                  </a:lnTo>
                  <a:cubicBezTo>
                    <a:pt x="17" y="34"/>
                    <a:pt x="14" y="36"/>
                    <a:pt x="14" y="40"/>
                  </a:cubicBezTo>
                  <a:cubicBezTo>
                    <a:pt x="14" y="44"/>
                    <a:pt x="17" y="47"/>
                    <a:pt x="23" y="47"/>
                  </a:cubicBezTo>
                  <a:cubicBezTo>
                    <a:pt x="26" y="47"/>
                    <a:pt x="29" y="47"/>
                    <a:pt x="31" y="44"/>
                  </a:cubicBezTo>
                  <a:cubicBezTo>
                    <a:pt x="33" y="43"/>
                    <a:pt x="33" y="41"/>
                    <a:pt x="33" y="37"/>
                  </a:cubicBezTo>
                  <a:lnTo>
                    <a:pt x="33" y="34"/>
                  </a:lnTo>
                  <a:lnTo>
                    <a:pt x="22" y="34"/>
                  </a:lnTo>
                  <a:close/>
                  <a:moveTo>
                    <a:pt x="48" y="20"/>
                  </a:moveTo>
                  <a:lnTo>
                    <a:pt x="48" y="20"/>
                  </a:lnTo>
                  <a:lnTo>
                    <a:pt x="48" y="58"/>
                  </a:lnTo>
                  <a:lnTo>
                    <a:pt x="34" y="58"/>
                  </a:lnTo>
                  <a:lnTo>
                    <a:pt x="34" y="53"/>
                  </a:lnTo>
                  <a:cubicBezTo>
                    <a:pt x="30" y="57"/>
                    <a:pt x="26" y="59"/>
                    <a:pt x="20" y="59"/>
                  </a:cubicBezTo>
                  <a:cubicBezTo>
                    <a:pt x="13" y="59"/>
                    <a:pt x="8" y="57"/>
                    <a:pt x="5" y="54"/>
                  </a:cubicBezTo>
                  <a:cubicBezTo>
                    <a:pt x="2" y="50"/>
                    <a:pt x="0" y="46"/>
                    <a:pt x="0" y="41"/>
                  </a:cubicBezTo>
                  <a:cubicBezTo>
                    <a:pt x="0" y="31"/>
                    <a:pt x="6" y="24"/>
                    <a:pt x="20" y="24"/>
                  </a:cubicBezTo>
                  <a:lnTo>
                    <a:pt x="33" y="24"/>
                  </a:lnTo>
                  <a:lnTo>
                    <a:pt x="33" y="21"/>
                  </a:lnTo>
                  <a:cubicBezTo>
                    <a:pt x="33" y="15"/>
                    <a:pt x="30" y="12"/>
                    <a:pt x="23" y="12"/>
                  </a:cubicBezTo>
                  <a:cubicBezTo>
                    <a:pt x="17" y="12"/>
                    <a:pt x="15" y="13"/>
                    <a:pt x="12" y="17"/>
                  </a:cubicBezTo>
                  <a:lnTo>
                    <a:pt x="2" y="8"/>
                  </a:lnTo>
                  <a:cubicBezTo>
                    <a:pt x="8" y="2"/>
                    <a:pt x="14" y="0"/>
                    <a:pt x="23" y="0"/>
                  </a:cubicBezTo>
                  <a:cubicBezTo>
                    <a:pt x="40" y="0"/>
                    <a:pt x="48" y="6"/>
                    <a:pt x="48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0" name="Freeform 95">
              <a:extLst>
                <a:ext uri="{FF2B5EF4-FFF2-40B4-BE49-F238E27FC236}">
                  <a16:creationId xmlns:a16="http://schemas.microsoft.com/office/drawing/2014/main" id="{30F0C5B6-9452-414A-8868-9FE47C8D9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" y="1881"/>
              <a:ext cx="15" cy="48"/>
            </a:xfrm>
            <a:custGeom>
              <a:avLst/>
              <a:gdLst>
                <a:gd name="T0" fmla="*/ 15 w 26"/>
                <a:gd name="T1" fmla="*/ 62 h 79"/>
                <a:gd name="T2" fmla="*/ 15 w 26"/>
                <a:gd name="T3" fmla="*/ 62 h 79"/>
                <a:gd name="T4" fmla="*/ 20 w 26"/>
                <a:gd name="T5" fmla="*/ 67 h 79"/>
                <a:gd name="T6" fmla="*/ 26 w 26"/>
                <a:gd name="T7" fmla="*/ 67 h 79"/>
                <a:gd name="T8" fmla="*/ 26 w 26"/>
                <a:gd name="T9" fmla="*/ 79 h 79"/>
                <a:gd name="T10" fmla="*/ 17 w 26"/>
                <a:gd name="T11" fmla="*/ 79 h 79"/>
                <a:gd name="T12" fmla="*/ 0 w 26"/>
                <a:gd name="T13" fmla="*/ 63 h 79"/>
                <a:gd name="T14" fmla="*/ 0 w 26"/>
                <a:gd name="T15" fmla="*/ 0 h 79"/>
                <a:gd name="T16" fmla="*/ 15 w 26"/>
                <a:gd name="T17" fmla="*/ 0 h 79"/>
                <a:gd name="T18" fmla="*/ 15 w 26"/>
                <a:gd name="T19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79">
                  <a:moveTo>
                    <a:pt x="15" y="62"/>
                  </a:moveTo>
                  <a:lnTo>
                    <a:pt x="15" y="62"/>
                  </a:lnTo>
                  <a:cubicBezTo>
                    <a:pt x="15" y="65"/>
                    <a:pt x="16" y="67"/>
                    <a:pt x="20" y="67"/>
                  </a:cubicBezTo>
                  <a:lnTo>
                    <a:pt x="26" y="67"/>
                  </a:lnTo>
                  <a:lnTo>
                    <a:pt x="26" y="79"/>
                  </a:lnTo>
                  <a:lnTo>
                    <a:pt x="17" y="79"/>
                  </a:lnTo>
                  <a:cubicBezTo>
                    <a:pt x="5" y="79"/>
                    <a:pt x="0" y="71"/>
                    <a:pt x="0" y="63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1" name="Freeform 96">
              <a:extLst>
                <a:ext uri="{FF2B5EF4-FFF2-40B4-BE49-F238E27FC236}">
                  <a16:creationId xmlns:a16="http://schemas.microsoft.com/office/drawing/2014/main" id="{E2D34054-5F81-41BF-93A4-8CC26E8EB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1881"/>
              <a:ext cx="15" cy="48"/>
            </a:xfrm>
            <a:custGeom>
              <a:avLst/>
              <a:gdLst>
                <a:gd name="T0" fmla="*/ 15 w 25"/>
                <a:gd name="T1" fmla="*/ 62 h 79"/>
                <a:gd name="T2" fmla="*/ 15 w 25"/>
                <a:gd name="T3" fmla="*/ 62 h 79"/>
                <a:gd name="T4" fmla="*/ 20 w 25"/>
                <a:gd name="T5" fmla="*/ 67 h 79"/>
                <a:gd name="T6" fmla="*/ 25 w 25"/>
                <a:gd name="T7" fmla="*/ 67 h 79"/>
                <a:gd name="T8" fmla="*/ 25 w 25"/>
                <a:gd name="T9" fmla="*/ 79 h 79"/>
                <a:gd name="T10" fmla="*/ 17 w 25"/>
                <a:gd name="T11" fmla="*/ 79 h 79"/>
                <a:gd name="T12" fmla="*/ 0 w 25"/>
                <a:gd name="T13" fmla="*/ 63 h 79"/>
                <a:gd name="T14" fmla="*/ 0 w 25"/>
                <a:gd name="T15" fmla="*/ 0 h 79"/>
                <a:gd name="T16" fmla="*/ 15 w 25"/>
                <a:gd name="T17" fmla="*/ 0 h 79"/>
                <a:gd name="T18" fmla="*/ 15 w 25"/>
                <a:gd name="T19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9">
                  <a:moveTo>
                    <a:pt x="15" y="62"/>
                  </a:moveTo>
                  <a:lnTo>
                    <a:pt x="15" y="62"/>
                  </a:lnTo>
                  <a:cubicBezTo>
                    <a:pt x="15" y="65"/>
                    <a:pt x="16" y="67"/>
                    <a:pt x="20" y="67"/>
                  </a:cubicBezTo>
                  <a:lnTo>
                    <a:pt x="25" y="67"/>
                  </a:lnTo>
                  <a:lnTo>
                    <a:pt x="25" y="79"/>
                  </a:lnTo>
                  <a:lnTo>
                    <a:pt x="17" y="79"/>
                  </a:lnTo>
                  <a:cubicBezTo>
                    <a:pt x="5" y="79"/>
                    <a:pt x="0" y="71"/>
                    <a:pt x="0" y="63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2" name="Freeform 97">
              <a:extLst>
                <a:ext uri="{FF2B5EF4-FFF2-40B4-BE49-F238E27FC236}">
                  <a16:creationId xmlns:a16="http://schemas.microsoft.com/office/drawing/2014/main" id="{56C26FED-F49A-4AD3-B42B-982AA07AF4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5" y="1881"/>
              <a:ext cx="9" cy="48"/>
            </a:xfrm>
            <a:custGeom>
              <a:avLst/>
              <a:gdLst>
                <a:gd name="T0" fmla="*/ 15 w 15"/>
                <a:gd name="T1" fmla="*/ 79 h 79"/>
                <a:gd name="T2" fmla="*/ 15 w 15"/>
                <a:gd name="T3" fmla="*/ 79 h 79"/>
                <a:gd name="T4" fmla="*/ 1 w 15"/>
                <a:gd name="T5" fmla="*/ 79 h 79"/>
                <a:gd name="T6" fmla="*/ 1 w 15"/>
                <a:gd name="T7" fmla="*/ 23 h 79"/>
                <a:gd name="T8" fmla="*/ 15 w 15"/>
                <a:gd name="T9" fmla="*/ 23 h 79"/>
                <a:gd name="T10" fmla="*/ 15 w 15"/>
                <a:gd name="T11" fmla="*/ 79 h 79"/>
                <a:gd name="T12" fmla="*/ 15 w 15"/>
                <a:gd name="T13" fmla="*/ 11 h 79"/>
                <a:gd name="T14" fmla="*/ 15 w 15"/>
                <a:gd name="T15" fmla="*/ 11 h 79"/>
                <a:gd name="T16" fmla="*/ 0 w 15"/>
                <a:gd name="T17" fmla="*/ 11 h 79"/>
                <a:gd name="T18" fmla="*/ 0 w 15"/>
                <a:gd name="T19" fmla="*/ 0 h 79"/>
                <a:gd name="T20" fmla="*/ 15 w 15"/>
                <a:gd name="T21" fmla="*/ 0 h 79"/>
                <a:gd name="T22" fmla="*/ 15 w 15"/>
                <a:gd name="T23" fmla="*/ 1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9">
                  <a:moveTo>
                    <a:pt x="15" y="79"/>
                  </a:moveTo>
                  <a:lnTo>
                    <a:pt x="15" y="79"/>
                  </a:lnTo>
                  <a:lnTo>
                    <a:pt x="1" y="79"/>
                  </a:lnTo>
                  <a:lnTo>
                    <a:pt x="1" y="23"/>
                  </a:lnTo>
                  <a:lnTo>
                    <a:pt x="15" y="23"/>
                  </a:lnTo>
                  <a:lnTo>
                    <a:pt x="15" y="79"/>
                  </a:lnTo>
                  <a:close/>
                  <a:moveTo>
                    <a:pt x="15" y="11"/>
                  </a:move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3" name="Freeform 98">
              <a:extLst>
                <a:ext uri="{FF2B5EF4-FFF2-40B4-BE49-F238E27FC236}">
                  <a16:creationId xmlns:a16="http://schemas.microsoft.com/office/drawing/2014/main" id="{1FE7BF0C-D913-41E7-BF39-1DD28BA68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1894"/>
              <a:ext cx="30" cy="35"/>
            </a:xfrm>
            <a:custGeom>
              <a:avLst/>
              <a:gdLst>
                <a:gd name="T0" fmla="*/ 43 w 48"/>
                <a:gd name="T1" fmla="*/ 5 h 58"/>
                <a:gd name="T2" fmla="*/ 43 w 48"/>
                <a:gd name="T3" fmla="*/ 5 h 58"/>
                <a:gd name="T4" fmla="*/ 48 w 48"/>
                <a:gd name="T5" fmla="*/ 21 h 58"/>
                <a:gd name="T6" fmla="*/ 48 w 48"/>
                <a:gd name="T7" fmla="*/ 58 h 58"/>
                <a:gd name="T8" fmla="*/ 34 w 48"/>
                <a:gd name="T9" fmla="*/ 58 h 58"/>
                <a:gd name="T10" fmla="*/ 34 w 48"/>
                <a:gd name="T11" fmla="*/ 23 h 58"/>
                <a:gd name="T12" fmla="*/ 24 w 48"/>
                <a:gd name="T13" fmla="*/ 13 h 58"/>
                <a:gd name="T14" fmla="*/ 15 w 48"/>
                <a:gd name="T15" fmla="*/ 23 h 58"/>
                <a:gd name="T16" fmla="*/ 15 w 48"/>
                <a:gd name="T17" fmla="*/ 58 h 58"/>
                <a:gd name="T18" fmla="*/ 0 w 48"/>
                <a:gd name="T19" fmla="*/ 58 h 58"/>
                <a:gd name="T20" fmla="*/ 0 w 48"/>
                <a:gd name="T21" fmla="*/ 0 h 58"/>
                <a:gd name="T22" fmla="*/ 14 w 48"/>
                <a:gd name="T23" fmla="*/ 0 h 58"/>
                <a:gd name="T24" fmla="*/ 14 w 48"/>
                <a:gd name="T25" fmla="*/ 6 h 58"/>
                <a:gd name="T26" fmla="*/ 29 w 48"/>
                <a:gd name="T27" fmla="*/ 0 h 58"/>
                <a:gd name="T28" fmla="*/ 43 w 48"/>
                <a:gd name="T2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58">
                  <a:moveTo>
                    <a:pt x="43" y="5"/>
                  </a:moveTo>
                  <a:lnTo>
                    <a:pt x="43" y="5"/>
                  </a:lnTo>
                  <a:cubicBezTo>
                    <a:pt x="47" y="9"/>
                    <a:pt x="48" y="15"/>
                    <a:pt x="48" y="21"/>
                  </a:cubicBezTo>
                  <a:lnTo>
                    <a:pt x="48" y="58"/>
                  </a:lnTo>
                  <a:lnTo>
                    <a:pt x="34" y="58"/>
                  </a:lnTo>
                  <a:lnTo>
                    <a:pt x="34" y="23"/>
                  </a:lnTo>
                  <a:cubicBezTo>
                    <a:pt x="34" y="15"/>
                    <a:pt x="29" y="13"/>
                    <a:pt x="24" y="13"/>
                  </a:cubicBezTo>
                  <a:cubicBezTo>
                    <a:pt x="20" y="13"/>
                    <a:pt x="15" y="15"/>
                    <a:pt x="15" y="23"/>
                  </a:cubicBezTo>
                  <a:lnTo>
                    <a:pt x="15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"/>
                  </a:lnTo>
                  <a:cubicBezTo>
                    <a:pt x="18" y="2"/>
                    <a:pt x="24" y="0"/>
                    <a:pt x="29" y="0"/>
                  </a:cubicBezTo>
                  <a:cubicBezTo>
                    <a:pt x="35" y="0"/>
                    <a:pt x="39" y="1"/>
                    <a:pt x="43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4" name="Freeform 99">
              <a:extLst>
                <a:ext uri="{FF2B5EF4-FFF2-40B4-BE49-F238E27FC236}">
                  <a16:creationId xmlns:a16="http://schemas.microsoft.com/office/drawing/2014/main" id="{19B4CBDA-FFFE-40FF-9F4D-D72FCD891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6" y="1881"/>
              <a:ext cx="15" cy="62"/>
            </a:xfrm>
            <a:custGeom>
              <a:avLst/>
              <a:gdLst>
                <a:gd name="T0" fmla="*/ 25 w 25"/>
                <a:gd name="T1" fmla="*/ 11 h 101"/>
                <a:gd name="T2" fmla="*/ 25 w 25"/>
                <a:gd name="T3" fmla="*/ 11 h 101"/>
                <a:gd name="T4" fmla="*/ 10 w 25"/>
                <a:gd name="T5" fmla="*/ 11 h 101"/>
                <a:gd name="T6" fmla="*/ 10 w 25"/>
                <a:gd name="T7" fmla="*/ 0 h 101"/>
                <a:gd name="T8" fmla="*/ 25 w 25"/>
                <a:gd name="T9" fmla="*/ 0 h 101"/>
                <a:gd name="T10" fmla="*/ 25 w 25"/>
                <a:gd name="T11" fmla="*/ 11 h 101"/>
                <a:gd name="T12" fmla="*/ 25 w 25"/>
                <a:gd name="T13" fmla="*/ 84 h 101"/>
                <a:gd name="T14" fmla="*/ 25 w 25"/>
                <a:gd name="T15" fmla="*/ 84 h 101"/>
                <a:gd name="T16" fmla="*/ 8 w 25"/>
                <a:gd name="T17" fmla="*/ 101 h 101"/>
                <a:gd name="T18" fmla="*/ 0 w 25"/>
                <a:gd name="T19" fmla="*/ 101 h 101"/>
                <a:gd name="T20" fmla="*/ 0 w 25"/>
                <a:gd name="T21" fmla="*/ 88 h 101"/>
                <a:gd name="T22" fmla="*/ 5 w 25"/>
                <a:gd name="T23" fmla="*/ 88 h 101"/>
                <a:gd name="T24" fmla="*/ 10 w 25"/>
                <a:gd name="T25" fmla="*/ 83 h 101"/>
                <a:gd name="T26" fmla="*/ 10 w 25"/>
                <a:gd name="T27" fmla="*/ 23 h 101"/>
                <a:gd name="T28" fmla="*/ 25 w 25"/>
                <a:gd name="T29" fmla="*/ 23 h 101"/>
                <a:gd name="T30" fmla="*/ 25 w 25"/>
                <a:gd name="T31" fmla="*/ 8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1">
                  <a:moveTo>
                    <a:pt x="25" y="11"/>
                  </a:moveTo>
                  <a:lnTo>
                    <a:pt x="25" y="11"/>
                  </a:lnTo>
                  <a:lnTo>
                    <a:pt x="10" y="11"/>
                  </a:lnTo>
                  <a:lnTo>
                    <a:pt x="10" y="0"/>
                  </a:lnTo>
                  <a:lnTo>
                    <a:pt x="25" y="0"/>
                  </a:lnTo>
                  <a:lnTo>
                    <a:pt x="25" y="11"/>
                  </a:lnTo>
                  <a:close/>
                  <a:moveTo>
                    <a:pt x="25" y="84"/>
                  </a:moveTo>
                  <a:lnTo>
                    <a:pt x="25" y="84"/>
                  </a:lnTo>
                  <a:cubicBezTo>
                    <a:pt x="25" y="92"/>
                    <a:pt x="20" y="101"/>
                    <a:pt x="8" y="101"/>
                  </a:cubicBezTo>
                  <a:lnTo>
                    <a:pt x="0" y="101"/>
                  </a:lnTo>
                  <a:lnTo>
                    <a:pt x="0" y="88"/>
                  </a:lnTo>
                  <a:lnTo>
                    <a:pt x="5" y="88"/>
                  </a:lnTo>
                  <a:cubicBezTo>
                    <a:pt x="9" y="88"/>
                    <a:pt x="10" y="86"/>
                    <a:pt x="10" y="83"/>
                  </a:cubicBezTo>
                  <a:lnTo>
                    <a:pt x="10" y="23"/>
                  </a:lnTo>
                  <a:lnTo>
                    <a:pt x="25" y="23"/>
                  </a:lnTo>
                  <a:lnTo>
                    <a:pt x="25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5" name="Freeform 100">
              <a:extLst>
                <a:ext uri="{FF2B5EF4-FFF2-40B4-BE49-F238E27FC236}">
                  <a16:creationId xmlns:a16="http://schemas.microsoft.com/office/drawing/2014/main" id="{A86916B0-1349-4C42-A8BC-BFC7FC6061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9" y="1894"/>
              <a:ext cx="29" cy="36"/>
            </a:xfrm>
            <a:custGeom>
              <a:avLst/>
              <a:gdLst>
                <a:gd name="T0" fmla="*/ 23 w 48"/>
                <a:gd name="T1" fmla="*/ 34 h 59"/>
                <a:gd name="T2" fmla="*/ 23 w 48"/>
                <a:gd name="T3" fmla="*/ 34 h 59"/>
                <a:gd name="T4" fmla="*/ 14 w 48"/>
                <a:gd name="T5" fmla="*/ 40 h 59"/>
                <a:gd name="T6" fmla="*/ 23 w 48"/>
                <a:gd name="T7" fmla="*/ 47 h 59"/>
                <a:gd name="T8" fmla="*/ 32 w 48"/>
                <a:gd name="T9" fmla="*/ 44 h 59"/>
                <a:gd name="T10" fmla="*/ 34 w 48"/>
                <a:gd name="T11" fmla="*/ 37 h 59"/>
                <a:gd name="T12" fmla="*/ 34 w 48"/>
                <a:gd name="T13" fmla="*/ 34 h 59"/>
                <a:gd name="T14" fmla="*/ 23 w 48"/>
                <a:gd name="T15" fmla="*/ 34 h 59"/>
                <a:gd name="T16" fmla="*/ 48 w 48"/>
                <a:gd name="T17" fmla="*/ 20 h 59"/>
                <a:gd name="T18" fmla="*/ 48 w 48"/>
                <a:gd name="T19" fmla="*/ 20 h 59"/>
                <a:gd name="T20" fmla="*/ 48 w 48"/>
                <a:gd name="T21" fmla="*/ 58 h 59"/>
                <a:gd name="T22" fmla="*/ 34 w 48"/>
                <a:gd name="T23" fmla="*/ 58 h 59"/>
                <a:gd name="T24" fmla="*/ 34 w 48"/>
                <a:gd name="T25" fmla="*/ 53 h 59"/>
                <a:gd name="T26" fmla="*/ 20 w 48"/>
                <a:gd name="T27" fmla="*/ 59 h 59"/>
                <a:gd name="T28" fmla="*/ 5 w 48"/>
                <a:gd name="T29" fmla="*/ 54 h 59"/>
                <a:gd name="T30" fmla="*/ 0 w 48"/>
                <a:gd name="T31" fmla="*/ 41 h 59"/>
                <a:gd name="T32" fmla="*/ 20 w 48"/>
                <a:gd name="T33" fmla="*/ 24 h 59"/>
                <a:gd name="T34" fmla="*/ 34 w 48"/>
                <a:gd name="T35" fmla="*/ 24 h 59"/>
                <a:gd name="T36" fmla="*/ 34 w 48"/>
                <a:gd name="T37" fmla="*/ 21 h 59"/>
                <a:gd name="T38" fmla="*/ 23 w 48"/>
                <a:gd name="T39" fmla="*/ 12 h 59"/>
                <a:gd name="T40" fmla="*/ 12 w 48"/>
                <a:gd name="T41" fmla="*/ 17 h 59"/>
                <a:gd name="T42" fmla="*/ 3 w 48"/>
                <a:gd name="T43" fmla="*/ 8 h 59"/>
                <a:gd name="T44" fmla="*/ 24 w 48"/>
                <a:gd name="T45" fmla="*/ 0 h 59"/>
                <a:gd name="T46" fmla="*/ 48 w 48"/>
                <a:gd name="T47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59">
                  <a:moveTo>
                    <a:pt x="23" y="34"/>
                  </a:moveTo>
                  <a:lnTo>
                    <a:pt x="23" y="34"/>
                  </a:lnTo>
                  <a:cubicBezTo>
                    <a:pt x="17" y="34"/>
                    <a:pt x="14" y="36"/>
                    <a:pt x="14" y="40"/>
                  </a:cubicBezTo>
                  <a:cubicBezTo>
                    <a:pt x="14" y="44"/>
                    <a:pt x="17" y="47"/>
                    <a:pt x="23" y="47"/>
                  </a:cubicBezTo>
                  <a:cubicBezTo>
                    <a:pt x="27" y="47"/>
                    <a:pt x="29" y="47"/>
                    <a:pt x="32" y="44"/>
                  </a:cubicBezTo>
                  <a:cubicBezTo>
                    <a:pt x="33" y="43"/>
                    <a:pt x="34" y="41"/>
                    <a:pt x="34" y="37"/>
                  </a:cubicBezTo>
                  <a:lnTo>
                    <a:pt x="34" y="34"/>
                  </a:lnTo>
                  <a:lnTo>
                    <a:pt x="23" y="34"/>
                  </a:lnTo>
                  <a:close/>
                  <a:moveTo>
                    <a:pt x="48" y="20"/>
                  </a:moveTo>
                  <a:lnTo>
                    <a:pt x="48" y="20"/>
                  </a:lnTo>
                  <a:lnTo>
                    <a:pt x="48" y="58"/>
                  </a:lnTo>
                  <a:lnTo>
                    <a:pt x="34" y="58"/>
                  </a:lnTo>
                  <a:lnTo>
                    <a:pt x="34" y="53"/>
                  </a:lnTo>
                  <a:cubicBezTo>
                    <a:pt x="30" y="57"/>
                    <a:pt x="27" y="59"/>
                    <a:pt x="20" y="59"/>
                  </a:cubicBezTo>
                  <a:cubicBezTo>
                    <a:pt x="13" y="59"/>
                    <a:pt x="8" y="57"/>
                    <a:pt x="5" y="54"/>
                  </a:cubicBezTo>
                  <a:cubicBezTo>
                    <a:pt x="2" y="50"/>
                    <a:pt x="0" y="46"/>
                    <a:pt x="0" y="41"/>
                  </a:cubicBezTo>
                  <a:cubicBezTo>
                    <a:pt x="0" y="31"/>
                    <a:pt x="7" y="24"/>
                    <a:pt x="20" y="24"/>
                  </a:cubicBezTo>
                  <a:lnTo>
                    <a:pt x="34" y="24"/>
                  </a:lnTo>
                  <a:lnTo>
                    <a:pt x="34" y="21"/>
                  </a:lnTo>
                  <a:cubicBezTo>
                    <a:pt x="34" y="15"/>
                    <a:pt x="31" y="12"/>
                    <a:pt x="23" y="12"/>
                  </a:cubicBezTo>
                  <a:cubicBezTo>
                    <a:pt x="18" y="12"/>
                    <a:pt x="15" y="13"/>
                    <a:pt x="12" y="17"/>
                  </a:cubicBezTo>
                  <a:lnTo>
                    <a:pt x="3" y="8"/>
                  </a:lnTo>
                  <a:cubicBezTo>
                    <a:pt x="8" y="2"/>
                    <a:pt x="14" y="0"/>
                    <a:pt x="24" y="0"/>
                  </a:cubicBezTo>
                  <a:cubicBezTo>
                    <a:pt x="40" y="0"/>
                    <a:pt x="48" y="6"/>
                    <a:pt x="48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6" name="Freeform 101">
              <a:extLst>
                <a:ext uri="{FF2B5EF4-FFF2-40B4-BE49-F238E27FC236}">
                  <a16:creationId xmlns:a16="http://schemas.microsoft.com/office/drawing/2014/main" id="{C80CDB92-BE23-41EF-9FE3-2E2F1150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" y="1881"/>
              <a:ext cx="15" cy="48"/>
            </a:xfrm>
            <a:custGeom>
              <a:avLst/>
              <a:gdLst>
                <a:gd name="T0" fmla="*/ 14 w 25"/>
                <a:gd name="T1" fmla="*/ 62 h 79"/>
                <a:gd name="T2" fmla="*/ 14 w 25"/>
                <a:gd name="T3" fmla="*/ 62 h 79"/>
                <a:gd name="T4" fmla="*/ 19 w 25"/>
                <a:gd name="T5" fmla="*/ 67 h 79"/>
                <a:gd name="T6" fmla="*/ 25 w 25"/>
                <a:gd name="T7" fmla="*/ 67 h 79"/>
                <a:gd name="T8" fmla="*/ 25 w 25"/>
                <a:gd name="T9" fmla="*/ 79 h 79"/>
                <a:gd name="T10" fmla="*/ 17 w 25"/>
                <a:gd name="T11" fmla="*/ 79 h 79"/>
                <a:gd name="T12" fmla="*/ 0 w 25"/>
                <a:gd name="T13" fmla="*/ 63 h 79"/>
                <a:gd name="T14" fmla="*/ 0 w 25"/>
                <a:gd name="T15" fmla="*/ 0 h 79"/>
                <a:gd name="T16" fmla="*/ 14 w 25"/>
                <a:gd name="T17" fmla="*/ 0 h 79"/>
                <a:gd name="T18" fmla="*/ 14 w 25"/>
                <a:gd name="T19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9">
                  <a:moveTo>
                    <a:pt x="14" y="62"/>
                  </a:moveTo>
                  <a:lnTo>
                    <a:pt x="14" y="62"/>
                  </a:lnTo>
                  <a:cubicBezTo>
                    <a:pt x="14" y="65"/>
                    <a:pt x="16" y="67"/>
                    <a:pt x="19" y="67"/>
                  </a:cubicBezTo>
                  <a:lnTo>
                    <a:pt x="25" y="67"/>
                  </a:lnTo>
                  <a:lnTo>
                    <a:pt x="25" y="79"/>
                  </a:lnTo>
                  <a:lnTo>
                    <a:pt x="17" y="79"/>
                  </a:lnTo>
                  <a:cubicBezTo>
                    <a:pt x="5" y="79"/>
                    <a:pt x="0" y="71"/>
                    <a:pt x="0" y="63"/>
                  </a:cubicBezTo>
                  <a:lnTo>
                    <a:pt x="0" y="0"/>
                  </a:lnTo>
                  <a:lnTo>
                    <a:pt x="14" y="0"/>
                  </a:lnTo>
                  <a:lnTo>
                    <a:pt x="14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7" name="Freeform 102">
              <a:extLst>
                <a:ext uri="{FF2B5EF4-FFF2-40B4-BE49-F238E27FC236}">
                  <a16:creationId xmlns:a16="http://schemas.microsoft.com/office/drawing/2014/main" id="{3F97CA02-B693-4253-8799-93C95EBD22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9" y="1894"/>
              <a:ext cx="30" cy="36"/>
            </a:xfrm>
            <a:custGeom>
              <a:avLst/>
              <a:gdLst>
                <a:gd name="T0" fmla="*/ 31 w 49"/>
                <a:gd name="T1" fmla="*/ 15 h 59"/>
                <a:gd name="T2" fmla="*/ 31 w 49"/>
                <a:gd name="T3" fmla="*/ 15 h 59"/>
                <a:gd name="T4" fmla="*/ 24 w 49"/>
                <a:gd name="T5" fmla="*/ 13 h 59"/>
                <a:gd name="T6" fmla="*/ 18 w 49"/>
                <a:gd name="T7" fmla="*/ 15 h 59"/>
                <a:gd name="T8" fmla="*/ 14 w 49"/>
                <a:gd name="T9" fmla="*/ 29 h 59"/>
                <a:gd name="T10" fmla="*/ 18 w 49"/>
                <a:gd name="T11" fmla="*/ 43 h 59"/>
                <a:gd name="T12" fmla="*/ 24 w 49"/>
                <a:gd name="T13" fmla="*/ 46 h 59"/>
                <a:gd name="T14" fmla="*/ 31 w 49"/>
                <a:gd name="T15" fmla="*/ 43 h 59"/>
                <a:gd name="T16" fmla="*/ 34 w 49"/>
                <a:gd name="T17" fmla="*/ 29 h 59"/>
                <a:gd name="T18" fmla="*/ 31 w 49"/>
                <a:gd name="T19" fmla="*/ 15 h 59"/>
                <a:gd name="T20" fmla="*/ 42 w 49"/>
                <a:gd name="T21" fmla="*/ 52 h 59"/>
                <a:gd name="T22" fmla="*/ 42 w 49"/>
                <a:gd name="T23" fmla="*/ 52 h 59"/>
                <a:gd name="T24" fmla="*/ 24 w 49"/>
                <a:gd name="T25" fmla="*/ 59 h 59"/>
                <a:gd name="T26" fmla="*/ 6 w 49"/>
                <a:gd name="T27" fmla="*/ 52 h 59"/>
                <a:gd name="T28" fmla="*/ 0 w 49"/>
                <a:gd name="T29" fmla="*/ 29 h 59"/>
                <a:gd name="T30" fmla="*/ 6 w 49"/>
                <a:gd name="T31" fmla="*/ 7 h 59"/>
                <a:gd name="T32" fmla="*/ 24 w 49"/>
                <a:gd name="T33" fmla="*/ 0 h 59"/>
                <a:gd name="T34" fmla="*/ 42 w 49"/>
                <a:gd name="T35" fmla="*/ 7 h 59"/>
                <a:gd name="T36" fmla="*/ 49 w 49"/>
                <a:gd name="T37" fmla="*/ 29 h 59"/>
                <a:gd name="T38" fmla="*/ 42 w 49"/>
                <a:gd name="T39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59">
                  <a:moveTo>
                    <a:pt x="31" y="15"/>
                  </a:moveTo>
                  <a:lnTo>
                    <a:pt x="31" y="15"/>
                  </a:lnTo>
                  <a:cubicBezTo>
                    <a:pt x="29" y="13"/>
                    <a:pt x="27" y="13"/>
                    <a:pt x="24" y="13"/>
                  </a:cubicBezTo>
                  <a:cubicBezTo>
                    <a:pt x="22" y="13"/>
                    <a:pt x="19" y="13"/>
                    <a:pt x="18" y="15"/>
                  </a:cubicBezTo>
                  <a:cubicBezTo>
                    <a:pt x="15" y="18"/>
                    <a:pt x="14" y="23"/>
                    <a:pt x="14" y="29"/>
                  </a:cubicBezTo>
                  <a:cubicBezTo>
                    <a:pt x="14" y="35"/>
                    <a:pt x="15" y="40"/>
                    <a:pt x="18" y="43"/>
                  </a:cubicBezTo>
                  <a:cubicBezTo>
                    <a:pt x="19" y="45"/>
                    <a:pt x="22" y="46"/>
                    <a:pt x="24" y="46"/>
                  </a:cubicBezTo>
                  <a:cubicBezTo>
                    <a:pt x="27" y="46"/>
                    <a:pt x="29" y="45"/>
                    <a:pt x="31" y="43"/>
                  </a:cubicBezTo>
                  <a:cubicBezTo>
                    <a:pt x="34" y="40"/>
                    <a:pt x="34" y="35"/>
                    <a:pt x="34" y="29"/>
                  </a:cubicBezTo>
                  <a:cubicBezTo>
                    <a:pt x="34" y="23"/>
                    <a:pt x="34" y="18"/>
                    <a:pt x="31" y="15"/>
                  </a:cubicBezTo>
                  <a:close/>
                  <a:moveTo>
                    <a:pt x="42" y="52"/>
                  </a:moveTo>
                  <a:lnTo>
                    <a:pt x="42" y="52"/>
                  </a:lnTo>
                  <a:cubicBezTo>
                    <a:pt x="39" y="56"/>
                    <a:pt x="33" y="59"/>
                    <a:pt x="24" y="59"/>
                  </a:cubicBezTo>
                  <a:cubicBezTo>
                    <a:pt x="16" y="59"/>
                    <a:pt x="10" y="56"/>
                    <a:pt x="6" y="52"/>
                  </a:cubicBezTo>
                  <a:cubicBezTo>
                    <a:pt x="1" y="46"/>
                    <a:pt x="0" y="40"/>
                    <a:pt x="0" y="29"/>
                  </a:cubicBezTo>
                  <a:cubicBezTo>
                    <a:pt x="0" y="19"/>
                    <a:pt x="1" y="12"/>
                    <a:pt x="6" y="7"/>
                  </a:cubicBezTo>
                  <a:cubicBezTo>
                    <a:pt x="10" y="3"/>
                    <a:pt x="16" y="0"/>
                    <a:pt x="24" y="0"/>
                  </a:cubicBezTo>
                  <a:cubicBezTo>
                    <a:pt x="33" y="0"/>
                    <a:pt x="39" y="3"/>
                    <a:pt x="42" y="7"/>
                  </a:cubicBezTo>
                  <a:cubicBezTo>
                    <a:pt x="48" y="12"/>
                    <a:pt x="49" y="19"/>
                    <a:pt x="49" y="29"/>
                  </a:cubicBezTo>
                  <a:cubicBezTo>
                    <a:pt x="49" y="40"/>
                    <a:pt x="48" y="46"/>
                    <a:pt x="42" y="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8" name="Freeform 103">
              <a:extLst>
                <a:ext uri="{FF2B5EF4-FFF2-40B4-BE49-F238E27FC236}">
                  <a16:creationId xmlns:a16="http://schemas.microsoft.com/office/drawing/2014/main" id="{42443E1F-4C73-4861-8D25-26B9B1671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" y="1894"/>
              <a:ext cx="30" cy="36"/>
            </a:xfrm>
            <a:custGeom>
              <a:avLst/>
              <a:gdLst>
                <a:gd name="T0" fmla="*/ 47 w 49"/>
                <a:gd name="T1" fmla="*/ 6 h 59"/>
                <a:gd name="T2" fmla="*/ 47 w 49"/>
                <a:gd name="T3" fmla="*/ 6 h 59"/>
                <a:gd name="T4" fmla="*/ 38 w 49"/>
                <a:gd name="T5" fmla="*/ 15 h 59"/>
                <a:gd name="T6" fmla="*/ 25 w 49"/>
                <a:gd name="T7" fmla="*/ 11 h 59"/>
                <a:gd name="T8" fmla="*/ 17 w 49"/>
                <a:gd name="T9" fmla="*/ 17 h 59"/>
                <a:gd name="T10" fmla="*/ 23 w 49"/>
                <a:gd name="T11" fmla="*/ 22 h 59"/>
                <a:gd name="T12" fmla="*/ 32 w 49"/>
                <a:gd name="T13" fmla="*/ 23 h 59"/>
                <a:gd name="T14" fmla="*/ 49 w 49"/>
                <a:gd name="T15" fmla="*/ 40 h 59"/>
                <a:gd name="T16" fmla="*/ 24 w 49"/>
                <a:gd name="T17" fmla="*/ 59 h 59"/>
                <a:gd name="T18" fmla="*/ 0 w 49"/>
                <a:gd name="T19" fmla="*/ 51 h 59"/>
                <a:gd name="T20" fmla="*/ 9 w 49"/>
                <a:gd name="T21" fmla="*/ 41 h 59"/>
                <a:gd name="T22" fmla="*/ 25 w 49"/>
                <a:gd name="T23" fmla="*/ 47 h 59"/>
                <a:gd name="T24" fmla="*/ 35 w 49"/>
                <a:gd name="T25" fmla="*/ 41 h 59"/>
                <a:gd name="T26" fmla="*/ 29 w 49"/>
                <a:gd name="T27" fmla="*/ 35 h 59"/>
                <a:gd name="T28" fmla="*/ 20 w 49"/>
                <a:gd name="T29" fmla="*/ 34 h 59"/>
                <a:gd name="T30" fmla="*/ 3 w 49"/>
                <a:gd name="T31" fmla="*/ 18 h 59"/>
                <a:gd name="T32" fmla="*/ 25 w 49"/>
                <a:gd name="T33" fmla="*/ 0 h 59"/>
                <a:gd name="T34" fmla="*/ 47 w 49"/>
                <a:gd name="T35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59">
                  <a:moveTo>
                    <a:pt x="47" y="6"/>
                  </a:moveTo>
                  <a:lnTo>
                    <a:pt x="47" y="6"/>
                  </a:lnTo>
                  <a:lnTo>
                    <a:pt x="38" y="15"/>
                  </a:lnTo>
                  <a:cubicBezTo>
                    <a:pt x="35" y="12"/>
                    <a:pt x="30" y="11"/>
                    <a:pt x="25" y="11"/>
                  </a:cubicBezTo>
                  <a:cubicBezTo>
                    <a:pt x="19" y="11"/>
                    <a:pt x="17" y="14"/>
                    <a:pt x="17" y="17"/>
                  </a:cubicBezTo>
                  <a:cubicBezTo>
                    <a:pt x="17" y="20"/>
                    <a:pt x="18" y="22"/>
                    <a:pt x="23" y="22"/>
                  </a:cubicBezTo>
                  <a:lnTo>
                    <a:pt x="32" y="23"/>
                  </a:lnTo>
                  <a:cubicBezTo>
                    <a:pt x="43" y="24"/>
                    <a:pt x="49" y="30"/>
                    <a:pt x="49" y="40"/>
                  </a:cubicBezTo>
                  <a:cubicBezTo>
                    <a:pt x="49" y="53"/>
                    <a:pt x="38" y="59"/>
                    <a:pt x="24" y="59"/>
                  </a:cubicBezTo>
                  <a:cubicBezTo>
                    <a:pt x="15" y="59"/>
                    <a:pt x="7" y="58"/>
                    <a:pt x="0" y="51"/>
                  </a:cubicBezTo>
                  <a:lnTo>
                    <a:pt x="9" y="41"/>
                  </a:lnTo>
                  <a:cubicBezTo>
                    <a:pt x="14" y="46"/>
                    <a:pt x="20" y="47"/>
                    <a:pt x="25" y="47"/>
                  </a:cubicBezTo>
                  <a:cubicBezTo>
                    <a:pt x="30" y="47"/>
                    <a:pt x="35" y="45"/>
                    <a:pt x="35" y="41"/>
                  </a:cubicBezTo>
                  <a:cubicBezTo>
                    <a:pt x="35" y="38"/>
                    <a:pt x="33" y="36"/>
                    <a:pt x="29" y="35"/>
                  </a:cubicBezTo>
                  <a:lnTo>
                    <a:pt x="20" y="34"/>
                  </a:lnTo>
                  <a:cubicBezTo>
                    <a:pt x="9" y="33"/>
                    <a:pt x="3" y="29"/>
                    <a:pt x="3" y="18"/>
                  </a:cubicBezTo>
                  <a:cubicBezTo>
                    <a:pt x="3" y="6"/>
                    <a:pt x="13" y="0"/>
                    <a:pt x="25" y="0"/>
                  </a:cubicBezTo>
                  <a:cubicBezTo>
                    <a:pt x="34" y="0"/>
                    <a:pt x="42" y="1"/>
                    <a:pt x="47" y="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9" name="Freeform 104">
              <a:extLst>
                <a:ext uri="{FF2B5EF4-FFF2-40B4-BE49-F238E27FC236}">
                  <a16:creationId xmlns:a16="http://schemas.microsoft.com/office/drawing/2014/main" id="{F27E51D8-A809-4E54-A03A-BEC7F9FA1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1885"/>
              <a:ext cx="19" cy="44"/>
            </a:xfrm>
            <a:custGeom>
              <a:avLst/>
              <a:gdLst>
                <a:gd name="T0" fmla="*/ 21 w 31"/>
                <a:gd name="T1" fmla="*/ 17 h 73"/>
                <a:gd name="T2" fmla="*/ 21 w 31"/>
                <a:gd name="T3" fmla="*/ 17 h 73"/>
                <a:gd name="T4" fmla="*/ 31 w 31"/>
                <a:gd name="T5" fmla="*/ 17 h 73"/>
                <a:gd name="T6" fmla="*/ 31 w 31"/>
                <a:gd name="T7" fmla="*/ 28 h 73"/>
                <a:gd name="T8" fmla="*/ 21 w 31"/>
                <a:gd name="T9" fmla="*/ 28 h 73"/>
                <a:gd name="T10" fmla="*/ 21 w 31"/>
                <a:gd name="T11" fmla="*/ 56 h 73"/>
                <a:gd name="T12" fmla="*/ 26 w 31"/>
                <a:gd name="T13" fmla="*/ 61 h 73"/>
                <a:gd name="T14" fmla="*/ 31 w 31"/>
                <a:gd name="T15" fmla="*/ 61 h 73"/>
                <a:gd name="T16" fmla="*/ 31 w 31"/>
                <a:gd name="T17" fmla="*/ 73 h 73"/>
                <a:gd name="T18" fmla="*/ 23 w 31"/>
                <a:gd name="T19" fmla="*/ 73 h 73"/>
                <a:gd name="T20" fmla="*/ 6 w 31"/>
                <a:gd name="T21" fmla="*/ 57 h 73"/>
                <a:gd name="T22" fmla="*/ 6 w 31"/>
                <a:gd name="T23" fmla="*/ 28 h 73"/>
                <a:gd name="T24" fmla="*/ 0 w 31"/>
                <a:gd name="T25" fmla="*/ 28 h 73"/>
                <a:gd name="T26" fmla="*/ 0 w 31"/>
                <a:gd name="T27" fmla="*/ 17 h 73"/>
                <a:gd name="T28" fmla="*/ 6 w 31"/>
                <a:gd name="T29" fmla="*/ 17 h 73"/>
                <a:gd name="T30" fmla="*/ 6 w 31"/>
                <a:gd name="T31" fmla="*/ 0 h 73"/>
                <a:gd name="T32" fmla="*/ 21 w 31"/>
                <a:gd name="T33" fmla="*/ 0 h 73"/>
                <a:gd name="T34" fmla="*/ 21 w 31"/>
                <a:gd name="T3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73">
                  <a:moveTo>
                    <a:pt x="21" y="17"/>
                  </a:moveTo>
                  <a:lnTo>
                    <a:pt x="21" y="17"/>
                  </a:lnTo>
                  <a:lnTo>
                    <a:pt x="31" y="17"/>
                  </a:lnTo>
                  <a:lnTo>
                    <a:pt x="31" y="28"/>
                  </a:lnTo>
                  <a:lnTo>
                    <a:pt x="21" y="28"/>
                  </a:lnTo>
                  <a:lnTo>
                    <a:pt x="21" y="56"/>
                  </a:lnTo>
                  <a:cubicBezTo>
                    <a:pt x="21" y="59"/>
                    <a:pt x="22" y="61"/>
                    <a:pt x="26" y="61"/>
                  </a:cubicBezTo>
                  <a:lnTo>
                    <a:pt x="31" y="61"/>
                  </a:lnTo>
                  <a:lnTo>
                    <a:pt x="31" y="73"/>
                  </a:lnTo>
                  <a:lnTo>
                    <a:pt x="23" y="73"/>
                  </a:lnTo>
                  <a:cubicBezTo>
                    <a:pt x="11" y="73"/>
                    <a:pt x="6" y="65"/>
                    <a:pt x="6" y="57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1" y="0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0" name="Freeform 105">
              <a:extLst>
                <a:ext uri="{FF2B5EF4-FFF2-40B4-BE49-F238E27FC236}">
                  <a16:creationId xmlns:a16="http://schemas.microsoft.com/office/drawing/2014/main" id="{BC673337-1203-4D53-86AB-42946CF737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4" y="1894"/>
              <a:ext cx="29" cy="36"/>
            </a:xfrm>
            <a:custGeom>
              <a:avLst/>
              <a:gdLst>
                <a:gd name="T0" fmla="*/ 23 w 48"/>
                <a:gd name="T1" fmla="*/ 34 h 59"/>
                <a:gd name="T2" fmla="*/ 23 w 48"/>
                <a:gd name="T3" fmla="*/ 34 h 59"/>
                <a:gd name="T4" fmla="*/ 14 w 48"/>
                <a:gd name="T5" fmla="*/ 40 h 59"/>
                <a:gd name="T6" fmla="*/ 23 w 48"/>
                <a:gd name="T7" fmla="*/ 47 h 59"/>
                <a:gd name="T8" fmla="*/ 32 w 48"/>
                <a:gd name="T9" fmla="*/ 44 h 59"/>
                <a:gd name="T10" fmla="*/ 34 w 48"/>
                <a:gd name="T11" fmla="*/ 37 h 59"/>
                <a:gd name="T12" fmla="*/ 34 w 48"/>
                <a:gd name="T13" fmla="*/ 34 h 59"/>
                <a:gd name="T14" fmla="*/ 23 w 48"/>
                <a:gd name="T15" fmla="*/ 34 h 59"/>
                <a:gd name="T16" fmla="*/ 48 w 48"/>
                <a:gd name="T17" fmla="*/ 20 h 59"/>
                <a:gd name="T18" fmla="*/ 48 w 48"/>
                <a:gd name="T19" fmla="*/ 20 h 59"/>
                <a:gd name="T20" fmla="*/ 48 w 48"/>
                <a:gd name="T21" fmla="*/ 58 h 59"/>
                <a:gd name="T22" fmla="*/ 34 w 48"/>
                <a:gd name="T23" fmla="*/ 58 h 59"/>
                <a:gd name="T24" fmla="*/ 34 w 48"/>
                <a:gd name="T25" fmla="*/ 53 h 59"/>
                <a:gd name="T26" fmla="*/ 20 w 48"/>
                <a:gd name="T27" fmla="*/ 59 h 59"/>
                <a:gd name="T28" fmla="*/ 5 w 48"/>
                <a:gd name="T29" fmla="*/ 54 h 59"/>
                <a:gd name="T30" fmla="*/ 0 w 48"/>
                <a:gd name="T31" fmla="*/ 41 h 59"/>
                <a:gd name="T32" fmla="*/ 20 w 48"/>
                <a:gd name="T33" fmla="*/ 24 h 59"/>
                <a:gd name="T34" fmla="*/ 34 w 48"/>
                <a:gd name="T35" fmla="*/ 24 h 59"/>
                <a:gd name="T36" fmla="*/ 34 w 48"/>
                <a:gd name="T37" fmla="*/ 21 h 59"/>
                <a:gd name="T38" fmla="*/ 23 w 48"/>
                <a:gd name="T39" fmla="*/ 12 h 59"/>
                <a:gd name="T40" fmla="*/ 12 w 48"/>
                <a:gd name="T41" fmla="*/ 17 h 59"/>
                <a:gd name="T42" fmla="*/ 3 w 48"/>
                <a:gd name="T43" fmla="*/ 8 h 59"/>
                <a:gd name="T44" fmla="*/ 24 w 48"/>
                <a:gd name="T45" fmla="*/ 0 h 59"/>
                <a:gd name="T46" fmla="*/ 48 w 48"/>
                <a:gd name="T47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59">
                  <a:moveTo>
                    <a:pt x="23" y="34"/>
                  </a:moveTo>
                  <a:lnTo>
                    <a:pt x="23" y="34"/>
                  </a:lnTo>
                  <a:cubicBezTo>
                    <a:pt x="17" y="34"/>
                    <a:pt x="14" y="36"/>
                    <a:pt x="14" y="40"/>
                  </a:cubicBezTo>
                  <a:cubicBezTo>
                    <a:pt x="14" y="44"/>
                    <a:pt x="17" y="47"/>
                    <a:pt x="23" y="47"/>
                  </a:cubicBezTo>
                  <a:cubicBezTo>
                    <a:pt x="27" y="47"/>
                    <a:pt x="29" y="47"/>
                    <a:pt x="32" y="44"/>
                  </a:cubicBezTo>
                  <a:cubicBezTo>
                    <a:pt x="33" y="43"/>
                    <a:pt x="34" y="41"/>
                    <a:pt x="34" y="37"/>
                  </a:cubicBezTo>
                  <a:lnTo>
                    <a:pt x="34" y="34"/>
                  </a:lnTo>
                  <a:lnTo>
                    <a:pt x="23" y="34"/>
                  </a:lnTo>
                  <a:close/>
                  <a:moveTo>
                    <a:pt x="48" y="20"/>
                  </a:moveTo>
                  <a:lnTo>
                    <a:pt x="48" y="20"/>
                  </a:lnTo>
                  <a:lnTo>
                    <a:pt x="48" y="58"/>
                  </a:lnTo>
                  <a:lnTo>
                    <a:pt x="34" y="58"/>
                  </a:lnTo>
                  <a:lnTo>
                    <a:pt x="34" y="53"/>
                  </a:lnTo>
                  <a:cubicBezTo>
                    <a:pt x="30" y="57"/>
                    <a:pt x="27" y="59"/>
                    <a:pt x="20" y="59"/>
                  </a:cubicBezTo>
                  <a:cubicBezTo>
                    <a:pt x="13" y="59"/>
                    <a:pt x="9" y="57"/>
                    <a:pt x="5" y="54"/>
                  </a:cubicBezTo>
                  <a:cubicBezTo>
                    <a:pt x="2" y="50"/>
                    <a:pt x="0" y="46"/>
                    <a:pt x="0" y="41"/>
                  </a:cubicBezTo>
                  <a:cubicBezTo>
                    <a:pt x="0" y="31"/>
                    <a:pt x="7" y="24"/>
                    <a:pt x="20" y="24"/>
                  </a:cubicBezTo>
                  <a:lnTo>
                    <a:pt x="34" y="24"/>
                  </a:lnTo>
                  <a:lnTo>
                    <a:pt x="34" y="21"/>
                  </a:lnTo>
                  <a:cubicBezTo>
                    <a:pt x="34" y="15"/>
                    <a:pt x="31" y="12"/>
                    <a:pt x="23" y="12"/>
                  </a:cubicBezTo>
                  <a:cubicBezTo>
                    <a:pt x="18" y="12"/>
                    <a:pt x="15" y="13"/>
                    <a:pt x="12" y="17"/>
                  </a:cubicBezTo>
                  <a:lnTo>
                    <a:pt x="3" y="8"/>
                  </a:lnTo>
                  <a:cubicBezTo>
                    <a:pt x="9" y="2"/>
                    <a:pt x="14" y="0"/>
                    <a:pt x="24" y="0"/>
                  </a:cubicBezTo>
                  <a:cubicBezTo>
                    <a:pt x="40" y="0"/>
                    <a:pt x="48" y="6"/>
                    <a:pt x="48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1" name="Freeform 106">
              <a:extLst>
                <a:ext uri="{FF2B5EF4-FFF2-40B4-BE49-F238E27FC236}">
                  <a16:creationId xmlns:a16="http://schemas.microsoft.com/office/drawing/2014/main" id="{F442AB10-1C59-431F-9652-235DEA0D6F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7" y="1881"/>
              <a:ext cx="15" cy="62"/>
            </a:xfrm>
            <a:custGeom>
              <a:avLst/>
              <a:gdLst>
                <a:gd name="T0" fmla="*/ 25 w 25"/>
                <a:gd name="T1" fmla="*/ 11 h 101"/>
                <a:gd name="T2" fmla="*/ 25 w 25"/>
                <a:gd name="T3" fmla="*/ 11 h 101"/>
                <a:gd name="T4" fmla="*/ 10 w 25"/>
                <a:gd name="T5" fmla="*/ 11 h 101"/>
                <a:gd name="T6" fmla="*/ 10 w 25"/>
                <a:gd name="T7" fmla="*/ 0 h 101"/>
                <a:gd name="T8" fmla="*/ 25 w 25"/>
                <a:gd name="T9" fmla="*/ 0 h 101"/>
                <a:gd name="T10" fmla="*/ 25 w 25"/>
                <a:gd name="T11" fmla="*/ 11 h 101"/>
                <a:gd name="T12" fmla="*/ 25 w 25"/>
                <a:gd name="T13" fmla="*/ 84 h 101"/>
                <a:gd name="T14" fmla="*/ 25 w 25"/>
                <a:gd name="T15" fmla="*/ 84 h 101"/>
                <a:gd name="T16" fmla="*/ 8 w 25"/>
                <a:gd name="T17" fmla="*/ 101 h 101"/>
                <a:gd name="T18" fmla="*/ 0 w 25"/>
                <a:gd name="T19" fmla="*/ 101 h 101"/>
                <a:gd name="T20" fmla="*/ 0 w 25"/>
                <a:gd name="T21" fmla="*/ 88 h 101"/>
                <a:gd name="T22" fmla="*/ 5 w 25"/>
                <a:gd name="T23" fmla="*/ 88 h 101"/>
                <a:gd name="T24" fmla="*/ 10 w 25"/>
                <a:gd name="T25" fmla="*/ 83 h 101"/>
                <a:gd name="T26" fmla="*/ 10 w 25"/>
                <a:gd name="T27" fmla="*/ 23 h 101"/>
                <a:gd name="T28" fmla="*/ 25 w 25"/>
                <a:gd name="T29" fmla="*/ 23 h 101"/>
                <a:gd name="T30" fmla="*/ 25 w 25"/>
                <a:gd name="T31" fmla="*/ 8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01">
                  <a:moveTo>
                    <a:pt x="25" y="11"/>
                  </a:moveTo>
                  <a:lnTo>
                    <a:pt x="25" y="11"/>
                  </a:lnTo>
                  <a:lnTo>
                    <a:pt x="10" y="11"/>
                  </a:lnTo>
                  <a:lnTo>
                    <a:pt x="10" y="0"/>
                  </a:lnTo>
                  <a:lnTo>
                    <a:pt x="25" y="0"/>
                  </a:lnTo>
                  <a:lnTo>
                    <a:pt x="25" y="11"/>
                  </a:lnTo>
                  <a:close/>
                  <a:moveTo>
                    <a:pt x="25" y="84"/>
                  </a:moveTo>
                  <a:lnTo>
                    <a:pt x="25" y="84"/>
                  </a:lnTo>
                  <a:cubicBezTo>
                    <a:pt x="25" y="92"/>
                    <a:pt x="20" y="101"/>
                    <a:pt x="8" y="101"/>
                  </a:cubicBezTo>
                  <a:lnTo>
                    <a:pt x="0" y="101"/>
                  </a:lnTo>
                  <a:lnTo>
                    <a:pt x="0" y="88"/>
                  </a:lnTo>
                  <a:lnTo>
                    <a:pt x="5" y="88"/>
                  </a:lnTo>
                  <a:cubicBezTo>
                    <a:pt x="9" y="88"/>
                    <a:pt x="10" y="86"/>
                    <a:pt x="10" y="83"/>
                  </a:cubicBezTo>
                  <a:lnTo>
                    <a:pt x="10" y="23"/>
                  </a:lnTo>
                  <a:lnTo>
                    <a:pt x="25" y="23"/>
                  </a:lnTo>
                  <a:lnTo>
                    <a:pt x="25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2" name="Freeform 107">
              <a:extLst>
                <a:ext uri="{FF2B5EF4-FFF2-40B4-BE49-F238E27FC236}">
                  <a16:creationId xmlns:a16="http://schemas.microsoft.com/office/drawing/2014/main" id="{07A5F591-2C1C-4595-9F81-D820D092A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9" y="1894"/>
              <a:ext cx="30" cy="36"/>
            </a:xfrm>
            <a:custGeom>
              <a:avLst/>
              <a:gdLst>
                <a:gd name="T0" fmla="*/ 23 w 48"/>
                <a:gd name="T1" fmla="*/ 34 h 59"/>
                <a:gd name="T2" fmla="*/ 23 w 48"/>
                <a:gd name="T3" fmla="*/ 34 h 59"/>
                <a:gd name="T4" fmla="*/ 14 w 48"/>
                <a:gd name="T5" fmla="*/ 40 h 59"/>
                <a:gd name="T6" fmla="*/ 23 w 48"/>
                <a:gd name="T7" fmla="*/ 47 h 59"/>
                <a:gd name="T8" fmla="*/ 31 w 48"/>
                <a:gd name="T9" fmla="*/ 44 h 59"/>
                <a:gd name="T10" fmla="*/ 34 w 48"/>
                <a:gd name="T11" fmla="*/ 37 h 59"/>
                <a:gd name="T12" fmla="*/ 34 w 48"/>
                <a:gd name="T13" fmla="*/ 34 h 59"/>
                <a:gd name="T14" fmla="*/ 23 w 48"/>
                <a:gd name="T15" fmla="*/ 34 h 59"/>
                <a:gd name="T16" fmla="*/ 48 w 48"/>
                <a:gd name="T17" fmla="*/ 20 h 59"/>
                <a:gd name="T18" fmla="*/ 48 w 48"/>
                <a:gd name="T19" fmla="*/ 20 h 59"/>
                <a:gd name="T20" fmla="*/ 48 w 48"/>
                <a:gd name="T21" fmla="*/ 58 h 59"/>
                <a:gd name="T22" fmla="*/ 34 w 48"/>
                <a:gd name="T23" fmla="*/ 58 h 59"/>
                <a:gd name="T24" fmla="*/ 34 w 48"/>
                <a:gd name="T25" fmla="*/ 53 h 59"/>
                <a:gd name="T26" fmla="*/ 20 w 48"/>
                <a:gd name="T27" fmla="*/ 59 h 59"/>
                <a:gd name="T28" fmla="*/ 5 w 48"/>
                <a:gd name="T29" fmla="*/ 54 h 59"/>
                <a:gd name="T30" fmla="*/ 0 w 48"/>
                <a:gd name="T31" fmla="*/ 41 h 59"/>
                <a:gd name="T32" fmla="*/ 20 w 48"/>
                <a:gd name="T33" fmla="*/ 24 h 59"/>
                <a:gd name="T34" fmla="*/ 34 w 48"/>
                <a:gd name="T35" fmla="*/ 24 h 59"/>
                <a:gd name="T36" fmla="*/ 34 w 48"/>
                <a:gd name="T37" fmla="*/ 21 h 59"/>
                <a:gd name="T38" fmla="*/ 23 w 48"/>
                <a:gd name="T39" fmla="*/ 12 h 59"/>
                <a:gd name="T40" fmla="*/ 12 w 48"/>
                <a:gd name="T41" fmla="*/ 17 h 59"/>
                <a:gd name="T42" fmla="*/ 3 w 48"/>
                <a:gd name="T43" fmla="*/ 8 h 59"/>
                <a:gd name="T44" fmla="*/ 23 w 48"/>
                <a:gd name="T45" fmla="*/ 0 h 59"/>
                <a:gd name="T46" fmla="*/ 48 w 48"/>
                <a:gd name="T47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59">
                  <a:moveTo>
                    <a:pt x="23" y="34"/>
                  </a:moveTo>
                  <a:lnTo>
                    <a:pt x="23" y="34"/>
                  </a:lnTo>
                  <a:cubicBezTo>
                    <a:pt x="17" y="34"/>
                    <a:pt x="14" y="36"/>
                    <a:pt x="14" y="40"/>
                  </a:cubicBezTo>
                  <a:cubicBezTo>
                    <a:pt x="14" y="44"/>
                    <a:pt x="17" y="47"/>
                    <a:pt x="23" y="47"/>
                  </a:cubicBezTo>
                  <a:cubicBezTo>
                    <a:pt x="26" y="47"/>
                    <a:pt x="29" y="47"/>
                    <a:pt x="31" y="44"/>
                  </a:cubicBezTo>
                  <a:cubicBezTo>
                    <a:pt x="33" y="43"/>
                    <a:pt x="34" y="41"/>
                    <a:pt x="34" y="37"/>
                  </a:cubicBezTo>
                  <a:lnTo>
                    <a:pt x="34" y="34"/>
                  </a:lnTo>
                  <a:lnTo>
                    <a:pt x="23" y="34"/>
                  </a:lnTo>
                  <a:close/>
                  <a:moveTo>
                    <a:pt x="48" y="20"/>
                  </a:moveTo>
                  <a:lnTo>
                    <a:pt x="48" y="20"/>
                  </a:lnTo>
                  <a:lnTo>
                    <a:pt x="48" y="58"/>
                  </a:lnTo>
                  <a:lnTo>
                    <a:pt x="34" y="58"/>
                  </a:lnTo>
                  <a:lnTo>
                    <a:pt x="34" y="53"/>
                  </a:lnTo>
                  <a:cubicBezTo>
                    <a:pt x="30" y="57"/>
                    <a:pt x="26" y="59"/>
                    <a:pt x="20" y="59"/>
                  </a:cubicBezTo>
                  <a:cubicBezTo>
                    <a:pt x="13" y="59"/>
                    <a:pt x="8" y="57"/>
                    <a:pt x="5" y="54"/>
                  </a:cubicBezTo>
                  <a:cubicBezTo>
                    <a:pt x="2" y="50"/>
                    <a:pt x="0" y="46"/>
                    <a:pt x="0" y="41"/>
                  </a:cubicBezTo>
                  <a:cubicBezTo>
                    <a:pt x="0" y="31"/>
                    <a:pt x="7" y="24"/>
                    <a:pt x="20" y="24"/>
                  </a:cubicBezTo>
                  <a:lnTo>
                    <a:pt x="34" y="24"/>
                  </a:lnTo>
                  <a:lnTo>
                    <a:pt x="34" y="21"/>
                  </a:lnTo>
                  <a:cubicBezTo>
                    <a:pt x="34" y="15"/>
                    <a:pt x="31" y="12"/>
                    <a:pt x="23" y="12"/>
                  </a:cubicBezTo>
                  <a:cubicBezTo>
                    <a:pt x="18" y="12"/>
                    <a:pt x="15" y="13"/>
                    <a:pt x="12" y="17"/>
                  </a:cubicBezTo>
                  <a:lnTo>
                    <a:pt x="3" y="8"/>
                  </a:lnTo>
                  <a:cubicBezTo>
                    <a:pt x="8" y="2"/>
                    <a:pt x="14" y="0"/>
                    <a:pt x="23" y="0"/>
                  </a:cubicBezTo>
                  <a:cubicBezTo>
                    <a:pt x="40" y="0"/>
                    <a:pt x="48" y="6"/>
                    <a:pt x="48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3" name="Freeform 108">
              <a:extLst>
                <a:ext uri="{FF2B5EF4-FFF2-40B4-BE49-F238E27FC236}">
                  <a16:creationId xmlns:a16="http://schemas.microsoft.com/office/drawing/2014/main" id="{D3118E76-435D-45B5-B63F-96504B776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" y="1885"/>
              <a:ext cx="19" cy="44"/>
            </a:xfrm>
            <a:custGeom>
              <a:avLst/>
              <a:gdLst>
                <a:gd name="T0" fmla="*/ 20 w 31"/>
                <a:gd name="T1" fmla="*/ 17 h 73"/>
                <a:gd name="T2" fmla="*/ 20 w 31"/>
                <a:gd name="T3" fmla="*/ 17 h 73"/>
                <a:gd name="T4" fmla="*/ 31 w 31"/>
                <a:gd name="T5" fmla="*/ 17 h 73"/>
                <a:gd name="T6" fmla="*/ 31 w 31"/>
                <a:gd name="T7" fmla="*/ 28 h 73"/>
                <a:gd name="T8" fmla="*/ 20 w 31"/>
                <a:gd name="T9" fmla="*/ 28 h 73"/>
                <a:gd name="T10" fmla="*/ 20 w 31"/>
                <a:gd name="T11" fmla="*/ 56 h 73"/>
                <a:gd name="T12" fmla="*/ 25 w 31"/>
                <a:gd name="T13" fmla="*/ 61 h 73"/>
                <a:gd name="T14" fmla="*/ 31 w 31"/>
                <a:gd name="T15" fmla="*/ 61 h 73"/>
                <a:gd name="T16" fmla="*/ 31 w 31"/>
                <a:gd name="T17" fmla="*/ 73 h 73"/>
                <a:gd name="T18" fmla="*/ 23 w 31"/>
                <a:gd name="T19" fmla="*/ 73 h 73"/>
                <a:gd name="T20" fmla="*/ 6 w 31"/>
                <a:gd name="T21" fmla="*/ 57 h 73"/>
                <a:gd name="T22" fmla="*/ 6 w 31"/>
                <a:gd name="T23" fmla="*/ 28 h 73"/>
                <a:gd name="T24" fmla="*/ 0 w 31"/>
                <a:gd name="T25" fmla="*/ 28 h 73"/>
                <a:gd name="T26" fmla="*/ 0 w 31"/>
                <a:gd name="T27" fmla="*/ 17 h 73"/>
                <a:gd name="T28" fmla="*/ 6 w 31"/>
                <a:gd name="T29" fmla="*/ 17 h 73"/>
                <a:gd name="T30" fmla="*/ 6 w 31"/>
                <a:gd name="T31" fmla="*/ 0 h 73"/>
                <a:gd name="T32" fmla="*/ 20 w 31"/>
                <a:gd name="T33" fmla="*/ 0 h 73"/>
                <a:gd name="T34" fmla="*/ 20 w 31"/>
                <a:gd name="T3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73">
                  <a:moveTo>
                    <a:pt x="20" y="17"/>
                  </a:moveTo>
                  <a:lnTo>
                    <a:pt x="20" y="17"/>
                  </a:lnTo>
                  <a:lnTo>
                    <a:pt x="31" y="17"/>
                  </a:lnTo>
                  <a:lnTo>
                    <a:pt x="31" y="28"/>
                  </a:lnTo>
                  <a:lnTo>
                    <a:pt x="20" y="28"/>
                  </a:lnTo>
                  <a:lnTo>
                    <a:pt x="20" y="56"/>
                  </a:lnTo>
                  <a:cubicBezTo>
                    <a:pt x="20" y="59"/>
                    <a:pt x="22" y="61"/>
                    <a:pt x="25" y="61"/>
                  </a:cubicBezTo>
                  <a:lnTo>
                    <a:pt x="31" y="61"/>
                  </a:lnTo>
                  <a:lnTo>
                    <a:pt x="31" y="73"/>
                  </a:lnTo>
                  <a:lnTo>
                    <a:pt x="23" y="73"/>
                  </a:lnTo>
                  <a:cubicBezTo>
                    <a:pt x="11" y="73"/>
                    <a:pt x="6" y="65"/>
                    <a:pt x="6" y="57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0" y="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4" name="Group 111">
            <a:extLst>
              <a:ext uri="{FF2B5EF4-FFF2-40B4-BE49-F238E27FC236}">
                <a16:creationId xmlns:a16="http://schemas.microsoft.com/office/drawing/2014/main" id="{3739A92D-7184-49FE-B34C-99B0CB6CB2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06650" y="2724150"/>
            <a:ext cx="1638300" cy="330200"/>
            <a:chOff x="1516" y="1716"/>
            <a:chExt cx="1032" cy="208"/>
          </a:xfrm>
        </p:grpSpPr>
        <p:sp>
          <p:nvSpPr>
            <p:cNvPr id="128" name="AutoShape 110">
              <a:extLst>
                <a:ext uri="{FF2B5EF4-FFF2-40B4-BE49-F238E27FC236}">
                  <a16:creationId xmlns:a16="http://schemas.microsoft.com/office/drawing/2014/main" id="{F42EC679-D91F-4049-B085-11286CFD4B0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16" y="1716"/>
              <a:ext cx="103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6" name="Freeform 112">
              <a:extLst>
                <a:ext uri="{FF2B5EF4-FFF2-40B4-BE49-F238E27FC236}">
                  <a16:creationId xmlns:a16="http://schemas.microsoft.com/office/drawing/2014/main" id="{DA431D89-0EF5-48F5-9E50-F1D45C1E4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" y="1714"/>
              <a:ext cx="211" cy="216"/>
            </a:xfrm>
            <a:custGeom>
              <a:avLst/>
              <a:gdLst>
                <a:gd name="T0" fmla="*/ 0 w 348"/>
                <a:gd name="T1" fmla="*/ 0 h 347"/>
                <a:gd name="T2" fmla="*/ 0 w 348"/>
                <a:gd name="T3" fmla="*/ 0 h 347"/>
                <a:gd name="T4" fmla="*/ 0 w 348"/>
                <a:gd name="T5" fmla="*/ 115 h 347"/>
                <a:gd name="T6" fmla="*/ 232 w 348"/>
                <a:gd name="T7" fmla="*/ 115 h 347"/>
                <a:gd name="T8" fmla="*/ 232 w 348"/>
                <a:gd name="T9" fmla="*/ 347 h 347"/>
                <a:gd name="T10" fmla="*/ 348 w 348"/>
                <a:gd name="T11" fmla="*/ 347 h 347"/>
                <a:gd name="T12" fmla="*/ 348 w 348"/>
                <a:gd name="T13" fmla="*/ 0 h 347"/>
                <a:gd name="T14" fmla="*/ 0 w 348"/>
                <a:gd name="T1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8" h="347">
                  <a:moveTo>
                    <a:pt x="0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232" y="115"/>
                  </a:lnTo>
                  <a:lnTo>
                    <a:pt x="232" y="347"/>
                  </a:lnTo>
                  <a:lnTo>
                    <a:pt x="348" y="347"/>
                  </a:lnTo>
                  <a:lnTo>
                    <a:pt x="3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2" name="Freeform 113">
              <a:extLst>
                <a:ext uri="{FF2B5EF4-FFF2-40B4-BE49-F238E27FC236}">
                  <a16:creationId xmlns:a16="http://schemas.microsoft.com/office/drawing/2014/main" id="{562939B9-12F1-48B7-B339-5B0B25944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1809"/>
              <a:ext cx="43" cy="49"/>
            </a:xfrm>
            <a:custGeom>
              <a:avLst/>
              <a:gdLst>
                <a:gd name="T0" fmla="*/ 71 w 71"/>
                <a:gd name="T1" fmla="*/ 78 h 78"/>
                <a:gd name="T2" fmla="*/ 71 w 71"/>
                <a:gd name="T3" fmla="*/ 78 h 78"/>
                <a:gd name="T4" fmla="*/ 55 w 71"/>
                <a:gd name="T5" fmla="*/ 78 h 78"/>
                <a:gd name="T6" fmla="*/ 55 w 71"/>
                <a:gd name="T7" fmla="*/ 32 h 78"/>
                <a:gd name="T8" fmla="*/ 40 w 71"/>
                <a:gd name="T9" fmla="*/ 60 h 78"/>
                <a:gd name="T10" fmla="*/ 30 w 71"/>
                <a:gd name="T11" fmla="*/ 60 h 78"/>
                <a:gd name="T12" fmla="*/ 15 w 71"/>
                <a:gd name="T13" fmla="*/ 32 h 78"/>
                <a:gd name="T14" fmla="*/ 15 w 71"/>
                <a:gd name="T15" fmla="*/ 78 h 78"/>
                <a:gd name="T16" fmla="*/ 0 w 71"/>
                <a:gd name="T17" fmla="*/ 78 h 78"/>
                <a:gd name="T18" fmla="*/ 0 w 71"/>
                <a:gd name="T19" fmla="*/ 0 h 78"/>
                <a:gd name="T20" fmla="*/ 15 w 71"/>
                <a:gd name="T21" fmla="*/ 0 h 78"/>
                <a:gd name="T22" fmla="*/ 35 w 71"/>
                <a:gd name="T23" fmla="*/ 40 h 78"/>
                <a:gd name="T24" fmla="*/ 56 w 71"/>
                <a:gd name="T25" fmla="*/ 0 h 78"/>
                <a:gd name="T26" fmla="*/ 71 w 71"/>
                <a:gd name="T27" fmla="*/ 0 h 78"/>
                <a:gd name="T28" fmla="*/ 71 w 71"/>
                <a:gd name="T2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8">
                  <a:moveTo>
                    <a:pt x="71" y="78"/>
                  </a:moveTo>
                  <a:lnTo>
                    <a:pt x="71" y="78"/>
                  </a:lnTo>
                  <a:lnTo>
                    <a:pt x="55" y="78"/>
                  </a:lnTo>
                  <a:lnTo>
                    <a:pt x="55" y="32"/>
                  </a:lnTo>
                  <a:lnTo>
                    <a:pt x="40" y="60"/>
                  </a:lnTo>
                  <a:lnTo>
                    <a:pt x="30" y="60"/>
                  </a:lnTo>
                  <a:lnTo>
                    <a:pt x="15" y="32"/>
                  </a:lnTo>
                  <a:lnTo>
                    <a:pt x="15" y="78"/>
                  </a:lnTo>
                  <a:lnTo>
                    <a:pt x="0" y="78"/>
                  </a:lnTo>
                  <a:lnTo>
                    <a:pt x="0" y="0"/>
                  </a:lnTo>
                  <a:lnTo>
                    <a:pt x="15" y="0"/>
                  </a:lnTo>
                  <a:lnTo>
                    <a:pt x="35" y="40"/>
                  </a:lnTo>
                  <a:lnTo>
                    <a:pt x="56" y="0"/>
                  </a:lnTo>
                  <a:lnTo>
                    <a:pt x="71" y="0"/>
                  </a:lnTo>
                  <a:lnTo>
                    <a:pt x="71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3" name="Freeform 114">
              <a:extLst>
                <a:ext uri="{FF2B5EF4-FFF2-40B4-BE49-F238E27FC236}">
                  <a16:creationId xmlns:a16="http://schemas.microsoft.com/office/drawing/2014/main" id="{9022E434-F6F1-4E78-BEFE-5D83FC4951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0" y="1822"/>
              <a:ext cx="30" cy="36"/>
            </a:xfrm>
            <a:custGeom>
              <a:avLst/>
              <a:gdLst>
                <a:gd name="T0" fmla="*/ 15 w 50"/>
                <a:gd name="T1" fmla="*/ 18 h 58"/>
                <a:gd name="T2" fmla="*/ 15 w 50"/>
                <a:gd name="T3" fmla="*/ 18 h 58"/>
                <a:gd name="T4" fmla="*/ 14 w 50"/>
                <a:gd name="T5" fmla="*/ 24 h 58"/>
                <a:gd name="T6" fmla="*/ 36 w 50"/>
                <a:gd name="T7" fmla="*/ 24 h 58"/>
                <a:gd name="T8" fmla="*/ 35 w 50"/>
                <a:gd name="T9" fmla="*/ 18 h 58"/>
                <a:gd name="T10" fmla="*/ 25 w 50"/>
                <a:gd name="T11" fmla="*/ 12 h 58"/>
                <a:gd name="T12" fmla="*/ 15 w 50"/>
                <a:gd name="T13" fmla="*/ 18 h 58"/>
                <a:gd name="T14" fmla="*/ 50 w 50"/>
                <a:gd name="T15" fmla="*/ 28 h 58"/>
                <a:gd name="T16" fmla="*/ 50 w 50"/>
                <a:gd name="T17" fmla="*/ 28 h 58"/>
                <a:gd name="T18" fmla="*/ 50 w 50"/>
                <a:gd name="T19" fmla="*/ 34 h 58"/>
                <a:gd name="T20" fmla="*/ 14 w 50"/>
                <a:gd name="T21" fmla="*/ 34 h 58"/>
                <a:gd name="T22" fmla="*/ 27 w 50"/>
                <a:gd name="T23" fmla="*/ 46 h 58"/>
                <a:gd name="T24" fmla="*/ 39 w 50"/>
                <a:gd name="T25" fmla="*/ 41 h 58"/>
                <a:gd name="T26" fmla="*/ 48 w 50"/>
                <a:gd name="T27" fmla="*/ 49 h 58"/>
                <a:gd name="T28" fmla="*/ 27 w 50"/>
                <a:gd name="T29" fmla="*/ 58 h 58"/>
                <a:gd name="T30" fmla="*/ 0 w 50"/>
                <a:gd name="T31" fmla="*/ 29 h 58"/>
                <a:gd name="T32" fmla="*/ 25 w 50"/>
                <a:gd name="T33" fmla="*/ 0 h 58"/>
                <a:gd name="T34" fmla="*/ 50 w 50"/>
                <a:gd name="T35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8">
                  <a:moveTo>
                    <a:pt x="15" y="18"/>
                  </a:moveTo>
                  <a:lnTo>
                    <a:pt x="15" y="18"/>
                  </a:lnTo>
                  <a:cubicBezTo>
                    <a:pt x="14" y="20"/>
                    <a:pt x="14" y="21"/>
                    <a:pt x="14" y="24"/>
                  </a:cubicBezTo>
                  <a:lnTo>
                    <a:pt x="36" y="24"/>
                  </a:lnTo>
                  <a:cubicBezTo>
                    <a:pt x="36" y="21"/>
                    <a:pt x="36" y="20"/>
                    <a:pt x="35" y="18"/>
                  </a:cubicBezTo>
                  <a:cubicBezTo>
                    <a:pt x="33" y="14"/>
                    <a:pt x="30" y="12"/>
                    <a:pt x="25" y="12"/>
                  </a:cubicBezTo>
                  <a:cubicBezTo>
                    <a:pt x="20" y="12"/>
                    <a:pt x="17" y="14"/>
                    <a:pt x="15" y="18"/>
                  </a:cubicBezTo>
                  <a:close/>
                  <a:moveTo>
                    <a:pt x="50" y="28"/>
                  </a:moveTo>
                  <a:lnTo>
                    <a:pt x="50" y="28"/>
                  </a:lnTo>
                  <a:lnTo>
                    <a:pt x="50" y="34"/>
                  </a:lnTo>
                  <a:lnTo>
                    <a:pt x="14" y="34"/>
                  </a:lnTo>
                  <a:cubicBezTo>
                    <a:pt x="14" y="41"/>
                    <a:pt x="19" y="46"/>
                    <a:pt x="27" y="46"/>
                  </a:cubicBezTo>
                  <a:cubicBezTo>
                    <a:pt x="33" y="46"/>
                    <a:pt x="36" y="44"/>
                    <a:pt x="39" y="41"/>
                  </a:cubicBezTo>
                  <a:lnTo>
                    <a:pt x="48" y="49"/>
                  </a:lnTo>
                  <a:cubicBezTo>
                    <a:pt x="42" y="55"/>
                    <a:pt x="37" y="58"/>
                    <a:pt x="27" y="58"/>
                  </a:cubicBezTo>
                  <a:cubicBezTo>
                    <a:pt x="13" y="58"/>
                    <a:pt x="0" y="52"/>
                    <a:pt x="0" y="29"/>
                  </a:cubicBezTo>
                  <a:cubicBezTo>
                    <a:pt x="0" y="10"/>
                    <a:pt x="10" y="0"/>
                    <a:pt x="25" y="0"/>
                  </a:cubicBezTo>
                  <a:cubicBezTo>
                    <a:pt x="41" y="0"/>
                    <a:pt x="50" y="11"/>
                    <a:pt x="50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4" name="Freeform 115">
              <a:extLst>
                <a:ext uri="{FF2B5EF4-FFF2-40B4-BE49-F238E27FC236}">
                  <a16:creationId xmlns:a16="http://schemas.microsoft.com/office/drawing/2014/main" id="{91567703-4539-4F20-9CC1-82503A20B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" y="1822"/>
              <a:ext cx="25" cy="36"/>
            </a:xfrm>
            <a:custGeom>
              <a:avLst/>
              <a:gdLst>
                <a:gd name="T0" fmla="*/ 42 w 42"/>
                <a:gd name="T1" fmla="*/ 5 h 58"/>
                <a:gd name="T2" fmla="*/ 42 w 42"/>
                <a:gd name="T3" fmla="*/ 5 h 58"/>
                <a:gd name="T4" fmla="*/ 32 w 42"/>
                <a:gd name="T5" fmla="*/ 16 h 58"/>
                <a:gd name="T6" fmla="*/ 24 w 42"/>
                <a:gd name="T7" fmla="*/ 13 h 58"/>
                <a:gd name="T8" fmla="*/ 15 w 42"/>
                <a:gd name="T9" fmla="*/ 23 h 58"/>
                <a:gd name="T10" fmla="*/ 15 w 42"/>
                <a:gd name="T11" fmla="*/ 58 h 58"/>
                <a:gd name="T12" fmla="*/ 0 w 42"/>
                <a:gd name="T13" fmla="*/ 58 h 58"/>
                <a:gd name="T14" fmla="*/ 0 w 42"/>
                <a:gd name="T15" fmla="*/ 1 h 58"/>
                <a:gd name="T16" fmla="*/ 14 w 42"/>
                <a:gd name="T17" fmla="*/ 1 h 58"/>
                <a:gd name="T18" fmla="*/ 14 w 42"/>
                <a:gd name="T19" fmla="*/ 6 h 58"/>
                <a:gd name="T20" fmla="*/ 29 w 42"/>
                <a:gd name="T21" fmla="*/ 0 h 58"/>
                <a:gd name="T22" fmla="*/ 42 w 42"/>
                <a:gd name="T2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58">
                  <a:moveTo>
                    <a:pt x="42" y="5"/>
                  </a:moveTo>
                  <a:lnTo>
                    <a:pt x="42" y="5"/>
                  </a:lnTo>
                  <a:lnTo>
                    <a:pt x="32" y="16"/>
                  </a:lnTo>
                  <a:cubicBezTo>
                    <a:pt x="29" y="14"/>
                    <a:pt x="28" y="13"/>
                    <a:pt x="24" y="13"/>
                  </a:cubicBezTo>
                  <a:cubicBezTo>
                    <a:pt x="20" y="13"/>
                    <a:pt x="15" y="16"/>
                    <a:pt x="15" y="23"/>
                  </a:cubicBezTo>
                  <a:lnTo>
                    <a:pt x="15" y="58"/>
                  </a:lnTo>
                  <a:lnTo>
                    <a:pt x="0" y="58"/>
                  </a:lnTo>
                  <a:lnTo>
                    <a:pt x="0" y="1"/>
                  </a:lnTo>
                  <a:lnTo>
                    <a:pt x="14" y="1"/>
                  </a:lnTo>
                  <a:lnTo>
                    <a:pt x="14" y="6"/>
                  </a:lnTo>
                  <a:cubicBezTo>
                    <a:pt x="17" y="3"/>
                    <a:pt x="23" y="0"/>
                    <a:pt x="29" y="0"/>
                  </a:cubicBezTo>
                  <a:cubicBezTo>
                    <a:pt x="34" y="0"/>
                    <a:pt x="38" y="1"/>
                    <a:pt x="4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5" name="Freeform 116">
              <a:extLst>
                <a:ext uri="{FF2B5EF4-FFF2-40B4-BE49-F238E27FC236}">
                  <a16:creationId xmlns:a16="http://schemas.microsoft.com/office/drawing/2014/main" id="{CA74CDA8-75C5-4181-8D6A-DD23883E77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9" y="1808"/>
              <a:ext cx="10" cy="50"/>
            </a:xfrm>
            <a:custGeom>
              <a:avLst/>
              <a:gdLst>
                <a:gd name="T0" fmla="*/ 15 w 15"/>
                <a:gd name="T1" fmla="*/ 79 h 79"/>
                <a:gd name="T2" fmla="*/ 15 w 15"/>
                <a:gd name="T3" fmla="*/ 79 h 79"/>
                <a:gd name="T4" fmla="*/ 0 w 15"/>
                <a:gd name="T5" fmla="*/ 79 h 79"/>
                <a:gd name="T6" fmla="*/ 0 w 15"/>
                <a:gd name="T7" fmla="*/ 23 h 79"/>
                <a:gd name="T8" fmla="*/ 15 w 15"/>
                <a:gd name="T9" fmla="*/ 23 h 79"/>
                <a:gd name="T10" fmla="*/ 15 w 15"/>
                <a:gd name="T11" fmla="*/ 79 h 79"/>
                <a:gd name="T12" fmla="*/ 15 w 15"/>
                <a:gd name="T13" fmla="*/ 12 h 79"/>
                <a:gd name="T14" fmla="*/ 15 w 15"/>
                <a:gd name="T15" fmla="*/ 12 h 79"/>
                <a:gd name="T16" fmla="*/ 0 w 15"/>
                <a:gd name="T17" fmla="*/ 12 h 79"/>
                <a:gd name="T18" fmla="*/ 0 w 15"/>
                <a:gd name="T19" fmla="*/ 0 h 79"/>
                <a:gd name="T20" fmla="*/ 15 w 15"/>
                <a:gd name="T21" fmla="*/ 0 h 79"/>
                <a:gd name="T22" fmla="*/ 15 w 15"/>
                <a:gd name="T23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9">
                  <a:moveTo>
                    <a:pt x="15" y="79"/>
                  </a:moveTo>
                  <a:lnTo>
                    <a:pt x="15" y="79"/>
                  </a:lnTo>
                  <a:lnTo>
                    <a:pt x="0" y="79"/>
                  </a:lnTo>
                  <a:lnTo>
                    <a:pt x="0" y="23"/>
                  </a:lnTo>
                  <a:lnTo>
                    <a:pt x="15" y="23"/>
                  </a:lnTo>
                  <a:lnTo>
                    <a:pt x="15" y="79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6" name="Freeform 117">
              <a:extLst>
                <a:ext uri="{FF2B5EF4-FFF2-40B4-BE49-F238E27FC236}">
                  <a16:creationId xmlns:a16="http://schemas.microsoft.com/office/drawing/2014/main" id="{AA709922-003D-41AD-8AE8-4A97ACE09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" y="1812"/>
              <a:ext cx="19" cy="46"/>
            </a:xfrm>
            <a:custGeom>
              <a:avLst/>
              <a:gdLst>
                <a:gd name="T0" fmla="*/ 21 w 31"/>
                <a:gd name="T1" fmla="*/ 17 h 73"/>
                <a:gd name="T2" fmla="*/ 21 w 31"/>
                <a:gd name="T3" fmla="*/ 17 h 73"/>
                <a:gd name="T4" fmla="*/ 31 w 31"/>
                <a:gd name="T5" fmla="*/ 17 h 73"/>
                <a:gd name="T6" fmla="*/ 31 w 31"/>
                <a:gd name="T7" fmla="*/ 28 h 73"/>
                <a:gd name="T8" fmla="*/ 21 w 31"/>
                <a:gd name="T9" fmla="*/ 28 h 73"/>
                <a:gd name="T10" fmla="*/ 21 w 31"/>
                <a:gd name="T11" fmla="*/ 56 h 73"/>
                <a:gd name="T12" fmla="*/ 26 w 31"/>
                <a:gd name="T13" fmla="*/ 61 h 73"/>
                <a:gd name="T14" fmla="*/ 31 w 31"/>
                <a:gd name="T15" fmla="*/ 61 h 73"/>
                <a:gd name="T16" fmla="*/ 31 w 31"/>
                <a:gd name="T17" fmla="*/ 73 h 73"/>
                <a:gd name="T18" fmla="*/ 23 w 31"/>
                <a:gd name="T19" fmla="*/ 73 h 73"/>
                <a:gd name="T20" fmla="*/ 6 w 31"/>
                <a:gd name="T21" fmla="*/ 56 h 73"/>
                <a:gd name="T22" fmla="*/ 6 w 31"/>
                <a:gd name="T23" fmla="*/ 28 h 73"/>
                <a:gd name="T24" fmla="*/ 0 w 31"/>
                <a:gd name="T25" fmla="*/ 28 h 73"/>
                <a:gd name="T26" fmla="*/ 0 w 31"/>
                <a:gd name="T27" fmla="*/ 17 h 73"/>
                <a:gd name="T28" fmla="*/ 6 w 31"/>
                <a:gd name="T29" fmla="*/ 17 h 73"/>
                <a:gd name="T30" fmla="*/ 6 w 31"/>
                <a:gd name="T31" fmla="*/ 0 h 73"/>
                <a:gd name="T32" fmla="*/ 21 w 31"/>
                <a:gd name="T33" fmla="*/ 0 h 73"/>
                <a:gd name="T34" fmla="*/ 21 w 31"/>
                <a:gd name="T3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73">
                  <a:moveTo>
                    <a:pt x="21" y="17"/>
                  </a:moveTo>
                  <a:lnTo>
                    <a:pt x="21" y="17"/>
                  </a:lnTo>
                  <a:lnTo>
                    <a:pt x="31" y="17"/>
                  </a:lnTo>
                  <a:lnTo>
                    <a:pt x="31" y="28"/>
                  </a:lnTo>
                  <a:lnTo>
                    <a:pt x="21" y="28"/>
                  </a:lnTo>
                  <a:lnTo>
                    <a:pt x="21" y="56"/>
                  </a:lnTo>
                  <a:cubicBezTo>
                    <a:pt x="21" y="59"/>
                    <a:pt x="22" y="61"/>
                    <a:pt x="26" y="61"/>
                  </a:cubicBezTo>
                  <a:lnTo>
                    <a:pt x="31" y="61"/>
                  </a:lnTo>
                  <a:lnTo>
                    <a:pt x="31" y="73"/>
                  </a:lnTo>
                  <a:lnTo>
                    <a:pt x="23" y="73"/>
                  </a:lnTo>
                  <a:cubicBezTo>
                    <a:pt x="11" y="73"/>
                    <a:pt x="6" y="65"/>
                    <a:pt x="6" y="56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1" y="0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7" name="Freeform 118">
              <a:extLst>
                <a:ext uri="{FF2B5EF4-FFF2-40B4-BE49-F238E27FC236}">
                  <a16:creationId xmlns:a16="http://schemas.microsoft.com/office/drawing/2014/main" id="{3DBB5D97-21D9-4BDE-885E-35D70788E0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0" y="1822"/>
              <a:ext cx="31" cy="36"/>
            </a:xfrm>
            <a:custGeom>
              <a:avLst/>
              <a:gdLst>
                <a:gd name="T0" fmla="*/ 15 w 50"/>
                <a:gd name="T1" fmla="*/ 18 h 58"/>
                <a:gd name="T2" fmla="*/ 15 w 50"/>
                <a:gd name="T3" fmla="*/ 18 h 58"/>
                <a:gd name="T4" fmla="*/ 14 w 50"/>
                <a:gd name="T5" fmla="*/ 24 h 58"/>
                <a:gd name="T6" fmla="*/ 35 w 50"/>
                <a:gd name="T7" fmla="*/ 24 h 58"/>
                <a:gd name="T8" fmla="*/ 34 w 50"/>
                <a:gd name="T9" fmla="*/ 18 h 58"/>
                <a:gd name="T10" fmla="*/ 25 w 50"/>
                <a:gd name="T11" fmla="*/ 12 h 58"/>
                <a:gd name="T12" fmla="*/ 15 w 50"/>
                <a:gd name="T13" fmla="*/ 18 h 58"/>
                <a:gd name="T14" fmla="*/ 50 w 50"/>
                <a:gd name="T15" fmla="*/ 28 h 58"/>
                <a:gd name="T16" fmla="*/ 50 w 50"/>
                <a:gd name="T17" fmla="*/ 28 h 58"/>
                <a:gd name="T18" fmla="*/ 50 w 50"/>
                <a:gd name="T19" fmla="*/ 34 h 58"/>
                <a:gd name="T20" fmla="*/ 14 w 50"/>
                <a:gd name="T21" fmla="*/ 34 h 58"/>
                <a:gd name="T22" fmla="*/ 26 w 50"/>
                <a:gd name="T23" fmla="*/ 46 h 58"/>
                <a:gd name="T24" fmla="*/ 39 w 50"/>
                <a:gd name="T25" fmla="*/ 41 h 58"/>
                <a:gd name="T26" fmla="*/ 48 w 50"/>
                <a:gd name="T27" fmla="*/ 49 h 58"/>
                <a:gd name="T28" fmla="*/ 26 w 50"/>
                <a:gd name="T29" fmla="*/ 58 h 58"/>
                <a:gd name="T30" fmla="*/ 0 w 50"/>
                <a:gd name="T31" fmla="*/ 29 h 58"/>
                <a:gd name="T32" fmla="*/ 25 w 50"/>
                <a:gd name="T33" fmla="*/ 0 h 58"/>
                <a:gd name="T34" fmla="*/ 50 w 50"/>
                <a:gd name="T35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8">
                  <a:moveTo>
                    <a:pt x="15" y="18"/>
                  </a:moveTo>
                  <a:lnTo>
                    <a:pt x="15" y="18"/>
                  </a:lnTo>
                  <a:cubicBezTo>
                    <a:pt x="14" y="20"/>
                    <a:pt x="14" y="21"/>
                    <a:pt x="14" y="24"/>
                  </a:cubicBezTo>
                  <a:lnTo>
                    <a:pt x="35" y="24"/>
                  </a:lnTo>
                  <a:cubicBezTo>
                    <a:pt x="35" y="21"/>
                    <a:pt x="35" y="20"/>
                    <a:pt x="34" y="18"/>
                  </a:cubicBezTo>
                  <a:cubicBezTo>
                    <a:pt x="33" y="14"/>
                    <a:pt x="30" y="12"/>
                    <a:pt x="25" y="12"/>
                  </a:cubicBezTo>
                  <a:cubicBezTo>
                    <a:pt x="20" y="12"/>
                    <a:pt x="17" y="14"/>
                    <a:pt x="15" y="18"/>
                  </a:cubicBezTo>
                  <a:close/>
                  <a:moveTo>
                    <a:pt x="50" y="28"/>
                  </a:moveTo>
                  <a:lnTo>
                    <a:pt x="50" y="28"/>
                  </a:lnTo>
                  <a:lnTo>
                    <a:pt x="50" y="34"/>
                  </a:lnTo>
                  <a:lnTo>
                    <a:pt x="14" y="34"/>
                  </a:lnTo>
                  <a:cubicBezTo>
                    <a:pt x="14" y="41"/>
                    <a:pt x="18" y="46"/>
                    <a:pt x="26" y="46"/>
                  </a:cubicBezTo>
                  <a:cubicBezTo>
                    <a:pt x="33" y="46"/>
                    <a:pt x="36" y="44"/>
                    <a:pt x="39" y="41"/>
                  </a:cubicBezTo>
                  <a:lnTo>
                    <a:pt x="48" y="49"/>
                  </a:lnTo>
                  <a:cubicBezTo>
                    <a:pt x="42" y="55"/>
                    <a:pt x="37" y="58"/>
                    <a:pt x="26" y="58"/>
                  </a:cubicBezTo>
                  <a:cubicBezTo>
                    <a:pt x="13" y="58"/>
                    <a:pt x="0" y="52"/>
                    <a:pt x="0" y="29"/>
                  </a:cubicBezTo>
                  <a:cubicBezTo>
                    <a:pt x="0" y="10"/>
                    <a:pt x="10" y="0"/>
                    <a:pt x="25" y="0"/>
                  </a:cubicBezTo>
                  <a:cubicBezTo>
                    <a:pt x="41" y="0"/>
                    <a:pt x="50" y="11"/>
                    <a:pt x="50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1" name="Freeform 119">
              <a:extLst>
                <a:ext uri="{FF2B5EF4-FFF2-40B4-BE49-F238E27FC236}">
                  <a16:creationId xmlns:a16="http://schemas.microsoft.com/office/drawing/2014/main" id="{7B0184B9-D5F6-436D-9DA5-367E8F327B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7" y="1822"/>
              <a:ext cx="30" cy="36"/>
            </a:xfrm>
            <a:custGeom>
              <a:avLst/>
              <a:gdLst>
                <a:gd name="T0" fmla="*/ 31 w 49"/>
                <a:gd name="T1" fmla="*/ 15 h 58"/>
                <a:gd name="T2" fmla="*/ 31 w 49"/>
                <a:gd name="T3" fmla="*/ 15 h 58"/>
                <a:gd name="T4" fmla="*/ 24 w 49"/>
                <a:gd name="T5" fmla="*/ 13 h 58"/>
                <a:gd name="T6" fmla="*/ 18 w 49"/>
                <a:gd name="T7" fmla="*/ 15 h 58"/>
                <a:gd name="T8" fmla="*/ 14 w 49"/>
                <a:gd name="T9" fmla="*/ 29 h 58"/>
                <a:gd name="T10" fmla="*/ 18 w 49"/>
                <a:gd name="T11" fmla="*/ 43 h 58"/>
                <a:gd name="T12" fmla="*/ 24 w 49"/>
                <a:gd name="T13" fmla="*/ 46 h 58"/>
                <a:gd name="T14" fmla="*/ 31 w 49"/>
                <a:gd name="T15" fmla="*/ 43 h 58"/>
                <a:gd name="T16" fmla="*/ 34 w 49"/>
                <a:gd name="T17" fmla="*/ 29 h 58"/>
                <a:gd name="T18" fmla="*/ 31 w 49"/>
                <a:gd name="T19" fmla="*/ 15 h 58"/>
                <a:gd name="T20" fmla="*/ 42 w 49"/>
                <a:gd name="T21" fmla="*/ 51 h 58"/>
                <a:gd name="T22" fmla="*/ 42 w 49"/>
                <a:gd name="T23" fmla="*/ 51 h 58"/>
                <a:gd name="T24" fmla="*/ 24 w 49"/>
                <a:gd name="T25" fmla="*/ 58 h 58"/>
                <a:gd name="T26" fmla="*/ 7 w 49"/>
                <a:gd name="T27" fmla="*/ 51 h 58"/>
                <a:gd name="T28" fmla="*/ 0 w 49"/>
                <a:gd name="T29" fmla="*/ 29 h 58"/>
                <a:gd name="T30" fmla="*/ 7 w 49"/>
                <a:gd name="T31" fmla="*/ 7 h 58"/>
                <a:gd name="T32" fmla="*/ 24 w 49"/>
                <a:gd name="T33" fmla="*/ 0 h 58"/>
                <a:gd name="T34" fmla="*/ 42 w 49"/>
                <a:gd name="T35" fmla="*/ 7 h 58"/>
                <a:gd name="T36" fmla="*/ 49 w 49"/>
                <a:gd name="T37" fmla="*/ 29 h 58"/>
                <a:gd name="T38" fmla="*/ 42 w 49"/>
                <a:gd name="T39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58">
                  <a:moveTo>
                    <a:pt x="31" y="15"/>
                  </a:moveTo>
                  <a:lnTo>
                    <a:pt x="31" y="15"/>
                  </a:lnTo>
                  <a:cubicBezTo>
                    <a:pt x="29" y="14"/>
                    <a:pt x="27" y="13"/>
                    <a:pt x="24" y="13"/>
                  </a:cubicBezTo>
                  <a:cubicBezTo>
                    <a:pt x="22" y="13"/>
                    <a:pt x="19" y="14"/>
                    <a:pt x="18" y="15"/>
                  </a:cubicBezTo>
                  <a:cubicBezTo>
                    <a:pt x="15" y="18"/>
                    <a:pt x="14" y="23"/>
                    <a:pt x="14" y="29"/>
                  </a:cubicBezTo>
                  <a:cubicBezTo>
                    <a:pt x="14" y="35"/>
                    <a:pt x="15" y="40"/>
                    <a:pt x="18" y="43"/>
                  </a:cubicBezTo>
                  <a:cubicBezTo>
                    <a:pt x="19" y="45"/>
                    <a:pt x="22" y="46"/>
                    <a:pt x="24" y="46"/>
                  </a:cubicBezTo>
                  <a:cubicBezTo>
                    <a:pt x="27" y="46"/>
                    <a:pt x="29" y="45"/>
                    <a:pt x="31" y="43"/>
                  </a:cubicBezTo>
                  <a:cubicBezTo>
                    <a:pt x="34" y="40"/>
                    <a:pt x="34" y="35"/>
                    <a:pt x="34" y="29"/>
                  </a:cubicBezTo>
                  <a:cubicBezTo>
                    <a:pt x="34" y="23"/>
                    <a:pt x="34" y="18"/>
                    <a:pt x="31" y="15"/>
                  </a:cubicBezTo>
                  <a:close/>
                  <a:moveTo>
                    <a:pt x="42" y="51"/>
                  </a:moveTo>
                  <a:lnTo>
                    <a:pt x="42" y="51"/>
                  </a:lnTo>
                  <a:cubicBezTo>
                    <a:pt x="39" y="55"/>
                    <a:pt x="33" y="58"/>
                    <a:pt x="24" y="58"/>
                  </a:cubicBezTo>
                  <a:cubicBezTo>
                    <a:pt x="16" y="58"/>
                    <a:pt x="10" y="55"/>
                    <a:pt x="7" y="51"/>
                  </a:cubicBezTo>
                  <a:cubicBezTo>
                    <a:pt x="2" y="46"/>
                    <a:pt x="0" y="39"/>
                    <a:pt x="0" y="29"/>
                  </a:cubicBezTo>
                  <a:cubicBezTo>
                    <a:pt x="0" y="19"/>
                    <a:pt x="2" y="12"/>
                    <a:pt x="7" y="7"/>
                  </a:cubicBezTo>
                  <a:cubicBezTo>
                    <a:pt x="10" y="3"/>
                    <a:pt x="16" y="0"/>
                    <a:pt x="24" y="0"/>
                  </a:cubicBezTo>
                  <a:cubicBezTo>
                    <a:pt x="33" y="0"/>
                    <a:pt x="39" y="3"/>
                    <a:pt x="42" y="7"/>
                  </a:cubicBezTo>
                  <a:cubicBezTo>
                    <a:pt x="47" y="12"/>
                    <a:pt x="49" y="19"/>
                    <a:pt x="49" y="29"/>
                  </a:cubicBezTo>
                  <a:cubicBezTo>
                    <a:pt x="49" y="39"/>
                    <a:pt x="47" y="46"/>
                    <a:pt x="42" y="5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2" name="Freeform 120">
              <a:extLst>
                <a:ext uri="{FF2B5EF4-FFF2-40B4-BE49-F238E27FC236}">
                  <a16:creationId xmlns:a16="http://schemas.microsoft.com/office/drawing/2014/main" id="{1FF5505A-9A92-46E0-B601-2831D1297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809"/>
              <a:ext cx="15" cy="49"/>
            </a:xfrm>
            <a:custGeom>
              <a:avLst/>
              <a:gdLst>
                <a:gd name="T0" fmla="*/ 14 w 25"/>
                <a:gd name="T1" fmla="*/ 61 h 78"/>
                <a:gd name="T2" fmla="*/ 14 w 25"/>
                <a:gd name="T3" fmla="*/ 61 h 78"/>
                <a:gd name="T4" fmla="*/ 19 w 25"/>
                <a:gd name="T5" fmla="*/ 66 h 78"/>
                <a:gd name="T6" fmla="*/ 25 w 25"/>
                <a:gd name="T7" fmla="*/ 66 h 78"/>
                <a:gd name="T8" fmla="*/ 25 w 25"/>
                <a:gd name="T9" fmla="*/ 78 h 78"/>
                <a:gd name="T10" fmla="*/ 17 w 25"/>
                <a:gd name="T11" fmla="*/ 78 h 78"/>
                <a:gd name="T12" fmla="*/ 0 w 25"/>
                <a:gd name="T13" fmla="*/ 61 h 78"/>
                <a:gd name="T14" fmla="*/ 0 w 25"/>
                <a:gd name="T15" fmla="*/ 0 h 78"/>
                <a:gd name="T16" fmla="*/ 14 w 25"/>
                <a:gd name="T17" fmla="*/ 0 h 78"/>
                <a:gd name="T18" fmla="*/ 14 w 25"/>
                <a:gd name="T1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8">
                  <a:moveTo>
                    <a:pt x="14" y="61"/>
                  </a:moveTo>
                  <a:lnTo>
                    <a:pt x="14" y="61"/>
                  </a:lnTo>
                  <a:cubicBezTo>
                    <a:pt x="14" y="64"/>
                    <a:pt x="16" y="66"/>
                    <a:pt x="19" y="66"/>
                  </a:cubicBezTo>
                  <a:lnTo>
                    <a:pt x="25" y="66"/>
                  </a:lnTo>
                  <a:lnTo>
                    <a:pt x="25" y="78"/>
                  </a:lnTo>
                  <a:lnTo>
                    <a:pt x="17" y="78"/>
                  </a:lnTo>
                  <a:cubicBezTo>
                    <a:pt x="5" y="78"/>
                    <a:pt x="0" y="70"/>
                    <a:pt x="0" y="61"/>
                  </a:cubicBezTo>
                  <a:lnTo>
                    <a:pt x="0" y="0"/>
                  </a:lnTo>
                  <a:lnTo>
                    <a:pt x="14" y="0"/>
                  </a:lnTo>
                  <a:lnTo>
                    <a:pt x="14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4" name="Freeform 121">
              <a:extLst>
                <a:ext uri="{FF2B5EF4-FFF2-40B4-BE49-F238E27FC236}">
                  <a16:creationId xmlns:a16="http://schemas.microsoft.com/office/drawing/2014/main" id="{90D215C0-B712-48E8-9F5D-00F3E8D73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1809"/>
              <a:ext cx="15" cy="49"/>
            </a:xfrm>
            <a:custGeom>
              <a:avLst/>
              <a:gdLst>
                <a:gd name="T0" fmla="*/ 15 w 25"/>
                <a:gd name="T1" fmla="*/ 61 h 78"/>
                <a:gd name="T2" fmla="*/ 15 w 25"/>
                <a:gd name="T3" fmla="*/ 61 h 78"/>
                <a:gd name="T4" fmla="*/ 20 w 25"/>
                <a:gd name="T5" fmla="*/ 66 h 78"/>
                <a:gd name="T6" fmla="*/ 25 w 25"/>
                <a:gd name="T7" fmla="*/ 66 h 78"/>
                <a:gd name="T8" fmla="*/ 25 w 25"/>
                <a:gd name="T9" fmla="*/ 78 h 78"/>
                <a:gd name="T10" fmla="*/ 17 w 25"/>
                <a:gd name="T11" fmla="*/ 78 h 78"/>
                <a:gd name="T12" fmla="*/ 0 w 25"/>
                <a:gd name="T13" fmla="*/ 61 h 78"/>
                <a:gd name="T14" fmla="*/ 0 w 25"/>
                <a:gd name="T15" fmla="*/ 0 h 78"/>
                <a:gd name="T16" fmla="*/ 15 w 25"/>
                <a:gd name="T17" fmla="*/ 0 h 78"/>
                <a:gd name="T18" fmla="*/ 15 w 25"/>
                <a:gd name="T19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8">
                  <a:moveTo>
                    <a:pt x="15" y="61"/>
                  </a:moveTo>
                  <a:lnTo>
                    <a:pt x="15" y="61"/>
                  </a:lnTo>
                  <a:cubicBezTo>
                    <a:pt x="15" y="64"/>
                    <a:pt x="16" y="66"/>
                    <a:pt x="20" y="66"/>
                  </a:cubicBezTo>
                  <a:lnTo>
                    <a:pt x="25" y="66"/>
                  </a:lnTo>
                  <a:lnTo>
                    <a:pt x="25" y="78"/>
                  </a:lnTo>
                  <a:lnTo>
                    <a:pt x="17" y="78"/>
                  </a:lnTo>
                  <a:cubicBezTo>
                    <a:pt x="5" y="78"/>
                    <a:pt x="0" y="70"/>
                    <a:pt x="0" y="61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5" name="Freeform 122">
              <a:extLst>
                <a:ext uri="{FF2B5EF4-FFF2-40B4-BE49-F238E27FC236}">
                  <a16:creationId xmlns:a16="http://schemas.microsoft.com/office/drawing/2014/main" id="{19ED14DB-F666-448E-AD14-E248DD11CC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9" y="1808"/>
              <a:ext cx="9" cy="50"/>
            </a:xfrm>
            <a:custGeom>
              <a:avLst/>
              <a:gdLst>
                <a:gd name="T0" fmla="*/ 14 w 14"/>
                <a:gd name="T1" fmla="*/ 79 h 79"/>
                <a:gd name="T2" fmla="*/ 14 w 14"/>
                <a:gd name="T3" fmla="*/ 79 h 79"/>
                <a:gd name="T4" fmla="*/ 0 w 14"/>
                <a:gd name="T5" fmla="*/ 79 h 79"/>
                <a:gd name="T6" fmla="*/ 0 w 14"/>
                <a:gd name="T7" fmla="*/ 23 h 79"/>
                <a:gd name="T8" fmla="*/ 14 w 14"/>
                <a:gd name="T9" fmla="*/ 23 h 79"/>
                <a:gd name="T10" fmla="*/ 14 w 14"/>
                <a:gd name="T11" fmla="*/ 79 h 79"/>
                <a:gd name="T12" fmla="*/ 14 w 14"/>
                <a:gd name="T13" fmla="*/ 12 h 79"/>
                <a:gd name="T14" fmla="*/ 14 w 14"/>
                <a:gd name="T15" fmla="*/ 12 h 79"/>
                <a:gd name="T16" fmla="*/ 0 w 14"/>
                <a:gd name="T17" fmla="*/ 12 h 79"/>
                <a:gd name="T18" fmla="*/ 0 w 14"/>
                <a:gd name="T19" fmla="*/ 0 h 79"/>
                <a:gd name="T20" fmla="*/ 14 w 14"/>
                <a:gd name="T21" fmla="*/ 0 h 79"/>
                <a:gd name="T22" fmla="*/ 14 w 14"/>
                <a:gd name="T23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79">
                  <a:moveTo>
                    <a:pt x="14" y="79"/>
                  </a:moveTo>
                  <a:lnTo>
                    <a:pt x="14" y="79"/>
                  </a:lnTo>
                  <a:lnTo>
                    <a:pt x="0" y="79"/>
                  </a:lnTo>
                  <a:lnTo>
                    <a:pt x="0" y="23"/>
                  </a:lnTo>
                  <a:lnTo>
                    <a:pt x="14" y="23"/>
                  </a:lnTo>
                  <a:lnTo>
                    <a:pt x="14" y="79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6" name="Freeform 123">
              <a:extLst>
                <a:ext uri="{FF2B5EF4-FFF2-40B4-BE49-F238E27FC236}">
                  <a16:creationId xmlns:a16="http://schemas.microsoft.com/office/drawing/2014/main" id="{5EAA5B8D-260D-40AF-BCB2-5812584D8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1822"/>
              <a:ext cx="29" cy="36"/>
            </a:xfrm>
            <a:custGeom>
              <a:avLst/>
              <a:gdLst>
                <a:gd name="T0" fmla="*/ 46 w 48"/>
                <a:gd name="T1" fmla="*/ 7 h 58"/>
                <a:gd name="T2" fmla="*/ 46 w 48"/>
                <a:gd name="T3" fmla="*/ 7 h 58"/>
                <a:gd name="T4" fmla="*/ 38 w 48"/>
                <a:gd name="T5" fmla="*/ 16 h 58"/>
                <a:gd name="T6" fmla="*/ 24 w 48"/>
                <a:gd name="T7" fmla="*/ 12 h 58"/>
                <a:gd name="T8" fmla="*/ 16 w 48"/>
                <a:gd name="T9" fmla="*/ 17 h 58"/>
                <a:gd name="T10" fmla="*/ 22 w 48"/>
                <a:gd name="T11" fmla="*/ 22 h 58"/>
                <a:gd name="T12" fmla="*/ 31 w 48"/>
                <a:gd name="T13" fmla="*/ 23 h 58"/>
                <a:gd name="T14" fmla="*/ 48 w 48"/>
                <a:gd name="T15" fmla="*/ 40 h 58"/>
                <a:gd name="T16" fmla="*/ 24 w 48"/>
                <a:gd name="T17" fmla="*/ 58 h 58"/>
                <a:gd name="T18" fmla="*/ 0 w 48"/>
                <a:gd name="T19" fmla="*/ 50 h 58"/>
                <a:gd name="T20" fmla="*/ 9 w 48"/>
                <a:gd name="T21" fmla="*/ 41 h 58"/>
                <a:gd name="T22" fmla="*/ 24 w 48"/>
                <a:gd name="T23" fmla="*/ 46 h 58"/>
                <a:gd name="T24" fmla="*/ 34 w 48"/>
                <a:gd name="T25" fmla="*/ 40 h 58"/>
                <a:gd name="T26" fmla="*/ 28 w 48"/>
                <a:gd name="T27" fmla="*/ 35 h 58"/>
                <a:gd name="T28" fmla="*/ 19 w 48"/>
                <a:gd name="T29" fmla="*/ 34 h 58"/>
                <a:gd name="T30" fmla="*/ 3 w 48"/>
                <a:gd name="T31" fmla="*/ 18 h 58"/>
                <a:gd name="T32" fmla="*/ 25 w 48"/>
                <a:gd name="T33" fmla="*/ 0 h 58"/>
                <a:gd name="T34" fmla="*/ 46 w 48"/>
                <a:gd name="T35" fmla="*/ 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8">
                  <a:moveTo>
                    <a:pt x="46" y="7"/>
                  </a:moveTo>
                  <a:lnTo>
                    <a:pt x="46" y="7"/>
                  </a:lnTo>
                  <a:lnTo>
                    <a:pt x="38" y="16"/>
                  </a:lnTo>
                  <a:cubicBezTo>
                    <a:pt x="34" y="13"/>
                    <a:pt x="29" y="12"/>
                    <a:pt x="24" y="12"/>
                  </a:cubicBezTo>
                  <a:cubicBezTo>
                    <a:pt x="19" y="12"/>
                    <a:pt x="16" y="14"/>
                    <a:pt x="16" y="17"/>
                  </a:cubicBezTo>
                  <a:cubicBezTo>
                    <a:pt x="16" y="20"/>
                    <a:pt x="18" y="22"/>
                    <a:pt x="22" y="22"/>
                  </a:cubicBezTo>
                  <a:lnTo>
                    <a:pt x="31" y="23"/>
                  </a:lnTo>
                  <a:cubicBezTo>
                    <a:pt x="42" y="24"/>
                    <a:pt x="48" y="30"/>
                    <a:pt x="48" y="40"/>
                  </a:cubicBezTo>
                  <a:cubicBezTo>
                    <a:pt x="48" y="52"/>
                    <a:pt x="37" y="58"/>
                    <a:pt x="24" y="58"/>
                  </a:cubicBezTo>
                  <a:cubicBezTo>
                    <a:pt x="15" y="58"/>
                    <a:pt x="7" y="57"/>
                    <a:pt x="0" y="50"/>
                  </a:cubicBezTo>
                  <a:lnTo>
                    <a:pt x="9" y="41"/>
                  </a:lnTo>
                  <a:cubicBezTo>
                    <a:pt x="13" y="46"/>
                    <a:pt x="20" y="46"/>
                    <a:pt x="24" y="46"/>
                  </a:cubicBezTo>
                  <a:cubicBezTo>
                    <a:pt x="29" y="46"/>
                    <a:pt x="34" y="45"/>
                    <a:pt x="34" y="40"/>
                  </a:cubicBezTo>
                  <a:cubicBezTo>
                    <a:pt x="34" y="37"/>
                    <a:pt x="33" y="35"/>
                    <a:pt x="28" y="35"/>
                  </a:cubicBezTo>
                  <a:lnTo>
                    <a:pt x="19" y="34"/>
                  </a:lnTo>
                  <a:cubicBezTo>
                    <a:pt x="9" y="33"/>
                    <a:pt x="3" y="29"/>
                    <a:pt x="3" y="18"/>
                  </a:cubicBezTo>
                  <a:cubicBezTo>
                    <a:pt x="3" y="6"/>
                    <a:pt x="13" y="0"/>
                    <a:pt x="25" y="0"/>
                  </a:cubicBezTo>
                  <a:cubicBezTo>
                    <a:pt x="34" y="0"/>
                    <a:pt x="41" y="2"/>
                    <a:pt x="46" y="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7" name="Freeform 124">
              <a:extLst>
                <a:ext uri="{FF2B5EF4-FFF2-40B4-BE49-F238E27FC236}">
                  <a16:creationId xmlns:a16="http://schemas.microsoft.com/office/drawing/2014/main" id="{2C88528F-79C6-4A7C-9C59-9E0653FD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1822"/>
              <a:ext cx="28" cy="36"/>
            </a:xfrm>
            <a:custGeom>
              <a:avLst/>
              <a:gdLst>
                <a:gd name="T0" fmla="*/ 47 w 47"/>
                <a:gd name="T1" fmla="*/ 57 h 57"/>
                <a:gd name="T2" fmla="*/ 47 w 47"/>
                <a:gd name="T3" fmla="*/ 57 h 57"/>
                <a:gd name="T4" fmla="*/ 34 w 47"/>
                <a:gd name="T5" fmla="*/ 57 h 57"/>
                <a:gd name="T6" fmla="*/ 34 w 47"/>
                <a:gd name="T7" fmla="*/ 51 h 57"/>
                <a:gd name="T8" fmla="*/ 19 w 47"/>
                <a:gd name="T9" fmla="*/ 57 h 57"/>
                <a:gd name="T10" fmla="*/ 6 w 47"/>
                <a:gd name="T11" fmla="*/ 52 h 57"/>
                <a:gd name="T12" fmla="*/ 0 w 47"/>
                <a:gd name="T13" fmla="*/ 36 h 57"/>
                <a:gd name="T14" fmla="*/ 0 w 47"/>
                <a:gd name="T15" fmla="*/ 0 h 57"/>
                <a:gd name="T16" fmla="*/ 14 w 47"/>
                <a:gd name="T17" fmla="*/ 0 h 57"/>
                <a:gd name="T18" fmla="*/ 14 w 47"/>
                <a:gd name="T19" fmla="*/ 34 h 57"/>
                <a:gd name="T20" fmla="*/ 24 w 47"/>
                <a:gd name="T21" fmla="*/ 45 h 57"/>
                <a:gd name="T22" fmla="*/ 33 w 47"/>
                <a:gd name="T23" fmla="*/ 34 h 57"/>
                <a:gd name="T24" fmla="*/ 33 w 47"/>
                <a:gd name="T25" fmla="*/ 0 h 57"/>
                <a:gd name="T26" fmla="*/ 47 w 47"/>
                <a:gd name="T27" fmla="*/ 0 h 57"/>
                <a:gd name="T28" fmla="*/ 47 w 47"/>
                <a:gd name="T2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57">
                  <a:moveTo>
                    <a:pt x="47" y="57"/>
                  </a:moveTo>
                  <a:lnTo>
                    <a:pt x="47" y="57"/>
                  </a:lnTo>
                  <a:lnTo>
                    <a:pt x="34" y="57"/>
                  </a:lnTo>
                  <a:lnTo>
                    <a:pt x="34" y="51"/>
                  </a:lnTo>
                  <a:cubicBezTo>
                    <a:pt x="30" y="55"/>
                    <a:pt x="25" y="57"/>
                    <a:pt x="19" y="57"/>
                  </a:cubicBezTo>
                  <a:cubicBezTo>
                    <a:pt x="14" y="57"/>
                    <a:pt x="9" y="56"/>
                    <a:pt x="6" y="52"/>
                  </a:cubicBezTo>
                  <a:cubicBezTo>
                    <a:pt x="1" y="48"/>
                    <a:pt x="0" y="42"/>
                    <a:pt x="0" y="36"/>
                  </a:cubicBezTo>
                  <a:lnTo>
                    <a:pt x="0" y="0"/>
                  </a:lnTo>
                  <a:lnTo>
                    <a:pt x="14" y="0"/>
                  </a:lnTo>
                  <a:lnTo>
                    <a:pt x="14" y="34"/>
                  </a:lnTo>
                  <a:cubicBezTo>
                    <a:pt x="14" y="42"/>
                    <a:pt x="19" y="45"/>
                    <a:pt x="24" y="45"/>
                  </a:cubicBezTo>
                  <a:cubicBezTo>
                    <a:pt x="28" y="45"/>
                    <a:pt x="33" y="42"/>
                    <a:pt x="33" y="34"/>
                  </a:cubicBezTo>
                  <a:lnTo>
                    <a:pt x="33" y="0"/>
                  </a:lnTo>
                  <a:lnTo>
                    <a:pt x="47" y="0"/>
                  </a:lnTo>
                  <a:lnTo>
                    <a:pt x="47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8" name="Freeform 125">
              <a:extLst>
                <a:ext uri="{FF2B5EF4-FFF2-40B4-BE49-F238E27FC236}">
                  <a16:creationId xmlns:a16="http://schemas.microsoft.com/office/drawing/2014/main" id="{9463149B-00BF-446C-AB8A-9422C9299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1822"/>
              <a:ext cx="29" cy="36"/>
            </a:xfrm>
            <a:custGeom>
              <a:avLst/>
              <a:gdLst>
                <a:gd name="T0" fmla="*/ 48 w 48"/>
                <a:gd name="T1" fmla="*/ 57 h 57"/>
                <a:gd name="T2" fmla="*/ 48 w 48"/>
                <a:gd name="T3" fmla="*/ 57 h 57"/>
                <a:gd name="T4" fmla="*/ 34 w 48"/>
                <a:gd name="T5" fmla="*/ 57 h 57"/>
                <a:gd name="T6" fmla="*/ 34 w 48"/>
                <a:gd name="T7" fmla="*/ 51 h 57"/>
                <a:gd name="T8" fmla="*/ 20 w 48"/>
                <a:gd name="T9" fmla="*/ 57 h 57"/>
                <a:gd name="T10" fmla="*/ 6 w 48"/>
                <a:gd name="T11" fmla="*/ 52 h 57"/>
                <a:gd name="T12" fmla="*/ 0 w 48"/>
                <a:gd name="T13" fmla="*/ 36 h 57"/>
                <a:gd name="T14" fmla="*/ 0 w 48"/>
                <a:gd name="T15" fmla="*/ 0 h 57"/>
                <a:gd name="T16" fmla="*/ 14 w 48"/>
                <a:gd name="T17" fmla="*/ 0 h 57"/>
                <a:gd name="T18" fmla="*/ 14 w 48"/>
                <a:gd name="T19" fmla="*/ 34 h 57"/>
                <a:gd name="T20" fmla="*/ 24 w 48"/>
                <a:gd name="T21" fmla="*/ 45 h 57"/>
                <a:gd name="T22" fmla="*/ 33 w 48"/>
                <a:gd name="T23" fmla="*/ 34 h 57"/>
                <a:gd name="T24" fmla="*/ 33 w 48"/>
                <a:gd name="T25" fmla="*/ 0 h 57"/>
                <a:gd name="T26" fmla="*/ 48 w 48"/>
                <a:gd name="T27" fmla="*/ 0 h 57"/>
                <a:gd name="T28" fmla="*/ 48 w 48"/>
                <a:gd name="T2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57">
                  <a:moveTo>
                    <a:pt x="48" y="57"/>
                  </a:moveTo>
                  <a:lnTo>
                    <a:pt x="48" y="57"/>
                  </a:lnTo>
                  <a:lnTo>
                    <a:pt x="34" y="57"/>
                  </a:lnTo>
                  <a:lnTo>
                    <a:pt x="34" y="51"/>
                  </a:lnTo>
                  <a:cubicBezTo>
                    <a:pt x="30" y="55"/>
                    <a:pt x="25" y="57"/>
                    <a:pt x="20" y="57"/>
                  </a:cubicBezTo>
                  <a:cubicBezTo>
                    <a:pt x="14" y="57"/>
                    <a:pt x="9" y="56"/>
                    <a:pt x="6" y="52"/>
                  </a:cubicBezTo>
                  <a:cubicBezTo>
                    <a:pt x="1" y="48"/>
                    <a:pt x="0" y="42"/>
                    <a:pt x="0" y="36"/>
                  </a:cubicBezTo>
                  <a:lnTo>
                    <a:pt x="0" y="0"/>
                  </a:lnTo>
                  <a:lnTo>
                    <a:pt x="14" y="0"/>
                  </a:lnTo>
                  <a:lnTo>
                    <a:pt x="14" y="34"/>
                  </a:lnTo>
                  <a:cubicBezTo>
                    <a:pt x="14" y="42"/>
                    <a:pt x="19" y="45"/>
                    <a:pt x="24" y="45"/>
                  </a:cubicBezTo>
                  <a:cubicBezTo>
                    <a:pt x="29" y="45"/>
                    <a:pt x="33" y="42"/>
                    <a:pt x="33" y="34"/>
                  </a:cubicBezTo>
                  <a:lnTo>
                    <a:pt x="33" y="0"/>
                  </a:lnTo>
                  <a:lnTo>
                    <a:pt x="48" y="0"/>
                  </a:lnTo>
                  <a:lnTo>
                    <a:pt x="4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9" name="Freeform 126">
              <a:extLst>
                <a:ext uri="{FF2B5EF4-FFF2-40B4-BE49-F238E27FC236}">
                  <a16:creationId xmlns:a16="http://schemas.microsoft.com/office/drawing/2014/main" id="{6246AD18-04D7-4E2E-A26E-810CDCBE9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" y="1822"/>
              <a:ext cx="29" cy="36"/>
            </a:xfrm>
            <a:custGeom>
              <a:avLst/>
              <a:gdLst>
                <a:gd name="T0" fmla="*/ 47 w 49"/>
                <a:gd name="T1" fmla="*/ 7 h 58"/>
                <a:gd name="T2" fmla="*/ 47 w 49"/>
                <a:gd name="T3" fmla="*/ 7 h 58"/>
                <a:gd name="T4" fmla="*/ 38 w 49"/>
                <a:gd name="T5" fmla="*/ 16 h 58"/>
                <a:gd name="T6" fmla="*/ 25 w 49"/>
                <a:gd name="T7" fmla="*/ 12 h 58"/>
                <a:gd name="T8" fmla="*/ 17 w 49"/>
                <a:gd name="T9" fmla="*/ 17 h 58"/>
                <a:gd name="T10" fmla="*/ 23 w 49"/>
                <a:gd name="T11" fmla="*/ 22 h 58"/>
                <a:gd name="T12" fmla="*/ 32 w 49"/>
                <a:gd name="T13" fmla="*/ 23 h 58"/>
                <a:gd name="T14" fmla="*/ 49 w 49"/>
                <a:gd name="T15" fmla="*/ 40 h 58"/>
                <a:gd name="T16" fmla="*/ 24 w 49"/>
                <a:gd name="T17" fmla="*/ 58 h 58"/>
                <a:gd name="T18" fmla="*/ 0 w 49"/>
                <a:gd name="T19" fmla="*/ 50 h 58"/>
                <a:gd name="T20" fmla="*/ 9 w 49"/>
                <a:gd name="T21" fmla="*/ 41 h 58"/>
                <a:gd name="T22" fmla="*/ 25 w 49"/>
                <a:gd name="T23" fmla="*/ 46 h 58"/>
                <a:gd name="T24" fmla="*/ 35 w 49"/>
                <a:gd name="T25" fmla="*/ 40 h 58"/>
                <a:gd name="T26" fmla="*/ 29 w 49"/>
                <a:gd name="T27" fmla="*/ 35 h 58"/>
                <a:gd name="T28" fmla="*/ 20 w 49"/>
                <a:gd name="T29" fmla="*/ 34 h 58"/>
                <a:gd name="T30" fmla="*/ 3 w 49"/>
                <a:gd name="T31" fmla="*/ 18 h 58"/>
                <a:gd name="T32" fmla="*/ 25 w 49"/>
                <a:gd name="T33" fmla="*/ 0 h 58"/>
                <a:gd name="T34" fmla="*/ 47 w 49"/>
                <a:gd name="T35" fmla="*/ 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58">
                  <a:moveTo>
                    <a:pt x="47" y="7"/>
                  </a:moveTo>
                  <a:lnTo>
                    <a:pt x="47" y="7"/>
                  </a:lnTo>
                  <a:lnTo>
                    <a:pt x="38" y="16"/>
                  </a:lnTo>
                  <a:cubicBezTo>
                    <a:pt x="35" y="13"/>
                    <a:pt x="30" y="12"/>
                    <a:pt x="25" y="12"/>
                  </a:cubicBezTo>
                  <a:cubicBezTo>
                    <a:pt x="19" y="12"/>
                    <a:pt x="17" y="14"/>
                    <a:pt x="17" y="17"/>
                  </a:cubicBezTo>
                  <a:cubicBezTo>
                    <a:pt x="17" y="20"/>
                    <a:pt x="18" y="22"/>
                    <a:pt x="23" y="22"/>
                  </a:cubicBezTo>
                  <a:lnTo>
                    <a:pt x="32" y="23"/>
                  </a:lnTo>
                  <a:cubicBezTo>
                    <a:pt x="43" y="24"/>
                    <a:pt x="49" y="30"/>
                    <a:pt x="49" y="40"/>
                  </a:cubicBezTo>
                  <a:cubicBezTo>
                    <a:pt x="49" y="52"/>
                    <a:pt x="38" y="58"/>
                    <a:pt x="24" y="58"/>
                  </a:cubicBezTo>
                  <a:cubicBezTo>
                    <a:pt x="15" y="58"/>
                    <a:pt x="7" y="57"/>
                    <a:pt x="0" y="50"/>
                  </a:cubicBezTo>
                  <a:lnTo>
                    <a:pt x="9" y="41"/>
                  </a:lnTo>
                  <a:cubicBezTo>
                    <a:pt x="14" y="46"/>
                    <a:pt x="20" y="46"/>
                    <a:pt x="25" y="46"/>
                  </a:cubicBezTo>
                  <a:cubicBezTo>
                    <a:pt x="30" y="46"/>
                    <a:pt x="35" y="45"/>
                    <a:pt x="35" y="40"/>
                  </a:cubicBezTo>
                  <a:cubicBezTo>
                    <a:pt x="35" y="37"/>
                    <a:pt x="33" y="35"/>
                    <a:pt x="29" y="35"/>
                  </a:cubicBezTo>
                  <a:lnTo>
                    <a:pt x="20" y="34"/>
                  </a:lnTo>
                  <a:cubicBezTo>
                    <a:pt x="9" y="33"/>
                    <a:pt x="3" y="29"/>
                    <a:pt x="3" y="18"/>
                  </a:cubicBezTo>
                  <a:cubicBezTo>
                    <a:pt x="3" y="6"/>
                    <a:pt x="13" y="0"/>
                    <a:pt x="25" y="0"/>
                  </a:cubicBezTo>
                  <a:cubicBezTo>
                    <a:pt x="34" y="0"/>
                    <a:pt x="41" y="2"/>
                    <a:pt x="47" y="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0" name="Freeform 127">
              <a:extLst>
                <a:ext uri="{FF2B5EF4-FFF2-40B4-BE49-F238E27FC236}">
                  <a16:creationId xmlns:a16="http://schemas.microsoft.com/office/drawing/2014/main" id="{3999EB84-8968-429E-95FF-2F71EFB39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1881"/>
              <a:ext cx="30" cy="49"/>
            </a:xfrm>
            <a:custGeom>
              <a:avLst/>
              <a:gdLst>
                <a:gd name="T0" fmla="*/ 50 w 50"/>
                <a:gd name="T1" fmla="*/ 13 h 78"/>
                <a:gd name="T2" fmla="*/ 50 w 50"/>
                <a:gd name="T3" fmla="*/ 13 h 78"/>
                <a:gd name="T4" fmla="*/ 15 w 50"/>
                <a:gd name="T5" fmla="*/ 13 h 78"/>
                <a:gd name="T6" fmla="*/ 15 w 50"/>
                <a:gd name="T7" fmla="*/ 33 h 78"/>
                <a:gd name="T8" fmla="*/ 45 w 50"/>
                <a:gd name="T9" fmla="*/ 33 h 78"/>
                <a:gd name="T10" fmla="*/ 45 w 50"/>
                <a:gd name="T11" fmla="*/ 46 h 78"/>
                <a:gd name="T12" fmla="*/ 15 w 50"/>
                <a:gd name="T13" fmla="*/ 46 h 78"/>
                <a:gd name="T14" fmla="*/ 15 w 50"/>
                <a:gd name="T15" fmla="*/ 78 h 78"/>
                <a:gd name="T16" fmla="*/ 0 w 50"/>
                <a:gd name="T17" fmla="*/ 78 h 78"/>
                <a:gd name="T18" fmla="*/ 0 w 50"/>
                <a:gd name="T19" fmla="*/ 0 h 78"/>
                <a:gd name="T20" fmla="*/ 50 w 50"/>
                <a:gd name="T21" fmla="*/ 0 h 78"/>
                <a:gd name="T22" fmla="*/ 50 w 50"/>
                <a:gd name="T23" fmla="*/ 1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78">
                  <a:moveTo>
                    <a:pt x="50" y="13"/>
                  </a:moveTo>
                  <a:lnTo>
                    <a:pt x="50" y="13"/>
                  </a:lnTo>
                  <a:lnTo>
                    <a:pt x="15" y="13"/>
                  </a:lnTo>
                  <a:lnTo>
                    <a:pt x="15" y="33"/>
                  </a:lnTo>
                  <a:lnTo>
                    <a:pt x="45" y="33"/>
                  </a:lnTo>
                  <a:lnTo>
                    <a:pt x="45" y="46"/>
                  </a:lnTo>
                  <a:lnTo>
                    <a:pt x="15" y="46"/>
                  </a:lnTo>
                  <a:lnTo>
                    <a:pt x="15" y="78"/>
                  </a:lnTo>
                  <a:lnTo>
                    <a:pt x="0" y="78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1" name="Freeform 128">
              <a:extLst>
                <a:ext uri="{FF2B5EF4-FFF2-40B4-BE49-F238E27FC236}">
                  <a16:creationId xmlns:a16="http://schemas.microsoft.com/office/drawing/2014/main" id="{C02CC47C-CD74-4635-AA22-D2BCC84F84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6" y="1880"/>
              <a:ext cx="9" cy="50"/>
            </a:xfrm>
            <a:custGeom>
              <a:avLst/>
              <a:gdLst>
                <a:gd name="T0" fmla="*/ 15 w 15"/>
                <a:gd name="T1" fmla="*/ 79 h 79"/>
                <a:gd name="T2" fmla="*/ 15 w 15"/>
                <a:gd name="T3" fmla="*/ 79 h 79"/>
                <a:gd name="T4" fmla="*/ 1 w 15"/>
                <a:gd name="T5" fmla="*/ 79 h 79"/>
                <a:gd name="T6" fmla="*/ 1 w 15"/>
                <a:gd name="T7" fmla="*/ 23 h 79"/>
                <a:gd name="T8" fmla="*/ 15 w 15"/>
                <a:gd name="T9" fmla="*/ 23 h 79"/>
                <a:gd name="T10" fmla="*/ 15 w 15"/>
                <a:gd name="T11" fmla="*/ 79 h 79"/>
                <a:gd name="T12" fmla="*/ 15 w 15"/>
                <a:gd name="T13" fmla="*/ 12 h 79"/>
                <a:gd name="T14" fmla="*/ 15 w 15"/>
                <a:gd name="T15" fmla="*/ 12 h 79"/>
                <a:gd name="T16" fmla="*/ 0 w 15"/>
                <a:gd name="T17" fmla="*/ 12 h 79"/>
                <a:gd name="T18" fmla="*/ 0 w 15"/>
                <a:gd name="T19" fmla="*/ 0 h 79"/>
                <a:gd name="T20" fmla="*/ 15 w 15"/>
                <a:gd name="T21" fmla="*/ 0 h 79"/>
                <a:gd name="T22" fmla="*/ 15 w 15"/>
                <a:gd name="T23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9">
                  <a:moveTo>
                    <a:pt x="15" y="79"/>
                  </a:moveTo>
                  <a:lnTo>
                    <a:pt x="15" y="79"/>
                  </a:lnTo>
                  <a:lnTo>
                    <a:pt x="1" y="79"/>
                  </a:lnTo>
                  <a:lnTo>
                    <a:pt x="1" y="23"/>
                  </a:lnTo>
                  <a:lnTo>
                    <a:pt x="15" y="23"/>
                  </a:lnTo>
                  <a:lnTo>
                    <a:pt x="15" y="79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2" name="Freeform 129">
              <a:extLst>
                <a:ext uri="{FF2B5EF4-FFF2-40B4-BE49-F238E27FC236}">
                  <a16:creationId xmlns:a16="http://schemas.microsoft.com/office/drawing/2014/main" id="{7EA095CE-F4C2-46D4-A523-84436EB8F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" y="1894"/>
              <a:ext cx="28" cy="36"/>
            </a:xfrm>
            <a:custGeom>
              <a:avLst/>
              <a:gdLst>
                <a:gd name="T0" fmla="*/ 41 w 47"/>
                <a:gd name="T1" fmla="*/ 5 h 58"/>
                <a:gd name="T2" fmla="*/ 41 w 47"/>
                <a:gd name="T3" fmla="*/ 5 h 58"/>
                <a:gd name="T4" fmla="*/ 47 w 47"/>
                <a:gd name="T5" fmla="*/ 21 h 58"/>
                <a:gd name="T6" fmla="*/ 47 w 47"/>
                <a:gd name="T7" fmla="*/ 58 h 58"/>
                <a:gd name="T8" fmla="*/ 33 w 47"/>
                <a:gd name="T9" fmla="*/ 58 h 58"/>
                <a:gd name="T10" fmla="*/ 33 w 47"/>
                <a:gd name="T11" fmla="*/ 23 h 58"/>
                <a:gd name="T12" fmla="*/ 24 w 47"/>
                <a:gd name="T13" fmla="*/ 13 h 58"/>
                <a:gd name="T14" fmla="*/ 14 w 47"/>
                <a:gd name="T15" fmla="*/ 23 h 58"/>
                <a:gd name="T16" fmla="*/ 14 w 47"/>
                <a:gd name="T17" fmla="*/ 58 h 58"/>
                <a:gd name="T18" fmla="*/ 0 w 47"/>
                <a:gd name="T19" fmla="*/ 58 h 58"/>
                <a:gd name="T20" fmla="*/ 0 w 47"/>
                <a:gd name="T21" fmla="*/ 1 h 58"/>
                <a:gd name="T22" fmla="*/ 14 w 47"/>
                <a:gd name="T23" fmla="*/ 1 h 58"/>
                <a:gd name="T24" fmla="*/ 14 w 47"/>
                <a:gd name="T25" fmla="*/ 6 h 58"/>
                <a:gd name="T26" fmla="*/ 28 w 47"/>
                <a:gd name="T27" fmla="*/ 0 h 58"/>
                <a:gd name="T28" fmla="*/ 41 w 47"/>
                <a:gd name="T2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58">
                  <a:moveTo>
                    <a:pt x="41" y="5"/>
                  </a:moveTo>
                  <a:lnTo>
                    <a:pt x="41" y="5"/>
                  </a:lnTo>
                  <a:cubicBezTo>
                    <a:pt x="46" y="10"/>
                    <a:pt x="47" y="15"/>
                    <a:pt x="47" y="21"/>
                  </a:cubicBezTo>
                  <a:lnTo>
                    <a:pt x="47" y="58"/>
                  </a:lnTo>
                  <a:lnTo>
                    <a:pt x="33" y="58"/>
                  </a:lnTo>
                  <a:lnTo>
                    <a:pt x="33" y="23"/>
                  </a:lnTo>
                  <a:cubicBezTo>
                    <a:pt x="33" y="16"/>
                    <a:pt x="28" y="13"/>
                    <a:pt x="24" y="13"/>
                  </a:cubicBezTo>
                  <a:cubicBezTo>
                    <a:pt x="19" y="13"/>
                    <a:pt x="14" y="16"/>
                    <a:pt x="14" y="23"/>
                  </a:cubicBezTo>
                  <a:lnTo>
                    <a:pt x="14" y="58"/>
                  </a:lnTo>
                  <a:lnTo>
                    <a:pt x="0" y="58"/>
                  </a:lnTo>
                  <a:lnTo>
                    <a:pt x="0" y="1"/>
                  </a:lnTo>
                  <a:lnTo>
                    <a:pt x="14" y="1"/>
                  </a:lnTo>
                  <a:lnTo>
                    <a:pt x="14" y="6"/>
                  </a:lnTo>
                  <a:cubicBezTo>
                    <a:pt x="18" y="2"/>
                    <a:pt x="23" y="0"/>
                    <a:pt x="28" y="0"/>
                  </a:cubicBezTo>
                  <a:cubicBezTo>
                    <a:pt x="34" y="0"/>
                    <a:pt x="38" y="2"/>
                    <a:pt x="41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3" name="Freeform 130">
              <a:extLst>
                <a:ext uri="{FF2B5EF4-FFF2-40B4-BE49-F238E27FC236}">
                  <a16:creationId xmlns:a16="http://schemas.microsoft.com/office/drawing/2014/main" id="{99620436-AF4B-4674-98F7-A4CBB9E5D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" y="1894"/>
              <a:ext cx="28" cy="36"/>
            </a:xfrm>
            <a:custGeom>
              <a:avLst/>
              <a:gdLst>
                <a:gd name="T0" fmla="*/ 41 w 47"/>
                <a:gd name="T1" fmla="*/ 5 h 58"/>
                <a:gd name="T2" fmla="*/ 41 w 47"/>
                <a:gd name="T3" fmla="*/ 5 h 58"/>
                <a:gd name="T4" fmla="*/ 47 w 47"/>
                <a:gd name="T5" fmla="*/ 21 h 58"/>
                <a:gd name="T6" fmla="*/ 47 w 47"/>
                <a:gd name="T7" fmla="*/ 58 h 58"/>
                <a:gd name="T8" fmla="*/ 33 w 47"/>
                <a:gd name="T9" fmla="*/ 58 h 58"/>
                <a:gd name="T10" fmla="*/ 33 w 47"/>
                <a:gd name="T11" fmla="*/ 23 h 58"/>
                <a:gd name="T12" fmla="*/ 24 w 47"/>
                <a:gd name="T13" fmla="*/ 13 h 58"/>
                <a:gd name="T14" fmla="*/ 14 w 47"/>
                <a:gd name="T15" fmla="*/ 23 h 58"/>
                <a:gd name="T16" fmla="*/ 14 w 47"/>
                <a:gd name="T17" fmla="*/ 58 h 58"/>
                <a:gd name="T18" fmla="*/ 0 w 47"/>
                <a:gd name="T19" fmla="*/ 58 h 58"/>
                <a:gd name="T20" fmla="*/ 0 w 47"/>
                <a:gd name="T21" fmla="*/ 1 h 58"/>
                <a:gd name="T22" fmla="*/ 14 w 47"/>
                <a:gd name="T23" fmla="*/ 1 h 58"/>
                <a:gd name="T24" fmla="*/ 14 w 47"/>
                <a:gd name="T25" fmla="*/ 6 h 58"/>
                <a:gd name="T26" fmla="*/ 28 w 47"/>
                <a:gd name="T27" fmla="*/ 0 h 58"/>
                <a:gd name="T28" fmla="*/ 41 w 47"/>
                <a:gd name="T2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58">
                  <a:moveTo>
                    <a:pt x="41" y="5"/>
                  </a:moveTo>
                  <a:lnTo>
                    <a:pt x="41" y="5"/>
                  </a:lnTo>
                  <a:cubicBezTo>
                    <a:pt x="46" y="10"/>
                    <a:pt x="47" y="15"/>
                    <a:pt x="47" y="21"/>
                  </a:cubicBezTo>
                  <a:lnTo>
                    <a:pt x="47" y="58"/>
                  </a:lnTo>
                  <a:lnTo>
                    <a:pt x="33" y="58"/>
                  </a:lnTo>
                  <a:lnTo>
                    <a:pt x="33" y="23"/>
                  </a:lnTo>
                  <a:cubicBezTo>
                    <a:pt x="33" y="16"/>
                    <a:pt x="28" y="13"/>
                    <a:pt x="24" y="13"/>
                  </a:cubicBezTo>
                  <a:cubicBezTo>
                    <a:pt x="19" y="13"/>
                    <a:pt x="14" y="16"/>
                    <a:pt x="14" y="23"/>
                  </a:cubicBezTo>
                  <a:lnTo>
                    <a:pt x="14" y="58"/>
                  </a:lnTo>
                  <a:lnTo>
                    <a:pt x="0" y="58"/>
                  </a:lnTo>
                  <a:lnTo>
                    <a:pt x="0" y="1"/>
                  </a:lnTo>
                  <a:lnTo>
                    <a:pt x="14" y="1"/>
                  </a:lnTo>
                  <a:lnTo>
                    <a:pt x="14" y="6"/>
                  </a:lnTo>
                  <a:cubicBezTo>
                    <a:pt x="18" y="2"/>
                    <a:pt x="23" y="0"/>
                    <a:pt x="28" y="0"/>
                  </a:cubicBezTo>
                  <a:cubicBezTo>
                    <a:pt x="34" y="0"/>
                    <a:pt x="38" y="2"/>
                    <a:pt x="41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4" name="Freeform 131">
              <a:extLst>
                <a:ext uri="{FF2B5EF4-FFF2-40B4-BE49-F238E27FC236}">
                  <a16:creationId xmlns:a16="http://schemas.microsoft.com/office/drawing/2014/main" id="{F1B4A9F4-5AC3-4A7A-935C-C80C767067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9" y="1880"/>
              <a:ext cx="9" cy="50"/>
            </a:xfrm>
            <a:custGeom>
              <a:avLst/>
              <a:gdLst>
                <a:gd name="T0" fmla="*/ 14 w 14"/>
                <a:gd name="T1" fmla="*/ 79 h 79"/>
                <a:gd name="T2" fmla="*/ 14 w 14"/>
                <a:gd name="T3" fmla="*/ 79 h 79"/>
                <a:gd name="T4" fmla="*/ 0 w 14"/>
                <a:gd name="T5" fmla="*/ 79 h 79"/>
                <a:gd name="T6" fmla="*/ 0 w 14"/>
                <a:gd name="T7" fmla="*/ 23 h 79"/>
                <a:gd name="T8" fmla="*/ 14 w 14"/>
                <a:gd name="T9" fmla="*/ 23 h 79"/>
                <a:gd name="T10" fmla="*/ 14 w 14"/>
                <a:gd name="T11" fmla="*/ 79 h 79"/>
                <a:gd name="T12" fmla="*/ 14 w 14"/>
                <a:gd name="T13" fmla="*/ 12 h 79"/>
                <a:gd name="T14" fmla="*/ 14 w 14"/>
                <a:gd name="T15" fmla="*/ 12 h 79"/>
                <a:gd name="T16" fmla="*/ 0 w 14"/>
                <a:gd name="T17" fmla="*/ 12 h 79"/>
                <a:gd name="T18" fmla="*/ 0 w 14"/>
                <a:gd name="T19" fmla="*/ 0 h 79"/>
                <a:gd name="T20" fmla="*/ 14 w 14"/>
                <a:gd name="T21" fmla="*/ 0 h 79"/>
                <a:gd name="T22" fmla="*/ 14 w 14"/>
                <a:gd name="T23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79">
                  <a:moveTo>
                    <a:pt x="14" y="79"/>
                  </a:moveTo>
                  <a:lnTo>
                    <a:pt x="14" y="79"/>
                  </a:lnTo>
                  <a:lnTo>
                    <a:pt x="0" y="79"/>
                  </a:lnTo>
                  <a:lnTo>
                    <a:pt x="0" y="23"/>
                  </a:lnTo>
                  <a:lnTo>
                    <a:pt x="14" y="23"/>
                  </a:lnTo>
                  <a:lnTo>
                    <a:pt x="14" y="79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5" name="Freeform 132">
              <a:extLst>
                <a:ext uri="{FF2B5EF4-FFF2-40B4-BE49-F238E27FC236}">
                  <a16:creationId xmlns:a16="http://schemas.microsoft.com/office/drawing/2014/main" id="{C304A3A2-039D-49AF-B658-CA68E5E29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1894"/>
              <a:ext cx="30" cy="36"/>
            </a:xfrm>
            <a:custGeom>
              <a:avLst/>
              <a:gdLst>
                <a:gd name="T0" fmla="*/ 46 w 48"/>
                <a:gd name="T1" fmla="*/ 7 h 59"/>
                <a:gd name="T2" fmla="*/ 46 w 48"/>
                <a:gd name="T3" fmla="*/ 7 h 59"/>
                <a:gd name="T4" fmla="*/ 38 w 48"/>
                <a:gd name="T5" fmla="*/ 16 h 59"/>
                <a:gd name="T6" fmla="*/ 25 w 48"/>
                <a:gd name="T7" fmla="*/ 12 h 59"/>
                <a:gd name="T8" fmla="*/ 17 w 48"/>
                <a:gd name="T9" fmla="*/ 17 h 59"/>
                <a:gd name="T10" fmla="*/ 22 w 48"/>
                <a:gd name="T11" fmla="*/ 22 h 59"/>
                <a:gd name="T12" fmla="*/ 31 w 48"/>
                <a:gd name="T13" fmla="*/ 23 h 59"/>
                <a:gd name="T14" fmla="*/ 48 w 48"/>
                <a:gd name="T15" fmla="*/ 40 h 59"/>
                <a:gd name="T16" fmla="*/ 24 w 48"/>
                <a:gd name="T17" fmla="*/ 59 h 59"/>
                <a:gd name="T18" fmla="*/ 0 w 48"/>
                <a:gd name="T19" fmla="*/ 50 h 59"/>
                <a:gd name="T20" fmla="*/ 9 w 48"/>
                <a:gd name="T21" fmla="*/ 41 h 59"/>
                <a:gd name="T22" fmla="*/ 24 w 48"/>
                <a:gd name="T23" fmla="*/ 46 h 59"/>
                <a:gd name="T24" fmla="*/ 34 w 48"/>
                <a:gd name="T25" fmla="*/ 40 h 59"/>
                <a:gd name="T26" fmla="*/ 28 w 48"/>
                <a:gd name="T27" fmla="*/ 35 h 59"/>
                <a:gd name="T28" fmla="*/ 20 w 48"/>
                <a:gd name="T29" fmla="*/ 34 h 59"/>
                <a:gd name="T30" fmla="*/ 3 w 48"/>
                <a:gd name="T31" fmla="*/ 18 h 59"/>
                <a:gd name="T32" fmla="*/ 25 w 48"/>
                <a:gd name="T33" fmla="*/ 0 h 59"/>
                <a:gd name="T34" fmla="*/ 46 w 48"/>
                <a:gd name="T35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9">
                  <a:moveTo>
                    <a:pt x="46" y="7"/>
                  </a:moveTo>
                  <a:lnTo>
                    <a:pt x="46" y="7"/>
                  </a:lnTo>
                  <a:lnTo>
                    <a:pt x="38" y="16"/>
                  </a:lnTo>
                  <a:cubicBezTo>
                    <a:pt x="34" y="13"/>
                    <a:pt x="30" y="12"/>
                    <a:pt x="25" y="12"/>
                  </a:cubicBezTo>
                  <a:cubicBezTo>
                    <a:pt x="19" y="12"/>
                    <a:pt x="17" y="14"/>
                    <a:pt x="17" y="17"/>
                  </a:cubicBezTo>
                  <a:cubicBezTo>
                    <a:pt x="17" y="20"/>
                    <a:pt x="18" y="22"/>
                    <a:pt x="22" y="22"/>
                  </a:cubicBezTo>
                  <a:lnTo>
                    <a:pt x="31" y="23"/>
                  </a:lnTo>
                  <a:cubicBezTo>
                    <a:pt x="42" y="24"/>
                    <a:pt x="48" y="30"/>
                    <a:pt x="48" y="40"/>
                  </a:cubicBezTo>
                  <a:cubicBezTo>
                    <a:pt x="48" y="52"/>
                    <a:pt x="37" y="59"/>
                    <a:pt x="24" y="59"/>
                  </a:cubicBezTo>
                  <a:cubicBezTo>
                    <a:pt x="15" y="59"/>
                    <a:pt x="8" y="58"/>
                    <a:pt x="0" y="50"/>
                  </a:cubicBezTo>
                  <a:lnTo>
                    <a:pt x="9" y="41"/>
                  </a:lnTo>
                  <a:cubicBezTo>
                    <a:pt x="14" y="46"/>
                    <a:pt x="20" y="46"/>
                    <a:pt x="24" y="46"/>
                  </a:cubicBezTo>
                  <a:cubicBezTo>
                    <a:pt x="29" y="46"/>
                    <a:pt x="34" y="45"/>
                    <a:pt x="34" y="40"/>
                  </a:cubicBezTo>
                  <a:cubicBezTo>
                    <a:pt x="34" y="38"/>
                    <a:pt x="33" y="36"/>
                    <a:pt x="28" y="35"/>
                  </a:cubicBezTo>
                  <a:lnTo>
                    <a:pt x="20" y="34"/>
                  </a:lnTo>
                  <a:cubicBezTo>
                    <a:pt x="9" y="33"/>
                    <a:pt x="3" y="29"/>
                    <a:pt x="3" y="18"/>
                  </a:cubicBezTo>
                  <a:cubicBezTo>
                    <a:pt x="3" y="6"/>
                    <a:pt x="13" y="0"/>
                    <a:pt x="25" y="0"/>
                  </a:cubicBezTo>
                  <a:cubicBezTo>
                    <a:pt x="34" y="0"/>
                    <a:pt x="41" y="2"/>
                    <a:pt x="46" y="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6" name="Freeform 133">
              <a:extLst>
                <a:ext uri="{FF2B5EF4-FFF2-40B4-BE49-F238E27FC236}">
                  <a16:creationId xmlns:a16="http://schemas.microsoft.com/office/drawing/2014/main" id="{953A539E-0728-48C5-A53F-19ED8FE74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" y="1881"/>
              <a:ext cx="28" cy="49"/>
            </a:xfrm>
            <a:custGeom>
              <a:avLst/>
              <a:gdLst>
                <a:gd name="T0" fmla="*/ 33 w 47"/>
                <a:gd name="T1" fmla="*/ 78 h 78"/>
                <a:gd name="T2" fmla="*/ 33 w 47"/>
                <a:gd name="T3" fmla="*/ 78 h 78"/>
                <a:gd name="T4" fmla="*/ 33 w 47"/>
                <a:gd name="T5" fmla="*/ 43 h 78"/>
                <a:gd name="T6" fmla="*/ 24 w 47"/>
                <a:gd name="T7" fmla="*/ 33 h 78"/>
                <a:gd name="T8" fmla="*/ 14 w 47"/>
                <a:gd name="T9" fmla="*/ 43 h 78"/>
                <a:gd name="T10" fmla="*/ 14 w 47"/>
                <a:gd name="T11" fmla="*/ 78 h 78"/>
                <a:gd name="T12" fmla="*/ 0 w 47"/>
                <a:gd name="T13" fmla="*/ 78 h 78"/>
                <a:gd name="T14" fmla="*/ 0 w 47"/>
                <a:gd name="T15" fmla="*/ 0 h 78"/>
                <a:gd name="T16" fmla="*/ 14 w 47"/>
                <a:gd name="T17" fmla="*/ 0 h 78"/>
                <a:gd name="T18" fmla="*/ 14 w 47"/>
                <a:gd name="T19" fmla="*/ 26 h 78"/>
                <a:gd name="T20" fmla="*/ 28 w 47"/>
                <a:gd name="T21" fmla="*/ 20 h 78"/>
                <a:gd name="T22" fmla="*/ 41 w 47"/>
                <a:gd name="T23" fmla="*/ 25 h 78"/>
                <a:gd name="T24" fmla="*/ 47 w 47"/>
                <a:gd name="T25" fmla="*/ 41 h 78"/>
                <a:gd name="T26" fmla="*/ 47 w 47"/>
                <a:gd name="T27" fmla="*/ 78 h 78"/>
                <a:gd name="T28" fmla="*/ 33 w 47"/>
                <a:gd name="T2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78">
                  <a:moveTo>
                    <a:pt x="33" y="78"/>
                  </a:moveTo>
                  <a:lnTo>
                    <a:pt x="33" y="78"/>
                  </a:lnTo>
                  <a:lnTo>
                    <a:pt x="33" y="43"/>
                  </a:lnTo>
                  <a:cubicBezTo>
                    <a:pt x="33" y="36"/>
                    <a:pt x="28" y="33"/>
                    <a:pt x="24" y="33"/>
                  </a:cubicBezTo>
                  <a:cubicBezTo>
                    <a:pt x="19" y="33"/>
                    <a:pt x="14" y="36"/>
                    <a:pt x="14" y="43"/>
                  </a:cubicBezTo>
                  <a:lnTo>
                    <a:pt x="14" y="78"/>
                  </a:lnTo>
                  <a:lnTo>
                    <a:pt x="0" y="7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6"/>
                  </a:lnTo>
                  <a:cubicBezTo>
                    <a:pt x="18" y="22"/>
                    <a:pt x="23" y="20"/>
                    <a:pt x="28" y="20"/>
                  </a:cubicBezTo>
                  <a:cubicBezTo>
                    <a:pt x="34" y="20"/>
                    <a:pt x="38" y="22"/>
                    <a:pt x="41" y="25"/>
                  </a:cubicBezTo>
                  <a:cubicBezTo>
                    <a:pt x="46" y="30"/>
                    <a:pt x="47" y="35"/>
                    <a:pt x="47" y="41"/>
                  </a:cubicBezTo>
                  <a:lnTo>
                    <a:pt x="47" y="78"/>
                  </a:lnTo>
                  <a:lnTo>
                    <a:pt x="33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7" name="Freeform 134">
              <a:extLst>
                <a:ext uri="{FF2B5EF4-FFF2-40B4-BE49-F238E27FC236}">
                  <a16:creationId xmlns:a16="http://schemas.microsoft.com/office/drawing/2014/main" id="{D1A18951-2906-43CC-B053-2A7C9162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4" y="1881"/>
              <a:ext cx="42" cy="49"/>
            </a:xfrm>
            <a:custGeom>
              <a:avLst/>
              <a:gdLst>
                <a:gd name="T0" fmla="*/ 69 w 69"/>
                <a:gd name="T1" fmla="*/ 78 h 78"/>
                <a:gd name="T2" fmla="*/ 69 w 69"/>
                <a:gd name="T3" fmla="*/ 78 h 78"/>
                <a:gd name="T4" fmla="*/ 54 w 69"/>
                <a:gd name="T5" fmla="*/ 78 h 78"/>
                <a:gd name="T6" fmla="*/ 54 w 69"/>
                <a:gd name="T7" fmla="*/ 32 h 78"/>
                <a:gd name="T8" fmla="*/ 40 w 69"/>
                <a:gd name="T9" fmla="*/ 60 h 78"/>
                <a:gd name="T10" fmla="*/ 30 w 69"/>
                <a:gd name="T11" fmla="*/ 60 h 78"/>
                <a:gd name="T12" fmla="*/ 15 w 69"/>
                <a:gd name="T13" fmla="*/ 32 h 78"/>
                <a:gd name="T14" fmla="*/ 15 w 69"/>
                <a:gd name="T15" fmla="*/ 78 h 78"/>
                <a:gd name="T16" fmla="*/ 0 w 69"/>
                <a:gd name="T17" fmla="*/ 78 h 78"/>
                <a:gd name="T18" fmla="*/ 0 w 69"/>
                <a:gd name="T19" fmla="*/ 0 h 78"/>
                <a:gd name="T20" fmla="*/ 15 w 69"/>
                <a:gd name="T21" fmla="*/ 0 h 78"/>
                <a:gd name="T22" fmla="*/ 35 w 69"/>
                <a:gd name="T23" fmla="*/ 40 h 78"/>
                <a:gd name="T24" fmla="*/ 54 w 69"/>
                <a:gd name="T25" fmla="*/ 0 h 78"/>
                <a:gd name="T26" fmla="*/ 69 w 69"/>
                <a:gd name="T27" fmla="*/ 0 h 78"/>
                <a:gd name="T28" fmla="*/ 69 w 69"/>
                <a:gd name="T2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78">
                  <a:moveTo>
                    <a:pt x="69" y="78"/>
                  </a:moveTo>
                  <a:lnTo>
                    <a:pt x="69" y="78"/>
                  </a:lnTo>
                  <a:lnTo>
                    <a:pt x="54" y="78"/>
                  </a:lnTo>
                  <a:lnTo>
                    <a:pt x="54" y="32"/>
                  </a:lnTo>
                  <a:lnTo>
                    <a:pt x="40" y="60"/>
                  </a:lnTo>
                  <a:lnTo>
                    <a:pt x="30" y="60"/>
                  </a:lnTo>
                  <a:lnTo>
                    <a:pt x="15" y="32"/>
                  </a:lnTo>
                  <a:lnTo>
                    <a:pt x="15" y="78"/>
                  </a:lnTo>
                  <a:lnTo>
                    <a:pt x="0" y="78"/>
                  </a:lnTo>
                  <a:lnTo>
                    <a:pt x="0" y="0"/>
                  </a:lnTo>
                  <a:lnTo>
                    <a:pt x="15" y="0"/>
                  </a:lnTo>
                  <a:lnTo>
                    <a:pt x="35" y="40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69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8" name="Freeform 135">
              <a:extLst>
                <a:ext uri="{FF2B5EF4-FFF2-40B4-BE49-F238E27FC236}">
                  <a16:creationId xmlns:a16="http://schemas.microsoft.com/office/drawing/2014/main" id="{965083B6-72B2-4851-8435-9473932D90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4" y="1894"/>
              <a:ext cx="29" cy="36"/>
            </a:xfrm>
            <a:custGeom>
              <a:avLst/>
              <a:gdLst>
                <a:gd name="T0" fmla="*/ 22 w 47"/>
                <a:gd name="T1" fmla="*/ 34 h 58"/>
                <a:gd name="T2" fmla="*/ 22 w 47"/>
                <a:gd name="T3" fmla="*/ 34 h 58"/>
                <a:gd name="T4" fmla="*/ 14 w 47"/>
                <a:gd name="T5" fmla="*/ 40 h 58"/>
                <a:gd name="T6" fmla="*/ 22 w 47"/>
                <a:gd name="T7" fmla="*/ 47 h 58"/>
                <a:gd name="T8" fmla="*/ 31 w 47"/>
                <a:gd name="T9" fmla="*/ 44 h 58"/>
                <a:gd name="T10" fmla="*/ 33 w 47"/>
                <a:gd name="T11" fmla="*/ 37 h 58"/>
                <a:gd name="T12" fmla="*/ 33 w 47"/>
                <a:gd name="T13" fmla="*/ 34 h 58"/>
                <a:gd name="T14" fmla="*/ 22 w 47"/>
                <a:gd name="T15" fmla="*/ 34 h 58"/>
                <a:gd name="T16" fmla="*/ 47 w 47"/>
                <a:gd name="T17" fmla="*/ 20 h 58"/>
                <a:gd name="T18" fmla="*/ 47 w 47"/>
                <a:gd name="T19" fmla="*/ 20 h 58"/>
                <a:gd name="T20" fmla="*/ 47 w 47"/>
                <a:gd name="T21" fmla="*/ 58 h 58"/>
                <a:gd name="T22" fmla="*/ 33 w 47"/>
                <a:gd name="T23" fmla="*/ 58 h 58"/>
                <a:gd name="T24" fmla="*/ 33 w 47"/>
                <a:gd name="T25" fmla="*/ 53 h 58"/>
                <a:gd name="T26" fmla="*/ 19 w 47"/>
                <a:gd name="T27" fmla="*/ 58 h 58"/>
                <a:gd name="T28" fmla="*/ 5 w 47"/>
                <a:gd name="T29" fmla="*/ 53 h 58"/>
                <a:gd name="T30" fmla="*/ 0 w 47"/>
                <a:gd name="T31" fmla="*/ 41 h 58"/>
                <a:gd name="T32" fmla="*/ 20 w 47"/>
                <a:gd name="T33" fmla="*/ 24 h 58"/>
                <a:gd name="T34" fmla="*/ 33 w 47"/>
                <a:gd name="T35" fmla="*/ 24 h 58"/>
                <a:gd name="T36" fmla="*/ 33 w 47"/>
                <a:gd name="T37" fmla="*/ 21 h 58"/>
                <a:gd name="T38" fmla="*/ 22 w 47"/>
                <a:gd name="T39" fmla="*/ 12 h 58"/>
                <a:gd name="T40" fmla="*/ 12 w 47"/>
                <a:gd name="T41" fmla="*/ 17 h 58"/>
                <a:gd name="T42" fmla="*/ 3 w 47"/>
                <a:gd name="T43" fmla="*/ 8 h 58"/>
                <a:gd name="T44" fmla="*/ 23 w 47"/>
                <a:gd name="T45" fmla="*/ 0 h 58"/>
                <a:gd name="T46" fmla="*/ 47 w 47"/>
                <a:gd name="T47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58">
                  <a:moveTo>
                    <a:pt x="22" y="34"/>
                  </a:moveTo>
                  <a:lnTo>
                    <a:pt x="22" y="34"/>
                  </a:lnTo>
                  <a:cubicBezTo>
                    <a:pt x="16" y="34"/>
                    <a:pt x="14" y="36"/>
                    <a:pt x="14" y="40"/>
                  </a:cubicBezTo>
                  <a:cubicBezTo>
                    <a:pt x="14" y="44"/>
                    <a:pt x="16" y="47"/>
                    <a:pt x="22" y="47"/>
                  </a:cubicBezTo>
                  <a:cubicBezTo>
                    <a:pt x="26" y="47"/>
                    <a:pt x="28" y="46"/>
                    <a:pt x="31" y="44"/>
                  </a:cubicBezTo>
                  <a:cubicBezTo>
                    <a:pt x="32" y="43"/>
                    <a:pt x="33" y="40"/>
                    <a:pt x="33" y="37"/>
                  </a:cubicBezTo>
                  <a:lnTo>
                    <a:pt x="33" y="34"/>
                  </a:lnTo>
                  <a:lnTo>
                    <a:pt x="22" y="34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7" y="58"/>
                  </a:lnTo>
                  <a:lnTo>
                    <a:pt x="33" y="58"/>
                  </a:lnTo>
                  <a:lnTo>
                    <a:pt x="33" y="53"/>
                  </a:lnTo>
                  <a:cubicBezTo>
                    <a:pt x="29" y="57"/>
                    <a:pt x="26" y="58"/>
                    <a:pt x="19" y="58"/>
                  </a:cubicBezTo>
                  <a:cubicBezTo>
                    <a:pt x="13" y="58"/>
                    <a:pt x="8" y="57"/>
                    <a:pt x="5" y="53"/>
                  </a:cubicBezTo>
                  <a:cubicBezTo>
                    <a:pt x="2" y="50"/>
                    <a:pt x="0" y="46"/>
                    <a:pt x="0" y="41"/>
                  </a:cubicBezTo>
                  <a:cubicBezTo>
                    <a:pt x="0" y="31"/>
                    <a:pt x="6" y="24"/>
                    <a:pt x="20" y="24"/>
                  </a:cubicBezTo>
                  <a:lnTo>
                    <a:pt x="33" y="24"/>
                  </a:lnTo>
                  <a:lnTo>
                    <a:pt x="33" y="21"/>
                  </a:lnTo>
                  <a:cubicBezTo>
                    <a:pt x="33" y="15"/>
                    <a:pt x="30" y="12"/>
                    <a:pt x="22" y="12"/>
                  </a:cubicBezTo>
                  <a:cubicBezTo>
                    <a:pt x="17" y="12"/>
                    <a:pt x="15" y="14"/>
                    <a:pt x="12" y="17"/>
                  </a:cubicBezTo>
                  <a:lnTo>
                    <a:pt x="3" y="8"/>
                  </a:lnTo>
                  <a:cubicBezTo>
                    <a:pt x="8" y="2"/>
                    <a:pt x="13" y="0"/>
                    <a:pt x="23" y="0"/>
                  </a:cubicBezTo>
                  <a:cubicBezTo>
                    <a:pt x="39" y="0"/>
                    <a:pt x="47" y="7"/>
                    <a:pt x="47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9" name="Freeform 136">
              <a:extLst>
                <a:ext uri="{FF2B5EF4-FFF2-40B4-BE49-F238E27FC236}">
                  <a16:creationId xmlns:a16="http://schemas.microsoft.com/office/drawing/2014/main" id="{2E2F24BF-9D88-49C7-AC0D-939697DD8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" y="1894"/>
              <a:ext cx="25" cy="36"/>
            </a:xfrm>
            <a:custGeom>
              <a:avLst/>
              <a:gdLst>
                <a:gd name="T0" fmla="*/ 41 w 41"/>
                <a:gd name="T1" fmla="*/ 5 h 58"/>
                <a:gd name="T2" fmla="*/ 41 w 41"/>
                <a:gd name="T3" fmla="*/ 5 h 58"/>
                <a:gd name="T4" fmla="*/ 31 w 41"/>
                <a:gd name="T5" fmla="*/ 16 h 58"/>
                <a:gd name="T6" fmla="*/ 23 w 41"/>
                <a:gd name="T7" fmla="*/ 13 h 58"/>
                <a:gd name="T8" fmla="*/ 14 w 41"/>
                <a:gd name="T9" fmla="*/ 23 h 58"/>
                <a:gd name="T10" fmla="*/ 14 w 41"/>
                <a:gd name="T11" fmla="*/ 58 h 58"/>
                <a:gd name="T12" fmla="*/ 0 w 41"/>
                <a:gd name="T13" fmla="*/ 58 h 58"/>
                <a:gd name="T14" fmla="*/ 0 w 41"/>
                <a:gd name="T15" fmla="*/ 1 h 58"/>
                <a:gd name="T16" fmla="*/ 14 w 41"/>
                <a:gd name="T17" fmla="*/ 1 h 58"/>
                <a:gd name="T18" fmla="*/ 14 w 41"/>
                <a:gd name="T19" fmla="*/ 6 h 58"/>
                <a:gd name="T20" fmla="*/ 28 w 41"/>
                <a:gd name="T21" fmla="*/ 0 h 58"/>
                <a:gd name="T22" fmla="*/ 41 w 41"/>
                <a:gd name="T2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58">
                  <a:moveTo>
                    <a:pt x="41" y="5"/>
                  </a:moveTo>
                  <a:lnTo>
                    <a:pt x="41" y="5"/>
                  </a:lnTo>
                  <a:lnTo>
                    <a:pt x="31" y="16"/>
                  </a:lnTo>
                  <a:cubicBezTo>
                    <a:pt x="28" y="14"/>
                    <a:pt x="27" y="13"/>
                    <a:pt x="23" y="13"/>
                  </a:cubicBezTo>
                  <a:cubicBezTo>
                    <a:pt x="19" y="13"/>
                    <a:pt x="14" y="16"/>
                    <a:pt x="14" y="23"/>
                  </a:cubicBezTo>
                  <a:lnTo>
                    <a:pt x="14" y="58"/>
                  </a:lnTo>
                  <a:lnTo>
                    <a:pt x="0" y="58"/>
                  </a:lnTo>
                  <a:lnTo>
                    <a:pt x="0" y="1"/>
                  </a:lnTo>
                  <a:lnTo>
                    <a:pt x="14" y="1"/>
                  </a:lnTo>
                  <a:lnTo>
                    <a:pt x="14" y="6"/>
                  </a:lnTo>
                  <a:cubicBezTo>
                    <a:pt x="16" y="3"/>
                    <a:pt x="22" y="0"/>
                    <a:pt x="28" y="0"/>
                  </a:cubicBezTo>
                  <a:cubicBezTo>
                    <a:pt x="33" y="0"/>
                    <a:pt x="37" y="1"/>
                    <a:pt x="41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0" name="Freeform 137">
              <a:extLst>
                <a:ext uri="{FF2B5EF4-FFF2-40B4-BE49-F238E27FC236}">
                  <a16:creationId xmlns:a16="http://schemas.microsoft.com/office/drawing/2014/main" id="{82EBAF0A-4ACD-43A8-8A52-694C200544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2" y="1880"/>
              <a:ext cx="8" cy="50"/>
            </a:xfrm>
            <a:custGeom>
              <a:avLst/>
              <a:gdLst>
                <a:gd name="T0" fmla="*/ 14 w 14"/>
                <a:gd name="T1" fmla="*/ 79 h 79"/>
                <a:gd name="T2" fmla="*/ 14 w 14"/>
                <a:gd name="T3" fmla="*/ 79 h 79"/>
                <a:gd name="T4" fmla="*/ 0 w 14"/>
                <a:gd name="T5" fmla="*/ 79 h 79"/>
                <a:gd name="T6" fmla="*/ 0 w 14"/>
                <a:gd name="T7" fmla="*/ 23 h 79"/>
                <a:gd name="T8" fmla="*/ 14 w 14"/>
                <a:gd name="T9" fmla="*/ 23 h 79"/>
                <a:gd name="T10" fmla="*/ 14 w 14"/>
                <a:gd name="T11" fmla="*/ 79 h 79"/>
                <a:gd name="T12" fmla="*/ 14 w 14"/>
                <a:gd name="T13" fmla="*/ 12 h 79"/>
                <a:gd name="T14" fmla="*/ 14 w 14"/>
                <a:gd name="T15" fmla="*/ 12 h 79"/>
                <a:gd name="T16" fmla="*/ 0 w 14"/>
                <a:gd name="T17" fmla="*/ 12 h 79"/>
                <a:gd name="T18" fmla="*/ 0 w 14"/>
                <a:gd name="T19" fmla="*/ 0 h 79"/>
                <a:gd name="T20" fmla="*/ 14 w 14"/>
                <a:gd name="T21" fmla="*/ 0 h 79"/>
                <a:gd name="T22" fmla="*/ 14 w 14"/>
                <a:gd name="T23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79">
                  <a:moveTo>
                    <a:pt x="14" y="79"/>
                  </a:moveTo>
                  <a:lnTo>
                    <a:pt x="14" y="79"/>
                  </a:lnTo>
                  <a:lnTo>
                    <a:pt x="0" y="79"/>
                  </a:lnTo>
                  <a:lnTo>
                    <a:pt x="0" y="23"/>
                  </a:lnTo>
                  <a:lnTo>
                    <a:pt x="14" y="23"/>
                  </a:lnTo>
                  <a:lnTo>
                    <a:pt x="14" y="79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1" name="Freeform 138">
              <a:extLst>
                <a:ext uri="{FF2B5EF4-FFF2-40B4-BE49-F238E27FC236}">
                  <a16:creationId xmlns:a16="http://schemas.microsoft.com/office/drawing/2014/main" id="{8EFA6F89-C1D9-4276-98AC-17BC9ACB0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1894"/>
              <a:ext cx="28" cy="36"/>
            </a:xfrm>
            <a:custGeom>
              <a:avLst/>
              <a:gdLst>
                <a:gd name="T0" fmla="*/ 40 w 46"/>
                <a:gd name="T1" fmla="*/ 5 h 58"/>
                <a:gd name="T2" fmla="*/ 40 w 46"/>
                <a:gd name="T3" fmla="*/ 5 h 58"/>
                <a:gd name="T4" fmla="*/ 46 w 46"/>
                <a:gd name="T5" fmla="*/ 21 h 58"/>
                <a:gd name="T6" fmla="*/ 46 w 46"/>
                <a:gd name="T7" fmla="*/ 58 h 58"/>
                <a:gd name="T8" fmla="*/ 32 w 46"/>
                <a:gd name="T9" fmla="*/ 58 h 58"/>
                <a:gd name="T10" fmla="*/ 32 w 46"/>
                <a:gd name="T11" fmla="*/ 23 h 58"/>
                <a:gd name="T12" fmla="*/ 23 w 46"/>
                <a:gd name="T13" fmla="*/ 13 h 58"/>
                <a:gd name="T14" fmla="*/ 14 w 46"/>
                <a:gd name="T15" fmla="*/ 23 h 58"/>
                <a:gd name="T16" fmla="*/ 14 w 46"/>
                <a:gd name="T17" fmla="*/ 58 h 58"/>
                <a:gd name="T18" fmla="*/ 0 w 46"/>
                <a:gd name="T19" fmla="*/ 58 h 58"/>
                <a:gd name="T20" fmla="*/ 0 w 46"/>
                <a:gd name="T21" fmla="*/ 1 h 58"/>
                <a:gd name="T22" fmla="*/ 13 w 46"/>
                <a:gd name="T23" fmla="*/ 1 h 58"/>
                <a:gd name="T24" fmla="*/ 13 w 46"/>
                <a:gd name="T25" fmla="*/ 6 h 58"/>
                <a:gd name="T26" fmla="*/ 27 w 46"/>
                <a:gd name="T27" fmla="*/ 0 h 58"/>
                <a:gd name="T28" fmla="*/ 40 w 46"/>
                <a:gd name="T2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58">
                  <a:moveTo>
                    <a:pt x="40" y="5"/>
                  </a:moveTo>
                  <a:lnTo>
                    <a:pt x="40" y="5"/>
                  </a:lnTo>
                  <a:cubicBezTo>
                    <a:pt x="45" y="10"/>
                    <a:pt x="46" y="15"/>
                    <a:pt x="46" y="21"/>
                  </a:cubicBezTo>
                  <a:lnTo>
                    <a:pt x="46" y="58"/>
                  </a:lnTo>
                  <a:lnTo>
                    <a:pt x="32" y="58"/>
                  </a:lnTo>
                  <a:lnTo>
                    <a:pt x="32" y="23"/>
                  </a:lnTo>
                  <a:cubicBezTo>
                    <a:pt x="32" y="16"/>
                    <a:pt x="27" y="13"/>
                    <a:pt x="23" y="13"/>
                  </a:cubicBezTo>
                  <a:cubicBezTo>
                    <a:pt x="18" y="13"/>
                    <a:pt x="14" y="16"/>
                    <a:pt x="14" y="23"/>
                  </a:cubicBezTo>
                  <a:lnTo>
                    <a:pt x="14" y="58"/>
                  </a:lnTo>
                  <a:lnTo>
                    <a:pt x="0" y="58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3" y="6"/>
                  </a:lnTo>
                  <a:cubicBezTo>
                    <a:pt x="17" y="2"/>
                    <a:pt x="22" y="0"/>
                    <a:pt x="27" y="0"/>
                  </a:cubicBezTo>
                  <a:cubicBezTo>
                    <a:pt x="33" y="0"/>
                    <a:pt x="37" y="2"/>
                    <a:pt x="4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2" name="Freeform 139">
              <a:extLst>
                <a:ext uri="{FF2B5EF4-FFF2-40B4-BE49-F238E27FC236}">
                  <a16:creationId xmlns:a16="http://schemas.microsoft.com/office/drawing/2014/main" id="{D3196A58-520D-4D03-A323-EE0DD747D5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6" y="1894"/>
              <a:ext cx="29" cy="36"/>
            </a:xfrm>
            <a:custGeom>
              <a:avLst/>
              <a:gdLst>
                <a:gd name="T0" fmla="*/ 15 w 49"/>
                <a:gd name="T1" fmla="*/ 18 h 59"/>
                <a:gd name="T2" fmla="*/ 15 w 49"/>
                <a:gd name="T3" fmla="*/ 18 h 59"/>
                <a:gd name="T4" fmla="*/ 14 w 49"/>
                <a:gd name="T5" fmla="*/ 24 h 59"/>
                <a:gd name="T6" fmla="*/ 35 w 49"/>
                <a:gd name="T7" fmla="*/ 24 h 59"/>
                <a:gd name="T8" fmla="*/ 34 w 49"/>
                <a:gd name="T9" fmla="*/ 18 h 59"/>
                <a:gd name="T10" fmla="*/ 24 w 49"/>
                <a:gd name="T11" fmla="*/ 12 h 59"/>
                <a:gd name="T12" fmla="*/ 15 w 49"/>
                <a:gd name="T13" fmla="*/ 18 h 59"/>
                <a:gd name="T14" fmla="*/ 49 w 49"/>
                <a:gd name="T15" fmla="*/ 28 h 59"/>
                <a:gd name="T16" fmla="*/ 49 w 49"/>
                <a:gd name="T17" fmla="*/ 28 h 59"/>
                <a:gd name="T18" fmla="*/ 49 w 49"/>
                <a:gd name="T19" fmla="*/ 34 h 59"/>
                <a:gd name="T20" fmla="*/ 14 w 49"/>
                <a:gd name="T21" fmla="*/ 34 h 59"/>
                <a:gd name="T22" fmla="*/ 26 w 49"/>
                <a:gd name="T23" fmla="*/ 46 h 59"/>
                <a:gd name="T24" fmla="*/ 39 w 49"/>
                <a:gd name="T25" fmla="*/ 41 h 59"/>
                <a:gd name="T26" fmla="*/ 47 w 49"/>
                <a:gd name="T27" fmla="*/ 50 h 59"/>
                <a:gd name="T28" fmla="*/ 26 w 49"/>
                <a:gd name="T29" fmla="*/ 59 h 59"/>
                <a:gd name="T30" fmla="*/ 0 w 49"/>
                <a:gd name="T31" fmla="*/ 29 h 59"/>
                <a:gd name="T32" fmla="*/ 24 w 49"/>
                <a:gd name="T33" fmla="*/ 0 h 59"/>
                <a:gd name="T34" fmla="*/ 49 w 49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59">
                  <a:moveTo>
                    <a:pt x="15" y="18"/>
                  </a:moveTo>
                  <a:lnTo>
                    <a:pt x="15" y="18"/>
                  </a:lnTo>
                  <a:cubicBezTo>
                    <a:pt x="14" y="20"/>
                    <a:pt x="14" y="21"/>
                    <a:pt x="14" y="24"/>
                  </a:cubicBezTo>
                  <a:lnTo>
                    <a:pt x="35" y="24"/>
                  </a:lnTo>
                  <a:cubicBezTo>
                    <a:pt x="35" y="21"/>
                    <a:pt x="35" y="20"/>
                    <a:pt x="34" y="18"/>
                  </a:cubicBezTo>
                  <a:cubicBezTo>
                    <a:pt x="32" y="14"/>
                    <a:pt x="29" y="12"/>
                    <a:pt x="24" y="12"/>
                  </a:cubicBezTo>
                  <a:cubicBezTo>
                    <a:pt x="19" y="12"/>
                    <a:pt x="16" y="14"/>
                    <a:pt x="15" y="18"/>
                  </a:cubicBezTo>
                  <a:close/>
                  <a:moveTo>
                    <a:pt x="49" y="28"/>
                  </a:moveTo>
                  <a:lnTo>
                    <a:pt x="49" y="28"/>
                  </a:lnTo>
                  <a:lnTo>
                    <a:pt x="49" y="34"/>
                  </a:lnTo>
                  <a:lnTo>
                    <a:pt x="14" y="34"/>
                  </a:lnTo>
                  <a:cubicBezTo>
                    <a:pt x="14" y="41"/>
                    <a:pt x="18" y="46"/>
                    <a:pt x="26" y="46"/>
                  </a:cubicBezTo>
                  <a:cubicBezTo>
                    <a:pt x="32" y="46"/>
                    <a:pt x="35" y="45"/>
                    <a:pt x="39" y="41"/>
                  </a:cubicBezTo>
                  <a:lnTo>
                    <a:pt x="47" y="50"/>
                  </a:lnTo>
                  <a:cubicBezTo>
                    <a:pt x="41" y="55"/>
                    <a:pt x="36" y="59"/>
                    <a:pt x="26" y="59"/>
                  </a:cubicBezTo>
                  <a:cubicBezTo>
                    <a:pt x="13" y="59"/>
                    <a:pt x="0" y="52"/>
                    <a:pt x="0" y="29"/>
                  </a:cubicBezTo>
                  <a:cubicBezTo>
                    <a:pt x="0" y="11"/>
                    <a:pt x="10" y="0"/>
                    <a:pt x="24" y="0"/>
                  </a:cubicBezTo>
                  <a:cubicBezTo>
                    <a:pt x="40" y="0"/>
                    <a:pt x="49" y="11"/>
                    <a:pt x="49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3" name="Freeform 140">
              <a:extLst>
                <a:ext uri="{FF2B5EF4-FFF2-40B4-BE49-F238E27FC236}">
                  <a16:creationId xmlns:a16="http://schemas.microsoft.com/office/drawing/2014/main" id="{1915B5EF-75E7-4A3E-B1CB-2444C18C9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" y="1881"/>
              <a:ext cx="9" cy="49"/>
            </a:xfrm>
            <a:custGeom>
              <a:avLst/>
              <a:gdLst>
                <a:gd name="T0" fmla="*/ 15 w 15"/>
                <a:gd name="T1" fmla="*/ 78 h 78"/>
                <a:gd name="T2" fmla="*/ 15 w 15"/>
                <a:gd name="T3" fmla="*/ 78 h 78"/>
                <a:gd name="T4" fmla="*/ 0 w 15"/>
                <a:gd name="T5" fmla="*/ 78 h 78"/>
                <a:gd name="T6" fmla="*/ 0 w 15"/>
                <a:gd name="T7" fmla="*/ 0 h 78"/>
                <a:gd name="T8" fmla="*/ 15 w 15"/>
                <a:gd name="T9" fmla="*/ 0 h 78"/>
                <a:gd name="T10" fmla="*/ 15 w 15"/>
                <a:gd name="T1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8">
                  <a:moveTo>
                    <a:pt x="15" y="78"/>
                  </a:moveTo>
                  <a:lnTo>
                    <a:pt x="15" y="78"/>
                  </a:lnTo>
                  <a:lnTo>
                    <a:pt x="0" y="78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4" name="Freeform 141">
              <a:extLst>
                <a:ext uri="{FF2B5EF4-FFF2-40B4-BE49-F238E27FC236}">
                  <a16:creationId xmlns:a16="http://schemas.microsoft.com/office/drawing/2014/main" id="{45D45576-97EF-4044-B01B-B4ABE98E3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" y="1894"/>
              <a:ext cx="29" cy="36"/>
            </a:xfrm>
            <a:custGeom>
              <a:avLst/>
              <a:gdLst>
                <a:gd name="T0" fmla="*/ 41 w 47"/>
                <a:gd name="T1" fmla="*/ 5 h 58"/>
                <a:gd name="T2" fmla="*/ 41 w 47"/>
                <a:gd name="T3" fmla="*/ 5 h 58"/>
                <a:gd name="T4" fmla="*/ 47 w 47"/>
                <a:gd name="T5" fmla="*/ 21 h 58"/>
                <a:gd name="T6" fmla="*/ 47 w 47"/>
                <a:gd name="T7" fmla="*/ 58 h 58"/>
                <a:gd name="T8" fmla="*/ 33 w 47"/>
                <a:gd name="T9" fmla="*/ 58 h 58"/>
                <a:gd name="T10" fmla="*/ 33 w 47"/>
                <a:gd name="T11" fmla="*/ 23 h 58"/>
                <a:gd name="T12" fmla="*/ 24 w 47"/>
                <a:gd name="T13" fmla="*/ 13 h 58"/>
                <a:gd name="T14" fmla="*/ 14 w 47"/>
                <a:gd name="T15" fmla="*/ 23 h 58"/>
                <a:gd name="T16" fmla="*/ 14 w 47"/>
                <a:gd name="T17" fmla="*/ 58 h 58"/>
                <a:gd name="T18" fmla="*/ 0 w 47"/>
                <a:gd name="T19" fmla="*/ 58 h 58"/>
                <a:gd name="T20" fmla="*/ 0 w 47"/>
                <a:gd name="T21" fmla="*/ 1 h 58"/>
                <a:gd name="T22" fmla="*/ 14 w 47"/>
                <a:gd name="T23" fmla="*/ 1 h 58"/>
                <a:gd name="T24" fmla="*/ 14 w 47"/>
                <a:gd name="T25" fmla="*/ 6 h 58"/>
                <a:gd name="T26" fmla="*/ 28 w 47"/>
                <a:gd name="T27" fmla="*/ 0 h 58"/>
                <a:gd name="T28" fmla="*/ 41 w 47"/>
                <a:gd name="T2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58">
                  <a:moveTo>
                    <a:pt x="41" y="5"/>
                  </a:moveTo>
                  <a:lnTo>
                    <a:pt x="41" y="5"/>
                  </a:lnTo>
                  <a:cubicBezTo>
                    <a:pt x="46" y="10"/>
                    <a:pt x="47" y="15"/>
                    <a:pt x="47" y="21"/>
                  </a:cubicBezTo>
                  <a:lnTo>
                    <a:pt x="47" y="58"/>
                  </a:lnTo>
                  <a:lnTo>
                    <a:pt x="33" y="58"/>
                  </a:lnTo>
                  <a:lnTo>
                    <a:pt x="33" y="23"/>
                  </a:lnTo>
                  <a:cubicBezTo>
                    <a:pt x="33" y="16"/>
                    <a:pt x="28" y="13"/>
                    <a:pt x="24" y="13"/>
                  </a:cubicBezTo>
                  <a:cubicBezTo>
                    <a:pt x="19" y="13"/>
                    <a:pt x="14" y="16"/>
                    <a:pt x="14" y="23"/>
                  </a:cubicBezTo>
                  <a:lnTo>
                    <a:pt x="14" y="58"/>
                  </a:lnTo>
                  <a:lnTo>
                    <a:pt x="0" y="58"/>
                  </a:lnTo>
                  <a:lnTo>
                    <a:pt x="0" y="1"/>
                  </a:lnTo>
                  <a:lnTo>
                    <a:pt x="14" y="1"/>
                  </a:lnTo>
                  <a:lnTo>
                    <a:pt x="14" y="6"/>
                  </a:lnTo>
                  <a:cubicBezTo>
                    <a:pt x="18" y="2"/>
                    <a:pt x="23" y="0"/>
                    <a:pt x="28" y="0"/>
                  </a:cubicBezTo>
                  <a:cubicBezTo>
                    <a:pt x="33" y="0"/>
                    <a:pt x="38" y="2"/>
                    <a:pt x="41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5" name="Freeform 142">
              <a:extLst>
                <a:ext uri="{FF2B5EF4-FFF2-40B4-BE49-F238E27FC236}">
                  <a16:creationId xmlns:a16="http://schemas.microsoft.com/office/drawing/2014/main" id="{37380663-A255-4F33-BBE4-033A6CA281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4" y="1881"/>
              <a:ext cx="29" cy="49"/>
            </a:xfrm>
            <a:custGeom>
              <a:avLst/>
              <a:gdLst>
                <a:gd name="T0" fmla="*/ 14 w 47"/>
                <a:gd name="T1" fmla="*/ 49 h 78"/>
                <a:gd name="T2" fmla="*/ 14 w 47"/>
                <a:gd name="T3" fmla="*/ 49 h 78"/>
                <a:gd name="T4" fmla="*/ 24 w 47"/>
                <a:gd name="T5" fmla="*/ 66 h 78"/>
                <a:gd name="T6" fmla="*/ 33 w 47"/>
                <a:gd name="T7" fmla="*/ 49 h 78"/>
                <a:gd name="T8" fmla="*/ 24 w 47"/>
                <a:gd name="T9" fmla="*/ 33 h 78"/>
                <a:gd name="T10" fmla="*/ 14 w 47"/>
                <a:gd name="T11" fmla="*/ 49 h 78"/>
                <a:gd name="T12" fmla="*/ 47 w 47"/>
                <a:gd name="T13" fmla="*/ 78 h 78"/>
                <a:gd name="T14" fmla="*/ 47 w 47"/>
                <a:gd name="T15" fmla="*/ 78 h 78"/>
                <a:gd name="T16" fmla="*/ 34 w 47"/>
                <a:gd name="T17" fmla="*/ 78 h 78"/>
                <a:gd name="T18" fmla="*/ 34 w 47"/>
                <a:gd name="T19" fmla="*/ 72 h 78"/>
                <a:gd name="T20" fmla="*/ 20 w 47"/>
                <a:gd name="T21" fmla="*/ 78 h 78"/>
                <a:gd name="T22" fmla="*/ 6 w 47"/>
                <a:gd name="T23" fmla="*/ 73 h 78"/>
                <a:gd name="T24" fmla="*/ 0 w 47"/>
                <a:gd name="T25" fmla="*/ 49 h 78"/>
                <a:gd name="T26" fmla="*/ 6 w 47"/>
                <a:gd name="T27" fmla="*/ 25 h 78"/>
                <a:gd name="T28" fmla="*/ 20 w 47"/>
                <a:gd name="T29" fmla="*/ 20 h 78"/>
                <a:gd name="T30" fmla="*/ 33 w 47"/>
                <a:gd name="T31" fmla="*/ 26 h 78"/>
                <a:gd name="T32" fmla="*/ 33 w 47"/>
                <a:gd name="T33" fmla="*/ 0 h 78"/>
                <a:gd name="T34" fmla="*/ 47 w 47"/>
                <a:gd name="T35" fmla="*/ 0 h 78"/>
                <a:gd name="T36" fmla="*/ 47 w 47"/>
                <a:gd name="T3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78">
                  <a:moveTo>
                    <a:pt x="14" y="49"/>
                  </a:moveTo>
                  <a:lnTo>
                    <a:pt x="14" y="49"/>
                  </a:lnTo>
                  <a:cubicBezTo>
                    <a:pt x="14" y="59"/>
                    <a:pt x="15" y="66"/>
                    <a:pt x="24" y="66"/>
                  </a:cubicBezTo>
                  <a:cubicBezTo>
                    <a:pt x="32" y="66"/>
                    <a:pt x="33" y="59"/>
                    <a:pt x="33" y="49"/>
                  </a:cubicBezTo>
                  <a:cubicBezTo>
                    <a:pt x="33" y="40"/>
                    <a:pt x="32" y="33"/>
                    <a:pt x="24" y="33"/>
                  </a:cubicBezTo>
                  <a:cubicBezTo>
                    <a:pt x="15" y="33"/>
                    <a:pt x="14" y="40"/>
                    <a:pt x="14" y="49"/>
                  </a:cubicBezTo>
                  <a:close/>
                  <a:moveTo>
                    <a:pt x="47" y="78"/>
                  </a:moveTo>
                  <a:lnTo>
                    <a:pt x="47" y="78"/>
                  </a:lnTo>
                  <a:lnTo>
                    <a:pt x="34" y="78"/>
                  </a:lnTo>
                  <a:lnTo>
                    <a:pt x="34" y="72"/>
                  </a:lnTo>
                  <a:cubicBezTo>
                    <a:pt x="30" y="77"/>
                    <a:pt x="26" y="78"/>
                    <a:pt x="20" y="78"/>
                  </a:cubicBezTo>
                  <a:cubicBezTo>
                    <a:pt x="14" y="78"/>
                    <a:pt x="9" y="77"/>
                    <a:pt x="6" y="73"/>
                  </a:cubicBezTo>
                  <a:cubicBezTo>
                    <a:pt x="1" y="68"/>
                    <a:pt x="0" y="59"/>
                    <a:pt x="0" y="49"/>
                  </a:cubicBezTo>
                  <a:cubicBezTo>
                    <a:pt x="0" y="40"/>
                    <a:pt x="1" y="31"/>
                    <a:pt x="6" y="25"/>
                  </a:cubicBezTo>
                  <a:cubicBezTo>
                    <a:pt x="9" y="22"/>
                    <a:pt x="14" y="20"/>
                    <a:pt x="20" y="20"/>
                  </a:cubicBezTo>
                  <a:cubicBezTo>
                    <a:pt x="25" y="20"/>
                    <a:pt x="30" y="22"/>
                    <a:pt x="33" y="26"/>
                  </a:cubicBezTo>
                  <a:lnTo>
                    <a:pt x="33" y="0"/>
                  </a:lnTo>
                  <a:lnTo>
                    <a:pt x="47" y="0"/>
                  </a:lnTo>
                  <a:lnTo>
                    <a:pt x="47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6" name="Freeform 143">
              <a:extLst>
                <a:ext uri="{FF2B5EF4-FFF2-40B4-BE49-F238E27FC236}">
                  <a16:creationId xmlns:a16="http://schemas.microsoft.com/office/drawing/2014/main" id="{A9956410-14E5-4ECD-84C9-F525A12CC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1894"/>
              <a:ext cx="28" cy="36"/>
            </a:xfrm>
            <a:custGeom>
              <a:avLst/>
              <a:gdLst>
                <a:gd name="T0" fmla="*/ 46 w 46"/>
                <a:gd name="T1" fmla="*/ 57 h 57"/>
                <a:gd name="T2" fmla="*/ 46 w 46"/>
                <a:gd name="T3" fmla="*/ 57 h 57"/>
                <a:gd name="T4" fmla="*/ 33 w 46"/>
                <a:gd name="T5" fmla="*/ 57 h 57"/>
                <a:gd name="T6" fmla="*/ 33 w 46"/>
                <a:gd name="T7" fmla="*/ 52 h 57"/>
                <a:gd name="T8" fmla="*/ 19 w 46"/>
                <a:gd name="T9" fmla="*/ 57 h 57"/>
                <a:gd name="T10" fmla="*/ 5 w 46"/>
                <a:gd name="T11" fmla="*/ 52 h 57"/>
                <a:gd name="T12" fmla="*/ 0 w 46"/>
                <a:gd name="T13" fmla="*/ 36 h 57"/>
                <a:gd name="T14" fmla="*/ 0 w 46"/>
                <a:gd name="T15" fmla="*/ 0 h 57"/>
                <a:gd name="T16" fmla="*/ 14 w 46"/>
                <a:gd name="T17" fmla="*/ 0 h 57"/>
                <a:gd name="T18" fmla="*/ 14 w 46"/>
                <a:gd name="T19" fmla="*/ 34 h 57"/>
                <a:gd name="T20" fmla="*/ 23 w 46"/>
                <a:gd name="T21" fmla="*/ 45 h 57"/>
                <a:gd name="T22" fmla="*/ 32 w 46"/>
                <a:gd name="T23" fmla="*/ 34 h 57"/>
                <a:gd name="T24" fmla="*/ 32 w 46"/>
                <a:gd name="T25" fmla="*/ 0 h 57"/>
                <a:gd name="T26" fmla="*/ 46 w 46"/>
                <a:gd name="T27" fmla="*/ 0 h 57"/>
                <a:gd name="T28" fmla="*/ 46 w 46"/>
                <a:gd name="T2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57">
                  <a:moveTo>
                    <a:pt x="46" y="57"/>
                  </a:moveTo>
                  <a:lnTo>
                    <a:pt x="46" y="57"/>
                  </a:lnTo>
                  <a:lnTo>
                    <a:pt x="33" y="57"/>
                  </a:lnTo>
                  <a:lnTo>
                    <a:pt x="33" y="52"/>
                  </a:lnTo>
                  <a:cubicBezTo>
                    <a:pt x="29" y="56"/>
                    <a:pt x="24" y="57"/>
                    <a:pt x="19" y="57"/>
                  </a:cubicBezTo>
                  <a:cubicBezTo>
                    <a:pt x="13" y="57"/>
                    <a:pt x="9" y="56"/>
                    <a:pt x="5" y="52"/>
                  </a:cubicBezTo>
                  <a:cubicBezTo>
                    <a:pt x="1" y="48"/>
                    <a:pt x="0" y="42"/>
                    <a:pt x="0" y="36"/>
                  </a:cubicBezTo>
                  <a:lnTo>
                    <a:pt x="0" y="0"/>
                  </a:lnTo>
                  <a:lnTo>
                    <a:pt x="14" y="0"/>
                  </a:lnTo>
                  <a:lnTo>
                    <a:pt x="14" y="34"/>
                  </a:lnTo>
                  <a:cubicBezTo>
                    <a:pt x="14" y="42"/>
                    <a:pt x="19" y="45"/>
                    <a:pt x="23" y="45"/>
                  </a:cubicBezTo>
                  <a:cubicBezTo>
                    <a:pt x="27" y="45"/>
                    <a:pt x="32" y="42"/>
                    <a:pt x="32" y="34"/>
                  </a:cubicBezTo>
                  <a:lnTo>
                    <a:pt x="32" y="0"/>
                  </a:lnTo>
                  <a:lnTo>
                    <a:pt x="46" y="0"/>
                  </a:lnTo>
                  <a:lnTo>
                    <a:pt x="46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7" name="Freeform 144">
              <a:extLst>
                <a:ext uri="{FF2B5EF4-FFF2-40B4-BE49-F238E27FC236}">
                  <a16:creationId xmlns:a16="http://schemas.microsoft.com/office/drawing/2014/main" id="{377E55E2-88EC-4FBB-B689-00D7BA887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7" y="1894"/>
              <a:ext cx="30" cy="36"/>
            </a:xfrm>
            <a:custGeom>
              <a:avLst/>
              <a:gdLst>
                <a:gd name="T0" fmla="*/ 46 w 48"/>
                <a:gd name="T1" fmla="*/ 7 h 59"/>
                <a:gd name="T2" fmla="*/ 46 w 48"/>
                <a:gd name="T3" fmla="*/ 7 h 59"/>
                <a:gd name="T4" fmla="*/ 38 w 48"/>
                <a:gd name="T5" fmla="*/ 16 h 59"/>
                <a:gd name="T6" fmla="*/ 25 w 48"/>
                <a:gd name="T7" fmla="*/ 12 h 59"/>
                <a:gd name="T8" fmla="*/ 17 w 48"/>
                <a:gd name="T9" fmla="*/ 17 h 59"/>
                <a:gd name="T10" fmla="*/ 23 w 48"/>
                <a:gd name="T11" fmla="*/ 22 h 59"/>
                <a:gd name="T12" fmla="*/ 31 w 48"/>
                <a:gd name="T13" fmla="*/ 23 h 59"/>
                <a:gd name="T14" fmla="*/ 48 w 48"/>
                <a:gd name="T15" fmla="*/ 40 h 59"/>
                <a:gd name="T16" fmla="*/ 24 w 48"/>
                <a:gd name="T17" fmla="*/ 59 h 59"/>
                <a:gd name="T18" fmla="*/ 0 w 48"/>
                <a:gd name="T19" fmla="*/ 50 h 59"/>
                <a:gd name="T20" fmla="*/ 10 w 48"/>
                <a:gd name="T21" fmla="*/ 41 h 59"/>
                <a:gd name="T22" fmla="*/ 25 w 48"/>
                <a:gd name="T23" fmla="*/ 46 h 59"/>
                <a:gd name="T24" fmla="*/ 34 w 48"/>
                <a:gd name="T25" fmla="*/ 40 h 59"/>
                <a:gd name="T26" fmla="*/ 29 w 48"/>
                <a:gd name="T27" fmla="*/ 35 h 59"/>
                <a:gd name="T28" fmla="*/ 20 w 48"/>
                <a:gd name="T29" fmla="*/ 34 h 59"/>
                <a:gd name="T30" fmla="*/ 3 w 48"/>
                <a:gd name="T31" fmla="*/ 18 h 59"/>
                <a:gd name="T32" fmla="*/ 25 w 48"/>
                <a:gd name="T33" fmla="*/ 0 h 59"/>
                <a:gd name="T34" fmla="*/ 46 w 48"/>
                <a:gd name="T35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9">
                  <a:moveTo>
                    <a:pt x="46" y="7"/>
                  </a:moveTo>
                  <a:lnTo>
                    <a:pt x="46" y="7"/>
                  </a:lnTo>
                  <a:lnTo>
                    <a:pt x="38" y="16"/>
                  </a:lnTo>
                  <a:cubicBezTo>
                    <a:pt x="35" y="13"/>
                    <a:pt x="30" y="12"/>
                    <a:pt x="25" y="12"/>
                  </a:cubicBezTo>
                  <a:cubicBezTo>
                    <a:pt x="19" y="12"/>
                    <a:pt x="17" y="14"/>
                    <a:pt x="17" y="17"/>
                  </a:cubicBezTo>
                  <a:cubicBezTo>
                    <a:pt x="17" y="20"/>
                    <a:pt x="18" y="22"/>
                    <a:pt x="23" y="22"/>
                  </a:cubicBezTo>
                  <a:lnTo>
                    <a:pt x="31" y="23"/>
                  </a:lnTo>
                  <a:cubicBezTo>
                    <a:pt x="43" y="24"/>
                    <a:pt x="48" y="30"/>
                    <a:pt x="48" y="40"/>
                  </a:cubicBezTo>
                  <a:cubicBezTo>
                    <a:pt x="48" y="52"/>
                    <a:pt x="38" y="59"/>
                    <a:pt x="24" y="59"/>
                  </a:cubicBezTo>
                  <a:cubicBezTo>
                    <a:pt x="16" y="59"/>
                    <a:pt x="8" y="58"/>
                    <a:pt x="0" y="50"/>
                  </a:cubicBezTo>
                  <a:lnTo>
                    <a:pt x="10" y="41"/>
                  </a:lnTo>
                  <a:cubicBezTo>
                    <a:pt x="14" y="46"/>
                    <a:pt x="20" y="46"/>
                    <a:pt x="25" y="46"/>
                  </a:cubicBezTo>
                  <a:cubicBezTo>
                    <a:pt x="29" y="46"/>
                    <a:pt x="34" y="45"/>
                    <a:pt x="34" y="40"/>
                  </a:cubicBezTo>
                  <a:cubicBezTo>
                    <a:pt x="34" y="38"/>
                    <a:pt x="33" y="36"/>
                    <a:pt x="29" y="35"/>
                  </a:cubicBezTo>
                  <a:lnTo>
                    <a:pt x="20" y="34"/>
                  </a:lnTo>
                  <a:cubicBezTo>
                    <a:pt x="10" y="33"/>
                    <a:pt x="3" y="29"/>
                    <a:pt x="3" y="18"/>
                  </a:cubicBezTo>
                  <a:cubicBezTo>
                    <a:pt x="3" y="6"/>
                    <a:pt x="14" y="0"/>
                    <a:pt x="25" y="0"/>
                  </a:cubicBezTo>
                  <a:cubicBezTo>
                    <a:pt x="34" y="0"/>
                    <a:pt x="41" y="2"/>
                    <a:pt x="46" y="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8" name="Freeform 145">
              <a:extLst>
                <a:ext uri="{FF2B5EF4-FFF2-40B4-BE49-F238E27FC236}">
                  <a16:creationId xmlns:a16="http://schemas.microsoft.com/office/drawing/2014/main" id="{603FB5F2-0DB8-46D6-9B1C-70EBA829D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1884"/>
              <a:ext cx="18" cy="46"/>
            </a:xfrm>
            <a:custGeom>
              <a:avLst/>
              <a:gdLst>
                <a:gd name="T0" fmla="*/ 20 w 30"/>
                <a:gd name="T1" fmla="*/ 17 h 73"/>
                <a:gd name="T2" fmla="*/ 20 w 30"/>
                <a:gd name="T3" fmla="*/ 17 h 73"/>
                <a:gd name="T4" fmla="*/ 30 w 30"/>
                <a:gd name="T5" fmla="*/ 17 h 73"/>
                <a:gd name="T6" fmla="*/ 30 w 30"/>
                <a:gd name="T7" fmla="*/ 28 h 73"/>
                <a:gd name="T8" fmla="*/ 20 w 30"/>
                <a:gd name="T9" fmla="*/ 28 h 73"/>
                <a:gd name="T10" fmla="*/ 20 w 30"/>
                <a:gd name="T11" fmla="*/ 56 h 73"/>
                <a:gd name="T12" fmla="*/ 25 w 30"/>
                <a:gd name="T13" fmla="*/ 61 h 73"/>
                <a:gd name="T14" fmla="*/ 30 w 30"/>
                <a:gd name="T15" fmla="*/ 61 h 73"/>
                <a:gd name="T16" fmla="*/ 30 w 30"/>
                <a:gd name="T17" fmla="*/ 73 h 73"/>
                <a:gd name="T18" fmla="*/ 22 w 30"/>
                <a:gd name="T19" fmla="*/ 73 h 73"/>
                <a:gd name="T20" fmla="*/ 6 w 30"/>
                <a:gd name="T21" fmla="*/ 57 h 73"/>
                <a:gd name="T22" fmla="*/ 6 w 30"/>
                <a:gd name="T23" fmla="*/ 28 h 73"/>
                <a:gd name="T24" fmla="*/ 0 w 30"/>
                <a:gd name="T25" fmla="*/ 28 h 73"/>
                <a:gd name="T26" fmla="*/ 0 w 30"/>
                <a:gd name="T27" fmla="*/ 17 h 73"/>
                <a:gd name="T28" fmla="*/ 6 w 30"/>
                <a:gd name="T29" fmla="*/ 17 h 73"/>
                <a:gd name="T30" fmla="*/ 6 w 30"/>
                <a:gd name="T31" fmla="*/ 0 h 73"/>
                <a:gd name="T32" fmla="*/ 20 w 30"/>
                <a:gd name="T33" fmla="*/ 0 h 73"/>
                <a:gd name="T34" fmla="*/ 20 w 30"/>
                <a:gd name="T3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73">
                  <a:moveTo>
                    <a:pt x="20" y="17"/>
                  </a:moveTo>
                  <a:lnTo>
                    <a:pt x="20" y="17"/>
                  </a:lnTo>
                  <a:lnTo>
                    <a:pt x="30" y="17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56"/>
                  </a:lnTo>
                  <a:cubicBezTo>
                    <a:pt x="20" y="59"/>
                    <a:pt x="21" y="61"/>
                    <a:pt x="25" y="61"/>
                  </a:cubicBezTo>
                  <a:lnTo>
                    <a:pt x="30" y="61"/>
                  </a:lnTo>
                  <a:lnTo>
                    <a:pt x="30" y="73"/>
                  </a:lnTo>
                  <a:lnTo>
                    <a:pt x="22" y="73"/>
                  </a:lnTo>
                  <a:cubicBezTo>
                    <a:pt x="11" y="73"/>
                    <a:pt x="6" y="65"/>
                    <a:pt x="6" y="57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0" y="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9" name="Freeform 146">
              <a:extLst>
                <a:ext uri="{FF2B5EF4-FFF2-40B4-BE49-F238E27FC236}">
                  <a16:creationId xmlns:a16="http://schemas.microsoft.com/office/drawing/2014/main" id="{35E7A97E-7E51-4609-AA9F-19A87C682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894"/>
              <a:ext cx="25" cy="36"/>
            </a:xfrm>
            <a:custGeom>
              <a:avLst/>
              <a:gdLst>
                <a:gd name="T0" fmla="*/ 41 w 41"/>
                <a:gd name="T1" fmla="*/ 5 h 58"/>
                <a:gd name="T2" fmla="*/ 41 w 41"/>
                <a:gd name="T3" fmla="*/ 5 h 58"/>
                <a:gd name="T4" fmla="*/ 30 w 41"/>
                <a:gd name="T5" fmla="*/ 16 h 58"/>
                <a:gd name="T6" fmla="*/ 23 w 41"/>
                <a:gd name="T7" fmla="*/ 13 h 58"/>
                <a:gd name="T8" fmla="*/ 14 w 41"/>
                <a:gd name="T9" fmla="*/ 23 h 58"/>
                <a:gd name="T10" fmla="*/ 14 w 41"/>
                <a:gd name="T11" fmla="*/ 58 h 58"/>
                <a:gd name="T12" fmla="*/ 0 w 41"/>
                <a:gd name="T13" fmla="*/ 58 h 58"/>
                <a:gd name="T14" fmla="*/ 0 w 41"/>
                <a:gd name="T15" fmla="*/ 1 h 58"/>
                <a:gd name="T16" fmla="*/ 14 w 41"/>
                <a:gd name="T17" fmla="*/ 1 h 58"/>
                <a:gd name="T18" fmla="*/ 14 w 41"/>
                <a:gd name="T19" fmla="*/ 6 h 58"/>
                <a:gd name="T20" fmla="*/ 28 w 41"/>
                <a:gd name="T21" fmla="*/ 0 h 58"/>
                <a:gd name="T22" fmla="*/ 41 w 41"/>
                <a:gd name="T2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58">
                  <a:moveTo>
                    <a:pt x="41" y="5"/>
                  </a:moveTo>
                  <a:lnTo>
                    <a:pt x="41" y="5"/>
                  </a:lnTo>
                  <a:lnTo>
                    <a:pt x="30" y="16"/>
                  </a:lnTo>
                  <a:cubicBezTo>
                    <a:pt x="28" y="14"/>
                    <a:pt x="26" y="13"/>
                    <a:pt x="23" y="13"/>
                  </a:cubicBezTo>
                  <a:cubicBezTo>
                    <a:pt x="19" y="13"/>
                    <a:pt x="14" y="16"/>
                    <a:pt x="14" y="23"/>
                  </a:cubicBezTo>
                  <a:lnTo>
                    <a:pt x="14" y="58"/>
                  </a:lnTo>
                  <a:lnTo>
                    <a:pt x="0" y="58"/>
                  </a:lnTo>
                  <a:lnTo>
                    <a:pt x="0" y="1"/>
                  </a:lnTo>
                  <a:lnTo>
                    <a:pt x="14" y="1"/>
                  </a:lnTo>
                  <a:lnTo>
                    <a:pt x="14" y="6"/>
                  </a:lnTo>
                  <a:cubicBezTo>
                    <a:pt x="16" y="3"/>
                    <a:pt x="22" y="0"/>
                    <a:pt x="28" y="0"/>
                  </a:cubicBezTo>
                  <a:cubicBezTo>
                    <a:pt x="33" y="0"/>
                    <a:pt x="37" y="1"/>
                    <a:pt x="41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0" name="Freeform 147">
              <a:extLst>
                <a:ext uri="{FF2B5EF4-FFF2-40B4-BE49-F238E27FC236}">
                  <a16:creationId xmlns:a16="http://schemas.microsoft.com/office/drawing/2014/main" id="{3C517A54-926B-4982-8120-C356BE2D76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8" y="1880"/>
              <a:ext cx="8" cy="50"/>
            </a:xfrm>
            <a:custGeom>
              <a:avLst/>
              <a:gdLst>
                <a:gd name="T0" fmla="*/ 14 w 14"/>
                <a:gd name="T1" fmla="*/ 79 h 79"/>
                <a:gd name="T2" fmla="*/ 14 w 14"/>
                <a:gd name="T3" fmla="*/ 79 h 79"/>
                <a:gd name="T4" fmla="*/ 0 w 14"/>
                <a:gd name="T5" fmla="*/ 79 h 79"/>
                <a:gd name="T6" fmla="*/ 0 w 14"/>
                <a:gd name="T7" fmla="*/ 23 h 79"/>
                <a:gd name="T8" fmla="*/ 14 w 14"/>
                <a:gd name="T9" fmla="*/ 23 h 79"/>
                <a:gd name="T10" fmla="*/ 14 w 14"/>
                <a:gd name="T11" fmla="*/ 79 h 79"/>
                <a:gd name="T12" fmla="*/ 14 w 14"/>
                <a:gd name="T13" fmla="*/ 12 h 79"/>
                <a:gd name="T14" fmla="*/ 14 w 14"/>
                <a:gd name="T15" fmla="*/ 12 h 79"/>
                <a:gd name="T16" fmla="*/ 0 w 14"/>
                <a:gd name="T17" fmla="*/ 12 h 79"/>
                <a:gd name="T18" fmla="*/ 0 w 14"/>
                <a:gd name="T19" fmla="*/ 0 h 79"/>
                <a:gd name="T20" fmla="*/ 14 w 14"/>
                <a:gd name="T21" fmla="*/ 0 h 79"/>
                <a:gd name="T22" fmla="*/ 14 w 14"/>
                <a:gd name="T23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79">
                  <a:moveTo>
                    <a:pt x="14" y="79"/>
                  </a:moveTo>
                  <a:lnTo>
                    <a:pt x="14" y="79"/>
                  </a:lnTo>
                  <a:lnTo>
                    <a:pt x="0" y="79"/>
                  </a:lnTo>
                  <a:lnTo>
                    <a:pt x="0" y="23"/>
                  </a:lnTo>
                  <a:lnTo>
                    <a:pt x="14" y="23"/>
                  </a:lnTo>
                  <a:lnTo>
                    <a:pt x="14" y="79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1" name="Freeform 148">
              <a:extLst>
                <a:ext uri="{FF2B5EF4-FFF2-40B4-BE49-F238E27FC236}">
                  <a16:creationId xmlns:a16="http://schemas.microsoft.com/office/drawing/2014/main" id="{D9FE04E8-3B5D-4B99-AC13-9AA462F7B4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4" y="1894"/>
              <a:ext cx="30" cy="36"/>
            </a:xfrm>
            <a:custGeom>
              <a:avLst/>
              <a:gdLst>
                <a:gd name="T0" fmla="*/ 15 w 49"/>
                <a:gd name="T1" fmla="*/ 18 h 59"/>
                <a:gd name="T2" fmla="*/ 15 w 49"/>
                <a:gd name="T3" fmla="*/ 18 h 59"/>
                <a:gd name="T4" fmla="*/ 14 w 49"/>
                <a:gd name="T5" fmla="*/ 24 h 59"/>
                <a:gd name="T6" fmla="*/ 35 w 49"/>
                <a:gd name="T7" fmla="*/ 24 h 59"/>
                <a:gd name="T8" fmla="*/ 34 w 49"/>
                <a:gd name="T9" fmla="*/ 18 h 59"/>
                <a:gd name="T10" fmla="*/ 25 w 49"/>
                <a:gd name="T11" fmla="*/ 12 h 59"/>
                <a:gd name="T12" fmla="*/ 15 w 49"/>
                <a:gd name="T13" fmla="*/ 18 h 59"/>
                <a:gd name="T14" fmla="*/ 49 w 49"/>
                <a:gd name="T15" fmla="*/ 28 h 59"/>
                <a:gd name="T16" fmla="*/ 49 w 49"/>
                <a:gd name="T17" fmla="*/ 28 h 59"/>
                <a:gd name="T18" fmla="*/ 49 w 49"/>
                <a:gd name="T19" fmla="*/ 34 h 59"/>
                <a:gd name="T20" fmla="*/ 14 w 49"/>
                <a:gd name="T21" fmla="*/ 34 h 59"/>
                <a:gd name="T22" fmla="*/ 26 w 49"/>
                <a:gd name="T23" fmla="*/ 46 h 59"/>
                <a:gd name="T24" fmla="*/ 39 w 49"/>
                <a:gd name="T25" fmla="*/ 41 h 59"/>
                <a:gd name="T26" fmla="*/ 48 w 49"/>
                <a:gd name="T27" fmla="*/ 50 h 59"/>
                <a:gd name="T28" fmla="*/ 26 w 49"/>
                <a:gd name="T29" fmla="*/ 59 h 59"/>
                <a:gd name="T30" fmla="*/ 0 w 49"/>
                <a:gd name="T31" fmla="*/ 29 h 59"/>
                <a:gd name="T32" fmla="*/ 25 w 49"/>
                <a:gd name="T33" fmla="*/ 0 h 59"/>
                <a:gd name="T34" fmla="*/ 49 w 49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59">
                  <a:moveTo>
                    <a:pt x="15" y="18"/>
                  </a:moveTo>
                  <a:lnTo>
                    <a:pt x="15" y="18"/>
                  </a:lnTo>
                  <a:cubicBezTo>
                    <a:pt x="14" y="20"/>
                    <a:pt x="14" y="21"/>
                    <a:pt x="14" y="24"/>
                  </a:cubicBezTo>
                  <a:lnTo>
                    <a:pt x="35" y="24"/>
                  </a:lnTo>
                  <a:cubicBezTo>
                    <a:pt x="35" y="21"/>
                    <a:pt x="35" y="20"/>
                    <a:pt x="34" y="18"/>
                  </a:cubicBezTo>
                  <a:cubicBezTo>
                    <a:pt x="33" y="14"/>
                    <a:pt x="30" y="12"/>
                    <a:pt x="25" y="12"/>
                  </a:cubicBezTo>
                  <a:cubicBezTo>
                    <a:pt x="20" y="12"/>
                    <a:pt x="17" y="14"/>
                    <a:pt x="15" y="18"/>
                  </a:cubicBezTo>
                  <a:close/>
                  <a:moveTo>
                    <a:pt x="49" y="28"/>
                  </a:moveTo>
                  <a:lnTo>
                    <a:pt x="49" y="28"/>
                  </a:lnTo>
                  <a:lnTo>
                    <a:pt x="49" y="34"/>
                  </a:lnTo>
                  <a:lnTo>
                    <a:pt x="14" y="34"/>
                  </a:lnTo>
                  <a:cubicBezTo>
                    <a:pt x="14" y="41"/>
                    <a:pt x="19" y="46"/>
                    <a:pt x="26" y="46"/>
                  </a:cubicBezTo>
                  <a:cubicBezTo>
                    <a:pt x="33" y="46"/>
                    <a:pt x="36" y="45"/>
                    <a:pt x="39" y="41"/>
                  </a:cubicBezTo>
                  <a:lnTo>
                    <a:pt x="48" y="50"/>
                  </a:lnTo>
                  <a:cubicBezTo>
                    <a:pt x="42" y="55"/>
                    <a:pt x="36" y="59"/>
                    <a:pt x="26" y="59"/>
                  </a:cubicBezTo>
                  <a:cubicBezTo>
                    <a:pt x="13" y="59"/>
                    <a:pt x="0" y="52"/>
                    <a:pt x="0" y="29"/>
                  </a:cubicBezTo>
                  <a:cubicBezTo>
                    <a:pt x="0" y="11"/>
                    <a:pt x="10" y="0"/>
                    <a:pt x="25" y="0"/>
                  </a:cubicBezTo>
                  <a:cubicBezTo>
                    <a:pt x="40" y="0"/>
                    <a:pt x="49" y="11"/>
                    <a:pt x="49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2" name="Freeform 149">
              <a:extLst>
                <a:ext uri="{FF2B5EF4-FFF2-40B4-BE49-F238E27FC236}">
                  <a16:creationId xmlns:a16="http://schemas.microsoft.com/office/drawing/2014/main" id="{41B05575-FD0A-4349-9848-C8BF52CA5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1894"/>
              <a:ext cx="29" cy="36"/>
            </a:xfrm>
            <a:custGeom>
              <a:avLst/>
              <a:gdLst>
                <a:gd name="T0" fmla="*/ 45 w 47"/>
                <a:gd name="T1" fmla="*/ 7 h 59"/>
                <a:gd name="T2" fmla="*/ 45 w 47"/>
                <a:gd name="T3" fmla="*/ 7 h 59"/>
                <a:gd name="T4" fmla="*/ 37 w 47"/>
                <a:gd name="T5" fmla="*/ 16 h 59"/>
                <a:gd name="T6" fmla="*/ 24 w 47"/>
                <a:gd name="T7" fmla="*/ 12 h 59"/>
                <a:gd name="T8" fmla="*/ 16 w 47"/>
                <a:gd name="T9" fmla="*/ 17 h 59"/>
                <a:gd name="T10" fmla="*/ 22 w 47"/>
                <a:gd name="T11" fmla="*/ 22 h 59"/>
                <a:gd name="T12" fmla="*/ 31 w 47"/>
                <a:gd name="T13" fmla="*/ 23 h 59"/>
                <a:gd name="T14" fmla="*/ 47 w 47"/>
                <a:gd name="T15" fmla="*/ 40 h 59"/>
                <a:gd name="T16" fmla="*/ 23 w 47"/>
                <a:gd name="T17" fmla="*/ 59 h 59"/>
                <a:gd name="T18" fmla="*/ 0 w 47"/>
                <a:gd name="T19" fmla="*/ 50 h 59"/>
                <a:gd name="T20" fmla="*/ 9 w 47"/>
                <a:gd name="T21" fmla="*/ 41 h 59"/>
                <a:gd name="T22" fmla="*/ 24 w 47"/>
                <a:gd name="T23" fmla="*/ 46 h 59"/>
                <a:gd name="T24" fmla="*/ 34 w 47"/>
                <a:gd name="T25" fmla="*/ 40 h 59"/>
                <a:gd name="T26" fmla="*/ 28 w 47"/>
                <a:gd name="T27" fmla="*/ 35 h 59"/>
                <a:gd name="T28" fmla="*/ 19 w 47"/>
                <a:gd name="T29" fmla="*/ 34 h 59"/>
                <a:gd name="T30" fmla="*/ 2 w 47"/>
                <a:gd name="T31" fmla="*/ 18 h 59"/>
                <a:gd name="T32" fmla="*/ 24 w 47"/>
                <a:gd name="T33" fmla="*/ 0 h 59"/>
                <a:gd name="T34" fmla="*/ 45 w 47"/>
                <a:gd name="T35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59">
                  <a:moveTo>
                    <a:pt x="45" y="7"/>
                  </a:moveTo>
                  <a:lnTo>
                    <a:pt x="45" y="7"/>
                  </a:lnTo>
                  <a:lnTo>
                    <a:pt x="37" y="16"/>
                  </a:lnTo>
                  <a:cubicBezTo>
                    <a:pt x="34" y="13"/>
                    <a:pt x="29" y="12"/>
                    <a:pt x="24" y="12"/>
                  </a:cubicBezTo>
                  <a:cubicBezTo>
                    <a:pt x="18" y="12"/>
                    <a:pt x="16" y="14"/>
                    <a:pt x="16" y="17"/>
                  </a:cubicBezTo>
                  <a:cubicBezTo>
                    <a:pt x="16" y="20"/>
                    <a:pt x="18" y="22"/>
                    <a:pt x="22" y="22"/>
                  </a:cubicBezTo>
                  <a:lnTo>
                    <a:pt x="31" y="23"/>
                  </a:lnTo>
                  <a:cubicBezTo>
                    <a:pt x="42" y="24"/>
                    <a:pt x="47" y="30"/>
                    <a:pt x="47" y="40"/>
                  </a:cubicBezTo>
                  <a:cubicBezTo>
                    <a:pt x="47" y="52"/>
                    <a:pt x="37" y="59"/>
                    <a:pt x="23" y="59"/>
                  </a:cubicBezTo>
                  <a:cubicBezTo>
                    <a:pt x="15" y="59"/>
                    <a:pt x="7" y="58"/>
                    <a:pt x="0" y="50"/>
                  </a:cubicBezTo>
                  <a:lnTo>
                    <a:pt x="9" y="41"/>
                  </a:lnTo>
                  <a:cubicBezTo>
                    <a:pt x="13" y="46"/>
                    <a:pt x="19" y="46"/>
                    <a:pt x="24" y="46"/>
                  </a:cubicBezTo>
                  <a:cubicBezTo>
                    <a:pt x="28" y="46"/>
                    <a:pt x="34" y="45"/>
                    <a:pt x="34" y="40"/>
                  </a:cubicBezTo>
                  <a:cubicBezTo>
                    <a:pt x="34" y="38"/>
                    <a:pt x="32" y="36"/>
                    <a:pt x="28" y="35"/>
                  </a:cubicBezTo>
                  <a:lnTo>
                    <a:pt x="19" y="34"/>
                  </a:lnTo>
                  <a:cubicBezTo>
                    <a:pt x="9" y="33"/>
                    <a:pt x="2" y="29"/>
                    <a:pt x="2" y="18"/>
                  </a:cubicBezTo>
                  <a:cubicBezTo>
                    <a:pt x="2" y="6"/>
                    <a:pt x="13" y="0"/>
                    <a:pt x="24" y="0"/>
                  </a:cubicBezTo>
                  <a:cubicBezTo>
                    <a:pt x="33" y="0"/>
                    <a:pt x="40" y="2"/>
                    <a:pt x="45" y="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83" name="Group 152">
            <a:extLst>
              <a:ext uri="{FF2B5EF4-FFF2-40B4-BE49-F238E27FC236}">
                <a16:creationId xmlns:a16="http://schemas.microsoft.com/office/drawing/2014/main" id="{545E1722-7D92-4268-ACAD-430691C970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06650" y="2078038"/>
            <a:ext cx="965200" cy="342900"/>
            <a:chOff x="1516" y="1309"/>
            <a:chExt cx="608" cy="216"/>
          </a:xfrm>
        </p:grpSpPr>
        <p:sp>
          <p:nvSpPr>
            <p:cNvPr id="184" name="AutoShape 151">
              <a:extLst>
                <a:ext uri="{FF2B5EF4-FFF2-40B4-BE49-F238E27FC236}">
                  <a16:creationId xmlns:a16="http://schemas.microsoft.com/office/drawing/2014/main" id="{5F9741F4-A06A-48DC-8CAC-71411E5F631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16" y="1309"/>
              <a:ext cx="60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5" name="Freeform 153">
              <a:extLst>
                <a:ext uri="{FF2B5EF4-FFF2-40B4-BE49-F238E27FC236}">
                  <a16:creationId xmlns:a16="http://schemas.microsoft.com/office/drawing/2014/main" id="{67B99621-9340-481B-B99B-4F08C3314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" y="1303"/>
              <a:ext cx="215" cy="221"/>
            </a:xfrm>
            <a:custGeom>
              <a:avLst/>
              <a:gdLst>
                <a:gd name="T0" fmla="*/ 0 w 353"/>
                <a:gd name="T1" fmla="*/ 0 h 353"/>
                <a:gd name="T2" fmla="*/ 0 w 353"/>
                <a:gd name="T3" fmla="*/ 0 h 353"/>
                <a:gd name="T4" fmla="*/ 0 w 353"/>
                <a:gd name="T5" fmla="*/ 117 h 353"/>
                <a:gd name="T6" fmla="*/ 235 w 353"/>
                <a:gd name="T7" fmla="*/ 117 h 353"/>
                <a:gd name="T8" fmla="*/ 235 w 353"/>
                <a:gd name="T9" fmla="*/ 353 h 353"/>
                <a:gd name="T10" fmla="*/ 353 w 353"/>
                <a:gd name="T11" fmla="*/ 353 h 353"/>
                <a:gd name="T12" fmla="*/ 353 w 353"/>
                <a:gd name="T13" fmla="*/ 0 h 353"/>
                <a:gd name="T14" fmla="*/ 0 w 353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3" h="353">
                  <a:moveTo>
                    <a:pt x="0" y="0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235" y="117"/>
                  </a:lnTo>
                  <a:lnTo>
                    <a:pt x="235" y="353"/>
                  </a:lnTo>
                  <a:lnTo>
                    <a:pt x="353" y="353"/>
                  </a:lnTo>
                  <a:lnTo>
                    <a:pt x="3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6" name="Freeform 154">
              <a:extLst>
                <a:ext uri="{FF2B5EF4-FFF2-40B4-BE49-F238E27FC236}">
                  <a16:creationId xmlns:a16="http://schemas.microsoft.com/office/drawing/2014/main" id="{76808A1F-A4B6-4FE7-9DA7-79CFAD357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1400"/>
              <a:ext cx="36" cy="51"/>
            </a:xfrm>
            <a:custGeom>
              <a:avLst/>
              <a:gdLst>
                <a:gd name="T0" fmla="*/ 58 w 58"/>
                <a:gd name="T1" fmla="*/ 80 h 80"/>
                <a:gd name="T2" fmla="*/ 58 w 58"/>
                <a:gd name="T3" fmla="*/ 80 h 80"/>
                <a:gd name="T4" fmla="*/ 43 w 58"/>
                <a:gd name="T5" fmla="*/ 80 h 80"/>
                <a:gd name="T6" fmla="*/ 43 w 58"/>
                <a:gd name="T7" fmla="*/ 47 h 80"/>
                <a:gd name="T8" fmla="*/ 16 w 58"/>
                <a:gd name="T9" fmla="*/ 47 h 80"/>
                <a:gd name="T10" fmla="*/ 16 w 58"/>
                <a:gd name="T11" fmla="*/ 80 h 80"/>
                <a:gd name="T12" fmla="*/ 0 w 58"/>
                <a:gd name="T13" fmla="*/ 80 h 80"/>
                <a:gd name="T14" fmla="*/ 0 w 58"/>
                <a:gd name="T15" fmla="*/ 0 h 80"/>
                <a:gd name="T16" fmla="*/ 16 w 58"/>
                <a:gd name="T17" fmla="*/ 0 h 80"/>
                <a:gd name="T18" fmla="*/ 16 w 58"/>
                <a:gd name="T19" fmla="*/ 33 h 80"/>
                <a:gd name="T20" fmla="*/ 43 w 58"/>
                <a:gd name="T21" fmla="*/ 33 h 80"/>
                <a:gd name="T22" fmla="*/ 43 w 58"/>
                <a:gd name="T23" fmla="*/ 0 h 80"/>
                <a:gd name="T24" fmla="*/ 58 w 58"/>
                <a:gd name="T25" fmla="*/ 0 h 80"/>
                <a:gd name="T26" fmla="*/ 58 w 58"/>
                <a:gd name="T2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80">
                  <a:moveTo>
                    <a:pt x="58" y="80"/>
                  </a:moveTo>
                  <a:lnTo>
                    <a:pt x="58" y="80"/>
                  </a:lnTo>
                  <a:lnTo>
                    <a:pt x="43" y="80"/>
                  </a:lnTo>
                  <a:lnTo>
                    <a:pt x="43" y="47"/>
                  </a:lnTo>
                  <a:lnTo>
                    <a:pt x="16" y="47"/>
                  </a:lnTo>
                  <a:lnTo>
                    <a:pt x="16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3"/>
                  </a:lnTo>
                  <a:lnTo>
                    <a:pt x="43" y="33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58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7" name="Freeform 155">
              <a:extLst>
                <a:ext uri="{FF2B5EF4-FFF2-40B4-BE49-F238E27FC236}">
                  <a16:creationId xmlns:a16="http://schemas.microsoft.com/office/drawing/2014/main" id="{D9DF91D5-86D3-4075-B17D-6AD30F6062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8" y="1414"/>
              <a:ext cx="31" cy="37"/>
            </a:xfrm>
            <a:custGeom>
              <a:avLst/>
              <a:gdLst>
                <a:gd name="T0" fmla="*/ 16 w 51"/>
                <a:gd name="T1" fmla="*/ 18 h 59"/>
                <a:gd name="T2" fmla="*/ 16 w 51"/>
                <a:gd name="T3" fmla="*/ 18 h 59"/>
                <a:gd name="T4" fmla="*/ 14 w 51"/>
                <a:gd name="T5" fmla="*/ 24 h 59"/>
                <a:gd name="T6" fmla="*/ 36 w 51"/>
                <a:gd name="T7" fmla="*/ 24 h 59"/>
                <a:gd name="T8" fmla="*/ 35 w 51"/>
                <a:gd name="T9" fmla="*/ 18 h 59"/>
                <a:gd name="T10" fmla="*/ 25 w 51"/>
                <a:gd name="T11" fmla="*/ 12 h 59"/>
                <a:gd name="T12" fmla="*/ 16 w 51"/>
                <a:gd name="T13" fmla="*/ 18 h 59"/>
                <a:gd name="T14" fmla="*/ 51 w 51"/>
                <a:gd name="T15" fmla="*/ 28 h 59"/>
                <a:gd name="T16" fmla="*/ 51 w 51"/>
                <a:gd name="T17" fmla="*/ 28 h 59"/>
                <a:gd name="T18" fmla="*/ 51 w 51"/>
                <a:gd name="T19" fmla="*/ 34 h 59"/>
                <a:gd name="T20" fmla="*/ 14 w 51"/>
                <a:gd name="T21" fmla="*/ 34 h 59"/>
                <a:gd name="T22" fmla="*/ 27 w 51"/>
                <a:gd name="T23" fmla="*/ 47 h 59"/>
                <a:gd name="T24" fmla="*/ 40 w 51"/>
                <a:gd name="T25" fmla="*/ 42 h 59"/>
                <a:gd name="T26" fmla="*/ 49 w 51"/>
                <a:gd name="T27" fmla="*/ 50 h 59"/>
                <a:gd name="T28" fmla="*/ 27 w 51"/>
                <a:gd name="T29" fmla="*/ 59 h 59"/>
                <a:gd name="T30" fmla="*/ 0 w 51"/>
                <a:gd name="T31" fmla="*/ 30 h 59"/>
                <a:gd name="T32" fmla="*/ 25 w 51"/>
                <a:gd name="T33" fmla="*/ 0 h 59"/>
                <a:gd name="T34" fmla="*/ 51 w 51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9">
                  <a:moveTo>
                    <a:pt x="16" y="18"/>
                  </a:moveTo>
                  <a:lnTo>
                    <a:pt x="16" y="18"/>
                  </a:lnTo>
                  <a:cubicBezTo>
                    <a:pt x="15" y="20"/>
                    <a:pt x="15" y="22"/>
                    <a:pt x="14" y="24"/>
                  </a:cubicBezTo>
                  <a:lnTo>
                    <a:pt x="36" y="24"/>
                  </a:lnTo>
                  <a:cubicBezTo>
                    <a:pt x="36" y="22"/>
                    <a:pt x="36" y="20"/>
                    <a:pt x="35" y="18"/>
                  </a:cubicBezTo>
                  <a:cubicBezTo>
                    <a:pt x="34" y="15"/>
                    <a:pt x="30" y="12"/>
                    <a:pt x="25" y="12"/>
                  </a:cubicBezTo>
                  <a:cubicBezTo>
                    <a:pt x="20" y="12"/>
                    <a:pt x="17" y="15"/>
                    <a:pt x="16" y="18"/>
                  </a:cubicBezTo>
                  <a:close/>
                  <a:moveTo>
                    <a:pt x="51" y="28"/>
                  </a:moveTo>
                  <a:lnTo>
                    <a:pt x="51" y="28"/>
                  </a:lnTo>
                  <a:lnTo>
                    <a:pt x="51" y="34"/>
                  </a:lnTo>
                  <a:lnTo>
                    <a:pt x="14" y="34"/>
                  </a:lnTo>
                  <a:cubicBezTo>
                    <a:pt x="14" y="42"/>
                    <a:pt x="19" y="47"/>
                    <a:pt x="27" y="47"/>
                  </a:cubicBezTo>
                  <a:cubicBezTo>
                    <a:pt x="33" y="47"/>
                    <a:pt x="37" y="45"/>
                    <a:pt x="40" y="42"/>
                  </a:cubicBezTo>
                  <a:lnTo>
                    <a:pt x="49" y="50"/>
                  </a:lnTo>
                  <a:cubicBezTo>
                    <a:pt x="43" y="56"/>
                    <a:pt x="37" y="59"/>
                    <a:pt x="27" y="59"/>
                  </a:cubicBezTo>
                  <a:cubicBezTo>
                    <a:pt x="13" y="59"/>
                    <a:pt x="0" y="53"/>
                    <a:pt x="0" y="30"/>
                  </a:cubicBezTo>
                  <a:cubicBezTo>
                    <a:pt x="0" y="11"/>
                    <a:pt x="10" y="0"/>
                    <a:pt x="25" y="0"/>
                  </a:cubicBezTo>
                  <a:cubicBezTo>
                    <a:pt x="42" y="0"/>
                    <a:pt x="51" y="12"/>
                    <a:pt x="51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8" name="Freeform 156">
              <a:extLst>
                <a:ext uri="{FF2B5EF4-FFF2-40B4-BE49-F238E27FC236}">
                  <a16:creationId xmlns:a16="http://schemas.microsoft.com/office/drawing/2014/main" id="{EA55492A-B4FC-4875-BAF9-E26E5FC711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" y="1414"/>
              <a:ext cx="29" cy="37"/>
            </a:xfrm>
            <a:custGeom>
              <a:avLst/>
              <a:gdLst>
                <a:gd name="T0" fmla="*/ 23 w 48"/>
                <a:gd name="T1" fmla="*/ 34 h 59"/>
                <a:gd name="T2" fmla="*/ 23 w 48"/>
                <a:gd name="T3" fmla="*/ 34 h 59"/>
                <a:gd name="T4" fmla="*/ 14 w 48"/>
                <a:gd name="T5" fmla="*/ 41 h 59"/>
                <a:gd name="T6" fmla="*/ 23 w 48"/>
                <a:gd name="T7" fmla="*/ 48 h 59"/>
                <a:gd name="T8" fmla="*/ 32 w 48"/>
                <a:gd name="T9" fmla="*/ 45 h 59"/>
                <a:gd name="T10" fmla="*/ 34 w 48"/>
                <a:gd name="T11" fmla="*/ 37 h 59"/>
                <a:gd name="T12" fmla="*/ 34 w 48"/>
                <a:gd name="T13" fmla="*/ 34 h 59"/>
                <a:gd name="T14" fmla="*/ 23 w 48"/>
                <a:gd name="T15" fmla="*/ 34 h 59"/>
                <a:gd name="T16" fmla="*/ 48 w 48"/>
                <a:gd name="T17" fmla="*/ 21 h 59"/>
                <a:gd name="T18" fmla="*/ 48 w 48"/>
                <a:gd name="T19" fmla="*/ 21 h 59"/>
                <a:gd name="T20" fmla="*/ 48 w 48"/>
                <a:gd name="T21" fmla="*/ 59 h 59"/>
                <a:gd name="T22" fmla="*/ 34 w 48"/>
                <a:gd name="T23" fmla="*/ 59 h 59"/>
                <a:gd name="T24" fmla="*/ 34 w 48"/>
                <a:gd name="T25" fmla="*/ 54 h 59"/>
                <a:gd name="T26" fmla="*/ 20 w 48"/>
                <a:gd name="T27" fmla="*/ 59 h 59"/>
                <a:gd name="T28" fmla="*/ 5 w 48"/>
                <a:gd name="T29" fmla="*/ 54 h 59"/>
                <a:gd name="T30" fmla="*/ 0 w 48"/>
                <a:gd name="T31" fmla="*/ 41 h 59"/>
                <a:gd name="T32" fmla="*/ 20 w 48"/>
                <a:gd name="T33" fmla="*/ 24 h 59"/>
                <a:gd name="T34" fmla="*/ 34 w 48"/>
                <a:gd name="T35" fmla="*/ 24 h 59"/>
                <a:gd name="T36" fmla="*/ 34 w 48"/>
                <a:gd name="T37" fmla="*/ 21 h 59"/>
                <a:gd name="T38" fmla="*/ 23 w 48"/>
                <a:gd name="T39" fmla="*/ 12 h 59"/>
                <a:gd name="T40" fmla="*/ 12 w 48"/>
                <a:gd name="T41" fmla="*/ 17 h 59"/>
                <a:gd name="T42" fmla="*/ 3 w 48"/>
                <a:gd name="T43" fmla="*/ 8 h 59"/>
                <a:gd name="T44" fmla="*/ 24 w 48"/>
                <a:gd name="T45" fmla="*/ 0 h 59"/>
                <a:gd name="T46" fmla="*/ 48 w 48"/>
                <a:gd name="T47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59">
                  <a:moveTo>
                    <a:pt x="23" y="34"/>
                  </a:moveTo>
                  <a:lnTo>
                    <a:pt x="23" y="34"/>
                  </a:lnTo>
                  <a:cubicBezTo>
                    <a:pt x="17" y="34"/>
                    <a:pt x="14" y="37"/>
                    <a:pt x="14" y="41"/>
                  </a:cubicBezTo>
                  <a:cubicBezTo>
                    <a:pt x="14" y="45"/>
                    <a:pt x="17" y="48"/>
                    <a:pt x="23" y="48"/>
                  </a:cubicBezTo>
                  <a:cubicBezTo>
                    <a:pt x="27" y="48"/>
                    <a:pt x="29" y="47"/>
                    <a:pt x="32" y="45"/>
                  </a:cubicBezTo>
                  <a:cubicBezTo>
                    <a:pt x="33" y="43"/>
                    <a:pt x="34" y="41"/>
                    <a:pt x="34" y="37"/>
                  </a:cubicBezTo>
                  <a:lnTo>
                    <a:pt x="34" y="34"/>
                  </a:lnTo>
                  <a:lnTo>
                    <a:pt x="23" y="34"/>
                  </a:lnTo>
                  <a:close/>
                  <a:moveTo>
                    <a:pt x="48" y="21"/>
                  </a:moveTo>
                  <a:lnTo>
                    <a:pt x="48" y="21"/>
                  </a:lnTo>
                  <a:lnTo>
                    <a:pt x="48" y="59"/>
                  </a:lnTo>
                  <a:lnTo>
                    <a:pt x="34" y="59"/>
                  </a:lnTo>
                  <a:lnTo>
                    <a:pt x="34" y="54"/>
                  </a:lnTo>
                  <a:cubicBezTo>
                    <a:pt x="30" y="58"/>
                    <a:pt x="27" y="59"/>
                    <a:pt x="20" y="59"/>
                  </a:cubicBezTo>
                  <a:cubicBezTo>
                    <a:pt x="13" y="59"/>
                    <a:pt x="8" y="58"/>
                    <a:pt x="5" y="54"/>
                  </a:cubicBezTo>
                  <a:cubicBezTo>
                    <a:pt x="2" y="51"/>
                    <a:pt x="0" y="46"/>
                    <a:pt x="0" y="41"/>
                  </a:cubicBezTo>
                  <a:cubicBezTo>
                    <a:pt x="0" y="32"/>
                    <a:pt x="7" y="24"/>
                    <a:pt x="20" y="24"/>
                  </a:cubicBezTo>
                  <a:lnTo>
                    <a:pt x="34" y="24"/>
                  </a:lnTo>
                  <a:lnTo>
                    <a:pt x="34" y="21"/>
                  </a:lnTo>
                  <a:cubicBezTo>
                    <a:pt x="34" y="15"/>
                    <a:pt x="31" y="12"/>
                    <a:pt x="23" y="12"/>
                  </a:cubicBezTo>
                  <a:cubicBezTo>
                    <a:pt x="18" y="12"/>
                    <a:pt x="15" y="14"/>
                    <a:pt x="12" y="17"/>
                  </a:cubicBezTo>
                  <a:lnTo>
                    <a:pt x="3" y="8"/>
                  </a:lnTo>
                  <a:cubicBezTo>
                    <a:pt x="8" y="2"/>
                    <a:pt x="14" y="0"/>
                    <a:pt x="24" y="0"/>
                  </a:cubicBezTo>
                  <a:cubicBezTo>
                    <a:pt x="40" y="0"/>
                    <a:pt x="48" y="7"/>
                    <a:pt x="48" y="2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9" name="Freeform 157">
              <a:extLst>
                <a:ext uri="{FF2B5EF4-FFF2-40B4-BE49-F238E27FC236}">
                  <a16:creationId xmlns:a16="http://schemas.microsoft.com/office/drawing/2014/main" id="{B74C5FCD-9418-4920-9F0C-EFF144709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" y="1400"/>
              <a:ext cx="15" cy="51"/>
            </a:xfrm>
            <a:custGeom>
              <a:avLst/>
              <a:gdLst>
                <a:gd name="T0" fmla="*/ 14 w 25"/>
                <a:gd name="T1" fmla="*/ 62 h 80"/>
                <a:gd name="T2" fmla="*/ 14 w 25"/>
                <a:gd name="T3" fmla="*/ 62 h 80"/>
                <a:gd name="T4" fmla="*/ 19 w 25"/>
                <a:gd name="T5" fmla="*/ 68 h 80"/>
                <a:gd name="T6" fmla="*/ 25 w 25"/>
                <a:gd name="T7" fmla="*/ 68 h 80"/>
                <a:gd name="T8" fmla="*/ 25 w 25"/>
                <a:gd name="T9" fmla="*/ 80 h 80"/>
                <a:gd name="T10" fmla="*/ 17 w 25"/>
                <a:gd name="T11" fmla="*/ 80 h 80"/>
                <a:gd name="T12" fmla="*/ 0 w 25"/>
                <a:gd name="T13" fmla="*/ 63 h 80"/>
                <a:gd name="T14" fmla="*/ 0 w 25"/>
                <a:gd name="T15" fmla="*/ 0 h 80"/>
                <a:gd name="T16" fmla="*/ 14 w 25"/>
                <a:gd name="T17" fmla="*/ 0 h 80"/>
                <a:gd name="T18" fmla="*/ 14 w 25"/>
                <a:gd name="T19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80">
                  <a:moveTo>
                    <a:pt x="14" y="62"/>
                  </a:moveTo>
                  <a:lnTo>
                    <a:pt x="14" y="62"/>
                  </a:lnTo>
                  <a:cubicBezTo>
                    <a:pt x="14" y="66"/>
                    <a:pt x="16" y="68"/>
                    <a:pt x="19" y="68"/>
                  </a:cubicBezTo>
                  <a:lnTo>
                    <a:pt x="25" y="68"/>
                  </a:lnTo>
                  <a:lnTo>
                    <a:pt x="25" y="80"/>
                  </a:lnTo>
                  <a:lnTo>
                    <a:pt x="17" y="80"/>
                  </a:lnTo>
                  <a:cubicBezTo>
                    <a:pt x="5" y="80"/>
                    <a:pt x="0" y="72"/>
                    <a:pt x="0" y="63"/>
                  </a:cubicBezTo>
                  <a:lnTo>
                    <a:pt x="0" y="0"/>
                  </a:lnTo>
                  <a:lnTo>
                    <a:pt x="14" y="0"/>
                  </a:lnTo>
                  <a:lnTo>
                    <a:pt x="14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0" name="Freeform 158">
              <a:extLst>
                <a:ext uri="{FF2B5EF4-FFF2-40B4-BE49-F238E27FC236}">
                  <a16:creationId xmlns:a16="http://schemas.microsoft.com/office/drawing/2014/main" id="{FE01A4C4-153E-43D0-B7CA-41C9DD2C8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1404"/>
              <a:ext cx="19" cy="47"/>
            </a:xfrm>
            <a:custGeom>
              <a:avLst/>
              <a:gdLst>
                <a:gd name="T0" fmla="*/ 20 w 30"/>
                <a:gd name="T1" fmla="*/ 17 h 74"/>
                <a:gd name="T2" fmla="*/ 20 w 30"/>
                <a:gd name="T3" fmla="*/ 17 h 74"/>
                <a:gd name="T4" fmla="*/ 30 w 30"/>
                <a:gd name="T5" fmla="*/ 17 h 74"/>
                <a:gd name="T6" fmla="*/ 30 w 30"/>
                <a:gd name="T7" fmla="*/ 28 h 74"/>
                <a:gd name="T8" fmla="*/ 20 w 30"/>
                <a:gd name="T9" fmla="*/ 28 h 74"/>
                <a:gd name="T10" fmla="*/ 20 w 30"/>
                <a:gd name="T11" fmla="*/ 56 h 74"/>
                <a:gd name="T12" fmla="*/ 25 w 30"/>
                <a:gd name="T13" fmla="*/ 62 h 74"/>
                <a:gd name="T14" fmla="*/ 30 w 30"/>
                <a:gd name="T15" fmla="*/ 62 h 74"/>
                <a:gd name="T16" fmla="*/ 30 w 30"/>
                <a:gd name="T17" fmla="*/ 74 h 74"/>
                <a:gd name="T18" fmla="*/ 23 w 30"/>
                <a:gd name="T19" fmla="*/ 74 h 74"/>
                <a:gd name="T20" fmla="*/ 6 w 30"/>
                <a:gd name="T21" fmla="*/ 57 h 74"/>
                <a:gd name="T22" fmla="*/ 6 w 30"/>
                <a:gd name="T23" fmla="*/ 28 h 74"/>
                <a:gd name="T24" fmla="*/ 0 w 30"/>
                <a:gd name="T25" fmla="*/ 28 h 74"/>
                <a:gd name="T26" fmla="*/ 0 w 30"/>
                <a:gd name="T27" fmla="*/ 17 h 74"/>
                <a:gd name="T28" fmla="*/ 6 w 30"/>
                <a:gd name="T29" fmla="*/ 17 h 74"/>
                <a:gd name="T30" fmla="*/ 6 w 30"/>
                <a:gd name="T31" fmla="*/ 0 h 74"/>
                <a:gd name="T32" fmla="*/ 20 w 30"/>
                <a:gd name="T33" fmla="*/ 0 h 74"/>
                <a:gd name="T34" fmla="*/ 20 w 30"/>
                <a:gd name="T35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74">
                  <a:moveTo>
                    <a:pt x="20" y="17"/>
                  </a:moveTo>
                  <a:lnTo>
                    <a:pt x="20" y="17"/>
                  </a:lnTo>
                  <a:lnTo>
                    <a:pt x="30" y="17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56"/>
                  </a:lnTo>
                  <a:cubicBezTo>
                    <a:pt x="20" y="60"/>
                    <a:pt x="22" y="62"/>
                    <a:pt x="25" y="62"/>
                  </a:cubicBezTo>
                  <a:lnTo>
                    <a:pt x="30" y="62"/>
                  </a:lnTo>
                  <a:lnTo>
                    <a:pt x="30" y="74"/>
                  </a:lnTo>
                  <a:lnTo>
                    <a:pt x="23" y="74"/>
                  </a:lnTo>
                  <a:cubicBezTo>
                    <a:pt x="11" y="74"/>
                    <a:pt x="6" y="65"/>
                    <a:pt x="6" y="57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0" y="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1" name="Freeform 159">
              <a:extLst>
                <a:ext uri="{FF2B5EF4-FFF2-40B4-BE49-F238E27FC236}">
                  <a16:creationId xmlns:a16="http://schemas.microsoft.com/office/drawing/2014/main" id="{9D4BE24D-D540-4390-85CB-A6896A08F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" y="1400"/>
              <a:ext cx="29" cy="51"/>
            </a:xfrm>
            <a:custGeom>
              <a:avLst/>
              <a:gdLst>
                <a:gd name="T0" fmla="*/ 34 w 48"/>
                <a:gd name="T1" fmla="*/ 80 h 80"/>
                <a:gd name="T2" fmla="*/ 34 w 48"/>
                <a:gd name="T3" fmla="*/ 80 h 80"/>
                <a:gd name="T4" fmla="*/ 34 w 48"/>
                <a:gd name="T5" fmla="*/ 45 h 80"/>
                <a:gd name="T6" fmla="*/ 24 w 48"/>
                <a:gd name="T7" fmla="*/ 34 h 80"/>
                <a:gd name="T8" fmla="*/ 15 w 48"/>
                <a:gd name="T9" fmla="*/ 45 h 80"/>
                <a:gd name="T10" fmla="*/ 15 w 48"/>
                <a:gd name="T11" fmla="*/ 80 h 80"/>
                <a:gd name="T12" fmla="*/ 0 w 48"/>
                <a:gd name="T13" fmla="*/ 80 h 80"/>
                <a:gd name="T14" fmla="*/ 0 w 48"/>
                <a:gd name="T15" fmla="*/ 0 h 80"/>
                <a:gd name="T16" fmla="*/ 15 w 48"/>
                <a:gd name="T17" fmla="*/ 0 h 80"/>
                <a:gd name="T18" fmla="*/ 15 w 48"/>
                <a:gd name="T19" fmla="*/ 27 h 80"/>
                <a:gd name="T20" fmla="*/ 29 w 48"/>
                <a:gd name="T21" fmla="*/ 21 h 80"/>
                <a:gd name="T22" fmla="*/ 43 w 48"/>
                <a:gd name="T23" fmla="*/ 26 h 80"/>
                <a:gd name="T24" fmla="*/ 48 w 48"/>
                <a:gd name="T25" fmla="*/ 43 h 80"/>
                <a:gd name="T26" fmla="*/ 48 w 48"/>
                <a:gd name="T27" fmla="*/ 80 h 80"/>
                <a:gd name="T28" fmla="*/ 34 w 48"/>
                <a:gd name="T2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80">
                  <a:moveTo>
                    <a:pt x="34" y="80"/>
                  </a:moveTo>
                  <a:lnTo>
                    <a:pt x="34" y="80"/>
                  </a:lnTo>
                  <a:lnTo>
                    <a:pt x="34" y="45"/>
                  </a:lnTo>
                  <a:cubicBezTo>
                    <a:pt x="34" y="37"/>
                    <a:pt x="29" y="34"/>
                    <a:pt x="24" y="34"/>
                  </a:cubicBezTo>
                  <a:cubicBezTo>
                    <a:pt x="20" y="34"/>
                    <a:pt x="15" y="37"/>
                    <a:pt x="15" y="45"/>
                  </a:cubicBezTo>
                  <a:lnTo>
                    <a:pt x="15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27"/>
                  </a:lnTo>
                  <a:cubicBezTo>
                    <a:pt x="18" y="23"/>
                    <a:pt x="23" y="21"/>
                    <a:pt x="29" y="21"/>
                  </a:cubicBezTo>
                  <a:cubicBezTo>
                    <a:pt x="35" y="21"/>
                    <a:pt x="39" y="23"/>
                    <a:pt x="43" y="26"/>
                  </a:cubicBezTo>
                  <a:cubicBezTo>
                    <a:pt x="47" y="31"/>
                    <a:pt x="48" y="36"/>
                    <a:pt x="48" y="43"/>
                  </a:cubicBezTo>
                  <a:lnTo>
                    <a:pt x="48" y="80"/>
                  </a:lnTo>
                  <a:lnTo>
                    <a:pt x="34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2" name="Freeform 160">
              <a:extLst>
                <a:ext uri="{FF2B5EF4-FFF2-40B4-BE49-F238E27FC236}">
                  <a16:creationId xmlns:a16="http://schemas.microsoft.com/office/drawing/2014/main" id="{71F1FBAD-9559-434F-8B99-CCBBE4586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" y="1404"/>
              <a:ext cx="19" cy="47"/>
            </a:xfrm>
            <a:custGeom>
              <a:avLst/>
              <a:gdLst>
                <a:gd name="T0" fmla="*/ 21 w 31"/>
                <a:gd name="T1" fmla="*/ 17 h 74"/>
                <a:gd name="T2" fmla="*/ 21 w 31"/>
                <a:gd name="T3" fmla="*/ 17 h 74"/>
                <a:gd name="T4" fmla="*/ 31 w 31"/>
                <a:gd name="T5" fmla="*/ 17 h 74"/>
                <a:gd name="T6" fmla="*/ 31 w 31"/>
                <a:gd name="T7" fmla="*/ 28 h 74"/>
                <a:gd name="T8" fmla="*/ 21 w 31"/>
                <a:gd name="T9" fmla="*/ 28 h 74"/>
                <a:gd name="T10" fmla="*/ 21 w 31"/>
                <a:gd name="T11" fmla="*/ 56 h 74"/>
                <a:gd name="T12" fmla="*/ 26 w 31"/>
                <a:gd name="T13" fmla="*/ 62 h 74"/>
                <a:gd name="T14" fmla="*/ 31 w 31"/>
                <a:gd name="T15" fmla="*/ 62 h 74"/>
                <a:gd name="T16" fmla="*/ 31 w 31"/>
                <a:gd name="T17" fmla="*/ 74 h 74"/>
                <a:gd name="T18" fmla="*/ 23 w 31"/>
                <a:gd name="T19" fmla="*/ 74 h 74"/>
                <a:gd name="T20" fmla="*/ 6 w 31"/>
                <a:gd name="T21" fmla="*/ 57 h 74"/>
                <a:gd name="T22" fmla="*/ 6 w 31"/>
                <a:gd name="T23" fmla="*/ 28 h 74"/>
                <a:gd name="T24" fmla="*/ 0 w 31"/>
                <a:gd name="T25" fmla="*/ 28 h 74"/>
                <a:gd name="T26" fmla="*/ 0 w 31"/>
                <a:gd name="T27" fmla="*/ 17 h 74"/>
                <a:gd name="T28" fmla="*/ 6 w 31"/>
                <a:gd name="T29" fmla="*/ 17 h 74"/>
                <a:gd name="T30" fmla="*/ 6 w 31"/>
                <a:gd name="T31" fmla="*/ 0 h 74"/>
                <a:gd name="T32" fmla="*/ 21 w 31"/>
                <a:gd name="T33" fmla="*/ 0 h 74"/>
                <a:gd name="T34" fmla="*/ 21 w 31"/>
                <a:gd name="T35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74">
                  <a:moveTo>
                    <a:pt x="21" y="17"/>
                  </a:moveTo>
                  <a:lnTo>
                    <a:pt x="21" y="17"/>
                  </a:lnTo>
                  <a:lnTo>
                    <a:pt x="31" y="17"/>
                  </a:lnTo>
                  <a:lnTo>
                    <a:pt x="31" y="28"/>
                  </a:lnTo>
                  <a:lnTo>
                    <a:pt x="21" y="28"/>
                  </a:lnTo>
                  <a:lnTo>
                    <a:pt x="21" y="56"/>
                  </a:lnTo>
                  <a:cubicBezTo>
                    <a:pt x="21" y="60"/>
                    <a:pt x="22" y="62"/>
                    <a:pt x="26" y="62"/>
                  </a:cubicBezTo>
                  <a:lnTo>
                    <a:pt x="31" y="62"/>
                  </a:lnTo>
                  <a:lnTo>
                    <a:pt x="31" y="74"/>
                  </a:lnTo>
                  <a:lnTo>
                    <a:pt x="23" y="74"/>
                  </a:lnTo>
                  <a:cubicBezTo>
                    <a:pt x="11" y="74"/>
                    <a:pt x="6" y="65"/>
                    <a:pt x="6" y="57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1" y="0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3" name="Freeform 161">
              <a:extLst>
                <a:ext uri="{FF2B5EF4-FFF2-40B4-BE49-F238E27FC236}">
                  <a16:creationId xmlns:a16="http://schemas.microsoft.com/office/drawing/2014/main" id="{C1E75181-77D4-4113-A859-5CF342807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" y="1414"/>
              <a:ext cx="31" cy="37"/>
            </a:xfrm>
            <a:custGeom>
              <a:avLst/>
              <a:gdLst>
                <a:gd name="T0" fmla="*/ 16 w 51"/>
                <a:gd name="T1" fmla="*/ 18 h 59"/>
                <a:gd name="T2" fmla="*/ 16 w 51"/>
                <a:gd name="T3" fmla="*/ 18 h 59"/>
                <a:gd name="T4" fmla="*/ 14 w 51"/>
                <a:gd name="T5" fmla="*/ 24 h 59"/>
                <a:gd name="T6" fmla="*/ 36 w 51"/>
                <a:gd name="T7" fmla="*/ 24 h 59"/>
                <a:gd name="T8" fmla="*/ 35 w 51"/>
                <a:gd name="T9" fmla="*/ 18 h 59"/>
                <a:gd name="T10" fmla="*/ 25 w 51"/>
                <a:gd name="T11" fmla="*/ 12 h 59"/>
                <a:gd name="T12" fmla="*/ 16 w 51"/>
                <a:gd name="T13" fmla="*/ 18 h 59"/>
                <a:gd name="T14" fmla="*/ 51 w 51"/>
                <a:gd name="T15" fmla="*/ 28 h 59"/>
                <a:gd name="T16" fmla="*/ 51 w 51"/>
                <a:gd name="T17" fmla="*/ 28 h 59"/>
                <a:gd name="T18" fmla="*/ 51 w 51"/>
                <a:gd name="T19" fmla="*/ 34 h 59"/>
                <a:gd name="T20" fmla="*/ 14 w 51"/>
                <a:gd name="T21" fmla="*/ 34 h 59"/>
                <a:gd name="T22" fmla="*/ 27 w 51"/>
                <a:gd name="T23" fmla="*/ 47 h 59"/>
                <a:gd name="T24" fmla="*/ 40 w 51"/>
                <a:gd name="T25" fmla="*/ 42 h 59"/>
                <a:gd name="T26" fmla="*/ 49 w 51"/>
                <a:gd name="T27" fmla="*/ 50 h 59"/>
                <a:gd name="T28" fmla="*/ 27 w 51"/>
                <a:gd name="T29" fmla="*/ 59 h 59"/>
                <a:gd name="T30" fmla="*/ 0 w 51"/>
                <a:gd name="T31" fmla="*/ 30 h 59"/>
                <a:gd name="T32" fmla="*/ 25 w 51"/>
                <a:gd name="T33" fmla="*/ 0 h 59"/>
                <a:gd name="T34" fmla="*/ 51 w 51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9">
                  <a:moveTo>
                    <a:pt x="16" y="18"/>
                  </a:moveTo>
                  <a:lnTo>
                    <a:pt x="16" y="18"/>
                  </a:lnTo>
                  <a:cubicBezTo>
                    <a:pt x="15" y="20"/>
                    <a:pt x="14" y="22"/>
                    <a:pt x="14" y="24"/>
                  </a:cubicBezTo>
                  <a:lnTo>
                    <a:pt x="36" y="24"/>
                  </a:lnTo>
                  <a:cubicBezTo>
                    <a:pt x="36" y="22"/>
                    <a:pt x="36" y="20"/>
                    <a:pt x="35" y="18"/>
                  </a:cubicBezTo>
                  <a:cubicBezTo>
                    <a:pt x="34" y="15"/>
                    <a:pt x="30" y="12"/>
                    <a:pt x="25" y="12"/>
                  </a:cubicBezTo>
                  <a:cubicBezTo>
                    <a:pt x="20" y="12"/>
                    <a:pt x="17" y="15"/>
                    <a:pt x="16" y="18"/>
                  </a:cubicBezTo>
                  <a:close/>
                  <a:moveTo>
                    <a:pt x="51" y="28"/>
                  </a:moveTo>
                  <a:lnTo>
                    <a:pt x="51" y="28"/>
                  </a:lnTo>
                  <a:lnTo>
                    <a:pt x="51" y="34"/>
                  </a:lnTo>
                  <a:lnTo>
                    <a:pt x="14" y="34"/>
                  </a:lnTo>
                  <a:cubicBezTo>
                    <a:pt x="14" y="42"/>
                    <a:pt x="19" y="47"/>
                    <a:pt x="27" y="47"/>
                  </a:cubicBezTo>
                  <a:cubicBezTo>
                    <a:pt x="33" y="47"/>
                    <a:pt x="37" y="45"/>
                    <a:pt x="40" y="42"/>
                  </a:cubicBezTo>
                  <a:lnTo>
                    <a:pt x="49" y="50"/>
                  </a:lnTo>
                  <a:cubicBezTo>
                    <a:pt x="43" y="56"/>
                    <a:pt x="37" y="59"/>
                    <a:pt x="27" y="59"/>
                  </a:cubicBezTo>
                  <a:cubicBezTo>
                    <a:pt x="13" y="59"/>
                    <a:pt x="0" y="53"/>
                    <a:pt x="0" y="30"/>
                  </a:cubicBezTo>
                  <a:cubicBezTo>
                    <a:pt x="0" y="11"/>
                    <a:pt x="10" y="0"/>
                    <a:pt x="25" y="0"/>
                  </a:cubicBezTo>
                  <a:cubicBezTo>
                    <a:pt x="42" y="0"/>
                    <a:pt x="51" y="12"/>
                    <a:pt x="51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4" name="Freeform 162">
              <a:extLst>
                <a:ext uri="{FF2B5EF4-FFF2-40B4-BE49-F238E27FC236}">
                  <a16:creationId xmlns:a16="http://schemas.microsoft.com/office/drawing/2014/main" id="{8A562018-D84B-48DE-9F4B-5F93917F4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0" y="1414"/>
              <a:ext cx="28" cy="37"/>
            </a:xfrm>
            <a:custGeom>
              <a:avLst/>
              <a:gdLst>
                <a:gd name="T0" fmla="*/ 46 w 46"/>
                <a:gd name="T1" fmla="*/ 8 h 59"/>
                <a:gd name="T2" fmla="*/ 46 w 46"/>
                <a:gd name="T3" fmla="*/ 8 h 59"/>
                <a:gd name="T4" fmla="*/ 36 w 46"/>
                <a:gd name="T5" fmla="*/ 18 h 59"/>
                <a:gd name="T6" fmla="*/ 26 w 46"/>
                <a:gd name="T7" fmla="*/ 13 h 59"/>
                <a:gd name="T8" fmla="*/ 18 w 46"/>
                <a:gd name="T9" fmla="*/ 17 h 59"/>
                <a:gd name="T10" fmla="*/ 15 w 46"/>
                <a:gd name="T11" fmla="*/ 30 h 59"/>
                <a:gd name="T12" fmla="*/ 18 w 46"/>
                <a:gd name="T13" fmla="*/ 43 h 59"/>
                <a:gd name="T14" fmla="*/ 26 w 46"/>
                <a:gd name="T15" fmla="*/ 46 h 59"/>
                <a:gd name="T16" fmla="*/ 36 w 46"/>
                <a:gd name="T17" fmla="*/ 42 h 59"/>
                <a:gd name="T18" fmla="*/ 46 w 46"/>
                <a:gd name="T19" fmla="*/ 52 h 59"/>
                <a:gd name="T20" fmla="*/ 26 w 46"/>
                <a:gd name="T21" fmla="*/ 59 h 59"/>
                <a:gd name="T22" fmla="*/ 0 w 46"/>
                <a:gd name="T23" fmla="*/ 30 h 59"/>
                <a:gd name="T24" fmla="*/ 26 w 46"/>
                <a:gd name="T25" fmla="*/ 0 h 59"/>
                <a:gd name="T26" fmla="*/ 46 w 46"/>
                <a:gd name="T27" fmla="*/ 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59">
                  <a:moveTo>
                    <a:pt x="46" y="8"/>
                  </a:moveTo>
                  <a:lnTo>
                    <a:pt x="46" y="8"/>
                  </a:lnTo>
                  <a:lnTo>
                    <a:pt x="36" y="18"/>
                  </a:lnTo>
                  <a:cubicBezTo>
                    <a:pt x="33" y="14"/>
                    <a:pt x="30" y="13"/>
                    <a:pt x="26" y="13"/>
                  </a:cubicBezTo>
                  <a:cubicBezTo>
                    <a:pt x="23" y="13"/>
                    <a:pt x="20" y="14"/>
                    <a:pt x="18" y="17"/>
                  </a:cubicBezTo>
                  <a:cubicBezTo>
                    <a:pt x="16" y="20"/>
                    <a:pt x="15" y="24"/>
                    <a:pt x="15" y="30"/>
                  </a:cubicBezTo>
                  <a:cubicBezTo>
                    <a:pt x="15" y="36"/>
                    <a:pt x="16" y="40"/>
                    <a:pt x="18" y="43"/>
                  </a:cubicBezTo>
                  <a:cubicBezTo>
                    <a:pt x="20" y="45"/>
                    <a:pt x="23" y="46"/>
                    <a:pt x="26" y="46"/>
                  </a:cubicBezTo>
                  <a:cubicBezTo>
                    <a:pt x="30" y="46"/>
                    <a:pt x="33" y="45"/>
                    <a:pt x="36" y="42"/>
                  </a:cubicBezTo>
                  <a:lnTo>
                    <a:pt x="46" y="52"/>
                  </a:lnTo>
                  <a:cubicBezTo>
                    <a:pt x="40" y="57"/>
                    <a:pt x="34" y="59"/>
                    <a:pt x="26" y="59"/>
                  </a:cubicBezTo>
                  <a:cubicBezTo>
                    <a:pt x="15" y="59"/>
                    <a:pt x="0" y="53"/>
                    <a:pt x="0" y="30"/>
                  </a:cubicBezTo>
                  <a:cubicBezTo>
                    <a:pt x="0" y="6"/>
                    <a:pt x="15" y="0"/>
                    <a:pt x="26" y="0"/>
                  </a:cubicBezTo>
                  <a:cubicBezTo>
                    <a:pt x="34" y="0"/>
                    <a:pt x="40" y="3"/>
                    <a:pt x="46" y="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5" name="Freeform 163">
              <a:extLst>
                <a:ext uri="{FF2B5EF4-FFF2-40B4-BE49-F238E27FC236}">
                  <a16:creationId xmlns:a16="http://schemas.microsoft.com/office/drawing/2014/main" id="{EDE91AFD-4C73-4152-BA4C-6B01583B5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" y="1400"/>
              <a:ext cx="29" cy="51"/>
            </a:xfrm>
            <a:custGeom>
              <a:avLst/>
              <a:gdLst>
                <a:gd name="T0" fmla="*/ 33 w 48"/>
                <a:gd name="T1" fmla="*/ 80 h 80"/>
                <a:gd name="T2" fmla="*/ 33 w 48"/>
                <a:gd name="T3" fmla="*/ 80 h 80"/>
                <a:gd name="T4" fmla="*/ 33 w 48"/>
                <a:gd name="T5" fmla="*/ 45 h 80"/>
                <a:gd name="T6" fmla="*/ 24 w 48"/>
                <a:gd name="T7" fmla="*/ 34 h 80"/>
                <a:gd name="T8" fmla="*/ 14 w 48"/>
                <a:gd name="T9" fmla="*/ 45 h 80"/>
                <a:gd name="T10" fmla="*/ 14 w 48"/>
                <a:gd name="T11" fmla="*/ 80 h 80"/>
                <a:gd name="T12" fmla="*/ 0 w 48"/>
                <a:gd name="T13" fmla="*/ 80 h 80"/>
                <a:gd name="T14" fmla="*/ 0 w 48"/>
                <a:gd name="T15" fmla="*/ 0 h 80"/>
                <a:gd name="T16" fmla="*/ 14 w 48"/>
                <a:gd name="T17" fmla="*/ 0 h 80"/>
                <a:gd name="T18" fmla="*/ 14 w 48"/>
                <a:gd name="T19" fmla="*/ 27 h 80"/>
                <a:gd name="T20" fmla="*/ 28 w 48"/>
                <a:gd name="T21" fmla="*/ 21 h 80"/>
                <a:gd name="T22" fmla="*/ 42 w 48"/>
                <a:gd name="T23" fmla="*/ 26 h 80"/>
                <a:gd name="T24" fmla="*/ 48 w 48"/>
                <a:gd name="T25" fmla="*/ 43 h 80"/>
                <a:gd name="T26" fmla="*/ 48 w 48"/>
                <a:gd name="T27" fmla="*/ 80 h 80"/>
                <a:gd name="T28" fmla="*/ 33 w 48"/>
                <a:gd name="T2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80">
                  <a:moveTo>
                    <a:pt x="33" y="80"/>
                  </a:moveTo>
                  <a:lnTo>
                    <a:pt x="33" y="80"/>
                  </a:lnTo>
                  <a:lnTo>
                    <a:pt x="33" y="45"/>
                  </a:lnTo>
                  <a:cubicBezTo>
                    <a:pt x="33" y="37"/>
                    <a:pt x="28" y="34"/>
                    <a:pt x="24" y="34"/>
                  </a:cubicBezTo>
                  <a:cubicBezTo>
                    <a:pt x="19" y="34"/>
                    <a:pt x="14" y="37"/>
                    <a:pt x="14" y="45"/>
                  </a:cubicBezTo>
                  <a:lnTo>
                    <a:pt x="14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7"/>
                  </a:lnTo>
                  <a:cubicBezTo>
                    <a:pt x="18" y="23"/>
                    <a:pt x="23" y="21"/>
                    <a:pt x="28" y="21"/>
                  </a:cubicBezTo>
                  <a:cubicBezTo>
                    <a:pt x="34" y="21"/>
                    <a:pt x="39" y="23"/>
                    <a:pt x="42" y="26"/>
                  </a:cubicBezTo>
                  <a:cubicBezTo>
                    <a:pt x="47" y="31"/>
                    <a:pt x="48" y="36"/>
                    <a:pt x="48" y="43"/>
                  </a:cubicBezTo>
                  <a:lnTo>
                    <a:pt x="48" y="80"/>
                  </a:lnTo>
                  <a:lnTo>
                    <a:pt x="33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6" name="Freeform 164">
              <a:extLst>
                <a:ext uri="{FF2B5EF4-FFF2-40B4-BE49-F238E27FC236}">
                  <a16:creationId xmlns:a16="http://schemas.microsoft.com/office/drawing/2014/main" id="{77774535-108D-4038-BAB7-69EA02FE3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1474"/>
              <a:ext cx="32" cy="50"/>
            </a:xfrm>
            <a:custGeom>
              <a:avLst/>
              <a:gdLst>
                <a:gd name="T0" fmla="*/ 53 w 53"/>
                <a:gd name="T1" fmla="*/ 14 h 80"/>
                <a:gd name="T2" fmla="*/ 53 w 53"/>
                <a:gd name="T3" fmla="*/ 14 h 80"/>
                <a:gd name="T4" fmla="*/ 16 w 53"/>
                <a:gd name="T5" fmla="*/ 14 h 80"/>
                <a:gd name="T6" fmla="*/ 16 w 53"/>
                <a:gd name="T7" fmla="*/ 34 h 80"/>
                <a:gd name="T8" fmla="*/ 47 w 53"/>
                <a:gd name="T9" fmla="*/ 34 h 80"/>
                <a:gd name="T10" fmla="*/ 47 w 53"/>
                <a:gd name="T11" fmla="*/ 48 h 80"/>
                <a:gd name="T12" fmla="*/ 16 w 53"/>
                <a:gd name="T13" fmla="*/ 48 h 80"/>
                <a:gd name="T14" fmla="*/ 16 w 53"/>
                <a:gd name="T15" fmla="*/ 80 h 80"/>
                <a:gd name="T16" fmla="*/ 0 w 53"/>
                <a:gd name="T17" fmla="*/ 80 h 80"/>
                <a:gd name="T18" fmla="*/ 0 w 53"/>
                <a:gd name="T19" fmla="*/ 0 h 80"/>
                <a:gd name="T20" fmla="*/ 53 w 53"/>
                <a:gd name="T21" fmla="*/ 0 h 80"/>
                <a:gd name="T22" fmla="*/ 53 w 53"/>
                <a:gd name="T23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80">
                  <a:moveTo>
                    <a:pt x="53" y="14"/>
                  </a:moveTo>
                  <a:lnTo>
                    <a:pt x="53" y="14"/>
                  </a:lnTo>
                  <a:lnTo>
                    <a:pt x="16" y="14"/>
                  </a:lnTo>
                  <a:lnTo>
                    <a:pt x="16" y="34"/>
                  </a:lnTo>
                  <a:lnTo>
                    <a:pt x="47" y="34"/>
                  </a:lnTo>
                  <a:lnTo>
                    <a:pt x="47" y="48"/>
                  </a:lnTo>
                  <a:lnTo>
                    <a:pt x="16" y="48"/>
                  </a:lnTo>
                  <a:lnTo>
                    <a:pt x="16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7" name="Freeform 165">
              <a:extLst>
                <a:ext uri="{FF2B5EF4-FFF2-40B4-BE49-F238E27FC236}">
                  <a16:creationId xmlns:a16="http://schemas.microsoft.com/office/drawing/2014/main" id="{EFB2C9F5-E2C5-480C-84B7-5557D1E85E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3" y="1474"/>
              <a:ext cx="9" cy="50"/>
            </a:xfrm>
            <a:custGeom>
              <a:avLst/>
              <a:gdLst>
                <a:gd name="T0" fmla="*/ 14 w 14"/>
                <a:gd name="T1" fmla="*/ 80 h 80"/>
                <a:gd name="T2" fmla="*/ 14 w 14"/>
                <a:gd name="T3" fmla="*/ 80 h 80"/>
                <a:gd name="T4" fmla="*/ 0 w 14"/>
                <a:gd name="T5" fmla="*/ 80 h 80"/>
                <a:gd name="T6" fmla="*/ 0 w 14"/>
                <a:gd name="T7" fmla="*/ 23 h 80"/>
                <a:gd name="T8" fmla="*/ 14 w 14"/>
                <a:gd name="T9" fmla="*/ 23 h 80"/>
                <a:gd name="T10" fmla="*/ 14 w 14"/>
                <a:gd name="T11" fmla="*/ 80 h 80"/>
                <a:gd name="T12" fmla="*/ 14 w 14"/>
                <a:gd name="T13" fmla="*/ 12 h 80"/>
                <a:gd name="T14" fmla="*/ 14 w 14"/>
                <a:gd name="T15" fmla="*/ 12 h 80"/>
                <a:gd name="T16" fmla="*/ 0 w 14"/>
                <a:gd name="T17" fmla="*/ 12 h 80"/>
                <a:gd name="T18" fmla="*/ 0 w 14"/>
                <a:gd name="T19" fmla="*/ 0 h 80"/>
                <a:gd name="T20" fmla="*/ 14 w 14"/>
                <a:gd name="T21" fmla="*/ 0 h 80"/>
                <a:gd name="T22" fmla="*/ 14 w 14"/>
                <a:gd name="T23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80">
                  <a:moveTo>
                    <a:pt x="14" y="80"/>
                  </a:moveTo>
                  <a:lnTo>
                    <a:pt x="14" y="80"/>
                  </a:lnTo>
                  <a:lnTo>
                    <a:pt x="0" y="80"/>
                  </a:lnTo>
                  <a:lnTo>
                    <a:pt x="0" y="23"/>
                  </a:lnTo>
                  <a:lnTo>
                    <a:pt x="14" y="23"/>
                  </a:lnTo>
                  <a:lnTo>
                    <a:pt x="14" y="80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8" name="Freeform 166">
              <a:extLst>
                <a:ext uri="{FF2B5EF4-FFF2-40B4-BE49-F238E27FC236}">
                  <a16:creationId xmlns:a16="http://schemas.microsoft.com/office/drawing/2014/main" id="{6A075163-0973-4CC8-9BD6-A180A5A15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" y="1487"/>
              <a:ext cx="30" cy="37"/>
            </a:xfrm>
            <a:custGeom>
              <a:avLst/>
              <a:gdLst>
                <a:gd name="T0" fmla="*/ 42 w 48"/>
                <a:gd name="T1" fmla="*/ 5 h 59"/>
                <a:gd name="T2" fmla="*/ 42 w 48"/>
                <a:gd name="T3" fmla="*/ 5 h 59"/>
                <a:gd name="T4" fmla="*/ 48 w 48"/>
                <a:gd name="T5" fmla="*/ 22 h 59"/>
                <a:gd name="T6" fmla="*/ 48 w 48"/>
                <a:gd name="T7" fmla="*/ 59 h 59"/>
                <a:gd name="T8" fmla="*/ 33 w 48"/>
                <a:gd name="T9" fmla="*/ 59 h 59"/>
                <a:gd name="T10" fmla="*/ 33 w 48"/>
                <a:gd name="T11" fmla="*/ 24 h 59"/>
                <a:gd name="T12" fmla="*/ 24 w 48"/>
                <a:gd name="T13" fmla="*/ 13 h 59"/>
                <a:gd name="T14" fmla="*/ 14 w 48"/>
                <a:gd name="T15" fmla="*/ 24 h 59"/>
                <a:gd name="T16" fmla="*/ 14 w 48"/>
                <a:gd name="T17" fmla="*/ 59 h 59"/>
                <a:gd name="T18" fmla="*/ 0 w 48"/>
                <a:gd name="T19" fmla="*/ 59 h 59"/>
                <a:gd name="T20" fmla="*/ 0 w 48"/>
                <a:gd name="T21" fmla="*/ 1 h 59"/>
                <a:gd name="T22" fmla="*/ 14 w 48"/>
                <a:gd name="T23" fmla="*/ 1 h 59"/>
                <a:gd name="T24" fmla="*/ 14 w 48"/>
                <a:gd name="T25" fmla="*/ 6 h 59"/>
                <a:gd name="T26" fmla="*/ 28 w 48"/>
                <a:gd name="T27" fmla="*/ 0 h 59"/>
                <a:gd name="T28" fmla="*/ 42 w 48"/>
                <a:gd name="T29" fmla="*/ 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59">
                  <a:moveTo>
                    <a:pt x="42" y="5"/>
                  </a:moveTo>
                  <a:lnTo>
                    <a:pt x="42" y="5"/>
                  </a:lnTo>
                  <a:cubicBezTo>
                    <a:pt x="47" y="10"/>
                    <a:pt x="48" y="15"/>
                    <a:pt x="48" y="22"/>
                  </a:cubicBezTo>
                  <a:lnTo>
                    <a:pt x="48" y="59"/>
                  </a:lnTo>
                  <a:lnTo>
                    <a:pt x="33" y="59"/>
                  </a:lnTo>
                  <a:lnTo>
                    <a:pt x="33" y="24"/>
                  </a:lnTo>
                  <a:cubicBezTo>
                    <a:pt x="33" y="16"/>
                    <a:pt x="28" y="13"/>
                    <a:pt x="24" y="13"/>
                  </a:cubicBezTo>
                  <a:cubicBezTo>
                    <a:pt x="19" y="13"/>
                    <a:pt x="14" y="16"/>
                    <a:pt x="14" y="24"/>
                  </a:cubicBezTo>
                  <a:lnTo>
                    <a:pt x="14" y="59"/>
                  </a:lnTo>
                  <a:lnTo>
                    <a:pt x="0" y="59"/>
                  </a:lnTo>
                  <a:lnTo>
                    <a:pt x="0" y="1"/>
                  </a:lnTo>
                  <a:lnTo>
                    <a:pt x="14" y="1"/>
                  </a:lnTo>
                  <a:lnTo>
                    <a:pt x="14" y="6"/>
                  </a:lnTo>
                  <a:cubicBezTo>
                    <a:pt x="18" y="2"/>
                    <a:pt x="23" y="0"/>
                    <a:pt x="28" y="0"/>
                  </a:cubicBezTo>
                  <a:cubicBezTo>
                    <a:pt x="34" y="0"/>
                    <a:pt x="39" y="2"/>
                    <a:pt x="4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9" name="Freeform 167">
              <a:extLst>
                <a:ext uri="{FF2B5EF4-FFF2-40B4-BE49-F238E27FC236}">
                  <a16:creationId xmlns:a16="http://schemas.microsoft.com/office/drawing/2014/main" id="{B9F8F569-787B-4878-A670-818FAF275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" y="1474"/>
              <a:ext cx="16" cy="50"/>
            </a:xfrm>
            <a:custGeom>
              <a:avLst/>
              <a:gdLst>
                <a:gd name="T0" fmla="*/ 15 w 26"/>
                <a:gd name="T1" fmla="*/ 62 h 80"/>
                <a:gd name="T2" fmla="*/ 15 w 26"/>
                <a:gd name="T3" fmla="*/ 62 h 80"/>
                <a:gd name="T4" fmla="*/ 20 w 26"/>
                <a:gd name="T5" fmla="*/ 68 h 80"/>
                <a:gd name="T6" fmla="*/ 26 w 26"/>
                <a:gd name="T7" fmla="*/ 68 h 80"/>
                <a:gd name="T8" fmla="*/ 26 w 26"/>
                <a:gd name="T9" fmla="*/ 80 h 80"/>
                <a:gd name="T10" fmla="*/ 17 w 26"/>
                <a:gd name="T11" fmla="*/ 80 h 80"/>
                <a:gd name="T12" fmla="*/ 0 w 26"/>
                <a:gd name="T13" fmla="*/ 63 h 80"/>
                <a:gd name="T14" fmla="*/ 0 w 26"/>
                <a:gd name="T15" fmla="*/ 0 h 80"/>
                <a:gd name="T16" fmla="*/ 15 w 26"/>
                <a:gd name="T17" fmla="*/ 0 h 80"/>
                <a:gd name="T18" fmla="*/ 15 w 26"/>
                <a:gd name="T19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80">
                  <a:moveTo>
                    <a:pt x="15" y="62"/>
                  </a:moveTo>
                  <a:lnTo>
                    <a:pt x="15" y="62"/>
                  </a:lnTo>
                  <a:cubicBezTo>
                    <a:pt x="15" y="66"/>
                    <a:pt x="16" y="68"/>
                    <a:pt x="20" y="68"/>
                  </a:cubicBezTo>
                  <a:lnTo>
                    <a:pt x="26" y="68"/>
                  </a:lnTo>
                  <a:lnTo>
                    <a:pt x="26" y="80"/>
                  </a:lnTo>
                  <a:lnTo>
                    <a:pt x="17" y="80"/>
                  </a:lnTo>
                  <a:cubicBezTo>
                    <a:pt x="5" y="80"/>
                    <a:pt x="0" y="72"/>
                    <a:pt x="0" y="63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0" name="Freeform 168">
              <a:extLst>
                <a:ext uri="{FF2B5EF4-FFF2-40B4-BE49-F238E27FC236}">
                  <a16:creationId xmlns:a16="http://schemas.microsoft.com/office/drawing/2014/main" id="{B339CA8D-AB6F-43A7-8E48-FE29E6AE37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2" y="1487"/>
              <a:ext cx="29" cy="37"/>
            </a:xfrm>
            <a:custGeom>
              <a:avLst/>
              <a:gdLst>
                <a:gd name="T0" fmla="*/ 23 w 48"/>
                <a:gd name="T1" fmla="*/ 34 h 59"/>
                <a:gd name="T2" fmla="*/ 23 w 48"/>
                <a:gd name="T3" fmla="*/ 34 h 59"/>
                <a:gd name="T4" fmla="*/ 14 w 48"/>
                <a:gd name="T5" fmla="*/ 41 h 59"/>
                <a:gd name="T6" fmla="*/ 23 w 48"/>
                <a:gd name="T7" fmla="*/ 48 h 59"/>
                <a:gd name="T8" fmla="*/ 32 w 48"/>
                <a:gd name="T9" fmla="*/ 45 h 59"/>
                <a:gd name="T10" fmla="*/ 34 w 48"/>
                <a:gd name="T11" fmla="*/ 37 h 59"/>
                <a:gd name="T12" fmla="*/ 34 w 48"/>
                <a:gd name="T13" fmla="*/ 34 h 59"/>
                <a:gd name="T14" fmla="*/ 23 w 48"/>
                <a:gd name="T15" fmla="*/ 34 h 59"/>
                <a:gd name="T16" fmla="*/ 48 w 48"/>
                <a:gd name="T17" fmla="*/ 21 h 59"/>
                <a:gd name="T18" fmla="*/ 48 w 48"/>
                <a:gd name="T19" fmla="*/ 21 h 59"/>
                <a:gd name="T20" fmla="*/ 48 w 48"/>
                <a:gd name="T21" fmla="*/ 59 h 59"/>
                <a:gd name="T22" fmla="*/ 34 w 48"/>
                <a:gd name="T23" fmla="*/ 59 h 59"/>
                <a:gd name="T24" fmla="*/ 34 w 48"/>
                <a:gd name="T25" fmla="*/ 54 h 59"/>
                <a:gd name="T26" fmla="*/ 20 w 48"/>
                <a:gd name="T27" fmla="*/ 59 h 59"/>
                <a:gd name="T28" fmla="*/ 5 w 48"/>
                <a:gd name="T29" fmla="*/ 54 h 59"/>
                <a:gd name="T30" fmla="*/ 0 w 48"/>
                <a:gd name="T31" fmla="*/ 41 h 59"/>
                <a:gd name="T32" fmla="*/ 20 w 48"/>
                <a:gd name="T33" fmla="*/ 24 h 59"/>
                <a:gd name="T34" fmla="*/ 34 w 48"/>
                <a:gd name="T35" fmla="*/ 24 h 59"/>
                <a:gd name="T36" fmla="*/ 34 w 48"/>
                <a:gd name="T37" fmla="*/ 21 h 59"/>
                <a:gd name="T38" fmla="*/ 23 w 48"/>
                <a:gd name="T39" fmla="*/ 12 h 59"/>
                <a:gd name="T40" fmla="*/ 12 w 48"/>
                <a:gd name="T41" fmla="*/ 17 h 59"/>
                <a:gd name="T42" fmla="*/ 3 w 48"/>
                <a:gd name="T43" fmla="*/ 8 h 59"/>
                <a:gd name="T44" fmla="*/ 24 w 48"/>
                <a:gd name="T45" fmla="*/ 0 h 59"/>
                <a:gd name="T46" fmla="*/ 48 w 48"/>
                <a:gd name="T47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59">
                  <a:moveTo>
                    <a:pt x="23" y="34"/>
                  </a:moveTo>
                  <a:lnTo>
                    <a:pt x="23" y="34"/>
                  </a:lnTo>
                  <a:cubicBezTo>
                    <a:pt x="17" y="34"/>
                    <a:pt x="14" y="37"/>
                    <a:pt x="14" y="41"/>
                  </a:cubicBezTo>
                  <a:cubicBezTo>
                    <a:pt x="14" y="45"/>
                    <a:pt x="17" y="48"/>
                    <a:pt x="23" y="48"/>
                  </a:cubicBezTo>
                  <a:cubicBezTo>
                    <a:pt x="27" y="48"/>
                    <a:pt x="29" y="47"/>
                    <a:pt x="32" y="45"/>
                  </a:cubicBezTo>
                  <a:cubicBezTo>
                    <a:pt x="33" y="43"/>
                    <a:pt x="34" y="41"/>
                    <a:pt x="34" y="37"/>
                  </a:cubicBezTo>
                  <a:lnTo>
                    <a:pt x="34" y="34"/>
                  </a:lnTo>
                  <a:lnTo>
                    <a:pt x="23" y="34"/>
                  </a:lnTo>
                  <a:close/>
                  <a:moveTo>
                    <a:pt x="48" y="21"/>
                  </a:moveTo>
                  <a:lnTo>
                    <a:pt x="48" y="21"/>
                  </a:lnTo>
                  <a:lnTo>
                    <a:pt x="48" y="59"/>
                  </a:lnTo>
                  <a:lnTo>
                    <a:pt x="34" y="59"/>
                  </a:lnTo>
                  <a:lnTo>
                    <a:pt x="34" y="54"/>
                  </a:lnTo>
                  <a:cubicBezTo>
                    <a:pt x="30" y="58"/>
                    <a:pt x="27" y="59"/>
                    <a:pt x="20" y="59"/>
                  </a:cubicBezTo>
                  <a:cubicBezTo>
                    <a:pt x="13" y="59"/>
                    <a:pt x="9" y="58"/>
                    <a:pt x="5" y="54"/>
                  </a:cubicBezTo>
                  <a:cubicBezTo>
                    <a:pt x="2" y="51"/>
                    <a:pt x="0" y="46"/>
                    <a:pt x="0" y="41"/>
                  </a:cubicBezTo>
                  <a:cubicBezTo>
                    <a:pt x="0" y="32"/>
                    <a:pt x="7" y="24"/>
                    <a:pt x="20" y="24"/>
                  </a:cubicBezTo>
                  <a:lnTo>
                    <a:pt x="34" y="24"/>
                  </a:lnTo>
                  <a:lnTo>
                    <a:pt x="34" y="21"/>
                  </a:lnTo>
                  <a:cubicBezTo>
                    <a:pt x="34" y="15"/>
                    <a:pt x="31" y="12"/>
                    <a:pt x="23" y="12"/>
                  </a:cubicBezTo>
                  <a:cubicBezTo>
                    <a:pt x="18" y="12"/>
                    <a:pt x="15" y="14"/>
                    <a:pt x="12" y="17"/>
                  </a:cubicBezTo>
                  <a:lnTo>
                    <a:pt x="3" y="8"/>
                  </a:lnTo>
                  <a:cubicBezTo>
                    <a:pt x="9" y="2"/>
                    <a:pt x="14" y="0"/>
                    <a:pt x="24" y="0"/>
                  </a:cubicBezTo>
                  <a:cubicBezTo>
                    <a:pt x="40" y="0"/>
                    <a:pt x="48" y="7"/>
                    <a:pt x="48" y="2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1" name="Freeform 169">
              <a:extLst>
                <a:ext uri="{FF2B5EF4-FFF2-40B4-BE49-F238E27FC236}">
                  <a16:creationId xmlns:a16="http://schemas.microsoft.com/office/drawing/2014/main" id="{CB10CC41-6DAE-483B-B3A8-325E5FC8D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1487"/>
              <a:ext cx="29" cy="37"/>
            </a:xfrm>
            <a:custGeom>
              <a:avLst/>
              <a:gdLst>
                <a:gd name="T0" fmla="*/ 42 w 48"/>
                <a:gd name="T1" fmla="*/ 5 h 59"/>
                <a:gd name="T2" fmla="*/ 42 w 48"/>
                <a:gd name="T3" fmla="*/ 5 h 59"/>
                <a:gd name="T4" fmla="*/ 48 w 48"/>
                <a:gd name="T5" fmla="*/ 22 h 59"/>
                <a:gd name="T6" fmla="*/ 48 w 48"/>
                <a:gd name="T7" fmla="*/ 59 h 59"/>
                <a:gd name="T8" fmla="*/ 33 w 48"/>
                <a:gd name="T9" fmla="*/ 59 h 59"/>
                <a:gd name="T10" fmla="*/ 33 w 48"/>
                <a:gd name="T11" fmla="*/ 24 h 59"/>
                <a:gd name="T12" fmla="*/ 24 w 48"/>
                <a:gd name="T13" fmla="*/ 13 h 59"/>
                <a:gd name="T14" fmla="*/ 14 w 48"/>
                <a:gd name="T15" fmla="*/ 24 h 59"/>
                <a:gd name="T16" fmla="*/ 14 w 48"/>
                <a:gd name="T17" fmla="*/ 59 h 59"/>
                <a:gd name="T18" fmla="*/ 0 w 48"/>
                <a:gd name="T19" fmla="*/ 59 h 59"/>
                <a:gd name="T20" fmla="*/ 0 w 48"/>
                <a:gd name="T21" fmla="*/ 1 h 59"/>
                <a:gd name="T22" fmla="*/ 14 w 48"/>
                <a:gd name="T23" fmla="*/ 1 h 59"/>
                <a:gd name="T24" fmla="*/ 14 w 48"/>
                <a:gd name="T25" fmla="*/ 6 h 59"/>
                <a:gd name="T26" fmla="*/ 28 w 48"/>
                <a:gd name="T27" fmla="*/ 0 h 59"/>
                <a:gd name="T28" fmla="*/ 42 w 48"/>
                <a:gd name="T29" fmla="*/ 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59">
                  <a:moveTo>
                    <a:pt x="42" y="5"/>
                  </a:moveTo>
                  <a:lnTo>
                    <a:pt x="42" y="5"/>
                  </a:lnTo>
                  <a:cubicBezTo>
                    <a:pt x="47" y="10"/>
                    <a:pt x="48" y="15"/>
                    <a:pt x="48" y="22"/>
                  </a:cubicBezTo>
                  <a:lnTo>
                    <a:pt x="48" y="59"/>
                  </a:lnTo>
                  <a:lnTo>
                    <a:pt x="33" y="59"/>
                  </a:lnTo>
                  <a:lnTo>
                    <a:pt x="33" y="24"/>
                  </a:lnTo>
                  <a:cubicBezTo>
                    <a:pt x="33" y="16"/>
                    <a:pt x="28" y="13"/>
                    <a:pt x="24" y="13"/>
                  </a:cubicBezTo>
                  <a:cubicBezTo>
                    <a:pt x="19" y="13"/>
                    <a:pt x="14" y="16"/>
                    <a:pt x="14" y="24"/>
                  </a:cubicBezTo>
                  <a:lnTo>
                    <a:pt x="14" y="59"/>
                  </a:lnTo>
                  <a:lnTo>
                    <a:pt x="0" y="59"/>
                  </a:lnTo>
                  <a:lnTo>
                    <a:pt x="0" y="1"/>
                  </a:lnTo>
                  <a:lnTo>
                    <a:pt x="14" y="1"/>
                  </a:lnTo>
                  <a:lnTo>
                    <a:pt x="14" y="6"/>
                  </a:lnTo>
                  <a:cubicBezTo>
                    <a:pt x="17" y="2"/>
                    <a:pt x="23" y="0"/>
                    <a:pt x="28" y="0"/>
                  </a:cubicBezTo>
                  <a:cubicBezTo>
                    <a:pt x="34" y="0"/>
                    <a:pt x="39" y="2"/>
                    <a:pt x="4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2" name="Freeform 170">
              <a:extLst>
                <a:ext uri="{FF2B5EF4-FFF2-40B4-BE49-F238E27FC236}">
                  <a16:creationId xmlns:a16="http://schemas.microsoft.com/office/drawing/2014/main" id="{068894DC-9638-4E7D-8156-9113C0B433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9" y="1474"/>
              <a:ext cx="30" cy="50"/>
            </a:xfrm>
            <a:custGeom>
              <a:avLst/>
              <a:gdLst>
                <a:gd name="T0" fmla="*/ 14 w 49"/>
                <a:gd name="T1" fmla="*/ 51 h 80"/>
                <a:gd name="T2" fmla="*/ 14 w 49"/>
                <a:gd name="T3" fmla="*/ 51 h 80"/>
                <a:gd name="T4" fmla="*/ 24 w 49"/>
                <a:gd name="T5" fmla="*/ 67 h 80"/>
                <a:gd name="T6" fmla="*/ 34 w 49"/>
                <a:gd name="T7" fmla="*/ 51 h 80"/>
                <a:gd name="T8" fmla="*/ 24 w 49"/>
                <a:gd name="T9" fmla="*/ 34 h 80"/>
                <a:gd name="T10" fmla="*/ 14 w 49"/>
                <a:gd name="T11" fmla="*/ 51 h 80"/>
                <a:gd name="T12" fmla="*/ 49 w 49"/>
                <a:gd name="T13" fmla="*/ 80 h 80"/>
                <a:gd name="T14" fmla="*/ 49 w 49"/>
                <a:gd name="T15" fmla="*/ 80 h 80"/>
                <a:gd name="T16" fmla="*/ 34 w 49"/>
                <a:gd name="T17" fmla="*/ 80 h 80"/>
                <a:gd name="T18" fmla="*/ 34 w 49"/>
                <a:gd name="T19" fmla="*/ 74 h 80"/>
                <a:gd name="T20" fmla="*/ 20 w 49"/>
                <a:gd name="T21" fmla="*/ 80 h 80"/>
                <a:gd name="T22" fmla="*/ 6 w 49"/>
                <a:gd name="T23" fmla="*/ 75 h 80"/>
                <a:gd name="T24" fmla="*/ 0 w 49"/>
                <a:gd name="T25" fmla="*/ 51 h 80"/>
                <a:gd name="T26" fmla="*/ 6 w 49"/>
                <a:gd name="T27" fmla="*/ 26 h 80"/>
                <a:gd name="T28" fmla="*/ 20 w 49"/>
                <a:gd name="T29" fmla="*/ 21 h 80"/>
                <a:gd name="T30" fmla="*/ 34 w 49"/>
                <a:gd name="T31" fmla="*/ 27 h 80"/>
                <a:gd name="T32" fmla="*/ 34 w 49"/>
                <a:gd name="T33" fmla="*/ 0 h 80"/>
                <a:gd name="T34" fmla="*/ 49 w 49"/>
                <a:gd name="T35" fmla="*/ 0 h 80"/>
                <a:gd name="T36" fmla="*/ 49 w 49"/>
                <a:gd name="T3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80">
                  <a:moveTo>
                    <a:pt x="14" y="51"/>
                  </a:moveTo>
                  <a:lnTo>
                    <a:pt x="14" y="51"/>
                  </a:lnTo>
                  <a:cubicBezTo>
                    <a:pt x="14" y="60"/>
                    <a:pt x="15" y="67"/>
                    <a:pt x="24" y="67"/>
                  </a:cubicBezTo>
                  <a:cubicBezTo>
                    <a:pt x="33" y="67"/>
                    <a:pt x="34" y="60"/>
                    <a:pt x="34" y="51"/>
                  </a:cubicBezTo>
                  <a:cubicBezTo>
                    <a:pt x="34" y="41"/>
                    <a:pt x="33" y="34"/>
                    <a:pt x="24" y="34"/>
                  </a:cubicBezTo>
                  <a:cubicBezTo>
                    <a:pt x="15" y="34"/>
                    <a:pt x="14" y="41"/>
                    <a:pt x="14" y="51"/>
                  </a:cubicBezTo>
                  <a:close/>
                  <a:moveTo>
                    <a:pt x="49" y="80"/>
                  </a:moveTo>
                  <a:lnTo>
                    <a:pt x="49" y="80"/>
                  </a:lnTo>
                  <a:lnTo>
                    <a:pt x="34" y="80"/>
                  </a:lnTo>
                  <a:lnTo>
                    <a:pt x="34" y="74"/>
                  </a:lnTo>
                  <a:cubicBezTo>
                    <a:pt x="30" y="79"/>
                    <a:pt x="26" y="80"/>
                    <a:pt x="20" y="80"/>
                  </a:cubicBezTo>
                  <a:cubicBezTo>
                    <a:pt x="14" y="80"/>
                    <a:pt x="9" y="79"/>
                    <a:pt x="6" y="75"/>
                  </a:cubicBezTo>
                  <a:cubicBezTo>
                    <a:pt x="0" y="70"/>
                    <a:pt x="0" y="61"/>
                    <a:pt x="0" y="51"/>
                  </a:cubicBezTo>
                  <a:cubicBezTo>
                    <a:pt x="0" y="41"/>
                    <a:pt x="0" y="32"/>
                    <a:pt x="6" y="26"/>
                  </a:cubicBezTo>
                  <a:cubicBezTo>
                    <a:pt x="9" y="23"/>
                    <a:pt x="14" y="21"/>
                    <a:pt x="20" y="21"/>
                  </a:cubicBezTo>
                  <a:cubicBezTo>
                    <a:pt x="26" y="21"/>
                    <a:pt x="30" y="23"/>
                    <a:pt x="34" y="27"/>
                  </a:cubicBezTo>
                  <a:lnTo>
                    <a:pt x="34" y="0"/>
                  </a:lnTo>
                  <a:lnTo>
                    <a:pt x="49" y="0"/>
                  </a:lnTo>
                  <a:lnTo>
                    <a:pt x="49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03" name="Group 173">
            <a:extLst>
              <a:ext uri="{FF2B5EF4-FFF2-40B4-BE49-F238E27FC236}">
                <a16:creationId xmlns:a16="http://schemas.microsoft.com/office/drawing/2014/main" id="{09368477-1D58-4617-AAD6-56AB7861BB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65962" y="2854325"/>
            <a:ext cx="1600201" cy="203200"/>
            <a:chOff x="4451" y="1798"/>
            <a:chExt cx="904" cy="128"/>
          </a:xfrm>
        </p:grpSpPr>
        <p:sp>
          <p:nvSpPr>
            <p:cNvPr id="204" name="AutoShape 172">
              <a:extLst>
                <a:ext uri="{FF2B5EF4-FFF2-40B4-BE49-F238E27FC236}">
                  <a16:creationId xmlns:a16="http://schemas.microsoft.com/office/drawing/2014/main" id="{2498A394-0A20-4764-AF47-4BB720CC507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51" y="1798"/>
              <a:ext cx="90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" name="Freeform 174">
              <a:extLst>
                <a:ext uri="{FF2B5EF4-FFF2-40B4-BE49-F238E27FC236}">
                  <a16:creationId xmlns:a16="http://schemas.microsoft.com/office/drawing/2014/main" id="{EE9EAE17-77EE-4AF3-8C36-FFB849EA4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" y="1798"/>
              <a:ext cx="43" cy="49"/>
            </a:xfrm>
            <a:custGeom>
              <a:avLst/>
              <a:gdLst>
                <a:gd name="T0" fmla="*/ 56 w 71"/>
                <a:gd name="T1" fmla="*/ 0 h 77"/>
                <a:gd name="T2" fmla="*/ 56 w 71"/>
                <a:gd name="T3" fmla="*/ 0 h 77"/>
                <a:gd name="T4" fmla="*/ 35 w 71"/>
                <a:gd name="T5" fmla="*/ 39 h 77"/>
                <a:gd name="T6" fmla="*/ 15 w 71"/>
                <a:gd name="T7" fmla="*/ 0 h 77"/>
                <a:gd name="T8" fmla="*/ 0 w 71"/>
                <a:gd name="T9" fmla="*/ 0 h 77"/>
                <a:gd name="T10" fmla="*/ 0 w 71"/>
                <a:gd name="T11" fmla="*/ 77 h 77"/>
                <a:gd name="T12" fmla="*/ 15 w 71"/>
                <a:gd name="T13" fmla="*/ 77 h 77"/>
                <a:gd name="T14" fmla="*/ 15 w 71"/>
                <a:gd name="T15" fmla="*/ 32 h 77"/>
                <a:gd name="T16" fmla="*/ 30 w 71"/>
                <a:gd name="T17" fmla="*/ 59 h 77"/>
                <a:gd name="T18" fmla="*/ 40 w 71"/>
                <a:gd name="T19" fmla="*/ 59 h 77"/>
                <a:gd name="T20" fmla="*/ 55 w 71"/>
                <a:gd name="T21" fmla="*/ 32 h 77"/>
                <a:gd name="T22" fmla="*/ 55 w 71"/>
                <a:gd name="T23" fmla="*/ 77 h 77"/>
                <a:gd name="T24" fmla="*/ 71 w 71"/>
                <a:gd name="T25" fmla="*/ 77 h 77"/>
                <a:gd name="T26" fmla="*/ 71 w 71"/>
                <a:gd name="T27" fmla="*/ 0 h 77"/>
                <a:gd name="T28" fmla="*/ 56 w 71"/>
                <a:gd name="T2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7">
                  <a:moveTo>
                    <a:pt x="56" y="0"/>
                  </a:moveTo>
                  <a:lnTo>
                    <a:pt x="56" y="0"/>
                  </a:lnTo>
                  <a:lnTo>
                    <a:pt x="35" y="39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77"/>
                  </a:lnTo>
                  <a:lnTo>
                    <a:pt x="15" y="77"/>
                  </a:lnTo>
                  <a:lnTo>
                    <a:pt x="15" y="32"/>
                  </a:lnTo>
                  <a:lnTo>
                    <a:pt x="30" y="59"/>
                  </a:lnTo>
                  <a:lnTo>
                    <a:pt x="40" y="59"/>
                  </a:lnTo>
                  <a:lnTo>
                    <a:pt x="55" y="32"/>
                  </a:lnTo>
                  <a:lnTo>
                    <a:pt x="55" y="77"/>
                  </a:lnTo>
                  <a:lnTo>
                    <a:pt x="71" y="77"/>
                  </a:lnTo>
                  <a:lnTo>
                    <a:pt x="71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6" name="Freeform 175">
              <a:extLst>
                <a:ext uri="{FF2B5EF4-FFF2-40B4-BE49-F238E27FC236}">
                  <a16:creationId xmlns:a16="http://schemas.microsoft.com/office/drawing/2014/main" id="{59013865-15B5-4F36-BB2A-2F67039401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1" y="1810"/>
              <a:ext cx="30" cy="38"/>
            </a:xfrm>
            <a:custGeom>
              <a:avLst/>
              <a:gdLst>
                <a:gd name="T0" fmla="*/ 15 w 50"/>
                <a:gd name="T1" fmla="*/ 18 h 59"/>
                <a:gd name="T2" fmla="*/ 15 w 50"/>
                <a:gd name="T3" fmla="*/ 18 h 59"/>
                <a:gd name="T4" fmla="*/ 14 w 50"/>
                <a:gd name="T5" fmla="*/ 24 h 59"/>
                <a:gd name="T6" fmla="*/ 36 w 50"/>
                <a:gd name="T7" fmla="*/ 24 h 59"/>
                <a:gd name="T8" fmla="*/ 34 w 50"/>
                <a:gd name="T9" fmla="*/ 18 h 59"/>
                <a:gd name="T10" fmla="*/ 25 w 50"/>
                <a:gd name="T11" fmla="*/ 12 h 59"/>
                <a:gd name="T12" fmla="*/ 15 w 50"/>
                <a:gd name="T13" fmla="*/ 18 h 59"/>
                <a:gd name="T14" fmla="*/ 50 w 50"/>
                <a:gd name="T15" fmla="*/ 28 h 59"/>
                <a:gd name="T16" fmla="*/ 50 w 50"/>
                <a:gd name="T17" fmla="*/ 28 h 59"/>
                <a:gd name="T18" fmla="*/ 50 w 50"/>
                <a:gd name="T19" fmla="*/ 34 h 59"/>
                <a:gd name="T20" fmla="*/ 14 w 50"/>
                <a:gd name="T21" fmla="*/ 34 h 59"/>
                <a:gd name="T22" fmla="*/ 26 w 50"/>
                <a:gd name="T23" fmla="*/ 47 h 59"/>
                <a:gd name="T24" fmla="*/ 39 w 50"/>
                <a:gd name="T25" fmla="*/ 41 h 59"/>
                <a:gd name="T26" fmla="*/ 48 w 50"/>
                <a:gd name="T27" fmla="*/ 50 h 59"/>
                <a:gd name="T28" fmla="*/ 26 w 50"/>
                <a:gd name="T29" fmla="*/ 59 h 59"/>
                <a:gd name="T30" fmla="*/ 0 w 50"/>
                <a:gd name="T31" fmla="*/ 29 h 59"/>
                <a:gd name="T32" fmla="*/ 25 w 50"/>
                <a:gd name="T33" fmla="*/ 0 h 59"/>
                <a:gd name="T34" fmla="*/ 50 w 50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9">
                  <a:moveTo>
                    <a:pt x="15" y="18"/>
                  </a:moveTo>
                  <a:lnTo>
                    <a:pt x="15" y="18"/>
                  </a:lnTo>
                  <a:cubicBezTo>
                    <a:pt x="14" y="20"/>
                    <a:pt x="14" y="22"/>
                    <a:pt x="14" y="24"/>
                  </a:cubicBezTo>
                  <a:lnTo>
                    <a:pt x="36" y="24"/>
                  </a:lnTo>
                  <a:cubicBezTo>
                    <a:pt x="35" y="22"/>
                    <a:pt x="35" y="20"/>
                    <a:pt x="34" y="18"/>
                  </a:cubicBezTo>
                  <a:cubicBezTo>
                    <a:pt x="33" y="15"/>
                    <a:pt x="30" y="12"/>
                    <a:pt x="25" y="12"/>
                  </a:cubicBezTo>
                  <a:cubicBezTo>
                    <a:pt x="20" y="12"/>
                    <a:pt x="17" y="15"/>
                    <a:pt x="15" y="18"/>
                  </a:cubicBezTo>
                  <a:close/>
                  <a:moveTo>
                    <a:pt x="50" y="28"/>
                  </a:moveTo>
                  <a:lnTo>
                    <a:pt x="50" y="28"/>
                  </a:lnTo>
                  <a:lnTo>
                    <a:pt x="50" y="34"/>
                  </a:lnTo>
                  <a:lnTo>
                    <a:pt x="14" y="34"/>
                  </a:lnTo>
                  <a:cubicBezTo>
                    <a:pt x="14" y="41"/>
                    <a:pt x="18" y="47"/>
                    <a:pt x="26" y="47"/>
                  </a:cubicBezTo>
                  <a:cubicBezTo>
                    <a:pt x="33" y="47"/>
                    <a:pt x="36" y="45"/>
                    <a:pt x="39" y="41"/>
                  </a:cubicBezTo>
                  <a:lnTo>
                    <a:pt x="48" y="50"/>
                  </a:lnTo>
                  <a:cubicBezTo>
                    <a:pt x="42" y="56"/>
                    <a:pt x="37" y="59"/>
                    <a:pt x="26" y="59"/>
                  </a:cubicBezTo>
                  <a:cubicBezTo>
                    <a:pt x="13" y="59"/>
                    <a:pt x="0" y="53"/>
                    <a:pt x="0" y="29"/>
                  </a:cubicBezTo>
                  <a:cubicBezTo>
                    <a:pt x="0" y="11"/>
                    <a:pt x="10" y="0"/>
                    <a:pt x="25" y="0"/>
                  </a:cubicBezTo>
                  <a:cubicBezTo>
                    <a:pt x="41" y="0"/>
                    <a:pt x="50" y="12"/>
                    <a:pt x="50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7" name="Freeform 176">
              <a:extLst>
                <a:ext uri="{FF2B5EF4-FFF2-40B4-BE49-F238E27FC236}">
                  <a16:creationId xmlns:a16="http://schemas.microsoft.com/office/drawing/2014/main" id="{021895DA-09D8-42F7-944A-F9B9FC496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801"/>
              <a:ext cx="19" cy="46"/>
            </a:xfrm>
            <a:custGeom>
              <a:avLst/>
              <a:gdLst>
                <a:gd name="T0" fmla="*/ 21 w 31"/>
                <a:gd name="T1" fmla="*/ 17 h 73"/>
                <a:gd name="T2" fmla="*/ 21 w 31"/>
                <a:gd name="T3" fmla="*/ 17 h 73"/>
                <a:gd name="T4" fmla="*/ 31 w 31"/>
                <a:gd name="T5" fmla="*/ 17 h 73"/>
                <a:gd name="T6" fmla="*/ 31 w 31"/>
                <a:gd name="T7" fmla="*/ 28 h 73"/>
                <a:gd name="T8" fmla="*/ 21 w 31"/>
                <a:gd name="T9" fmla="*/ 28 h 73"/>
                <a:gd name="T10" fmla="*/ 21 w 31"/>
                <a:gd name="T11" fmla="*/ 56 h 73"/>
                <a:gd name="T12" fmla="*/ 26 w 31"/>
                <a:gd name="T13" fmla="*/ 61 h 73"/>
                <a:gd name="T14" fmla="*/ 31 w 31"/>
                <a:gd name="T15" fmla="*/ 61 h 73"/>
                <a:gd name="T16" fmla="*/ 31 w 31"/>
                <a:gd name="T17" fmla="*/ 73 h 73"/>
                <a:gd name="T18" fmla="*/ 23 w 31"/>
                <a:gd name="T19" fmla="*/ 73 h 73"/>
                <a:gd name="T20" fmla="*/ 6 w 31"/>
                <a:gd name="T21" fmla="*/ 57 h 73"/>
                <a:gd name="T22" fmla="*/ 6 w 31"/>
                <a:gd name="T23" fmla="*/ 28 h 73"/>
                <a:gd name="T24" fmla="*/ 0 w 31"/>
                <a:gd name="T25" fmla="*/ 28 h 73"/>
                <a:gd name="T26" fmla="*/ 0 w 31"/>
                <a:gd name="T27" fmla="*/ 17 h 73"/>
                <a:gd name="T28" fmla="*/ 6 w 31"/>
                <a:gd name="T29" fmla="*/ 17 h 73"/>
                <a:gd name="T30" fmla="*/ 6 w 31"/>
                <a:gd name="T31" fmla="*/ 0 h 73"/>
                <a:gd name="T32" fmla="*/ 21 w 31"/>
                <a:gd name="T33" fmla="*/ 0 h 73"/>
                <a:gd name="T34" fmla="*/ 21 w 31"/>
                <a:gd name="T3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73">
                  <a:moveTo>
                    <a:pt x="21" y="17"/>
                  </a:moveTo>
                  <a:lnTo>
                    <a:pt x="21" y="17"/>
                  </a:lnTo>
                  <a:lnTo>
                    <a:pt x="31" y="17"/>
                  </a:lnTo>
                  <a:lnTo>
                    <a:pt x="31" y="28"/>
                  </a:lnTo>
                  <a:lnTo>
                    <a:pt x="21" y="28"/>
                  </a:lnTo>
                  <a:lnTo>
                    <a:pt x="21" y="56"/>
                  </a:lnTo>
                  <a:cubicBezTo>
                    <a:pt x="21" y="59"/>
                    <a:pt x="22" y="61"/>
                    <a:pt x="26" y="61"/>
                  </a:cubicBezTo>
                  <a:lnTo>
                    <a:pt x="31" y="61"/>
                  </a:lnTo>
                  <a:lnTo>
                    <a:pt x="31" y="73"/>
                  </a:lnTo>
                  <a:lnTo>
                    <a:pt x="23" y="73"/>
                  </a:lnTo>
                  <a:cubicBezTo>
                    <a:pt x="11" y="73"/>
                    <a:pt x="6" y="65"/>
                    <a:pt x="6" y="57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1" y="0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8" name="Freeform 177">
              <a:extLst>
                <a:ext uri="{FF2B5EF4-FFF2-40B4-BE49-F238E27FC236}">
                  <a16:creationId xmlns:a16="http://schemas.microsoft.com/office/drawing/2014/main" id="{DFAB07D5-F28F-4585-B197-4F48FB9822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8" y="1810"/>
              <a:ext cx="29" cy="38"/>
            </a:xfrm>
            <a:custGeom>
              <a:avLst/>
              <a:gdLst>
                <a:gd name="T0" fmla="*/ 22 w 47"/>
                <a:gd name="T1" fmla="*/ 34 h 59"/>
                <a:gd name="T2" fmla="*/ 22 w 47"/>
                <a:gd name="T3" fmla="*/ 34 h 59"/>
                <a:gd name="T4" fmla="*/ 14 w 47"/>
                <a:gd name="T5" fmla="*/ 41 h 59"/>
                <a:gd name="T6" fmla="*/ 22 w 47"/>
                <a:gd name="T7" fmla="*/ 47 h 59"/>
                <a:gd name="T8" fmla="*/ 31 w 47"/>
                <a:gd name="T9" fmla="*/ 44 h 59"/>
                <a:gd name="T10" fmla="*/ 33 w 47"/>
                <a:gd name="T11" fmla="*/ 37 h 59"/>
                <a:gd name="T12" fmla="*/ 33 w 47"/>
                <a:gd name="T13" fmla="*/ 34 h 59"/>
                <a:gd name="T14" fmla="*/ 22 w 47"/>
                <a:gd name="T15" fmla="*/ 34 h 59"/>
                <a:gd name="T16" fmla="*/ 47 w 47"/>
                <a:gd name="T17" fmla="*/ 20 h 59"/>
                <a:gd name="T18" fmla="*/ 47 w 47"/>
                <a:gd name="T19" fmla="*/ 20 h 59"/>
                <a:gd name="T20" fmla="*/ 47 w 47"/>
                <a:gd name="T21" fmla="*/ 58 h 59"/>
                <a:gd name="T22" fmla="*/ 33 w 47"/>
                <a:gd name="T23" fmla="*/ 58 h 59"/>
                <a:gd name="T24" fmla="*/ 33 w 47"/>
                <a:gd name="T25" fmla="*/ 53 h 59"/>
                <a:gd name="T26" fmla="*/ 19 w 47"/>
                <a:gd name="T27" fmla="*/ 59 h 59"/>
                <a:gd name="T28" fmla="*/ 4 w 47"/>
                <a:gd name="T29" fmla="*/ 54 h 59"/>
                <a:gd name="T30" fmla="*/ 0 w 47"/>
                <a:gd name="T31" fmla="*/ 41 h 59"/>
                <a:gd name="T32" fmla="*/ 20 w 47"/>
                <a:gd name="T33" fmla="*/ 24 h 59"/>
                <a:gd name="T34" fmla="*/ 33 w 47"/>
                <a:gd name="T35" fmla="*/ 24 h 59"/>
                <a:gd name="T36" fmla="*/ 33 w 47"/>
                <a:gd name="T37" fmla="*/ 21 h 59"/>
                <a:gd name="T38" fmla="*/ 22 w 47"/>
                <a:gd name="T39" fmla="*/ 12 h 59"/>
                <a:gd name="T40" fmla="*/ 11 w 47"/>
                <a:gd name="T41" fmla="*/ 17 h 59"/>
                <a:gd name="T42" fmla="*/ 2 w 47"/>
                <a:gd name="T43" fmla="*/ 8 h 59"/>
                <a:gd name="T44" fmla="*/ 23 w 47"/>
                <a:gd name="T45" fmla="*/ 0 h 59"/>
                <a:gd name="T46" fmla="*/ 47 w 47"/>
                <a:gd name="T47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59">
                  <a:moveTo>
                    <a:pt x="22" y="34"/>
                  </a:moveTo>
                  <a:lnTo>
                    <a:pt x="22" y="34"/>
                  </a:lnTo>
                  <a:cubicBezTo>
                    <a:pt x="16" y="34"/>
                    <a:pt x="14" y="36"/>
                    <a:pt x="14" y="41"/>
                  </a:cubicBezTo>
                  <a:cubicBezTo>
                    <a:pt x="14" y="45"/>
                    <a:pt x="16" y="47"/>
                    <a:pt x="22" y="47"/>
                  </a:cubicBezTo>
                  <a:cubicBezTo>
                    <a:pt x="26" y="47"/>
                    <a:pt x="28" y="47"/>
                    <a:pt x="31" y="44"/>
                  </a:cubicBezTo>
                  <a:cubicBezTo>
                    <a:pt x="32" y="43"/>
                    <a:pt x="33" y="41"/>
                    <a:pt x="33" y="37"/>
                  </a:cubicBezTo>
                  <a:lnTo>
                    <a:pt x="33" y="34"/>
                  </a:lnTo>
                  <a:lnTo>
                    <a:pt x="22" y="34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7" y="58"/>
                  </a:lnTo>
                  <a:lnTo>
                    <a:pt x="33" y="58"/>
                  </a:lnTo>
                  <a:lnTo>
                    <a:pt x="33" y="53"/>
                  </a:lnTo>
                  <a:cubicBezTo>
                    <a:pt x="29" y="57"/>
                    <a:pt x="26" y="59"/>
                    <a:pt x="19" y="59"/>
                  </a:cubicBezTo>
                  <a:cubicBezTo>
                    <a:pt x="13" y="59"/>
                    <a:pt x="8" y="57"/>
                    <a:pt x="4" y="54"/>
                  </a:cubicBezTo>
                  <a:cubicBezTo>
                    <a:pt x="1" y="51"/>
                    <a:pt x="0" y="46"/>
                    <a:pt x="0" y="41"/>
                  </a:cubicBezTo>
                  <a:cubicBezTo>
                    <a:pt x="0" y="32"/>
                    <a:pt x="6" y="24"/>
                    <a:pt x="20" y="24"/>
                  </a:cubicBezTo>
                  <a:lnTo>
                    <a:pt x="33" y="24"/>
                  </a:lnTo>
                  <a:lnTo>
                    <a:pt x="33" y="21"/>
                  </a:lnTo>
                  <a:cubicBezTo>
                    <a:pt x="33" y="15"/>
                    <a:pt x="30" y="12"/>
                    <a:pt x="22" y="12"/>
                  </a:cubicBezTo>
                  <a:cubicBezTo>
                    <a:pt x="17" y="12"/>
                    <a:pt x="14" y="14"/>
                    <a:pt x="11" y="17"/>
                  </a:cubicBezTo>
                  <a:lnTo>
                    <a:pt x="2" y="8"/>
                  </a:lnTo>
                  <a:cubicBezTo>
                    <a:pt x="8" y="2"/>
                    <a:pt x="13" y="0"/>
                    <a:pt x="23" y="0"/>
                  </a:cubicBezTo>
                  <a:cubicBezTo>
                    <a:pt x="39" y="0"/>
                    <a:pt x="47" y="7"/>
                    <a:pt x="47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9" name="Freeform 178">
              <a:extLst>
                <a:ext uri="{FF2B5EF4-FFF2-40B4-BE49-F238E27FC236}">
                  <a16:creationId xmlns:a16="http://schemas.microsoft.com/office/drawing/2014/main" id="{FCD615BE-F88C-48BD-B574-BB9FF9C9E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1798"/>
              <a:ext cx="15" cy="49"/>
            </a:xfrm>
            <a:custGeom>
              <a:avLst/>
              <a:gdLst>
                <a:gd name="T0" fmla="*/ 14 w 25"/>
                <a:gd name="T1" fmla="*/ 60 h 77"/>
                <a:gd name="T2" fmla="*/ 14 w 25"/>
                <a:gd name="T3" fmla="*/ 60 h 77"/>
                <a:gd name="T4" fmla="*/ 19 w 25"/>
                <a:gd name="T5" fmla="*/ 65 h 77"/>
                <a:gd name="T6" fmla="*/ 25 w 25"/>
                <a:gd name="T7" fmla="*/ 65 h 77"/>
                <a:gd name="T8" fmla="*/ 25 w 25"/>
                <a:gd name="T9" fmla="*/ 77 h 77"/>
                <a:gd name="T10" fmla="*/ 17 w 25"/>
                <a:gd name="T11" fmla="*/ 77 h 77"/>
                <a:gd name="T12" fmla="*/ 0 w 25"/>
                <a:gd name="T13" fmla="*/ 61 h 77"/>
                <a:gd name="T14" fmla="*/ 0 w 25"/>
                <a:gd name="T15" fmla="*/ 0 h 77"/>
                <a:gd name="T16" fmla="*/ 14 w 25"/>
                <a:gd name="T17" fmla="*/ 0 h 77"/>
                <a:gd name="T18" fmla="*/ 14 w 25"/>
                <a:gd name="T19" fmla="*/ 6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7">
                  <a:moveTo>
                    <a:pt x="14" y="60"/>
                  </a:moveTo>
                  <a:lnTo>
                    <a:pt x="14" y="60"/>
                  </a:lnTo>
                  <a:cubicBezTo>
                    <a:pt x="14" y="63"/>
                    <a:pt x="16" y="65"/>
                    <a:pt x="19" y="65"/>
                  </a:cubicBezTo>
                  <a:lnTo>
                    <a:pt x="25" y="65"/>
                  </a:lnTo>
                  <a:lnTo>
                    <a:pt x="25" y="77"/>
                  </a:lnTo>
                  <a:lnTo>
                    <a:pt x="17" y="77"/>
                  </a:lnTo>
                  <a:cubicBezTo>
                    <a:pt x="5" y="77"/>
                    <a:pt x="0" y="69"/>
                    <a:pt x="0" y="61"/>
                  </a:cubicBezTo>
                  <a:lnTo>
                    <a:pt x="0" y="0"/>
                  </a:lnTo>
                  <a:lnTo>
                    <a:pt x="14" y="0"/>
                  </a:lnTo>
                  <a:lnTo>
                    <a:pt x="14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0" name="Freeform 179">
              <a:extLst>
                <a:ext uri="{FF2B5EF4-FFF2-40B4-BE49-F238E27FC236}">
                  <a16:creationId xmlns:a16="http://schemas.microsoft.com/office/drawing/2014/main" id="{F2E517B1-B304-4E69-BFD8-FEFC0585A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5" y="1798"/>
              <a:ext cx="15" cy="49"/>
            </a:xfrm>
            <a:custGeom>
              <a:avLst/>
              <a:gdLst>
                <a:gd name="T0" fmla="*/ 14 w 25"/>
                <a:gd name="T1" fmla="*/ 60 h 77"/>
                <a:gd name="T2" fmla="*/ 14 w 25"/>
                <a:gd name="T3" fmla="*/ 60 h 77"/>
                <a:gd name="T4" fmla="*/ 19 w 25"/>
                <a:gd name="T5" fmla="*/ 65 h 77"/>
                <a:gd name="T6" fmla="*/ 25 w 25"/>
                <a:gd name="T7" fmla="*/ 65 h 77"/>
                <a:gd name="T8" fmla="*/ 25 w 25"/>
                <a:gd name="T9" fmla="*/ 77 h 77"/>
                <a:gd name="T10" fmla="*/ 16 w 25"/>
                <a:gd name="T11" fmla="*/ 77 h 77"/>
                <a:gd name="T12" fmla="*/ 0 w 25"/>
                <a:gd name="T13" fmla="*/ 61 h 77"/>
                <a:gd name="T14" fmla="*/ 0 w 25"/>
                <a:gd name="T15" fmla="*/ 0 h 77"/>
                <a:gd name="T16" fmla="*/ 14 w 25"/>
                <a:gd name="T17" fmla="*/ 0 h 77"/>
                <a:gd name="T18" fmla="*/ 14 w 25"/>
                <a:gd name="T19" fmla="*/ 6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7">
                  <a:moveTo>
                    <a:pt x="14" y="60"/>
                  </a:moveTo>
                  <a:lnTo>
                    <a:pt x="14" y="60"/>
                  </a:lnTo>
                  <a:cubicBezTo>
                    <a:pt x="14" y="63"/>
                    <a:pt x="15" y="65"/>
                    <a:pt x="19" y="65"/>
                  </a:cubicBezTo>
                  <a:lnTo>
                    <a:pt x="25" y="65"/>
                  </a:lnTo>
                  <a:lnTo>
                    <a:pt x="25" y="77"/>
                  </a:lnTo>
                  <a:lnTo>
                    <a:pt x="16" y="77"/>
                  </a:lnTo>
                  <a:cubicBezTo>
                    <a:pt x="5" y="77"/>
                    <a:pt x="0" y="69"/>
                    <a:pt x="0" y="61"/>
                  </a:cubicBezTo>
                  <a:lnTo>
                    <a:pt x="0" y="0"/>
                  </a:lnTo>
                  <a:lnTo>
                    <a:pt x="14" y="0"/>
                  </a:lnTo>
                  <a:lnTo>
                    <a:pt x="14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1" name="Freeform 180">
              <a:extLst>
                <a:ext uri="{FF2B5EF4-FFF2-40B4-BE49-F238E27FC236}">
                  <a16:creationId xmlns:a16="http://schemas.microsoft.com/office/drawing/2014/main" id="{10ABB755-478E-4730-A9D5-924812B419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6" y="1797"/>
              <a:ext cx="8" cy="50"/>
            </a:xfrm>
            <a:custGeom>
              <a:avLst/>
              <a:gdLst>
                <a:gd name="T0" fmla="*/ 14 w 14"/>
                <a:gd name="T1" fmla="*/ 78 h 78"/>
                <a:gd name="T2" fmla="*/ 14 w 14"/>
                <a:gd name="T3" fmla="*/ 78 h 78"/>
                <a:gd name="T4" fmla="*/ 0 w 14"/>
                <a:gd name="T5" fmla="*/ 78 h 78"/>
                <a:gd name="T6" fmla="*/ 0 w 14"/>
                <a:gd name="T7" fmla="*/ 22 h 78"/>
                <a:gd name="T8" fmla="*/ 14 w 14"/>
                <a:gd name="T9" fmla="*/ 22 h 78"/>
                <a:gd name="T10" fmla="*/ 14 w 14"/>
                <a:gd name="T11" fmla="*/ 78 h 78"/>
                <a:gd name="T12" fmla="*/ 14 w 14"/>
                <a:gd name="T13" fmla="*/ 11 h 78"/>
                <a:gd name="T14" fmla="*/ 14 w 14"/>
                <a:gd name="T15" fmla="*/ 11 h 78"/>
                <a:gd name="T16" fmla="*/ 0 w 14"/>
                <a:gd name="T17" fmla="*/ 11 h 78"/>
                <a:gd name="T18" fmla="*/ 0 w 14"/>
                <a:gd name="T19" fmla="*/ 0 h 78"/>
                <a:gd name="T20" fmla="*/ 14 w 14"/>
                <a:gd name="T21" fmla="*/ 0 h 78"/>
                <a:gd name="T22" fmla="*/ 14 w 14"/>
                <a:gd name="T23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78">
                  <a:moveTo>
                    <a:pt x="14" y="78"/>
                  </a:moveTo>
                  <a:lnTo>
                    <a:pt x="14" y="78"/>
                  </a:lnTo>
                  <a:lnTo>
                    <a:pt x="0" y="78"/>
                  </a:lnTo>
                  <a:lnTo>
                    <a:pt x="0" y="22"/>
                  </a:lnTo>
                  <a:lnTo>
                    <a:pt x="14" y="22"/>
                  </a:lnTo>
                  <a:lnTo>
                    <a:pt x="14" y="78"/>
                  </a:lnTo>
                  <a:close/>
                  <a:moveTo>
                    <a:pt x="14" y="11"/>
                  </a:move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2" name="Freeform 181">
              <a:extLst>
                <a:ext uri="{FF2B5EF4-FFF2-40B4-BE49-F238E27FC236}">
                  <a16:creationId xmlns:a16="http://schemas.microsoft.com/office/drawing/2014/main" id="{71FCA910-A9E4-4A50-9121-F0F694433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1801"/>
              <a:ext cx="18" cy="46"/>
            </a:xfrm>
            <a:custGeom>
              <a:avLst/>
              <a:gdLst>
                <a:gd name="T0" fmla="*/ 20 w 31"/>
                <a:gd name="T1" fmla="*/ 17 h 73"/>
                <a:gd name="T2" fmla="*/ 20 w 31"/>
                <a:gd name="T3" fmla="*/ 17 h 73"/>
                <a:gd name="T4" fmla="*/ 31 w 31"/>
                <a:gd name="T5" fmla="*/ 17 h 73"/>
                <a:gd name="T6" fmla="*/ 31 w 31"/>
                <a:gd name="T7" fmla="*/ 28 h 73"/>
                <a:gd name="T8" fmla="*/ 20 w 31"/>
                <a:gd name="T9" fmla="*/ 28 h 73"/>
                <a:gd name="T10" fmla="*/ 20 w 31"/>
                <a:gd name="T11" fmla="*/ 56 h 73"/>
                <a:gd name="T12" fmla="*/ 25 w 31"/>
                <a:gd name="T13" fmla="*/ 61 h 73"/>
                <a:gd name="T14" fmla="*/ 31 w 31"/>
                <a:gd name="T15" fmla="*/ 61 h 73"/>
                <a:gd name="T16" fmla="*/ 31 w 31"/>
                <a:gd name="T17" fmla="*/ 73 h 73"/>
                <a:gd name="T18" fmla="*/ 23 w 31"/>
                <a:gd name="T19" fmla="*/ 73 h 73"/>
                <a:gd name="T20" fmla="*/ 6 w 31"/>
                <a:gd name="T21" fmla="*/ 57 h 73"/>
                <a:gd name="T22" fmla="*/ 6 w 31"/>
                <a:gd name="T23" fmla="*/ 28 h 73"/>
                <a:gd name="T24" fmla="*/ 0 w 31"/>
                <a:gd name="T25" fmla="*/ 28 h 73"/>
                <a:gd name="T26" fmla="*/ 0 w 31"/>
                <a:gd name="T27" fmla="*/ 17 h 73"/>
                <a:gd name="T28" fmla="*/ 6 w 31"/>
                <a:gd name="T29" fmla="*/ 17 h 73"/>
                <a:gd name="T30" fmla="*/ 6 w 31"/>
                <a:gd name="T31" fmla="*/ 0 h 73"/>
                <a:gd name="T32" fmla="*/ 20 w 31"/>
                <a:gd name="T33" fmla="*/ 0 h 73"/>
                <a:gd name="T34" fmla="*/ 20 w 31"/>
                <a:gd name="T3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73">
                  <a:moveTo>
                    <a:pt x="20" y="17"/>
                  </a:moveTo>
                  <a:lnTo>
                    <a:pt x="20" y="17"/>
                  </a:lnTo>
                  <a:lnTo>
                    <a:pt x="31" y="17"/>
                  </a:lnTo>
                  <a:lnTo>
                    <a:pt x="31" y="28"/>
                  </a:lnTo>
                  <a:lnTo>
                    <a:pt x="20" y="28"/>
                  </a:lnTo>
                  <a:lnTo>
                    <a:pt x="20" y="56"/>
                  </a:lnTo>
                  <a:cubicBezTo>
                    <a:pt x="20" y="59"/>
                    <a:pt x="22" y="61"/>
                    <a:pt x="25" y="61"/>
                  </a:cubicBezTo>
                  <a:lnTo>
                    <a:pt x="31" y="61"/>
                  </a:lnTo>
                  <a:lnTo>
                    <a:pt x="31" y="73"/>
                  </a:lnTo>
                  <a:lnTo>
                    <a:pt x="23" y="73"/>
                  </a:lnTo>
                  <a:cubicBezTo>
                    <a:pt x="11" y="73"/>
                    <a:pt x="6" y="65"/>
                    <a:pt x="6" y="57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0" y="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3" name="Freeform 182">
              <a:extLst>
                <a:ext uri="{FF2B5EF4-FFF2-40B4-BE49-F238E27FC236}">
                  <a16:creationId xmlns:a16="http://schemas.microsoft.com/office/drawing/2014/main" id="{53C249C8-4ECC-4094-9258-33DB944D71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" y="1810"/>
              <a:ext cx="30" cy="38"/>
            </a:xfrm>
            <a:custGeom>
              <a:avLst/>
              <a:gdLst>
                <a:gd name="T0" fmla="*/ 15 w 50"/>
                <a:gd name="T1" fmla="*/ 18 h 59"/>
                <a:gd name="T2" fmla="*/ 15 w 50"/>
                <a:gd name="T3" fmla="*/ 18 h 59"/>
                <a:gd name="T4" fmla="*/ 14 w 50"/>
                <a:gd name="T5" fmla="*/ 24 h 59"/>
                <a:gd name="T6" fmla="*/ 36 w 50"/>
                <a:gd name="T7" fmla="*/ 24 h 59"/>
                <a:gd name="T8" fmla="*/ 35 w 50"/>
                <a:gd name="T9" fmla="*/ 18 h 59"/>
                <a:gd name="T10" fmla="*/ 25 w 50"/>
                <a:gd name="T11" fmla="*/ 12 h 59"/>
                <a:gd name="T12" fmla="*/ 15 w 50"/>
                <a:gd name="T13" fmla="*/ 18 h 59"/>
                <a:gd name="T14" fmla="*/ 50 w 50"/>
                <a:gd name="T15" fmla="*/ 28 h 59"/>
                <a:gd name="T16" fmla="*/ 50 w 50"/>
                <a:gd name="T17" fmla="*/ 28 h 59"/>
                <a:gd name="T18" fmla="*/ 50 w 50"/>
                <a:gd name="T19" fmla="*/ 34 h 59"/>
                <a:gd name="T20" fmla="*/ 14 w 50"/>
                <a:gd name="T21" fmla="*/ 34 h 59"/>
                <a:gd name="T22" fmla="*/ 27 w 50"/>
                <a:gd name="T23" fmla="*/ 47 h 59"/>
                <a:gd name="T24" fmla="*/ 40 w 50"/>
                <a:gd name="T25" fmla="*/ 41 h 59"/>
                <a:gd name="T26" fmla="*/ 48 w 50"/>
                <a:gd name="T27" fmla="*/ 50 h 59"/>
                <a:gd name="T28" fmla="*/ 27 w 50"/>
                <a:gd name="T29" fmla="*/ 59 h 59"/>
                <a:gd name="T30" fmla="*/ 0 w 50"/>
                <a:gd name="T31" fmla="*/ 29 h 59"/>
                <a:gd name="T32" fmla="*/ 25 w 50"/>
                <a:gd name="T33" fmla="*/ 0 h 59"/>
                <a:gd name="T34" fmla="*/ 50 w 50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9">
                  <a:moveTo>
                    <a:pt x="15" y="18"/>
                  </a:moveTo>
                  <a:lnTo>
                    <a:pt x="15" y="18"/>
                  </a:lnTo>
                  <a:cubicBezTo>
                    <a:pt x="14" y="20"/>
                    <a:pt x="14" y="22"/>
                    <a:pt x="14" y="24"/>
                  </a:cubicBezTo>
                  <a:lnTo>
                    <a:pt x="36" y="24"/>
                  </a:lnTo>
                  <a:cubicBezTo>
                    <a:pt x="36" y="22"/>
                    <a:pt x="36" y="20"/>
                    <a:pt x="35" y="18"/>
                  </a:cubicBezTo>
                  <a:cubicBezTo>
                    <a:pt x="33" y="15"/>
                    <a:pt x="30" y="12"/>
                    <a:pt x="25" y="12"/>
                  </a:cubicBezTo>
                  <a:cubicBezTo>
                    <a:pt x="20" y="12"/>
                    <a:pt x="17" y="15"/>
                    <a:pt x="15" y="18"/>
                  </a:cubicBezTo>
                  <a:close/>
                  <a:moveTo>
                    <a:pt x="50" y="28"/>
                  </a:moveTo>
                  <a:lnTo>
                    <a:pt x="50" y="28"/>
                  </a:lnTo>
                  <a:lnTo>
                    <a:pt x="50" y="34"/>
                  </a:lnTo>
                  <a:lnTo>
                    <a:pt x="14" y="34"/>
                  </a:lnTo>
                  <a:cubicBezTo>
                    <a:pt x="14" y="41"/>
                    <a:pt x="19" y="47"/>
                    <a:pt x="27" y="47"/>
                  </a:cubicBezTo>
                  <a:cubicBezTo>
                    <a:pt x="33" y="47"/>
                    <a:pt x="36" y="45"/>
                    <a:pt x="40" y="41"/>
                  </a:cubicBezTo>
                  <a:lnTo>
                    <a:pt x="48" y="50"/>
                  </a:lnTo>
                  <a:cubicBezTo>
                    <a:pt x="43" y="56"/>
                    <a:pt x="37" y="59"/>
                    <a:pt x="27" y="59"/>
                  </a:cubicBezTo>
                  <a:cubicBezTo>
                    <a:pt x="13" y="59"/>
                    <a:pt x="0" y="53"/>
                    <a:pt x="0" y="29"/>
                  </a:cubicBezTo>
                  <a:cubicBezTo>
                    <a:pt x="0" y="11"/>
                    <a:pt x="10" y="0"/>
                    <a:pt x="25" y="0"/>
                  </a:cubicBezTo>
                  <a:cubicBezTo>
                    <a:pt x="41" y="0"/>
                    <a:pt x="50" y="12"/>
                    <a:pt x="50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4" name="Freeform 183">
              <a:extLst>
                <a:ext uri="{FF2B5EF4-FFF2-40B4-BE49-F238E27FC236}">
                  <a16:creationId xmlns:a16="http://schemas.microsoft.com/office/drawing/2014/main" id="{93EC0716-1709-4B70-A932-3367EBD622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8" y="1810"/>
              <a:ext cx="30" cy="38"/>
            </a:xfrm>
            <a:custGeom>
              <a:avLst/>
              <a:gdLst>
                <a:gd name="T0" fmla="*/ 31 w 49"/>
                <a:gd name="T1" fmla="*/ 16 h 59"/>
                <a:gd name="T2" fmla="*/ 31 w 49"/>
                <a:gd name="T3" fmla="*/ 16 h 59"/>
                <a:gd name="T4" fmla="*/ 24 w 49"/>
                <a:gd name="T5" fmla="*/ 13 h 59"/>
                <a:gd name="T6" fmla="*/ 18 w 49"/>
                <a:gd name="T7" fmla="*/ 16 h 59"/>
                <a:gd name="T8" fmla="*/ 14 w 49"/>
                <a:gd name="T9" fmla="*/ 29 h 59"/>
                <a:gd name="T10" fmla="*/ 18 w 49"/>
                <a:gd name="T11" fmla="*/ 43 h 59"/>
                <a:gd name="T12" fmla="*/ 24 w 49"/>
                <a:gd name="T13" fmla="*/ 46 h 59"/>
                <a:gd name="T14" fmla="*/ 31 w 49"/>
                <a:gd name="T15" fmla="*/ 43 h 59"/>
                <a:gd name="T16" fmla="*/ 34 w 49"/>
                <a:gd name="T17" fmla="*/ 29 h 59"/>
                <a:gd name="T18" fmla="*/ 31 w 49"/>
                <a:gd name="T19" fmla="*/ 16 h 59"/>
                <a:gd name="T20" fmla="*/ 42 w 49"/>
                <a:gd name="T21" fmla="*/ 52 h 59"/>
                <a:gd name="T22" fmla="*/ 42 w 49"/>
                <a:gd name="T23" fmla="*/ 52 h 59"/>
                <a:gd name="T24" fmla="*/ 24 w 49"/>
                <a:gd name="T25" fmla="*/ 59 h 59"/>
                <a:gd name="T26" fmla="*/ 6 w 49"/>
                <a:gd name="T27" fmla="*/ 52 h 59"/>
                <a:gd name="T28" fmla="*/ 0 w 49"/>
                <a:gd name="T29" fmla="*/ 29 h 59"/>
                <a:gd name="T30" fmla="*/ 6 w 49"/>
                <a:gd name="T31" fmla="*/ 7 h 59"/>
                <a:gd name="T32" fmla="*/ 24 w 49"/>
                <a:gd name="T33" fmla="*/ 0 h 59"/>
                <a:gd name="T34" fmla="*/ 42 w 49"/>
                <a:gd name="T35" fmla="*/ 7 h 59"/>
                <a:gd name="T36" fmla="*/ 49 w 49"/>
                <a:gd name="T37" fmla="*/ 29 h 59"/>
                <a:gd name="T38" fmla="*/ 42 w 49"/>
                <a:gd name="T39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59">
                  <a:moveTo>
                    <a:pt x="31" y="16"/>
                  </a:moveTo>
                  <a:lnTo>
                    <a:pt x="31" y="16"/>
                  </a:lnTo>
                  <a:cubicBezTo>
                    <a:pt x="29" y="14"/>
                    <a:pt x="27" y="13"/>
                    <a:pt x="24" y="13"/>
                  </a:cubicBezTo>
                  <a:cubicBezTo>
                    <a:pt x="22" y="13"/>
                    <a:pt x="19" y="14"/>
                    <a:pt x="18" y="16"/>
                  </a:cubicBezTo>
                  <a:cubicBezTo>
                    <a:pt x="15" y="18"/>
                    <a:pt x="14" y="24"/>
                    <a:pt x="14" y="29"/>
                  </a:cubicBezTo>
                  <a:cubicBezTo>
                    <a:pt x="14" y="35"/>
                    <a:pt x="15" y="41"/>
                    <a:pt x="18" y="43"/>
                  </a:cubicBezTo>
                  <a:cubicBezTo>
                    <a:pt x="19" y="45"/>
                    <a:pt x="22" y="46"/>
                    <a:pt x="24" y="46"/>
                  </a:cubicBezTo>
                  <a:cubicBezTo>
                    <a:pt x="27" y="46"/>
                    <a:pt x="29" y="45"/>
                    <a:pt x="31" y="43"/>
                  </a:cubicBezTo>
                  <a:cubicBezTo>
                    <a:pt x="34" y="41"/>
                    <a:pt x="34" y="35"/>
                    <a:pt x="34" y="29"/>
                  </a:cubicBezTo>
                  <a:cubicBezTo>
                    <a:pt x="34" y="24"/>
                    <a:pt x="34" y="18"/>
                    <a:pt x="31" y="16"/>
                  </a:cubicBezTo>
                  <a:close/>
                  <a:moveTo>
                    <a:pt x="42" y="52"/>
                  </a:moveTo>
                  <a:lnTo>
                    <a:pt x="42" y="52"/>
                  </a:lnTo>
                  <a:cubicBezTo>
                    <a:pt x="39" y="56"/>
                    <a:pt x="33" y="59"/>
                    <a:pt x="24" y="59"/>
                  </a:cubicBezTo>
                  <a:cubicBezTo>
                    <a:pt x="16" y="59"/>
                    <a:pt x="10" y="56"/>
                    <a:pt x="6" y="52"/>
                  </a:cubicBezTo>
                  <a:cubicBezTo>
                    <a:pt x="1" y="46"/>
                    <a:pt x="0" y="40"/>
                    <a:pt x="0" y="29"/>
                  </a:cubicBezTo>
                  <a:cubicBezTo>
                    <a:pt x="0" y="19"/>
                    <a:pt x="1" y="13"/>
                    <a:pt x="6" y="7"/>
                  </a:cubicBezTo>
                  <a:cubicBezTo>
                    <a:pt x="10" y="3"/>
                    <a:pt x="16" y="0"/>
                    <a:pt x="24" y="0"/>
                  </a:cubicBezTo>
                  <a:cubicBezTo>
                    <a:pt x="33" y="0"/>
                    <a:pt x="39" y="3"/>
                    <a:pt x="42" y="7"/>
                  </a:cubicBezTo>
                  <a:cubicBezTo>
                    <a:pt x="47" y="13"/>
                    <a:pt x="49" y="19"/>
                    <a:pt x="49" y="29"/>
                  </a:cubicBezTo>
                  <a:cubicBezTo>
                    <a:pt x="49" y="40"/>
                    <a:pt x="47" y="46"/>
                    <a:pt x="42" y="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5" name="Freeform 184">
              <a:extLst>
                <a:ext uri="{FF2B5EF4-FFF2-40B4-BE49-F238E27FC236}">
                  <a16:creationId xmlns:a16="http://schemas.microsoft.com/office/drawing/2014/main" id="{915BF7AD-F1F1-48A3-A69B-AC51D95DB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4" y="1798"/>
              <a:ext cx="15" cy="49"/>
            </a:xfrm>
            <a:custGeom>
              <a:avLst/>
              <a:gdLst>
                <a:gd name="T0" fmla="*/ 15 w 25"/>
                <a:gd name="T1" fmla="*/ 60 h 77"/>
                <a:gd name="T2" fmla="*/ 15 w 25"/>
                <a:gd name="T3" fmla="*/ 60 h 77"/>
                <a:gd name="T4" fmla="*/ 20 w 25"/>
                <a:gd name="T5" fmla="*/ 65 h 77"/>
                <a:gd name="T6" fmla="*/ 25 w 25"/>
                <a:gd name="T7" fmla="*/ 65 h 77"/>
                <a:gd name="T8" fmla="*/ 25 w 25"/>
                <a:gd name="T9" fmla="*/ 77 h 77"/>
                <a:gd name="T10" fmla="*/ 17 w 25"/>
                <a:gd name="T11" fmla="*/ 77 h 77"/>
                <a:gd name="T12" fmla="*/ 0 w 25"/>
                <a:gd name="T13" fmla="*/ 61 h 77"/>
                <a:gd name="T14" fmla="*/ 0 w 25"/>
                <a:gd name="T15" fmla="*/ 0 h 77"/>
                <a:gd name="T16" fmla="*/ 15 w 25"/>
                <a:gd name="T17" fmla="*/ 0 h 77"/>
                <a:gd name="T18" fmla="*/ 15 w 25"/>
                <a:gd name="T19" fmla="*/ 6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7">
                  <a:moveTo>
                    <a:pt x="15" y="60"/>
                  </a:moveTo>
                  <a:lnTo>
                    <a:pt x="15" y="60"/>
                  </a:lnTo>
                  <a:cubicBezTo>
                    <a:pt x="15" y="63"/>
                    <a:pt x="16" y="65"/>
                    <a:pt x="20" y="65"/>
                  </a:cubicBezTo>
                  <a:lnTo>
                    <a:pt x="25" y="65"/>
                  </a:lnTo>
                  <a:lnTo>
                    <a:pt x="25" y="77"/>
                  </a:lnTo>
                  <a:lnTo>
                    <a:pt x="17" y="77"/>
                  </a:lnTo>
                  <a:cubicBezTo>
                    <a:pt x="5" y="77"/>
                    <a:pt x="0" y="69"/>
                    <a:pt x="0" y="61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6" name="Freeform 185">
              <a:extLst>
                <a:ext uri="{FF2B5EF4-FFF2-40B4-BE49-F238E27FC236}">
                  <a16:creationId xmlns:a16="http://schemas.microsoft.com/office/drawing/2014/main" id="{91421CB1-7885-4971-B9C6-89A4FAAAE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" y="1798"/>
              <a:ext cx="15" cy="49"/>
            </a:xfrm>
            <a:custGeom>
              <a:avLst/>
              <a:gdLst>
                <a:gd name="T0" fmla="*/ 15 w 25"/>
                <a:gd name="T1" fmla="*/ 60 h 77"/>
                <a:gd name="T2" fmla="*/ 15 w 25"/>
                <a:gd name="T3" fmla="*/ 60 h 77"/>
                <a:gd name="T4" fmla="*/ 20 w 25"/>
                <a:gd name="T5" fmla="*/ 65 h 77"/>
                <a:gd name="T6" fmla="*/ 25 w 25"/>
                <a:gd name="T7" fmla="*/ 65 h 77"/>
                <a:gd name="T8" fmla="*/ 25 w 25"/>
                <a:gd name="T9" fmla="*/ 77 h 77"/>
                <a:gd name="T10" fmla="*/ 17 w 25"/>
                <a:gd name="T11" fmla="*/ 77 h 77"/>
                <a:gd name="T12" fmla="*/ 0 w 25"/>
                <a:gd name="T13" fmla="*/ 61 h 77"/>
                <a:gd name="T14" fmla="*/ 0 w 25"/>
                <a:gd name="T15" fmla="*/ 0 h 77"/>
                <a:gd name="T16" fmla="*/ 15 w 25"/>
                <a:gd name="T17" fmla="*/ 0 h 77"/>
                <a:gd name="T18" fmla="*/ 15 w 25"/>
                <a:gd name="T19" fmla="*/ 6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7">
                  <a:moveTo>
                    <a:pt x="15" y="60"/>
                  </a:moveTo>
                  <a:lnTo>
                    <a:pt x="15" y="60"/>
                  </a:lnTo>
                  <a:cubicBezTo>
                    <a:pt x="15" y="63"/>
                    <a:pt x="16" y="65"/>
                    <a:pt x="20" y="65"/>
                  </a:cubicBezTo>
                  <a:lnTo>
                    <a:pt x="25" y="65"/>
                  </a:lnTo>
                  <a:lnTo>
                    <a:pt x="25" y="77"/>
                  </a:lnTo>
                  <a:lnTo>
                    <a:pt x="17" y="77"/>
                  </a:lnTo>
                  <a:cubicBezTo>
                    <a:pt x="5" y="77"/>
                    <a:pt x="0" y="69"/>
                    <a:pt x="0" y="61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7" name="Freeform 186">
              <a:extLst>
                <a:ext uri="{FF2B5EF4-FFF2-40B4-BE49-F238E27FC236}">
                  <a16:creationId xmlns:a16="http://schemas.microsoft.com/office/drawing/2014/main" id="{0B96D522-75BE-487A-AAFD-58854F1873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5" y="1797"/>
              <a:ext cx="9" cy="50"/>
            </a:xfrm>
            <a:custGeom>
              <a:avLst/>
              <a:gdLst>
                <a:gd name="T0" fmla="*/ 15 w 15"/>
                <a:gd name="T1" fmla="*/ 78 h 78"/>
                <a:gd name="T2" fmla="*/ 15 w 15"/>
                <a:gd name="T3" fmla="*/ 78 h 78"/>
                <a:gd name="T4" fmla="*/ 0 w 15"/>
                <a:gd name="T5" fmla="*/ 78 h 78"/>
                <a:gd name="T6" fmla="*/ 0 w 15"/>
                <a:gd name="T7" fmla="*/ 22 h 78"/>
                <a:gd name="T8" fmla="*/ 15 w 15"/>
                <a:gd name="T9" fmla="*/ 22 h 78"/>
                <a:gd name="T10" fmla="*/ 15 w 15"/>
                <a:gd name="T11" fmla="*/ 78 h 78"/>
                <a:gd name="T12" fmla="*/ 15 w 15"/>
                <a:gd name="T13" fmla="*/ 11 h 78"/>
                <a:gd name="T14" fmla="*/ 15 w 15"/>
                <a:gd name="T15" fmla="*/ 11 h 78"/>
                <a:gd name="T16" fmla="*/ 0 w 15"/>
                <a:gd name="T17" fmla="*/ 11 h 78"/>
                <a:gd name="T18" fmla="*/ 0 w 15"/>
                <a:gd name="T19" fmla="*/ 0 h 78"/>
                <a:gd name="T20" fmla="*/ 15 w 15"/>
                <a:gd name="T21" fmla="*/ 0 h 78"/>
                <a:gd name="T22" fmla="*/ 15 w 15"/>
                <a:gd name="T23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8">
                  <a:moveTo>
                    <a:pt x="15" y="78"/>
                  </a:moveTo>
                  <a:lnTo>
                    <a:pt x="15" y="78"/>
                  </a:lnTo>
                  <a:lnTo>
                    <a:pt x="0" y="78"/>
                  </a:lnTo>
                  <a:lnTo>
                    <a:pt x="0" y="22"/>
                  </a:lnTo>
                  <a:lnTo>
                    <a:pt x="15" y="22"/>
                  </a:lnTo>
                  <a:lnTo>
                    <a:pt x="15" y="78"/>
                  </a:lnTo>
                  <a:close/>
                  <a:moveTo>
                    <a:pt x="15" y="11"/>
                  </a:move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8" name="Freeform 187">
              <a:extLst>
                <a:ext uri="{FF2B5EF4-FFF2-40B4-BE49-F238E27FC236}">
                  <a16:creationId xmlns:a16="http://schemas.microsoft.com/office/drawing/2014/main" id="{73455222-317B-4150-A8FD-59CF851DE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810"/>
              <a:ext cx="29" cy="38"/>
            </a:xfrm>
            <a:custGeom>
              <a:avLst/>
              <a:gdLst>
                <a:gd name="T0" fmla="*/ 47 w 49"/>
                <a:gd name="T1" fmla="*/ 7 h 59"/>
                <a:gd name="T2" fmla="*/ 47 w 49"/>
                <a:gd name="T3" fmla="*/ 7 h 59"/>
                <a:gd name="T4" fmla="*/ 39 w 49"/>
                <a:gd name="T5" fmla="*/ 16 h 59"/>
                <a:gd name="T6" fmla="*/ 25 w 49"/>
                <a:gd name="T7" fmla="*/ 12 h 59"/>
                <a:gd name="T8" fmla="*/ 17 w 49"/>
                <a:gd name="T9" fmla="*/ 17 h 59"/>
                <a:gd name="T10" fmla="*/ 23 w 49"/>
                <a:gd name="T11" fmla="*/ 22 h 59"/>
                <a:gd name="T12" fmla="*/ 32 w 49"/>
                <a:gd name="T13" fmla="*/ 23 h 59"/>
                <a:gd name="T14" fmla="*/ 49 w 49"/>
                <a:gd name="T15" fmla="*/ 40 h 59"/>
                <a:gd name="T16" fmla="*/ 25 w 49"/>
                <a:gd name="T17" fmla="*/ 59 h 59"/>
                <a:gd name="T18" fmla="*/ 0 w 49"/>
                <a:gd name="T19" fmla="*/ 51 h 59"/>
                <a:gd name="T20" fmla="*/ 10 w 49"/>
                <a:gd name="T21" fmla="*/ 41 h 59"/>
                <a:gd name="T22" fmla="*/ 25 w 49"/>
                <a:gd name="T23" fmla="*/ 47 h 59"/>
                <a:gd name="T24" fmla="*/ 35 w 49"/>
                <a:gd name="T25" fmla="*/ 41 h 59"/>
                <a:gd name="T26" fmla="*/ 29 w 49"/>
                <a:gd name="T27" fmla="*/ 35 h 59"/>
                <a:gd name="T28" fmla="*/ 20 w 49"/>
                <a:gd name="T29" fmla="*/ 35 h 59"/>
                <a:gd name="T30" fmla="*/ 3 w 49"/>
                <a:gd name="T31" fmla="*/ 18 h 59"/>
                <a:gd name="T32" fmla="*/ 25 w 49"/>
                <a:gd name="T33" fmla="*/ 0 h 59"/>
                <a:gd name="T34" fmla="*/ 47 w 49"/>
                <a:gd name="T35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59">
                  <a:moveTo>
                    <a:pt x="47" y="7"/>
                  </a:moveTo>
                  <a:lnTo>
                    <a:pt x="47" y="7"/>
                  </a:lnTo>
                  <a:lnTo>
                    <a:pt x="39" y="16"/>
                  </a:lnTo>
                  <a:cubicBezTo>
                    <a:pt x="35" y="13"/>
                    <a:pt x="30" y="12"/>
                    <a:pt x="25" y="12"/>
                  </a:cubicBezTo>
                  <a:cubicBezTo>
                    <a:pt x="19" y="12"/>
                    <a:pt x="17" y="15"/>
                    <a:pt x="17" y="17"/>
                  </a:cubicBezTo>
                  <a:cubicBezTo>
                    <a:pt x="17" y="20"/>
                    <a:pt x="19" y="22"/>
                    <a:pt x="23" y="22"/>
                  </a:cubicBezTo>
                  <a:lnTo>
                    <a:pt x="32" y="23"/>
                  </a:lnTo>
                  <a:cubicBezTo>
                    <a:pt x="43" y="24"/>
                    <a:pt x="49" y="30"/>
                    <a:pt x="49" y="40"/>
                  </a:cubicBezTo>
                  <a:cubicBezTo>
                    <a:pt x="49" y="53"/>
                    <a:pt x="38" y="59"/>
                    <a:pt x="25" y="59"/>
                  </a:cubicBezTo>
                  <a:cubicBezTo>
                    <a:pt x="16" y="59"/>
                    <a:pt x="8" y="58"/>
                    <a:pt x="0" y="51"/>
                  </a:cubicBezTo>
                  <a:lnTo>
                    <a:pt x="10" y="41"/>
                  </a:lnTo>
                  <a:cubicBezTo>
                    <a:pt x="14" y="46"/>
                    <a:pt x="21" y="47"/>
                    <a:pt x="25" y="47"/>
                  </a:cubicBezTo>
                  <a:cubicBezTo>
                    <a:pt x="30" y="47"/>
                    <a:pt x="35" y="45"/>
                    <a:pt x="35" y="41"/>
                  </a:cubicBezTo>
                  <a:cubicBezTo>
                    <a:pt x="35" y="38"/>
                    <a:pt x="34" y="36"/>
                    <a:pt x="29" y="35"/>
                  </a:cubicBezTo>
                  <a:lnTo>
                    <a:pt x="20" y="35"/>
                  </a:lnTo>
                  <a:cubicBezTo>
                    <a:pt x="10" y="34"/>
                    <a:pt x="3" y="29"/>
                    <a:pt x="3" y="18"/>
                  </a:cubicBezTo>
                  <a:cubicBezTo>
                    <a:pt x="3" y="6"/>
                    <a:pt x="14" y="0"/>
                    <a:pt x="25" y="0"/>
                  </a:cubicBezTo>
                  <a:cubicBezTo>
                    <a:pt x="34" y="0"/>
                    <a:pt x="42" y="2"/>
                    <a:pt x="47" y="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9" name="Freeform 188">
              <a:extLst>
                <a:ext uri="{FF2B5EF4-FFF2-40B4-BE49-F238E27FC236}">
                  <a16:creationId xmlns:a16="http://schemas.microsoft.com/office/drawing/2014/main" id="{6D2948E8-A342-47CD-A99A-8DFA6918B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" y="1811"/>
              <a:ext cx="29" cy="37"/>
            </a:xfrm>
            <a:custGeom>
              <a:avLst/>
              <a:gdLst>
                <a:gd name="T0" fmla="*/ 48 w 48"/>
                <a:gd name="T1" fmla="*/ 57 h 58"/>
                <a:gd name="T2" fmla="*/ 48 w 48"/>
                <a:gd name="T3" fmla="*/ 57 h 58"/>
                <a:gd name="T4" fmla="*/ 34 w 48"/>
                <a:gd name="T5" fmla="*/ 57 h 58"/>
                <a:gd name="T6" fmla="*/ 34 w 48"/>
                <a:gd name="T7" fmla="*/ 52 h 58"/>
                <a:gd name="T8" fmla="*/ 20 w 48"/>
                <a:gd name="T9" fmla="*/ 58 h 58"/>
                <a:gd name="T10" fmla="*/ 6 w 48"/>
                <a:gd name="T11" fmla="*/ 53 h 58"/>
                <a:gd name="T12" fmla="*/ 0 w 48"/>
                <a:gd name="T13" fmla="*/ 36 h 58"/>
                <a:gd name="T14" fmla="*/ 0 w 48"/>
                <a:gd name="T15" fmla="*/ 0 h 58"/>
                <a:gd name="T16" fmla="*/ 15 w 48"/>
                <a:gd name="T17" fmla="*/ 0 h 58"/>
                <a:gd name="T18" fmla="*/ 15 w 48"/>
                <a:gd name="T19" fmla="*/ 35 h 58"/>
                <a:gd name="T20" fmla="*/ 24 w 48"/>
                <a:gd name="T21" fmla="*/ 45 h 58"/>
                <a:gd name="T22" fmla="*/ 34 w 48"/>
                <a:gd name="T23" fmla="*/ 35 h 58"/>
                <a:gd name="T24" fmla="*/ 34 w 48"/>
                <a:gd name="T25" fmla="*/ 0 h 58"/>
                <a:gd name="T26" fmla="*/ 48 w 48"/>
                <a:gd name="T27" fmla="*/ 0 h 58"/>
                <a:gd name="T28" fmla="*/ 48 w 48"/>
                <a:gd name="T29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58">
                  <a:moveTo>
                    <a:pt x="48" y="57"/>
                  </a:moveTo>
                  <a:lnTo>
                    <a:pt x="48" y="57"/>
                  </a:lnTo>
                  <a:lnTo>
                    <a:pt x="34" y="57"/>
                  </a:lnTo>
                  <a:lnTo>
                    <a:pt x="34" y="52"/>
                  </a:lnTo>
                  <a:cubicBezTo>
                    <a:pt x="30" y="56"/>
                    <a:pt x="25" y="58"/>
                    <a:pt x="20" y="58"/>
                  </a:cubicBezTo>
                  <a:cubicBezTo>
                    <a:pt x="14" y="58"/>
                    <a:pt x="9" y="56"/>
                    <a:pt x="6" y="53"/>
                  </a:cubicBezTo>
                  <a:cubicBezTo>
                    <a:pt x="1" y="48"/>
                    <a:pt x="0" y="43"/>
                    <a:pt x="0" y="36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35"/>
                  </a:lnTo>
                  <a:cubicBezTo>
                    <a:pt x="15" y="42"/>
                    <a:pt x="20" y="45"/>
                    <a:pt x="24" y="45"/>
                  </a:cubicBezTo>
                  <a:cubicBezTo>
                    <a:pt x="29" y="45"/>
                    <a:pt x="34" y="42"/>
                    <a:pt x="34" y="35"/>
                  </a:cubicBezTo>
                  <a:lnTo>
                    <a:pt x="34" y="0"/>
                  </a:lnTo>
                  <a:lnTo>
                    <a:pt x="48" y="0"/>
                  </a:lnTo>
                  <a:lnTo>
                    <a:pt x="4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0" name="Freeform 189">
              <a:extLst>
                <a:ext uri="{FF2B5EF4-FFF2-40B4-BE49-F238E27FC236}">
                  <a16:creationId xmlns:a16="http://schemas.microsoft.com/office/drawing/2014/main" id="{A88AADEE-9EAC-4AC8-9F6B-87C00CF4E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1811"/>
              <a:ext cx="29" cy="37"/>
            </a:xfrm>
            <a:custGeom>
              <a:avLst/>
              <a:gdLst>
                <a:gd name="T0" fmla="*/ 48 w 48"/>
                <a:gd name="T1" fmla="*/ 57 h 58"/>
                <a:gd name="T2" fmla="*/ 48 w 48"/>
                <a:gd name="T3" fmla="*/ 57 h 58"/>
                <a:gd name="T4" fmla="*/ 34 w 48"/>
                <a:gd name="T5" fmla="*/ 57 h 58"/>
                <a:gd name="T6" fmla="*/ 34 w 48"/>
                <a:gd name="T7" fmla="*/ 52 h 58"/>
                <a:gd name="T8" fmla="*/ 20 w 48"/>
                <a:gd name="T9" fmla="*/ 58 h 58"/>
                <a:gd name="T10" fmla="*/ 6 w 48"/>
                <a:gd name="T11" fmla="*/ 53 h 58"/>
                <a:gd name="T12" fmla="*/ 0 w 48"/>
                <a:gd name="T13" fmla="*/ 36 h 58"/>
                <a:gd name="T14" fmla="*/ 0 w 48"/>
                <a:gd name="T15" fmla="*/ 0 h 58"/>
                <a:gd name="T16" fmla="*/ 15 w 48"/>
                <a:gd name="T17" fmla="*/ 0 h 58"/>
                <a:gd name="T18" fmla="*/ 15 w 48"/>
                <a:gd name="T19" fmla="*/ 35 h 58"/>
                <a:gd name="T20" fmla="*/ 24 w 48"/>
                <a:gd name="T21" fmla="*/ 45 h 58"/>
                <a:gd name="T22" fmla="*/ 34 w 48"/>
                <a:gd name="T23" fmla="*/ 35 h 58"/>
                <a:gd name="T24" fmla="*/ 34 w 48"/>
                <a:gd name="T25" fmla="*/ 0 h 58"/>
                <a:gd name="T26" fmla="*/ 48 w 48"/>
                <a:gd name="T27" fmla="*/ 0 h 58"/>
                <a:gd name="T28" fmla="*/ 48 w 48"/>
                <a:gd name="T29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58">
                  <a:moveTo>
                    <a:pt x="48" y="57"/>
                  </a:moveTo>
                  <a:lnTo>
                    <a:pt x="48" y="57"/>
                  </a:lnTo>
                  <a:lnTo>
                    <a:pt x="34" y="57"/>
                  </a:lnTo>
                  <a:lnTo>
                    <a:pt x="34" y="52"/>
                  </a:lnTo>
                  <a:cubicBezTo>
                    <a:pt x="30" y="56"/>
                    <a:pt x="25" y="58"/>
                    <a:pt x="20" y="58"/>
                  </a:cubicBezTo>
                  <a:cubicBezTo>
                    <a:pt x="14" y="58"/>
                    <a:pt x="9" y="56"/>
                    <a:pt x="6" y="53"/>
                  </a:cubicBezTo>
                  <a:cubicBezTo>
                    <a:pt x="1" y="48"/>
                    <a:pt x="0" y="43"/>
                    <a:pt x="0" y="36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35"/>
                  </a:lnTo>
                  <a:cubicBezTo>
                    <a:pt x="15" y="42"/>
                    <a:pt x="19" y="45"/>
                    <a:pt x="24" y="45"/>
                  </a:cubicBezTo>
                  <a:cubicBezTo>
                    <a:pt x="29" y="45"/>
                    <a:pt x="34" y="42"/>
                    <a:pt x="34" y="35"/>
                  </a:cubicBezTo>
                  <a:lnTo>
                    <a:pt x="34" y="0"/>
                  </a:lnTo>
                  <a:lnTo>
                    <a:pt x="48" y="0"/>
                  </a:lnTo>
                  <a:lnTo>
                    <a:pt x="4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1" name="Freeform 190">
              <a:extLst>
                <a:ext uri="{FF2B5EF4-FFF2-40B4-BE49-F238E27FC236}">
                  <a16:creationId xmlns:a16="http://schemas.microsoft.com/office/drawing/2014/main" id="{85EFAEF6-E6DA-4AB3-8587-9CD0A4698F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7" y="1798"/>
              <a:ext cx="29" cy="50"/>
            </a:xfrm>
            <a:custGeom>
              <a:avLst/>
              <a:gdLst>
                <a:gd name="T0" fmla="*/ 14 w 48"/>
                <a:gd name="T1" fmla="*/ 48 h 78"/>
                <a:gd name="T2" fmla="*/ 14 w 48"/>
                <a:gd name="T3" fmla="*/ 48 h 78"/>
                <a:gd name="T4" fmla="*/ 24 w 48"/>
                <a:gd name="T5" fmla="*/ 65 h 78"/>
                <a:gd name="T6" fmla="*/ 34 w 48"/>
                <a:gd name="T7" fmla="*/ 48 h 78"/>
                <a:gd name="T8" fmla="*/ 24 w 48"/>
                <a:gd name="T9" fmla="*/ 32 h 78"/>
                <a:gd name="T10" fmla="*/ 14 w 48"/>
                <a:gd name="T11" fmla="*/ 48 h 78"/>
                <a:gd name="T12" fmla="*/ 48 w 48"/>
                <a:gd name="T13" fmla="*/ 77 h 78"/>
                <a:gd name="T14" fmla="*/ 48 w 48"/>
                <a:gd name="T15" fmla="*/ 77 h 78"/>
                <a:gd name="T16" fmla="*/ 34 w 48"/>
                <a:gd name="T17" fmla="*/ 77 h 78"/>
                <a:gd name="T18" fmla="*/ 34 w 48"/>
                <a:gd name="T19" fmla="*/ 72 h 78"/>
                <a:gd name="T20" fmla="*/ 20 w 48"/>
                <a:gd name="T21" fmla="*/ 78 h 78"/>
                <a:gd name="T22" fmla="*/ 6 w 48"/>
                <a:gd name="T23" fmla="*/ 73 h 78"/>
                <a:gd name="T24" fmla="*/ 0 w 48"/>
                <a:gd name="T25" fmla="*/ 48 h 78"/>
                <a:gd name="T26" fmla="*/ 6 w 48"/>
                <a:gd name="T27" fmla="*/ 24 h 78"/>
                <a:gd name="T28" fmla="*/ 19 w 48"/>
                <a:gd name="T29" fmla="*/ 19 h 78"/>
                <a:gd name="T30" fmla="*/ 34 w 48"/>
                <a:gd name="T31" fmla="*/ 25 h 78"/>
                <a:gd name="T32" fmla="*/ 34 w 48"/>
                <a:gd name="T33" fmla="*/ 0 h 78"/>
                <a:gd name="T34" fmla="*/ 48 w 48"/>
                <a:gd name="T35" fmla="*/ 0 h 78"/>
                <a:gd name="T36" fmla="*/ 48 w 48"/>
                <a:gd name="T37" fmla="*/ 7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78">
                  <a:moveTo>
                    <a:pt x="14" y="48"/>
                  </a:moveTo>
                  <a:lnTo>
                    <a:pt x="14" y="48"/>
                  </a:lnTo>
                  <a:cubicBezTo>
                    <a:pt x="14" y="58"/>
                    <a:pt x="15" y="65"/>
                    <a:pt x="24" y="65"/>
                  </a:cubicBezTo>
                  <a:cubicBezTo>
                    <a:pt x="32" y="65"/>
                    <a:pt x="34" y="58"/>
                    <a:pt x="34" y="48"/>
                  </a:cubicBezTo>
                  <a:cubicBezTo>
                    <a:pt x="34" y="39"/>
                    <a:pt x="32" y="32"/>
                    <a:pt x="24" y="32"/>
                  </a:cubicBezTo>
                  <a:cubicBezTo>
                    <a:pt x="15" y="32"/>
                    <a:pt x="14" y="39"/>
                    <a:pt x="14" y="48"/>
                  </a:cubicBezTo>
                  <a:close/>
                  <a:moveTo>
                    <a:pt x="48" y="77"/>
                  </a:moveTo>
                  <a:lnTo>
                    <a:pt x="48" y="77"/>
                  </a:lnTo>
                  <a:lnTo>
                    <a:pt x="34" y="77"/>
                  </a:lnTo>
                  <a:lnTo>
                    <a:pt x="34" y="72"/>
                  </a:lnTo>
                  <a:cubicBezTo>
                    <a:pt x="30" y="76"/>
                    <a:pt x="26" y="78"/>
                    <a:pt x="20" y="78"/>
                  </a:cubicBezTo>
                  <a:cubicBezTo>
                    <a:pt x="14" y="78"/>
                    <a:pt x="9" y="76"/>
                    <a:pt x="6" y="73"/>
                  </a:cubicBezTo>
                  <a:cubicBezTo>
                    <a:pt x="0" y="67"/>
                    <a:pt x="0" y="58"/>
                    <a:pt x="0" y="48"/>
                  </a:cubicBezTo>
                  <a:cubicBezTo>
                    <a:pt x="0" y="39"/>
                    <a:pt x="0" y="30"/>
                    <a:pt x="6" y="24"/>
                  </a:cubicBezTo>
                  <a:cubicBezTo>
                    <a:pt x="9" y="21"/>
                    <a:pt x="14" y="19"/>
                    <a:pt x="19" y="19"/>
                  </a:cubicBezTo>
                  <a:cubicBezTo>
                    <a:pt x="25" y="19"/>
                    <a:pt x="30" y="21"/>
                    <a:pt x="34" y="25"/>
                  </a:cubicBezTo>
                  <a:lnTo>
                    <a:pt x="34" y="0"/>
                  </a:lnTo>
                  <a:lnTo>
                    <a:pt x="48" y="0"/>
                  </a:lnTo>
                  <a:lnTo>
                    <a:pt x="48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2" name="Freeform 191">
              <a:extLst>
                <a:ext uri="{FF2B5EF4-FFF2-40B4-BE49-F238E27FC236}">
                  <a16:creationId xmlns:a16="http://schemas.microsoft.com/office/drawing/2014/main" id="{A24778EC-E1EE-4FCA-95DE-3A6B37233F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3" y="1810"/>
              <a:ext cx="30" cy="38"/>
            </a:xfrm>
            <a:custGeom>
              <a:avLst/>
              <a:gdLst>
                <a:gd name="T0" fmla="*/ 15 w 50"/>
                <a:gd name="T1" fmla="*/ 18 h 59"/>
                <a:gd name="T2" fmla="*/ 15 w 50"/>
                <a:gd name="T3" fmla="*/ 18 h 59"/>
                <a:gd name="T4" fmla="*/ 14 w 50"/>
                <a:gd name="T5" fmla="*/ 24 h 59"/>
                <a:gd name="T6" fmla="*/ 36 w 50"/>
                <a:gd name="T7" fmla="*/ 24 h 59"/>
                <a:gd name="T8" fmla="*/ 34 w 50"/>
                <a:gd name="T9" fmla="*/ 18 h 59"/>
                <a:gd name="T10" fmla="*/ 25 w 50"/>
                <a:gd name="T11" fmla="*/ 12 h 59"/>
                <a:gd name="T12" fmla="*/ 15 w 50"/>
                <a:gd name="T13" fmla="*/ 18 h 59"/>
                <a:gd name="T14" fmla="*/ 50 w 50"/>
                <a:gd name="T15" fmla="*/ 28 h 59"/>
                <a:gd name="T16" fmla="*/ 50 w 50"/>
                <a:gd name="T17" fmla="*/ 28 h 59"/>
                <a:gd name="T18" fmla="*/ 50 w 50"/>
                <a:gd name="T19" fmla="*/ 34 h 59"/>
                <a:gd name="T20" fmla="*/ 14 w 50"/>
                <a:gd name="T21" fmla="*/ 34 h 59"/>
                <a:gd name="T22" fmla="*/ 26 w 50"/>
                <a:gd name="T23" fmla="*/ 47 h 59"/>
                <a:gd name="T24" fmla="*/ 39 w 50"/>
                <a:gd name="T25" fmla="*/ 41 h 59"/>
                <a:gd name="T26" fmla="*/ 48 w 50"/>
                <a:gd name="T27" fmla="*/ 50 h 59"/>
                <a:gd name="T28" fmla="*/ 26 w 50"/>
                <a:gd name="T29" fmla="*/ 59 h 59"/>
                <a:gd name="T30" fmla="*/ 0 w 50"/>
                <a:gd name="T31" fmla="*/ 29 h 59"/>
                <a:gd name="T32" fmla="*/ 25 w 50"/>
                <a:gd name="T33" fmla="*/ 0 h 59"/>
                <a:gd name="T34" fmla="*/ 50 w 50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9">
                  <a:moveTo>
                    <a:pt x="15" y="18"/>
                  </a:moveTo>
                  <a:lnTo>
                    <a:pt x="15" y="18"/>
                  </a:lnTo>
                  <a:cubicBezTo>
                    <a:pt x="14" y="20"/>
                    <a:pt x="14" y="22"/>
                    <a:pt x="14" y="24"/>
                  </a:cubicBezTo>
                  <a:lnTo>
                    <a:pt x="36" y="24"/>
                  </a:lnTo>
                  <a:cubicBezTo>
                    <a:pt x="36" y="22"/>
                    <a:pt x="35" y="20"/>
                    <a:pt x="34" y="18"/>
                  </a:cubicBezTo>
                  <a:cubicBezTo>
                    <a:pt x="33" y="15"/>
                    <a:pt x="30" y="12"/>
                    <a:pt x="25" y="12"/>
                  </a:cubicBezTo>
                  <a:cubicBezTo>
                    <a:pt x="20" y="12"/>
                    <a:pt x="17" y="15"/>
                    <a:pt x="15" y="18"/>
                  </a:cubicBezTo>
                  <a:close/>
                  <a:moveTo>
                    <a:pt x="50" y="28"/>
                  </a:moveTo>
                  <a:lnTo>
                    <a:pt x="50" y="28"/>
                  </a:lnTo>
                  <a:lnTo>
                    <a:pt x="50" y="34"/>
                  </a:lnTo>
                  <a:lnTo>
                    <a:pt x="14" y="34"/>
                  </a:lnTo>
                  <a:cubicBezTo>
                    <a:pt x="14" y="41"/>
                    <a:pt x="18" y="47"/>
                    <a:pt x="26" y="47"/>
                  </a:cubicBezTo>
                  <a:cubicBezTo>
                    <a:pt x="33" y="47"/>
                    <a:pt x="36" y="45"/>
                    <a:pt x="39" y="41"/>
                  </a:cubicBezTo>
                  <a:lnTo>
                    <a:pt x="48" y="50"/>
                  </a:lnTo>
                  <a:cubicBezTo>
                    <a:pt x="42" y="56"/>
                    <a:pt x="37" y="59"/>
                    <a:pt x="26" y="59"/>
                  </a:cubicBezTo>
                  <a:cubicBezTo>
                    <a:pt x="13" y="59"/>
                    <a:pt x="0" y="53"/>
                    <a:pt x="0" y="29"/>
                  </a:cubicBezTo>
                  <a:cubicBezTo>
                    <a:pt x="0" y="11"/>
                    <a:pt x="10" y="0"/>
                    <a:pt x="25" y="0"/>
                  </a:cubicBezTo>
                  <a:cubicBezTo>
                    <a:pt x="41" y="0"/>
                    <a:pt x="50" y="12"/>
                    <a:pt x="50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3" name="Freeform 192">
              <a:extLst>
                <a:ext uri="{FF2B5EF4-FFF2-40B4-BE49-F238E27FC236}">
                  <a16:creationId xmlns:a16="http://schemas.microsoft.com/office/drawing/2014/main" id="{0AE12755-CFA9-45F9-8399-C7C9CEED9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1810"/>
              <a:ext cx="29" cy="37"/>
            </a:xfrm>
            <a:custGeom>
              <a:avLst/>
              <a:gdLst>
                <a:gd name="T0" fmla="*/ 42 w 48"/>
                <a:gd name="T1" fmla="*/ 5 h 58"/>
                <a:gd name="T2" fmla="*/ 42 w 48"/>
                <a:gd name="T3" fmla="*/ 5 h 58"/>
                <a:gd name="T4" fmla="*/ 48 w 48"/>
                <a:gd name="T5" fmla="*/ 21 h 58"/>
                <a:gd name="T6" fmla="*/ 48 w 48"/>
                <a:gd name="T7" fmla="*/ 58 h 58"/>
                <a:gd name="T8" fmla="*/ 33 w 48"/>
                <a:gd name="T9" fmla="*/ 58 h 58"/>
                <a:gd name="T10" fmla="*/ 33 w 48"/>
                <a:gd name="T11" fmla="*/ 23 h 58"/>
                <a:gd name="T12" fmla="*/ 24 w 48"/>
                <a:gd name="T13" fmla="*/ 13 h 58"/>
                <a:gd name="T14" fmla="*/ 14 w 48"/>
                <a:gd name="T15" fmla="*/ 23 h 58"/>
                <a:gd name="T16" fmla="*/ 14 w 48"/>
                <a:gd name="T17" fmla="*/ 58 h 58"/>
                <a:gd name="T18" fmla="*/ 0 w 48"/>
                <a:gd name="T19" fmla="*/ 58 h 58"/>
                <a:gd name="T20" fmla="*/ 0 w 48"/>
                <a:gd name="T21" fmla="*/ 1 h 58"/>
                <a:gd name="T22" fmla="*/ 14 w 48"/>
                <a:gd name="T23" fmla="*/ 1 h 58"/>
                <a:gd name="T24" fmla="*/ 14 w 48"/>
                <a:gd name="T25" fmla="*/ 6 h 58"/>
                <a:gd name="T26" fmla="*/ 28 w 48"/>
                <a:gd name="T27" fmla="*/ 0 h 58"/>
                <a:gd name="T28" fmla="*/ 42 w 48"/>
                <a:gd name="T2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58">
                  <a:moveTo>
                    <a:pt x="42" y="5"/>
                  </a:moveTo>
                  <a:lnTo>
                    <a:pt x="42" y="5"/>
                  </a:lnTo>
                  <a:cubicBezTo>
                    <a:pt x="46" y="10"/>
                    <a:pt x="48" y="15"/>
                    <a:pt x="48" y="21"/>
                  </a:cubicBezTo>
                  <a:lnTo>
                    <a:pt x="48" y="58"/>
                  </a:lnTo>
                  <a:lnTo>
                    <a:pt x="33" y="58"/>
                  </a:lnTo>
                  <a:lnTo>
                    <a:pt x="33" y="23"/>
                  </a:lnTo>
                  <a:cubicBezTo>
                    <a:pt x="33" y="16"/>
                    <a:pt x="28" y="13"/>
                    <a:pt x="24" y="13"/>
                  </a:cubicBezTo>
                  <a:cubicBezTo>
                    <a:pt x="19" y="13"/>
                    <a:pt x="14" y="16"/>
                    <a:pt x="14" y="23"/>
                  </a:cubicBezTo>
                  <a:lnTo>
                    <a:pt x="14" y="58"/>
                  </a:lnTo>
                  <a:lnTo>
                    <a:pt x="0" y="58"/>
                  </a:lnTo>
                  <a:lnTo>
                    <a:pt x="0" y="1"/>
                  </a:lnTo>
                  <a:lnTo>
                    <a:pt x="14" y="1"/>
                  </a:lnTo>
                  <a:lnTo>
                    <a:pt x="14" y="6"/>
                  </a:lnTo>
                  <a:cubicBezTo>
                    <a:pt x="17" y="2"/>
                    <a:pt x="23" y="0"/>
                    <a:pt x="28" y="0"/>
                  </a:cubicBezTo>
                  <a:cubicBezTo>
                    <a:pt x="34" y="0"/>
                    <a:pt x="38" y="2"/>
                    <a:pt x="4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4" name="Freeform 193">
              <a:extLst>
                <a:ext uri="{FF2B5EF4-FFF2-40B4-BE49-F238E27FC236}">
                  <a16:creationId xmlns:a16="http://schemas.microsoft.com/office/drawing/2014/main" id="{377F7071-6F69-4186-9891-8DA75B60E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1798"/>
              <a:ext cx="29" cy="49"/>
            </a:xfrm>
            <a:custGeom>
              <a:avLst/>
              <a:gdLst>
                <a:gd name="T0" fmla="*/ 33 w 47"/>
                <a:gd name="T1" fmla="*/ 77 h 77"/>
                <a:gd name="T2" fmla="*/ 33 w 47"/>
                <a:gd name="T3" fmla="*/ 77 h 77"/>
                <a:gd name="T4" fmla="*/ 33 w 47"/>
                <a:gd name="T5" fmla="*/ 42 h 77"/>
                <a:gd name="T6" fmla="*/ 24 w 47"/>
                <a:gd name="T7" fmla="*/ 32 h 77"/>
                <a:gd name="T8" fmla="*/ 14 w 47"/>
                <a:gd name="T9" fmla="*/ 42 h 77"/>
                <a:gd name="T10" fmla="*/ 14 w 47"/>
                <a:gd name="T11" fmla="*/ 77 h 77"/>
                <a:gd name="T12" fmla="*/ 0 w 47"/>
                <a:gd name="T13" fmla="*/ 77 h 77"/>
                <a:gd name="T14" fmla="*/ 0 w 47"/>
                <a:gd name="T15" fmla="*/ 0 h 77"/>
                <a:gd name="T16" fmla="*/ 14 w 47"/>
                <a:gd name="T17" fmla="*/ 0 h 77"/>
                <a:gd name="T18" fmla="*/ 14 w 47"/>
                <a:gd name="T19" fmla="*/ 25 h 77"/>
                <a:gd name="T20" fmla="*/ 28 w 47"/>
                <a:gd name="T21" fmla="*/ 19 h 77"/>
                <a:gd name="T22" fmla="*/ 42 w 47"/>
                <a:gd name="T23" fmla="*/ 24 h 77"/>
                <a:gd name="T24" fmla="*/ 47 w 47"/>
                <a:gd name="T25" fmla="*/ 40 h 77"/>
                <a:gd name="T26" fmla="*/ 47 w 47"/>
                <a:gd name="T27" fmla="*/ 77 h 77"/>
                <a:gd name="T28" fmla="*/ 33 w 47"/>
                <a:gd name="T2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77">
                  <a:moveTo>
                    <a:pt x="33" y="77"/>
                  </a:moveTo>
                  <a:lnTo>
                    <a:pt x="33" y="77"/>
                  </a:lnTo>
                  <a:lnTo>
                    <a:pt x="33" y="42"/>
                  </a:lnTo>
                  <a:cubicBezTo>
                    <a:pt x="33" y="35"/>
                    <a:pt x="28" y="32"/>
                    <a:pt x="24" y="32"/>
                  </a:cubicBezTo>
                  <a:cubicBezTo>
                    <a:pt x="19" y="32"/>
                    <a:pt x="14" y="35"/>
                    <a:pt x="14" y="42"/>
                  </a:cubicBezTo>
                  <a:lnTo>
                    <a:pt x="14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cubicBezTo>
                    <a:pt x="18" y="21"/>
                    <a:pt x="22" y="19"/>
                    <a:pt x="28" y="19"/>
                  </a:cubicBezTo>
                  <a:cubicBezTo>
                    <a:pt x="34" y="19"/>
                    <a:pt x="38" y="21"/>
                    <a:pt x="42" y="24"/>
                  </a:cubicBezTo>
                  <a:cubicBezTo>
                    <a:pt x="46" y="29"/>
                    <a:pt x="47" y="34"/>
                    <a:pt x="47" y="40"/>
                  </a:cubicBezTo>
                  <a:lnTo>
                    <a:pt x="47" y="77"/>
                  </a:lnTo>
                  <a:lnTo>
                    <a:pt x="33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5" name="Freeform 194">
              <a:extLst>
                <a:ext uri="{FF2B5EF4-FFF2-40B4-BE49-F238E27FC236}">
                  <a16:creationId xmlns:a16="http://schemas.microsoft.com/office/drawing/2014/main" id="{E1EE17EA-F761-4531-8C2C-DBA41C1295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1" y="1810"/>
              <a:ext cx="28" cy="38"/>
            </a:xfrm>
            <a:custGeom>
              <a:avLst/>
              <a:gdLst>
                <a:gd name="T0" fmla="*/ 22 w 47"/>
                <a:gd name="T1" fmla="*/ 34 h 59"/>
                <a:gd name="T2" fmla="*/ 22 w 47"/>
                <a:gd name="T3" fmla="*/ 34 h 59"/>
                <a:gd name="T4" fmla="*/ 13 w 47"/>
                <a:gd name="T5" fmla="*/ 41 h 59"/>
                <a:gd name="T6" fmla="*/ 22 w 47"/>
                <a:gd name="T7" fmla="*/ 47 h 59"/>
                <a:gd name="T8" fmla="*/ 31 w 47"/>
                <a:gd name="T9" fmla="*/ 44 h 59"/>
                <a:gd name="T10" fmla="*/ 33 w 47"/>
                <a:gd name="T11" fmla="*/ 37 h 59"/>
                <a:gd name="T12" fmla="*/ 33 w 47"/>
                <a:gd name="T13" fmla="*/ 34 h 59"/>
                <a:gd name="T14" fmla="*/ 22 w 47"/>
                <a:gd name="T15" fmla="*/ 34 h 59"/>
                <a:gd name="T16" fmla="*/ 47 w 47"/>
                <a:gd name="T17" fmla="*/ 20 h 59"/>
                <a:gd name="T18" fmla="*/ 47 w 47"/>
                <a:gd name="T19" fmla="*/ 20 h 59"/>
                <a:gd name="T20" fmla="*/ 47 w 47"/>
                <a:gd name="T21" fmla="*/ 58 h 59"/>
                <a:gd name="T22" fmla="*/ 33 w 47"/>
                <a:gd name="T23" fmla="*/ 58 h 59"/>
                <a:gd name="T24" fmla="*/ 33 w 47"/>
                <a:gd name="T25" fmla="*/ 53 h 59"/>
                <a:gd name="T26" fmla="*/ 19 w 47"/>
                <a:gd name="T27" fmla="*/ 59 h 59"/>
                <a:gd name="T28" fmla="*/ 4 w 47"/>
                <a:gd name="T29" fmla="*/ 54 h 59"/>
                <a:gd name="T30" fmla="*/ 0 w 47"/>
                <a:gd name="T31" fmla="*/ 41 h 59"/>
                <a:gd name="T32" fmla="*/ 19 w 47"/>
                <a:gd name="T33" fmla="*/ 24 h 59"/>
                <a:gd name="T34" fmla="*/ 33 w 47"/>
                <a:gd name="T35" fmla="*/ 24 h 59"/>
                <a:gd name="T36" fmla="*/ 33 w 47"/>
                <a:gd name="T37" fmla="*/ 21 h 59"/>
                <a:gd name="T38" fmla="*/ 22 w 47"/>
                <a:gd name="T39" fmla="*/ 12 h 59"/>
                <a:gd name="T40" fmla="*/ 11 w 47"/>
                <a:gd name="T41" fmla="*/ 17 h 59"/>
                <a:gd name="T42" fmla="*/ 2 w 47"/>
                <a:gd name="T43" fmla="*/ 8 h 59"/>
                <a:gd name="T44" fmla="*/ 23 w 47"/>
                <a:gd name="T45" fmla="*/ 0 h 59"/>
                <a:gd name="T46" fmla="*/ 47 w 47"/>
                <a:gd name="T47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59">
                  <a:moveTo>
                    <a:pt x="22" y="34"/>
                  </a:moveTo>
                  <a:lnTo>
                    <a:pt x="22" y="34"/>
                  </a:lnTo>
                  <a:cubicBezTo>
                    <a:pt x="16" y="34"/>
                    <a:pt x="13" y="36"/>
                    <a:pt x="13" y="41"/>
                  </a:cubicBezTo>
                  <a:cubicBezTo>
                    <a:pt x="13" y="45"/>
                    <a:pt x="16" y="47"/>
                    <a:pt x="22" y="47"/>
                  </a:cubicBezTo>
                  <a:cubicBezTo>
                    <a:pt x="26" y="47"/>
                    <a:pt x="28" y="47"/>
                    <a:pt x="31" y="44"/>
                  </a:cubicBezTo>
                  <a:cubicBezTo>
                    <a:pt x="32" y="43"/>
                    <a:pt x="33" y="41"/>
                    <a:pt x="33" y="37"/>
                  </a:cubicBezTo>
                  <a:lnTo>
                    <a:pt x="33" y="34"/>
                  </a:lnTo>
                  <a:lnTo>
                    <a:pt x="22" y="34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7" y="58"/>
                  </a:lnTo>
                  <a:lnTo>
                    <a:pt x="33" y="58"/>
                  </a:lnTo>
                  <a:lnTo>
                    <a:pt x="33" y="53"/>
                  </a:lnTo>
                  <a:cubicBezTo>
                    <a:pt x="29" y="57"/>
                    <a:pt x="26" y="59"/>
                    <a:pt x="19" y="59"/>
                  </a:cubicBezTo>
                  <a:cubicBezTo>
                    <a:pt x="12" y="59"/>
                    <a:pt x="8" y="57"/>
                    <a:pt x="4" y="54"/>
                  </a:cubicBezTo>
                  <a:cubicBezTo>
                    <a:pt x="1" y="51"/>
                    <a:pt x="0" y="46"/>
                    <a:pt x="0" y="41"/>
                  </a:cubicBezTo>
                  <a:cubicBezTo>
                    <a:pt x="0" y="32"/>
                    <a:pt x="6" y="24"/>
                    <a:pt x="19" y="24"/>
                  </a:cubicBezTo>
                  <a:lnTo>
                    <a:pt x="33" y="24"/>
                  </a:lnTo>
                  <a:lnTo>
                    <a:pt x="33" y="21"/>
                  </a:lnTo>
                  <a:cubicBezTo>
                    <a:pt x="33" y="15"/>
                    <a:pt x="30" y="12"/>
                    <a:pt x="22" y="12"/>
                  </a:cubicBezTo>
                  <a:cubicBezTo>
                    <a:pt x="17" y="12"/>
                    <a:pt x="14" y="14"/>
                    <a:pt x="11" y="17"/>
                  </a:cubicBezTo>
                  <a:lnTo>
                    <a:pt x="2" y="8"/>
                  </a:lnTo>
                  <a:cubicBezTo>
                    <a:pt x="8" y="2"/>
                    <a:pt x="13" y="0"/>
                    <a:pt x="23" y="0"/>
                  </a:cubicBezTo>
                  <a:cubicBezTo>
                    <a:pt x="39" y="0"/>
                    <a:pt x="47" y="7"/>
                    <a:pt x="47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6" name="Freeform 195">
              <a:extLst>
                <a:ext uri="{FF2B5EF4-FFF2-40B4-BE49-F238E27FC236}">
                  <a16:creationId xmlns:a16="http://schemas.microsoft.com/office/drawing/2014/main" id="{46026FAE-7865-4547-9AE5-BDF692145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" y="1810"/>
              <a:ext cx="25" cy="37"/>
            </a:xfrm>
            <a:custGeom>
              <a:avLst/>
              <a:gdLst>
                <a:gd name="T0" fmla="*/ 42 w 42"/>
                <a:gd name="T1" fmla="*/ 5 h 58"/>
                <a:gd name="T2" fmla="*/ 42 w 42"/>
                <a:gd name="T3" fmla="*/ 5 h 58"/>
                <a:gd name="T4" fmla="*/ 32 w 42"/>
                <a:gd name="T5" fmla="*/ 16 h 58"/>
                <a:gd name="T6" fmla="*/ 24 w 42"/>
                <a:gd name="T7" fmla="*/ 13 h 58"/>
                <a:gd name="T8" fmla="*/ 15 w 42"/>
                <a:gd name="T9" fmla="*/ 24 h 58"/>
                <a:gd name="T10" fmla="*/ 15 w 42"/>
                <a:gd name="T11" fmla="*/ 58 h 58"/>
                <a:gd name="T12" fmla="*/ 0 w 42"/>
                <a:gd name="T13" fmla="*/ 58 h 58"/>
                <a:gd name="T14" fmla="*/ 0 w 42"/>
                <a:gd name="T15" fmla="*/ 1 h 58"/>
                <a:gd name="T16" fmla="*/ 14 w 42"/>
                <a:gd name="T17" fmla="*/ 1 h 58"/>
                <a:gd name="T18" fmla="*/ 14 w 42"/>
                <a:gd name="T19" fmla="*/ 6 h 58"/>
                <a:gd name="T20" fmla="*/ 29 w 42"/>
                <a:gd name="T21" fmla="*/ 0 h 58"/>
                <a:gd name="T22" fmla="*/ 42 w 42"/>
                <a:gd name="T23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58">
                  <a:moveTo>
                    <a:pt x="42" y="5"/>
                  </a:moveTo>
                  <a:lnTo>
                    <a:pt x="42" y="5"/>
                  </a:lnTo>
                  <a:lnTo>
                    <a:pt x="32" y="16"/>
                  </a:lnTo>
                  <a:cubicBezTo>
                    <a:pt x="29" y="14"/>
                    <a:pt x="28" y="13"/>
                    <a:pt x="24" y="13"/>
                  </a:cubicBezTo>
                  <a:cubicBezTo>
                    <a:pt x="20" y="13"/>
                    <a:pt x="15" y="16"/>
                    <a:pt x="15" y="24"/>
                  </a:cubicBezTo>
                  <a:lnTo>
                    <a:pt x="15" y="58"/>
                  </a:lnTo>
                  <a:lnTo>
                    <a:pt x="0" y="58"/>
                  </a:lnTo>
                  <a:lnTo>
                    <a:pt x="0" y="1"/>
                  </a:lnTo>
                  <a:lnTo>
                    <a:pt x="14" y="1"/>
                  </a:lnTo>
                  <a:lnTo>
                    <a:pt x="14" y="6"/>
                  </a:lnTo>
                  <a:cubicBezTo>
                    <a:pt x="17" y="3"/>
                    <a:pt x="23" y="0"/>
                    <a:pt x="29" y="0"/>
                  </a:cubicBezTo>
                  <a:cubicBezTo>
                    <a:pt x="35" y="0"/>
                    <a:pt x="38" y="1"/>
                    <a:pt x="4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7" name="Freeform 196">
              <a:extLst>
                <a:ext uri="{FF2B5EF4-FFF2-40B4-BE49-F238E27FC236}">
                  <a16:creationId xmlns:a16="http://schemas.microsoft.com/office/drawing/2014/main" id="{75AC9771-ECCB-49DC-BE6C-71ECB52D18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0" y="1797"/>
              <a:ext cx="16" cy="63"/>
            </a:xfrm>
            <a:custGeom>
              <a:avLst/>
              <a:gdLst>
                <a:gd name="T0" fmla="*/ 25 w 25"/>
                <a:gd name="T1" fmla="*/ 11 h 99"/>
                <a:gd name="T2" fmla="*/ 25 w 25"/>
                <a:gd name="T3" fmla="*/ 11 h 99"/>
                <a:gd name="T4" fmla="*/ 11 w 25"/>
                <a:gd name="T5" fmla="*/ 11 h 99"/>
                <a:gd name="T6" fmla="*/ 11 w 25"/>
                <a:gd name="T7" fmla="*/ 0 h 99"/>
                <a:gd name="T8" fmla="*/ 25 w 25"/>
                <a:gd name="T9" fmla="*/ 0 h 99"/>
                <a:gd name="T10" fmla="*/ 25 w 25"/>
                <a:gd name="T11" fmla="*/ 11 h 99"/>
                <a:gd name="T12" fmla="*/ 25 w 25"/>
                <a:gd name="T13" fmla="*/ 83 h 99"/>
                <a:gd name="T14" fmla="*/ 25 w 25"/>
                <a:gd name="T15" fmla="*/ 83 h 99"/>
                <a:gd name="T16" fmla="*/ 8 w 25"/>
                <a:gd name="T17" fmla="*/ 99 h 99"/>
                <a:gd name="T18" fmla="*/ 0 w 25"/>
                <a:gd name="T19" fmla="*/ 99 h 99"/>
                <a:gd name="T20" fmla="*/ 0 w 25"/>
                <a:gd name="T21" fmla="*/ 87 h 99"/>
                <a:gd name="T22" fmla="*/ 6 w 25"/>
                <a:gd name="T23" fmla="*/ 87 h 99"/>
                <a:gd name="T24" fmla="*/ 11 w 25"/>
                <a:gd name="T25" fmla="*/ 82 h 99"/>
                <a:gd name="T26" fmla="*/ 11 w 25"/>
                <a:gd name="T27" fmla="*/ 22 h 99"/>
                <a:gd name="T28" fmla="*/ 25 w 25"/>
                <a:gd name="T29" fmla="*/ 22 h 99"/>
                <a:gd name="T30" fmla="*/ 25 w 25"/>
                <a:gd name="T31" fmla="*/ 8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99">
                  <a:moveTo>
                    <a:pt x="25" y="11"/>
                  </a:moveTo>
                  <a:lnTo>
                    <a:pt x="25" y="11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25" y="11"/>
                  </a:lnTo>
                  <a:close/>
                  <a:moveTo>
                    <a:pt x="25" y="83"/>
                  </a:moveTo>
                  <a:lnTo>
                    <a:pt x="25" y="83"/>
                  </a:lnTo>
                  <a:cubicBezTo>
                    <a:pt x="25" y="91"/>
                    <a:pt x="20" y="99"/>
                    <a:pt x="8" y="99"/>
                  </a:cubicBezTo>
                  <a:lnTo>
                    <a:pt x="0" y="99"/>
                  </a:lnTo>
                  <a:lnTo>
                    <a:pt x="0" y="87"/>
                  </a:lnTo>
                  <a:lnTo>
                    <a:pt x="6" y="87"/>
                  </a:lnTo>
                  <a:cubicBezTo>
                    <a:pt x="9" y="87"/>
                    <a:pt x="11" y="85"/>
                    <a:pt x="11" y="82"/>
                  </a:cubicBezTo>
                  <a:lnTo>
                    <a:pt x="11" y="22"/>
                  </a:lnTo>
                  <a:lnTo>
                    <a:pt x="25" y="22"/>
                  </a:lnTo>
                  <a:lnTo>
                    <a:pt x="25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8" name="Freeform 197">
              <a:extLst>
                <a:ext uri="{FF2B5EF4-FFF2-40B4-BE49-F238E27FC236}">
                  <a16:creationId xmlns:a16="http://schemas.microsoft.com/office/drawing/2014/main" id="{55CC6F1E-8645-4167-BBBB-D0A99E2975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2" y="1810"/>
              <a:ext cx="30" cy="38"/>
            </a:xfrm>
            <a:custGeom>
              <a:avLst/>
              <a:gdLst>
                <a:gd name="T0" fmla="*/ 31 w 49"/>
                <a:gd name="T1" fmla="*/ 16 h 59"/>
                <a:gd name="T2" fmla="*/ 31 w 49"/>
                <a:gd name="T3" fmla="*/ 16 h 59"/>
                <a:gd name="T4" fmla="*/ 25 w 49"/>
                <a:gd name="T5" fmla="*/ 13 h 59"/>
                <a:gd name="T6" fmla="*/ 18 w 49"/>
                <a:gd name="T7" fmla="*/ 16 h 59"/>
                <a:gd name="T8" fmla="*/ 15 w 49"/>
                <a:gd name="T9" fmla="*/ 29 h 59"/>
                <a:gd name="T10" fmla="*/ 18 w 49"/>
                <a:gd name="T11" fmla="*/ 43 h 59"/>
                <a:gd name="T12" fmla="*/ 25 w 49"/>
                <a:gd name="T13" fmla="*/ 46 h 59"/>
                <a:gd name="T14" fmla="*/ 31 w 49"/>
                <a:gd name="T15" fmla="*/ 43 h 59"/>
                <a:gd name="T16" fmla="*/ 35 w 49"/>
                <a:gd name="T17" fmla="*/ 29 h 59"/>
                <a:gd name="T18" fmla="*/ 31 w 49"/>
                <a:gd name="T19" fmla="*/ 16 h 59"/>
                <a:gd name="T20" fmla="*/ 42 w 49"/>
                <a:gd name="T21" fmla="*/ 52 h 59"/>
                <a:gd name="T22" fmla="*/ 42 w 49"/>
                <a:gd name="T23" fmla="*/ 52 h 59"/>
                <a:gd name="T24" fmla="*/ 25 w 49"/>
                <a:gd name="T25" fmla="*/ 59 h 59"/>
                <a:gd name="T26" fmla="*/ 7 w 49"/>
                <a:gd name="T27" fmla="*/ 52 h 59"/>
                <a:gd name="T28" fmla="*/ 0 w 49"/>
                <a:gd name="T29" fmla="*/ 29 h 59"/>
                <a:gd name="T30" fmla="*/ 7 w 49"/>
                <a:gd name="T31" fmla="*/ 7 h 59"/>
                <a:gd name="T32" fmla="*/ 25 w 49"/>
                <a:gd name="T33" fmla="*/ 0 h 59"/>
                <a:gd name="T34" fmla="*/ 42 w 49"/>
                <a:gd name="T35" fmla="*/ 7 h 59"/>
                <a:gd name="T36" fmla="*/ 49 w 49"/>
                <a:gd name="T37" fmla="*/ 29 h 59"/>
                <a:gd name="T38" fmla="*/ 42 w 49"/>
                <a:gd name="T39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59">
                  <a:moveTo>
                    <a:pt x="31" y="16"/>
                  </a:moveTo>
                  <a:lnTo>
                    <a:pt x="31" y="16"/>
                  </a:lnTo>
                  <a:cubicBezTo>
                    <a:pt x="30" y="14"/>
                    <a:pt x="27" y="13"/>
                    <a:pt x="25" y="13"/>
                  </a:cubicBezTo>
                  <a:cubicBezTo>
                    <a:pt x="22" y="13"/>
                    <a:pt x="20" y="14"/>
                    <a:pt x="18" y="16"/>
                  </a:cubicBezTo>
                  <a:cubicBezTo>
                    <a:pt x="15" y="18"/>
                    <a:pt x="15" y="24"/>
                    <a:pt x="15" y="29"/>
                  </a:cubicBezTo>
                  <a:cubicBezTo>
                    <a:pt x="15" y="35"/>
                    <a:pt x="15" y="41"/>
                    <a:pt x="18" y="43"/>
                  </a:cubicBezTo>
                  <a:cubicBezTo>
                    <a:pt x="20" y="45"/>
                    <a:pt x="22" y="46"/>
                    <a:pt x="25" y="46"/>
                  </a:cubicBezTo>
                  <a:cubicBezTo>
                    <a:pt x="27" y="46"/>
                    <a:pt x="30" y="45"/>
                    <a:pt x="31" y="43"/>
                  </a:cubicBezTo>
                  <a:cubicBezTo>
                    <a:pt x="34" y="41"/>
                    <a:pt x="35" y="35"/>
                    <a:pt x="35" y="29"/>
                  </a:cubicBezTo>
                  <a:cubicBezTo>
                    <a:pt x="35" y="24"/>
                    <a:pt x="34" y="18"/>
                    <a:pt x="31" y="16"/>
                  </a:cubicBezTo>
                  <a:close/>
                  <a:moveTo>
                    <a:pt x="42" y="52"/>
                  </a:moveTo>
                  <a:lnTo>
                    <a:pt x="42" y="52"/>
                  </a:lnTo>
                  <a:cubicBezTo>
                    <a:pt x="39" y="56"/>
                    <a:pt x="33" y="59"/>
                    <a:pt x="25" y="59"/>
                  </a:cubicBezTo>
                  <a:cubicBezTo>
                    <a:pt x="16" y="59"/>
                    <a:pt x="10" y="56"/>
                    <a:pt x="7" y="52"/>
                  </a:cubicBezTo>
                  <a:cubicBezTo>
                    <a:pt x="2" y="46"/>
                    <a:pt x="0" y="40"/>
                    <a:pt x="0" y="29"/>
                  </a:cubicBezTo>
                  <a:cubicBezTo>
                    <a:pt x="0" y="19"/>
                    <a:pt x="2" y="13"/>
                    <a:pt x="7" y="7"/>
                  </a:cubicBezTo>
                  <a:cubicBezTo>
                    <a:pt x="10" y="3"/>
                    <a:pt x="16" y="0"/>
                    <a:pt x="25" y="0"/>
                  </a:cubicBezTo>
                  <a:cubicBezTo>
                    <a:pt x="33" y="0"/>
                    <a:pt x="39" y="3"/>
                    <a:pt x="42" y="7"/>
                  </a:cubicBezTo>
                  <a:cubicBezTo>
                    <a:pt x="48" y="13"/>
                    <a:pt x="49" y="19"/>
                    <a:pt x="49" y="29"/>
                  </a:cubicBezTo>
                  <a:cubicBezTo>
                    <a:pt x="49" y="40"/>
                    <a:pt x="48" y="46"/>
                    <a:pt x="42" y="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9" name="Freeform 198">
              <a:extLst>
                <a:ext uri="{FF2B5EF4-FFF2-40B4-BE49-F238E27FC236}">
                  <a16:creationId xmlns:a16="http://schemas.microsoft.com/office/drawing/2014/main" id="{90C81A77-1008-456E-B0D5-6A02A860E1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8" y="1797"/>
              <a:ext cx="9" cy="50"/>
            </a:xfrm>
            <a:custGeom>
              <a:avLst/>
              <a:gdLst>
                <a:gd name="T0" fmla="*/ 15 w 15"/>
                <a:gd name="T1" fmla="*/ 78 h 78"/>
                <a:gd name="T2" fmla="*/ 15 w 15"/>
                <a:gd name="T3" fmla="*/ 78 h 78"/>
                <a:gd name="T4" fmla="*/ 0 w 15"/>
                <a:gd name="T5" fmla="*/ 78 h 78"/>
                <a:gd name="T6" fmla="*/ 0 w 15"/>
                <a:gd name="T7" fmla="*/ 22 h 78"/>
                <a:gd name="T8" fmla="*/ 15 w 15"/>
                <a:gd name="T9" fmla="*/ 22 h 78"/>
                <a:gd name="T10" fmla="*/ 15 w 15"/>
                <a:gd name="T11" fmla="*/ 78 h 78"/>
                <a:gd name="T12" fmla="*/ 15 w 15"/>
                <a:gd name="T13" fmla="*/ 11 h 78"/>
                <a:gd name="T14" fmla="*/ 15 w 15"/>
                <a:gd name="T15" fmla="*/ 11 h 78"/>
                <a:gd name="T16" fmla="*/ 0 w 15"/>
                <a:gd name="T17" fmla="*/ 11 h 78"/>
                <a:gd name="T18" fmla="*/ 0 w 15"/>
                <a:gd name="T19" fmla="*/ 0 h 78"/>
                <a:gd name="T20" fmla="*/ 15 w 15"/>
                <a:gd name="T21" fmla="*/ 0 h 78"/>
                <a:gd name="T22" fmla="*/ 15 w 15"/>
                <a:gd name="T23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8">
                  <a:moveTo>
                    <a:pt x="15" y="78"/>
                  </a:moveTo>
                  <a:lnTo>
                    <a:pt x="15" y="78"/>
                  </a:lnTo>
                  <a:lnTo>
                    <a:pt x="0" y="78"/>
                  </a:lnTo>
                  <a:lnTo>
                    <a:pt x="0" y="22"/>
                  </a:lnTo>
                  <a:lnTo>
                    <a:pt x="15" y="22"/>
                  </a:lnTo>
                  <a:lnTo>
                    <a:pt x="15" y="78"/>
                  </a:lnTo>
                  <a:close/>
                  <a:moveTo>
                    <a:pt x="15" y="11"/>
                  </a:move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0" name="Freeform 199">
              <a:extLst>
                <a:ext uri="{FF2B5EF4-FFF2-40B4-BE49-F238E27FC236}">
                  <a16:creationId xmlns:a16="http://schemas.microsoft.com/office/drawing/2014/main" id="{78301819-C382-41A2-A612-DBD4E4552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" y="1801"/>
              <a:ext cx="18" cy="46"/>
            </a:xfrm>
            <a:custGeom>
              <a:avLst/>
              <a:gdLst>
                <a:gd name="T0" fmla="*/ 20 w 30"/>
                <a:gd name="T1" fmla="*/ 17 h 73"/>
                <a:gd name="T2" fmla="*/ 20 w 30"/>
                <a:gd name="T3" fmla="*/ 17 h 73"/>
                <a:gd name="T4" fmla="*/ 30 w 30"/>
                <a:gd name="T5" fmla="*/ 17 h 73"/>
                <a:gd name="T6" fmla="*/ 30 w 30"/>
                <a:gd name="T7" fmla="*/ 28 h 73"/>
                <a:gd name="T8" fmla="*/ 20 w 30"/>
                <a:gd name="T9" fmla="*/ 28 h 73"/>
                <a:gd name="T10" fmla="*/ 20 w 30"/>
                <a:gd name="T11" fmla="*/ 56 h 73"/>
                <a:gd name="T12" fmla="*/ 25 w 30"/>
                <a:gd name="T13" fmla="*/ 61 h 73"/>
                <a:gd name="T14" fmla="*/ 30 w 30"/>
                <a:gd name="T15" fmla="*/ 61 h 73"/>
                <a:gd name="T16" fmla="*/ 30 w 30"/>
                <a:gd name="T17" fmla="*/ 73 h 73"/>
                <a:gd name="T18" fmla="*/ 22 w 30"/>
                <a:gd name="T19" fmla="*/ 73 h 73"/>
                <a:gd name="T20" fmla="*/ 6 w 30"/>
                <a:gd name="T21" fmla="*/ 57 h 73"/>
                <a:gd name="T22" fmla="*/ 6 w 30"/>
                <a:gd name="T23" fmla="*/ 28 h 73"/>
                <a:gd name="T24" fmla="*/ 0 w 30"/>
                <a:gd name="T25" fmla="*/ 28 h 73"/>
                <a:gd name="T26" fmla="*/ 0 w 30"/>
                <a:gd name="T27" fmla="*/ 17 h 73"/>
                <a:gd name="T28" fmla="*/ 6 w 30"/>
                <a:gd name="T29" fmla="*/ 17 h 73"/>
                <a:gd name="T30" fmla="*/ 6 w 30"/>
                <a:gd name="T31" fmla="*/ 0 h 73"/>
                <a:gd name="T32" fmla="*/ 20 w 30"/>
                <a:gd name="T33" fmla="*/ 0 h 73"/>
                <a:gd name="T34" fmla="*/ 20 w 30"/>
                <a:gd name="T3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73">
                  <a:moveTo>
                    <a:pt x="20" y="17"/>
                  </a:moveTo>
                  <a:lnTo>
                    <a:pt x="20" y="17"/>
                  </a:lnTo>
                  <a:lnTo>
                    <a:pt x="30" y="17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56"/>
                  </a:lnTo>
                  <a:cubicBezTo>
                    <a:pt x="20" y="59"/>
                    <a:pt x="21" y="61"/>
                    <a:pt x="25" y="61"/>
                  </a:cubicBezTo>
                  <a:lnTo>
                    <a:pt x="30" y="61"/>
                  </a:lnTo>
                  <a:lnTo>
                    <a:pt x="30" y="73"/>
                  </a:lnTo>
                  <a:lnTo>
                    <a:pt x="22" y="73"/>
                  </a:lnTo>
                  <a:cubicBezTo>
                    <a:pt x="11" y="73"/>
                    <a:pt x="6" y="65"/>
                    <a:pt x="6" y="57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0" y="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1" name="Freeform 200">
              <a:extLst>
                <a:ext uri="{FF2B5EF4-FFF2-40B4-BE49-F238E27FC236}">
                  <a16:creationId xmlns:a16="http://schemas.microsoft.com/office/drawing/2014/main" id="{4035D900-C975-4FF7-8686-D8AC76BDB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" y="1801"/>
              <a:ext cx="18" cy="46"/>
            </a:xfrm>
            <a:custGeom>
              <a:avLst/>
              <a:gdLst>
                <a:gd name="T0" fmla="*/ 20 w 30"/>
                <a:gd name="T1" fmla="*/ 17 h 73"/>
                <a:gd name="T2" fmla="*/ 20 w 30"/>
                <a:gd name="T3" fmla="*/ 17 h 73"/>
                <a:gd name="T4" fmla="*/ 30 w 30"/>
                <a:gd name="T5" fmla="*/ 17 h 73"/>
                <a:gd name="T6" fmla="*/ 30 w 30"/>
                <a:gd name="T7" fmla="*/ 28 h 73"/>
                <a:gd name="T8" fmla="*/ 20 w 30"/>
                <a:gd name="T9" fmla="*/ 28 h 73"/>
                <a:gd name="T10" fmla="*/ 20 w 30"/>
                <a:gd name="T11" fmla="*/ 56 h 73"/>
                <a:gd name="T12" fmla="*/ 25 w 30"/>
                <a:gd name="T13" fmla="*/ 61 h 73"/>
                <a:gd name="T14" fmla="*/ 30 w 30"/>
                <a:gd name="T15" fmla="*/ 61 h 73"/>
                <a:gd name="T16" fmla="*/ 30 w 30"/>
                <a:gd name="T17" fmla="*/ 73 h 73"/>
                <a:gd name="T18" fmla="*/ 22 w 30"/>
                <a:gd name="T19" fmla="*/ 73 h 73"/>
                <a:gd name="T20" fmla="*/ 6 w 30"/>
                <a:gd name="T21" fmla="*/ 57 h 73"/>
                <a:gd name="T22" fmla="*/ 6 w 30"/>
                <a:gd name="T23" fmla="*/ 28 h 73"/>
                <a:gd name="T24" fmla="*/ 0 w 30"/>
                <a:gd name="T25" fmla="*/ 28 h 73"/>
                <a:gd name="T26" fmla="*/ 0 w 30"/>
                <a:gd name="T27" fmla="*/ 17 h 73"/>
                <a:gd name="T28" fmla="*/ 6 w 30"/>
                <a:gd name="T29" fmla="*/ 17 h 73"/>
                <a:gd name="T30" fmla="*/ 6 w 30"/>
                <a:gd name="T31" fmla="*/ 0 h 73"/>
                <a:gd name="T32" fmla="*/ 20 w 30"/>
                <a:gd name="T33" fmla="*/ 0 h 73"/>
                <a:gd name="T34" fmla="*/ 20 w 30"/>
                <a:gd name="T3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73">
                  <a:moveTo>
                    <a:pt x="20" y="17"/>
                  </a:moveTo>
                  <a:lnTo>
                    <a:pt x="20" y="17"/>
                  </a:lnTo>
                  <a:lnTo>
                    <a:pt x="30" y="17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56"/>
                  </a:lnTo>
                  <a:cubicBezTo>
                    <a:pt x="20" y="59"/>
                    <a:pt x="22" y="61"/>
                    <a:pt x="25" y="61"/>
                  </a:cubicBezTo>
                  <a:lnTo>
                    <a:pt x="30" y="61"/>
                  </a:lnTo>
                  <a:lnTo>
                    <a:pt x="30" y="73"/>
                  </a:lnTo>
                  <a:lnTo>
                    <a:pt x="22" y="73"/>
                  </a:lnTo>
                  <a:cubicBezTo>
                    <a:pt x="11" y="73"/>
                    <a:pt x="6" y="65"/>
                    <a:pt x="6" y="57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0" y="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2" name="Freeform 201">
              <a:extLst>
                <a:ext uri="{FF2B5EF4-FFF2-40B4-BE49-F238E27FC236}">
                  <a16:creationId xmlns:a16="http://schemas.microsoft.com/office/drawing/2014/main" id="{3BF7D101-508F-4395-B82F-E9A4720DFD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9" y="1810"/>
              <a:ext cx="28" cy="38"/>
            </a:xfrm>
            <a:custGeom>
              <a:avLst/>
              <a:gdLst>
                <a:gd name="T0" fmla="*/ 22 w 47"/>
                <a:gd name="T1" fmla="*/ 34 h 59"/>
                <a:gd name="T2" fmla="*/ 22 w 47"/>
                <a:gd name="T3" fmla="*/ 34 h 59"/>
                <a:gd name="T4" fmla="*/ 14 w 47"/>
                <a:gd name="T5" fmla="*/ 41 h 59"/>
                <a:gd name="T6" fmla="*/ 22 w 47"/>
                <a:gd name="T7" fmla="*/ 47 h 59"/>
                <a:gd name="T8" fmla="*/ 31 w 47"/>
                <a:gd name="T9" fmla="*/ 44 h 59"/>
                <a:gd name="T10" fmla="*/ 33 w 47"/>
                <a:gd name="T11" fmla="*/ 37 h 59"/>
                <a:gd name="T12" fmla="*/ 33 w 47"/>
                <a:gd name="T13" fmla="*/ 34 h 59"/>
                <a:gd name="T14" fmla="*/ 22 w 47"/>
                <a:gd name="T15" fmla="*/ 34 h 59"/>
                <a:gd name="T16" fmla="*/ 47 w 47"/>
                <a:gd name="T17" fmla="*/ 20 h 59"/>
                <a:gd name="T18" fmla="*/ 47 w 47"/>
                <a:gd name="T19" fmla="*/ 20 h 59"/>
                <a:gd name="T20" fmla="*/ 47 w 47"/>
                <a:gd name="T21" fmla="*/ 58 h 59"/>
                <a:gd name="T22" fmla="*/ 33 w 47"/>
                <a:gd name="T23" fmla="*/ 58 h 59"/>
                <a:gd name="T24" fmla="*/ 33 w 47"/>
                <a:gd name="T25" fmla="*/ 53 h 59"/>
                <a:gd name="T26" fmla="*/ 19 w 47"/>
                <a:gd name="T27" fmla="*/ 59 h 59"/>
                <a:gd name="T28" fmla="*/ 5 w 47"/>
                <a:gd name="T29" fmla="*/ 54 h 59"/>
                <a:gd name="T30" fmla="*/ 0 w 47"/>
                <a:gd name="T31" fmla="*/ 41 h 59"/>
                <a:gd name="T32" fmla="*/ 20 w 47"/>
                <a:gd name="T33" fmla="*/ 24 h 59"/>
                <a:gd name="T34" fmla="*/ 33 w 47"/>
                <a:gd name="T35" fmla="*/ 24 h 59"/>
                <a:gd name="T36" fmla="*/ 33 w 47"/>
                <a:gd name="T37" fmla="*/ 21 h 59"/>
                <a:gd name="T38" fmla="*/ 22 w 47"/>
                <a:gd name="T39" fmla="*/ 12 h 59"/>
                <a:gd name="T40" fmla="*/ 11 w 47"/>
                <a:gd name="T41" fmla="*/ 17 h 59"/>
                <a:gd name="T42" fmla="*/ 2 w 47"/>
                <a:gd name="T43" fmla="*/ 8 h 59"/>
                <a:gd name="T44" fmla="*/ 23 w 47"/>
                <a:gd name="T45" fmla="*/ 0 h 59"/>
                <a:gd name="T46" fmla="*/ 47 w 47"/>
                <a:gd name="T47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59">
                  <a:moveTo>
                    <a:pt x="22" y="34"/>
                  </a:moveTo>
                  <a:lnTo>
                    <a:pt x="22" y="34"/>
                  </a:lnTo>
                  <a:cubicBezTo>
                    <a:pt x="16" y="34"/>
                    <a:pt x="14" y="36"/>
                    <a:pt x="14" y="41"/>
                  </a:cubicBezTo>
                  <a:cubicBezTo>
                    <a:pt x="14" y="45"/>
                    <a:pt x="16" y="47"/>
                    <a:pt x="22" y="47"/>
                  </a:cubicBezTo>
                  <a:cubicBezTo>
                    <a:pt x="26" y="47"/>
                    <a:pt x="28" y="47"/>
                    <a:pt x="31" y="44"/>
                  </a:cubicBezTo>
                  <a:cubicBezTo>
                    <a:pt x="33" y="43"/>
                    <a:pt x="33" y="41"/>
                    <a:pt x="33" y="37"/>
                  </a:cubicBezTo>
                  <a:lnTo>
                    <a:pt x="33" y="34"/>
                  </a:lnTo>
                  <a:lnTo>
                    <a:pt x="22" y="34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7" y="58"/>
                  </a:lnTo>
                  <a:lnTo>
                    <a:pt x="33" y="58"/>
                  </a:lnTo>
                  <a:lnTo>
                    <a:pt x="33" y="53"/>
                  </a:lnTo>
                  <a:cubicBezTo>
                    <a:pt x="30" y="57"/>
                    <a:pt x="26" y="59"/>
                    <a:pt x="19" y="59"/>
                  </a:cubicBezTo>
                  <a:cubicBezTo>
                    <a:pt x="13" y="59"/>
                    <a:pt x="8" y="57"/>
                    <a:pt x="5" y="54"/>
                  </a:cubicBezTo>
                  <a:cubicBezTo>
                    <a:pt x="1" y="51"/>
                    <a:pt x="0" y="46"/>
                    <a:pt x="0" y="41"/>
                  </a:cubicBezTo>
                  <a:cubicBezTo>
                    <a:pt x="0" y="32"/>
                    <a:pt x="6" y="24"/>
                    <a:pt x="20" y="24"/>
                  </a:cubicBezTo>
                  <a:lnTo>
                    <a:pt x="33" y="24"/>
                  </a:lnTo>
                  <a:lnTo>
                    <a:pt x="33" y="21"/>
                  </a:lnTo>
                  <a:cubicBezTo>
                    <a:pt x="33" y="15"/>
                    <a:pt x="30" y="12"/>
                    <a:pt x="22" y="12"/>
                  </a:cubicBezTo>
                  <a:cubicBezTo>
                    <a:pt x="17" y="12"/>
                    <a:pt x="14" y="14"/>
                    <a:pt x="11" y="17"/>
                  </a:cubicBezTo>
                  <a:lnTo>
                    <a:pt x="2" y="8"/>
                  </a:lnTo>
                  <a:cubicBezTo>
                    <a:pt x="8" y="2"/>
                    <a:pt x="13" y="0"/>
                    <a:pt x="23" y="0"/>
                  </a:cubicBezTo>
                  <a:cubicBezTo>
                    <a:pt x="39" y="0"/>
                    <a:pt x="47" y="7"/>
                    <a:pt x="47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3" name="Freeform 202">
              <a:extLst>
                <a:ext uri="{FF2B5EF4-FFF2-40B4-BE49-F238E27FC236}">
                  <a16:creationId xmlns:a16="http://schemas.microsoft.com/office/drawing/2014/main" id="{639EEFA5-1931-4178-A4AE-AC578E4D98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9" y="1797"/>
              <a:ext cx="15" cy="63"/>
            </a:xfrm>
            <a:custGeom>
              <a:avLst/>
              <a:gdLst>
                <a:gd name="T0" fmla="*/ 25 w 25"/>
                <a:gd name="T1" fmla="*/ 11 h 99"/>
                <a:gd name="T2" fmla="*/ 25 w 25"/>
                <a:gd name="T3" fmla="*/ 11 h 99"/>
                <a:gd name="T4" fmla="*/ 10 w 25"/>
                <a:gd name="T5" fmla="*/ 11 h 99"/>
                <a:gd name="T6" fmla="*/ 10 w 25"/>
                <a:gd name="T7" fmla="*/ 0 h 99"/>
                <a:gd name="T8" fmla="*/ 25 w 25"/>
                <a:gd name="T9" fmla="*/ 0 h 99"/>
                <a:gd name="T10" fmla="*/ 25 w 25"/>
                <a:gd name="T11" fmla="*/ 11 h 99"/>
                <a:gd name="T12" fmla="*/ 25 w 25"/>
                <a:gd name="T13" fmla="*/ 83 h 99"/>
                <a:gd name="T14" fmla="*/ 25 w 25"/>
                <a:gd name="T15" fmla="*/ 83 h 99"/>
                <a:gd name="T16" fmla="*/ 8 w 25"/>
                <a:gd name="T17" fmla="*/ 99 h 99"/>
                <a:gd name="T18" fmla="*/ 0 w 25"/>
                <a:gd name="T19" fmla="*/ 99 h 99"/>
                <a:gd name="T20" fmla="*/ 0 w 25"/>
                <a:gd name="T21" fmla="*/ 87 h 99"/>
                <a:gd name="T22" fmla="*/ 5 w 25"/>
                <a:gd name="T23" fmla="*/ 87 h 99"/>
                <a:gd name="T24" fmla="*/ 10 w 25"/>
                <a:gd name="T25" fmla="*/ 82 h 99"/>
                <a:gd name="T26" fmla="*/ 10 w 25"/>
                <a:gd name="T27" fmla="*/ 22 h 99"/>
                <a:gd name="T28" fmla="*/ 25 w 25"/>
                <a:gd name="T29" fmla="*/ 22 h 99"/>
                <a:gd name="T30" fmla="*/ 25 w 25"/>
                <a:gd name="T31" fmla="*/ 8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99">
                  <a:moveTo>
                    <a:pt x="25" y="11"/>
                  </a:moveTo>
                  <a:lnTo>
                    <a:pt x="25" y="11"/>
                  </a:lnTo>
                  <a:lnTo>
                    <a:pt x="10" y="11"/>
                  </a:lnTo>
                  <a:lnTo>
                    <a:pt x="10" y="0"/>
                  </a:lnTo>
                  <a:lnTo>
                    <a:pt x="25" y="0"/>
                  </a:lnTo>
                  <a:lnTo>
                    <a:pt x="25" y="11"/>
                  </a:lnTo>
                  <a:close/>
                  <a:moveTo>
                    <a:pt x="25" y="83"/>
                  </a:moveTo>
                  <a:lnTo>
                    <a:pt x="25" y="83"/>
                  </a:lnTo>
                  <a:cubicBezTo>
                    <a:pt x="25" y="91"/>
                    <a:pt x="20" y="99"/>
                    <a:pt x="8" y="99"/>
                  </a:cubicBezTo>
                  <a:lnTo>
                    <a:pt x="0" y="99"/>
                  </a:lnTo>
                  <a:lnTo>
                    <a:pt x="0" y="87"/>
                  </a:lnTo>
                  <a:lnTo>
                    <a:pt x="5" y="87"/>
                  </a:lnTo>
                  <a:cubicBezTo>
                    <a:pt x="9" y="87"/>
                    <a:pt x="10" y="85"/>
                    <a:pt x="10" y="82"/>
                  </a:cubicBezTo>
                  <a:lnTo>
                    <a:pt x="10" y="22"/>
                  </a:lnTo>
                  <a:lnTo>
                    <a:pt x="25" y="22"/>
                  </a:lnTo>
                  <a:lnTo>
                    <a:pt x="25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4" name="Freeform 203">
              <a:extLst>
                <a:ext uri="{FF2B5EF4-FFF2-40B4-BE49-F238E27FC236}">
                  <a16:creationId xmlns:a16="http://schemas.microsoft.com/office/drawing/2014/main" id="{06E0C133-F7EE-47E2-84A6-518AB30C50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9" y="1810"/>
              <a:ext cx="29" cy="38"/>
            </a:xfrm>
            <a:custGeom>
              <a:avLst/>
              <a:gdLst>
                <a:gd name="T0" fmla="*/ 23 w 48"/>
                <a:gd name="T1" fmla="*/ 34 h 59"/>
                <a:gd name="T2" fmla="*/ 23 w 48"/>
                <a:gd name="T3" fmla="*/ 34 h 59"/>
                <a:gd name="T4" fmla="*/ 14 w 48"/>
                <a:gd name="T5" fmla="*/ 41 h 59"/>
                <a:gd name="T6" fmla="*/ 23 w 48"/>
                <a:gd name="T7" fmla="*/ 47 h 59"/>
                <a:gd name="T8" fmla="*/ 31 w 48"/>
                <a:gd name="T9" fmla="*/ 44 h 59"/>
                <a:gd name="T10" fmla="*/ 34 w 48"/>
                <a:gd name="T11" fmla="*/ 37 h 59"/>
                <a:gd name="T12" fmla="*/ 34 w 48"/>
                <a:gd name="T13" fmla="*/ 34 h 59"/>
                <a:gd name="T14" fmla="*/ 23 w 48"/>
                <a:gd name="T15" fmla="*/ 34 h 59"/>
                <a:gd name="T16" fmla="*/ 48 w 48"/>
                <a:gd name="T17" fmla="*/ 20 h 59"/>
                <a:gd name="T18" fmla="*/ 48 w 48"/>
                <a:gd name="T19" fmla="*/ 20 h 59"/>
                <a:gd name="T20" fmla="*/ 48 w 48"/>
                <a:gd name="T21" fmla="*/ 58 h 59"/>
                <a:gd name="T22" fmla="*/ 34 w 48"/>
                <a:gd name="T23" fmla="*/ 58 h 59"/>
                <a:gd name="T24" fmla="*/ 34 w 48"/>
                <a:gd name="T25" fmla="*/ 53 h 59"/>
                <a:gd name="T26" fmla="*/ 20 w 48"/>
                <a:gd name="T27" fmla="*/ 59 h 59"/>
                <a:gd name="T28" fmla="*/ 5 w 48"/>
                <a:gd name="T29" fmla="*/ 54 h 59"/>
                <a:gd name="T30" fmla="*/ 0 w 48"/>
                <a:gd name="T31" fmla="*/ 41 h 59"/>
                <a:gd name="T32" fmla="*/ 20 w 48"/>
                <a:gd name="T33" fmla="*/ 24 h 59"/>
                <a:gd name="T34" fmla="*/ 34 w 48"/>
                <a:gd name="T35" fmla="*/ 24 h 59"/>
                <a:gd name="T36" fmla="*/ 34 w 48"/>
                <a:gd name="T37" fmla="*/ 21 h 59"/>
                <a:gd name="T38" fmla="*/ 23 w 48"/>
                <a:gd name="T39" fmla="*/ 12 h 59"/>
                <a:gd name="T40" fmla="*/ 12 w 48"/>
                <a:gd name="T41" fmla="*/ 17 h 59"/>
                <a:gd name="T42" fmla="*/ 3 w 48"/>
                <a:gd name="T43" fmla="*/ 8 h 59"/>
                <a:gd name="T44" fmla="*/ 23 w 48"/>
                <a:gd name="T45" fmla="*/ 0 h 59"/>
                <a:gd name="T46" fmla="*/ 48 w 48"/>
                <a:gd name="T47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59">
                  <a:moveTo>
                    <a:pt x="23" y="34"/>
                  </a:moveTo>
                  <a:lnTo>
                    <a:pt x="23" y="34"/>
                  </a:lnTo>
                  <a:cubicBezTo>
                    <a:pt x="17" y="34"/>
                    <a:pt x="14" y="36"/>
                    <a:pt x="14" y="41"/>
                  </a:cubicBezTo>
                  <a:cubicBezTo>
                    <a:pt x="14" y="45"/>
                    <a:pt x="17" y="47"/>
                    <a:pt x="23" y="47"/>
                  </a:cubicBezTo>
                  <a:cubicBezTo>
                    <a:pt x="26" y="47"/>
                    <a:pt x="29" y="47"/>
                    <a:pt x="31" y="44"/>
                  </a:cubicBezTo>
                  <a:cubicBezTo>
                    <a:pt x="33" y="43"/>
                    <a:pt x="34" y="41"/>
                    <a:pt x="34" y="37"/>
                  </a:cubicBezTo>
                  <a:lnTo>
                    <a:pt x="34" y="34"/>
                  </a:lnTo>
                  <a:lnTo>
                    <a:pt x="23" y="34"/>
                  </a:lnTo>
                  <a:close/>
                  <a:moveTo>
                    <a:pt x="48" y="20"/>
                  </a:moveTo>
                  <a:lnTo>
                    <a:pt x="48" y="20"/>
                  </a:lnTo>
                  <a:lnTo>
                    <a:pt x="48" y="58"/>
                  </a:lnTo>
                  <a:lnTo>
                    <a:pt x="34" y="58"/>
                  </a:lnTo>
                  <a:lnTo>
                    <a:pt x="34" y="53"/>
                  </a:lnTo>
                  <a:cubicBezTo>
                    <a:pt x="30" y="57"/>
                    <a:pt x="26" y="59"/>
                    <a:pt x="20" y="59"/>
                  </a:cubicBezTo>
                  <a:cubicBezTo>
                    <a:pt x="13" y="59"/>
                    <a:pt x="8" y="57"/>
                    <a:pt x="5" y="54"/>
                  </a:cubicBezTo>
                  <a:cubicBezTo>
                    <a:pt x="2" y="51"/>
                    <a:pt x="0" y="46"/>
                    <a:pt x="0" y="41"/>
                  </a:cubicBezTo>
                  <a:cubicBezTo>
                    <a:pt x="0" y="32"/>
                    <a:pt x="7" y="24"/>
                    <a:pt x="20" y="24"/>
                  </a:cubicBezTo>
                  <a:lnTo>
                    <a:pt x="34" y="24"/>
                  </a:lnTo>
                  <a:lnTo>
                    <a:pt x="34" y="21"/>
                  </a:lnTo>
                  <a:cubicBezTo>
                    <a:pt x="34" y="15"/>
                    <a:pt x="30" y="12"/>
                    <a:pt x="23" y="12"/>
                  </a:cubicBezTo>
                  <a:cubicBezTo>
                    <a:pt x="18" y="12"/>
                    <a:pt x="15" y="14"/>
                    <a:pt x="12" y="17"/>
                  </a:cubicBezTo>
                  <a:lnTo>
                    <a:pt x="3" y="8"/>
                  </a:lnTo>
                  <a:cubicBezTo>
                    <a:pt x="8" y="2"/>
                    <a:pt x="14" y="0"/>
                    <a:pt x="23" y="0"/>
                  </a:cubicBezTo>
                  <a:cubicBezTo>
                    <a:pt x="40" y="0"/>
                    <a:pt x="48" y="7"/>
                    <a:pt x="48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5" name="Freeform 204">
              <a:extLst>
                <a:ext uri="{FF2B5EF4-FFF2-40B4-BE49-F238E27FC236}">
                  <a16:creationId xmlns:a16="http://schemas.microsoft.com/office/drawing/2014/main" id="{2503988B-CA53-4409-BDA9-DD085EA54C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6" y="1797"/>
              <a:ext cx="9" cy="50"/>
            </a:xfrm>
            <a:custGeom>
              <a:avLst/>
              <a:gdLst>
                <a:gd name="T0" fmla="*/ 14 w 14"/>
                <a:gd name="T1" fmla="*/ 78 h 78"/>
                <a:gd name="T2" fmla="*/ 14 w 14"/>
                <a:gd name="T3" fmla="*/ 78 h 78"/>
                <a:gd name="T4" fmla="*/ 0 w 14"/>
                <a:gd name="T5" fmla="*/ 78 h 78"/>
                <a:gd name="T6" fmla="*/ 0 w 14"/>
                <a:gd name="T7" fmla="*/ 22 h 78"/>
                <a:gd name="T8" fmla="*/ 14 w 14"/>
                <a:gd name="T9" fmla="*/ 22 h 78"/>
                <a:gd name="T10" fmla="*/ 14 w 14"/>
                <a:gd name="T11" fmla="*/ 78 h 78"/>
                <a:gd name="T12" fmla="*/ 14 w 14"/>
                <a:gd name="T13" fmla="*/ 11 h 78"/>
                <a:gd name="T14" fmla="*/ 14 w 14"/>
                <a:gd name="T15" fmla="*/ 11 h 78"/>
                <a:gd name="T16" fmla="*/ 0 w 14"/>
                <a:gd name="T17" fmla="*/ 11 h 78"/>
                <a:gd name="T18" fmla="*/ 0 w 14"/>
                <a:gd name="T19" fmla="*/ 0 h 78"/>
                <a:gd name="T20" fmla="*/ 14 w 14"/>
                <a:gd name="T21" fmla="*/ 0 h 78"/>
                <a:gd name="T22" fmla="*/ 14 w 14"/>
                <a:gd name="T23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78">
                  <a:moveTo>
                    <a:pt x="14" y="78"/>
                  </a:moveTo>
                  <a:lnTo>
                    <a:pt x="14" y="78"/>
                  </a:lnTo>
                  <a:lnTo>
                    <a:pt x="0" y="78"/>
                  </a:lnTo>
                  <a:lnTo>
                    <a:pt x="0" y="22"/>
                  </a:lnTo>
                  <a:lnTo>
                    <a:pt x="14" y="22"/>
                  </a:lnTo>
                  <a:lnTo>
                    <a:pt x="14" y="78"/>
                  </a:lnTo>
                  <a:close/>
                  <a:moveTo>
                    <a:pt x="14" y="11"/>
                  </a:move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6" name="Freeform 205">
              <a:extLst>
                <a:ext uri="{FF2B5EF4-FFF2-40B4-BE49-F238E27FC236}">
                  <a16:creationId xmlns:a16="http://schemas.microsoft.com/office/drawing/2014/main" id="{03D002AF-BDAA-4666-8B00-8C06FCCB3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" y="1810"/>
              <a:ext cx="29" cy="37"/>
            </a:xfrm>
            <a:custGeom>
              <a:avLst/>
              <a:gdLst>
                <a:gd name="T0" fmla="*/ 42 w 47"/>
                <a:gd name="T1" fmla="*/ 5 h 58"/>
                <a:gd name="T2" fmla="*/ 42 w 47"/>
                <a:gd name="T3" fmla="*/ 5 h 58"/>
                <a:gd name="T4" fmla="*/ 47 w 47"/>
                <a:gd name="T5" fmla="*/ 21 h 58"/>
                <a:gd name="T6" fmla="*/ 47 w 47"/>
                <a:gd name="T7" fmla="*/ 58 h 58"/>
                <a:gd name="T8" fmla="*/ 33 w 47"/>
                <a:gd name="T9" fmla="*/ 58 h 58"/>
                <a:gd name="T10" fmla="*/ 33 w 47"/>
                <a:gd name="T11" fmla="*/ 23 h 58"/>
                <a:gd name="T12" fmla="*/ 24 w 47"/>
                <a:gd name="T13" fmla="*/ 13 h 58"/>
                <a:gd name="T14" fmla="*/ 14 w 47"/>
                <a:gd name="T15" fmla="*/ 23 h 58"/>
                <a:gd name="T16" fmla="*/ 14 w 47"/>
                <a:gd name="T17" fmla="*/ 58 h 58"/>
                <a:gd name="T18" fmla="*/ 0 w 47"/>
                <a:gd name="T19" fmla="*/ 58 h 58"/>
                <a:gd name="T20" fmla="*/ 0 w 47"/>
                <a:gd name="T21" fmla="*/ 1 h 58"/>
                <a:gd name="T22" fmla="*/ 14 w 47"/>
                <a:gd name="T23" fmla="*/ 1 h 58"/>
                <a:gd name="T24" fmla="*/ 14 w 47"/>
                <a:gd name="T25" fmla="*/ 6 h 58"/>
                <a:gd name="T26" fmla="*/ 28 w 47"/>
                <a:gd name="T27" fmla="*/ 0 h 58"/>
                <a:gd name="T28" fmla="*/ 42 w 47"/>
                <a:gd name="T2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58">
                  <a:moveTo>
                    <a:pt x="42" y="5"/>
                  </a:moveTo>
                  <a:lnTo>
                    <a:pt x="42" y="5"/>
                  </a:lnTo>
                  <a:cubicBezTo>
                    <a:pt x="46" y="10"/>
                    <a:pt x="47" y="15"/>
                    <a:pt x="47" y="21"/>
                  </a:cubicBezTo>
                  <a:lnTo>
                    <a:pt x="47" y="58"/>
                  </a:lnTo>
                  <a:lnTo>
                    <a:pt x="33" y="58"/>
                  </a:lnTo>
                  <a:lnTo>
                    <a:pt x="33" y="23"/>
                  </a:lnTo>
                  <a:cubicBezTo>
                    <a:pt x="33" y="16"/>
                    <a:pt x="28" y="13"/>
                    <a:pt x="24" y="13"/>
                  </a:cubicBezTo>
                  <a:cubicBezTo>
                    <a:pt x="19" y="13"/>
                    <a:pt x="14" y="16"/>
                    <a:pt x="14" y="23"/>
                  </a:cubicBezTo>
                  <a:lnTo>
                    <a:pt x="14" y="58"/>
                  </a:lnTo>
                  <a:lnTo>
                    <a:pt x="0" y="58"/>
                  </a:lnTo>
                  <a:lnTo>
                    <a:pt x="0" y="1"/>
                  </a:lnTo>
                  <a:lnTo>
                    <a:pt x="14" y="1"/>
                  </a:lnTo>
                  <a:lnTo>
                    <a:pt x="14" y="6"/>
                  </a:lnTo>
                  <a:cubicBezTo>
                    <a:pt x="17" y="2"/>
                    <a:pt x="23" y="0"/>
                    <a:pt x="28" y="0"/>
                  </a:cubicBezTo>
                  <a:cubicBezTo>
                    <a:pt x="34" y="0"/>
                    <a:pt x="38" y="2"/>
                    <a:pt x="4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7" name="Freeform 206">
              <a:extLst>
                <a:ext uri="{FF2B5EF4-FFF2-40B4-BE49-F238E27FC236}">
                  <a16:creationId xmlns:a16="http://schemas.microsoft.com/office/drawing/2014/main" id="{B84EDA8D-3913-4250-A4C1-CCB5B77D0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1881"/>
              <a:ext cx="30" cy="51"/>
            </a:xfrm>
            <a:custGeom>
              <a:avLst/>
              <a:gdLst>
                <a:gd name="T0" fmla="*/ 16 w 51"/>
                <a:gd name="T1" fmla="*/ 65 h 79"/>
                <a:gd name="T2" fmla="*/ 16 w 51"/>
                <a:gd name="T3" fmla="*/ 65 h 79"/>
                <a:gd name="T4" fmla="*/ 51 w 51"/>
                <a:gd name="T5" fmla="*/ 65 h 79"/>
                <a:gd name="T6" fmla="*/ 51 w 51"/>
                <a:gd name="T7" fmla="*/ 79 h 79"/>
                <a:gd name="T8" fmla="*/ 0 w 51"/>
                <a:gd name="T9" fmla="*/ 79 h 79"/>
                <a:gd name="T10" fmla="*/ 0 w 51"/>
                <a:gd name="T11" fmla="*/ 0 h 79"/>
                <a:gd name="T12" fmla="*/ 16 w 51"/>
                <a:gd name="T13" fmla="*/ 0 h 79"/>
                <a:gd name="T14" fmla="*/ 16 w 51"/>
                <a:gd name="T15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9">
                  <a:moveTo>
                    <a:pt x="16" y="65"/>
                  </a:moveTo>
                  <a:lnTo>
                    <a:pt x="16" y="65"/>
                  </a:lnTo>
                  <a:lnTo>
                    <a:pt x="51" y="65"/>
                  </a:lnTo>
                  <a:lnTo>
                    <a:pt x="51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8" name="Freeform 207">
              <a:extLst>
                <a:ext uri="{FF2B5EF4-FFF2-40B4-BE49-F238E27FC236}">
                  <a16:creationId xmlns:a16="http://schemas.microsoft.com/office/drawing/2014/main" id="{51BE4691-ABD2-4010-876E-F201A427B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9" y="1881"/>
              <a:ext cx="9" cy="51"/>
            </a:xfrm>
            <a:custGeom>
              <a:avLst/>
              <a:gdLst>
                <a:gd name="T0" fmla="*/ 14 w 14"/>
                <a:gd name="T1" fmla="*/ 79 h 79"/>
                <a:gd name="T2" fmla="*/ 14 w 14"/>
                <a:gd name="T3" fmla="*/ 79 h 79"/>
                <a:gd name="T4" fmla="*/ 0 w 14"/>
                <a:gd name="T5" fmla="*/ 79 h 79"/>
                <a:gd name="T6" fmla="*/ 0 w 14"/>
                <a:gd name="T7" fmla="*/ 23 h 79"/>
                <a:gd name="T8" fmla="*/ 14 w 14"/>
                <a:gd name="T9" fmla="*/ 23 h 79"/>
                <a:gd name="T10" fmla="*/ 14 w 14"/>
                <a:gd name="T11" fmla="*/ 79 h 79"/>
                <a:gd name="T12" fmla="*/ 14 w 14"/>
                <a:gd name="T13" fmla="*/ 11 h 79"/>
                <a:gd name="T14" fmla="*/ 14 w 14"/>
                <a:gd name="T15" fmla="*/ 11 h 79"/>
                <a:gd name="T16" fmla="*/ 0 w 14"/>
                <a:gd name="T17" fmla="*/ 11 h 79"/>
                <a:gd name="T18" fmla="*/ 0 w 14"/>
                <a:gd name="T19" fmla="*/ 0 h 79"/>
                <a:gd name="T20" fmla="*/ 14 w 14"/>
                <a:gd name="T21" fmla="*/ 0 h 79"/>
                <a:gd name="T22" fmla="*/ 14 w 14"/>
                <a:gd name="T23" fmla="*/ 1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79">
                  <a:moveTo>
                    <a:pt x="14" y="79"/>
                  </a:moveTo>
                  <a:lnTo>
                    <a:pt x="14" y="79"/>
                  </a:lnTo>
                  <a:lnTo>
                    <a:pt x="0" y="79"/>
                  </a:lnTo>
                  <a:lnTo>
                    <a:pt x="0" y="23"/>
                  </a:lnTo>
                  <a:lnTo>
                    <a:pt x="14" y="23"/>
                  </a:lnTo>
                  <a:lnTo>
                    <a:pt x="14" y="79"/>
                  </a:lnTo>
                  <a:close/>
                  <a:moveTo>
                    <a:pt x="14" y="11"/>
                  </a:moveTo>
                  <a:lnTo>
                    <a:pt x="14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9" name="Freeform 208">
              <a:extLst>
                <a:ext uri="{FF2B5EF4-FFF2-40B4-BE49-F238E27FC236}">
                  <a16:creationId xmlns:a16="http://schemas.microsoft.com/office/drawing/2014/main" id="{7737F953-61D7-46AC-AD93-FE0A618E14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6" y="1881"/>
              <a:ext cx="9" cy="51"/>
            </a:xfrm>
            <a:custGeom>
              <a:avLst/>
              <a:gdLst>
                <a:gd name="T0" fmla="*/ 15 w 15"/>
                <a:gd name="T1" fmla="*/ 79 h 79"/>
                <a:gd name="T2" fmla="*/ 15 w 15"/>
                <a:gd name="T3" fmla="*/ 79 h 79"/>
                <a:gd name="T4" fmla="*/ 1 w 15"/>
                <a:gd name="T5" fmla="*/ 79 h 79"/>
                <a:gd name="T6" fmla="*/ 1 w 15"/>
                <a:gd name="T7" fmla="*/ 23 h 79"/>
                <a:gd name="T8" fmla="*/ 15 w 15"/>
                <a:gd name="T9" fmla="*/ 23 h 79"/>
                <a:gd name="T10" fmla="*/ 15 w 15"/>
                <a:gd name="T11" fmla="*/ 79 h 79"/>
                <a:gd name="T12" fmla="*/ 15 w 15"/>
                <a:gd name="T13" fmla="*/ 11 h 79"/>
                <a:gd name="T14" fmla="*/ 15 w 15"/>
                <a:gd name="T15" fmla="*/ 11 h 79"/>
                <a:gd name="T16" fmla="*/ 0 w 15"/>
                <a:gd name="T17" fmla="*/ 11 h 79"/>
                <a:gd name="T18" fmla="*/ 0 w 15"/>
                <a:gd name="T19" fmla="*/ 0 h 79"/>
                <a:gd name="T20" fmla="*/ 15 w 15"/>
                <a:gd name="T21" fmla="*/ 0 h 79"/>
                <a:gd name="T22" fmla="*/ 15 w 15"/>
                <a:gd name="T23" fmla="*/ 1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9">
                  <a:moveTo>
                    <a:pt x="15" y="79"/>
                  </a:moveTo>
                  <a:lnTo>
                    <a:pt x="15" y="79"/>
                  </a:lnTo>
                  <a:lnTo>
                    <a:pt x="1" y="79"/>
                  </a:lnTo>
                  <a:lnTo>
                    <a:pt x="1" y="23"/>
                  </a:lnTo>
                  <a:lnTo>
                    <a:pt x="15" y="23"/>
                  </a:lnTo>
                  <a:lnTo>
                    <a:pt x="15" y="79"/>
                  </a:lnTo>
                  <a:close/>
                  <a:moveTo>
                    <a:pt x="15" y="11"/>
                  </a:moveTo>
                  <a:lnTo>
                    <a:pt x="15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0" name="Freeform 209">
              <a:extLst>
                <a:ext uri="{FF2B5EF4-FFF2-40B4-BE49-F238E27FC236}">
                  <a16:creationId xmlns:a16="http://schemas.microsoft.com/office/drawing/2014/main" id="{5DB0A7F4-6CBE-4770-80E0-A1DB297E6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" y="1885"/>
              <a:ext cx="19" cy="47"/>
            </a:xfrm>
            <a:custGeom>
              <a:avLst/>
              <a:gdLst>
                <a:gd name="T0" fmla="*/ 20 w 31"/>
                <a:gd name="T1" fmla="*/ 17 h 73"/>
                <a:gd name="T2" fmla="*/ 20 w 31"/>
                <a:gd name="T3" fmla="*/ 17 h 73"/>
                <a:gd name="T4" fmla="*/ 31 w 31"/>
                <a:gd name="T5" fmla="*/ 17 h 73"/>
                <a:gd name="T6" fmla="*/ 31 w 31"/>
                <a:gd name="T7" fmla="*/ 28 h 73"/>
                <a:gd name="T8" fmla="*/ 20 w 31"/>
                <a:gd name="T9" fmla="*/ 28 h 73"/>
                <a:gd name="T10" fmla="*/ 20 w 31"/>
                <a:gd name="T11" fmla="*/ 55 h 73"/>
                <a:gd name="T12" fmla="*/ 25 w 31"/>
                <a:gd name="T13" fmla="*/ 61 h 73"/>
                <a:gd name="T14" fmla="*/ 31 w 31"/>
                <a:gd name="T15" fmla="*/ 61 h 73"/>
                <a:gd name="T16" fmla="*/ 31 w 31"/>
                <a:gd name="T17" fmla="*/ 73 h 73"/>
                <a:gd name="T18" fmla="*/ 23 w 31"/>
                <a:gd name="T19" fmla="*/ 73 h 73"/>
                <a:gd name="T20" fmla="*/ 6 w 31"/>
                <a:gd name="T21" fmla="*/ 56 h 73"/>
                <a:gd name="T22" fmla="*/ 6 w 31"/>
                <a:gd name="T23" fmla="*/ 28 h 73"/>
                <a:gd name="T24" fmla="*/ 0 w 31"/>
                <a:gd name="T25" fmla="*/ 28 h 73"/>
                <a:gd name="T26" fmla="*/ 0 w 31"/>
                <a:gd name="T27" fmla="*/ 17 h 73"/>
                <a:gd name="T28" fmla="*/ 6 w 31"/>
                <a:gd name="T29" fmla="*/ 17 h 73"/>
                <a:gd name="T30" fmla="*/ 6 w 31"/>
                <a:gd name="T31" fmla="*/ 0 h 73"/>
                <a:gd name="T32" fmla="*/ 20 w 31"/>
                <a:gd name="T33" fmla="*/ 0 h 73"/>
                <a:gd name="T34" fmla="*/ 20 w 31"/>
                <a:gd name="T3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73">
                  <a:moveTo>
                    <a:pt x="20" y="17"/>
                  </a:moveTo>
                  <a:lnTo>
                    <a:pt x="20" y="17"/>
                  </a:lnTo>
                  <a:lnTo>
                    <a:pt x="31" y="17"/>
                  </a:lnTo>
                  <a:lnTo>
                    <a:pt x="31" y="28"/>
                  </a:lnTo>
                  <a:lnTo>
                    <a:pt x="20" y="28"/>
                  </a:lnTo>
                  <a:lnTo>
                    <a:pt x="20" y="55"/>
                  </a:lnTo>
                  <a:cubicBezTo>
                    <a:pt x="20" y="59"/>
                    <a:pt x="22" y="61"/>
                    <a:pt x="25" y="61"/>
                  </a:cubicBezTo>
                  <a:lnTo>
                    <a:pt x="31" y="61"/>
                  </a:lnTo>
                  <a:lnTo>
                    <a:pt x="31" y="73"/>
                  </a:lnTo>
                  <a:lnTo>
                    <a:pt x="23" y="73"/>
                  </a:lnTo>
                  <a:cubicBezTo>
                    <a:pt x="11" y="73"/>
                    <a:pt x="6" y="65"/>
                    <a:pt x="6" y="56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0" y="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1" name="Freeform 210">
              <a:extLst>
                <a:ext uri="{FF2B5EF4-FFF2-40B4-BE49-F238E27FC236}">
                  <a16:creationId xmlns:a16="http://schemas.microsoft.com/office/drawing/2014/main" id="{E70FC547-26C7-4E6B-AB70-5B06B0EE1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" y="1885"/>
              <a:ext cx="18" cy="47"/>
            </a:xfrm>
            <a:custGeom>
              <a:avLst/>
              <a:gdLst>
                <a:gd name="T0" fmla="*/ 20 w 30"/>
                <a:gd name="T1" fmla="*/ 17 h 73"/>
                <a:gd name="T2" fmla="*/ 20 w 30"/>
                <a:gd name="T3" fmla="*/ 17 h 73"/>
                <a:gd name="T4" fmla="*/ 30 w 30"/>
                <a:gd name="T5" fmla="*/ 17 h 73"/>
                <a:gd name="T6" fmla="*/ 30 w 30"/>
                <a:gd name="T7" fmla="*/ 28 h 73"/>
                <a:gd name="T8" fmla="*/ 20 w 30"/>
                <a:gd name="T9" fmla="*/ 28 h 73"/>
                <a:gd name="T10" fmla="*/ 20 w 30"/>
                <a:gd name="T11" fmla="*/ 55 h 73"/>
                <a:gd name="T12" fmla="*/ 25 w 30"/>
                <a:gd name="T13" fmla="*/ 61 h 73"/>
                <a:gd name="T14" fmla="*/ 30 w 30"/>
                <a:gd name="T15" fmla="*/ 61 h 73"/>
                <a:gd name="T16" fmla="*/ 30 w 30"/>
                <a:gd name="T17" fmla="*/ 73 h 73"/>
                <a:gd name="T18" fmla="*/ 22 w 30"/>
                <a:gd name="T19" fmla="*/ 73 h 73"/>
                <a:gd name="T20" fmla="*/ 6 w 30"/>
                <a:gd name="T21" fmla="*/ 56 h 73"/>
                <a:gd name="T22" fmla="*/ 6 w 30"/>
                <a:gd name="T23" fmla="*/ 28 h 73"/>
                <a:gd name="T24" fmla="*/ 0 w 30"/>
                <a:gd name="T25" fmla="*/ 28 h 73"/>
                <a:gd name="T26" fmla="*/ 0 w 30"/>
                <a:gd name="T27" fmla="*/ 17 h 73"/>
                <a:gd name="T28" fmla="*/ 6 w 30"/>
                <a:gd name="T29" fmla="*/ 17 h 73"/>
                <a:gd name="T30" fmla="*/ 6 w 30"/>
                <a:gd name="T31" fmla="*/ 0 h 73"/>
                <a:gd name="T32" fmla="*/ 20 w 30"/>
                <a:gd name="T33" fmla="*/ 0 h 73"/>
                <a:gd name="T34" fmla="*/ 20 w 30"/>
                <a:gd name="T3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73">
                  <a:moveTo>
                    <a:pt x="20" y="17"/>
                  </a:moveTo>
                  <a:lnTo>
                    <a:pt x="20" y="17"/>
                  </a:lnTo>
                  <a:lnTo>
                    <a:pt x="30" y="17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55"/>
                  </a:lnTo>
                  <a:cubicBezTo>
                    <a:pt x="20" y="59"/>
                    <a:pt x="22" y="61"/>
                    <a:pt x="25" y="61"/>
                  </a:cubicBezTo>
                  <a:lnTo>
                    <a:pt x="30" y="61"/>
                  </a:lnTo>
                  <a:lnTo>
                    <a:pt x="30" y="73"/>
                  </a:lnTo>
                  <a:lnTo>
                    <a:pt x="22" y="73"/>
                  </a:lnTo>
                  <a:cubicBezTo>
                    <a:pt x="11" y="73"/>
                    <a:pt x="6" y="65"/>
                    <a:pt x="6" y="56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0" y="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2" name="Freeform 211">
              <a:extLst>
                <a:ext uri="{FF2B5EF4-FFF2-40B4-BE49-F238E27FC236}">
                  <a16:creationId xmlns:a16="http://schemas.microsoft.com/office/drawing/2014/main" id="{AD2A5EEF-C7F7-4F6B-BD1E-EE6F67DABB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7" y="1895"/>
              <a:ext cx="30" cy="37"/>
            </a:xfrm>
            <a:custGeom>
              <a:avLst/>
              <a:gdLst>
                <a:gd name="T0" fmla="*/ 31 w 49"/>
                <a:gd name="T1" fmla="*/ 15 h 59"/>
                <a:gd name="T2" fmla="*/ 31 w 49"/>
                <a:gd name="T3" fmla="*/ 15 h 59"/>
                <a:gd name="T4" fmla="*/ 24 w 49"/>
                <a:gd name="T5" fmla="*/ 13 h 59"/>
                <a:gd name="T6" fmla="*/ 18 w 49"/>
                <a:gd name="T7" fmla="*/ 15 h 59"/>
                <a:gd name="T8" fmla="*/ 14 w 49"/>
                <a:gd name="T9" fmla="*/ 29 h 59"/>
                <a:gd name="T10" fmla="*/ 18 w 49"/>
                <a:gd name="T11" fmla="*/ 43 h 59"/>
                <a:gd name="T12" fmla="*/ 24 w 49"/>
                <a:gd name="T13" fmla="*/ 46 h 59"/>
                <a:gd name="T14" fmla="*/ 31 w 49"/>
                <a:gd name="T15" fmla="*/ 43 h 59"/>
                <a:gd name="T16" fmla="*/ 34 w 49"/>
                <a:gd name="T17" fmla="*/ 29 h 59"/>
                <a:gd name="T18" fmla="*/ 31 w 49"/>
                <a:gd name="T19" fmla="*/ 15 h 59"/>
                <a:gd name="T20" fmla="*/ 42 w 49"/>
                <a:gd name="T21" fmla="*/ 51 h 59"/>
                <a:gd name="T22" fmla="*/ 42 w 49"/>
                <a:gd name="T23" fmla="*/ 51 h 59"/>
                <a:gd name="T24" fmla="*/ 24 w 49"/>
                <a:gd name="T25" fmla="*/ 59 h 59"/>
                <a:gd name="T26" fmla="*/ 6 w 49"/>
                <a:gd name="T27" fmla="*/ 51 h 59"/>
                <a:gd name="T28" fmla="*/ 0 w 49"/>
                <a:gd name="T29" fmla="*/ 29 h 59"/>
                <a:gd name="T30" fmla="*/ 6 w 49"/>
                <a:gd name="T31" fmla="*/ 7 h 59"/>
                <a:gd name="T32" fmla="*/ 24 w 49"/>
                <a:gd name="T33" fmla="*/ 0 h 59"/>
                <a:gd name="T34" fmla="*/ 42 w 49"/>
                <a:gd name="T35" fmla="*/ 7 h 59"/>
                <a:gd name="T36" fmla="*/ 49 w 49"/>
                <a:gd name="T37" fmla="*/ 29 h 59"/>
                <a:gd name="T38" fmla="*/ 42 w 49"/>
                <a:gd name="T39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59">
                  <a:moveTo>
                    <a:pt x="31" y="15"/>
                  </a:moveTo>
                  <a:lnTo>
                    <a:pt x="31" y="15"/>
                  </a:lnTo>
                  <a:cubicBezTo>
                    <a:pt x="29" y="13"/>
                    <a:pt x="27" y="13"/>
                    <a:pt x="24" y="13"/>
                  </a:cubicBezTo>
                  <a:cubicBezTo>
                    <a:pt x="21" y="13"/>
                    <a:pt x="19" y="13"/>
                    <a:pt x="18" y="15"/>
                  </a:cubicBezTo>
                  <a:cubicBezTo>
                    <a:pt x="15" y="18"/>
                    <a:pt x="14" y="23"/>
                    <a:pt x="14" y="29"/>
                  </a:cubicBezTo>
                  <a:cubicBezTo>
                    <a:pt x="14" y="35"/>
                    <a:pt x="15" y="40"/>
                    <a:pt x="18" y="43"/>
                  </a:cubicBezTo>
                  <a:cubicBezTo>
                    <a:pt x="19" y="45"/>
                    <a:pt x="21" y="46"/>
                    <a:pt x="24" y="46"/>
                  </a:cubicBezTo>
                  <a:cubicBezTo>
                    <a:pt x="27" y="46"/>
                    <a:pt x="29" y="45"/>
                    <a:pt x="31" y="43"/>
                  </a:cubicBezTo>
                  <a:cubicBezTo>
                    <a:pt x="34" y="40"/>
                    <a:pt x="34" y="35"/>
                    <a:pt x="34" y="29"/>
                  </a:cubicBezTo>
                  <a:cubicBezTo>
                    <a:pt x="34" y="23"/>
                    <a:pt x="34" y="18"/>
                    <a:pt x="31" y="15"/>
                  </a:cubicBezTo>
                  <a:close/>
                  <a:moveTo>
                    <a:pt x="42" y="51"/>
                  </a:moveTo>
                  <a:lnTo>
                    <a:pt x="42" y="51"/>
                  </a:lnTo>
                  <a:cubicBezTo>
                    <a:pt x="38" y="55"/>
                    <a:pt x="33" y="59"/>
                    <a:pt x="24" y="59"/>
                  </a:cubicBezTo>
                  <a:cubicBezTo>
                    <a:pt x="16" y="59"/>
                    <a:pt x="10" y="55"/>
                    <a:pt x="6" y="51"/>
                  </a:cubicBezTo>
                  <a:cubicBezTo>
                    <a:pt x="1" y="46"/>
                    <a:pt x="0" y="39"/>
                    <a:pt x="0" y="29"/>
                  </a:cubicBezTo>
                  <a:cubicBezTo>
                    <a:pt x="0" y="19"/>
                    <a:pt x="1" y="12"/>
                    <a:pt x="6" y="7"/>
                  </a:cubicBezTo>
                  <a:cubicBezTo>
                    <a:pt x="10" y="3"/>
                    <a:pt x="16" y="0"/>
                    <a:pt x="24" y="0"/>
                  </a:cubicBezTo>
                  <a:cubicBezTo>
                    <a:pt x="33" y="0"/>
                    <a:pt x="38" y="3"/>
                    <a:pt x="42" y="7"/>
                  </a:cubicBezTo>
                  <a:cubicBezTo>
                    <a:pt x="47" y="12"/>
                    <a:pt x="49" y="19"/>
                    <a:pt x="49" y="29"/>
                  </a:cubicBezTo>
                  <a:cubicBezTo>
                    <a:pt x="49" y="39"/>
                    <a:pt x="47" y="46"/>
                    <a:pt x="42" y="5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3" name="Freeform 212">
              <a:extLst>
                <a:ext uri="{FF2B5EF4-FFF2-40B4-BE49-F238E27FC236}">
                  <a16:creationId xmlns:a16="http://schemas.microsoft.com/office/drawing/2014/main" id="{82AD3932-1277-4568-8A8D-A6447E89A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7" y="1881"/>
              <a:ext cx="43" cy="51"/>
            </a:xfrm>
            <a:custGeom>
              <a:avLst/>
              <a:gdLst>
                <a:gd name="T0" fmla="*/ 71 w 71"/>
                <a:gd name="T1" fmla="*/ 79 h 79"/>
                <a:gd name="T2" fmla="*/ 71 w 71"/>
                <a:gd name="T3" fmla="*/ 79 h 79"/>
                <a:gd name="T4" fmla="*/ 56 w 71"/>
                <a:gd name="T5" fmla="*/ 79 h 79"/>
                <a:gd name="T6" fmla="*/ 56 w 71"/>
                <a:gd name="T7" fmla="*/ 33 h 79"/>
                <a:gd name="T8" fmla="*/ 41 w 71"/>
                <a:gd name="T9" fmla="*/ 61 h 79"/>
                <a:gd name="T10" fmla="*/ 30 w 71"/>
                <a:gd name="T11" fmla="*/ 61 h 79"/>
                <a:gd name="T12" fmla="*/ 15 w 71"/>
                <a:gd name="T13" fmla="*/ 33 h 79"/>
                <a:gd name="T14" fmla="*/ 15 w 71"/>
                <a:gd name="T15" fmla="*/ 79 h 79"/>
                <a:gd name="T16" fmla="*/ 0 w 71"/>
                <a:gd name="T17" fmla="*/ 79 h 79"/>
                <a:gd name="T18" fmla="*/ 0 w 71"/>
                <a:gd name="T19" fmla="*/ 0 h 79"/>
                <a:gd name="T20" fmla="*/ 15 w 71"/>
                <a:gd name="T21" fmla="*/ 0 h 79"/>
                <a:gd name="T22" fmla="*/ 35 w 71"/>
                <a:gd name="T23" fmla="*/ 41 h 79"/>
                <a:gd name="T24" fmla="*/ 56 w 71"/>
                <a:gd name="T25" fmla="*/ 0 h 79"/>
                <a:gd name="T26" fmla="*/ 71 w 71"/>
                <a:gd name="T27" fmla="*/ 0 h 79"/>
                <a:gd name="T28" fmla="*/ 71 w 71"/>
                <a:gd name="T2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9">
                  <a:moveTo>
                    <a:pt x="71" y="79"/>
                  </a:moveTo>
                  <a:lnTo>
                    <a:pt x="71" y="79"/>
                  </a:lnTo>
                  <a:lnTo>
                    <a:pt x="56" y="79"/>
                  </a:lnTo>
                  <a:lnTo>
                    <a:pt x="56" y="33"/>
                  </a:lnTo>
                  <a:lnTo>
                    <a:pt x="41" y="61"/>
                  </a:lnTo>
                  <a:lnTo>
                    <a:pt x="30" y="61"/>
                  </a:lnTo>
                  <a:lnTo>
                    <a:pt x="15" y="33"/>
                  </a:lnTo>
                  <a:lnTo>
                    <a:pt x="15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5" y="0"/>
                  </a:lnTo>
                  <a:lnTo>
                    <a:pt x="35" y="41"/>
                  </a:lnTo>
                  <a:lnTo>
                    <a:pt x="56" y="0"/>
                  </a:lnTo>
                  <a:lnTo>
                    <a:pt x="71" y="0"/>
                  </a:lnTo>
                  <a:lnTo>
                    <a:pt x="71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4" name="Freeform 213">
              <a:extLst>
                <a:ext uri="{FF2B5EF4-FFF2-40B4-BE49-F238E27FC236}">
                  <a16:creationId xmlns:a16="http://schemas.microsoft.com/office/drawing/2014/main" id="{651C127A-C837-48C2-A7A0-14BA2D74B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881"/>
              <a:ext cx="35" cy="51"/>
            </a:xfrm>
            <a:custGeom>
              <a:avLst/>
              <a:gdLst>
                <a:gd name="T0" fmla="*/ 57 w 57"/>
                <a:gd name="T1" fmla="*/ 14 h 79"/>
                <a:gd name="T2" fmla="*/ 57 w 57"/>
                <a:gd name="T3" fmla="*/ 14 h 79"/>
                <a:gd name="T4" fmla="*/ 36 w 57"/>
                <a:gd name="T5" fmla="*/ 14 h 79"/>
                <a:gd name="T6" fmla="*/ 36 w 57"/>
                <a:gd name="T7" fmla="*/ 79 h 79"/>
                <a:gd name="T8" fmla="*/ 21 w 57"/>
                <a:gd name="T9" fmla="*/ 79 h 79"/>
                <a:gd name="T10" fmla="*/ 21 w 57"/>
                <a:gd name="T11" fmla="*/ 14 h 79"/>
                <a:gd name="T12" fmla="*/ 0 w 57"/>
                <a:gd name="T13" fmla="*/ 14 h 79"/>
                <a:gd name="T14" fmla="*/ 0 w 57"/>
                <a:gd name="T15" fmla="*/ 0 h 79"/>
                <a:gd name="T16" fmla="*/ 57 w 57"/>
                <a:gd name="T17" fmla="*/ 0 h 79"/>
                <a:gd name="T18" fmla="*/ 57 w 57"/>
                <a:gd name="T19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79">
                  <a:moveTo>
                    <a:pt x="57" y="14"/>
                  </a:moveTo>
                  <a:lnTo>
                    <a:pt x="57" y="14"/>
                  </a:lnTo>
                  <a:lnTo>
                    <a:pt x="36" y="14"/>
                  </a:lnTo>
                  <a:lnTo>
                    <a:pt x="36" y="79"/>
                  </a:lnTo>
                  <a:lnTo>
                    <a:pt x="21" y="79"/>
                  </a:lnTo>
                  <a:lnTo>
                    <a:pt x="2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5" name="Freeform 214">
              <a:extLst>
                <a:ext uri="{FF2B5EF4-FFF2-40B4-BE49-F238E27FC236}">
                  <a16:creationId xmlns:a16="http://schemas.microsoft.com/office/drawing/2014/main" id="{7E8F9505-2012-4A96-A401-F2032F3CB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" y="1881"/>
              <a:ext cx="35" cy="51"/>
            </a:xfrm>
            <a:custGeom>
              <a:avLst/>
              <a:gdLst>
                <a:gd name="T0" fmla="*/ 57 w 57"/>
                <a:gd name="T1" fmla="*/ 79 h 79"/>
                <a:gd name="T2" fmla="*/ 57 w 57"/>
                <a:gd name="T3" fmla="*/ 79 h 79"/>
                <a:gd name="T4" fmla="*/ 42 w 57"/>
                <a:gd name="T5" fmla="*/ 79 h 79"/>
                <a:gd name="T6" fmla="*/ 42 w 57"/>
                <a:gd name="T7" fmla="*/ 46 h 79"/>
                <a:gd name="T8" fmla="*/ 15 w 57"/>
                <a:gd name="T9" fmla="*/ 46 h 79"/>
                <a:gd name="T10" fmla="*/ 15 w 57"/>
                <a:gd name="T11" fmla="*/ 79 h 79"/>
                <a:gd name="T12" fmla="*/ 0 w 57"/>
                <a:gd name="T13" fmla="*/ 79 h 79"/>
                <a:gd name="T14" fmla="*/ 0 w 57"/>
                <a:gd name="T15" fmla="*/ 0 h 79"/>
                <a:gd name="T16" fmla="*/ 15 w 57"/>
                <a:gd name="T17" fmla="*/ 0 h 79"/>
                <a:gd name="T18" fmla="*/ 15 w 57"/>
                <a:gd name="T19" fmla="*/ 32 h 79"/>
                <a:gd name="T20" fmla="*/ 42 w 57"/>
                <a:gd name="T21" fmla="*/ 32 h 79"/>
                <a:gd name="T22" fmla="*/ 42 w 57"/>
                <a:gd name="T23" fmla="*/ 0 h 79"/>
                <a:gd name="T24" fmla="*/ 57 w 57"/>
                <a:gd name="T25" fmla="*/ 0 h 79"/>
                <a:gd name="T26" fmla="*/ 57 w 57"/>
                <a:gd name="T2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79">
                  <a:moveTo>
                    <a:pt x="57" y="79"/>
                  </a:moveTo>
                  <a:lnTo>
                    <a:pt x="57" y="79"/>
                  </a:lnTo>
                  <a:lnTo>
                    <a:pt x="42" y="79"/>
                  </a:lnTo>
                  <a:lnTo>
                    <a:pt x="42" y="46"/>
                  </a:lnTo>
                  <a:lnTo>
                    <a:pt x="15" y="46"/>
                  </a:lnTo>
                  <a:lnTo>
                    <a:pt x="15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2"/>
                  </a:lnTo>
                  <a:lnTo>
                    <a:pt x="42" y="32"/>
                  </a:lnTo>
                  <a:lnTo>
                    <a:pt x="42" y="0"/>
                  </a:lnTo>
                  <a:lnTo>
                    <a:pt x="57" y="0"/>
                  </a:lnTo>
                  <a:lnTo>
                    <a:pt x="57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6" name="Freeform 215">
              <a:extLst>
                <a:ext uri="{FF2B5EF4-FFF2-40B4-BE49-F238E27FC236}">
                  <a16:creationId xmlns:a16="http://schemas.microsoft.com/office/drawing/2014/main" id="{58E817BF-6478-449C-B0FD-B4D4BBD85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2" y="1881"/>
              <a:ext cx="30" cy="51"/>
            </a:xfrm>
            <a:custGeom>
              <a:avLst/>
              <a:gdLst>
                <a:gd name="T0" fmla="*/ 15 w 51"/>
                <a:gd name="T1" fmla="*/ 65 h 79"/>
                <a:gd name="T2" fmla="*/ 15 w 51"/>
                <a:gd name="T3" fmla="*/ 65 h 79"/>
                <a:gd name="T4" fmla="*/ 51 w 51"/>
                <a:gd name="T5" fmla="*/ 65 h 79"/>
                <a:gd name="T6" fmla="*/ 51 w 51"/>
                <a:gd name="T7" fmla="*/ 79 h 79"/>
                <a:gd name="T8" fmla="*/ 0 w 51"/>
                <a:gd name="T9" fmla="*/ 79 h 79"/>
                <a:gd name="T10" fmla="*/ 0 w 51"/>
                <a:gd name="T11" fmla="*/ 0 h 79"/>
                <a:gd name="T12" fmla="*/ 15 w 51"/>
                <a:gd name="T13" fmla="*/ 0 h 79"/>
                <a:gd name="T14" fmla="*/ 15 w 51"/>
                <a:gd name="T15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9">
                  <a:moveTo>
                    <a:pt x="15" y="65"/>
                  </a:moveTo>
                  <a:lnTo>
                    <a:pt x="15" y="65"/>
                  </a:lnTo>
                  <a:lnTo>
                    <a:pt x="51" y="65"/>
                  </a:lnTo>
                  <a:lnTo>
                    <a:pt x="51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47" name="Group 218">
            <a:extLst>
              <a:ext uri="{FF2B5EF4-FFF2-40B4-BE49-F238E27FC236}">
                <a16:creationId xmlns:a16="http://schemas.microsoft.com/office/drawing/2014/main" id="{82213BB5-076D-4CFF-8678-0577F01E05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77075" y="3398838"/>
            <a:ext cx="1257300" cy="342900"/>
            <a:chOff x="4458" y="2141"/>
            <a:chExt cx="792" cy="216"/>
          </a:xfrm>
        </p:grpSpPr>
        <p:sp>
          <p:nvSpPr>
            <p:cNvPr id="248" name="AutoShape 217">
              <a:extLst>
                <a:ext uri="{FF2B5EF4-FFF2-40B4-BE49-F238E27FC236}">
                  <a16:creationId xmlns:a16="http://schemas.microsoft.com/office/drawing/2014/main" id="{07FB6E04-1FB9-4F00-8E4B-F64BF992A34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58" y="2141"/>
              <a:ext cx="79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9" name="Freeform 219">
              <a:extLst>
                <a:ext uri="{FF2B5EF4-FFF2-40B4-BE49-F238E27FC236}">
                  <a16:creationId xmlns:a16="http://schemas.microsoft.com/office/drawing/2014/main" id="{038EFAF7-F2FA-424A-9D1F-F1EB537CB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2136"/>
              <a:ext cx="214" cy="220"/>
            </a:xfrm>
            <a:custGeom>
              <a:avLst/>
              <a:gdLst>
                <a:gd name="T0" fmla="*/ 0 w 352"/>
                <a:gd name="T1" fmla="*/ 0 h 352"/>
                <a:gd name="T2" fmla="*/ 0 w 352"/>
                <a:gd name="T3" fmla="*/ 0 h 352"/>
                <a:gd name="T4" fmla="*/ 0 w 352"/>
                <a:gd name="T5" fmla="*/ 117 h 352"/>
                <a:gd name="T6" fmla="*/ 235 w 352"/>
                <a:gd name="T7" fmla="*/ 117 h 352"/>
                <a:gd name="T8" fmla="*/ 235 w 352"/>
                <a:gd name="T9" fmla="*/ 352 h 352"/>
                <a:gd name="T10" fmla="*/ 352 w 352"/>
                <a:gd name="T11" fmla="*/ 352 h 352"/>
                <a:gd name="T12" fmla="*/ 352 w 352"/>
                <a:gd name="T13" fmla="*/ 0 h 352"/>
                <a:gd name="T14" fmla="*/ 0 w 352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352">
                  <a:moveTo>
                    <a:pt x="0" y="0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235" y="117"/>
                  </a:lnTo>
                  <a:lnTo>
                    <a:pt x="235" y="352"/>
                  </a:lnTo>
                  <a:lnTo>
                    <a:pt x="352" y="352"/>
                  </a:lnTo>
                  <a:lnTo>
                    <a:pt x="3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0" name="Freeform 220">
              <a:extLst>
                <a:ext uri="{FF2B5EF4-FFF2-40B4-BE49-F238E27FC236}">
                  <a16:creationId xmlns:a16="http://schemas.microsoft.com/office/drawing/2014/main" id="{510A9C27-F2B3-41BD-9E6D-076BC8075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" y="2307"/>
              <a:ext cx="39" cy="49"/>
            </a:xfrm>
            <a:custGeom>
              <a:avLst/>
              <a:gdLst>
                <a:gd name="T0" fmla="*/ 48 w 64"/>
                <a:gd name="T1" fmla="*/ 0 h 79"/>
                <a:gd name="T2" fmla="*/ 48 w 64"/>
                <a:gd name="T3" fmla="*/ 0 h 79"/>
                <a:gd name="T4" fmla="*/ 32 w 64"/>
                <a:gd name="T5" fmla="*/ 51 h 79"/>
                <a:gd name="T6" fmla="*/ 16 w 64"/>
                <a:gd name="T7" fmla="*/ 0 h 79"/>
                <a:gd name="T8" fmla="*/ 0 w 64"/>
                <a:gd name="T9" fmla="*/ 0 h 79"/>
                <a:gd name="T10" fmla="*/ 26 w 64"/>
                <a:gd name="T11" fmla="*/ 79 h 79"/>
                <a:gd name="T12" fmla="*/ 38 w 64"/>
                <a:gd name="T13" fmla="*/ 79 h 79"/>
                <a:gd name="T14" fmla="*/ 64 w 64"/>
                <a:gd name="T15" fmla="*/ 0 h 79"/>
                <a:gd name="T16" fmla="*/ 48 w 64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79">
                  <a:moveTo>
                    <a:pt x="48" y="0"/>
                  </a:moveTo>
                  <a:lnTo>
                    <a:pt x="48" y="0"/>
                  </a:lnTo>
                  <a:lnTo>
                    <a:pt x="32" y="51"/>
                  </a:lnTo>
                  <a:lnTo>
                    <a:pt x="16" y="0"/>
                  </a:lnTo>
                  <a:lnTo>
                    <a:pt x="0" y="0"/>
                  </a:lnTo>
                  <a:lnTo>
                    <a:pt x="26" y="79"/>
                  </a:lnTo>
                  <a:lnTo>
                    <a:pt x="38" y="79"/>
                  </a:lnTo>
                  <a:lnTo>
                    <a:pt x="64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1" name="Freeform 221">
              <a:extLst>
                <a:ext uri="{FF2B5EF4-FFF2-40B4-BE49-F238E27FC236}">
                  <a16:creationId xmlns:a16="http://schemas.microsoft.com/office/drawing/2014/main" id="{E6A9A84B-D0E9-4A59-919F-90E20A712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9" y="2319"/>
              <a:ext cx="29" cy="37"/>
            </a:xfrm>
            <a:custGeom>
              <a:avLst/>
              <a:gdLst>
                <a:gd name="T0" fmla="*/ 23 w 48"/>
                <a:gd name="T1" fmla="*/ 34 h 59"/>
                <a:gd name="T2" fmla="*/ 23 w 48"/>
                <a:gd name="T3" fmla="*/ 34 h 59"/>
                <a:gd name="T4" fmla="*/ 14 w 48"/>
                <a:gd name="T5" fmla="*/ 41 h 59"/>
                <a:gd name="T6" fmla="*/ 23 w 48"/>
                <a:gd name="T7" fmla="*/ 48 h 59"/>
                <a:gd name="T8" fmla="*/ 31 w 48"/>
                <a:gd name="T9" fmla="*/ 45 h 59"/>
                <a:gd name="T10" fmla="*/ 34 w 48"/>
                <a:gd name="T11" fmla="*/ 37 h 59"/>
                <a:gd name="T12" fmla="*/ 34 w 48"/>
                <a:gd name="T13" fmla="*/ 34 h 59"/>
                <a:gd name="T14" fmla="*/ 23 w 48"/>
                <a:gd name="T15" fmla="*/ 34 h 59"/>
                <a:gd name="T16" fmla="*/ 48 w 48"/>
                <a:gd name="T17" fmla="*/ 21 h 59"/>
                <a:gd name="T18" fmla="*/ 48 w 48"/>
                <a:gd name="T19" fmla="*/ 21 h 59"/>
                <a:gd name="T20" fmla="*/ 48 w 48"/>
                <a:gd name="T21" fmla="*/ 59 h 59"/>
                <a:gd name="T22" fmla="*/ 34 w 48"/>
                <a:gd name="T23" fmla="*/ 59 h 59"/>
                <a:gd name="T24" fmla="*/ 34 w 48"/>
                <a:gd name="T25" fmla="*/ 54 h 59"/>
                <a:gd name="T26" fmla="*/ 20 w 48"/>
                <a:gd name="T27" fmla="*/ 59 h 59"/>
                <a:gd name="T28" fmla="*/ 5 w 48"/>
                <a:gd name="T29" fmla="*/ 54 h 59"/>
                <a:gd name="T30" fmla="*/ 0 w 48"/>
                <a:gd name="T31" fmla="*/ 41 h 59"/>
                <a:gd name="T32" fmla="*/ 20 w 48"/>
                <a:gd name="T33" fmla="*/ 25 h 59"/>
                <a:gd name="T34" fmla="*/ 34 w 48"/>
                <a:gd name="T35" fmla="*/ 25 h 59"/>
                <a:gd name="T36" fmla="*/ 34 w 48"/>
                <a:gd name="T37" fmla="*/ 22 h 59"/>
                <a:gd name="T38" fmla="*/ 23 w 48"/>
                <a:gd name="T39" fmla="*/ 13 h 59"/>
                <a:gd name="T40" fmla="*/ 12 w 48"/>
                <a:gd name="T41" fmla="*/ 18 h 59"/>
                <a:gd name="T42" fmla="*/ 3 w 48"/>
                <a:gd name="T43" fmla="*/ 9 h 59"/>
                <a:gd name="T44" fmla="*/ 23 w 48"/>
                <a:gd name="T45" fmla="*/ 0 h 59"/>
                <a:gd name="T46" fmla="*/ 48 w 48"/>
                <a:gd name="T47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59">
                  <a:moveTo>
                    <a:pt x="23" y="34"/>
                  </a:moveTo>
                  <a:lnTo>
                    <a:pt x="23" y="34"/>
                  </a:lnTo>
                  <a:cubicBezTo>
                    <a:pt x="17" y="34"/>
                    <a:pt x="14" y="37"/>
                    <a:pt x="14" y="41"/>
                  </a:cubicBezTo>
                  <a:cubicBezTo>
                    <a:pt x="14" y="45"/>
                    <a:pt x="17" y="48"/>
                    <a:pt x="23" y="48"/>
                  </a:cubicBezTo>
                  <a:cubicBezTo>
                    <a:pt x="26" y="48"/>
                    <a:pt x="29" y="47"/>
                    <a:pt x="31" y="45"/>
                  </a:cubicBezTo>
                  <a:cubicBezTo>
                    <a:pt x="33" y="43"/>
                    <a:pt x="34" y="41"/>
                    <a:pt x="34" y="37"/>
                  </a:cubicBezTo>
                  <a:lnTo>
                    <a:pt x="34" y="34"/>
                  </a:lnTo>
                  <a:lnTo>
                    <a:pt x="23" y="34"/>
                  </a:lnTo>
                  <a:close/>
                  <a:moveTo>
                    <a:pt x="48" y="21"/>
                  </a:moveTo>
                  <a:lnTo>
                    <a:pt x="48" y="21"/>
                  </a:lnTo>
                  <a:lnTo>
                    <a:pt x="48" y="59"/>
                  </a:lnTo>
                  <a:lnTo>
                    <a:pt x="34" y="59"/>
                  </a:lnTo>
                  <a:lnTo>
                    <a:pt x="34" y="54"/>
                  </a:lnTo>
                  <a:cubicBezTo>
                    <a:pt x="30" y="58"/>
                    <a:pt x="26" y="59"/>
                    <a:pt x="20" y="59"/>
                  </a:cubicBezTo>
                  <a:cubicBezTo>
                    <a:pt x="13" y="59"/>
                    <a:pt x="8" y="58"/>
                    <a:pt x="5" y="54"/>
                  </a:cubicBezTo>
                  <a:cubicBezTo>
                    <a:pt x="2" y="51"/>
                    <a:pt x="0" y="46"/>
                    <a:pt x="0" y="41"/>
                  </a:cubicBezTo>
                  <a:cubicBezTo>
                    <a:pt x="0" y="32"/>
                    <a:pt x="6" y="25"/>
                    <a:pt x="20" y="25"/>
                  </a:cubicBezTo>
                  <a:lnTo>
                    <a:pt x="34" y="25"/>
                  </a:lnTo>
                  <a:lnTo>
                    <a:pt x="34" y="22"/>
                  </a:lnTo>
                  <a:cubicBezTo>
                    <a:pt x="34" y="15"/>
                    <a:pt x="30" y="13"/>
                    <a:pt x="23" y="13"/>
                  </a:cubicBezTo>
                  <a:cubicBezTo>
                    <a:pt x="18" y="13"/>
                    <a:pt x="15" y="14"/>
                    <a:pt x="12" y="18"/>
                  </a:cubicBezTo>
                  <a:lnTo>
                    <a:pt x="3" y="9"/>
                  </a:lnTo>
                  <a:cubicBezTo>
                    <a:pt x="8" y="2"/>
                    <a:pt x="14" y="0"/>
                    <a:pt x="23" y="0"/>
                  </a:cubicBezTo>
                  <a:cubicBezTo>
                    <a:pt x="40" y="0"/>
                    <a:pt x="48" y="7"/>
                    <a:pt x="48" y="2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2" name="Freeform 222">
              <a:extLst>
                <a:ext uri="{FF2B5EF4-FFF2-40B4-BE49-F238E27FC236}">
                  <a16:creationId xmlns:a16="http://schemas.microsoft.com/office/drawing/2014/main" id="{FE1B9ABD-3921-4E11-9AE4-6A7360504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7" y="2307"/>
              <a:ext cx="16" cy="49"/>
            </a:xfrm>
            <a:custGeom>
              <a:avLst/>
              <a:gdLst>
                <a:gd name="T0" fmla="*/ 15 w 26"/>
                <a:gd name="T1" fmla="*/ 61 h 79"/>
                <a:gd name="T2" fmla="*/ 15 w 26"/>
                <a:gd name="T3" fmla="*/ 61 h 79"/>
                <a:gd name="T4" fmla="*/ 20 w 26"/>
                <a:gd name="T5" fmla="*/ 67 h 79"/>
                <a:gd name="T6" fmla="*/ 26 w 26"/>
                <a:gd name="T7" fmla="*/ 67 h 79"/>
                <a:gd name="T8" fmla="*/ 26 w 26"/>
                <a:gd name="T9" fmla="*/ 79 h 79"/>
                <a:gd name="T10" fmla="*/ 17 w 26"/>
                <a:gd name="T11" fmla="*/ 79 h 79"/>
                <a:gd name="T12" fmla="*/ 0 w 26"/>
                <a:gd name="T13" fmla="*/ 62 h 79"/>
                <a:gd name="T14" fmla="*/ 0 w 26"/>
                <a:gd name="T15" fmla="*/ 0 h 79"/>
                <a:gd name="T16" fmla="*/ 15 w 26"/>
                <a:gd name="T17" fmla="*/ 0 h 79"/>
                <a:gd name="T18" fmla="*/ 15 w 26"/>
                <a:gd name="T19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79">
                  <a:moveTo>
                    <a:pt x="15" y="61"/>
                  </a:moveTo>
                  <a:lnTo>
                    <a:pt x="15" y="61"/>
                  </a:lnTo>
                  <a:cubicBezTo>
                    <a:pt x="15" y="65"/>
                    <a:pt x="16" y="67"/>
                    <a:pt x="20" y="67"/>
                  </a:cubicBezTo>
                  <a:lnTo>
                    <a:pt x="26" y="67"/>
                  </a:lnTo>
                  <a:lnTo>
                    <a:pt x="26" y="79"/>
                  </a:lnTo>
                  <a:lnTo>
                    <a:pt x="17" y="79"/>
                  </a:lnTo>
                  <a:cubicBezTo>
                    <a:pt x="5" y="79"/>
                    <a:pt x="0" y="71"/>
                    <a:pt x="0" y="62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3" name="Freeform 223">
              <a:extLst>
                <a:ext uri="{FF2B5EF4-FFF2-40B4-BE49-F238E27FC236}">
                  <a16:creationId xmlns:a16="http://schemas.microsoft.com/office/drawing/2014/main" id="{DDF63AA1-F0BD-43B2-918F-1E96A32678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" y="2306"/>
              <a:ext cx="9" cy="50"/>
            </a:xfrm>
            <a:custGeom>
              <a:avLst/>
              <a:gdLst>
                <a:gd name="T0" fmla="*/ 15 w 15"/>
                <a:gd name="T1" fmla="*/ 80 h 80"/>
                <a:gd name="T2" fmla="*/ 15 w 15"/>
                <a:gd name="T3" fmla="*/ 80 h 80"/>
                <a:gd name="T4" fmla="*/ 1 w 15"/>
                <a:gd name="T5" fmla="*/ 80 h 80"/>
                <a:gd name="T6" fmla="*/ 1 w 15"/>
                <a:gd name="T7" fmla="*/ 24 h 80"/>
                <a:gd name="T8" fmla="*/ 15 w 15"/>
                <a:gd name="T9" fmla="*/ 24 h 80"/>
                <a:gd name="T10" fmla="*/ 15 w 15"/>
                <a:gd name="T11" fmla="*/ 80 h 80"/>
                <a:gd name="T12" fmla="*/ 15 w 15"/>
                <a:gd name="T13" fmla="*/ 12 h 80"/>
                <a:gd name="T14" fmla="*/ 15 w 15"/>
                <a:gd name="T15" fmla="*/ 12 h 80"/>
                <a:gd name="T16" fmla="*/ 0 w 15"/>
                <a:gd name="T17" fmla="*/ 12 h 80"/>
                <a:gd name="T18" fmla="*/ 0 w 15"/>
                <a:gd name="T19" fmla="*/ 0 h 80"/>
                <a:gd name="T20" fmla="*/ 15 w 15"/>
                <a:gd name="T21" fmla="*/ 0 h 80"/>
                <a:gd name="T22" fmla="*/ 15 w 15"/>
                <a:gd name="T23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80">
                  <a:moveTo>
                    <a:pt x="15" y="80"/>
                  </a:moveTo>
                  <a:lnTo>
                    <a:pt x="15" y="80"/>
                  </a:lnTo>
                  <a:lnTo>
                    <a:pt x="1" y="80"/>
                  </a:lnTo>
                  <a:lnTo>
                    <a:pt x="1" y="24"/>
                  </a:lnTo>
                  <a:lnTo>
                    <a:pt x="15" y="24"/>
                  </a:lnTo>
                  <a:lnTo>
                    <a:pt x="15" y="80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4" name="Freeform 224">
              <a:extLst>
                <a:ext uri="{FF2B5EF4-FFF2-40B4-BE49-F238E27FC236}">
                  <a16:creationId xmlns:a16="http://schemas.microsoft.com/office/drawing/2014/main" id="{37C3618B-9FE5-4B2E-AFE6-046B7CE01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8" y="2319"/>
              <a:ext cx="50" cy="37"/>
            </a:xfrm>
            <a:custGeom>
              <a:avLst/>
              <a:gdLst>
                <a:gd name="T0" fmla="*/ 76 w 82"/>
                <a:gd name="T1" fmla="*/ 5 h 59"/>
                <a:gd name="T2" fmla="*/ 76 w 82"/>
                <a:gd name="T3" fmla="*/ 5 h 59"/>
                <a:gd name="T4" fmla="*/ 82 w 82"/>
                <a:gd name="T5" fmla="*/ 22 h 59"/>
                <a:gd name="T6" fmla="*/ 82 w 82"/>
                <a:gd name="T7" fmla="*/ 59 h 59"/>
                <a:gd name="T8" fmla="*/ 68 w 82"/>
                <a:gd name="T9" fmla="*/ 59 h 59"/>
                <a:gd name="T10" fmla="*/ 68 w 82"/>
                <a:gd name="T11" fmla="*/ 24 h 59"/>
                <a:gd name="T12" fmla="*/ 58 w 82"/>
                <a:gd name="T13" fmla="*/ 13 h 59"/>
                <a:gd name="T14" fmla="*/ 48 w 82"/>
                <a:gd name="T15" fmla="*/ 24 h 59"/>
                <a:gd name="T16" fmla="*/ 48 w 82"/>
                <a:gd name="T17" fmla="*/ 59 h 59"/>
                <a:gd name="T18" fmla="*/ 34 w 82"/>
                <a:gd name="T19" fmla="*/ 59 h 59"/>
                <a:gd name="T20" fmla="*/ 34 w 82"/>
                <a:gd name="T21" fmla="*/ 24 h 59"/>
                <a:gd name="T22" fmla="*/ 24 w 82"/>
                <a:gd name="T23" fmla="*/ 13 h 59"/>
                <a:gd name="T24" fmla="*/ 15 w 82"/>
                <a:gd name="T25" fmla="*/ 24 h 59"/>
                <a:gd name="T26" fmla="*/ 15 w 82"/>
                <a:gd name="T27" fmla="*/ 59 h 59"/>
                <a:gd name="T28" fmla="*/ 0 w 82"/>
                <a:gd name="T29" fmla="*/ 59 h 59"/>
                <a:gd name="T30" fmla="*/ 0 w 82"/>
                <a:gd name="T31" fmla="*/ 1 h 59"/>
                <a:gd name="T32" fmla="*/ 14 w 82"/>
                <a:gd name="T33" fmla="*/ 1 h 59"/>
                <a:gd name="T34" fmla="*/ 14 w 82"/>
                <a:gd name="T35" fmla="*/ 6 h 59"/>
                <a:gd name="T36" fmla="*/ 29 w 82"/>
                <a:gd name="T37" fmla="*/ 0 h 59"/>
                <a:gd name="T38" fmla="*/ 44 w 82"/>
                <a:gd name="T39" fmla="*/ 8 h 59"/>
                <a:gd name="T40" fmla="*/ 61 w 82"/>
                <a:gd name="T41" fmla="*/ 0 h 59"/>
                <a:gd name="T42" fmla="*/ 76 w 82"/>
                <a:gd name="T43" fmla="*/ 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2" h="59">
                  <a:moveTo>
                    <a:pt x="76" y="5"/>
                  </a:moveTo>
                  <a:lnTo>
                    <a:pt x="76" y="5"/>
                  </a:lnTo>
                  <a:cubicBezTo>
                    <a:pt x="80" y="10"/>
                    <a:pt x="82" y="16"/>
                    <a:pt x="82" y="22"/>
                  </a:cubicBezTo>
                  <a:lnTo>
                    <a:pt x="82" y="59"/>
                  </a:lnTo>
                  <a:lnTo>
                    <a:pt x="68" y="59"/>
                  </a:lnTo>
                  <a:lnTo>
                    <a:pt x="68" y="24"/>
                  </a:lnTo>
                  <a:cubicBezTo>
                    <a:pt x="68" y="16"/>
                    <a:pt x="63" y="13"/>
                    <a:pt x="58" y="13"/>
                  </a:cubicBezTo>
                  <a:cubicBezTo>
                    <a:pt x="54" y="13"/>
                    <a:pt x="48" y="16"/>
                    <a:pt x="48" y="24"/>
                  </a:cubicBezTo>
                  <a:lnTo>
                    <a:pt x="48" y="59"/>
                  </a:lnTo>
                  <a:lnTo>
                    <a:pt x="34" y="59"/>
                  </a:lnTo>
                  <a:lnTo>
                    <a:pt x="34" y="24"/>
                  </a:lnTo>
                  <a:cubicBezTo>
                    <a:pt x="34" y="16"/>
                    <a:pt x="29" y="13"/>
                    <a:pt x="24" y="13"/>
                  </a:cubicBezTo>
                  <a:cubicBezTo>
                    <a:pt x="20" y="13"/>
                    <a:pt x="15" y="16"/>
                    <a:pt x="15" y="24"/>
                  </a:cubicBezTo>
                  <a:lnTo>
                    <a:pt x="15" y="59"/>
                  </a:lnTo>
                  <a:lnTo>
                    <a:pt x="0" y="59"/>
                  </a:lnTo>
                  <a:lnTo>
                    <a:pt x="0" y="1"/>
                  </a:lnTo>
                  <a:lnTo>
                    <a:pt x="14" y="1"/>
                  </a:lnTo>
                  <a:lnTo>
                    <a:pt x="14" y="6"/>
                  </a:lnTo>
                  <a:cubicBezTo>
                    <a:pt x="18" y="2"/>
                    <a:pt x="24" y="0"/>
                    <a:pt x="29" y="0"/>
                  </a:cubicBezTo>
                  <a:cubicBezTo>
                    <a:pt x="35" y="0"/>
                    <a:pt x="41" y="3"/>
                    <a:pt x="44" y="8"/>
                  </a:cubicBezTo>
                  <a:cubicBezTo>
                    <a:pt x="49" y="3"/>
                    <a:pt x="54" y="0"/>
                    <a:pt x="61" y="0"/>
                  </a:cubicBezTo>
                  <a:cubicBezTo>
                    <a:pt x="67" y="0"/>
                    <a:pt x="72" y="2"/>
                    <a:pt x="76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5" name="Freeform 225">
              <a:extLst>
                <a:ext uri="{FF2B5EF4-FFF2-40B4-BE49-F238E27FC236}">
                  <a16:creationId xmlns:a16="http://schemas.microsoft.com/office/drawing/2014/main" id="{F39C7672-DD57-48A0-A08C-7CAAAF4BFF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6" y="2319"/>
              <a:ext cx="30" cy="37"/>
            </a:xfrm>
            <a:custGeom>
              <a:avLst/>
              <a:gdLst>
                <a:gd name="T0" fmla="*/ 31 w 49"/>
                <a:gd name="T1" fmla="*/ 16 h 59"/>
                <a:gd name="T2" fmla="*/ 31 w 49"/>
                <a:gd name="T3" fmla="*/ 16 h 59"/>
                <a:gd name="T4" fmla="*/ 24 w 49"/>
                <a:gd name="T5" fmla="*/ 13 h 59"/>
                <a:gd name="T6" fmla="*/ 17 w 49"/>
                <a:gd name="T7" fmla="*/ 16 h 59"/>
                <a:gd name="T8" fmla="*/ 14 w 49"/>
                <a:gd name="T9" fmla="*/ 30 h 59"/>
                <a:gd name="T10" fmla="*/ 17 w 49"/>
                <a:gd name="T11" fmla="*/ 44 h 59"/>
                <a:gd name="T12" fmla="*/ 24 w 49"/>
                <a:gd name="T13" fmla="*/ 47 h 59"/>
                <a:gd name="T14" fmla="*/ 31 w 49"/>
                <a:gd name="T15" fmla="*/ 44 h 59"/>
                <a:gd name="T16" fmla="*/ 34 w 49"/>
                <a:gd name="T17" fmla="*/ 30 h 59"/>
                <a:gd name="T18" fmla="*/ 31 w 49"/>
                <a:gd name="T19" fmla="*/ 16 h 59"/>
                <a:gd name="T20" fmla="*/ 42 w 49"/>
                <a:gd name="T21" fmla="*/ 52 h 59"/>
                <a:gd name="T22" fmla="*/ 42 w 49"/>
                <a:gd name="T23" fmla="*/ 52 h 59"/>
                <a:gd name="T24" fmla="*/ 24 w 49"/>
                <a:gd name="T25" fmla="*/ 59 h 59"/>
                <a:gd name="T26" fmla="*/ 6 w 49"/>
                <a:gd name="T27" fmla="*/ 52 h 59"/>
                <a:gd name="T28" fmla="*/ 0 w 49"/>
                <a:gd name="T29" fmla="*/ 30 h 59"/>
                <a:gd name="T30" fmla="*/ 6 w 49"/>
                <a:gd name="T31" fmla="*/ 7 h 59"/>
                <a:gd name="T32" fmla="*/ 24 w 49"/>
                <a:gd name="T33" fmla="*/ 0 h 59"/>
                <a:gd name="T34" fmla="*/ 42 w 49"/>
                <a:gd name="T35" fmla="*/ 7 h 59"/>
                <a:gd name="T36" fmla="*/ 49 w 49"/>
                <a:gd name="T37" fmla="*/ 30 h 59"/>
                <a:gd name="T38" fmla="*/ 42 w 49"/>
                <a:gd name="T39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59">
                  <a:moveTo>
                    <a:pt x="31" y="16"/>
                  </a:moveTo>
                  <a:lnTo>
                    <a:pt x="31" y="16"/>
                  </a:lnTo>
                  <a:cubicBezTo>
                    <a:pt x="29" y="14"/>
                    <a:pt x="27" y="13"/>
                    <a:pt x="24" y="13"/>
                  </a:cubicBezTo>
                  <a:cubicBezTo>
                    <a:pt x="21" y="13"/>
                    <a:pt x="19" y="14"/>
                    <a:pt x="17" y="16"/>
                  </a:cubicBezTo>
                  <a:cubicBezTo>
                    <a:pt x="14" y="19"/>
                    <a:pt x="14" y="24"/>
                    <a:pt x="14" y="30"/>
                  </a:cubicBezTo>
                  <a:cubicBezTo>
                    <a:pt x="14" y="36"/>
                    <a:pt x="14" y="41"/>
                    <a:pt x="17" y="44"/>
                  </a:cubicBezTo>
                  <a:cubicBezTo>
                    <a:pt x="19" y="46"/>
                    <a:pt x="21" y="47"/>
                    <a:pt x="24" y="47"/>
                  </a:cubicBezTo>
                  <a:cubicBezTo>
                    <a:pt x="27" y="47"/>
                    <a:pt x="29" y="46"/>
                    <a:pt x="31" y="44"/>
                  </a:cubicBezTo>
                  <a:cubicBezTo>
                    <a:pt x="34" y="41"/>
                    <a:pt x="34" y="36"/>
                    <a:pt x="34" y="30"/>
                  </a:cubicBezTo>
                  <a:cubicBezTo>
                    <a:pt x="34" y="24"/>
                    <a:pt x="34" y="19"/>
                    <a:pt x="31" y="16"/>
                  </a:cubicBezTo>
                  <a:close/>
                  <a:moveTo>
                    <a:pt x="42" y="52"/>
                  </a:moveTo>
                  <a:lnTo>
                    <a:pt x="42" y="52"/>
                  </a:lnTo>
                  <a:cubicBezTo>
                    <a:pt x="38" y="56"/>
                    <a:pt x="33" y="59"/>
                    <a:pt x="24" y="59"/>
                  </a:cubicBezTo>
                  <a:cubicBezTo>
                    <a:pt x="16" y="59"/>
                    <a:pt x="10" y="56"/>
                    <a:pt x="6" y="52"/>
                  </a:cubicBezTo>
                  <a:cubicBezTo>
                    <a:pt x="1" y="47"/>
                    <a:pt x="0" y="40"/>
                    <a:pt x="0" y="30"/>
                  </a:cubicBezTo>
                  <a:cubicBezTo>
                    <a:pt x="0" y="19"/>
                    <a:pt x="1" y="13"/>
                    <a:pt x="6" y="7"/>
                  </a:cubicBezTo>
                  <a:cubicBezTo>
                    <a:pt x="10" y="4"/>
                    <a:pt x="16" y="0"/>
                    <a:pt x="24" y="0"/>
                  </a:cubicBezTo>
                  <a:cubicBezTo>
                    <a:pt x="33" y="0"/>
                    <a:pt x="38" y="4"/>
                    <a:pt x="42" y="7"/>
                  </a:cubicBezTo>
                  <a:cubicBezTo>
                    <a:pt x="47" y="13"/>
                    <a:pt x="49" y="19"/>
                    <a:pt x="49" y="30"/>
                  </a:cubicBezTo>
                  <a:cubicBezTo>
                    <a:pt x="49" y="40"/>
                    <a:pt x="47" y="47"/>
                    <a:pt x="42" y="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6" name="Freeform 226">
              <a:extLst>
                <a:ext uri="{FF2B5EF4-FFF2-40B4-BE49-F238E27FC236}">
                  <a16:creationId xmlns:a16="http://schemas.microsoft.com/office/drawing/2014/main" id="{454F1D21-5A70-4676-B222-914DD7E88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" y="2311"/>
              <a:ext cx="18" cy="45"/>
            </a:xfrm>
            <a:custGeom>
              <a:avLst/>
              <a:gdLst>
                <a:gd name="T0" fmla="*/ 20 w 30"/>
                <a:gd name="T1" fmla="*/ 17 h 73"/>
                <a:gd name="T2" fmla="*/ 20 w 30"/>
                <a:gd name="T3" fmla="*/ 17 h 73"/>
                <a:gd name="T4" fmla="*/ 30 w 30"/>
                <a:gd name="T5" fmla="*/ 17 h 73"/>
                <a:gd name="T6" fmla="*/ 30 w 30"/>
                <a:gd name="T7" fmla="*/ 28 h 73"/>
                <a:gd name="T8" fmla="*/ 20 w 30"/>
                <a:gd name="T9" fmla="*/ 28 h 73"/>
                <a:gd name="T10" fmla="*/ 20 w 30"/>
                <a:gd name="T11" fmla="*/ 55 h 73"/>
                <a:gd name="T12" fmla="*/ 25 w 30"/>
                <a:gd name="T13" fmla="*/ 61 h 73"/>
                <a:gd name="T14" fmla="*/ 30 w 30"/>
                <a:gd name="T15" fmla="*/ 61 h 73"/>
                <a:gd name="T16" fmla="*/ 30 w 30"/>
                <a:gd name="T17" fmla="*/ 73 h 73"/>
                <a:gd name="T18" fmla="*/ 23 w 30"/>
                <a:gd name="T19" fmla="*/ 73 h 73"/>
                <a:gd name="T20" fmla="*/ 6 w 30"/>
                <a:gd name="T21" fmla="*/ 56 h 73"/>
                <a:gd name="T22" fmla="*/ 6 w 30"/>
                <a:gd name="T23" fmla="*/ 28 h 73"/>
                <a:gd name="T24" fmla="*/ 0 w 30"/>
                <a:gd name="T25" fmla="*/ 28 h 73"/>
                <a:gd name="T26" fmla="*/ 0 w 30"/>
                <a:gd name="T27" fmla="*/ 17 h 73"/>
                <a:gd name="T28" fmla="*/ 6 w 30"/>
                <a:gd name="T29" fmla="*/ 17 h 73"/>
                <a:gd name="T30" fmla="*/ 6 w 30"/>
                <a:gd name="T31" fmla="*/ 0 h 73"/>
                <a:gd name="T32" fmla="*/ 20 w 30"/>
                <a:gd name="T33" fmla="*/ 0 h 73"/>
                <a:gd name="T34" fmla="*/ 20 w 30"/>
                <a:gd name="T3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73">
                  <a:moveTo>
                    <a:pt x="20" y="17"/>
                  </a:moveTo>
                  <a:lnTo>
                    <a:pt x="20" y="17"/>
                  </a:lnTo>
                  <a:lnTo>
                    <a:pt x="30" y="17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55"/>
                  </a:lnTo>
                  <a:cubicBezTo>
                    <a:pt x="20" y="59"/>
                    <a:pt x="22" y="61"/>
                    <a:pt x="25" y="61"/>
                  </a:cubicBezTo>
                  <a:lnTo>
                    <a:pt x="30" y="61"/>
                  </a:lnTo>
                  <a:lnTo>
                    <a:pt x="30" y="73"/>
                  </a:lnTo>
                  <a:lnTo>
                    <a:pt x="23" y="73"/>
                  </a:lnTo>
                  <a:cubicBezTo>
                    <a:pt x="11" y="73"/>
                    <a:pt x="6" y="65"/>
                    <a:pt x="6" y="56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0" y="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7" name="Freeform 227">
              <a:extLst>
                <a:ext uri="{FF2B5EF4-FFF2-40B4-BE49-F238E27FC236}">
                  <a16:creationId xmlns:a16="http://schemas.microsoft.com/office/drawing/2014/main" id="{D5EE55BC-BF8B-4A82-8691-A2C486C56C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7" y="2319"/>
              <a:ext cx="30" cy="37"/>
            </a:xfrm>
            <a:custGeom>
              <a:avLst/>
              <a:gdLst>
                <a:gd name="T0" fmla="*/ 15 w 50"/>
                <a:gd name="T1" fmla="*/ 18 h 59"/>
                <a:gd name="T2" fmla="*/ 15 w 50"/>
                <a:gd name="T3" fmla="*/ 18 h 59"/>
                <a:gd name="T4" fmla="*/ 14 w 50"/>
                <a:gd name="T5" fmla="*/ 25 h 59"/>
                <a:gd name="T6" fmla="*/ 36 w 50"/>
                <a:gd name="T7" fmla="*/ 25 h 59"/>
                <a:gd name="T8" fmla="*/ 34 w 50"/>
                <a:gd name="T9" fmla="*/ 18 h 59"/>
                <a:gd name="T10" fmla="*/ 25 w 50"/>
                <a:gd name="T11" fmla="*/ 12 h 59"/>
                <a:gd name="T12" fmla="*/ 15 w 50"/>
                <a:gd name="T13" fmla="*/ 18 h 59"/>
                <a:gd name="T14" fmla="*/ 50 w 50"/>
                <a:gd name="T15" fmla="*/ 28 h 59"/>
                <a:gd name="T16" fmla="*/ 50 w 50"/>
                <a:gd name="T17" fmla="*/ 28 h 59"/>
                <a:gd name="T18" fmla="*/ 50 w 50"/>
                <a:gd name="T19" fmla="*/ 34 h 59"/>
                <a:gd name="T20" fmla="*/ 14 w 50"/>
                <a:gd name="T21" fmla="*/ 34 h 59"/>
                <a:gd name="T22" fmla="*/ 26 w 50"/>
                <a:gd name="T23" fmla="*/ 47 h 59"/>
                <a:gd name="T24" fmla="*/ 39 w 50"/>
                <a:gd name="T25" fmla="*/ 42 h 59"/>
                <a:gd name="T26" fmla="*/ 48 w 50"/>
                <a:gd name="T27" fmla="*/ 50 h 59"/>
                <a:gd name="T28" fmla="*/ 26 w 50"/>
                <a:gd name="T29" fmla="*/ 59 h 59"/>
                <a:gd name="T30" fmla="*/ 0 w 50"/>
                <a:gd name="T31" fmla="*/ 30 h 59"/>
                <a:gd name="T32" fmla="*/ 25 w 50"/>
                <a:gd name="T33" fmla="*/ 0 h 59"/>
                <a:gd name="T34" fmla="*/ 50 w 50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9">
                  <a:moveTo>
                    <a:pt x="15" y="18"/>
                  </a:moveTo>
                  <a:lnTo>
                    <a:pt x="15" y="18"/>
                  </a:lnTo>
                  <a:cubicBezTo>
                    <a:pt x="14" y="20"/>
                    <a:pt x="14" y="22"/>
                    <a:pt x="14" y="25"/>
                  </a:cubicBezTo>
                  <a:lnTo>
                    <a:pt x="36" y="25"/>
                  </a:lnTo>
                  <a:cubicBezTo>
                    <a:pt x="36" y="22"/>
                    <a:pt x="35" y="20"/>
                    <a:pt x="34" y="18"/>
                  </a:cubicBezTo>
                  <a:cubicBezTo>
                    <a:pt x="33" y="15"/>
                    <a:pt x="30" y="12"/>
                    <a:pt x="25" y="12"/>
                  </a:cubicBezTo>
                  <a:cubicBezTo>
                    <a:pt x="20" y="12"/>
                    <a:pt x="17" y="15"/>
                    <a:pt x="15" y="18"/>
                  </a:cubicBezTo>
                  <a:close/>
                  <a:moveTo>
                    <a:pt x="50" y="28"/>
                  </a:moveTo>
                  <a:lnTo>
                    <a:pt x="50" y="28"/>
                  </a:lnTo>
                  <a:lnTo>
                    <a:pt x="50" y="34"/>
                  </a:lnTo>
                  <a:lnTo>
                    <a:pt x="14" y="34"/>
                  </a:lnTo>
                  <a:cubicBezTo>
                    <a:pt x="14" y="42"/>
                    <a:pt x="18" y="47"/>
                    <a:pt x="26" y="47"/>
                  </a:cubicBezTo>
                  <a:cubicBezTo>
                    <a:pt x="33" y="47"/>
                    <a:pt x="36" y="45"/>
                    <a:pt x="39" y="42"/>
                  </a:cubicBezTo>
                  <a:lnTo>
                    <a:pt x="48" y="50"/>
                  </a:lnTo>
                  <a:cubicBezTo>
                    <a:pt x="42" y="56"/>
                    <a:pt x="37" y="59"/>
                    <a:pt x="26" y="59"/>
                  </a:cubicBezTo>
                  <a:cubicBezTo>
                    <a:pt x="13" y="59"/>
                    <a:pt x="0" y="53"/>
                    <a:pt x="0" y="30"/>
                  </a:cubicBezTo>
                  <a:cubicBezTo>
                    <a:pt x="0" y="11"/>
                    <a:pt x="10" y="0"/>
                    <a:pt x="25" y="0"/>
                  </a:cubicBezTo>
                  <a:cubicBezTo>
                    <a:pt x="41" y="0"/>
                    <a:pt x="50" y="12"/>
                    <a:pt x="50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8" name="Freeform 228">
              <a:extLst>
                <a:ext uri="{FF2B5EF4-FFF2-40B4-BE49-F238E27FC236}">
                  <a16:creationId xmlns:a16="http://schemas.microsoft.com/office/drawing/2014/main" id="{B112144D-585F-4C68-9617-7AA4500B9F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5" y="2319"/>
              <a:ext cx="29" cy="37"/>
            </a:xfrm>
            <a:custGeom>
              <a:avLst/>
              <a:gdLst>
                <a:gd name="T0" fmla="*/ 31 w 49"/>
                <a:gd name="T1" fmla="*/ 16 h 59"/>
                <a:gd name="T2" fmla="*/ 31 w 49"/>
                <a:gd name="T3" fmla="*/ 16 h 59"/>
                <a:gd name="T4" fmla="*/ 24 w 49"/>
                <a:gd name="T5" fmla="*/ 13 h 59"/>
                <a:gd name="T6" fmla="*/ 18 w 49"/>
                <a:gd name="T7" fmla="*/ 16 h 59"/>
                <a:gd name="T8" fmla="*/ 14 w 49"/>
                <a:gd name="T9" fmla="*/ 30 h 59"/>
                <a:gd name="T10" fmla="*/ 18 w 49"/>
                <a:gd name="T11" fmla="*/ 44 h 59"/>
                <a:gd name="T12" fmla="*/ 24 w 49"/>
                <a:gd name="T13" fmla="*/ 47 h 59"/>
                <a:gd name="T14" fmla="*/ 31 w 49"/>
                <a:gd name="T15" fmla="*/ 44 h 59"/>
                <a:gd name="T16" fmla="*/ 34 w 49"/>
                <a:gd name="T17" fmla="*/ 30 h 59"/>
                <a:gd name="T18" fmla="*/ 31 w 49"/>
                <a:gd name="T19" fmla="*/ 16 h 59"/>
                <a:gd name="T20" fmla="*/ 42 w 49"/>
                <a:gd name="T21" fmla="*/ 52 h 59"/>
                <a:gd name="T22" fmla="*/ 42 w 49"/>
                <a:gd name="T23" fmla="*/ 52 h 59"/>
                <a:gd name="T24" fmla="*/ 24 w 49"/>
                <a:gd name="T25" fmla="*/ 59 h 59"/>
                <a:gd name="T26" fmla="*/ 6 w 49"/>
                <a:gd name="T27" fmla="*/ 52 h 59"/>
                <a:gd name="T28" fmla="*/ 0 w 49"/>
                <a:gd name="T29" fmla="*/ 30 h 59"/>
                <a:gd name="T30" fmla="*/ 6 w 49"/>
                <a:gd name="T31" fmla="*/ 7 h 59"/>
                <a:gd name="T32" fmla="*/ 24 w 49"/>
                <a:gd name="T33" fmla="*/ 0 h 59"/>
                <a:gd name="T34" fmla="*/ 42 w 49"/>
                <a:gd name="T35" fmla="*/ 7 h 59"/>
                <a:gd name="T36" fmla="*/ 49 w 49"/>
                <a:gd name="T37" fmla="*/ 30 h 59"/>
                <a:gd name="T38" fmla="*/ 42 w 49"/>
                <a:gd name="T39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59">
                  <a:moveTo>
                    <a:pt x="31" y="16"/>
                  </a:moveTo>
                  <a:lnTo>
                    <a:pt x="31" y="16"/>
                  </a:lnTo>
                  <a:cubicBezTo>
                    <a:pt x="29" y="14"/>
                    <a:pt x="27" y="13"/>
                    <a:pt x="24" y="13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5" y="19"/>
                    <a:pt x="14" y="24"/>
                    <a:pt x="14" y="30"/>
                  </a:cubicBezTo>
                  <a:cubicBezTo>
                    <a:pt x="14" y="36"/>
                    <a:pt x="15" y="41"/>
                    <a:pt x="18" y="44"/>
                  </a:cubicBezTo>
                  <a:cubicBezTo>
                    <a:pt x="19" y="46"/>
                    <a:pt x="21" y="47"/>
                    <a:pt x="24" y="47"/>
                  </a:cubicBezTo>
                  <a:cubicBezTo>
                    <a:pt x="27" y="47"/>
                    <a:pt x="29" y="46"/>
                    <a:pt x="31" y="44"/>
                  </a:cubicBezTo>
                  <a:cubicBezTo>
                    <a:pt x="34" y="41"/>
                    <a:pt x="34" y="36"/>
                    <a:pt x="34" y="30"/>
                  </a:cubicBezTo>
                  <a:cubicBezTo>
                    <a:pt x="34" y="24"/>
                    <a:pt x="34" y="19"/>
                    <a:pt x="31" y="16"/>
                  </a:cubicBezTo>
                  <a:close/>
                  <a:moveTo>
                    <a:pt x="42" y="52"/>
                  </a:moveTo>
                  <a:lnTo>
                    <a:pt x="42" y="52"/>
                  </a:lnTo>
                  <a:cubicBezTo>
                    <a:pt x="39" y="56"/>
                    <a:pt x="33" y="59"/>
                    <a:pt x="24" y="59"/>
                  </a:cubicBezTo>
                  <a:cubicBezTo>
                    <a:pt x="16" y="59"/>
                    <a:pt x="10" y="56"/>
                    <a:pt x="6" y="52"/>
                  </a:cubicBezTo>
                  <a:cubicBezTo>
                    <a:pt x="1" y="47"/>
                    <a:pt x="0" y="40"/>
                    <a:pt x="0" y="30"/>
                  </a:cubicBezTo>
                  <a:cubicBezTo>
                    <a:pt x="0" y="19"/>
                    <a:pt x="1" y="13"/>
                    <a:pt x="6" y="7"/>
                  </a:cubicBezTo>
                  <a:cubicBezTo>
                    <a:pt x="10" y="4"/>
                    <a:pt x="16" y="0"/>
                    <a:pt x="24" y="0"/>
                  </a:cubicBezTo>
                  <a:cubicBezTo>
                    <a:pt x="33" y="0"/>
                    <a:pt x="39" y="4"/>
                    <a:pt x="42" y="7"/>
                  </a:cubicBezTo>
                  <a:cubicBezTo>
                    <a:pt x="47" y="13"/>
                    <a:pt x="49" y="19"/>
                    <a:pt x="49" y="30"/>
                  </a:cubicBezTo>
                  <a:cubicBezTo>
                    <a:pt x="49" y="40"/>
                    <a:pt x="48" y="47"/>
                    <a:pt x="42" y="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9" name="Freeform 229">
              <a:extLst>
                <a:ext uri="{FF2B5EF4-FFF2-40B4-BE49-F238E27FC236}">
                  <a16:creationId xmlns:a16="http://schemas.microsoft.com/office/drawing/2014/main" id="{7CAE8076-6730-4062-9730-34C579950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2307"/>
              <a:ext cx="16" cy="49"/>
            </a:xfrm>
            <a:custGeom>
              <a:avLst/>
              <a:gdLst>
                <a:gd name="T0" fmla="*/ 15 w 26"/>
                <a:gd name="T1" fmla="*/ 61 h 79"/>
                <a:gd name="T2" fmla="*/ 15 w 26"/>
                <a:gd name="T3" fmla="*/ 61 h 79"/>
                <a:gd name="T4" fmla="*/ 20 w 26"/>
                <a:gd name="T5" fmla="*/ 67 h 79"/>
                <a:gd name="T6" fmla="*/ 26 w 26"/>
                <a:gd name="T7" fmla="*/ 67 h 79"/>
                <a:gd name="T8" fmla="*/ 26 w 26"/>
                <a:gd name="T9" fmla="*/ 79 h 79"/>
                <a:gd name="T10" fmla="*/ 17 w 26"/>
                <a:gd name="T11" fmla="*/ 79 h 79"/>
                <a:gd name="T12" fmla="*/ 0 w 26"/>
                <a:gd name="T13" fmla="*/ 62 h 79"/>
                <a:gd name="T14" fmla="*/ 0 w 26"/>
                <a:gd name="T15" fmla="*/ 0 h 79"/>
                <a:gd name="T16" fmla="*/ 15 w 26"/>
                <a:gd name="T17" fmla="*/ 0 h 79"/>
                <a:gd name="T18" fmla="*/ 15 w 26"/>
                <a:gd name="T19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79">
                  <a:moveTo>
                    <a:pt x="15" y="61"/>
                  </a:moveTo>
                  <a:lnTo>
                    <a:pt x="15" y="61"/>
                  </a:lnTo>
                  <a:cubicBezTo>
                    <a:pt x="15" y="65"/>
                    <a:pt x="16" y="67"/>
                    <a:pt x="20" y="67"/>
                  </a:cubicBezTo>
                  <a:lnTo>
                    <a:pt x="26" y="67"/>
                  </a:lnTo>
                  <a:lnTo>
                    <a:pt x="26" y="79"/>
                  </a:lnTo>
                  <a:lnTo>
                    <a:pt x="17" y="79"/>
                  </a:lnTo>
                  <a:cubicBezTo>
                    <a:pt x="5" y="79"/>
                    <a:pt x="0" y="71"/>
                    <a:pt x="0" y="62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0" name="Freeform 230">
              <a:extLst>
                <a:ext uri="{FF2B5EF4-FFF2-40B4-BE49-F238E27FC236}">
                  <a16:creationId xmlns:a16="http://schemas.microsoft.com/office/drawing/2014/main" id="{6AC5F25D-A3A7-46EA-A578-7950EC1CF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" y="2307"/>
              <a:ext cx="15" cy="49"/>
            </a:xfrm>
            <a:custGeom>
              <a:avLst/>
              <a:gdLst>
                <a:gd name="T0" fmla="*/ 15 w 25"/>
                <a:gd name="T1" fmla="*/ 61 h 79"/>
                <a:gd name="T2" fmla="*/ 15 w 25"/>
                <a:gd name="T3" fmla="*/ 61 h 79"/>
                <a:gd name="T4" fmla="*/ 20 w 25"/>
                <a:gd name="T5" fmla="*/ 67 h 79"/>
                <a:gd name="T6" fmla="*/ 25 w 25"/>
                <a:gd name="T7" fmla="*/ 67 h 79"/>
                <a:gd name="T8" fmla="*/ 25 w 25"/>
                <a:gd name="T9" fmla="*/ 79 h 79"/>
                <a:gd name="T10" fmla="*/ 17 w 25"/>
                <a:gd name="T11" fmla="*/ 79 h 79"/>
                <a:gd name="T12" fmla="*/ 0 w 25"/>
                <a:gd name="T13" fmla="*/ 62 h 79"/>
                <a:gd name="T14" fmla="*/ 0 w 25"/>
                <a:gd name="T15" fmla="*/ 0 h 79"/>
                <a:gd name="T16" fmla="*/ 15 w 25"/>
                <a:gd name="T17" fmla="*/ 0 h 79"/>
                <a:gd name="T18" fmla="*/ 15 w 25"/>
                <a:gd name="T19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9">
                  <a:moveTo>
                    <a:pt x="15" y="61"/>
                  </a:moveTo>
                  <a:lnTo>
                    <a:pt x="15" y="61"/>
                  </a:lnTo>
                  <a:cubicBezTo>
                    <a:pt x="15" y="65"/>
                    <a:pt x="16" y="67"/>
                    <a:pt x="20" y="67"/>
                  </a:cubicBezTo>
                  <a:lnTo>
                    <a:pt x="25" y="67"/>
                  </a:lnTo>
                  <a:lnTo>
                    <a:pt x="25" y="79"/>
                  </a:lnTo>
                  <a:lnTo>
                    <a:pt x="17" y="79"/>
                  </a:lnTo>
                  <a:cubicBezTo>
                    <a:pt x="5" y="79"/>
                    <a:pt x="0" y="71"/>
                    <a:pt x="0" y="62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1" name="Freeform 231">
              <a:extLst>
                <a:ext uri="{FF2B5EF4-FFF2-40B4-BE49-F238E27FC236}">
                  <a16:creationId xmlns:a16="http://schemas.microsoft.com/office/drawing/2014/main" id="{5492623F-2142-49F5-AAC9-02BA1C5BA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7" y="2306"/>
              <a:ext cx="9" cy="50"/>
            </a:xfrm>
            <a:custGeom>
              <a:avLst/>
              <a:gdLst>
                <a:gd name="T0" fmla="*/ 15 w 15"/>
                <a:gd name="T1" fmla="*/ 80 h 80"/>
                <a:gd name="T2" fmla="*/ 15 w 15"/>
                <a:gd name="T3" fmla="*/ 80 h 80"/>
                <a:gd name="T4" fmla="*/ 0 w 15"/>
                <a:gd name="T5" fmla="*/ 80 h 80"/>
                <a:gd name="T6" fmla="*/ 0 w 15"/>
                <a:gd name="T7" fmla="*/ 24 h 80"/>
                <a:gd name="T8" fmla="*/ 15 w 15"/>
                <a:gd name="T9" fmla="*/ 24 h 80"/>
                <a:gd name="T10" fmla="*/ 15 w 15"/>
                <a:gd name="T11" fmla="*/ 80 h 80"/>
                <a:gd name="T12" fmla="*/ 15 w 15"/>
                <a:gd name="T13" fmla="*/ 12 h 80"/>
                <a:gd name="T14" fmla="*/ 15 w 15"/>
                <a:gd name="T15" fmla="*/ 12 h 80"/>
                <a:gd name="T16" fmla="*/ 0 w 15"/>
                <a:gd name="T17" fmla="*/ 12 h 80"/>
                <a:gd name="T18" fmla="*/ 0 w 15"/>
                <a:gd name="T19" fmla="*/ 0 h 80"/>
                <a:gd name="T20" fmla="*/ 15 w 15"/>
                <a:gd name="T21" fmla="*/ 0 h 80"/>
                <a:gd name="T22" fmla="*/ 15 w 15"/>
                <a:gd name="T23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80">
                  <a:moveTo>
                    <a:pt x="15" y="80"/>
                  </a:moveTo>
                  <a:lnTo>
                    <a:pt x="15" y="80"/>
                  </a:lnTo>
                  <a:lnTo>
                    <a:pt x="0" y="80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80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2" name="Freeform 232">
              <a:extLst>
                <a:ext uri="{FF2B5EF4-FFF2-40B4-BE49-F238E27FC236}">
                  <a16:creationId xmlns:a16="http://schemas.microsoft.com/office/drawing/2014/main" id="{D939C8C7-9C61-489B-B828-BE9A351A7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" y="2319"/>
              <a:ext cx="30" cy="38"/>
            </a:xfrm>
            <a:custGeom>
              <a:avLst/>
              <a:gdLst>
                <a:gd name="T0" fmla="*/ 48 w 49"/>
                <a:gd name="T1" fmla="*/ 7 h 60"/>
                <a:gd name="T2" fmla="*/ 48 w 49"/>
                <a:gd name="T3" fmla="*/ 7 h 60"/>
                <a:gd name="T4" fmla="*/ 39 w 49"/>
                <a:gd name="T5" fmla="*/ 16 h 60"/>
                <a:gd name="T6" fmla="*/ 25 w 49"/>
                <a:gd name="T7" fmla="*/ 12 h 60"/>
                <a:gd name="T8" fmla="*/ 17 w 49"/>
                <a:gd name="T9" fmla="*/ 18 h 60"/>
                <a:gd name="T10" fmla="*/ 23 w 49"/>
                <a:gd name="T11" fmla="*/ 23 h 60"/>
                <a:gd name="T12" fmla="*/ 32 w 49"/>
                <a:gd name="T13" fmla="*/ 24 h 60"/>
                <a:gd name="T14" fmla="*/ 49 w 49"/>
                <a:gd name="T15" fmla="*/ 41 h 60"/>
                <a:gd name="T16" fmla="*/ 25 w 49"/>
                <a:gd name="T17" fmla="*/ 60 h 60"/>
                <a:gd name="T18" fmla="*/ 0 w 49"/>
                <a:gd name="T19" fmla="*/ 51 h 60"/>
                <a:gd name="T20" fmla="*/ 10 w 49"/>
                <a:gd name="T21" fmla="*/ 42 h 60"/>
                <a:gd name="T22" fmla="*/ 25 w 49"/>
                <a:gd name="T23" fmla="*/ 47 h 60"/>
                <a:gd name="T24" fmla="*/ 35 w 49"/>
                <a:gd name="T25" fmla="*/ 41 h 60"/>
                <a:gd name="T26" fmla="*/ 29 w 49"/>
                <a:gd name="T27" fmla="*/ 36 h 60"/>
                <a:gd name="T28" fmla="*/ 20 w 49"/>
                <a:gd name="T29" fmla="*/ 35 h 60"/>
                <a:gd name="T30" fmla="*/ 3 w 49"/>
                <a:gd name="T31" fmla="*/ 19 h 60"/>
                <a:gd name="T32" fmla="*/ 25 w 49"/>
                <a:gd name="T33" fmla="*/ 0 h 60"/>
                <a:gd name="T34" fmla="*/ 48 w 49"/>
                <a:gd name="T35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60">
                  <a:moveTo>
                    <a:pt x="48" y="7"/>
                  </a:moveTo>
                  <a:lnTo>
                    <a:pt x="48" y="7"/>
                  </a:lnTo>
                  <a:lnTo>
                    <a:pt x="39" y="16"/>
                  </a:lnTo>
                  <a:cubicBezTo>
                    <a:pt x="35" y="13"/>
                    <a:pt x="30" y="12"/>
                    <a:pt x="25" y="12"/>
                  </a:cubicBezTo>
                  <a:cubicBezTo>
                    <a:pt x="20" y="12"/>
                    <a:pt x="17" y="15"/>
                    <a:pt x="17" y="18"/>
                  </a:cubicBezTo>
                  <a:cubicBezTo>
                    <a:pt x="17" y="21"/>
                    <a:pt x="19" y="22"/>
                    <a:pt x="23" y="23"/>
                  </a:cubicBezTo>
                  <a:lnTo>
                    <a:pt x="32" y="24"/>
                  </a:lnTo>
                  <a:cubicBezTo>
                    <a:pt x="44" y="25"/>
                    <a:pt x="49" y="31"/>
                    <a:pt x="49" y="41"/>
                  </a:cubicBezTo>
                  <a:cubicBezTo>
                    <a:pt x="49" y="53"/>
                    <a:pt x="38" y="60"/>
                    <a:pt x="25" y="60"/>
                  </a:cubicBezTo>
                  <a:cubicBezTo>
                    <a:pt x="16" y="60"/>
                    <a:pt x="8" y="58"/>
                    <a:pt x="0" y="51"/>
                  </a:cubicBezTo>
                  <a:lnTo>
                    <a:pt x="10" y="42"/>
                  </a:lnTo>
                  <a:cubicBezTo>
                    <a:pt x="14" y="47"/>
                    <a:pt x="21" y="47"/>
                    <a:pt x="25" y="47"/>
                  </a:cubicBezTo>
                  <a:cubicBezTo>
                    <a:pt x="30" y="47"/>
                    <a:pt x="35" y="46"/>
                    <a:pt x="35" y="41"/>
                  </a:cubicBezTo>
                  <a:cubicBezTo>
                    <a:pt x="35" y="38"/>
                    <a:pt x="34" y="36"/>
                    <a:pt x="29" y="36"/>
                  </a:cubicBezTo>
                  <a:lnTo>
                    <a:pt x="20" y="35"/>
                  </a:lnTo>
                  <a:cubicBezTo>
                    <a:pt x="10" y="34"/>
                    <a:pt x="3" y="29"/>
                    <a:pt x="3" y="19"/>
                  </a:cubicBezTo>
                  <a:cubicBezTo>
                    <a:pt x="3" y="7"/>
                    <a:pt x="14" y="0"/>
                    <a:pt x="25" y="0"/>
                  </a:cubicBezTo>
                  <a:cubicBezTo>
                    <a:pt x="35" y="0"/>
                    <a:pt x="42" y="2"/>
                    <a:pt x="48" y="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3" name="Freeform 233">
              <a:extLst>
                <a:ext uri="{FF2B5EF4-FFF2-40B4-BE49-F238E27FC236}">
                  <a16:creationId xmlns:a16="http://schemas.microsoft.com/office/drawing/2014/main" id="{C1277347-2141-406D-8E75-0D93E3DA8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0" y="2320"/>
              <a:ext cx="29" cy="37"/>
            </a:xfrm>
            <a:custGeom>
              <a:avLst/>
              <a:gdLst>
                <a:gd name="T0" fmla="*/ 48 w 48"/>
                <a:gd name="T1" fmla="*/ 58 h 59"/>
                <a:gd name="T2" fmla="*/ 48 w 48"/>
                <a:gd name="T3" fmla="*/ 58 h 59"/>
                <a:gd name="T4" fmla="*/ 34 w 48"/>
                <a:gd name="T5" fmla="*/ 58 h 59"/>
                <a:gd name="T6" fmla="*/ 34 w 48"/>
                <a:gd name="T7" fmla="*/ 53 h 59"/>
                <a:gd name="T8" fmla="*/ 20 w 48"/>
                <a:gd name="T9" fmla="*/ 59 h 59"/>
                <a:gd name="T10" fmla="*/ 6 w 48"/>
                <a:gd name="T11" fmla="*/ 53 h 59"/>
                <a:gd name="T12" fmla="*/ 0 w 48"/>
                <a:gd name="T13" fmla="*/ 37 h 59"/>
                <a:gd name="T14" fmla="*/ 0 w 48"/>
                <a:gd name="T15" fmla="*/ 0 h 59"/>
                <a:gd name="T16" fmla="*/ 15 w 48"/>
                <a:gd name="T17" fmla="*/ 0 h 59"/>
                <a:gd name="T18" fmla="*/ 15 w 48"/>
                <a:gd name="T19" fmla="*/ 35 h 59"/>
                <a:gd name="T20" fmla="*/ 24 w 48"/>
                <a:gd name="T21" fmla="*/ 46 h 59"/>
                <a:gd name="T22" fmla="*/ 34 w 48"/>
                <a:gd name="T23" fmla="*/ 35 h 59"/>
                <a:gd name="T24" fmla="*/ 34 w 48"/>
                <a:gd name="T25" fmla="*/ 0 h 59"/>
                <a:gd name="T26" fmla="*/ 48 w 48"/>
                <a:gd name="T27" fmla="*/ 0 h 59"/>
                <a:gd name="T28" fmla="*/ 48 w 48"/>
                <a:gd name="T29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59">
                  <a:moveTo>
                    <a:pt x="48" y="58"/>
                  </a:moveTo>
                  <a:lnTo>
                    <a:pt x="48" y="58"/>
                  </a:lnTo>
                  <a:lnTo>
                    <a:pt x="34" y="58"/>
                  </a:lnTo>
                  <a:lnTo>
                    <a:pt x="34" y="53"/>
                  </a:lnTo>
                  <a:cubicBezTo>
                    <a:pt x="31" y="56"/>
                    <a:pt x="25" y="59"/>
                    <a:pt x="20" y="59"/>
                  </a:cubicBezTo>
                  <a:cubicBezTo>
                    <a:pt x="14" y="59"/>
                    <a:pt x="10" y="57"/>
                    <a:pt x="6" y="53"/>
                  </a:cubicBezTo>
                  <a:cubicBezTo>
                    <a:pt x="2" y="49"/>
                    <a:pt x="0" y="43"/>
                    <a:pt x="0" y="37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35"/>
                  </a:lnTo>
                  <a:cubicBezTo>
                    <a:pt x="15" y="43"/>
                    <a:pt x="20" y="46"/>
                    <a:pt x="24" y="46"/>
                  </a:cubicBezTo>
                  <a:cubicBezTo>
                    <a:pt x="29" y="46"/>
                    <a:pt x="34" y="43"/>
                    <a:pt x="34" y="35"/>
                  </a:cubicBezTo>
                  <a:lnTo>
                    <a:pt x="34" y="0"/>
                  </a:lnTo>
                  <a:lnTo>
                    <a:pt x="48" y="0"/>
                  </a:lnTo>
                  <a:lnTo>
                    <a:pt x="48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4" name="Freeform 234">
              <a:extLst>
                <a:ext uri="{FF2B5EF4-FFF2-40B4-BE49-F238E27FC236}">
                  <a16:creationId xmlns:a16="http://schemas.microsoft.com/office/drawing/2014/main" id="{3BDA8E29-F1BF-4AE1-8E12-2B525608A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9" y="2320"/>
              <a:ext cx="30" cy="37"/>
            </a:xfrm>
            <a:custGeom>
              <a:avLst/>
              <a:gdLst>
                <a:gd name="T0" fmla="*/ 49 w 49"/>
                <a:gd name="T1" fmla="*/ 58 h 59"/>
                <a:gd name="T2" fmla="*/ 49 w 49"/>
                <a:gd name="T3" fmla="*/ 58 h 59"/>
                <a:gd name="T4" fmla="*/ 34 w 49"/>
                <a:gd name="T5" fmla="*/ 58 h 59"/>
                <a:gd name="T6" fmla="*/ 34 w 49"/>
                <a:gd name="T7" fmla="*/ 53 h 59"/>
                <a:gd name="T8" fmla="*/ 20 w 49"/>
                <a:gd name="T9" fmla="*/ 59 h 59"/>
                <a:gd name="T10" fmla="*/ 6 w 49"/>
                <a:gd name="T11" fmla="*/ 53 h 59"/>
                <a:gd name="T12" fmla="*/ 0 w 49"/>
                <a:gd name="T13" fmla="*/ 37 h 59"/>
                <a:gd name="T14" fmla="*/ 0 w 49"/>
                <a:gd name="T15" fmla="*/ 0 h 59"/>
                <a:gd name="T16" fmla="*/ 15 w 49"/>
                <a:gd name="T17" fmla="*/ 0 h 59"/>
                <a:gd name="T18" fmla="*/ 15 w 49"/>
                <a:gd name="T19" fmla="*/ 35 h 59"/>
                <a:gd name="T20" fmla="*/ 24 w 49"/>
                <a:gd name="T21" fmla="*/ 46 h 59"/>
                <a:gd name="T22" fmla="*/ 34 w 49"/>
                <a:gd name="T23" fmla="*/ 35 h 59"/>
                <a:gd name="T24" fmla="*/ 34 w 49"/>
                <a:gd name="T25" fmla="*/ 0 h 59"/>
                <a:gd name="T26" fmla="*/ 49 w 49"/>
                <a:gd name="T27" fmla="*/ 0 h 59"/>
                <a:gd name="T28" fmla="*/ 49 w 49"/>
                <a:gd name="T29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59">
                  <a:moveTo>
                    <a:pt x="49" y="58"/>
                  </a:moveTo>
                  <a:lnTo>
                    <a:pt x="49" y="58"/>
                  </a:lnTo>
                  <a:lnTo>
                    <a:pt x="34" y="58"/>
                  </a:lnTo>
                  <a:lnTo>
                    <a:pt x="34" y="53"/>
                  </a:lnTo>
                  <a:cubicBezTo>
                    <a:pt x="31" y="56"/>
                    <a:pt x="25" y="59"/>
                    <a:pt x="20" y="59"/>
                  </a:cubicBezTo>
                  <a:cubicBezTo>
                    <a:pt x="14" y="59"/>
                    <a:pt x="10" y="57"/>
                    <a:pt x="6" y="53"/>
                  </a:cubicBezTo>
                  <a:cubicBezTo>
                    <a:pt x="2" y="49"/>
                    <a:pt x="0" y="43"/>
                    <a:pt x="0" y="37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35"/>
                  </a:lnTo>
                  <a:cubicBezTo>
                    <a:pt x="15" y="43"/>
                    <a:pt x="20" y="46"/>
                    <a:pt x="24" y="46"/>
                  </a:cubicBezTo>
                  <a:cubicBezTo>
                    <a:pt x="29" y="46"/>
                    <a:pt x="34" y="43"/>
                    <a:pt x="34" y="35"/>
                  </a:cubicBezTo>
                  <a:lnTo>
                    <a:pt x="34" y="0"/>
                  </a:lnTo>
                  <a:lnTo>
                    <a:pt x="49" y="0"/>
                  </a:lnTo>
                  <a:lnTo>
                    <a:pt x="49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5" name="Freeform 235">
              <a:extLst>
                <a:ext uri="{FF2B5EF4-FFF2-40B4-BE49-F238E27FC236}">
                  <a16:creationId xmlns:a16="http://schemas.microsoft.com/office/drawing/2014/main" id="{5B3C4C70-F6AA-4795-A863-0C36BBF9C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" y="2319"/>
              <a:ext cx="30" cy="38"/>
            </a:xfrm>
            <a:custGeom>
              <a:avLst/>
              <a:gdLst>
                <a:gd name="T0" fmla="*/ 48 w 49"/>
                <a:gd name="T1" fmla="*/ 7 h 60"/>
                <a:gd name="T2" fmla="*/ 48 w 49"/>
                <a:gd name="T3" fmla="*/ 7 h 60"/>
                <a:gd name="T4" fmla="*/ 39 w 49"/>
                <a:gd name="T5" fmla="*/ 16 h 60"/>
                <a:gd name="T6" fmla="*/ 25 w 49"/>
                <a:gd name="T7" fmla="*/ 12 h 60"/>
                <a:gd name="T8" fmla="*/ 17 w 49"/>
                <a:gd name="T9" fmla="*/ 18 h 60"/>
                <a:gd name="T10" fmla="*/ 23 w 49"/>
                <a:gd name="T11" fmla="*/ 23 h 60"/>
                <a:gd name="T12" fmla="*/ 32 w 49"/>
                <a:gd name="T13" fmla="*/ 24 h 60"/>
                <a:gd name="T14" fmla="*/ 49 w 49"/>
                <a:gd name="T15" fmla="*/ 41 h 60"/>
                <a:gd name="T16" fmla="*/ 25 w 49"/>
                <a:gd name="T17" fmla="*/ 60 h 60"/>
                <a:gd name="T18" fmla="*/ 0 w 49"/>
                <a:gd name="T19" fmla="*/ 51 h 60"/>
                <a:gd name="T20" fmla="*/ 10 w 49"/>
                <a:gd name="T21" fmla="*/ 42 h 60"/>
                <a:gd name="T22" fmla="*/ 25 w 49"/>
                <a:gd name="T23" fmla="*/ 47 h 60"/>
                <a:gd name="T24" fmla="*/ 35 w 49"/>
                <a:gd name="T25" fmla="*/ 41 h 60"/>
                <a:gd name="T26" fmla="*/ 29 w 49"/>
                <a:gd name="T27" fmla="*/ 36 h 60"/>
                <a:gd name="T28" fmla="*/ 20 w 49"/>
                <a:gd name="T29" fmla="*/ 35 h 60"/>
                <a:gd name="T30" fmla="*/ 3 w 49"/>
                <a:gd name="T31" fmla="*/ 19 h 60"/>
                <a:gd name="T32" fmla="*/ 25 w 49"/>
                <a:gd name="T33" fmla="*/ 0 h 60"/>
                <a:gd name="T34" fmla="*/ 48 w 49"/>
                <a:gd name="T35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60">
                  <a:moveTo>
                    <a:pt x="48" y="7"/>
                  </a:moveTo>
                  <a:lnTo>
                    <a:pt x="48" y="7"/>
                  </a:lnTo>
                  <a:lnTo>
                    <a:pt x="39" y="16"/>
                  </a:lnTo>
                  <a:cubicBezTo>
                    <a:pt x="35" y="13"/>
                    <a:pt x="30" y="12"/>
                    <a:pt x="25" y="12"/>
                  </a:cubicBezTo>
                  <a:cubicBezTo>
                    <a:pt x="19" y="12"/>
                    <a:pt x="17" y="15"/>
                    <a:pt x="17" y="18"/>
                  </a:cubicBezTo>
                  <a:cubicBezTo>
                    <a:pt x="17" y="21"/>
                    <a:pt x="19" y="22"/>
                    <a:pt x="23" y="23"/>
                  </a:cubicBezTo>
                  <a:lnTo>
                    <a:pt x="32" y="24"/>
                  </a:lnTo>
                  <a:cubicBezTo>
                    <a:pt x="44" y="25"/>
                    <a:pt x="49" y="31"/>
                    <a:pt x="49" y="41"/>
                  </a:cubicBezTo>
                  <a:cubicBezTo>
                    <a:pt x="49" y="53"/>
                    <a:pt x="38" y="60"/>
                    <a:pt x="25" y="60"/>
                  </a:cubicBezTo>
                  <a:cubicBezTo>
                    <a:pt x="16" y="60"/>
                    <a:pt x="8" y="58"/>
                    <a:pt x="0" y="51"/>
                  </a:cubicBezTo>
                  <a:lnTo>
                    <a:pt x="10" y="42"/>
                  </a:lnTo>
                  <a:cubicBezTo>
                    <a:pt x="14" y="47"/>
                    <a:pt x="21" y="47"/>
                    <a:pt x="25" y="47"/>
                  </a:cubicBezTo>
                  <a:cubicBezTo>
                    <a:pt x="30" y="47"/>
                    <a:pt x="35" y="46"/>
                    <a:pt x="35" y="41"/>
                  </a:cubicBezTo>
                  <a:cubicBezTo>
                    <a:pt x="35" y="38"/>
                    <a:pt x="34" y="36"/>
                    <a:pt x="29" y="36"/>
                  </a:cubicBezTo>
                  <a:lnTo>
                    <a:pt x="20" y="35"/>
                  </a:lnTo>
                  <a:cubicBezTo>
                    <a:pt x="10" y="34"/>
                    <a:pt x="3" y="29"/>
                    <a:pt x="3" y="19"/>
                  </a:cubicBezTo>
                  <a:cubicBezTo>
                    <a:pt x="3" y="7"/>
                    <a:pt x="14" y="0"/>
                    <a:pt x="25" y="0"/>
                  </a:cubicBezTo>
                  <a:cubicBezTo>
                    <a:pt x="35" y="0"/>
                    <a:pt x="42" y="2"/>
                    <a:pt x="48" y="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66" name="Group 238">
            <a:extLst>
              <a:ext uri="{FF2B5EF4-FFF2-40B4-BE49-F238E27FC236}">
                <a16:creationId xmlns:a16="http://schemas.microsoft.com/office/drawing/2014/main" id="{357492F1-2E2E-4861-B414-46A00743315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57738" y="3398838"/>
            <a:ext cx="698500" cy="342900"/>
            <a:chOff x="2997" y="2141"/>
            <a:chExt cx="440" cy="216"/>
          </a:xfrm>
        </p:grpSpPr>
        <p:sp>
          <p:nvSpPr>
            <p:cNvPr id="267" name="AutoShape 237">
              <a:extLst>
                <a:ext uri="{FF2B5EF4-FFF2-40B4-BE49-F238E27FC236}">
                  <a16:creationId xmlns:a16="http://schemas.microsoft.com/office/drawing/2014/main" id="{69F14B69-BE29-4851-A711-2D3FBB75249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97" y="2141"/>
              <a:ext cx="44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8" name="Freeform 239">
              <a:extLst>
                <a:ext uri="{FF2B5EF4-FFF2-40B4-BE49-F238E27FC236}">
                  <a16:creationId xmlns:a16="http://schemas.microsoft.com/office/drawing/2014/main" id="{C4E0CF22-C7A5-47E5-AF41-570BF61D0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2135"/>
              <a:ext cx="216" cy="221"/>
            </a:xfrm>
            <a:custGeom>
              <a:avLst/>
              <a:gdLst>
                <a:gd name="T0" fmla="*/ 0 w 353"/>
                <a:gd name="T1" fmla="*/ 0 h 353"/>
                <a:gd name="T2" fmla="*/ 0 w 353"/>
                <a:gd name="T3" fmla="*/ 0 h 353"/>
                <a:gd name="T4" fmla="*/ 0 w 353"/>
                <a:gd name="T5" fmla="*/ 117 h 353"/>
                <a:gd name="T6" fmla="*/ 235 w 353"/>
                <a:gd name="T7" fmla="*/ 117 h 353"/>
                <a:gd name="T8" fmla="*/ 235 w 353"/>
                <a:gd name="T9" fmla="*/ 353 h 353"/>
                <a:gd name="T10" fmla="*/ 353 w 353"/>
                <a:gd name="T11" fmla="*/ 353 h 353"/>
                <a:gd name="T12" fmla="*/ 353 w 353"/>
                <a:gd name="T13" fmla="*/ 0 h 353"/>
                <a:gd name="T14" fmla="*/ 0 w 353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3" h="353">
                  <a:moveTo>
                    <a:pt x="0" y="0"/>
                  </a:moveTo>
                  <a:lnTo>
                    <a:pt x="0" y="0"/>
                  </a:lnTo>
                  <a:lnTo>
                    <a:pt x="0" y="117"/>
                  </a:lnTo>
                  <a:lnTo>
                    <a:pt x="235" y="117"/>
                  </a:lnTo>
                  <a:lnTo>
                    <a:pt x="235" y="353"/>
                  </a:lnTo>
                  <a:lnTo>
                    <a:pt x="353" y="353"/>
                  </a:lnTo>
                  <a:lnTo>
                    <a:pt x="3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9" name="Freeform 240">
              <a:extLst>
                <a:ext uri="{FF2B5EF4-FFF2-40B4-BE49-F238E27FC236}">
                  <a16:creationId xmlns:a16="http://schemas.microsoft.com/office/drawing/2014/main" id="{24E1B098-EE67-4EBD-ABB3-916C691DB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" y="2306"/>
              <a:ext cx="36" cy="51"/>
            </a:xfrm>
            <a:custGeom>
              <a:avLst/>
              <a:gdLst>
                <a:gd name="T0" fmla="*/ 57 w 59"/>
                <a:gd name="T1" fmla="*/ 9 h 81"/>
                <a:gd name="T2" fmla="*/ 57 w 59"/>
                <a:gd name="T3" fmla="*/ 9 h 81"/>
                <a:gd name="T4" fmla="*/ 47 w 59"/>
                <a:gd name="T5" fmla="*/ 19 h 81"/>
                <a:gd name="T6" fmla="*/ 31 w 59"/>
                <a:gd name="T7" fmla="*/ 13 h 81"/>
                <a:gd name="T8" fmla="*/ 18 w 59"/>
                <a:gd name="T9" fmla="*/ 23 h 81"/>
                <a:gd name="T10" fmla="*/ 21 w 59"/>
                <a:gd name="T11" fmla="*/ 29 h 81"/>
                <a:gd name="T12" fmla="*/ 28 w 59"/>
                <a:gd name="T13" fmla="*/ 32 h 81"/>
                <a:gd name="T14" fmla="*/ 37 w 59"/>
                <a:gd name="T15" fmla="*/ 33 h 81"/>
                <a:gd name="T16" fmla="*/ 52 w 59"/>
                <a:gd name="T17" fmla="*/ 40 h 81"/>
                <a:gd name="T18" fmla="*/ 59 w 59"/>
                <a:gd name="T19" fmla="*/ 56 h 81"/>
                <a:gd name="T20" fmla="*/ 29 w 59"/>
                <a:gd name="T21" fmla="*/ 81 h 81"/>
                <a:gd name="T22" fmla="*/ 0 w 59"/>
                <a:gd name="T23" fmla="*/ 70 h 81"/>
                <a:gd name="T24" fmla="*/ 10 w 59"/>
                <a:gd name="T25" fmla="*/ 60 h 81"/>
                <a:gd name="T26" fmla="*/ 29 w 59"/>
                <a:gd name="T27" fmla="*/ 67 h 81"/>
                <a:gd name="T28" fmla="*/ 43 w 59"/>
                <a:gd name="T29" fmla="*/ 57 h 81"/>
                <a:gd name="T30" fmla="*/ 41 w 59"/>
                <a:gd name="T31" fmla="*/ 50 h 81"/>
                <a:gd name="T32" fmla="*/ 34 w 59"/>
                <a:gd name="T33" fmla="*/ 48 h 81"/>
                <a:gd name="T34" fmla="*/ 24 w 59"/>
                <a:gd name="T35" fmla="*/ 46 h 81"/>
                <a:gd name="T36" fmla="*/ 9 w 59"/>
                <a:gd name="T37" fmla="*/ 40 h 81"/>
                <a:gd name="T38" fmla="*/ 3 w 59"/>
                <a:gd name="T39" fmla="*/ 24 h 81"/>
                <a:gd name="T40" fmla="*/ 31 w 59"/>
                <a:gd name="T41" fmla="*/ 0 h 81"/>
                <a:gd name="T42" fmla="*/ 57 w 59"/>
                <a:gd name="T43" fmla="*/ 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81">
                  <a:moveTo>
                    <a:pt x="57" y="9"/>
                  </a:moveTo>
                  <a:lnTo>
                    <a:pt x="57" y="9"/>
                  </a:lnTo>
                  <a:lnTo>
                    <a:pt x="47" y="19"/>
                  </a:lnTo>
                  <a:cubicBezTo>
                    <a:pt x="43" y="15"/>
                    <a:pt x="38" y="13"/>
                    <a:pt x="31" y="13"/>
                  </a:cubicBezTo>
                  <a:cubicBezTo>
                    <a:pt x="22" y="13"/>
                    <a:pt x="18" y="18"/>
                    <a:pt x="18" y="23"/>
                  </a:cubicBezTo>
                  <a:cubicBezTo>
                    <a:pt x="18" y="25"/>
                    <a:pt x="19" y="27"/>
                    <a:pt x="21" y="29"/>
                  </a:cubicBezTo>
                  <a:cubicBezTo>
                    <a:pt x="22" y="30"/>
                    <a:pt x="24" y="32"/>
                    <a:pt x="28" y="32"/>
                  </a:cubicBezTo>
                  <a:lnTo>
                    <a:pt x="37" y="33"/>
                  </a:lnTo>
                  <a:cubicBezTo>
                    <a:pt x="45" y="34"/>
                    <a:pt x="49" y="36"/>
                    <a:pt x="52" y="40"/>
                  </a:cubicBezTo>
                  <a:cubicBezTo>
                    <a:pt x="57" y="44"/>
                    <a:pt x="59" y="49"/>
                    <a:pt x="59" y="56"/>
                  </a:cubicBezTo>
                  <a:cubicBezTo>
                    <a:pt x="59" y="72"/>
                    <a:pt x="46" y="81"/>
                    <a:pt x="29" y="81"/>
                  </a:cubicBezTo>
                  <a:cubicBezTo>
                    <a:pt x="17" y="81"/>
                    <a:pt x="8" y="78"/>
                    <a:pt x="0" y="70"/>
                  </a:cubicBezTo>
                  <a:lnTo>
                    <a:pt x="10" y="60"/>
                  </a:lnTo>
                  <a:cubicBezTo>
                    <a:pt x="15" y="65"/>
                    <a:pt x="22" y="67"/>
                    <a:pt x="29" y="67"/>
                  </a:cubicBezTo>
                  <a:cubicBezTo>
                    <a:pt x="39" y="67"/>
                    <a:pt x="43" y="63"/>
                    <a:pt x="43" y="57"/>
                  </a:cubicBezTo>
                  <a:cubicBezTo>
                    <a:pt x="43" y="54"/>
                    <a:pt x="43" y="52"/>
                    <a:pt x="41" y="50"/>
                  </a:cubicBezTo>
                  <a:cubicBezTo>
                    <a:pt x="39" y="49"/>
                    <a:pt x="38" y="48"/>
                    <a:pt x="34" y="48"/>
                  </a:cubicBezTo>
                  <a:lnTo>
                    <a:pt x="24" y="46"/>
                  </a:lnTo>
                  <a:cubicBezTo>
                    <a:pt x="18" y="45"/>
                    <a:pt x="13" y="43"/>
                    <a:pt x="9" y="40"/>
                  </a:cubicBezTo>
                  <a:cubicBezTo>
                    <a:pt x="5" y="36"/>
                    <a:pt x="3" y="31"/>
                    <a:pt x="3" y="24"/>
                  </a:cubicBezTo>
                  <a:cubicBezTo>
                    <a:pt x="3" y="10"/>
                    <a:pt x="14" y="0"/>
                    <a:pt x="31" y="0"/>
                  </a:cubicBezTo>
                  <a:cubicBezTo>
                    <a:pt x="42" y="0"/>
                    <a:pt x="50" y="3"/>
                    <a:pt x="57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0" name="Freeform 241">
              <a:extLst>
                <a:ext uri="{FF2B5EF4-FFF2-40B4-BE49-F238E27FC236}">
                  <a16:creationId xmlns:a16="http://schemas.microsoft.com/office/drawing/2014/main" id="{0A8CDEA7-B5D0-4C61-9DE0-551CF7ABA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2307"/>
              <a:ext cx="39" cy="49"/>
            </a:xfrm>
            <a:custGeom>
              <a:avLst/>
              <a:gdLst>
                <a:gd name="T0" fmla="*/ 36 w 64"/>
                <a:gd name="T1" fmla="*/ 31 h 79"/>
                <a:gd name="T2" fmla="*/ 36 w 64"/>
                <a:gd name="T3" fmla="*/ 31 h 79"/>
                <a:gd name="T4" fmla="*/ 64 w 64"/>
                <a:gd name="T5" fmla="*/ 79 h 79"/>
                <a:gd name="T6" fmla="*/ 46 w 64"/>
                <a:gd name="T7" fmla="*/ 79 h 79"/>
                <a:gd name="T8" fmla="*/ 26 w 64"/>
                <a:gd name="T9" fmla="*/ 43 h 79"/>
                <a:gd name="T10" fmla="*/ 16 w 64"/>
                <a:gd name="T11" fmla="*/ 55 h 79"/>
                <a:gd name="T12" fmla="*/ 16 w 64"/>
                <a:gd name="T13" fmla="*/ 79 h 79"/>
                <a:gd name="T14" fmla="*/ 0 w 64"/>
                <a:gd name="T15" fmla="*/ 79 h 79"/>
                <a:gd name="T16" fmla="*/ 0 w 64"/>
                <a:gd name="T17" fmla="*/ 0 h 79"/>
                <a:gd name="T18" fmla="*/ 16 w 64"/>
                <a:gd name="T19" fmla="*/ 0 h 79"/>
                <a:gd name="T20" fmla="*/ 16 w 64"/>
                <a:gd name="T21" fmla="*/ 34 h 79"/>
                <a:gd name="T22" fmla="*/ 44 w 64"/>
                <a:gd name="T23" fmla="*/ 0 h 79"/>
                <a:gd name="T24" fmla="*/ 63 w 64"/>
                <a:gd name="T25" fmla="*/ 0 h 79"/>
                <a:gd name="T26" fmla="*/ 36 w 64"/>
                <a:gd name="T27" fmla="*/ 3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79">
                  <a:moveTo>
                    <a:pt x="36" y="31"/>
                  </a:moveTo>
                  <a:lnTo>
                    <a:pt x="36" y="31"/>
                  </a:lnTo>
                  <a:lnTo>
                    <a:pt x="64" y="79"/>
                  </a:lnTo>
                  <a:lnTo>
                    <a:pt x="46" y="79"/>
                  </a:lnTo>
                  <a:lnTo>
                    <a:pt x="26" y="43"/>
                  </a:lnTo>
                  <a:lnTo>
                    <a:pt x="16" y="55"/>
                  </a:lnTo>
                  <a:lnTo>
                    <a:pt x="16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4"/>
                  </a:lnTo>
                  <a:lnTo>
                    <a:pt x="44" y="0"/>
                  </a:lnTo>
                  <a:lnTo>
                    <a:pt x="63" y="0"/>
                  </a:lnTo>
                  <a:lnTo>
                    <a:pt x="36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1" name="Freeform 242">
              <a:extLst>
                <a:ext uri="{FF2B5EF4-FFF2-40B4-BE49-F238E27FC236}">
                  <a16:creationId xmlns:a16="http://schemas.microsoft.com/office/drawing/2014/main" id="{30AD4149-9653-4A30-827B-E151C1BCFF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8" y="2306"/>
              <a:ext cx="36" cy="50"/>
            </a:xfrm>
            <a:custGeom>
              <a:avLst/>
              <a:gdLst>
                <a:gd name="T0" fmla="*/ 20 w 59"/>
                <a:gd name="T1" fmla="*/ 18 h 80"/>
                <a:gd name="T2" fmla="*/ 20 w 59"/>
                <a:gd name="T3" fmla="*/ 18 h 80"/>
                <a:gd name="T4" fmla="*/ 16 w 59"/>
                <a:gd name="T5" fmla="*/ 40 h 80"/>
                <a:gd name="T6" fmla="*/ 20 w 59"/>
                <a:gd name="T7" fmla="*/ 62 h 80"/>
                <a:gd name="T8" fmla="*/ 29 w 59"/>
                <a:gd name="T9" fmla="*/ 67 h 80"/>
                <a:gd name="T10" fmla="*/ 39 w 59"/>
                <a:gd name="T11" fmla="*/ 62 h 80"/>
                <a:gd name="T12" fmla="*/ 43 w 59"/>
                <a:gd name="T13" fmla="*/ 40 h 80"/>
                <a:gd name="T14" fmla="*/ 39 w 59"/>
                <a:gd name="T15" fmla="*/ 18 h 80"/>
                <a:gd name="T16" fmla="*/ 29 w 59"/>
                <a:gd name="T17" fmla="*/ 14 h 80"/>
                <a:gd name="T18" fmla="*/ 20 w 59"/>
                <a:gd name="T19" fmla="*/ 18 h 80"/>
                <a:gd name="T20" fmla="*/ 51 w 59"/>
                <a:gd name="T21" fmla="*/ 8 h 80"/>
                <a:gd name="T22" fmla="*/ 51 w 59"/>
                <a:gd name="T23" fmla="*/ 8 h 80"/>
                <a:gd name="T24" fmla="*/ 59 w 59"/>
                <a:gd name="T25" fmla="*/ 40 h 80"/>
                <a:gd name="T26" fmla="*/ 51 w 59"/>
                <a:gd name="T27" fmla="*/ 72 h 80"/>
                <a:gd name="T28" fmla="*/ 29 w 59"/>
                <a:gd name="T29" fmla="*/ 80 h 80"/>
                <a:gd name="T30" fmla="*/ 8 w 59"/>
                <a:gd name="T31" fmla="*/ 72 h 80"/>
                <a:gd name="T32" fmla="*/ 0 w 59"/>
                <a:gd name="T33" fmla="*/ 40 h 80"/>
                <a:gd name="T34" fmla="*/ 8 w 59"/>
                <a:gd name="T35" fmla="*/ 8 h 80"/>
                <a:gd name="T36" fmla="*/ 29 w 59"/>
                <a:gd name="T37" fmla="*/ 0 h 80"/>
                <a:gd name="T38" fmla="*/ 51 w 59"/>
                <a:gd name="T39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80">
                  <a:moveTo>
                    <a:pt x="20" y="18"/>
                  </a:moveTo>
                  <a:lnTo>
                    <a:pt x="20" y="18"/>
                  </a:lnTo>
                  <a:cubicBezTo>
                    <a:pt x="17" y="21"/>
                    <a:pt x="16" y="25"/>
                    <a:pt x="16" y="40"/>
                  </a:cubicBezTo>
                  <a:cubicBezTo>
                    <a:pt x="16" y="55"/>
                    <a:pt x="17" y="59"/>
                    <a:pt x="20" y="62"/>
                  </a:cubicBezTo>
                  <a:cubicBezTo>
                    <a:pt x="22" y="65"/>
                    <a:pt x="25" y="67"/>
                    <a:pt x="29" y="67"/>
                  </a:cubicBezTo>
                  <a:cubicBezTo>
                    <a:pt x="34" y="67"/>
                    <a:pt x="37" y="65"/>
                    <a:pt x="39" y="62"/>
                  </a:cubicBezTo>
                  <a:cubicBezTo>
                    <a:pt x="42" y="59"/>
                    <a:pt x="43" y="55"/>
                    <a:pt x="43" y="40"/>
                  </a:cubicBezTo>
                  <a:cubicBezTo>
                    <a:pt x="43" y="25"/>
                    <a:pt x="42" y="21"/>
                    <a:pt x="39" y="18"/>
                  </a:cubicBezTo>
                  <a:cubicBezTo>
                    <a:pt x="37" y="15"/>
                    <a:pt x="34" y="14"/>
                    <a:pt x="29" y="14"/>
                  </a:cubicBezTo>
                  <a:cubicBezTo>
                    <a:pt x="25" y="14"/>
                    <a:pt x="22" y="15"/>
                    <a:pt x="20" y="18"/>
                  </a:cubicBezTo>
                  <a:close/>
                  <a:moveTo>
                    <a:pt x="51" y="8"/>
                  </a:moveTo>
                  <a:lnTo>
                    <a:pt x="51" y="8"/>
                  </a:lnTo>
                  <a:cubicBezTo>
                    <a:pt x="59" y="16"/>
                    <a:pt x="59" y="25"/>
                    <a:pt x="59" y="40"/>
                  </a:cubicBezTo>
                  <a:cubicBezTo>
                    <a:pt x="59" y="55"/>
                    <a:pt x="59" y="64"/>
                    <a:pt x="51" y="72"/>
                  </a:cubicBezTo>
                  <a:cubicBezTo>
                    <a:pt x="45" y="77"/>
                    <a:pt x="39" y="80"/>
                    <a:pt x="29" y="80"/>
                  </a:cubicBezTo>
                  <a:cubicBezTo>
                    <a:pt x="20" y="80"/>
                    <a:pt x="14" y="77"/>
                    <a:pt x="8" y="72"/>
                  </a:cubicBezTo>
                  <a:cubicBezTo>
                    <a:pt x="0" y="64"/>
                    <a:pt x="0" y="55"/>
                    <a:pt x="0" y="40"/>
                  </a:cubicBezTo>
                  <a:cubicBezTo>
                    <a:pt x="0" y="25"/>
                    <a:pt x="0" y="16"/>
                    <a:pt x="8" y="8"/>
                  </a:cubicBezTo>
                  <a:cubicBezTo>
                    <a:pt x="14" y="3"/>
                    <a:pt x="20" y="0"/>
                    <a:pt x="29" y="0"/>
                  </a:cubicBezTo>
                  <a:cubicBezTo>
                    <a:pt x="39" y="0"/>
                    <a:pt x="45" y="3"/>
                    <a:pt x="51" y="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2" name="Freeform 243">
              <a:extLst>
                <a:ext uri="{FF2B5EF4-FFF2-40B4-BE49-F238E27FC236}">
                  <a16:creationId xmlns:a16="http://schemas.microsoft.com/office/drawing/2014/main" id="{DCB5CC5A-B417-4136-B7F0-62774E4B4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307"/>
              <a:ext cx="31" cy="49"/>
            </a:xfrm>
            <a:custGeom>
              <a:avLst/>
              <a:gdLst>
                <a:gd name="T0" fmla="*/ 15 w 51"/>
                <a:gd name="T1" fmla="*/ 65 h 79"/>
                <a:gd name="T2" fmla="*/ 15 w 51"/>
                <a:gd name="T3" fmla="*/ 65 h 79"/>
                <a:gd name="T4" fmla="*/ 51 w 51"/>
                <a:gd name="T5" fmla="*/ 65 h 79"/>
                <a:gd name="T6" fmla="*/ 51 w 51"/>
                <a:gd name="T7" fmla="*/ 79 h 79"/>
                <a:gd name="T8" fmla="*/ 0 w 51"/>
                <a:gd name="T9" fmla="*/ 79 h 79"/>
                <a:gd name="T10" fmla="*/ 0 w 51"/>
                <a:gd name="T11" fmla="*/ 0 h 79"/>
                <a:gd name="T12" fmla="*/ 15 w 51"/>
                <a:gd name="T13" fmla="*/ 0 h 79"/>
                <a:gd name="T14" fmla="*/ 15 w 51"/>
                <a:gd name="T15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9">
                  <a:moveTo>
                    <a:pt x="15" y="65"/>
                  </a:moveTo>
                  <a:lnTo>
                    <a:pt x="15" y="65"/>
                  </a:lnTo>
                  <a:lnTo>
                    <a:pt x="51" y="65"/>
                  </a:lnTo>
                  <a:lnTo>
                    <a:pt x="51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73" name="Group 246">
            <a:extLst>
              <a:ext uri="{FF2B5EF4-FFF2-40B4-BE49-F238E27FC236}">
                <a16:creationId xmlns:a16="http://schemas.microsoft.com/office/drawing/2014/main" id="{CBE90BD6-EDAA-4D29-9052-EB7415064D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78663" y="2084388"/>
            <a:ext cx="1231900" cy="330200"/>
            <a:chOff x="4459" y="1313"/>
            <a:chExt cx="776" cy="208"/>
          </a:xfrm>
        </p:grpSpPr>
        <p:sp>
          <p:nvSpPr>
            <p:cNvPr id="274" name="AutoShape 245">
              <a:extLst>
                <a:ext uri="{FF2B5EF4-FFF2-40B4-BE49-F238E27FC236}">
                  <a16:creationId xmlns:a16="http://schemas.microsoft.com/office/drawing/2014/main" id="{55077BA3-96E0-4E30-B194-464C22A2006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59" y="1313"/>
              <a:ext cx="776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5" name="Freeform 247">
              <a:extLst>
                <a:ext uri="{FF2B5EF4-FFF2-40B4-BE49-F238E27FC236}">
                  <a16:creationId xmlns:a16="http://schemas.microsoft.com/office/drawing/2014/main" id="{8E15433A-9B0D-4A4D-8E64-73487DF2E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1310"/>
              <a:ext cx="211" cy="217"/>
            </a:xfrm>
            <a:custGeom>
              <a:avLst/>
              <a:gdLst>
                <a:gd name="T0" fmla="*/ 0 w 350"/>
                <a:gd name="T1" fmla="*/ 0 h 349"/>
                <a:gd name="T2" fmla="*/ 0 w 350"/>
                <a:gd name="T3" fmla="*/ 0 h 349"/>
                <a:gd name="T4" fmla="*/ 0 w 350"/>
                <a:gd name="T5" fmla="*/ 116 h 349"/>
                <a:gd name="T6" fmla="*/ 233 w 350"/>
                <a:gd name="T7" fmla="*/ 116 h 349"/>
                <a:gd name="T8" fmla="*/ 233 w 350"/>
                <a:gd name="T9" fmla="*/ 349 h 349"/>
                <a:gd name="T10" fmla="*/ 350 w 350"/>
                <a:gd name="T11" fmla="*/ 349 h 349"/>
                <a:gd name="T12" fmla="*/ 350 w 350"/>
                <a:gd name="T13" fmla="*/ 0 h 349"/>
                <a:gd name="T14" fmla="*/ 0 w 350"/>
                <a:gd name="T1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0" h="349">
                  <a:moveTo>
                    <a:pt x="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233" y="116"/>
                  </a:lnTo>
                  <a:lnTo>
                    <a:pt x="233" y="349"/>
                  </a:lnTo>
                  <a:lnTo>
                    <a:pt x="350" y="34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6" name="Freeform 248">
              <a:extLst>
                <a:ext uri="{FF2B5EF4-FFF2-40B4-BE49-F238E27FC236}">
                  <a16:creationId xmlns:a16="http://schemas.microsoft.com/office/drawing/2014/main" id="{D2DD82B6-7DC3-48EC-990D-A6B9D857A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1477"/>
              <a:ext cx="39" cy="50"/>
            </a:xfrm>
            <a:custGeom>
              <a:avLst/>
              <a:gdLst>
                <a:gd name="T0" fmla="*/ 43 w 64"/>
                <a:gd name="T1" fmla="*/ 0 h 79"/>
                <a:gd name="T2" fmla="*/ 43 w 64"/>
                <a:gd name="T3" fmla="*/ 0 h 79"/>
                <a:gd name="T4" fmla="*/ 15 w 64"/>
                <a:gd name="T5" fmla="*/ 35 h 79"/>
                <a:gd name="T6" fmla="*/ 15 w 64"/>
                <a:gd name="T7" fmla="*/ 0 h 79"/>
                <a:gd name="T8" fmla="*/ 0 w 64"/>
                <a:gd name="T9" fmla="*/ 0 h 79"/>
                <a:gd name="T10" fmla="*/ 0 w 64"/>
                <a:gd name="T11" fmla="*/ 79 h 79"/>
                <a:gd name="T12" fmla="*/ 15 w 64"/>
                <a:gd name="T13" fmla="*/ 79 h 79"/>
                <a:gd name="T14" fmla="*/ 15 w 64"/>
                <a:gd name="T15" fmla="*/ 55 h 79"/>
                <a:gd name="T16" fmla="*/ 26 w 64"/>
                <a:gd name="T17" fmla="*/ 43 h 79"/>
                <a:gd name="T18" fmla="*/ 46 w 64"/>
                <a:gd name="T19" fmla="*/ 79 h 79"/>
                <a:gd name="T20" fmla="*/ 64 w 64"/>
                <a:gd name="T21" fmla="*/ 79 h 79"/>
                <a:gd name="T22" fmla="*/ 36 w 64"/>
                <a:gd name="T23" fmla="*/ 32 h 79"/>
                <a:gd name="T24" fmla="*/ 62 w 64"/>
                <a:gd name="T25" fmla="*/ 0 h 79"/>
                <a:gd name="T26" fmla="*/ 43 w 64"/>
                <a:gd name="T2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79">
                  <a:moveTo>
                    <a:pt x="43" y="0"/>
                  </a:moveTo>
                  <a:lnTo>
                    <a:pt x="43" y="0"/>
                  </a:lnTo>
                  <a:lnTo>
                    <a:pt x="15" y="35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15" y="79"/>
                  </a:lnTo>
                  <a:lnTo>
                    <a:pt x="15" y="55"/>
                  </a:lnTo>
                  <a:lnTo>
                    <a:pt x="26" y="43"/>
                  </a:lnTo>
                  <a:lnTo>
                    <a:pt x="46" y="79"/>
                  </a:lnTo>
                  <a:lnTo>
                    <a:pt x="64" y="79"/>
                  </a:lnTo>
                  <a:lnTo>
                    <a:pt x="36" y="32"/>
                  </a:lnTo>
                  <a:lnTo>
                    <a:pt x="6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7" name="Freeform 249">
              <a:extLst>
                <a:ext uri="{FF2B5EF4-FFF2-40B4-BE49-F238E27FC236}">
                  <a16:creationId xmlns:a16="http://schemas.microsoft.com/office/drawing/2014/main" id="{207B7362-9BBC-40AF-80F4-368DFC9D72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491"/>
              <a:ext cx="29" cy="36"/>
            </a:xfrm>
            <a:custGeom>
              <a:avLst/>
              <a:gdLst>
                <a:gd name="T0" fmla="*/ 22 w 48"/>
                <a:gd name="T1" fmla="*/ 34 h 58"/>
                <a:gd name="T2" fmla="*/ 22 w 48"/>
                <a:gd name="T3" fmla="*/ 34 h 58"/>
                <a:gd name="T4" fmla="*/ 14 w 48"/>
                <a:gd name="T5" fmla="*/ 40 h 58"/>
                <a:gd name="T6" fmla="*/ 23 w 48"/>
                <a:gd name="T7" fmla="*/ 47 h 58"/>
                <a:gd name="T8" fmla="*/ 31 w 48"/>
                <a:gd name="T9" fmla="*/ 44 h 58"/>
                <a:gd name="T10" fmla="*/ 33 w 48"/>
                <a:gd name="T11" fmla="*/ 37 h 58"/>
                <a:gd name="T12" fmla="*/ 33 w 48"/>
                <a:gd name="T13" fmla="*/ 34 h 58"/>
                <a:gd name="T14" fmla="*/ 22 w 48"/>
                <a:gd name="T15" fmla="*/ 34 h 58"/>
                <a:gd name="T16" fmla="*/ 48 w 48"/>
                <a:gd name="T17" fmla="*/ 20 h 58"/>
                <a:gd name="T18" fmla="*/ 48 w 48"/>
                <a:gd name="T19" fmla="*/ 20 h 58"/>
                <a:gd name="T20" fmla="*/ 48 w 48"/>
                <a:gd name="T21" fmla="*/ 58 h 58"/>
                <a:gd name="T22" fmla="*/ 34 w 48"/>
                <a:gd name="T23" fmla="*/ 58 h 58"/>
                <a:gd name="T24" fmla="*/ 34 w 48"/>
                <a:gd name="T25" fmla="*/ 53 h 58"/>
                <a:gd name="T26" fmla="*/ 19 w 48"/>
                <a:gd name="T27" fmla="*/ 58 h 58"/>
                <a:gd name="T28" fmla="*/ 5 w 48"/>
                <a:gd name="T29" fmla="*/ 53 h 58"/>
                <a:gd name="T30" fmla="*/ 0 w 48"/>
                <a:gd name="T31" fmla="*/ 40 h 58"/>
                <a:gd name="T32" fmla="*/ 20 w 48"/>
                <a:gd name="T33" fmla="*/ 24 h 58"/>
                <a:gd name="T34" fmla="*/ 33 w 48"/>
                <a:gd name="T35" fmla="*/ 24 h 58"/>
                <a:gd name="T36" fmla="*/ 33 w 48"/>
                <a:gd name="T37" fmla="*/ 21 h 58"/>
                <a:gd name="T38" fmla="*/ 23 w 48"/>
                <a:gd name="T39" fmla="*/ 12 h 58"/>
                <a:gd name="T40" fmla="*/ 12 w 48"/>
                <a:gd name="T41" fmla="*/ 17 h 58"/>
                <a:gd name="T42" fmla="*/ 2 w 48"/>
                <a:gd name="T43" fmla="*/ 8 h 58"/>
                <a:gd name="T44" fmla="*/ 23 w 48"/>
                <a:gd name="T45" fmla="*/ 0 h 58"/>
                <a:gd name="T46" fmla="*/ 48 w 48"/>
                <a:gd name="T47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58">
                  <a:moveTo>
                    <a:pt x="22" y="34"/>
                  </a:moveTo>
                  <a:lnTo>
                    <a:pt x="22" y="34"/>
                  </a:lnTo>
                  <a:cubicBezTo>
                    <a:pt x="17" y="34"/>
                    <a:pt x="14" y="36"/>
                    <a:pt x="14" y="40"/>
                  </a:cubicBezTo>
                  <a:cubicBezTo>
                    <a:pt x="14" y="44"/>
                    <a:pt x="17" y="47"/>
                    <a:pt x="23" y="47"/>
                  </a:cubicBezTo>
                  <a:cubicBezTo>
                    <a:pt x="26" y="47"/>
                    <a:pt x="29" y="46"/>
                    <a:pt x="31" y="44"/>
                  </a:cubicBezTo>
                  <a:cubicBezTo>
                    <a:pt x="33" y="43"/>
                    <a:pt x="33" y="40"/>
                    <a:pt x="33" y="37"/>
                  </a:cubicBezTo>
                  <a:lnTo>
                    <a:pt x="33" y="34"/>
                  </a:lnTo>
                  <a:lnTo>
                    <a:pt x="22" y="34"/>
                  </a:lnTo>
                  <a:close/>
                  <a:moveTo>
                    <a:pt x="48" y="20"/>
                  </a:moveTo>
                  <a:lnTo>
                    <a:pt x="48" y="20"/>
                  </a:lnTo>
                  <a:lnTo>
                    <a:pt x="48" y="58"/>
                  </a:lnTo>
                  <a:lnTo>
                    <a:pt x="34" y="58"/>
                  </a:lnTo>
                  <a:lnTo>
                    <a:pt x="34" y="53"/>
                  </a:lnTo>
                  <a:cubicBezTo>
                    <a:pt x="30" y="57"/>
                    <a:pt x="26" y="58"/>
                    <a:pt x="19" y="58"/>
                  </a:cubicBezTo>
                  <a:cubicBezTo>
                    <a:pt x="13" y="58"/>
                    <a:pt x="8" y="57"/>
                    <a:pt x="5" y="53"/>
                  </a:cubicBezTo>
                  <a:cubicBezTo>
                    <a:pt x="2" y="50"/>
                    <a:pt x="0" y="45"/>
                    <a:pt x="0" y="40"/>
                  </a:cubicBezTo>
                  <a:cubicBezTo>
                    <a:pt x="0" y="31"/>
                    <a:pt x="6" y="24"/>
                    <a:pt x="20" y="24"/>
                  </a:cubicBezTo>
                  <a:lnTo>
                    <a:pt x="33" y="24"/>
                  </a:lnTo>
                  <a:lnTo>
                    <a:pt x="33" y="21"/>
                  </a:lnTo>
                  <a:cubicBezTo>
                    <a:pt x="33" y="15"/>
                    <a:pt x="30" y="12"/>
                    <a:pt x="23" y="12"/>
                  </a:cubicBezTo>
                  <a:cubicBezTo>
                    <a:pt x="17" y="12"/>
                    <a:pt x="15" y="13"/>
                    <a:pt x="12" y="17"/>
                  </a:cubicBezTo>
                  <a:lnTo>
                    <a:pt x="2" y="8"/>
                  </a:lnTo>
                  <a:cubicBezTo>
                    <a:pt x="8" y="2"/>
                    <a:pt x="14" y="0"/>
                    <a:pt x="23" y="0"/>
                  </a:cubicBezTo>
                  <a:cubicBezTo>
                    <a:pt x="39" y="0"/>
                    <a:pt x="48" y="7"/>
                    <a:pt x="48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8" name="Freeform 250">
              <a:extLst>
                <a:ext uri="{FF2B5EF4-FFF2-40B4-BE49-F238E27FC236}">
                  <a16:creationId xmlns:a16="http://schemas.microsoft.com/office/drawing/2014/main" id="{8162498C-7D71-4CBB-BEDC-C957526264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0" y="1477"/>
              <a:ext cx="10" cy="50"/>
            </a:xfrm>
            <a:custGeom>
              <a:avLst/>
              <a:gdLst>
                <a:gd name="T0" fmla="*/ 15 w 15"/>
                <a:gd name="T1" fmla="*/ 79 h 79"/>
                <a:gd name="T2" fmla="*/ 15 w 15"/>
                <a:gd name="T3" fmla="*/ 79 h 79"/>
                <a:gd name="T4" fmla="*/ 0 w 15"/>
                <a:gd name="T5" fmla="*/ 79 h 79"/>
                <a:gd name="T6" fmla="*/ 0 w 15"/>
                <a:gd name="T7" fmla="*/ 23 h 79"/>
                <a:gd name="T8" fmla="*/ 15 w 15"/>
                <a:gd name="T9" fmla="*/ 23 h 79"/>
                <a:gd name="T10" fmla="*/ 15 w 15"/>
                <a:gd name="T11" fmla="*/ 79 h 79"/>
                <a:gd name="T12" fmla="*/ 15 w 15"/>
                <a:gd name="T13" fmla="*/ 12 h 79"/>
                <a:gd name="T14" fmla="*/ 15 w 15"/>
                <a:gd name="T15" fmla="*/ 12 h 79"/>
                <a:gd name="T16" fmla="*/ 0 w 15"/>
                <a:gd name="T17" fmla="*/ 12 h 79"/>
                <a:gd name="T18" fmla="*/ 0 w 15"/>
                <a:gd name="T19" fmla="*/ 0 h 79"/>
                <a:gd name="T20" fmla="*/ 15 w 15"/>
                <a:gd name="T21" fmla="*/ 0 h 79"/>
                <a:gd name="T22" fmla="*/ 15 w 15"/>
                <a:gd name="T23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9">
                  <a:moveTo>
                    <a:pt x="15" y="79"/>
                  </a:moveTo>
                  <a:lnTo>
                    <a:pt x="15" y="79"/>
                  </a:lnTo>
                  <a:lnTo>
                    <a:pt x="0" y="79"/>
                  </a:lnTo>
                  <a:lnTo>
                    <a:pt x="0" y="23"/>
                  </a:lnTo>
                  <a:lnTo>
                    <a:pt x="15" y="23"/>
                  </a:lnTo>
                  <a:lnTo>
                    <a:pt x="15" y="79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9" name="Freeform 251">
              <a:extLst>
                <a:ext uri="{FF2B5EF4-FFF2-40B4-BE49-F238E27FC236}">
                  <a16:creationId xmlns:a16="http://schemas.microsoft.com/office/drawing/2014/main" id="{03EE922F-2DFE-45B0-B6BA-A39F4089D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6" y="1491"/>
              <a:ext cx="32" cy="36"/>
            </a:xfrm>
            <a:custGeom>
              <a:avLst/>
              <a:gdLst>
                <a:gd name="T0" fmla="*/ 32 w 53"/>
                <a:gd name="T1" fmla="*/ 58 h 58"/>
                <a:gd name="T2" fmla="*/ 32 w 53"/>
                <a:gd name="T3" fmla="*/ 58 h 58"/>
                <a:gd name="T4" fmla="*/ 21 w 53"/>
                <a:gd name="T5" fmla="*/ 58 h 58"/>
                <a:gd name="T6" fmla="*/ 0 w 53"/>
                <a:gd name="T7" fmla="*/ 0 h 58"/>
                <a:gd name="T8" fmla="*/ 15 w 53"/>
                <a:gd name="T9" fmla="*/ 0 h 58"/>
                <a:gd name="T10" fmla="*/ 27 w 53"/>
                <a:gd name="T11" fmla="*/ 36 h 58"/>
                <a:gd name="T12" fmla="*/ 38 w 53"/>
                <a:gd name="T13" fmla="*/ 0 h 58"/>
                <a:gd name="T14" fmla="*/ 53 w 53"/>
                <a:gd name="T15" fmla="*/ 0 h 58"/>
                <a:gd name="T16" fmla="*/ 32 w 53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8">
                  <a:moveTo>
                    <a:pt x="32" y="58"/>
                  </a:moveTo>
                  <a:lnTo>
                    <a:pt x="32" y="58"/>
                  </a:lnTo>
                  <a:lnTo>
                    <a:pt x="21" y="58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7" y="36"/>
                  </a:lnTo>
                  <a:lnTo>
                    <a:pt x="38" y="0"/>
                  </a:lnTo>
                  <a:lnTo>
                    <a:pt x="53" y="0"/>
                  </a:lnTo>
                  <a:lnTo>
                    <a:pt x="32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0" name="Freeform 252">
              <a:extLst>
                <a:ext uri="{FF2B5EF4-FFF2-40B4-BE49-F238E27FC236}">
                  <a16:creationId xmlns:a16="http://schemas.microsoft.com/office/drawing/2014/main" id="{BB39E088-ED2E-45A7-A2C6-C7E8E61123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2" y="1491"/>
              <a:ext cx="29" cy="36"/>
            </a:xfrm>
            <a:custGeom>
              <a:avLst/>
              <a:gdLst>
                <a:gd name="T0" fmla="*/ 31 w 48"/>
                <a:gd name="T1" fmla="*/ 15 h 58"/>
                <a:gd name="T2" fmla="*/ 31 w 48"/>
                <a:gd name="T3" fmla="*/ 15 h 58"/>
                <a:gd name="T4" fmla="*/ 24 w 48"/>
                <a:gd name="T5" fmla="*/ 13 h 58"/>
                <a:gd name="T6" fmla="*/ 17 w 48"/>
                <a:gd name="T7" fmla="*/ 15 h 58"/>
                <a:gd name="T8" fmla="*/ 14 w 48"/>
                <a:gd name="T9" fmla="*/ 29 h 58"/>
                <a:gd name="T10" fmla="*/ 17 w 48"/>
                <a:gd name="T11" fmla="*/ 43 h 58"/>
                <a:gd name="T12" fmla="*/ 24 w 48"/>
                <a:gd name="T13" fmla="*/ 46 h 58"/>
                <a:gd name="T14" fmla="*/ 31 w 48"/>
                <a:gd name="T15" fmla="*/ 43 h 58"/>
                <a:gd name="T16" fmla="*/ 34 w 48"/>
                <a:gd name="T17" fmla="*/ 29 h 58"/>
                <a:gd name="T18" fmla="*/ 31 w 48"/>
                <a:gd name="T19" fmla="*/ 15 h 58"/>
                <a:gd name="T20" fmla="*/ 42 w 48"/>
                <a:gd name="T21" fmla="*/ 51 h 58"/>
                <a:gd name="T22" fmla="*/ 42 w 48"/>
                <a:gd name="T23" fmla="*/ 51 h 58"/>
                <a:gd name="T24" fmla="*/ 24 w 48"/>
                <a:gd name="T25" fmla="*/ 58 h 58"/>
                <a:gd name="T26" fmla="*/ 6 w 48"/>
                <a:gd name="T27" fmla="*/ 51 h 58"/>
                <a:gd name="T28" fmla="*/ 0 w 48"/>
                <a:gd name="T29" fmla="*/ 29 h 58"/>
                <a:gd name="T30" fmla="*/ 6 w 48"/>
                <a:gd name="T31" fmla="*/ 7 h 58"/>
                <a:gd name="T32" fmla="*/ 24 w 48"/>
                <a:gd name="T33" fmla="*/ 0 h 58"/>
                <a:gd name="T34" fmla="*/ 42 w 48"/>
                <a:gd name="T35" fmla="*/ 7 h 58"/>
                <a:gd name="T36" fmla="*/ 48 w 48"/>
                <a:gd name="T37" fmla="*/ 29 h 58"/>
                <a:gd name="T38" fmla="*/ 42 w 48"/>
                <a:gd name="T39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58">
                  <a:moveTo>
                    <a:pt x="31" y="15"/>
                  </a:moveTo>
                  <a:lnTo>
                    <a:pt x="31" y="15"/>
                  </a:lnTo>
                  <a:cubicBezTo>
                    <a:pt x="29" y="14"/>
                    <a:pt x="27" y="13"/>
                    <a:pt x="24" y="13"/>
                  </a:cubicBezTo>
                  <a:cubicBezTo>
                    <a:pt x="21" y="13"/>
                    <a:pt x="19" y="14"/>
                    <a:pt x="17" y="15"/>
                  </a:cubicBezTo>
                  <a:cubicBezTo>
                    <a:pt x="14" y="18"/>
                    <a:pt x="14" y="23"/>
                    <a:pt x="14" y="29"/>
                  </a:cubicBezTo>
                  <a:cubicBezTo>
                    <a:pt x="14" y="35"/>
                    <a:pt x="14" y="40"/>
                    <a:pt x="17" y="43"/>
                  </a:cubicBezTo>
                  <a:cubicBezTo>
                    <a:pt x="19" y="45"/>
                    <a:pt x="21" y="46"/>
                    <a:pt x="24" y="46"/>
                  </a:cubicBezTo>
                  <a:cubicBezTo>
                    <a:pt x="27" y="46"/>
                    <a:pt x="29" y="45"/>
                    <a:pt x="31" y="43"/>
                  </a:cubicBezTo>
                  <a:cubicBezTo>
                    <a:pt x="34" y="40"/>
                    <a:pt x="34" y="35"/>
                    <a:pt x="34" y="29"/>
                  </a:cubicBezTo>
                  <a:cubicBezTo>
                    <a:pt x="34" y="23"/>
                    <a:pt x="34" y="18"/>
                    <a:pt x="31" y="15"/>
                  </a:cubicBezTo>
                  <a:close/>
                  <a:moveTo>
                    <a:pt x="42" y="51"/>
                  </a:moveTo>
                  <a:lnTo>
                    <a:pt x="42" y="51"/>
                  </a:lnTo>
                  <a:cubicBezTo>
                    <a:pt x="38" y="55"/>
                    <a:pt x="32" y="58"/>
                    <a:pt x="24" y="58"/>
                  </a:cubicBezTo>
                  <a:cubicBezTo>
                    <a:pt x="15" y="58"/>
                    <a:pt x="10" y="55"/>
                    <a:pt x="6" y="51"/>
                  </a:cubicBezTo>
                  <a:cubicBezTo>
                    <a:pt x="1" y="46"/>
                    <a:pt x="0" y="39"/>
                    <a:pt x="0" y="29"/>
                  </a:cubicBezTo>
                  <a:cubicBezTo>
                    <a:pt x="0" y="19"/>
                    <a:pt x="1" y="12"/>
                    <a:pt x="6" y="7"/>
                  </a:cubicBezTo>
                  <a:cubicBezTo>
                    <a:pt x="10" y="3"/>
                    <a:pt x="15" y="0"/>
                    <a:pt x="24" y="0"/>
                  </a:cubicBezTo>
                  <a:cubicBezTo>
                    <a:pt x="32" y="0"/>
                    <a:pt x="38" y="3"/>
                    <a:pt x="42" y="7"/>
                  </a:cubicBezTo>
                  <a:cubicBezTo>
                    <a:pt x="47" y="12"/>
                    <a:pt x="48" y="19"/>
                    <a:pt x="48" y="29"/>
                  </a:cubicBezTo>
                  <a:cubicBezTo>
                    <a:pt x="48" y="39"/>
                    <a:pt x="47" y="46"/>
                    <a:pt x="42" y="5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1" name="Freeform 253">
              <a:extLst>
                <a:ext uri="{FF2B5EF4-FFF2-40B4-BE49-F238E27FC236}">
                  <a16:creationId xmlns:a16="http://schemas.microsoft.com/office/drawing/2014/main" id="{B51EE1DD-A3E5-4452-B977-D9F6E6C3B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" y="1491"/>
              <a:ext cx="30" cy="36"/>
            </a:xfrm>
            <a:custGeom>
              <a:avLst/>
              <a:gdLst>
                <a:gd name="T0" fmla="*/ 47 w 49"/>
                <a:gd name="T1" fmla="*/ 6 h 59"/>
                <a:gd name="T2" fmla="*/ 47 w 49"/>
                <a:gd name="T3" fmla="*/ 6 h 59"/>
                <a:gd name="T4" fmla="*/ 38 w 49"/>
                <a:gd name="T5" fmla="*/ 15 h 59"/>
                <a:gd name="T6" fmla="*/ 25 w 49"/>
                <a:gd name="T7" fmla="*/ 12 h 59"/>
                <a:gd name="T8" fmla="*/ 17 w 49"/>
                <a:gd name="T9" fmla="*/ 17 h 59"/>
                <a:gd name="T10" fmla="*/ 23 w 49"/>
                <a:gd name="T11" fmla="*/ 22 h 59"/>
                <a:gd name="T12" fmla="*/ 32 w 49"/>
                <a:gd name="T13" fmla="*/ 23 h 59"/>
                <a:gd name="T14" fmla="*/ 49 w 49"/>
                <a:gd name="T15" fmla="*/ 40 h 59"/>
                <a:gd name="T16" fmla="*/ 24 w 49"/>
                <a:gd name="T17" fmla="*/ 59 h 59"/>
                <a:gd name="T18" fmla="*/ 0 w 49"/>
                <a:gd name="T19" fmla="*/ 50 h 59"/>
                <a:gd name="T20" fmla="*/ 9 w 49"/>
                <a:gd name="T21" fmla="*/ 41 h 59"/>
                <a:gd name="T22" fmla="*/ 24 w 49"/>
                <a:gd name="T23" fmla="*/ 46 h 59"/>
                <a:gd name="T24" fmla="*/ 35 w 49"/>
                <a:gd name="T25" fmla="*/ 40 h 59"/>
                <a:gd name="T26" fmla="*/ 29 w 49"/>
                <a:gd name="T27" fmla="*/ 35 h 59"/>
                <a:gd name="T28" fmla="*/ 20 w 49"/>
                <a:gd name="T29" fmla="*/ 34 h 59"/>
                <a:gd name="T30" fmla="*/ 3 w 49"/>
                <a:gd name="T31" fmla="*/ 18 h 59"/>
                <a:gd name="T32" fmla="*/ 25 w 49"/>
                <a:gd name="T33" fmla="*/ 0 h 59"/>
                <a:gd name="T34" fmla="*/ 47 w 49"/>
                <a:gd name="T35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59">
                  <a:moveTo>
                    <a:pt x="47" y="6"/>
                  </a:moveTo>
                  <a:lnTo>
                    <a:pt x="47" y="6"/>
                  </a:lnTo>
                  <a:lnTo>
                    <a:pt x="38" y="15"/>
                  </a:lnTo>
                  <a:cubicBezTo>
                    <a:pt x="35" y="12"/>
                    <a:pt x="30" y="12"/>
                    <a:pt x="25" y="12"/>
                  </a:cubicBezTo>
                  <a:cubicBezTo>
                    <a:pt x="19" y="12"/>
                    <a:pt x="17" y="14"/>
                    <a:pt x="17" y="17"/>
                  </a:cubicBezTo>
                  <a:cubicBezTo>
                    <a:pt x="17" y="20"/>
                    <a:pt x="18" y="22"/>
                    <a:pt x="23" y="22"/>
                  </a:cubicBezTo>
                  <a:lnTo>
                    <a:pt x="32" y="23"/>
                  </a:lnTo>
                  <a:cubicBezTo>
                    <a:pt x="43" y="24"/>
                    <a:pt x="49" y="30"/>
                    <a:pt x="49" y="40"/>
                  </a:cubicBezTo>
                  <a:cubicBezTo>
                    <a:pt x="49" y="52"/>
                    <a:pt x="38" y="59"/>
                    <a:pt x="24" y="59"/>
                  </a:cubicBezTo>
                  <a:cubicBezTo>
                    <a:pt x="15" y="59"/>
                    <a:pt x="7" y="58"/>
                    <a:pt x="0" y="50"/>
                  </a:cubicBezTo>
                  <a:lnTo>
                    <a:pt x="9" y="41"/>
                  </a:lnTo>
                  <a:cubicBezTo>
                    <a:pt x="14" y="46"/>
                    <a:pt x="20" y="46"/>
                    <a:pt x="24" y="46"/>
                  </a:cubicBezTo>
                  <a:cubicBezTo>
                    <a:pt x="29" y="46"/>
                    <a:pt x="35" y="45"/>
                    <a:pt x="35" y="40"/>
                  </a:cubicBezTo>
                  <a:cubicBezTo>
                    <a:pt x="35" y="37"/>
                    <a:pt x="33" y="35"/>
                    <a:pt x="29" y="35"/>
                  </a:cubicBezTo>
                  <a:lnTo>
                    <a:pt x="20" y="34"/>
                  </a:lnTo>
                  <a:cubicBezTo>
                    <a:pt x="9" y="33"/>
                    <a:pt x="3" y="29"/>
                    <a:pt x="3" y="18"/>
                  </a:cubicBezTo>
                  <a:cubicBezTo>
                    <a:pt x="3" y="6"/>
                    <a:pt x="13" y="0"/>
                    <a:pt x="25" y="0"/>
                  </a:cubicBezTo>
                  <a:cubicBezTo>
                    <a:pt x="34" y="0"/>
                    <a:pt x="41" y="1"/>
                    <a:pt x="47" y="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2" name="Freeform 254">
              <a:extLst>
                <a:ext uri="{FF2B5EF4-FFF2-40B4-BE49-F238E27FC236}">
                  <a16:creationId xmlns:a16="http://schemas.microsoft.com/office/drawing/2014/main" id="{36893F5A-E8D9-4E07-BD65-77793BA2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1481"/>
              <a:ext cx="18" cy="46"/>
            </a:xfrm>
            <a:custGeom>
              <a:avLst/>
              <a:gdLst>
                <a:gd name="T0" fmla="*/ 20 w 30"/>
                <a:gd name="T1" fmla="*/ 17 h 73"/>
                <a:gd name="T2" fmla="*/ 20 w 30"/>
                <a:gd name="T3" fmla="*/ 17 h 73"/>
                <a:gd name="T4" fmla="*/ 30 w 30"/>
                <a:gd name="T5" fmla="*/ 17 h 73"/>
                <a:gd name="T6" fmla="*/ 30 w 30"/>
                <a:gd name="T7" fmla="*/ 28 h 73"/>
                <a:gd name="T8" fmla="*/ 20 w 30"/>
                <a:gd name="T9" fmla="*/ 28 h 73"/>
                <a:gd name="T10" fmla="*/ 20 w 30"/>
                <a:gd name="T11" fmla="*/ 56 h 73"/>
                <a:gd name="T12" fmla="*/ 25 w 30"/>
                <a:gd name="T13" fmla="*/ 61 h 73"/>
                <a:gd name="T14" fmla="*/ 30 w 30"/>
                <a:gd name="T15" fmla="*/ 61 h 73"/>
                <a:gd name="T16" fmla="*/ 30 w 30"/>
                <a:gd name="T17" fmla="*/ 73 h 73"/>
                <a:gd name="T18" fmla="*/ 22 w 30"/>
                <a:gd name="T19" fmla="*/ 73 h 73"/>
                <a:gd name="T20" fmla="*/ 6 w 30"/>
                <a:gd name="T21" fmla="*/ 56 h 73"/>
                <a:gd name="T22" fmla="*/ 6 w 30"/>
                <a:gd name="T23" fmla="*/ 28 h 73"/>
                <a:gd name="T24" fmla="*/ 0 w 30"/>
                <a:gd name="T25" fmla="*/ 28 h 73"/>
                <a:gd name="T26" fmla="*/ 0 w 30"/>
                <a:gd name="T27" fmla="*/ 17 h 73"/>
                <a:gd name="T28" fmla="*/ 6 w 30"/>
                <a:gd name="T29" fmla="*/ 17 h 73"/>
                <a:gd name="T30" fmla="*/ 6 w 30"/>
                <a:gd name="T31" fmla="*/ 0 h 73"/>
                <a:gd name="T32" fmla="*/ 20 w 30"/>
                <a:gd name="T33" fmla="*/ 0 h 73"/>
                <a:gd name="T34" fmla="*/ 20 w 30"/>
                <a:gd name="T35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73">
                  <a:moveTo>
                    <a:pt x="20" y="17"/>
                  </a:moveTo>
                  <a:lnTo>
                    <a:pt x="20" y="17"/>
                  </a:lnTo>
                  <a:lnTo>
                    <a:pt x="30" y="17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56"/>
                  </a:lnTo>
                  <a:cubicBezTo>
                    <a:pt x="20" y="59"/>
                    <a:pt x="22" y="61"/>
                    <a:pt x="25" y="61"/>
                  </a:cubicBezTo>
                  <a:lnTo>
                    <a:pt x="30" y="61"/>
                  </a:lnTo>
                  <a:lnTo>
                    <a:pt x="30" y="73"/>
                  </a:lnTo>
                  <a:lnTo>
                    <a:pt x="22" y="73"/>
                  </a:lnTo>
                  <a:cubicBezTo>
                    <a:pt x="11" y="73"/>
                    <a:pt x="6" y="65"/>
                    <a:pt x="6" y="56"/>
                  </a:cubicBezTo>
                  <a:lnTo>
                    <a:pt x="6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0"/>
                  </a:lnTo>
                  <a:lnTo>
                    <a:pt x="20" y="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3" name="Freeform 255">
              <a:extLst>
                <a:ext uri="{FF2B5EF4-FFF2-40B4-BE49-F238E27FC236}">
                  <a16:creationId xmlns:a16="http://schemas.microsoft.com/office/drawing/2014/main" id="{A2859E37-CAB3-4FD7-8E37-DAFD92300E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5" y="1491"/>
              <a:ext cx="30" cy="36"/>
            </a:xfrm>
            <a:custGeom>
              <a:avLst/>
              <a:gdLst>
                <a:gd name="T0" fmla="*/ 16 w 50"/>
                <a:gd name="T1" fmla="*/ 18 h 59"/>
                <a:gd name="T2" fmla="*/ 16 w 50"/>
                <a:gd name="T3" fmla="*/ 18 h 59"/>
                <a:gd name="T4" fmla="*/ 14 w 50"/>
                <a:gd name="T5" fmla="*/ 24 h 59"/>
                <a:gd name="T6" fmla="*/ 36 w 50"/>
                <a:gd name="T7" fmla="*/ 24 h 59"/>
                <a:gd name="T8" fmla="*/ 35 w 50"/>
                <a:gd name="T9" fmla="*/ 18 h 59"/>
                <a:gd name="T10" fmla="*/ 25 w 50"/>
                <a:gd name="T11" fmla="*/ 12 h 59"/>
                <a:gd name="T12" fmla="*/ 16 w 50"/>
                <a:gd name="T13" fmla="*/ 18 h 59"/>
                <a:gd name="T14" fmla="*/ 50 w 50"/>
                <a:gd name="T15" fmla="*/ 28 h 59"/>
                <a:gd name="T16" fmla="*/ 50 w 50"/>
                <a:gd name="T17" fmla="*/ 28 h 59"/>
                <a:gd name="T18" fmla="*/ 50 w 50"/>
                <a:gd name="T19" fmla="*/ 34 h 59"/>
                <a:gd name="T20" fmla="*/ 14 w 50"/>
                <a:gd name="T21" fmla="*/ 34 h 59"/>
                <a:gd name="T22" fmla="*/ 27 w 50"/>
                <a:gd name="T23" fmla="*/ 46 h 59"/>
                <a:gd name="T24" fmla="*/ 40 w 50"/>
                <a:gd name="T25" fmla="*/ 41 h 59"/>
                <a:gd name="T26" fmla="*/ 49 w 50"/>
                <a:gd name="T27" fmla="*/ 49 h 59"/>
                <a:gd name="T28" fmla="*/ 27 w 50"/>
                <a:gd name="T29" fmla="*/ 59 h 59"/>
                <a:gd name="T30" fmla="*/ 0 w 50"/>
                <a:gd name="T31" fmla="*/ 29 h 59"/>
                <a:gd name="T32" fmla="*/ 25 w 50"/>
                <a:gd name="T33" fmla="*/ 0 h 59"/>
                <a:gd name="T34" fmla="*/ 50 w 50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9">
                  <a:moveTo>
                    <a:pt x="16" y="18"/>
                  </a:moveTo>
                  <a:lnTo>
                    <a:pt x="16" y="18"/>
                  </a:lnTo>
                  <a:cubicBezTo>
                    <a:pt x="15" y="20"/>
                    <a:pt x="14" y="21"/>
                    <a:pt x="14" y="24"/>
                  </a:cubicBezTo>
                  <a:lnTo>
                    <a:pt x="36" y="24"/>
                  </a:lnTo>
                  <a:cubicBezTo>
                    <a:pt x="36" y="21"/>
                    <a:pt x="36" y="20"/>
                    <a:pt x="35" y="18"/>
                  </a:cubicBezTo>
                  <a:cubicBezTo>
                    <a:pt x="33" y="14"/>
                    <a:pt x="30" y="12"/>
                    <a:pt x="25" y="12"/>
                  </a:cubicBezTo>
                  <a:cubicBezTo>
                    <a:pt x="20" y="12"/>
                    <a:pt x="17" y="14"/>
                    <a:pt x="16" y="18"/>
                  </a:cubicBezTo>
                  <a:close/>
                  <a:moveTo>
                    <a:pt x="50" y="28"/>
                  </a:moveTo>
                  <a:lnTo>
                    <a:pt x="50" y="28"/>
                  </a:lnTo>
                  <a:lnTo>
                    <a:pt x="50" y="34"/>
                  </a:lnTo>
                  <a:lnTo>
                    <a:pt x="14" y="34"/>
                  </a:lnTo>
                  <a:cubicBezTo>
                    <a:pt x="14" y="41"/>
                    <a:pt x="19" y="46"/>
                    <a:pt x="27" y="46"/>
                  </a:cubicBezTo>
                  <a:cubicBezTo>
                    <a:pt x="33" y="46"/>
                    <a:pt x="36" y="45"/>
                    <a:pt x="40" y="41"/>
                  </a:cubicBezTo>
                  <a:lnTo>
                    <a:pt x="49" y="49"/>
                  </a:lnTo>
                  <a:cubicBezTo>
                    <a:pt x="43" y="55"/>
                    <a:pt x="37" y="59"/>
                    <a:pt x="27" y="59"/>
                  </a:cubicBezTo>
                  <a:cubicBezTo>
                    <a:pt x="13" y="59"/>
                    <a:pt x="0" y="52"/>
                    <a:pt x="0" y="29"/>
                  </a:cubicBezTo>
                  <a:cubicBezTo>
                    <a:pt x="0" y="10"/>
                    <a:pt x="10" y="0"/>
                    <a:pt x="25" y="0"/>
                  </a:cubicBezTo>
                  <a:cubicBezTo>
                    <a:pt x="41" y="0"/>
                    <a:pt x="50" y="11"/>
                    <a:pt x="50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4" name="Freeform 256">
              <a:extLst>
                <a:ext uri="{FF2B5EF4-FFF2-40B4-BE49-F238E27FC236}">
                  <a16:creationId xmlns:a16="http://schemas.microsoft.com/office/drawing/2014/main" id="{79B0A899-5A82-4787-B5A8-F13C7076C2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3" y="1491"/>
              <a:ext cx="29" cy="36"/>
            </a:xfrm>
            <a:custGeom>
              <a:avLst/>
              <a:gdLst>
                <a:gd name="T0" fmla="*/ 31 w 49"/>
                <a:gd name="T1" fmla="*/ 15 h 58"/>
                <a:gd name="T2" fmla="*/ 31 w 49"/>
                <a:gd name="T3" fmla="*/ 15 h 58"/>
                <a:gd name="T4" fmla="*/ 24 w 49"/>
                <a:gd name="T5" fmla="*/ 13 h 58"/>
                <a:gd name="T6" fmla="*/ 18 w 49"/>
                <a:gd name="T7" fmla="*/ 15 h 58"/>
                <a:gd name="T8" fmla="*/ 14 w 49"/>
                <a:gd name="T9" fmla="*/ 29 h 58"/>
                <a:gd name="T10" fmla="*/ 18 w 49"/>
                <a:gd name="T11" fmla="*/ 43 h 58"/>
                <a:gd name="T12" fmla="*/ 24 w 49"/>
                <a:gd name="T13" fmla="*/ 46 h 58"/>
                <a:gd name="T14" fmla="*/ 31 w 49"/>
                <a:gd name="T15" fmla="*/ 43 h 58"/>
                <a:gd name="T16" fmla="*/ 34 w 49"/>
                <a:gd name="T17" fmla="*/ 29 h 58"/>
                <a:gd name="T18" fmla="*/ 31 w 49"/>
                <a:gd name="T19" fmla="*/ 15 h 58"/>
                <a:gd name="T20" fmla="*/ 42 w 49"/>
                <a:gd name="T21" fmla="*/ 51 h 58"/>
                <a:gd name="T22" fmla="*/ 42 w 49"/>
                <a:gd name="T23" fmla="*/ 51 h 58"/>
                <a:gd name="T24" fmla="*/ 24 w 49"/>
                <a:gd name="T25" fmla="*/ 58 h 58"/>
                <a:gd name="T26" fmla="*/ 6 w 49"/>
                <a:gd name="T27" fmla="*/ 51 h 58"/>
                <a:gd name="T28" fmla="*/ 0 w 49"/>
                <a:gd name="T29" fmla="*/ 29 h 58"/>
                <a:gd name="T30" fmla="*/ 6 w 49"/>
                <a:gd name="T31" fmla="*/ 7 h 58"/>
                <a:gd name="T32" fmla="*/ 24 w 49"/>
                <a:gd name="T33" fmla="*/ 0 h 58"/>
                <a:gd name="T34" fmla="*/ 42 w 49"/>
                <a:gd name="T35" fmla="*/ 7 h 58"/>
                <a:gd name="T36" fmla="*/ 49 w 49"/>
                <a:gd name="T37" fmla="*/ 29 h 58"/>
                <a:gd name="T38" fmla="*/ 42 w 49"/>
                <a:gd name="T39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58">
                  <a:moveTo>
                    <a:pt x="31" y="15"/>
                  </a:moveTo>
                  <a:lnTo>
                    <a:pt x="31" y="15"/>
                  </a:lnTo>
                  <a:cubicBezTo>
                    <a:pt x="29" y="14"/>
                    <a:pt x="27" y="13"/>
                    <a:pt x="24" y="13"/>
                  </a:cubicBezTo>
                  <a:cubicBezTo>
                    <a:pt x="21" y="13"/>
                    <a:pt x="19" y="14"/>
                    <a:pt x="18" y="15"/>
                  </a:cubicBezTo>
                  <a:cubicBezTo>
                    <a:pt x="15" y="18"/>
                    <a:pt x="14" y="23"/>
                    <a:pt x="14" y="29"/>
                  </a:cubicBezTo>
                  <a:cubicBezTo>
                    <a:pt x="14" y="35"/>
                    <a:pt x="15" y="40"/>
                    <a:pt x="18" y="43"/>
                  </a:cubicBezTo>
                  <a:cubicBezTo>
                    <a:pt x="19" y="45"/>
                    <a:pt x="21" y="46"/>
                    <a:pt x="24" y="46"/>
                  </a:cubicBezTo>
                  <a:cubicBezTo>
                    <a:pt x="27" y="46"/>
                    <a:pt x="29" y="45"/>
                    <a:pt x="31" y="43"/>
                  </a:cubicBezTo>
                  <a:cubicBezTo>
                    <a:pt x="34" y="40"/>
                    <a:pt x="34" y="35"/>
                    <a:pt x="34" y="29"/>
                  </a:cubicBezTo>
                  <a:cubicBezTo>
                    <a:pt x="34" y="23"/>
                    <a:pt x="34" y="18"/>
                    <a:pt x="31" y="15"/>
                  </a:cubicBezTo>
                  <a:close/>
                  <a:moveTo>
                    <a:pt x="42" y="51"/>
                  </a:moveTo>
                  <a:lnTo>
                    <a:pt x="42" y="51"/>
                  </a:lnTo>
                  <a:cubicBezTo>
                    <a:pt x="38" y="55"/>
                    <a:pt x="33" y="58"/>
                    <a:pt x="24" y="58"/>
                  </a:cubicBezTo>
                  <a:cubicBezTo>
                    <a:pt x="16" y="58"/>
                    <a:pt x="10" y="55"/>
                    <a:pt x="6" y="51"/>
                  </a:cubicBezTo>
                  <a:cubicBezTo>
                    <a:pt x="1" y="46"/>
                    <a:pt x="0" y="39"/>
                    <a:pt x="0" y="29"/>
                  </a:cubicBezTo>
                  <a:cubicBezTo>
                    <a:pt x="0" y="19"/>
                    <a:pt x="1" y="12"/>
                    <a:pt x="6" y="7"/>
                  </a:cubicBezTo>
                  <a:cubicBezTo>
                    <a:pt x="10" y="3"/>
                    <a:pt x="16" y="0"/>
                    <a:pt x="24" y="0"/>
                  </a:cubicBezTo>
                  <a:cubicBezTo>
                    <a:pt x="33" y="0"/>
                    <a:pt x="38" y="3"/>
                    <a:pt x="42" y="7"/>
                  </a:cubicBezTo>
                  <a:cubicBezTo>
                    <a:pt x="47" y="12"/>
                    <a:pt x="49" y="19"/>
                    <a:pt x="49" y="29"/>
                  </a:cubicBezTo>
                  <a:cubicBezTo>
                    <a:pt x="49" y="39"/>
                    <a:pt x="47" y="46"/>
                    <a:pt x="42" y="5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5" name="Freeform 257">
              <a:extLst>
                <a:ext uri="{FF2B5EF4-FFF2-40B4-BE49-F238E27FC236}">
                  <a16:creationId xmlns:a16="http://schemas.microsoft.com/office/drawing/2014/main" id="{50C8FB36-7AFB-425D-BA8A-8C11BE7CD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1477"/>
              <a:ext cx="15" cy="50"/>
            </a:xfrm>
            <a:custGeom>
              <a:avLst/>
              <a:gdLst>
                <a:gd name="T0" fmla="*/ 14 w 25"/>
                <a:gd name="T1" fmla="*/ 62 h 79"/>
                <a:gd name="T2" fmla="*/ 14 w 25"/>
                <a:gd name="T3" fmla="*/ 62 h 79"/>
                <a:gd name="T4" fmla="*/ 20 w 25"/>
                <a:gd name="T5" fmla="*/ 67 h 79"/>
                <a:gd name="T6" fmla="*/ 25 w 25"/>
                <a:gd name="T7" fmla="*/ 67 h 79"/>
                <a:gd name="T8" fmla="*/ 25 w 25"/>
                <a:gd name="T9" fmla="*/ 79 h 79"/>
                <a:gd name="T10" fmla="*/ 17 w 25"/>
                <a:gd name="T11" fmla="*/ 79 h 79"/>
                <a:gd name="T12" fmla="*/ 0 w 25"/>
                <a:gd name="T13" fmla="*/ 62 h 79"/>
                <a:gd name="T14" fmla="*/ 0 w 25"/>
                <a:gd name="T15" fmla="*/ 0 h 79"/>
                <a:gd name="T16" fmla="*/ 14 w 25"/>
                <a:gd name="T17" fmla="*/ 0 h 79"/>
                <a:gd name="T18" fmla="*/ 14 w 25"/>
                <a:gd name="T19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9">
                  <a:moveTo>
                    <a:pt x="14" y="62"/>
                  </a:moveTo>
                  <a:lnTo>
                    <a:pt x="14" y="62"/>
                  </a:lnTo>
                  <a:cubicBezTo>
                    <a:pt x="14" y="65"/>
                    <a:pt x="16" y="67"/>
                    <a:pt x="20" y="67"/>
                  </a:cubicBezTo>
                  <a:lnTo>
                    <a:pt x="25" y="67"/>
                  </a:lnTo>
                  <a:lnTo>
                    <a:pt x="25" y="79"/>
                  </a:lnTo>
                  <a:lnTo>
                    <a:pt x="17" y="79"/>
                  </a:lnTo>
                  <a:cubicBezTo>
                    <a:pt x="5" y="79"/>
                    <a:pt x="0" y="71"/>
                    <a:pt x="0" y="62"/>
                  </a:cubicBezTo>
                  <a:lnTo>
                    <a:pt x="0" y="0"/>
                  </a:lnTo>
                  <a:lnTo>
                    <a:pt x="14" y="0"/>
                  </a:lnTo>
                  <a:lnTo>
                    <a:pt x="14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6" name="Freeform 258">
              <a:extLst>
                <a:ext uri="{FF2B5EF4-FFF2-40B4-BE49-F238E27FC236}">
                  <a16:creationId xmlns:a16="http://schemas.microsoft.com/office/drawing/2014/main" id="{68C729E0-CFEC-4CC4-BBCF-D2B9278C7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" y="1477"/>
              <a:ext cx="16" cy="50"/>
            </a:xfrm>
            <a:custGeom>
              <a:avLst/>
              <a:gdLst>
                <a:gd name="T0" fmla="*/ 14 w 25"/>
                <a:gd name="T1" fmla="*/ 62 h 79"/>
                <a:gd name="T2" fmla="*/ 14 w 25"/>
                <a:gd name="T3" fmla="*/ 62 h 79"/>
                <a:gd name="T4" fmla="*/ 19 w 25"/>
                <a:gd name="T5" fmla="*/ 67 h 79"/>
                <a:gd name="T6" fmla="*/ 25 w 25"/>
                <a:gd name="T7" fmla="*/ 67 h 79"/>
                <a:gd name="T8" fmla="*/ 25 w 25"/>
                <a:gd name="T9" fmla="*/ 79 h 79"/>
                <a:gd name="T10" fmla="*/ 16 w 25"/>
                <a:gd name="T11" fmla="*/ 79 h 79"/>
                <a:gd name="T12" fmla="*/ 0 w 25"/>
                <a:gd name="T13" fmla="*/ 62 h 79"/>
                <a:gd name="T14" fmla="*/ 0 w 25"/>
                <a:gd name="T15" fmla="*/ 0 h 79"/>
                <a:gd name="T16" fmla="*/ 14 w 25"/>
                <a:gd name="T17" fmla="*/ 0 h 79"/>
                <a:gd name="T18" fmla="*/ 14 w 25"/>
                <a:gd name="T19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9">
                  <a:moveTo>
                    <a:pt x="14" y="62"/>
                  </a:moveTo>
                  <a:lnTo>
                    <a:pt x="14" y="62"/>
                  </a:lnTo>
                  <a:cubicBezTo>
                    <a:pt x="14" y="65"/>
                    <a:pt x="15" y="67"/>
                    <a:pt x="19" y="67"/>
                  </a:cubicBezTo>
                  <a:lnTo>
                    <a:pt x="25" y="67"/>
                  </a:lnTo>
                  <a:lnTo>
                    <a:pt x="25" y="79"/>
                  </a:lnTo>
                  <a:lnTo>
                    <a:pt x="16" y="79"/>
                  </a:lnTo>
                  <a:cubicBezTo>
                    <a:pt x="5" y="79"/>
                    <a:pt x="0" y="71"/>
                    <a:pt x="0" y="62"/>
                  </a:cubicBezTo>
                  <a:lnTo>
                    <a:pt x="0" y="0"/>
                  </a:lnTo>
                  <a:lnTo>
                    <a:pt x="14" y="0"/>
                  </a:lnTo>
                  <a:lnTo>
                    <a:pt x="14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7" name="Freeform 259">
              <a:extLst>
                <a:ext uri="{FF2B5EF4-FFF2-40B4-BE49-F238E27FC236}">
                  <a16:creationId xmlns:a16="http://schemas.microsoft.com/office/drawing/2014/main" id="{CD5A0D1F-BBE1-463D-A643-A7A9D56382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" y="1477"/>
              <a:ext cx="9" cy="50"/>
            </a:xfrm>
            <a:custGeom>
              <a:avLst/>
              <a:gdLst>
                <a:gd name="T0" fmla="*/ 15 w 15"/>
                <a:gd name="T1" fmla="*/ 79 h 79"/>
                <a:gd name="T2" fmla="*/ 15 w 15"/>
                <a:gd name="T3" fmla="*/ 79 h 79"/>
                <a:gd name="T4" fmla="*/ 0 w 15"/>
                <a:gd name="T5" fmla="*/ 79 h 79"/>
                <a:gd name="T6" fmla="*/ 0 w 15"/>
                <a:gd name="T7" fmla="*/ 23 h 79"/>
                <a:gd name="T8" fmla="*/ 15 w 15"/>
                <a:gd name="T9" fmla="*/ 23 h 79"/>
                <a:gd name="T10" fmla="*/ 15 w 15"/>
                <a:gd name="T11" fmla="*/ 79 h 79"/>
                <a:gd name="T12" fmla="*/ 15 w 15"/>
                <a:gd name="T13" fmla="*/ 12 h 79"/>
                <a:gd name="T14" fmla="*/ 15 w 15"/>
                <a:gd name="T15" fmla="*/ 12 h 79"/>
                <a:gd name="T16" fmla="*/ 0 w 15"/>
                <a:gd name="T17" fmla="*/ 12 h 79"/>
                <a:gd name="T18" fmla="*/ 0 w 15"/>
                <a:gd name="T19" fmla="*/ 0 h 79"/>
                <a:gd name="T20" fmla="*/ 15 w 15"/>
                <a:gd name="T21" fmla="*/ 0 h 79"/>
                <a:gd name="T22" fmla="*/ 15 w 15"/>
                <a:gd name="T23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9">
                  <a:moveTo>
                    <a:pt x="15" y="79"/>
                  </a:moveTo>
                  <a:lnTo>
                    <a:pt x="15" y="79"/>
                  </a:lnTo>
                  <a:lnTo>
                    <a:pt x="0" y="79"/>
                  </a:lnTo>
                  <a:lnTo>
                    <a:pt x="0" y="23"/>
                  </a:lnTo>
                  <a:lnTo>
                    <a:pt x="15" y="23"/>
                  </a:lnTo>
                  <a:lnTo>
                    <a:pt x="15" y="79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8" name="Freeform 260">
              <a:extLst>
                <a:ext uri="{FF2B5EF4-FFF2-40B4-BE49-F238E27FC236}">
                  <a16:creationId xmlns:a16="http://schemas.microsoft.com/office/drawing/2014/main" id="{7C8608E3-A7B1-4C5F-B5EC-6853BA4DA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1491"/>
              <a:ext cx="29" cy="36"/>
            </a:xfrm>
            <a:custGeom>
              <a:avLst/>
              <a:gdLst>
                <a:gd name="T0" fmla="*/ 47 w 49"/>
                <a:gd name="T1" fmla="*/ 6 h 59"/>
                <a:gd name="T2" fmla="*/ 47 w 49"/>
                <a:gd name="T3" fmla="*/ 6 h 59"/>
                <a:gd name="T4" fmla="*/ 38 w 49"/>
                <a:gd name="T5" fmla="*/ 15 h 59"/>
                <a:gd name="T6" fmla="*/ 25 w 49"/>
                <a:gd name="T7" fmla="*/ 12 h 59"/>
                <a:gd name="T8" fmla="*/ 17 w 49"/>
                <a:gd name="T9" fmla="*/ 17 h 59"/>
                <a:gd name="T10" fmla="*/ 23 w 49"/>
                <a:gd name="T11" fmla="*/ 22 h 59"/>
                <a:gd name="T12" fmla="*/ 32 w 49"/>
                <a:gd name="T13" fmla="*/ 23 h 59"/>
                <a:gd name="T14" fmla="*/ 49 w 49"/>
                <a:gd name="T15" fmla="*/ 40 h 59"/>
                <a:gd name="T16" fmla="*/ 25 w 49"/>
                <a:gd name="T17" fmla="*/ 59 h 59"/>
                <a:gd name="T18" fmla="*/ 0 w 49"/>
                <a:gd name="T19" fmla="*/ 50 h 59"/>
                <a:gd name="T20" fmla="*/ 9 w 49"/>
                <a:gd name="T21" fmla="*/ 41 h 59"/>
                <a:gd name="T22" fmla="*/ 25 w 49"/>
                <a:gd name="T23" fmla="*/ 46 h 59"/>
                <a:gd name="T24" fmla="*/ 35 w 49"/>
                <a:gd name="T25" fmla="*/ 40 h 59"/>
                <a:gd name="T26" fmla="*/ 29 w 49"/>
                <a:gd name="T27" fmla="*/ 35 h 59"/>
                <a:gd name="T28" fmla="*/ 20 w 49"/>
                <a:gd name="T29" fmla="*/ 34 h 59"/>
                <a:gd name="T30" fmla="*/ 3 w 49"/>
                <a:gd name="T31" fmla="*/ 18 h 59"/>
                <a:gd name="T32" fmla="*/ 25 w 49"/>
                <a:gd name="T33" fmla="*/ 0 h 59"/>
                <a:gd name="T34" fmla="*/ 47 w 49"/>
                <a:gd name="T35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59">
                  <a:moveTo>
                    <a:pt x="47" y="6"/>
                  </a:moveTo>
                  <a:lnTo>
                    <a:pt x="47" y="6"/>
                  </a:lnTo>
                  <a:lnTo>
                    <a:pt x="38" y="15"/>
                  </a:lnTo>
                  <a:cubicBezTo>
                    <a:pt x="35" y="12"/>
                    <a:pt x="30" y="12"/>
                    <a:pt x="25" y="12"/>
                  </a:cubicBezTo>
                  <a:cubicBezTo>
                    <a:pt x="19" y="12"/>
                    <a:pt x="17" y="14"/>
                    <a:pt x="17" y="17"/>
                  </a:cubicBezTo>
                  <a:cubicBezTo>
                    <a:pt x="17" y="20"/>
                    <a:pt x="19" y="22"/>
                    <a:pt x="23" y="22"/>
                  </a:cubicBezTo>
                  <a:lnTo>
                    <a:pt x="32" y="23"/>
                  </a:lnTo>
                  <a:cubicBezTo>
                    <a:pt x="43" y="24"/>
                    <a:pt x="49" y="30"/>
                    <a:pt x="49" y="40"/>
                  </a:cubicBezTo>
                  <a:cubicBezTo>
                    <a:pt x="49" y="52"/>
                    <a:pt x="38" y="59"/>
                    <a:pt x="25" y="59"/>
                  </a:cubicBezTo>
                  <a:cubicBezTo>
                    <a:pt x="16" y="59"/>
                    <a:pt x="7" y="58"/>
                    <a:pt x="0" y="50"/>
                  </a:cubicBezTo>
                  <a:lnTo>
                    <a:pt x="9" y="41"/>
                  </a:lnTo>
                  <a:cubicBezTo>
                    <a:pt x="14" y="46"/>
                    <a:pt x="20" y="46"/>
                    <a:pt x="25" y="46"/>
                  </a:cubicBezTo>
                  <a:cubicBezTo>
                    <a:pt x="30" y="46"/>
                    <a:pt x="35" y="45"/>
                    <a:pt x="35" y="40"/>
                  </a:cubicBezTo>
                  <a:cubicBezTo>
                    <a:pt x="35" y="37"/>
                    <a:pt x="34" y="35"/>
                    <a:pt x="29" y="35"/>
                  </a:cubicBezTo>
                  <a:lnTo>
                    <a:pt x="20" y="34"/>
                  </a:lnTo>
                  <a:cubicBezTo>
                    <a:pt x="9" y="33"/>
                    <a:pt x="3" y="29"/>
                    <a:pt x="3" y="18"/>
                  </a:cubicBezTo>
                  <a:cubicBezTo>
                    <a:pt x="3" y="6"/>
                    <a:pt x="14" y="0"/>
                    <a:pt x="25" y="0"/>
                  </a:cubicBezTo>
                  <a:cubicBezTo>
                    <a:pt x="34" y="0"/>
                    <a:pt x="42" y="1"/>
                    <a:pt x="47" y="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9" name="Freeform 261">
              <a:extLst>
                <a:ext uri="{FF2B5EF4-FFF2-40B4-BE49-F238E27FC236}">
                  <a16:creationId xmlns:a16="http://schemas.microsoft.com/office/drawing/2014/main" id="{450FDC83-1137-4C1A-AF52-59633366A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1491"/>
              <a:ext cx="29" cy="36"/>
            </a:xfrm>
            <a:custGeom>
              <a:avLst/>
              <a:gdLst>
                <a:gd name="T0" fmla="*/ 48 w 48"/>
                <a:gd name="T1" fmla="*/ 58 h 58"/>
                <a:gd name="T2" fmla="*/ 48 w 48"/>
                <a:gd name="T3" fmla="*/ 58 h 58"/>
                <a:gd name="T4" fmla="*/ 34 w 48"/>
                <a:gd name="T5" fmla="*/ 58 h 58"/>
                <a:gd name="T6" fmla="*/ 34 w 48"/>
                <a:gd name="T7" fmla="*/ 53 h 58"/>
                <a:gd name="T8" fmla="*/ 19 w 48"/>
                <a:gd name="T9" fmla="*/ 58 h 58"/>
                <a:gd name="T10" fmla="*/ 6 w 48"/>
                <a:gd name="T11" fmla="*/ 53 h 58"/>
                <a:gd name="T12" fmla="*/ 0 w 48"/>
                <a:gd name="T13" fmla="*/ 37 h 58"/>
                <a:gd name="T14" fmla="*/ 0 w 48"/>
                <a:gd name="T15" fmla="*/ 0 h 58"/>
                <a:gd name="T16" fmla="*/ 14 w 48"/>
                <a:gd name="T17" fmla="*/ 0 h 58"/>
                <a:gd name="T18" fmla="*/ 14 w 48"/>
                <a:gd name="T19" fmla="*/ 35 h 58"/>
                <a:gd name="T20" fmla="*/ 24 w 48"/>
                <a:gd name="T21" fmla="*/ 46 h 58"/>
                <a:gd name="T22" fmla="*/ 33 w 48"/>
                <a:gd name="T23" fmla="*/ 35 h 58"/>
                <a:gd name="T24" fmla="*/ 33 w 48"/>
                <a:gd name="T25" fmla="*/ 0 h 58"/>
                <a:gd name="T26" fmla="*/ 48 w 48"/>
                <a:gd name="T27" fmla="*/ 0 h 58"/>
                <a:gd name="T28" fmla="*/ 48 w 48"/>
                <a:gd name="T2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58">
                  <a:moveTo>
                    <a:pt x="48" y="58"/>
                  </a:moveTo>
                  <a:lnTo>
                    <a:pt x="48" y="58"/>
                  </a:lnTo>
                  <a:lnTo>
                    <a:pt x="34" y="58"/>
                  </a:lnTo>
                  <a:lnTo>
                    <a:pt x="34" y="53"/>
                  </a:lnTo>
                  <a:cubicBezTo>
                    <a:pt x="30" y="57"/>
                    <a:pt x="25" y="58"/>
                    <a:pt x="19" y="58"/>
                  </a:cubicBezTo>
                  <a:cubicBezTo>
                    <a:pt x="14" y="58"/>
                    <a:pt x="9" y="57"/>
                    <a:pt x="6" y="53"/>
                  </a:cubicBezTo>
                  <a:cubicBezTo>
                    <a:pt x="1" y="49"/>
                    <a:pt x="0" y="43"/>
                    <a:pt x="0" y="37"/>
                  </a:cubicBezTo>
                  <a:lnTo>
                    <a:pt x="0" y="0"/>
                  </a:lnTo>
                  <a:lnTo>
                    <a:pt x="14" y="0"/>
                  </a:lnTo>
                  <a:lnTo>
                    <a:pt x="14" y="35"/>
                  </a:lnTo>
                  <a:cubicBezTo>
                    <a:pt x="14" y="43"/>
                    <a:pt x="19" y="46"/>
                    <a:pt x="24" y="46"/>
                  </a:cubicBezTo>
                  <a:cubicBezTo>
                    <a:pt x="28" y="46"/>
                    <a:pt x="33" y="43"/>
                    <a:pt x="33" y="35"/>
                  </a:cubicBezTo>
                  <a:lnTo>
                    <a:pt x="33" y="0"/>
                  </a:lnTo>
                  <a:lnTo>
                    <a:pt x="48" y="0"/>
                  </a:lnTo>
                  <a:lnTo>
                    <a:pt x="48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0" name="Freeform 262">
              <a:extLst>
                <a:ext uri="{FF2B5EF4-FFF2-40B4-BE49-F238E27FC236}">
                  <a16:creationId xmlns:a16="http://schemas.microsoft.com/office/drawing/2014/main" id="{DF20D7B0-D250-4C91-A89E-BC35EFD36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" y="1491"/>
              <a:ext cx="29" cy="36"/>
            </a:xfrm>
            <a:custGeom>
              <a:avLst/>
              <a:gdLst>
                <a:gd name="T0" fmla="*/ 48 w 48"/>
                <a:gd name="T1" fmla="*/ 58 h 58"/>
                <a:gd name="T2" fmla="*/ 48 w 48"/>
                <a:gd name="T3" fmla="*/ 58 h 58"/>
                <a:gd name="T4" fmla="*/ 34 w 48"/>
                <a:gd name="T5" fmla="*/ 58 h 58"/>
                <a:gd name="T6" fmla="*/ 34 w 48"/>
                <a:gd name="T7" fmla="*/ 53 h 58"/>
                <a:gd name="T8" fmla="*/ 20 w 48"/>
                <a:gd name="T9" fmla="*/ 58 h 58"/>
                <a:gd name="T10" fmla="*/ 6 w 48"/>
                <a:gd name="T11" fmla="*/ 53 h 58"/>
                <a:gd name="T12" fmla="*/ 0 w 48"/>
                <a:gd name="T13" fmla="*/ 37 h 58"/>
                <a:gd name="T14" fmla="*/ 0 w 48"/>
                <a:gd name="T15" fmla="*/ 0 h 58"/>
                <a:gd name="T16" fmla="*/ 15 w 48"/>
                <a:gd name="T17" fmla="*/ 0 h 58"/>
                <a:gd name="T18" fmla="*/ 15 w 48"/>
                <a:gd name="T19" fmla="*/ 35 h 58"/>
                <a:gd name="T20" fmla="*/ 24 w 48"/>
                <a:gd name="T21" fmla="*/ 46 h 58"/>
                <a:gd name="T22" fmla="*/ 34 w 48"/>
                <a:gd name="T23" fmla="*/ 35 h 58"/>
                <a:gd name="T24" fmla="*/ 34 w 48"/>
                <a:gd name="T25" fmla="*/ 0 h 58"/>
                <a:gd name="T26" fmla="*/ 48 w 48"/>
                <a:gd name="T27" fmla="*/ 0 h 58"/>
                <a:gd name="T28" fmla="*/ 48 w 48"/>
                <a:gd name="T2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58">
                  <a:moveTo>
                    <a:pt x="48" y="58"/>
                  </a:moveTo>
                  <a:lnTo>
                    <a:pt x="48" y="58"/>
                  </a:lnTo>
                  <a:lnTo>
                    <a:pt x="34" y="58"/>
                  </a:lnTo>
                  <a:lnTo>
                    <a:pt x="34" y="53"/>
                  </a:lnTo>
                  <a:cubicBezTo>
                    <a:pt x="30" y="57"/>
                    <a:pt x="25" y="58"/>
                    <a:pt x="20" y="58"/>
                  </a:cubicBezTo>
                  <a:cubicBezTo>
                    <a:pt x="14" y="58"/>
                    <a:pt x="10" y="57"/>
                    <a:pt x="6" y="53"/>
                  </a:cubicBezTo>
                  <a:cubicBezTo>
                    <a:pt x="2" y="49"/>
                    <a:pt x="0" y="43"/>
                    <a:pt x="0" y="37"/>
                  </a:cubicBezTo>
                  <a:lnTo>
                    <a:pt x="0" y="0"/>
                  </a:lnTo>
                  <a:lnTo>
                    <a:pt x="15" y="0"/>
                  </a:lnTo>
                  <a:lnTo>
                    <a:pt x="15" y="35"/>
                  </a:lnTo>
                  <a:cubicBezTo>
                    <a:pt x="15" y="43"/>
                    <a:pt x="20" y="46"/>
                    <a:pt x="24" y="46"/>
                  </a:cubicBezTo>
                  <a:cubicBezTo>
                    <a:pt x="29" y="46"/>
                    <a:pt x="34" y="43"/>
                    <a:pt x="34" y="35"/>
                  </a:cubicBezTo>
                  <a:lnTo>
                    <a:pt x="34" y="0"/>
                  </a:lnTo>
                  <a:lnTo>
                    <a:pt x="48" y="0"/>
                  </a:lnTo>
                  <a:lnTo>
                    <a:pt x="48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1" name="Freeform 263">
              <a:extLst>
                <a:ext uri="{FF2B5EF4-FFF2-40B4-BE49-F238E27FC236}">
                  <a16:creationId xmlns:a16="http://schemas.microsoft.com/office/drawing/2014/main" id="{1BEDB5EB-0259-4AF7-A194-355652AF6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" y="1491"/>
              <a:ext cx="29" cy="36"/>
            </a:xfrm>
            <a:custGeom>
              <a:avLst/>
              <a:gdLst>
                <a:gd name="T0" fmla="*/ 47 w 48"/>
                <a:gd name="T1" fmla="*/ 6 h 59"/>
                <a:gd name="T2" fmla="*/ 47 w 48"/>
                <a:gd name="T3" fmla="*/ 6 h 59"/>
                <a:gd name="T4" fmla="*/ 38 w 48"/>
                <a:gd name="T5" fmla="*/ 15 h 59"/>
                <a:gd name="T6" fmla="*/ 25 w 48"/>
                <a:gd name="T7" fmla="*/ 12 h 59"/>
                <a:gd name="T8" fmla="*/ 16 w 48"/>
                <a:gd name="T9" fmla="*/ 17 h 59"/>
                <a:gd name="T10" fmla="*/ 22 w 48"/>
                <a:gd name="T11" fmla="*/ 22 h 59"/>
                <a:gd name="T12" fmla="*/ 31 w 48"/>
                <a:gd name="T13" fmla="*/ 23 h 59"/>
                <a:gd name="T14" fmla="*/ 48 w 48"/>
                <a:gd name="T15" fmla="*/ 40 h 59"/>
                <a:gd name="T16" fmla="*/ 24 w 48"/>
                <a:gd name="T17" fmla="*/ 59 h 59"/>
                <a:gd name="T18" fmla="*/ 0 w 48"/>
                <a:gd name="T19" fmla="*/ 50 h 59"/>
                <a:gd name="T20" fmla="*/ 9 w 48"/>
                <a:gd name="T21" fmla="*/ 41 h 59"/>
                <a:gd name="T22" fmla="*/ 24 w 48"/>
                <a:gd name="T23" fmla="*/ 46 h 59"/>
                <a:gd name="T24" fmla="*/ 34 w 48"/>
                <a:gd name="T25" fmla="*/ 40 h 59"/>
                <a:gd name="T26" fmla="*/ 28 w 48"/>
                <a:gd name="T27" fmla="*/ 35 h 59"/>
                <a:gd name="T28" fmla="*/ 19 w 48"/>
                <a:gd name="T29" fmla="*/ 34 h 59"/>
                <a:gd name="T30" fmla="*/ 3 w 48"/>
                <a:gd name="T31" fmla="*/ 18 h 59"/>
                <a:gd name="T32" fmla="*/ 25 w 48"/>
                <a:gd name="T33" fmla="*/ 0 h 59"/>
                <a:gd name="T34" fmla="*/ 47 w 48"/>
                <a:gd name="T35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9">
                  <a:moveTo>
                    <a:pt x="47" y="6"/>
                  </a:moveTo>
                  <a:lnTo>
                    <a:pt x="47" y="6"/>
                  </a:lnTo>
                  <a:lnTo>
                    <a:pt x="38" y="15"/>
                  </a:lnTo>
                  <a:cubicBezTo>
                    <a:pt x="35" y="12"/>
                    <a:pt x="30" y="12"/>
                    <a:pt x="25" y="12"/>
                  </a:cubicBezTo>
                  <a:cubicBezTo>
                    <a:pt x="19" y="12"/>
                    <a:pt x="16" y="14"/>
                    <a:pt x="16" y="17"/>
                  </a:cubicBezTo>
                  <a:cubicBezTo>
                    <a:pt x="16" y="20"/>
                    <a:pt x="18" y="22"/>
                    <a:pt x="22" y="22"/>
                  </a:cubicBezTo>
                  <a:lnTo>
                    <a:pt x="31" y="23"/>
                  </a:lnTo>
                  <a:cubicBezTo>
                    <a:pt x="43" y="24"/>
                    <a:pt x="48" y="30"/>
                    <a:pt x="48" y="40"/>
                  </a:cubicBezTo>
                  <a:cubicBezTo>
                    <a:pt x="48" y="52"/>
                    <a:pt x="38" y="59"/>
                    <a:pt x="24" y="59"/>
                  </a:cubicBezTo>
                  <a:cubicBezTo>
                    <a:pt x="15" y="59"/>
                    <a:pt x="7" y="58"/>
                    <a:pt x="0" y="50"/>
                  </a:cubicBezTo>
                  <a:lnTo>
                    <a:pt x="9" y="41"/>
                  </a:lnTo>
                  <a:cubicBezTo>
                    <a:pt x="14" y="46"/>
                    <a:pt x="20" y="46"/>
                    <a:pt x="24" y="46"/>
                  </a:cubicBezTo>
                  <a:cubicBezTo>
                    <a:pt x="29" y="46"/>
                    <a:pt x="34" y="45"/>
                    <a:pt x="34" y="40"/>
                  </a:cubicBezTo>
                  <a:cubicBezTo>
                    <a:pt x="34" y="37"/>
                    <a:pt x="33" y="35"/>
                    <a:pt x="28" y="35"/>
                  </a:cubicBezTo>
                  <a:lnTo>
                    <a:pt x="19" y="34"/>
                  </a:lnTo>
                  <a:cubicBezTo>
                    <a:pt x="9" y="33"/>
                    <a:pt x="3" y="29"/>
                    <a:pt x="3" y="18"/>
                  </a:cubicBezTo>
                  <a:cubicBezTo>
                    <a:pt x="3" y="6"/>
                    <a:pt x="13" y="0"/>
                    <a:pt x="25" y="0"/>
                  </a:cubicBezTo>
                  <a:cubicBezTo>
                    <a:pt x="34" y="0"/>
                    <a:pt x="41" y="1"/>
                    <a:pt x="47" y="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92" name="Group 266">
            <a:extLst>
              <a:ext uri="{FF2B5EF4-FFF2-40B4-BE49-F238E27FC236}">
                <a16:creationId xmlns:a16="http://schemas.microsoft.com/office/drawing/2014/main" id="{DDDDB76F-0CD2-40AB-8DE3-50231D2B1E2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5600" y="995363"/>
            <a:ext cx="8382000" cy="3695700"/>
            <a:chOff x="224" y="627"/>
            <a:chExt cx="5280" cy="2328"/>
          </a:xfrm>
        </p:grpSpPr>
        <p:sp>
          <p:nvSpPr>
            <p:cNvPr id="293" name="AutoShape 265">
              <a:extLst>
                <a:ext uri="{FF2B5EF4-FFF2-40B4-BE49-F238E27FC236}">
                  <a16:creationId xmlns:a16="http://schemas.microsoft.com/office/drawing/2014/main" id="{85EF2170-9022-49B6-9B10-3CFDE7373CF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4" y="627"/>
              <a:ext cx="5280" cy="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4" name="Freeform 267">
              <a:extLst>
                <a:ext uri="{FF2B5EF4-FFF2-40B4-BE49-F238E27FC236}">
                  <a16:creationId xmlns:a16="http://schemas.microsoft.com/office/drawing/2014/main" id="{B13494D5-17C2-41E2-9BAF-7E586FE96A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" y="2499"/>
              <a:ext cx="5286" cy="462"/>
            </a:xfrm>
            <a:custGeom>
              <a:avLst/>
              <a:gdLst>
                <a:gd name="T0" fmla="*/ 0 w 8801"/>
                <a:gd name="T1" fmla="*/ 767 h 767"/>
                <a:gd name="T2" fmla="*/ 0 w 8801"/>
                <a:gd name="T3" fmla="*/ 767 h 767"/>
                <a:gd name="T4" fmla="*/ 8801 w 8801"/>
                <a:gd name="T5" fmla="*/ 767 h 767"/>
                <a:gd name="T6" fmla="*/ 8801 w 8801"/>
                <a:gd name="T7" fmla="*/ 0 h 767"/>
                <a:gd name="T8" fmla="*/ 0 w 8801"/>
                <a:gd name="T9" fmla="*/ 0 h 767"/>
                <a:gd name="T10" fmla="*/ 0 w 8801"/>
                <a:gd name="T11" fmla="*/ 767 h 767"/>
                <a:gd name="T12" fmla="*/ 6 w 8801"/>
                <a:gd name="T13" fmla="*/ 7 h 767"/>
                <a:gd name="T14" fmla="*/ 6 w 8801"/>
                <a:gd name="T15" fmla="*/ 7 h 767"/>
                <a:gd name="T16" fmla="*/ 8794 w 8801"/>
                <a:gd name="T17" fmla="*/ 7 h 767"/>
                <a:gd name="T18" fmla="*/ 8794 w 8801"/>
                <a:gd name="T19" fmla="*/ 760 h 767"/>
                <a:gd name="T20" fmla="*/ 6 w 8801"/>
                <a:gd name="T21" fmla="*/ 760 h 767"/>
                <a:gd name="T22" fmla="*/ 6 w 8801"/>
                <a:gd name="T23" fmla="*/ 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01" h="767">
                  <a:moveTo>
                    <a:pt x="0" y="767"/>
                  </a:moveTo>
                  <a:lnTo>
                    <a:pt x="0" y="767"/>
                  </a:lnTo>
                  <a:lnTo>
                    <a:pt x="8801" y="767"/>
                  </a:lnTo>
                  <a:lnTo>
                    <a:pt x="8801" y="0"/>
                  </a:lnTo>
                  <a:lnTo>
                    <a:pt x="0" y="0"/>
                  </a:lnTo>
                  <a:lnTo>
                    <a:pt x="0" y="767"/>
                  </a:lnTo>
                  <a:close/>
                  <a:moveTo>
                    <a:pt x="6" y="7"/>
                  </a:moveTo>
                  <a:lnTo>
                    <a:pt x="6" y="7"/>
                  </a:lnTo>
                  <a:lnTo>
                    <a:pt x="8794" y="7"/>
                  </a:lnTo>
                  <a:lnTo>
                    <a:pt x="8794" y="760"/>
                  </a:lnTo>
                  <a:lnTo>
                    <a:pt x="6" y="760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5" name="Freeform 268">
              <a:extLst>
                <a:ext uri="{FF2B5EF4-FFF2-40B4-BE49-F238E27FC236}">
                  <a16:creationId xmlns:a16="http://schemas.microsoft.com/office/drawing/2014/main" id="{8D3336CA-DEE3-4242-B303-31BBDE310F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" y="625"/>
              <a:ext cx="5286" cy="478"/>
            </a:xfrm>
            <a:custGeom>
              <a:avLst/>
              <a:gdLst>
                <a:gd name="T0" fmla="*/ 0 w 8801"/>
                <a:gd name="T1" fmla="*/ 794 h 794"/>
                <a:gd name="T2" fmla="*/ 0 w 8801"/>
                <a:gd name="T3" fmla="*/ 794 h 794"/>
                <a:gd name="T4" fmla="*/ 8801 w 8801"/>
                <a:gd name="T5" fmla="*/ 794 h 794"/>
                <a:gd name="T6" fmla="*/ 8801 w 8801"/>
                <a:gd name="T7" fmla="*/ 0 h 794"/>
                <a:gd name="T8" fmla="*/ 0 w 8801"/>
                <a:gd name="T9" fmla="*/ 0 h 794"/>
                <a:gd name="T10" fmla="*/ 0 w 8801"/>
                <a:gd name="T11" fmla="*/ 794 h 794"/>
                <a:gd name="T12" fmla="*/ 6 w 8801"/>
                <a:gd name="T13" fmla="*/ 6 h 794"/>
                <a:gd name="T14" fmla="*/ 6 w 8801"/>
                <a:gd name="T15" fmla="*/ 6 h 794"/>
                <a:gd name="T16" fmla="*/ 8794 w 8801"/>
                <a:gd name="T17" fmla="*/ 6 h 794"/>
                <a:gd name="T18" fmla="*/ 8794 w 8801"/>
                <a:gd name="T19" fmla="*/ 787 h 794"/>
                <a:gd name="T20" fmla="*/ 6 w 8801"/>
                <a:gd name="T21" fmla="*/ 787 h 794"/>
                <a:gd name="T22" fmla="*/ 6 w 8801"/>
                <a:gd name="T23" fmla="*/ 6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01" h="794">
                  <a:moveTo>
                    <a:pt x="0" y="794"/>
                  </a:moveTo>
                  <a:lnTo>
                    <a:pt x="0" y="794"/>
                  </a:lnTo>
                  <a:lnTo>
                    <a:pt x="8801" y="794"/>
                  </a:lnTo>
                  <a:lnTo>
                    <a:pt x="8801" y="0"/>
                  </a:lnTo>
                  <a:lnTo>
                    <a:pt x="0" y="0"/>
                  </a:lnTo>
                  <a:lnTo>
                    <a:pt x="0" y="794"/>
                  </a:lnTo>
                  <a:close/>
                  <a:moveTo>
                    <a:pt x="6" y="6"/>
                  </a:moveTo>
                  <a:lnTo>
                    <a:pt x="6" y="6"/>
                  </a:lnTo>
                  <a:lnTo>
                    <a:pt x="8794" y="6"/>
                  </a:lnTo>
                  <a:lnTo>
                    <a:pt x="8794" y="787"/>
                  </a:lnTo>
                  <a:lnTo>
                    <a:pt x="6" y="787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6" name="Freeform 269">
              <a:extLst>
                <a:ext uri="{FF2B5EF4-FFF2-40B4-BE49-F238E27FC236}">
                  <a16:creationId xmlns:a16="http://schemas.microsoft.com/office/drawing/2014/main" id="{8537CDD8-C844-4369-8F34-25824F8D29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" y="1098"/>
              <a:ext cx="5286" cy="1405"/>
            </a:xfrm>
            <a:custGeom>
              <a:avLst/>
              <a:gdLst>
                <a:gd name="T0" fmla="*/ 0 w 8801"/>
                <a:gd name="T1" fmla="*/ 2334 h 2334"/>
                <a:gd name="T2" fmla="*/ 0 w 8801"/>
                <a:gd name="T3" fmla="*/ 2334 h 2334"/>
                <a:gd name="T4" fmla="*/ 8801 w 8801"/>
                <a:gd name="T5" fmla="*/ 2334 h 2334"/>
                <a:gd name="T6" fmla="*/ 8801 w 8801"/>
                <a:gd name="T7" fmla="*/ 0 h 2334"/>
                <a:gd name="T8" fmla="*/ 0 w 8801"/>
                <a:gd name="T9" fmla="*/ 0 h 2334"/>
                <a:gd name="T10" fmla="*/ 0 w 8801"/>
                <a:gd name="T11" fmla="*/ 2334 h 2334"/>
                <a:gd name="T12" fmla="*/ 6 w 8801"/>
                <a:gd name="T13" fmla="*/ 7 h 2334"/>
                <a:gd name="T14" fmla="*/ 6 w 8801"/>
                <a:gd name="T15" fmla="*/ 7 h 2334"/>
                <a:gd name="T16" fmla="*/ 8794 w 8801"/>
                <a:gd name="T17" fmla="*/ 7 h 2334"/>
                <a:gd name="T18" fmla="*/ 8794 w 8801"/>
                <a:gd name="T19" fmla="*/ 2327 h 2334"/>
                <a:gd name="T20" fmla="*/ 6 w 8801"/>
                <a:gd name="T21" fmla="*/ 2327 h 2334"/>
                <a:gd name="T22" fmla="*/ 6 w 8801"/>
                <a:gd name="T23" fmla="*/ 7 h 2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01" h="2334">
                  <a:moveTo>
                    <a:pt x="0" y="2334"/>
                  </a:moveTo>
                  <a:lnTo>
                    <a:pt x="0" y="2334"/>
                  </a:lnTo>
                  <a:lnTo>
                    <a:pt x="8801" y="2334"/>
                  </a:lnTo>
                  <a:lnTo>
                    <a:pt x="8801" y="0"/>
                  </a:lnTo>
                  <a:lnTo>
                    <a:pt x="0" y="0"/>
                  </a:lnTo>
                  <a:lnTo>
                    <a:pt x="0" y="2334"/>
                  </a:lnTo>
                  <a:close/>
                  <a:moveTo>
                    <a:pt x="6" y="7"/>
                  </a:moveTo>
                  <a:lnTo>
                    <a:pt x="6" y="7"/>
                  </a:lnTo>
                  <a:lnTo>
                    <a:pt x="8794" y="7"/>
                  </a:lnTo>
                  <a:lnTo>
                    <a:pt x="8794" y="2327"/>
                  </a:lnTo>
                  <a:lnTo>
                    <a:pt x="6" y="232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58088145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Suomalaisten teknologiateollisuuden pörssiyritysten henkilöstöstä 87 % on ulkomailla, 13 % Suomessa (2017)</a:t>
            </a:r>
          </a:p>
          <a:p>
            <a:endParaRPr lang="en-GB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1" name="Sisällön paikkamerkki 10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84476545"/>
              </p:ext>
            </p:extLst>
          </p:nvPr>
        </p:nvGraphicFramePr>
        <p:xfrm>
          <a:off x="282027" y="1205066"/>
          <a:ext cx="8391525" cy="3440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err="1"/>
              <a:t>Lähde</a:t>
            </a:r>
            <a:r>
              <a:rPr lang="en-GB" dirty="0"/>
              <a:t>: </a:t>
            </a:r>
            <a:r>
              <a:rPr lang="en-GB" dirty="0" err="1"/>
              <a:t>Pörssiyritysten</a:t>
            </a:r>
            <a:r>
              <a:rPr lang="en-GB" dirty="0"/>
              <a:t> </a:t>
            </a:r>
            <a:r>
              <a:rPr lang="en-GB" dirty="0" err="1"/>
              <a:t>vuosikertomukset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717233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368" cy="263031"/>
          </a:xfrm>
        </p:spPr>
        <p:txBody>
          <a:bodyPr/>
          <a:lstStyle/>
          <a:p>
            <a:r>
              <a:rPr lang="fi-FI" dirty="0"/>
              <a:t>*) Tavaraviennin lisäksi alan yrityksillä oli palveluvientiä alustavien tietojen mukaan noin 13 miljardia euroa.</a:t>
            </a:r>
          </a:p>
          <a:p>
            <a:r>
              <a:rPr lang="fi-FI" dirty="0"/>
              <a:t>Lähde: Tullihallitus, Tilastokeskus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Teknologiateollisuuden tavaravienti Suomesta alueittain 2018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 dirty="0"/>
              <a:t>Tavaravienti yhteensä 32,5 mrd. euroa*</a:t>
            </a:r>
            <a:endParaRPr lang="fi-FI" sz="1400" dirty="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340531"/>
            <a:ext cx="8502037" cy="3304494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253190" y="2020787"/>
            <a:ext cx="158126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050" b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Pohjois-Amerikka</a:t>
            </a:r>
          </a:p>
          <a:p>
            <a:r>
              <a:rPr lang="fi-FI" sz="1050" b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3,04 mrd. €</a:t>
            </a:r>
          </a:p>
          <a:p>
            <a:r>
              <a:rPr lang="fi-FI" sz="1050" b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9,4 %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3144143" y="1894525"/>
            <a:ext cx="1573187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Länsi-Eurooppa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17,51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53,9 %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1625341" y="3558211"/>
            <a:ext cx="114468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Etelä- ja Väli-Amerikka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0,89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2,7 %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4856653" y="1894526"/>
            <a:ext cx="1763529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Keski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- ja Itä-Eurooppa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5,06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15,5 %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4113337" y="3596092"/>
            <a:ext cx="104187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Afrikka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0,48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1,5 %</a:t>
            </a:r>
          </a:p>
        </p:txBody>
      </p:sp>
      <p:sp>
        <p:nvSpPr>
          <p:cNvPr id="26" name="Suorakulmio 25"/>
          <p:cNvSpPr/>
          <p:nvPr/>
        </p:nvSpPr>
        <p:spPr>
          <a:xfrm>
            <a:off x="4959666" y="2626775"/>
            <a:ext cx="1404208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Lähi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- ja Keski-Itä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0,48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1,5 %</a:t>
            </a:r>
          </a:p>
        </p:txBody>
      </p:sp>
      <p:sp>
        <p:nvSpPr>
          <p:cNvPr id="27" name="Suorakulmio 26"/>
          <p:cNvSpPr/>
          <p:nvPr/>
        </p:nvSpPr>
        <p:spPr>
          <a:xfrm>
            <a:off x="6738009" y="2309328"/>
            <a:ext cx="107404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Aasia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5,04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15,5 %</a:t>
            </a:r>
          </a:p>
        </p:txBody>
      </p:sp>
    </p:spTree>
    <p:extLst>
      <p:ext uri="{BB962C8B-B14F-4D97-AF65-F5344CB8AC3E}">
        <p14:creationId xmlns:p14="http://schemas.microsoft.com/office/powerpoint/2010/main" val="244510988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839047"/>
          </a:xfrm>
        </p:spPr>
        <p:txBody>
          <a:bodyPr/>
          <a:lstStyle/>
          <a:p>
            <a:r>
              <a:rPr lang="fi-FI" dirty="0"/>
              <a:t>Tulevalta hallitukselta kaivataan rohkeita tekoja investointien vauhdittamiseksi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10.5.2019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7"/>
          </p:nvPr>
        </p:nvSpPr>
        <p:spPr>
          <a:xfrm>
            <a:off x="518148" y="1154446"/>
            <a:ext cx="8107704" cy="354171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4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Professori Erkki </a:t>
            </a:r>
            <a:r>
              <a:rPr lang="fi-FI" sz="1400" dirty="0" err="1"/>
              <a:t>Ormalan</a:t>
            </a:r>
            <a:r>
              <a:rPr lang="fi-FI" sz="1400" dirty="0"/>
              <a:t> suositukset tutkimus- ja innovaatiopolitiikan kehittämiseksi ovat kannatettavia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Turvataan tutkimus- ja innovaatiotoiminnan tasapainoinen ja ennakoitava kehittäminen.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Ohjataan soveltavan tutkimuksen rahoitukseen yhteensä 300 miljoonan euron pysyvä tasokorotus. 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Parannetaan osaajapulan helpottamiseksi ulkomaisten osaajien työskentelymahdollisuuksia Suomessa.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Yritysten tuotannollisia investointeja on kannustettava myös verotuksellisin keinoin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Vientiteollisuuden ja koko kansantalouden heikko tuottavuuskehitys kertoo yritysten investointien vaisusta kehityksestä.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On löydettävä tehokkaimmat keinot yritysten heikon investointiasteen nostamiseksi.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On selvitettävä myös verotukselliset keinot investointien vauhdittamiseksi.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100" dirty="0"/>
              <a:t>ETLAn syksyllä 2019 valmistuva tutkimushanke ”vapaa poisto-oikeus, investoinnit ja kansantalous” tuo kaivattua tutkimustietoa päätöksenteon tueksi.</a:t>
            </a:r>
          </a:p>
          <a:p>
            <a:r>
              <a:rPr lang="fi-FI" dirty="0"/>
              <a:t> </a:t>
            </a:r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757082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1100" dirty="0"/>
          </a:p>
          <a:p>
            <a:pPr lvl="1">
              <a:lnSpc>
                <a:spcPct val="90000"/>
              </a:lnSpc>
            </a:pPr>
            <a:endParaRPr lang="fi-FI" sz="1100" dirty="0"/>
          </a:p>
          <a:p>
            <a:pPr>
              <a:lnSpc>
                <a:spcPct val="90000"/>
              </a:lnSpc>
            </a:pP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60656469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Teknologia-, metsä- ja kemianteollisuus tuovat    81 % Suomen tavara- ja palveluviennin tuloista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 dirty="0"/>
              <a:t>Tavara- ja palveluvienti: miljardia euroa ja osuus Suomen viennistä 2017</a:t>
            </a:r>
          </a:p>
          <a:p>
            <a:endParaRPr lang="fi-FI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736572" cy="165163"/>
          </a:xfrm>
        </p:spPr>
        <p:txBody>
          <a:bodyPr/>
          <a:lstStyle/>
          <a:p>
            <a:r>
              <a:rPr lang="fi-FI" dirty="0"/>
              <a:t>Palveluviennin toimialakohtaiset tiedot ovat alustavia.</a:t>
            </a:r>
          </a:p>
          <a:p>
            <a:r>
              <a:rPr lang="fi-FI" dirty="0"/>
              <a:t>Lähde: Tullihallitus, Tilastokeskus (kansantalouden tilinpito, palvelujen ulkomaankauppa), Teknologiateollisuus ry</a:t>
            </a:r>
          </a:p>
          <a:p>
            <a:endParaRPr lang="fi-FI" dirty="0"/>
          </a:p>
        </p:txBody>
      </p:sp>
      <p:graphicFrame>
        <p:nvGraphicFramePr>
          <p:cNvPr id="11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241077"/>
              </p:ext>
            </p:extLst>
          </p:nvPr>
        </p:nvGraphicFramePr>
        <p:xfrm>
          <a:off x="282027" y="1210929"/>
          <a:ext cx="8587939" cy="3599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029796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Palveluviennin toimialakohtaiset tiedot ovat alustavia.  </a:t>
            </a:r>
          </a:p>
          <a:p>
            <a:r>
              <a:rPr lang="fi-FI" dirty="0"/>
              <a:t>Lähde: Tullihallitus, Tilastokeskus (kansantalouden tilinpito, palvelujen ulkomaankauppa), Teknologiateollisuus ry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58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Teknologia-, metsä- ja kemianteollisuuden tavara- ja palveluvienti alatoimialoittain (mrd. euroa 2017)</a:t>
            </a:r>
            <a:endParaRPr lang="fi-FI" sz="1400" b="0" dirty="0"/>
          </a:p>
          <a:p>
            <a:endParaRPr lang="fi-FI" dirty="0"/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2003005"/>
              </p:ext>
            </p:extLst>
          </p:nvPr>
        </p:nvGraphicFramePr>
        <p:xfrm>
          <a:off x="216694" y="1180832"/>
          <a:ext cx="8382754" cy="3546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9860975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Teknologia-, metsä- ja kemianteollisuus tuovat   91 % Suomen tavaraviennin tuloista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 dirty="0"/>
              <a:t>Tavaravienti: miljardia euroa ja osuus Suomen tavaraviennistä 2017</a:t>
            </a:r>
          </a:p>
          <a:p>
            <a:endParaRPr lang="fi-FI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Lähde: Tullihallitus, Tilastokeskus (kansantalouden tilinpito)</a:t>
            </a:r>
          </a:p>
        </p:txBody>
      </p:sp>
      <p:graphicFrame>
        <p:nvGraphicFramePr>
          <p:cNvPr id="11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776957"/>
              </p:ext>
            </p:extLst>
          </p:nvPr>
        </p:nvGraphicFramePr>
        <p:xfrm>
          <a:off x="731408" y="1090873"/>
          <a:ext cx="7669177" cy="371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943513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246149" cy="133351"/>
          </a:xfrm>
        </p:spPr>
        <p:txBody>
          <a:bodyPr/>
          <a:lstStyle/>
          <a:p>
            <a:r>
              <a:rPr lang="fi-FI" dirty="0"/>
              <a:t>Lähde: Tullihallitus, Tilastokeskus (kansantalouden tilinpito)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78458" cy="648000"/>
          </a:xfrm>
        </p:spPr>
        <p:txBody>
          <a:bodyPr/>
          <a:lstStyle/>
          <a:p>
            <a:r>
              <a:rPr lang="fi-FI" dirty="0"/>
              <a:t>Teknologia-, metsä- ja kemianteollisuuden tavaravienti alatoimialoittain (mrd. euroa 2017)</a:t>
            </a:r>
            <a:endParaRPr lang="fi-FI" sz="1400" b="0" dirty="0"/>
          </a:p>
          <a:p>
            <a:endParaRPr lang="fi-FI" dirty="0"/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00279856"/>
              </p:ext>
            </p:extLst>
          </p:nvPr>
        </p:nvGraphicFramePr>
        <p:xfrm>
          <a:off x="216694" y="1180832"/>
          <a:ext cx="8382754" cy="3546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9379368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Teknologia-, metsä- ja kemianteollisuus </a:t>
            </a:r>
            <a:br>
              <a:rPr lang="fi-FI" dirty="0"/>
            </a:br>
            <a:r>
              <a:rPr lang="fi-FI" dirty="0"/>
              <a:t>tuovat 60 % Suomen palveluviennin tuloista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Erityisesti peliteollisuus on kompensoinut elektroniikkateollisuuden palveluviennin vähenemisen</a:t>
            </a:r>
          </a:p>
          <a:p>
            <a:endParaRPr lang="fi-FI" dirty="0"/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339850"/>
          <a:ext cx="83915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91244AB1-728C-44EC-9E51-5ED274D4C2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736572" cy="165163"/>
          </a:xfrm>
        </p:spPr>
        <p:txBody>
          <a:bodyPr/>
          <a:lstStyle/>
          <a:p>
            <a:r>
              <a:rPr lang="fi-FI" dirty="0"/>
              <a:t>Palveluviennin toimialakohtaiset tiedot vuodelta 2017 ovat alustavia.</a:t>
            </a:r>
          </a:p>
          <a:p>
            <a:r>
              <a:rPr lang="fi-FI" dirty="0"/>
              <a:t>Lähde: Tilastokeskus (kansantalouden tilinpito, palvelujen ulkomaankauppa), Teknologiateollisuus ry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0249365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200" spc="-50" dirty="0"/>
              <a:t>Kasvuennusteita on  heikennetty maailmalla  </a:t>
            </a:r>
            <a:endParaRPr lang="fi-FI" sz="3200" b="0" spc="-5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8003260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/>
          <a:lstStyle/>
          <a:p>
            <a:r>
              <a:rPr lang="fi-FI" dirty="0"/>
              <a:t>Bruttokansantuotteen kasvuennusteita vuodelle 2019 on heikennetty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Consensus</a:t>
            </a:r>
            <a:r>
              <a:rPr lang="fi-FI" dirty="0"/>
              <a:t> </a:t>
            </a:r>
            <a:r>
              <a:rPr lang="fi-FI" dirty="0" err="1"/>
              <a:t>Economics</a:t>
            </a:r>
            <a:endParaRPr lang="fi-FI" dirty="0"/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08585039"/>
              </p:ext>
            </p:extLst>
          </p:nvPr>
        </p:nvGraphicFramePr>
        <p:xfrm>
          <a:off x="381000" y="1016526"/>
          <a:ext cx="8391525" cy="362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uorakulmio 1">
            <a:extLst>
              <a:ext uri="{FF2B5EF4-FFF2-40B4-BE49-F238E27FC236}">
                <a16:creationId xmlns:a16="http://schemas.microsoft.com/office/drawing/2014/main" id="{06EF95EF-7A40-4D08-8114-75B8438D2B6E}"/>
              </a:ext>
            </a:extLst>
          </p:cNvPr>
          <p:cNvSpPr/>
          <p:nvPr/>
        </p:nvSpPr>
        <p:spPr>
          <a:xfrm>
            <a:off x="3108610" y="4409300"/>
            <a:ext cx="15794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/>
              <a:t>Ennusteajankohta</a:t>
            </a:r>
          </a:p>
        </p:txBody>
      </p:sp>
    </p:spTree>
    <p:extLst>
      <p:ext uri="{BB962C8B-B14F-4D97-AF65-F5344CB8AC3E}">
        <p14:creationId xmlns:p14="http://schemas.microsoft.com/office/powerpoint/2010/main" val="2581747546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194298" cy="648000"/>
          </a:xfrm>
        </p:spPr>
        <p:txBody>
          <a:bodyPr/>
          <a:lstStyle/>
          <a:p>
            <a:r>
              <a:rPr lang="fi-FI" dirty="0"/>
              <a:t>BKT-ennusteet vuodelle 2019 ovat heikentyneet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Bkt:n kehitys 2019 / 2018, %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338" cy="197255"/>
          </a:xfrm>
        </p:spPr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Consensus</a:t>
            </a:r>
            <a:r>
              <a:rPr lang="fi-FI" dirty="0"/>
              <a:t> </a:t>
            </a:r>
            <a:r>
              <a:rPr lang="fi-FI" dirty="0" err="1"/>
              <a:t>Forecasts</a:t>
            </a:r>
            <a:r>
              <a:rPr lang="fi-FI" dirty="0"/>
              <a:t>, </a:t>
            </a:r>
            <a:r>
              <a:rPr lang="fi-FI" dirty="0" err="1"/>
              <a:t>April</a:t>
            </a:r>
            <a:r>
              <a:rPr lang="fi-FI" dirty="0"/>
              <a:t> 2019</a:t>
            </a:r>
          </a:p>
          <a:p>
            <a:r>
              <a:rPr lang="fi-FI" dirty="0"/>
              <a:t>Bkt-ennusteiden keskiarvot koottu huhtikuussa 2019</a:t>
            </a:r>
          </a:p>
          <a:p>
            <a:endParaRPr lang="fi-FI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424737" y="1081327"/>
            <a:ext cx="8294528" cy="3564056"/>
            <a:chOff x="0" y="1070"/>
            <a:chExt cx="5763" cy="2723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grpSpPr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280" y="1070"/>
              <a:ext cx="3483" cy="2723"/>
            </a:xfrm>
            <a:custGeom>
              <a:avLst/>
              <a:gdLst>
                <a:gd name="T0" fmla="*/ 504 w 3483"/>
                <a:gd name="T1" fmla="*/ 349 h 2723"/>
                <a:gd name="T2" fmla="*/ 643 w 3483"/>
                <a:gd name="T3" fmla="*/ 159 h 2723"/>
                <a:gd name="T4" fmla="*/ 774 w 3483"/>
                <a:gd name="T5" fmla="*/ 147 h 2723"/>
                <a:gd name="T6" fmla="*/ 894 w 3483"/>
                <a:gd name="T7" fmla="*/ 150 h 2723"/>
                <a:gd name="T8" fmla="*/ 993 w 3483"/>
                <a:gd name="T9" fmla="*/ 354 h 2723"/>
                <a:gd name="T10" fmla="*/ 1149 w 3483"/>
                <a:gd name="T11" fmla="*/ 233 h 2723"/>
                <a:gd name="T12" fmla="*/ 1355 w 3483"/>
                <a:gd name="T13" fmla="*/ 205 h 2723"/>
                <a:gd name="T14" fmla="*/ 1519 w 3483"/>
                <a:gd name="T15" fmla="*/ 149 h 2723"/>
                <a:gd name="T16" fmla="*/ 1581 w 3483"/>
                <a:gd name="T17" fmla="*/ 277 h 2723"/>
                <a:gd name="T18" fmla="*/ 1680 w 3483"/>
                <a:gd name="T19" fmla="*/ 173 h 2723"/>
                <a:gd name="T20" fmla="*/ 1765 w 3483"/>
                <a:gd name="T21" fmla="*/ 81 h 2723"/>
                <a:gd name="T22" fmla="*/ 1846 w 3483"/>
                <a:gd name="T23" fmla="*/ 17 h 2723"/>
                <a:gd name="T24" fmla="*/ 2348 w 3483"/>
                <a:gd name="T25" fmla="*/ 32 h 2723"/>
                <a:gd name="T26" fmla="*/ 2570 w 3483"/>
                <a:gd name="T27" fmla="*/ 43 h 2723"/>
                <a:gd name="T28" fmla="*/ 2685 w 3483"/>
                <a:gd name="T29" fmla="*/ 114 h 2723"/>
                <a:gd name="T30" fmla="*/ 2864 w 3483"/>
                <a:gd name="T31" fmla="*/ 64 h 2723"/>
                <a:gd name="T32" fmla="*/ 3065 w 3483"/>
                <a:gd name="T33" fmla="*/ 124 h 2723"/>
                <a:gd name="T34" fmla="*/ 3379 w 3483"/>
                <a:gd name="T35" fmla="*/ 161 h 2723"/>
                <a:gd name="T36" fmla="*/ 3300 w 3483"/>
                <a:gd name="T37" fmla="*/ 471 h 2723"/>
                <a:gd name="T38" fmla="*/ 3160 w 3483"/>
                <a:gd name="T39" fmla="*/ 694 h 2723"/>
                <a:gd name="T40" fmla="*/ 3263 w 3483"/>
                <a:gd name="T41" fmla="*/ 385 h 2723"/>
                <a:gd name="T42" fmla="*/ 3070 w 3483"/>
                <a:gd name="T43" fmla="*/ 491 h 2723"/>
                <a:gd name="T44" fmla="*/ 2838 w 3483"/>
                <a:gd name="T45" fmla="*/ 533 h 2723"/>
                <a:gd name="T46" fmla="*/ 2844 w 3483"/>
                <a:gd name="T47" fmla="*/ 710 h 2723"/>
                <a:gd name="T48" fmla="*/ 2635 w 3483"/>
                <a:gd name="T49" fmla="*/ 976 h 2723"/>
                <a:gd name="T50" fmla="*/ 2558 w 3483"/>
                <a:gd name="T51" fmla="*/ 1061 h 2723"/>
                <a:gd name="T52" fmla="*/ 2463 w 3483"/>
                <a:gd name="T53" fmla="*/ 1079 h 2723"/>
                <a:gd name="T54" fmla="*/ 2482 w 3483"/>
                <a:gd name="T55" fmla="*/ 1303 h 2723"/>
                <a:gd name="T56" fmla="*/ 2237 w 3483"/>
                <a:gd name="T57" fmla="*/ 1470 h 2723"/>
                <a:gd name="T58" fmla="*/ 2207 w 3483"/>
                <a:gd name="T59" fmla="*/ 1738 h 2723"/>
                <a:gd name="T60" fmla="*/ 2175 w 3483"/>
                <a:gd name="T61" fmla="*/ 1902 h 2723"/>
                <a:gd name="T62" fmla="*/ 2003 w 3483"/>
                <a:gd name="T63" fmla="*/ 1567 h 2723"/>
                <a:gd name="T64" fmla="*/ 1807 w 3483"/>
                <a:gd name="T65" fmla="*/ 1555 h 2723"/>
                <a:gd name="T66" fmla="*/ 1651 w 3483"/>
                <a:gd name="T67" fmla="*/ 1660 h 2723"/>
                <a:gd name="T68" fmla="*/ 1500 w 3483"/>
                <a:gd name="T69" fmla="*/ 1365 h 2723"/>
                <a:gd name="T70" fmla="*/ 1183 w 3483"/>
                <a:gd name="T71" fmla="*/ 1287 h 2723"/>
                <a:gd name="T72" fmla="*/ 1349 w 3483"/>
                <a:gd name="T73" fmla="*/ 1508 h 2723"/>
                <a:gd name="T74" fmla="*/ 1064 w 3483"/>
                <a:gd name="T75" fmla="*/ 1528 h 2723"/>
                <a:gd name="T76" fmla="*/ 954 w 3483"/>
                <a:gd name="T77" fmla="*/ 1382 h 2723"/>
                <a:gd name="T78" fmla="*/ 1124 w 3483"/>
                <a:gd name="T79" fmla="*/ 1688 h 2723"/>
                <a:gd name="T80" fmla="*/ 1077 w 3483"/>
                <a:gd name="T81" fmla="*/ 1945 h 2723"/>
                <a:gd name="T82" fmla="*/ 970 w 3483"/>
                <a:gd name="T83" fmla="*/ 2344 h 2723"/>
                <a:gd name="T84" fmla="*/ 692 w 3483"/>
                <a:gd name="T85" fmla="*/ 2720 h 2723"/>
                <a:gd name="T86" fmla="*/ 519 w 3483"/>
                <a:gd name="T87" fmla="*/ 2341 h 2723"/>
                <a:gd name="T88" fmla="*/ 478 w 3483"/>
                <a:gd name="T89" fmla="*/ 1912 h 2723"/>
                <a:gd name="T90" fmla="*/ 250 w 3483"/>
                <a:gd name="T91" fmla="*/ 1835 h 2723"/>
                <a:gd name="T92" fmla="*/ 1 w 3483"/>
                <a:gd name="T93" fmla="*/ 1609 h 2723"/>
                <a:gd name="T94" fmla="*/ 145 w 3483"/>
                <a:gd name="T95" fmla="*/ 1194 h 2723"/>
                <a:gd name="T96" fmla="*/ 505 w 3483"/>
                <a:gd name="T97" fmla="*/ 1115 h 2723"/>
                <a:gd name="T98" fmla="*/ 822 w 3483"/>
                <a:gd name="T99" fmla="*/ 1217 h 2723"/>
                <a:gd name="T100" fmla="*/ 869 w 3483"/>
                <a:gd name="T101" fmla="*/ 1097 h 2723"/>
                <a:gd name="T102" fmla="*/ 728 w 3483"/>
                <a:gd name="T103" fmla="*/ 1044 h 2723"/>
                <a:gd name="T104" fmla="*/ 623 w 3483"/>
                <a:gd name="T105" fmla="*/ 945 h 2723"/>
                <a:gd name="T106" fmla="*/ 623 w 3483"/>
                <a:gd name="T107" fmla="*/ 1008 h 2723"/>
                <a:gd name="T108" fmla="*/ 465 w 3483"/>
                <a:gd name="T109" fmla="*/ 907 h 2723"/>
                <a:gd name="T110" fmla="*/ 154 w 3483"/>
                <a:gd name="T111" fmla="*/ 1069 h 2723"/>
                <a:gd name="T112" fmla="*/ 259 w 3483"/>
                <a:gd name="T113" fmla="*/ 789 h 2723"/>
                <a:gd name="T114" fmla="*/ 457 w 3483"/>
                <a:gd name="T115" fmla="*/ 573 h 2723"/>
                <a:gd name="T116" fmla="*/ 496 w 3483"/>
                <a:gd name="T117" fmla="*/ 618 h 2723"/>
                <a:gd name="T118" fmla="*/ 753 w 3483"/>
                <a:gd name="T119" fmla="*/ 527 h 2723"/>
                <a:gd name="T120" fmla="*/ 727 w 3483"/>
                <a:gd name="T121" fmla="*/ 438 h 2723"/>
                <a:gd name="T122" fmla="*/ 640 w 3483"/>
                <a:gd name="T123" fmla="*/ 375 h 2723"/>
                <a:gd name="T124" fmla="*/ 550 w 3483"/>
                <a:gd name="T125" fmla="*/ 573 h 2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3" h="2723">
                  <a:moveTo>
                    <a:pt x="414" y="464"/>
                  </a:moveTo>
                  <a:lnTo>
                    <a:pt x="416" y="460"/>
                  </a:lnTo>
                  <a:lnTo>
                    <a:pt x="417" y="457"/>
                  </a:lnTo>
                  <a:lnTo>
                    <a:pt x="417" y="455"/>
                  </a:lnTo>
                  <a:lnTo>
                    <a:pt x="414" y="455"/>
                  </a:lnTo>
                  <a:lnTo>
                    <a:pt x="406" y="452"/>
                  </a:lnTo>
                  <a:lnTo>
                    <a:pt x="414" y="449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7" y="441"/>
                  </a:lnTo>
                  <a:lnTo>
                    <a:pt x="406" y="438"/>
                  </a:lnTo>
                  <a:lnTo>
                    <a:pt x="419" y="432"/>
                  </a:lnTo>
                  <a:lnTo>
                    <a:pt x="411" y="434"/>
                  </a:lnTo>
                  <a:lnTo>
                    <a:pt x="408" y="434"/>
                  </a:lnTo>
                  <a:lnTo>
                    <a:pt x="407" y="434"/>
                  </a:lnTo>
                  <a:lnTo>
                    <a:pt x="406" y="432"/>
                  </a:lnTo>
                  <a:lnTo>
                    <a:pt x="406" y="429"/>
                  </a:lnTo>
                  <a:lnTo>
                    <a:pt x="403" y="422"/>
                  </a:lnTo>
                  <a:lnTo>
                    <a:pt x="408" y="416"/>
                  </a:lnTo>
                  <a:lnTo>
                    <a:pt x="411" y="416"/>
                  </a:lnTo>
                  <a:lnTo>
                    <a:pt x="416" y="416"/>
                  </a:lnTo>
                  <a:lnTo>
                    <a:pt x="424" y="418"/>
                  </a:lnTo>
                  <a:lnTo>
                    <a:pt x="429" y="418"/>
                  </a:lnTo>
                  <a:lnTo>
                    <a:pt x="421" y="416"/>
                  </a:lnTo>
                  <a:lnTo>
                    <a:pt x="411" y="413"/>
                  </a:lnTo>
                  <a:lnTo>
                    <a:pt x="411" y="408"/>
                  </a:lnTo>
                  <a:lnTo>
                    <a:pt x="420" y="408"/>
                  </a:lnTo>
                  <a:lnTo>
                    <a:pt x="426" y="406"/>
                  </a:lnTo>
                  <a:lnTo>
                    <a:pt x="436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0" y="399"/>
                  </a:lnTo>
                  <a:lnTo>
                    <a:pt x="433" y="399"/>
                  </a:lnTo>
                  <a:lnTo>
                    <a:pt x="433" y="392"/>
                  </a:lnTo>
                  <a:lnTo>
                    <a:pt x="444" y="392"/>
                  </a:lnTo>
                  <a:lnTo>
                    <a:pt x="443" y="392"/>
                  </a:lnTo>
                  <a:lnTo>
                    <a:pt x="446" y="392"/>
                  </a:lnTo>
                  <a:lnTo>
                    <a:pt x="452" y="389"/>
                  </a:lnTo>
                  <a:lnTo>
                    <a:pt x="452" y="383"/>
                  </a:lnTo>
                  <a:lnTo>
                    <a:pt x="450" y="382"/>
                  </a:lnTo>
                  <a:lnTo>
                    <a:pt x="449" y="382"/>
                  </a:lnTo>
                  <a:lnTo>
                    <a:pt x="447" y="383"/>
                  </a:lnTo>
                  <a:lnTo>
                    <a:pt x="447" y="377"/>
                  </a:lnTo>
                  <a:lnTo>
                    <a:pt x="452" y="377"/>
                  </a:lnTo>
                  <a:lnTo>
                    <a:pt x="456" y="377"/>
                  </a:lnTo>
                  <a:lnTo>
                    <a:pt x="462" y="379"/>
                  </a:lnTo>
                  <a:lnTo>
                    <a:pt x="466" y="377"/>
                  </a:lnTo>
                  <a:lnTo>
                    <a:pt x="469" y="372"/>
                  </a:lnTo>
                  <a:lnTo>
                    <a:pt x="470" y="369"/>
                  </a:lnTo>
                  <a:lnTo>
                    <a:pt x="472" y="366"/>
                  </a:lnTo>
                  <a:lnTo>
                    <a:pt x="476" y="366"/>
                  </a:lnTo>
                  <a:lnTo>
                    <a:pt x="480" y="366"/>
                  </a:lnTo>
                  <a:lnTo>
                    <a:pt x="480" y="363"/>
                  </a:lnTo>
                  <a:lnTo>
                    <a:pt x="483" y="362"/>
                  </a:lnTo>
                  <a:lnTo>
                    <a:pt x="480" y="356"/>
                  </a:lnTo>
                  <a:lnTo>
                    <a:pt x="480" y="354"/>
                  </a:lnTo>
                  <a:lnTo>
                    <a:pt x="480" y="350"/>
                  </a:lnTo>
                  <a:lnTo>
                    <a:pt x="476" y="353"/>
                  </a:lnTo>
                  <a:lnTo>
                    <a:pt x="475" y="353"/>
                  </a:lnTo>
                  <a:lnTo>
                    <a:pt x="472" y="353"/>
                  </a:lnTo>
                  <a:lnTo>
                    <a:pt x="473" y="352"/>
                  </a:lnTo>
                  <a:lnTo>
                    <a:pt x="475" y="349"/>
                  </a:lnTo>
                  <a:lnTo>
                    <a:pt x="478" y="344"/>
                  </a:lnTo>
                  <a:lnTo>
                    <a:pt x="483" y="347"/>
                  </a:lnTo>
                  <a:lnTo>
                    <a:pt x="491" y="353"/>
                  </a:lnTo>
                  <a:lnTo>
                    <a:pt x="493" y="349"/>
                  </a:lnTo>
                  <a:lnTo>
                    <a:pt x="493" y="347"/>
                  </a:lnTo>
                  <a:lnTo>
                    <a:pt x="495" y="347"/>
                  </a:lnTo>
                  <a:lnTo>
                    <a:pt x="496" y="347"/>
                  </a:lnTo>
                  <a:lnTo>
                    <a:pt x="498" y="349"/>
                  </a:lnTo>
                  <a:lnTo>
                    <a:pt x="499" y="352"/>
                  </a:lnTo>
                  <a:lnTo>
                    <a:pt x="499" y="359"/>
                  </a:lnTo>
                  <a:lnTo>
                    <a:pt x="502" y="357"/>
                  </a:lnTo>
                  <a:lnTo>
                    <a:pt x="505" y="357"/>
                  </a:lnTo>
                  <a:lnTo>
                    <a:pt x="508" y="357"/>
                  </a:lnTo>
                  <a:lnTo>
                    <a:pt x="514" y="359"/>
                  </a:lnTo>
                  <a:lnTo>
                    <a:pt x="514" y="353"/>
                  </a:lnTo>
                  <a:lnTo>
                    <a:pt x="519" y="350"/>
                  </a:lnTo>
                  <a:lnTo>
                    <a:pt x="524" y="347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4" y="343"/>
                  </a:lnTo>
                  <a:lnTo>
                    <a:pt x="521" y="341"/>
                  </a:lnTo>
                  <a:lnTo>
                    <a:pt x="519" y="341"/>
                  </a:lnTo>
                  <a:lnTo>
                    <a:pt x="515" y="346"/>
                  </a:lnTo>
                  <a:lnTo>
                    <a:pt x="511" y="350"/>
                  </a:lnTo>
                  <a:lnTo>
                    <a:pt x="508" y="350"/>
                  </a:lnTo>
                  <a:lnTo>
                    <a:pt x="505" y="350"/>
                  </a:lnTo>
                  <a:lnTo>
                    <a:pt x="504" y="349"/>
                  </a:lnTo>
                  <a:lnTo>
                    <a:pt x="502" y="347"/>
                  </a:lnTo>
                  <a:lnTo>
                    <a:pt x="502" y="346"/>
                  </a:lnTo>
                  <a:lnTo>
                    <a:pt x="505" y="344"/>
                  </a:lnTo>
                  <a:lnTo>
                    <a:pt x="508" y="344"/>
                  </a:lnTo>
                  <a:lnTo>
                    <a:pt x="511" y="337"/>
                  </a:lnTo>
                  <a:lnTo>
                    <a:pt x="511" y="334"/>
                  </a:lnTo>
                  <a:lnTo>
                    <a:pt x="514" y="330"/>
                  </a:lnTo>
                  <a:lnTo>
                    <a:pt x="515" y="328"/>
                  </a:lnTo>
                  <a:lnTo>
                    <a:pt x="516" y="328"/>
                  </a:lnTo>
                  <a:lnTo>
                    <a:pt x="519" y="328"/>
                  </a:lnTo>
                  <a:lnTo>
                    <a:pt x="521" y="327"/>
                  </a:lnTo>
                  <a:lnTo>
                    <a:pt x="524" y="324"/>
                  </a:lnTo>
                  <a:lnTo>
                    <a:pt x="528" y="318"/>
                  </a:lnTo>
                  <a:lnTo>
                    <a:pt x="532" y="313"/>
                  </a:lnTo>
                  <a:lnTo>
                    <a:pt x="535" y="308"/>
                  </a:lnTo>
                  <a:lnTo>
                    <a:pt x="541" y="311"/>
                  </a:lnTo>
                  <a:lnTo>
                    <a:pt x="544" y="313"/>
                  </a:lnTo>
                  <a:lnTo>
                    <a:pt x="547" y="314"/>
                  </a:lnTo>
                  <a:lnTo>
                    <a:pt x="548" y="303"/>
                  </a:lnTo>
                  <a:lnTo>
                    <a:pt x="550" y="300"/>
                  </a:lnTo>
                  <a:lnTo>
                    <a:pt x="552" y="297"/>
                  </a:lnTo>
                  <a:lnTo>
                    <a:pt x="558" y="294"/>
                  </a:lnTo>
                  <a:lnTo>
                    <a:pt x="565" y="290"/>
                  </a:lnTo>
                  <a:lnTo>
                    <a:pt x="568" y="288"/>
                  </a:lnTo>
                  <a:lnTo>
                    <a:pt x="570" y="288"/>
                  </a:lnTo>
                  <a:lnTo>
                    <a:pt x="573" y="288"/>
                  </a:lnTo>
                  <a:lnTo>
                    <a:pt x="574" y="287"/>
                  </a:lnTo>
                  <a:lnTo>
                    <a:pt x="576" y="284"/>
                  </a:lnTo>
                  <a:lnTo>
                    <a:pt x="574" y="282"/>
                  </a:lnTo>
                  <a:lnTo>
                    <a:pt x="573" y="280"/>
                  </a:lnTo>
                  <a:lnTo>
                    <a:pt x="573" y="278"/>
                  </a:lnTo>
                  <a:lnTo>
                    <a:pt x="573" y="277"/>
                  </a:lnTo>
                  <a:lnTo>
                    <a:pt x="574" y="274"/>
                  </a:lnTo>
                  <a:lnTo>
                    <a:pt x="577" y="272"/>
                  </a:lnTo>
                  <a:lnTo>
                    <a:pt x="571" y="272"/>
                  </a:lnTo>
                  <a:lnTo>
                    <a:pt x="571" y="267"/>
                  </a:lnTo>
                  <a:lnTo>
                    <a:pt x="573" y="267"/>
                  </a:lnTo>
                  <a:lnTo>
                    <a:pt x="576" y="267"/>
                  </a:lnTo>
                  <a:lnTo>
                    <a:pt x="577" y="267"/>
                  </a:lnTo>
                  <a:lnTo>
                    <a:pt x="580" y="267"/>
                  </a:lnTo>
                  <a:lnTo>
                    <a:pt x="581" y="265"/>
                  </a:lnTo>
                  <a:lnTo>
                    <a:pt x="583" y="261"/>
                  </a:lnTo>
                  <a:lnTo>
                    <a:pt x="584" y="258"/>
                  </a:lnTo>
                  <a:lnTo>
                    <a:pt x="586" y="256"/>
                  </a:lnTo>
                  <a:lnTo>
                    <a:pt x="587" y="255"/>
                  </a:lnTo>
                  <a:lnTo>
                    <a:pt x="588" y="256"/>
                  </a:lnTo>
                  <a:lnTo>
                    <a:pt x="587" y="258"/>
                  </a:lnTo>
                  <a:lnTo>
                    <a:pt x="588" y="258"/>
                  </a:lnTo>
                  <a:lnTo>
                    <a:pt x="591" y="258"/>
                  </a:lnTo>
                  <a:lnTo>
                    <a:pt x="596" y="255"/>
                  </a:lnTo>
                  <a:lnTo>
                    <a:pt x="604" y="251"/>
                  </a:lnTo>
                  <a:lnTo>
                    <a:pt x="604" y="245"/>
                  </a:lnTo>
                  <a:lnTo>
                    <a:pt x="604" y="239"/>
                  </a:lnTo>
                  <a:lnTo>
                    <a:pt x="607" y="239"/>
                  </a:lnTo>
                  <a:lnTo>
                    <a:pt x="612" y="239"/>
                  </a:lnTo>
                  <a:lnTo>
                    <a:pt x="614" y="239"/>
                  </a:lnTo>
                  <a:lnTo>
                    <a:pt x="617" y="239"/>
                  </a:lnTo>
                  <a:lnTo>
                    <a:pt x="619" y="239"/>
                  </a:lnTo>
                  <a:lnTo>
                    <a:pt x="616" y="235"/>
                  </a:lnTo>
                  <a:lnTo>
                    <a:pt x="614" y="231"/>
                  </a:lnTo>
                  <a:lnTo>
                    <a:pt x="613" y="226"/>
                  </a:lnTo>
                  <a:lnTo>
                    <a:pt x="610" y="222"/>
                  </a:lnTo>
                  <a:lnTo>
                    <a:pt x="607" y="215"/>
                  </a:lnTo>
                  <a:lnTo>
                    <a:pt x="616" y="219"/>
                  </a:lnTo>
                  <a:lnTo>
                    <a:pt x="623" y="223"/>
                  </a:lnTo>
                  <a:lnTo>
                    <a:pt x="623" y="212"/>
                  </a:lnTo>
                  <a:lnTo>
                    <a:pt x="620" y="210"/>
                  </a:lnTo>
                  <a:lnTo>
                    <a:pt x="619" y="206"/>
                  </a:lnTo>
                  <a:lnTo>
                    <a:pt x="624" y="203"/>
                  </a:lnTo>
                  <a:lnTo>
                    <a:pt x="630" y="200"/>
                  </a:lnTo>
                  <a:lnTo>
                    <a:pt x="633" y="197"/>
                  </a:lnTo>
                  <a:lnTo>
                    <a:pt x="635" y="196"/>
                  </a:lnTo>
                  <a:lnTo>
                    <a:pt x="636" y="192"/>
                  </a:lnTo>
                  <a:lnTo>
                    <a:pt x="637" y="189"/>
                  </a:lnTo>
                  <a:lnTo>
                    <a:pt x="640" y="176"/>
                  </a:lnTo>
                  <a:lnTo>
                    <a:pt x="632" y="177"/>
                  </a:lnTo>
                  <a:lnTo>
                    <a:pt x="629" y="179"/>
                  </a:lnTo>
                  <a:lnTo>
                    <a:pt x="627" y="179"/>
                  </a:lnTo>
                  <a:lnTo>
                    <a:pt x="627" y="174"/>
                  </a:lnTo>
                  <a:lnTo>
                    <a:pt x="627" y="170"/>
                  </a:lnTo>
                  <a:lnTo>
                    <a:pt x="626" y="164"/>
                  </a:lnTo>
                  <a:lnTo>
                    <a:pt x="629" y="163"/>
                  </a:lnTo>
                  <a:lnTo>
                    <a:pt x="632" y="161"/>
                  </a:lnTo>
                  <a:lnTo>
                    <a:pt x="635" y="159"/>
                  </a:lnTo>
                  <a:lnTo>
                    <a:pt x="637" y="157"/>
                  </a:lnTo>
                  <a:lnTo>
                    <a:pt x="640" y="157"/>
                  </a:lnTo>
                  <a:lnTo>
                    <a:pt x="642" y="157"/>
                  </a:lnTo>
                  <a:lnTo>
                    <a:pt x="643" y="157"/>
                  </a:lnTo>
                  <a:lnTo>
                    <a:pt x="643" y="159"/>
                  </a:lnTo>
                  <a:lnTo>
                    <a:pt x="643" y="160"/>
                  </a:lnTo>
                  <a:lnTo>
                    <a:pt x="642" y="164"/>
                  </a:lnTo>
                  <a:lnTo>
                    <a:pt x="642" y="169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4"/>
                  </a:lnTo>
                  <a:lnTo>
                    <a:pt x="643" y="176"/>
                  </a:lnTo>
                  <a:lnTo>
                    <a:pt x="646" y="176"/>
                  </a:lnTo>
                  <a:lnTo>
                    <a:pt x="646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3" y="170"/>
                  </a:lnTo>
                  <a:lnTo>
                    <a:pt x="658" y="170"/>
                  </a:lnTo>
                  <a:lnTo>
                    <a:pt x="658" y="164"/>
                  </a:lnTo>
                  <a:lnTo>
                    <a:pt x="655" y="164"/>
                  </a:lnTo>
                  <a:lnTo>
                    <a:pt x="656" y="163"/>
                  </a:lnTo>
                  <a:lnTo>
                    <a:pt x="662" y="161"/>
                  </a:lnTo>
                  <a:lnTo>
                    <a:pt x="665" y="160"/>
                  </a:lnTo>
                  <a:lnTo>
                    <a:pt x="662" y="159"/>
                  </a:lnTo>
                  <a:lnTo>
                    <a:pt x="659" y="159"/>
                  </a:lnTo>
                  <a:lnTo>
                    <a:pt x="662" y="149"/>
                  </a:lnTo>
                  <a:lnTo>
                    <a:pt x="666" y="150"/>
                  </a:lnTo>
                  <a:lnTo>
                    <a:pt x="666" y="151"/>
                  </a:lnTo>
                  <a:lnTo>
                    <a:pt x="666" y="154"/>
                  </a:lnTo>
                  <a:lnTo>
                    <a:pt x="668" y="156"/>
                  </a:lnTo>
                  <a:lnTo>
                    <a:pt x="671" y="154"/>
                  </a:lnTo>
                  <a:lnTo>
                    <a:pt x="673" y="154"/>
                  </a:lnTo>
                  <a:lnTo>
                    <a:pt x="676" y="153"/>
                  </a:lnTo>
                  <a:lnTo>
                    <a:pt x="679" y="151"/>
                  </a:lnTo>
                  <a:lnTo>
                    <a:pt x="681" y="149"/>
                  </a:lnTo>
                  <a:lnTo>
                    <a:pt x="681" y="146"/>
                  </a:lnTo>
                  <a:lnTo>
                    <a:pt x="681" y="143"/>
                  </a:lnTo>
                  <a:lnTo>
                    <a:pt x="681" y="141"/>
                  </a:lnTo>
                  <a:lnTo>
                    <a:pt x="682" y="140"/>
                  </a:lnTo>
                  <a:lnTo>
                    <a:pt x="685" y="150"/>
                  </a:lnTo>
                  <a:lnTo>
                    <a:pt x="685" y="151"/>
                  </a:lnTo>
                  <a:lnTo>
                    <a:pt x="686" y="151"/>
                  </a:lnTo>
                  <a:lnTo>
                    <a:pt x="689" y="147"/>
                  </a:lnTo>
                  <a:lnTo>
                    <a:pt x="692" y="140"/>
                  </a:lnTo>
                  <a:lnTo>
                    <a:pt x="694" y="141"/>
                  </a:lnTo>
                  <a:lnTo>
                    <a:pt x="695" y="143"/>
                  </a:lnTo>
                  <a:lnTo>
                    <a:pt x="692" y="151"/>
                  </a:lnTo>
                  <a:lnTo>
                    <a:pt x="696" y="150"/>
                  </a:lnTo>
                  <a:lnTo>
                    <a:pt x="701" y="151"/>
                  </a:lnTo>
                  <a:lnTo>
                    <a:pt x="698" y="140"/>
                  </a:lnTo>
                  <a:lnTo>
                    <a:pt x="705" y="143"/>
                  </a:lnTo>
                  <a:lnTo>
                    <a:pt x="712" y="146"/>
                  </a:lnTo>
                  <a:lnTo>
                    <a:pt x="711" y="143"/>
                  </a:lnTo>
                  <a:lnTo>
                    <a:pt x="711" y="140"/>
                  </a:lnTo>
                  <a:lnTo>
                    <a:pt x="709" y="134"/>
                  </a:lnTo>
                  <a:lnTo>
                    <a:pt x="701" y="134"/>
                  </a:lnTo>
                  <a:lnTo>
                    <a:pt x="704" y="130"/>
                  </a:lnTo>
                  <a:lnTo>
                    <a:pt x="707" y="125"/>
                  </a:lnTo>
                  <a:lnTo>
                    <a:pt x="709" y="125"/>
                  </a:lnTo>
                  <a:lnTo>
                    <a:pt x="712" y="127"/>
                  </a:lnTo>
                  <a:lnTo>
                    <a:pt x="721" y="131"/>
                  </a:lnTo>
                  <a:lnTo>
                    <a:pt x="728" y="136"/>
                  </a:lnTo>
                  <a:lnTo>
                    <a:pt x="734" y="140"/>
                  </a:lnTo>
                  <a:lnTo>
                    <a:pt x="751" y="125"/>
                  </a:lnTo>
                  <a:lnTo>
                    <a:pt x="751" y="124"/>
                  </a:lnTo>
                  <a:lnTo>
                    <a:pt x="751" y="121"/>
                  </a:lnTo>
                  <a:lnTo>
                    <a:pt x="750" y="120"/>
                  </a:lnTo>
                  <a:lnTo>
                    <a:pt x="751" y="118"/>
                  </a:lnTo>
                  <a:lnTo>
                    <a:pt x="756" y="118"/>
                  </a:lnTo>
                  <a:lnTo>
                    <a:pt x="758" y="121"/>
                  </a:lnTo>
                  <a:lnTo>
                    <a:pt x="757" y="123"/>
                  </a:lnTo>
                  <a:lnTo>
                    <a:pt x="761" y="125"/>
                  </a:lnTo>
                  <a:lnTo>
                    <a:pt x="763" y="123"/>
                  </a:lnTo>
                  <a:lnTo>
                    <a:pt x="763" y="118"/>
                  </a:lnTo>
                  <a:lnTo>
                    <a:pt x="761" y="110"/>
                  </a:lnTo>
                  <a:lnTo>
                    <a:pt x="766" y="113"/>
                  </a:lnTo>
                  <a:lnTo>
                    <a:pt x="768" y="113"/>
                  </a:lnTo>
                  <a:lnTo>
                    <a:pt x="770" y="113"/>
                  </a:lnTo>
                  <a:lnTo>
                    <a:pt x="771" y="114"/>
                  </a:lnTo>
                  <a:lnTo>
                    <a:pt x="773" y="115"/>
                  </a:lnTo>
                  <a:lnTo>
                    <a:pt x="773" y="117"/>
                  </a:lnTo>
                  <a:lnTo>
                    <a:pt x="776" y="118"/>
                  </a:lnTo>
                  <a:lnTo>
                    <a:pt x="774" y="115"/>
                  </a:lnTo>
                  <a:lnTo>
                    <a:pt x="776" y="114"/>
                  </a:lnTo>
                  <a:lnTo>
                    <a:pt x="777" y="113"/>
                  </a:lnTo>
                  <a:lnTo>
                    <a:pt x="779" y="113"/>
                  </a:lnTo>
                  <a:lnTo>
                    <a:pt x="784" y="125"/>
                  </a:lnTo>
                  <a:lnTo>
                    <a:pt x="783" y="127"/>
                  </a:lnTo>
                  <a:lnTo>
                    <a:pt x="780" y="128"/>
                  </a:lnTo>
                  <a:lnTo>
                    <a:pt x="776" y="128"/>
                  </a:lnTo>
                  <a:lnTo>
                    <a:pt x="774" y="138"/>
                  </a:lnTo>
                  <a:lnTo>
                    <a:pt x="774" y="143"/>
                  </a:lnTo>
                  <a:lnTo>
                    <a:pt x="773" y="149"/>
                  </a:lnTo>
                  <a:lnTo>
                    <a:pt x="774" y="147"/>
                  </a:lnTo>
                  <a:lnTo>
                    <a:pt x="777" y="146"/>
                  </a:lnTo>
                  <a:lnTo>
                    <a:pt x="780" y="144"/>
                  </a:lnTo>
                  <a:lnTo>
                    <a:pt x="781" y="143"/>
                  </a:lnTo>
                  <a:lnTo>
                    <a:pt x="781" y="140"/>
                  </a:lnTo>
                  <a:lnTo>
                    <a:pt x="781" y="138"/>
                  </a:lnTo>
                  <a:lnTo>
                    <a:pt x="781" y="137"/>
                  </a:lnTo>
                  <a:lnTo>
                    <a:pt x="781" y="134"/>
                  </a:lnTo>
                  <a:lnTo>
                    <a:pt x="784" y="131"/>
                  </a:lnTo>
                  <a:lnTo>
                    <a:pt x="787" y="127"/>
                  </a:lnTo>
                  <a:lnTo>
                    <a:pt x="796" y="120"/>
                  </a:lnTo>
                  <a:lnTo>
                    <a:pt x="794" y="120"/>
                  </a:lnTo>
                  <a:lnTo>
                    <a:pt x="794" y="118"/>
                  </a:lnTo>
                  <a:lnTo>
                    <a:pt x="796" y="117"/>
                  </a:lnTo>
                  <a:lnTo>
                    <a:pt x="800" y="113"/>
                  </a:lnTo>
                  <a:lnTo>
                    <a:pt x="802" y="114"/>
                  </a:lnTo>
                  <a:lnTo>
                    <a:pt x="803" y="117"/>
                  </a:lnTo>
                  <a:lnTo>
                    <a:pt x="803" y="120"/>
                  </a:lnTo>
                  <a:lnTo>
                    <a:pt x="800" y="120"/>
                  </a:lnTo>
                  <a:lnTo>
                    <a:pt x="800" y="127"/>
                  </a:lnTo>
                  <a:lnTo>
                    <a:pt x="802" y="131"/>
                  </a:lnTo>
                  <a:lnTo>
                    <a:pt x="803" y="131"/>
                  </a:lnTo>
                  <a:lnTo>
                    <a:pt x="803" y="128"/>
                  </a:lnTo>
                  <a:lnTo>
                    <a:pt x="815" y="120"/>
                  </a:lnTo>
                  <a:lnTo>
                    <a:pt x="812" y="113"/>
                  </a:lnTo>
                  <a:lnTo>
                    <a:pt x="817" y="110"/>
                  </a:lnTo>
                  <a:lnTo>
                    <a:pt x="820" y="101"/>
                  </a:lnTo>
                  <a:lnTo>
                    <a:pt x="823" y="102"/>
                  </a:lnTo>
                  <a:lnTo>
                    <a:pt x="828" y="104"/>
                  </a:lnTo>
                  <a:lnTo>
                    <a:pt x="832" y="107"/>
                  </a:lnTo>
                  <a:lnTo>
                    <a:pt x="835" y="108"/>
                  </a:lnTo>
                  <a:lnTo>
                    <a:pt x="836" y="110"/>
                  </a:lnTo>
                  <a:lnTo>
                    <a:pt x="835" y="111"/>
                  </a:lnTo>
                  <a:lnTo>
                    <a:pt x="833" y="111"/>
                  </a:lnTo>
                  <a:lnTo>
                    <a:pt x="829" y="113"/>
                  </a:lnTo>
                  <a:lnTo>
                    <a:pt x="829" y="117"/>
                  </a:lnTo>
                  <a:lnTo>
                    <a:pt x="829" y="123"/>
                  </a:lnTo>
                  <a:lnTo>
                    <a:pt x="835" y="121"/>
                  </a:lnTo>
                  <a:lnTo>
                    <a:pt x="839" y="120"/>
                  </a:lnTo>
                  <a:lnTo>
                    <a:pt x="840" y="118"/>
                  </a:lnTo>
                  <a:lnTo>
                    <a:pt x="840" y="117"/>
                  </a:lnTo>
                  <a:lnTo>
                    <a:pt x="840" y="114"/>
                  </a:lnTo>
                  <a:lnTo>
                    <a:pt x="842" y="113"/>
                  </a:lnTo>
                  <a:lnTo>
                    <a:pt x="845" y="111"/>
                  </a:lnTo>
                  <a:lnTo>
                    <a:pt x="846" y="113"/>
                  </a:lnTo>
                  <a:lnTo>
                    <a:pt x="848" y="114"/>
                  </a:lnTo>
                  <a:lnTo>
                    <a:pt x="848" y="115"/>
                  </a:lnTo>
                  <a:lnTo>
                    <a:pt x="851" y="115"/>
                  </a:lnTo>
                  <a:lnTo>
                    <a:pt x="849" y="118"/>
                  </a:lnTo>
                  <a:lnTo>
                    <a:pt x="848" y="120"/>
                  </a:lnTo>
                  <a:lnTo>
                    <a:pt x="853" y="120"/>
                  </a:lnTo>
                  <a:lnTo>
                    <a:pt x="853" y="125"/>
                  </a:lnTo>
                  <a:lnTo>
                    <a:pt x="856" y="124"/>
                  </a:lnTo>
                  <a:lnTo>
                    <a:pt x="861" y="121"/>
                  </a:lnTo>
                  <a:lnTo>
                    <a:pt x="862" y="120"/>
                  </a:lnTo>
                  <a:lnTo>
                    <a:pt x="862" y="123"/>
                  </a:lnTo>
                  <a:lnTo>
                    <a:pt x="861" y="125"/>
                  </a:lnTo>
                  <a:lnTo>
                    <a:pt x="859" y="128"/>
                  </a:lnTo>
                  <a:lnTo>
                    <a:pt x="864" y="128"/>
                  </a:lnTo>
                  <a:lnTo>
                    <a:pt x="866" y="128"/>
                  </a:lnTo>
                  <a:lnTo>
                    <a:pt x="866" y="127"/>
                  </a:lnTo>
                  <a:lnTo>
                    <a:pt x="866" y="125"/>
                  </a:lnTo>
                  <a:lnTo>
                    <a:pt x="869" y="125"/>
                  </a:lnTo>
                  <a:lnTo>
                    <a:pt x="872" y="133"/>
                  </a:lnTo>
                  <a:lnTo>
                    <a:pt x="874" y="137"/>
                  </a:lnTo>
                  <a:lnTo>
                    <a:pt x="875" y="140"/>
                  </a:lnTo>
                  <a:lnTo>
                    <a:pt x="872" y="140"/>
                  </a:lnTo>
                  <a:lnTo>
                    <a:pt x="869" y="138"/>
                  </a:lnTo>
                  <a:lnTo>
                    <a:pt x="868" y="137"/>
                  </a:lnTo>
                  <a:lnTo>
                    <a:pt x="864" y="137"/>
                  </a:lnTo>
                  <a:lnTo>
                    <a:pt x="864" y="138"/>
                  </a:lnTo>
                  <a:lnTo>
                    <a:pt x="862" y="141"/>
                  </a:lnTo>
                  <a:lnTo>
                    <a:pt x="859" y="146"/>
                  </a:lnTo>
                  <a:lnTo>
                    <a:pt x="855" y="146"/>
                  </a:lnTo>
                  <a:lnTo>
                    <a:pt x="852" y="146"/>
                  </a:lnTo>
                  <a:lnTo>
                    <a:pt x="848" y="144"/>
                  </a:lnTo>
                  <a:lnTo>
                    <a:pt x="845" y="146"/>
                  </a:lnTo>
                  <a:lnTo>
                    <a:pt x="846" y="147"/>
                  </a:lnTo>
                  <a:lnTo>
                    <a:pt x="848" y="150"/>
                  </a:lnTo>
                  <a:lnTo>
                    <a:pt x="849" y="153"/>
                  </a:lnTo>
                  <a:lnTo>
                    <a:pt x="851" y="156"/>
                  </a:lnTo>
                  <a:lnTo>
                    <a:pt x="858" y="154"/>
                  </a:lnTo>
                  <a:lnTo>
                    <a:pt x="864" y="154"/>
                  </a:lnTo>
                  <a:lnTo>
                    <a:pt x="866" y="149"/>
                  </a:lnTo>
                  <a:lnTo>
                    <a:pt x="872" y="149"/>
                  </a:lnTo>
                  <a:lnTo>
                    <a:pt x="876" y="150"/>
                  </a:lnTo>
                  <a:lnTo>
                    <a:pt x="884" y="151"/>
                  </a:lnTo>
                  <a:lnTo>
                    <a:pt x="888" y="151"/>
                  </a:lnTo>
                  <a:lnTo>
                    <a:pt x="892" y="151"/>
                  </a:lnTo>
                  <a:lnTo>
                    <a:pt x="894" y="150"/>
                  </a:lnTo>
                  <a:lnTo>
                    <a:pt x="895" y="151"/>
                  </a:lnTo>
                  <a:lnTo>
                    <a:pt x="901" y="153"/>
                  </a:lnTo>
                  <a:lnTo>
                    <a:pt x="907" y="156"/>
                  </a:lnTo>
                  <a:lnTo>
                    <a:pt x="907" y="157"/>
                  </a:lnTo>
                  <a:lnTo>
                    <a:pt x="902" y="159"/>
                  </a:lnTo>
                  <a:lnTo>
                    <a:pt x="898" y="159"/>
                  </a:lnTo>
                  <a:lnTo>
                    <a:pt x="898" y="164"/>
                  </a:lnTo>
                  <a:lnTo>
                    <a:pt x="917" y="166"/>
                  </a:lnTo>
                  <a:lnTo>
                    <a:pt x="928" y="167"/>
                  </a:lnTo>
                  <a:lnTo>
                    <a:pt x="938" y="170"/>
                  </a:lnTo>
                  <a:lnTo>
                    <a:pt x="941" y="176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53" y="176"/>
                  </a:lnTo>
                  <a:lnTo>
                    <a:pt x="954" y="177"/>
                  </a:lnTo>
                  <a:lnTo>
                    <a:pt x="956" y="180"/>
                  </a:lnTo>
                  <a:lnTo>
                    <a:pt x="957" y="183"/>
                  </a:lnTo>
                  <a:lnTo>
                    <a:pt x="959" y="185"/>
                  </a:lnTo>
                  <a:lnTo>
                    <a:pt x="960" y="185"/>
                  </a:lnTo>
                  <a:lnTo>
                    <a:pt x="963" y="183"/>
                  </a:lnTo>
                  <a:lnTo>
                    <a:pt x="967" y="183"/>
                  </a:lnTo>
                  <a:lnTo>
                    <a:pt x="972" y="185"/>
                  </a:lnTo>
                  <a:lnTo>
                    <a:pt x="982" y="187"/>
                  </a:lnTo>
                  <a:lnTo>
                    <a:pt x="993" y="195"/>
                  </a:lnTo>
                  <a:lnTo>
                    <a:pt x="1016" y="206"/>
                  </a:lnTo>
                  <a:lnTo>
                    <a:pt x="1016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2" y="210"/>
                  </a:lnTo>
                  <a:lnTo>
                    <a:pt x="1025" y="212"/>
                  </a:lnTo>
                  <a:lnTo>
                    <a:pt x="1025" y="218"/>
                  </a:lnTo>
                  <a:lnTo>
                    <a:pt x="1029" y="221"/>
                  </a:lnTo>
                  <a:lnTo>
                    <a:pt x="1033" y="222"/>
                  </a:lnTo>
                  <a:lnTo>
                    <a:pt x="1044" y="225"/>
                  </a:lnTo>
                  <a:lnTo>
                    <a:pt x="1044" y="231"/>
                  </a:lnTo>
                  <a:lnTo>
                    <a:pt x="1049" y="231"/>
                  </a:lnTo>
                  <a:lnTo>
                    <a:pt x="1051" y="235"/>
                  </a:lnTo>
                  <a:lnTo>
                    <a:pt x="1052" y="238"/>
                  </a:lnTo>
                  <a:lnTo>
                    <a:pt x="1052" y="241"/>
                  </a:lnTo>
                  <a:lnTo>
                    <a:pt x="1052" y="244"/>
                  </a:lnTo>
                  <a:lnTo>
                    <a:pt x="1051" y="249"/>
                  </a:lnTo>
                  <a:lnTo>
                    <a:pt x="1049" y="255"/>
                  </a:lnTo>
                  <a:lnTo>
                    <a:pt x="1045" y="259"/>
                  </a:lnTo>
                  <a:lnTo>
                    <a:pt x="1041" y="264"/>
                  </a:lnTo>
                  <a:lnTo>
                    <a:pt x="1033" y="269"/>
                  </a:lnTo>
                  <a:lnTo>
                    <a:pt x="1025" y="275"/>
                  </a:lnTo>
                  <a:lnTo>
                    <a:pt x="1019" y="280"/>
                  </a:lnTo>
                  <a:lnTo>
                    <a:pt x="1016" y="281"/>
                  </a:lnTo>
                  <a:lnTo>
                    <a:pt x="1009" y="281"/>
                  </a:lnTo>
                  <a:lnTo>
                    <a:pt x="999" y="280"/>
                  </a:lnTo>
                  <a:lnTo>
                    <a:pt x="979" y="275"/>
                  </a:lnTo>
                  <a:lnTo>
                    <a:pt x="941" y="264"/>
                  </a:lnTo>
                  <a:lnTo>
                    <a:pt x="941" y="256"/>
                  </a:lnTo>
                  <a:lnTo>
                    <a:pt x="940" y="255"/>
                  </a:lnTo>
                  <a:lnTo>
                    <a:pt x="938" y="256"/>
                  </a:lnTo>
                  <a:lnTo>
                    <a:pt x="936" y="258"/>
                  </a:lnTo>
                  <a:lnTo>
                    <a:pt x="933" y="264"/>
                  </a:lnTo>
                  <a:lnTo>
                    <a:pt x="928" y="258"/>
                  </a:lnTo>
                  <a:lnTo>
                    <a:pt x="925" y="254"/>
                  </a:lnTo>
                  <a:lnTo>
                    <a:pt x="923" y="251"/>
                  </a:lnTo>
                  <a:lnTo>
                    <a:pt x="920" y="249"/>
                  </a:lnTo>
                  <a:lnTo>
                    <a:pt x="920" y="251"/>
                  </a:lnTo>
                  <a:lnTo>
                    <a:pt x="920" y="252"/>
                  </a:lnTo>
                  <a:lnTo>
                    <a:pt x="917" y="254"/>
                  </a:lnTo>
                  <a:lnTo>
                    <a:pt x="895" y="239"/>
                  </a:lnTo>
                  <a:lnTo>
                    <a:pt x="905" y="256"/>
                  </a:lnTo>
                  <a:lnTo>
                    <a:pt x="908" y="261"/>
                  </a:lnTo>
                  <a:lnTo>
                    <a:pt x="908" y="269"/>
                  </a:lnTo>
                  <a:lnTo>
                    <a:pt x="914" y="269"/>
                  </a:lnTo>
                  <a:lnTo>
                    <a:pt x="920" y="269"/>
                  </a:lnTo>
                  <a:lnTo>
                    <a:pt x="917" y="278"/>
                  </a:lnTo>
                  <a:lnTo>
                    <a:pt x="927" y="280"/>
                  </a:lnTo>
                  <a:lnTo>
                    <a:pt x="934" y="282"/>
                  </a:lnTo>
                  <a:lnTo>
                    <a:pt x="943" y="285"/>
                  </a:lnTo>
                  <a:lnTo>
                    <a:pt x="950" y="290"/>
                  </a:lnTo>
                  <a:lnTo>
                    <a:pt x="950" y="303"/>
                  </a:lnTo>
                  <a:lnTo>
                    <a:pt x="951" y="316"/>
                  </a:lnTo>
                  <a:lnTo>
                    <a:pt x="953" y="321"/>
                  </a:lnTo>
                  <a:lnTo>
                    <a:pt x="954" y="327"/>
                  </a:lnTo>
                  <a:lnTo>
                    <a:pt x="959" y="339"/>
                  </a:lnTo>
                  <a:lnTo>
                    <a:pt x="963" y="339"/>
                  </a:lnTo>
                  <a:lnTo>
                    <a:pt x="966" y="339"/>
                  </a:lnTo>
                  <a:lnTo>
                    <a:pt x="969" y="339"/>
                  </a:lnTo>
                  <a:lnTo>
                    <a:pt x="969" y="344"/>
                  </a:lnTo>
                  <a:lnTo>
                    <a:pt x="969" y="350"/>
                  </a:lnTo>
                  <a:lnTo>
                    <a:pt x="972" y="350"/>
                  </a:lnTo>
                  <a:lnTo>
                    <a:pt x="980" y="350"/>
                  </a:lnTo>
                  <a:lnTo>
                    <a:pt x="995" y="353"/>
                  </a:lnTo>
                  <a:lnTo>
                    <a:pt x="993" y="354"/>
                  </a:lnTo>
                  <a:lnTo>
                    <a:pt x="995" y="356"/>
                  </a:lnTo>
                  <a:lnTo>
                    <a:pt x="1000" y="356"/>
                  </a:lnTo>
                  <a:lnTo>
                    <a:pt x="1000" y="353"/>
                  </a:lnTo>
                  <a:lnTo>
                    <a:pt x="1003" y="352"/>
                  </a:lnTo>
                  <a:lnTo>
                    <a:pt x="1005" y="350"/>
                  </a:lnTo>
                  <a:lnTo>
                    <a:pt x="1006" y="346"/>
                  </a:lnTo>
                  <a:lnTo>
                    <a:pt x="1006" y="340"/>
                  </a:lnTo>
                  <a:lnTo>
                    <a:pt x="1005" y="336"/>
                  </a:lnTo>
                  <a:lnTo>
                    <a:pt x="1005" y="330"/>
                  </a:lnTo>
                  <a:lnTo>
                    <a:pt x="1003" y="330"/>
                  </a:lnTo>
                  <a:lnTo>
                    <a:pt x="1002" y="330"/>
                  </a:lnTo>
                  <a:lnTo>
                    <a:pt x="999" y="331"/>
                  </a:lnTo>
                  <a:lnTo>
                    <a:pt x="997" y="330"/>
                  </a:lnTo>
                  <a:lnTo>
                    <a:pt x="993" y="328"/>
                  </a:lnTo>
                  <a:lnTo>
                    <a:pt x="990" y="326"/>
                  </a:lnTo>
                  <a:lnTo>
                    <a:pt x="989" y="323"/>
                  </a:lnTo>
                  <a:lnTo>
                    <a:pt x="989" y="318"/>
                  </a:lnTo>
                  <a:lnTo>
                    <a:pt x="989" y="314"/>
                  </a:lnTo>
                  <a:lnTo>
                    <a:pt x="989" y="310"/>
                  </a:lnTo>
                  <a:lnTo>
                    <a:pt x="992" y="300"/>
                  </a:lnTo>
                  <a:lnTo>
                    <a:pt x="1002" y="307"/>
                  </a:lnTo>
                  <a:lnTo>
                    <a:pt x="1016" y="314"/>
                  </a:lnTo>
                  <a:lnTo>
                    <a:pt x="1029" y="321"/>
                  </a:lnTo>
                  <a:lnTo>
                    <a:pt x="1036" y="324"/>
                  </a:lnTo>
                  <a:lnTo>
                    <a:pt x="1041" y="326"/>
                  </a:lnTo>
                  <a:lnTo>
                    <a:pt x="1046" y="324"/>
                  </a:lnTo>
                  <a:lnTo>
                    <a:pt x="1048" y="323"/>
                  </a:lnTo>
                  <a:lnTo>
                    <a:pt x="1049" y="323"/>
                  </a:lnTo>
                  <a:lnTo>
                    <a:pt x="1048" y="321"/>
                  </a:lnTo>
                  <a:lnTo>
                    <a:pt x="1046" y="318"/>
                  </a:lnTo>
                  <a:lnTo>
                    <a:pt x="1039" y="313"/>
                  </a:lnTo>
                  <a:lnTo>
                    <a:pt x="1036" y="308"/>
                  </a:lnTo>
                  <a:lnTo>
                    <a:pt x="1035" y="304"/>
                  </a:lnTo>
                  <a:lnTo>
                    <a:pt x="1033" y="301"/>
                  </a:lnTo>
                  <a:lnTo>
                    <a:pt x="1033" y="297"/>
                  </a:lnTo>
                  <a:lnTo>
                    <a:pt x="1033" y="292"/>
                  </a:lnTo>
                  <a:lnTo>
                    <a:pt x="1051" y="278"/>
                  </a:lnTo>
                  <a:lnTo>
                    <a:pt x="1061" y="271"/>
                  </a:lnTo>
                  <a:lnTo>
                    <a:pt x="1067" y="267"/>
                  </a:lnTo>
                  <a:lnTo>
                    <a:pt x="1069" y="268"/>
                  </a:lnTo>
                  <a:lnTo>
                    <a:pt x="1071" y="269"/>
                  </a:lnTo>
                  <a:lnTo>
                    <a:pt x="1072" y="271"/>
                  </a:lnTo>
                  <a:lnTo>
                    <a:pt x="1074" y="272"/>
                  </a:lnTo>
                  <a:lnTo>
                    <a:pt x="1077" y="272"/>
                  </a:lnTo>
                  <a:lnTo>
                    <a:pt x="1078" y="272"/>
                  </a:lnTo>
                  <a:lnTo>
                    <a:pt x="1081" y="272"/>
                  </a:lnTo>
                  <a:lnTo>
                    <a:pt x="1082" y="272"/>
                  </a:lnTo>
                  <a:lnTo>
                    <a:pt x="1084" y="274"/>
                  </a:lnTo>
                  <a:lnTo>
                    <a:pt x="1085" y="275"/>
                  </a:lnTo>
                  <a:lnTo>
                    <a:pt x="1087" y="278"/>
                  </a:lnTo>
                  <a:lnTo>
                    <a:pt x="1091" y="287"/>
                  </a:lnTo>
                  <a:lnTo>
                    <a:pt x="1094" y="282"/>
                  </a:lnTo>
                  <a:lnTo>
                    <a:pt x="1095" y="280"/>
                  </a:lnTo>
                  <a:lnTo>
                    <a:pt x="1094" y="280"/>
                  </a:lnTo>
                  <a:lnTo>
                    <a:pt x="1094" y="278"/>
                  </a:lnTo>
                  <a:lnTo>
                    <a:pt x="1100" y="269"/>
                  </a:lnTo>
                  <a:lnTo>
                    <a:pt x="1103" y="262"/>
                  </a:lnTo>
                  <a:lnTo>
                    <a:pt x="1107" y="254"/>
                  </a:lnTo>
                  <a:lnTo>
                    <a:pt x="1107" y="251"/>
                  </a:lnTo>
                  <a:lnTo>
                    <a:pt x="1105" y="246"/>
                  </a:lnTo>
                  <a:lnTo>
                    <a:pt x="1105" y="245"/>
                  </a:lnTo>
                  <a:lnTo>
                    <a:pt x="1104" y="244"/>
                  </a:lnTo>
                  <a:lnTo>
                    <a:pt x="1101" y="242"/>
                  </a:lnTo>
                  <a:lnTo>
                    <a:pt x="1100" y="242"/>
                  </a:lnTo>
                  <a:lnTo>
                    <a:pt x="1098" y="241"/>
                  </a:lnTo>
                  <a:lnTo>
                    <a:pt x="1100" y="239"/>
                  </a:lnTo>
                  <a:lnTo>
                    <a:pt x="1103" y="236"/>
                  </a:lnTo>
                  <a:lnTo>
                    <a:pt x="1107" y="228"/>
                  </a:lnTo>
                  <a:lnTo>
                    <a:pt x="1110" y="223"/>
                  </a:lnTo>
                  <a:lnTo>
                    <a:pt x="1110" y="221"/>
                  </a:lnTo>
                  <a:lnTo>
                    <a:pt x="1111" y="216"/>
                  </a:lnTo>
                  <a:lnTo>
                    <a:pt x="1111" y="213"/>
                  </a:lnTo>
                  <a:lnTo>
                    <a:pt x="1110" y="209"/>
                  </a:lnTo>
                  <a:lnTo>
                    <a:pt x="1107" y="203"/>
                  </a:lnTo>
                  <a:lnTo>
                    <a:pt x="1100" y="192"/>
                  </a:lnTo>
                  <a:lnTo>
                    <a:pt x="1110" y="197"/>
                  </a:lnTo>
                  <a:lnTo>
                    <a:pt x="1114" y="199"/>
                  </a:lnTo>
                  <a:lnTo>
                    <a:pt x="1118" y="200"/>
                  </a:lnTo>
                  <a:lnTo>
                    <a:pt x="1123" y="200"/>
                  </a:lnTo>
                  <a:lnTo>
                    <a:pt x="1127" y="200"/>
                  </a:lnTo>
                  <a:lnTo>
                    <a:pt x="1131" y="200"/>
                  </a:lnTo>
                  <a:lnTo>
                    <a:pt x="1136" y="200"/>
                  </a:lnTo>
                  <a:lnTo>
                    <a:pt x="1137" y="203"/>
                  </a:lnTo>
                  <a:lnTo>
                    <a:pt x="1141" y="206"/>
                  </a:lnTo>
                  <a:lnTo>
                    <a:pt x="1144" y="210"/>
                  </a:lnTo>
                  <a:lnTo>
                    <a:pt x="1147" y="215"/>
                  </a:lnTo>
                  <a:lnTo>
                    <a:pt x="1153" y="226"/>
                  </a:lnTo>
                  <a:lnTo>
                    <a:pt x="1157" y="233"/>
                  </a:lnTo>
                  <a:lnTo>
                    <a:pt x="1149" y="233"/>
                  </a:lnTo>
                  <a:lnTo>
                    <a:pt x="1143" y="235"/>
                  </a:lnTo>
                  <a:lnTo>
                    <a:pt x="1136" y="236"/>
                  </a:lnTo>
                  <a:lnTo>
                    <a:pt x="1134" y="239"/>
                  </a:lnTo>
                  <a:lnTo>
                    <a:pt x="1131" y="242"/>
                  </a:lnTo>
                  <a:lnTo>
                    <a:pt x="1130" y="244"/>
                  </a:lnTo>
                  <a:lnTo>
                    <a:pt x="1130" y="245"/>
                  </a:lnTo>
                  <a:lnTo>
                    <a:pt x="1130" y="248"/>
                  </a:lnTo>
                  <a:lnTo>
                    <a:pt x="1130" y="252"/>
                  </a:lnTo>
                  <a:lnTo>
                    <a:pt x="1131" y="255"/>
                  </a:lnTo>
                  <a:lnTo>
                    <a:pt x="1133" y="259"/>
                  </a:lnTo>
                  <a:lnTo>
                    <a:pt x="1139" y="272"/>
                  </a:lnTo>
                  <a:lnTo>
                    <a:pt x="1149" y="271"/>
                  </a:lnTo>
                  <a:lnTo>
                    <a:pt x="1154" y="269"/>
                  </a:lnTo>
                  <a:lnTo>
                    <a:pt x="1160" y="267"/>
                  </a:lnTo>
                  <a:lnTo>
                    <a:pt x="1163" y="262"/>
                  </a:lnTo>
                  <a:lnTo>
                    <a:pt x="1164" y="259"/>
                  </a:lnTo>
                  <a:lnTo>
                    <a:pt x="1166" y="258"/>
                  </a:lnTo>
                  <a:lnTo>
                    <a:pt x="1167" y="259"/>
                  </a:lnTo>
                  <a:lnTo>
                    <a:pt x="1169" y="261"/>
                  </a:lnTo>
                  <a:lnTo>
                    <a:pt x="1170" y="262"/>
                  </a:lnTo>
                  <a:lnTo>
                    <a:pt x="1172" y="261"/>
                  </a:lnTo>
                  <a:lnTo>
                    <a:pt x="1173" y="256"/>
                  </a:lnTo>
                  <a:lnTo>
                    <a:pt x="1175" y="248"/>
                  </a:lnTo>
                  <a:lnTo>
                    <a:pt x="1176" y="233"/>
                  </a:lnTo>
                  <a:lnTo>
                    <a:pt x="1180" y="233"/>
                  </a:lnTo>
                  <a:lnTo>
                    <a:pt x="1183" y="233"/>
                  </a:lnTo>
                  <a:lnTo>
                    <a:pt x="1188" y="232"/>
                  </a:lnTo>
                  <a:lnTo>
                    <a:pt x="1190" y="231"/>
                  </a:lnTo>
                  <a:lnTo>
                    <a:pt x="1190" y="225"/>
                  </a:lnTo>
                  <a:lnTo>
                    <a:pt x="1193" y="225"/>
                  </a:lnTo>
                  <a:lnTo>
                    <a:pt x="1196" y="225"/>
                  </a:lnTo>
                  <a:lnTo>
                    <a:pt x="1199" y="226"/>
                  </a:lnTo>
                  <a:lnTo>
                    <a:pt x="1202" y="225"/>
                  </a:lnTo>
                  <a:lnTo>
                    <a:pt x="1208" y="222"/>
                  </a:lnTo>
                  <a:lnTo>
                    <a:pt x="1215" y="218"/>
                  </a:lnTo>
                  <a:lnTo>
                    <a:pt x="1222" y="212"/>
                  </a:lnTo>
                  <a:lnTo>
                    <a:pt x="1229" y="209"/>
                  </a:lnTo>
                  <a:lnTo>
                    <a:pt x="1235" y="209"/>
                  </a:lnTo>
                  <a:lnTo>
                    <a:pt x="1241" y="209"/>
                  </a:lnTo>
                  <a:lnTo>
                    <a:pt x="1242" y="203"/>
                  </a:lnTo>
                  <a:lnTo>
                    <a:pt x="1245" y="203"/>
                  </a:lnTo>
                  <a:lnTo>
                    <a:pt x="1248" y="203"/>
                  </a:lnTo>
                  <a:lnTo>
                    <a:pt x="1252" y="206"/>
                  </a:lnTo>
                  <a:lnTo>
                    <a:pt x="1257" y="209"/>
                  </a:lnTo>
                  <a:lnTo>
                    <a:pt x="1257" y="200"/>
                  </a:lnTo>
                  <a:lnTo>
                    <a:pt x="1258" y="199"/>
                  </a:lnTo>
                  <a:lnTo>
                    <a:pt x="1260" y="197"/>
                  </a:lnTo>
                  <a:lnTo>
                    <a:pt x="1265" y="195"/>
                  </a:lnTo>
                  <a:lnTo>
                    <a:pt x="1277" y="189"/>
                  </a:lnTo>
                  <a:lnTo>
                    <a:pt x="1277" y="190"/>
                  </a:lnTo>
                  <a:lnTo>
                    <a:pt x="1275" y="192"/>
                  </a:lnTo>
                  <a:lnTo>
                    <a:pt x="1274" y="195"/>
                  </a:lnTo>
                  <a:lnTo>
                    <a:pt x="1277" y="196"/>
                  </a:lnTo>
                  <a:lnTo>
                    <a:pt x="1281" y="197"/>
                  </a:lnTo>
                  <a:lnTo>
                    <a:pt x="1281" y="202"/>
                  </a:lnTo>
                  <a:lnTo>
                    <a:pt x="1281" y="203"/>
                  </a:lnTo>
                  <a:lnTo>
                    <a:pt x="1283" y="205"/>
                  </a:lnTo>
                  <a:lnTo>
                    <a:pt x="1284" y="206"/>
                  </a:lnTo>
                  <a:lnTo>
                    <a:pt x="1287" y="208"/>
                  </a:lnTo>
                  <a:lnTo>
                    <a:pt x="1284" y="209"/>
                  </a:lnTo>
                  <a:lnTo>
                    <a:pt x="1274" y="209"/>
                  </a:lnTo>
                  <a:lnTo>
                    <a:pt x="1274" y="215"/>
                  </a:lnTo>
                  <a:lnTo>
                    <a:pt x="1278" y="215"/>
                  </a:lnTo>
                  <a:lnTo>
                    <a:pt x="1283" y="215"/>
                  </a:lnTo>
                  <a:lnTo>
                    <a:pt x="1288" y="215"/>
                  </a:lnTo>
                  <a:lnTo>
                    <a:pt x="1293" y="215"/>
                  </a:lnTo>
                  <a:lnTo>
                    <a:pt x="1294" y="213"/>
                  </a:lnTo>
                  <a:lnTo>
                    <a:pt x="1294" y="212"/>
                  </a:lnTo>
                  <a:lnTo>
                    <a:pt x="1296" y="209"/>
                  </a:lnTo>
                  <a:lnTo>
                    <a:pt x="1297" y="209"/>
                  </a:lnTo>
                  <a:lnTo>
                    <a:pt x="1298" y="209"/>
                  </a:lnTo>
                  <a:lnTo>
                    <a:pt x="1300" y="210"/>
                  </a:lnTo>
                  <a:lnTo>
                    <a:pt x="1301" y="213"/>
                  </a:lnTo>
                  <a:lnTo>
                    <a:pt x="1304" y="216"/>
                  </a:lnTo>
                  <a:lnTo>
                    <a:pt x="1306" y="218"/>
                  </a:lnTo>
                  <a:lnTo>
                    <a:pt x="1307" y="218"/>
                  </a:lnTo>
                  <a:lnTo>
                    <a:pt x="1307" y="209"/>
                  </a:lnTo>
                  <a:lnTo>
                    <a:pt x="1306" y="209"/>
                  </a:lnTo>
                  <a:lnTo>
                    <a:pt x="1307" y="208"/>
                  </a:lnTo>
                  <a:lnTo>
                    <a:pt x="1313" y="205"/>
                  </a:lnTo>
                  <a:lnTo>
                    <a:pt x="1323" y="197"/>
                  </a:lnTo>
                  <a:lnTo>
                    <a:pt x="1327" y="197"/>
                  </a:lnTo>
                  <a:lnTo>
                    <a:pt x="1332" y="199"/>
                  </a:lnTo>
                  <a:lnTo>
                    <a:pt x="1337" y="202"/>
                  </a:lnTo>
                  <a:lnTo>
                    <a:pt x="1346" y="206"/>
                  </a:lnTo>
                  <a:lnTo>
                    <a:pt x="1349" y="206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55" y="205"/>
                  </a:lnTo>
                  <a:lnTo>
                    <a:pt x="1353" y="202"/>
                  </a:lnTo>
                  <a:lnTo>
                    <a:pt x="1350" y="197"/>
                  </a:lnTo>
                  <a:lnTo>
                    <a:pt x="1353" y="197"/>
                  </a:lnTo>
                  <a:lnTo>
                    <a:pt x="1353" y="199"/>
                  </a:lnTo>
                  <a:lnTo>
                    <a:pt x="1353" y="200"/>
                  </a:lnTo>
                  <a:lnTo>
                    <a:pt x="1355" y="200"/>
                  </a:lnTo>
                  <a:lnTo>
                    <a:pt x="1356" y="200"/>
                  </a:lnTo>
                  <a:lnTo>
                    <a:pt x="1380" y="192"/>
                  </a:lnTo>
                  <a:lnTo>
                    <a:pt x="1379" y="193"/>
                  </a:lnTo>
                  <a:lnTo>
                    <a:pt x="1378" y="195"/>
                  </a:lnTo>
                  <a:lnTo>
                    <a:pt x="1376" y="197"/>
                  </a:lnTo>
                  <a:lnTo>
                    <a:pt x="1378" y="202"/>
                  </a:lnTo>
                  <a:lnTo>
                    <a:pt x="1379" y="206"/>
                  </a:lnTo>
                  <a:lnTo>
                    <a:pt x="1382" y="209"/>
                  </a:lnTo>
                  <a:lnTo>
                    <a:pt x="1386" y="213"/>
                  </a:lnTo>
                  <a:lnTo>
                    <a:pt x="1389" y="218"/>
                  </a:lnTo>
                  <a:lnTo>
                    <a:pt x="1391" y="213"/>
                  </a:lnTo>
                  <a:lnTo>
                    <a:pt x="1391" y="210"/>
                  </a:lnTo>
                  <a:lnTo>
                    <a:pt x="1389" y="203"/>
                  </a:lnTo>
                  <a:lnTo>
                    <a:pt x="1395" y="200"/>
                  </a:lnTo>
                  <a:lnTo>
                    <a:pt x="1398" y="203"/>
                  </a:lnTo>
                  <a:lnTo>
                    <a:pt x="1401" y="205"/>
                  </a:lnTo>
                  <a:lnTo>
                    <a:pt x="1401" y="206"/>
                  </a:lnTo>
                  <a:lnTo>
                    <a:pt x="1405" y="205"/>
                  </a:lnTo>
                  <a:lnTo>
                    <a:pt x="1408" y="203"/>
                  </a:lnTo>
                  <a:lnTo>
                    <a:pt x="1409" y="203"/>
                  </a:lnTo>
                  <a:lnTo>
                    <a:pt x="1409" y="192"/>
                  </a:lnTo>
                  <a:lnTo>
                    <a:pt x="1408" y="186"/>
                  </a:lnTo>
                  <a:lnTo>
                    <a:pt x="1406" y="180"/>
                  </a:lnTo>
                  <a:lnTo>
                    <a:pt x="1404" y="173"/>
                  </a:lnTo>
                  <a:lnTo>
                    <a:pt x="1406" y="173"/>
                  </a:lnTo>
                  <a:lnTo>
                    <a:pt x="1406" y="172"/>
                  </a:lnTo>
                  <a:lnTo>
                    <a:pt x="1406" y="170"/>
                  </a:lnTo>
                  <a:lnTo>
                    <a:pt x="1406" y="167"/>
                  </a:lnTo>
                  <a:lnTo>
                    <a:pt x="1419" y="169"/>
                  </a:lnTo>
                  <a:lnTo>
                    <a:pt x="1434" y="170"/>
                  </a:lnTo>
                  <a:lnTo>
                    <a:pt x="1435" y="166"/>
                  </a:lnTo>
                  <a:lnTo>
                    <a:pt x="1435" y="163"/>
                  </a:lnTo>
                  <a:lnTo>
                    <a:pt x="1437" y="161"/>
                  </a:lnTo>
                  <a:lnTo>
                    <a:pt x="1438" y="163"/>
                  </a:lnTo>
                  <a:lnTo>
                    <a:pt x="1441" y="164"/>
                  </a:lnTo>
                  <a:lnTo>
                    <a:pt x="1445" y="167"/>
                  </a:lnTo>
                  <a:lnTo>
                    <a:pt x="1452" y="169"/>
                  </a:lnTo>
                  <a:lnTo>
                    <a:pt x="1461" y="169"/>
                  </a:lnTo>
                  <a:lnTo>
                    <a:pt x="1471" y="169"/>
                  </a:lnTo>
                  <a:lnTo>
                    <a:pt x="1481" y="170"/>
                  </a:lnTo>
                  <a:lnTo>
                    <a:pt x="1478" y="179"/>
                  </a:lnTo>
                  <a:lnTo>
                    <a:pt x="1477" y="185"/>
                  </a:lnTo>
                  <a:lnTo>
                    <a:pt x="1477" y="186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1" y="186"/>
                  </a:lnTo>
                  <a:lnTo>
                    <a:pt x="1483" y="183"/>
                  </a:lnTo>
                  <a:lnTo>
                    <a:pt x="1483" y="179"/>
                  </a:lnTo>
                  <a:lnTo>
                    <a:pt x="1483" y="176"/>
                  </a:lnTo>
                  <a:lnTo>
                    <a:pt x="1486" y="177"/>
                  </a:lnTo>
                  <a:lnTo>
                    <a:pt x="1487" y="179"/>
                  </a:lnTo>
                  <a:lnTo>
                    <a:pt x="1488" y="182"/>
                  </a:lnTo>
                  <a:lnTo>
                    <a:pt x="1491" y="182"/>
                  </a:lnTo>
                  <a:lnTo>
                    <a:pt x="1494" y="182"/>
                  </a:lnTo>
                  <a:lnTo>
                    <a:pt x="1497" y="180"/>
                  </a:lnTo>
                  <a:lnTo>
                    <a:pt x="1500" y="182"/>
                  </a:lnTo>
                  <a:lnTo>
                    <a:pt x="1499" y="185"/>
                  </a:lnTo>
                  <a:lnTo>
                    <a:pt x="1499" y="187"/>
                  </a:lnTo>
                  <a:lnTo>
                    <a:pt x="1499" y="189"/>
                  </a:lnTo>
                  <a:lnTo>
                    <a:pt x="1500" y="189"/>
                  </a:lnTo>
                  <a:lnTo>
                    <a:pt x="1501" y="190"/>
                  </a:lnTo>
                  <a:lnTo>
                    <a:pt x="1503" y="190"/>
                  </a:lnTo>
                  <a:lnTo>
                    <a:pt x="1506" y="190"/>
                  </a:lnTo>
                  <a:lnTo>
                    <a:pt x="1509" y="189"/>
                  </a:lnTo>
                  <a:lnTo>
                    <a:pt x="1512" y="189"/>
                  </a:lnTo>
                  <a:lnTo>
                    <a:pt x="1522" y="203"/>
                  </a:lnTo>
                  <a:lnTo>
                    <a:pt x="1529" y="213"/>
                  </a:lnTo>
                  <a:lnTo>
                    <a:pt x="1533" y="221"/>
                  </a:lnTo>
                  <a:lnTo>
                    <a:pt x="1540" y="208"/>
                  </a:lnTo>
                  <a:lnTo>
                    <a:pt x="1543" y="200"/>
                  </a:lnTo>
                  <a:lnTo>
                    <a:pt x="1548" y="192"/>
                  </a:lnTo>
                  <a:lnTo>
                    <a:pt x="1539" y="195"/>
                  </a:lnTo>
                  <a:lnTo>
                    <a:pt x="1537" y="182"/>
                  </a:lnTo>
                  <a:lnTo>
                    <a:pt x="1539" y="167"/>
                  </a:lnTo>
                  <a:lnTo>
                    <a:pt x="1535" y="167"/>
                  </a:lnTo>
                  <a:lnTo>
                    <a:pt x="1530" y="166"/>
                  </a:lnTo>
                  <a:lnTo>
                    <a:pt x="1526" y="166"/>
                  </a:lnTo>
                  <a:lnTo>
                    <a:pt x="1519" y="164"/>
                  </a:lnTo>
                  <a:lnTo>
                    <a:pt x="1520" y="160"/>
                  </a:lnTo>
                  <a:lnTo>
                    <a:pt x="1519" y="156"/>
                  </a:lnTo>
                  <a:lnTo>
                    <a:pt x="1519" y="151"/>
                  </a:lnTo>
                  <a:lnTo>
                    <a:pt x="1519" y="150"/>
                  </a:lnTo>
                  <a:lnTo>
                    <a:pt x="1519" y="149"/>
                  </a:lnTo>
                  <a:lnTo>
                    <a:pt x="1527" y="146"/>
                  </a:lnTo>
                  <a:lnTo>
                    <a:pt x="1527" y="140"/>
                  </a:lnTo>
                  <a:lnTo>
                    <a:pt x="1527" y="134"/>
                  </a:lnTo>
                  <a:lnTo>
                    <a:pt x="1526" y="125"/>
                  </a:lnTo>
                  <a:lnTo>
                    <a:pt x="1524" y="115"/>
                  </a:lnTo>
                  <a:lnTo>
                    <a:pt x="1522" y="104"/>
                  </a:lnTo>
                  <a:lnTo>
                    <a:pt x="1524" y="102"/>
                  </a:lnTo>
                  <a:lnTo>
                    <a:pt x="1527" y="102"/>
                  </a:lnTo>
                  <a:lnTo>
                    <a:pt x="1530" y="102"/>
                  </a:lnTo>
                  <a:lnTo>
                    <a:pt x="1533" y="101"/>
                  </a:lnTo>
                  <a:lnTo>
                    <a:pt x="1536" y="98"/>
                  </a:lnTo>
                  <a:lnTo>
                    <a:pt x="1539" y="95"/>
                  </a:lnTo>
                  <a:lnTo>
                    <a:pt x="1542" y="87"/>
                  </a:lnTo>
                  <a:lnTo>
                    <a:pt x="1546" y="79"/>
                  </a:lnTo>
                  <a:lnTo>
                    <a:pt x="1549" y="75"/>
                  </a:lnTo>
                  <a:lnTo>
                    <a:pt x="1552" y="74"/>
                  </a:lnTo>
                  <a:lnTo>
                    <a:pt x="1555" y="74"/>
                  </a:lnTo>
                  <a:lnTo>
                    <a:pt x="1558" y="66"/>
                  </a:lnTo>
                  <a:lnTo>
                    <a:pt x="1560" y="59"/>
                  </a:lnTo>
                  <a:lnTo>
                    <a:pt x="1562" y="53"/>
                  </a:lnTo>
                  <a:lnTo>
                    <a:pt x="1563" y="51"/>
                  </a:lnTo>
                  <a:lnTo>
                    <a:pt x="1566" y="49"/>
                  </a:lnTo>
                  <a:lnTo>
                    <a:pt x="1568" y="48"/>
                  </a:lnTo>
                  <a:lnTo>
                    <a:pt x="1571" y="46"/>
                  </a:lnTo>
                  <a:lnTo>
                    <a:pt x="1578" y="45"/>
                  </a:lnTo>
                  <a:lnTo>
                    <a:pt x="1586" y="45"/>
                  </a:lnTo>
                  <a:lnTo>
                    <a:pt x="1595" y="43"/>
                  </a:lnTo>
                  <a:lnTo>
                    <a:pt x="1604" y="45"/>
                  </a:lnTo>
                  <a:lnTo>
                    <a:pt x="1612" y="46"/>
                  </a:lnTo>
                  <a:lnTo>
                    <a:pt x="1618" y="48"/>
                  </a:lnTo>
                  <a:lnTo>
                    <a:pt x="1620" y="49"/>
                  </a:lnTo>
                  <a:lnTo>
                    <a:pt x="1621" y="51"/>
                  </a:lnTo>
                  <a:lnTo>
                    <a:pt x="1624" y="56"/>
                  </a:lnTo>
                  <a:lnTo>
                    <a:pt x="1624" y="61"/>
                  </a:lnTo>
                  <a:lnTo>
                    <a:pt x="1625" y="68"/>
                  </a:lnTo>
                  <a:lnTo>
                    <a:pt x="1625" y="74"/>
                  </a:lnTo>
                  <a:lnTo>
                    <a:pt x="1624" y="87"/>
                  </a:lnTo>
                  <a:lnTo>
                    <a:pt x="1621" y="98"/>
                  </a:lnTo>
                  <a:lnTo>
                    <a:pt x="1620" y="101"/>
                  </a:lnTo>
                  <a:lnTo>
                    <a:pt x="1618" y="102"/>
                  </a:lnTo>
                  <a:lnTo>
                    <a:pt x="1614" y="107"/>
                  </a:lnTo>
                  <a:lnTo>
                    <a:pt x="1611" y="113"/>
                  </a:lnTo>
                  <a:lnTo>
                    <a:pt x="1611" y="115"/>
                  </a:lnTo>
                  <a:lnTo>
                    <a:pt x="1611" y="118"/>
                  </a:lnTo>
                  <a:lnTo>
                    <a:pt x="1612" y="120"/>
                  </a:lnTo>
                  <a:lnTo>
                    <a:pt x="1612" y="121"/>
                  </a:lnTo>
                  <a:lnTo>
                    <a:pt x="1612" y="123"/>
                  </a:lnTo>
                  <a:lnTo>
                    <a:pt x="1614" y="125"/>
                  </a:lnTo>
                  <a:lnTo>
                    <a:pt x="1617" y="130"/>
                  </a:lnTo>
                  <a:lnTo>
                    <a:pt x="1621" y="134"/>
                  </a:lnTo>
                  <a:lnTo>
                    <a:pt x="1625" y="138"/>
                  </a:lnTo>
                  <a:lnTo>
                    <a:pt x="1627" y="141"/>
                  </a:lnTo>
                  <a:lnTo>
                    <a:pt x="1627" y="143"/>
                  </a:lnTo>
                  <a:lnTo>
                    <a:pt x="1627" y="147"/>
                  </a:lnTo>
                  <a:lnTo>
                    <a:pt x="1625" y="153"/>
                  </a:lnTo>
                  <a:lnTo>
                    <a:pt x="1622" y="163"/>
                  </a:lnTo>
                  <a:lnTo>
                    <a:pt x="1620" y="169"/>
                  </a:lnTo>
                  <a:lnTo>
                    <a:pt x="1618" y="174"/>
                  </a:lnTo>
                  <a:lnTo>
                    <a:pt x="1618" y="180"/>
                  </a:lnTo>
                  <a:lnTo>
                    <a:pt x="1620" y="187"/>
                  </a:lnTo>
                  <a:lnTo>
                    <a:pt x="1622" y="192"/>
                  </a:lnTo>
                  <a:lnTo>
                    <a:pt x="1624" y="195"/>
                  </a:lnTo>
                  <a:lnTo>
                    <a:pt x="1627" y="197"/>
                  </a:lnTo>
                  <a:lnTo>
                    <a:pt x="1632" y="202"/>
                  </a:lnTo>
                  <a:lnTo>
                    <a:pt x="1634" y="205"/>
                  </a:lnTo>
                  <a:lnTo>
                    <a:pt x="1635" y="206"/>
                  </a:lnTo>
                  <a:lnTo>
                    <a:pt x="1637" y="222"/>
                  </a:lnTo>
                  <a:lnTo>
                    <a:pt x="1635" y="236"/>
                  </a:lnTo>
                  <a:lnTo>
                    <a:pt x="1621" y="248"/>
                  </a:lnTo>
                  <a:lnTo>
                    <a:pt x="1622" y="249"/>
                  </a:lnTo>
                  <a:lnTo>
                    <a:pt x="1624" y="251"/>
                  </a:lnTo>
                  <a:lnTo>
                    <a:pt x="1625" y="252"/>
                  </a:lnTo>
                  <a:lnTo>
                    <a:pt x="1624" y="256"/>
                  </a:lnTo>
                  <a:lnTo>
                    <a:pt x="1621" y="255"/>
                  </a:lnTo>
                  <a:lnTo>
                    <a:pt x="1620" y="256"/>
                  </a:lnTo>
                  <a:lnTo>
                    <a:pt x="1617" y="258"/>
                  </a:lnTo>
                  <a:lnTo>
                    <a:pt x="1614" y="255"/>
                  </a:lnTo>
                  <a:lnTo>
                    <a:pt x="1611" y="254"/>
                  </a:lnTo>
                  <a:lnTo>
                    <a:pt x="1609" y="254"/>
                  </a:lnTo>
                  <a:lnTo>
                    <a:pt x="1608" y="254"/>
                  </a:lnTo>
                  <a:lnTo>
                    <a:pt x="1605" y="255"/>
                  </a:lnTo>
                  <a:lnTo>
                    <a:pt x="1602" y="258"/>
                  </a:lnTo>
                  <a:lnTo>
                    <a:pt x="1598" y="262"/>
                  </a:lnTo>
                  <a:lnTo>
                    <a:pt x="1594" y="264"/>
                  </a:lnTo>
                  <a:lnTo>
                    <a:pt x="1578" y="265"/>
                  </a:lnTo>
                  <a:lnTo>
                    <a:pt x="1563" y="264"/>
                  </a:lnTo>
                  <a:lnTo>
                    <a:pt x="1572" y="272"/>
                  </a:lnTo>
                  <a:lnTo>
                    <a:pt x="1578" y="275"/>
                  </a:lnTo>
                  <a:lnTo>
                    <a:pt x="1581" y="277"/>
                  </a:lnTo>
                  <a:lnTo>
                    <a:pt x="1584" y="278"/>
                  </a:lnTo>
                  <a:lnTo>
                    <a:pt x="1591" y="278"/>
                  </a:lnTo>
                  <a:lnTo>
                    <a:pt x="1596" y="277"/>
                  </a:lnTo>
                  <a:lnTo>
                    <a:pt x="1604" y="275"/>
                  </a:lnTo>
                  <a:lnTo>
                    <a:pt x="1607" y="277"/>
                  </a:lnTo>
                  <a:lnTo>
                    <a:pt x="1611" y="278"/>
                  </a:lnTo>
                  <a:lnTo>
                    <a:pt x="1612" y="281"/>
                  </a:lnTo>
                  <a:lnTo>
                    <a:pt x="1615" y="287"/>
                  </a:lnTo>
                  <a:lnTo>
                    <a:pt x="1620" y="294"/>
                  </a:lnTo>
                  <a:lnTo>
                    <a:pt x="1621" y="295"/>
                  </a:lnTo>
                  <a:lnTo>
                    <a:pt x="1624" y="294"/>
                  </a:lnTo>
                  <a:lnTo>
                    <a:pt x="1625" y="294"/>
                  </a:lnTo>
                  <a:lnTo>
                    <a:pt x="1627" y="294"/>
                  </a:lnTo>
                  <a:lnTo>
                    <a:pt x="1627" y="285"/>
                  </a:lnTo>
                  <a:lnTo>
                    <a:pt x="1624" y="275"/>
                  </a:lnTo>
                  <a:lnTo>
                    <a:pt x="1622" y="274"/>
                  </a:lnTo>
                  <a:lnTo>
                    <a:pt x="1621" y="272"/>
                  </a:lnTo>
                  <a:lnTo>
                    <a:pt x="1618" y="272"/>
                  </a:lnTo>
                  <a:lnTo>
                    <a:pt x="1617" y="271"/>
                  </a:lnTo>
                  <a:lnTo>
                    <a:pt x="1617" y="269"/>
                  </a:lnTo>
                  <a:lnTo>
                    <a:pt x="1635" y="262"/>
                  </a:lnTo>
                  <a:lnTo>
                    <a:pt x="1641" y="259"/>
                  </a:lnTo>
                  <a:lnTo>
                    <a:pt x="1644" y="258"/>
                  </a:lnTo>
                  <a:lnTo>
                    <a:pt x="1645" y="256"/>
                  </a:lnTo>
                  <a:lnTo>
                    <a:pt x="1648" y="255"/>
                  </a:lnTo>
                  <a:lnTo>
                    <a:pt x="1650" y="252"/>
                  </a:lnTo>
                  <a:lnTo>
                    <a:pt x="1653" y="245"/>
                  </a:lnTo>
                  <a:lnTo>
                    <a:pt x="1656" y="236"/>
                  </a:lnTo>
                  <a:lnTo>
                    <a:pt x="1657" y="223"/>
                  </a:lnTo>
                  <a:lnTo>
                    <a:pt x="1658" y="222"/>
                  </a:lnTo>
                  <a:lnTo>
                    <a:pt x="1658" y="219"/>
                  </a:lnTo>
                  <a:lnTo>
                    <a:pt x="1660" y="215"/>
                  </a:lnTo>
                  <a:lnTo>
                    <a:pt x="1658" y="213"/>
                  </a:lnTo>
                  <a:lnTo>
                    <a:pt x="1657" y="212"/>
                  </a:lnTo>
                  <a:lnTo>
                    <a:pt x="1657" y="213"/>
                  </a:lnTo>
                  <a:lnTo>
                    <a:pt x="1656" y="210"/>
                  </a:lnTo>
                  <a:lnTo>
                    <a:pt x="1654" y="206"/>
                  </a:lnTo>
                  <a:lnTo>
                    <a:pt x="1657" y="202"/>
                  </a:lnTo>
                  <a:lnTo>
                    <a:pt x="1660" y="197"/>
                  </a:lnTo>
                  <a:lnTo>
                    <a:pt x="1666" y="195"/>
                  </a:lnTo>
                  <a:lnTo>
                    <a:pt x="1671" y="192"/>
                  </a:lnTo>
                  <a:lnTo>
                    <a:pt x="1684" y="187"/>
                  </a:lnTo>
                  <a:lnTo>
                    <a:pt x="1696" y="185"/>
                  </a:lnTo>
                  <a:lnTo>
                    <a:pt x="1702" y="199"/>
                  </a:lnTo>
                  <a:lnTo>
                    <a:pt x="1706" y="210"/>
                  </a:lnTo>
                  <a:lnTo>
                    <a:pt x="1706" y="216"/>
                  </a:lnTo>
                  <a:lnTo>
                    <a:pt x="1706" y="223"/>
                  </a:lnTo>
                  <a:lnTo>
                    <a:pt x="1706" y="232"/>
                  </a:lnTo>
                  <a:lnTo>
                    <a:pt x="1704" y="242"/>
                  </a:lnTo>
                  <a:lnTo>
                    <a:pt x="1713" y="245"/>
                  </a:lnTo>
                  <a:lnTo>
                    <a:pt x="1713" y="246"/>
                  </a:lnTo>
                  <a:lnTo>
                    <a:pt x="1715" y="248"/>
                  </a:lnTo>
                  <a:lnTo>
                    <a:pt x="1716" y="249"/>
                  </a:lnTo>
                  <a:lnTo>
                    <a:pt x="1717" y="251"/>
                  </a:lnTo>
                  <a:lnTo>
                    <a:pt x="1719" y="251"/>
                  </a:lnTo>
                  <a:lnTo>
                    <a:pt x="1719" y="242"/>
                  </a:lnTo>
                  <a:lnTo>
                    <a:pt x="1728" y="244"/>
                  </a:lnTo>
                  <a:lnTo>
                    <a:pt x="1735" y="245"/>
                  </a:lnTo>
                  <a:lnTo>
                    <a:pt x="1742" y="246"/>
                  </a:lnTo>
                  <a:lnTo>
                    <a:pt x="1752" y="248"/>
                  </a:lnTo>
                  <a:lnTo>
                    <a:pt x="1749" y="245"/>
                  </a:lnTo>
                  <a:lnTo>
                    <a:pt x="1749" y="242"/>
                  </a:lnTo>
                  <a:lnTo>
                    <a:pt x="1735" y="239"/>
                  </a:lnTo>
                  <a:lnTo>
                    <a:pt x="1729" y="238"/>
                  </a:lnTo>
                  <a:lnTo>
                    <a:pt x="1722" y="236"/>
                  </a:lnTo>
                  <a:lnTo>
                    <a:pt x="1720" y="235"/>
                  </a:lnTo>
                  <a:lnTo>
                    <a:pt x="1719" y="233"/>
                  </a:lnTo>
                  <a:lnTo>
                    <a:pt x="1716" y="231"/>
                  </a:lnTo>
                  <a:lnTo>
                    <a:pt x="1716" y="229"/>
                  </a:lnTo>
                  <a:lnTo>
                    <a:pt x="1716" y="225"/>
                  </a:lnTo>
                  <a:lnTo>
                    <a:pt x="1716" y="222"/>
                  </a:lnTo>
                  <a:lnTo>
                    <a:pt x="1716" y="221"/>
                  </a:lnTo>
                  <a:lnTo>
                    <a:pt x="1720" y="216"/>
                  </a:lnTo>
                  <a:lnTo>
                    <a:pt x="1726" y="212"/>
                  </a:lnTo>
                  <a:lnTo>
                    <a:pt x="1722" y="202"/>
                  </a:lnTo>
                  <a:lnTo>
                    <a:pt x="1719" y="196"/>
                  </a:lnTo>
                  <a:lnTo>
                    <a:pt x="1715" y="190"/>
                  </a:lnTo>
                  <a:lnTo>
                    <a:pt x="1712" y="185"/>
                  </a:lnTo>
                  <a:lnTo>
                    <a:pt x="1706" y="180"/>
                  </a:lnTo>
                  <a:lnTo>
                    <a:pt x="1704" y="179"/>
                  </a:lnTo>
                  <a:lnTo>
                    <a:pt x="1702" y="177"/>
                  </a:lnTo>
                  <a:lnTo>
                    <a:pt x="1696" y="176"/>
                  </a:lnTo>
                  <a:lnTo>
                    <a:pt x="1693" y="176"/>
                  </a:lnTo>
                  <a:lnTo>
                    <a:pt x="1693" y="177"/>
                  </a:lnTo>
                  <a:lnTo>
                    <a:pt x="1693" y="179"/>
                  </a:lnTo>
                  <a:lnTo>
                    <a:pt x="1690" y="179"/>
                  </a:lnTo>
                  <a:lnTo>
                    <a:pt x="1686" y="176"/>
                  </a:lnTo>
                  <a:lnTo>
                    <a:pt x="1681" y="173"/>
                  </a:lnTo>
                  <a:lnTo>
                    <a:pt x="1680" y="173"/>
                  </a:lnTo>
                  <a:lnTo>
                    <a:pt x="1677" y="174"/>
                  </a:lnTo>
                  <a:lnTo>
                    <a:pt x="1674" y="177"/>
                  </a:lnTo>
                  <a:lnTo>
                    <a:pt x="1668" y="182"/>
                  </a:lnTo>
                  <a:lnTo>
                    <a:pt x="1663" y="183"/>
                  </a:lnTo>
                  <a:lnTo>
                    <a:pt x="1658" y="183"/>
                  </a:lnTo>
                  <a:lnTo>
                    <a:pt x="1650" y="185"/>
                  </a:lnTo>
                  <a:lnTo>
                    <a:pt x="1645" y="170"/>
                  </a:lnTo>
                  <a:lnTo>
                    <a:pt x="1644" y="163"/>
                  </a:lnTo>
                  <a:lnTo>
                    <a:pt x="1644" y="156"/>
                  </a:lnTo>
                  <a:lnTo>
                    <a:pt x="1644" y="154"/>
                  </a:lnTo>
                  <a:lnTo>
                    <a:pt x="1645" y="153"/>
                  </a:lnTo>
                  <a:lnTo>
                    <a:pt x="1647" y="150"/>
                  </a:lnTo>
                  <a:lnTo>
                    <a:pt x="1650" y="146"/>
                  </a:lnTo>
                  <a:lnTo>
                    <a:pt x="1650" y="140"/>
                  </a:lnTo>
                  <a:lnTo>
                    <a:pt x="1643" y="131"/>
                  </a:lnTo>
                  <a:lnTo>
                    <a:pt x="1635" y="123"/>
                  </a:lnTo>
                  <a:lnTo>
                    <a:pt x="1637" y="123"/>
                  </a:lnTo>
                  <a:lnTo>
                    <a:pt x="1638" y="121"/>
                  </a:lnTo>
                  <a:lnTo>
                    <a:pt x="1641" y="118"/>
                  </a:lnTo>
                  <a:lnTo>
                    <a:pt x="1643" y="114"/>
                  </a:lnTo>
                  <a:lnTo>
                    <a:pt x="1643" y="110"/>
                  </a:lnTo>
                  <a:lnTo>
                    <a:pt x="1643" y="107"/>
                  </a:lnTo>
                  <a:lnTo>
                    <a:pt x="1644" y="104"/>
                  </a:lnTo>
                  <a:lnTo>
                    <a:pt x="1647" y="101"/>
                  </a:lnTo>
                  <a:lnTo>
                    <a:pt x="1651" y="98"/>
                  </a:lnTo>
                  <a:lnTo>
                    <a:pt x="1656" y="94"/>
                  </a:lnTo>
                  <a:lnTo>
                    <a:pt x="1657" y="92"/>
                  </a:lnTo>
                  <a:lnTo>
                    <a:pt x="1657" y="89"/>
                  </a:lnTo>
                  <a:lnTo>
                    <a:pt x="1658" y="81"/>
                  </a:lnTo>
                  <a:lnTo>
                    <a:pt x="1658" y="71"/>
                  </a:lnTo>
                  <a:lnTo>
                    <a:pt x="1654" y="53"/>
                  </a:lnTo>
                  <a:lnTo>
                    <a:pt x="1666" y="62"/>
                  </a:lnTo>
                  <a:lnTo>
                    <a:pt x="1667" y="66"/>
                  </a:lnTo>
                  <a:lnTo>
                    <a:pt x="1667" y="71"/>
                  </a:lnTo>
                  <a:lnTo>
                    <a:pt x="1664" y="81"/>
                  </a:lnTo>
                  <a:lnTo>
                    <a:pt x="1663" y="91"/>
                  </a:lnTo>
                  <a:lnTo>
                    <a:pt x="1663" y="98"/>
                  </a:lnTo>
                  <a:lnTo>
                    <a:pt x="1668" y="104"/>
                  </a:lnTo>
                  <a:lnTo>
                    <a:pt x="1668" y="108"/>
                  </a:lnTo>
                  <a:lnTo>
                    <a:pt x="1668" y="113"/>
                  </a:lnTo>
                  <a:lnTo>
                    <a:pt x="1668" y="118"/>
                  </a:lnTo>
                  <a:lnTo>
                    <a:pt x="1670" y="120"/>
                  </a:lnTo>
                  <a:lnTo>
                    <a:pt x="1673" y="121"/>
                  </a:lnTo>
                  <a:lnTo>
                    <a:pt x="1677" y="125"/>
                  </a:lnTo>
                  <a:lnTo>
                    <a:pt x="1679" y="125"/>
                  </a:lnTo>
                  <a:lnTo>
                    <a:pt x="1680" y="125"/>
                  </a:lnTo>
                  <a:lnTo>
                    <a:pt x="1684" y="124"/>
                  </a:lnTo>
                  <a:lnTo>
                    <a:pt x="1689" y="121"/>
                  </a:lnTo>
                  <a:lnTo>
                    <a:pt x="1690" y="120"/>
                  </a:lnTo>
                  <a:lnTo>
                    <a:pt x="1693" y="121"/>
                  </a:lnTo>
                  <a:lnTo>
                    <a:pt x="1694" y="123"/>
                  </a:lnTo>
                  <a:lnTo>
                    <a:pt x="1696" y="125"/>
                  </a:lnTo>
                  <a:lnTo>
                    <a:pt x="1706" y="125"/>
                  </a:lnTo>
                  <a:lnTo>
                    <a:pt x="1710" y="125"/>
                  </a:lnTo>
                  <a:lnTo>
                    <a:pt x="1715" y="124"/>
                  </a:lnTo>
                  <a:lnTo>
                    <a:pt x="1716" y="124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1"/>
                  </a:lnTo>
                  <a:lnTo>
                    <a:pt x="1716" y="118"/>
                  </a:lnTo>
                  <a:lnTo>
                    <a:pt x="1713" y="115"/>
                  </a:lnTo>
                  <a:lnTo>
                    <a:pt x="1704" y="110"/>
                  </a:lnTo>
                  <a:lnTo>
                    <a:pt x="1696" y="104"/>
                  </a:lnTo>
                  <a:lnTo>
                    <a:pt x="1692" y="104"/>
                  </a:lnTo>
                  <a:lnTo>
                    <a:pt x="1689" y="104"/>
                  </a:lnTo>
                  <a:lnTo>
                    <a:pt x="1693" y="97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6" y="95"/>
                  </a:lnTo>
                  <a:lnTo>
                    <a:pt x="1715" y="97"/>
                  </a:lnTo>
                  <a:lnTo>
                    <a:pt x="1717" y="98"/>
                  </a:lnTo>
                  <a:lnTo>
                    <a:pt x="1723" y="98"/>
                  </a:lnTo>
                  <a:lnTo>
                    <a:pt x="1726" y="92"/>
                  </a:lnTo>
                  <a:lnTo>
                    <a:pt x="1729" y="89"/>
                  </a:lnTo>
                  <a:lnTo>
                    <a:pt x="1728" y="88"/>
                  </a:lnTo>
                  <a:lnTo>
                    <a:pt x="1726" y="85"/>
                  </a:lnTo>
                  <a:lnTo>
                    <a:pt x="1719" y="84"/>
                  </a:lnTo>
                  <a:lnTo>
                    <a:pt x="1717" y="84"/>
                  </a:lnTo>
                  <a:lnTo>
                    <a:pt x="1717" y="82"/>
                  </a:lnTo>
                  <a:lnTo>
                    <a:pt x="1717" y="81"/>
                  </a:lnTo>
                  <a:lnTo>
                    <a:pt x="1719" y="79"/>
                  </a:lnTo>
                  <a:lnTo>
                    <a:pt x="1723" y="77"/>
                  </a:lnTo>
                  <a:lnTo>
                    <a:pt x="1732" y="74"/>
                  </a:lnTo>
                  <a:lnTo>
                    <a:pt x="1740" y="72"/>
                  </a:lnTo>
                  <a:lnTo>
                    <a:pt x="1748" y="74"/>
                  </a:lnTo>
                  <a:lnTo>
                    <a:pt x="1758" y="77"/>
                  </a:lnTo>
                  <a:lnTo>
                    <a:pt x="1762" y="82"/>
                  </a:lnTo>
                  <a:lnTo>
                    <a:pt x="1765" y="81"/>
                  </a:lnTo>
                  <a:lnTo>
                    <a:pt x="1765" y="79"/>
                  </a:lnTo>
                  <a:lnTo>
                    <a:pt x="1766" y="78"/>
                  </a:lnTo>
                  <a:lnTo>
                    <a:pt x="1768" y="79"/>
                  </a:lnTo>
                  <a:lnTo>
                    <a:pt x="1776" y="95"/>
                  </a:lnTo>
                  <a:lnTo>
                    <a:pt x="1782" y="95"/>
                  </a:lnTo>
                  <a:lnTo>
                    <a:pt x="1779" y="89"/>
                  </a:lnTo>
                  <a:lnTo>
                    <a:pt x="1794" y="92"/>
                  </a:lnTo>
                  <a:lnTo>
                    <a:pt x="1810" y="95"/>
                  </a:lnTo>
                  <a:lnTo>
                    <a:pt x="1805" y="102"/>
                  </a:lnTo>
                  <a:lnTo>
                    <a:pt x="1801" y="108"/>
                  </a:lnTo>
                  <a:lnTo>
                    <a:pt x="1798" y="115"/>
                  </a:lnTo>
                  <a:lnTo>
                    <a:pt x="1795" y="123"/>
                  </a:lnTo>
                  <a:lnTo>
                    <a:pt x="1792" y="137"/>
                  </a:lnTo>
                  <a:lnTo>
                    <a:pt x="1788" y="154"/>
                  </a:lnTo>
                  <a:lnTo>
                    <a:pt x="1792" y="154"/>
                  </a:lnTo>
                  <a:lnTo>
                    <a:pt x="1795" y="151"/>
                  </a:lnTo>
                  <a:lnTo>
                    <a:pt x="1794" y="150"/>
                  </a:lnTo>
                  <a:lnTo>
                    <a:pt x="1794" y="149"/>
                  </a:lnTo>
                  <a:lnTo>
                    <a:pt x="1795" y="149"/>
                  </a:lnTo>
                  <a:lnTo>
                    <a:pt x="1798" y="149"/>
                  </a:lnTo>
                  <a:lnTo>
                    <a:pt x="1797" y="147"/>
                  </a:lnTo>
                  <a:lnTo>
                    <a:pt x="1798" y="146"/>
                  </a:lnTo>
                  <a:lnTo>
                    <a:pt x="1801" y="149"/>
                  </a:lnTo>
                  <a:lnTo>
                    <a:pt x="1810" y="154"/>
                  </a:lnTo>
                  <a:lnTo>
                    <a:pt x="1811" y="156"/>
                  </a:lnTo>
                  <a:lnTo>
                    <a:pt x="1811" y="160"/>
                  </a:lnTo>
                  <a:lnTo>
                    <a:pt x="1811" y="163"/>
                  </a:lnTo>
                  <a:lnTo>
                    <a:pt x="1812" y="164"/>
                  </a:lnTo>
                  <a:lnTo>
                    <a:pt x="1834" y="164"/>
                  </a:lnTo>
                  <a:lnTo>
                    <a:pt x="1851" y="164"/>
                  </a:lnTo>
                  <a:lnTo>
                    <a:pt x="1854" y="176"/>
                  </a:lnTo>
                  <a:lnTo>
                    <a:pt x="1860" y="176"/>
                  </a:lnTo>
                  <a:lnTo>
                    <a:pt x="1857" y="161"/>
                  </a:lnTo>
                  <a:lnTo>
                    <a:pt x="1851" y="160"/>
                  </a:lnTo>
                  <a:lnTo>
                    <a:pt x="1847" y="157"/>
                  </a:lnTo>
                  <a:lnTo>
                    <a:pt x="1843" y="156"/>
                  </a:lnTo>
                  <a:lnTo>
                    <a:pt x="1841" y="156"/>
                  </a:lnTo>
                  <a:lnTo>
                    <a:pt x="1837" y="156"/>
                  </a:lnTo>
                  <a:lnTo>
                    <a:pt x="1836" y="157"/>
                  </a:lnTo>
                  <a:lnTo>
                    <a:pt x="1834" y="160"/>
                  </a:lnTo>
                  <a:lnTo>
                    <a:pt x="1831" y="161"/>
                  </a:lnTo>
                  <a:lnTo>
                    <a:pt x="1830" y="161"/>
                  </a:lnTo>
                  <a:lnTo>
                    <a:pt x="1827" y="161"/>
                  </a:lnTo>
                  <a:lnTo>
                    <a:pt x="1818" y="157"/>
                  </a:lnTo>
                  <a:lnTo>
                    <a:pt x="1810" y="151"/>
                  </a:lnTo>
                  <a:lnTo>
                    <a:pt x="1810" y="143"/>
                  </a:lnTo>
                  <a:lnTo>
                    <a:pt x="1812" y="141"/>
                  </a:lnTo>
                  <a:lnTo>
                    <a:pt x="1815" y="143"/>
                  </a:lnTo>
                  <a:lnTo>
                    <a:pt x="1818" y="143"/>
                  </a:lnTo>
                  <a:lnTo>
                    <a:pt x="1821" y="143"/>
                  </a:lnTo>
                  <a:lnTo>
                    <a:pt x="1821" y="141"/>
                  </a:lnTo>
                  <a:lnTo>
                    <a:pt x="1823" y="137"/>
                  </a:lnTo>
                  <a:lnTo>
                    <a:pt x="1823" y="134"/>
                  </a:lnTo>
                  <a:lnTo>
                    <a:pt x="1821" y="134"/>
                  </a:lnTo>
                  <a:lnTo>
                    <a:pt x="1821" y="128"/>
                  </a:lnTo>
                  <a:lnTo>
                    <a:pt x="1820" y="127"/>
                  </a:lnTo>
                  <a:lnTo>
                    <a:pt x="1818" y="125"/>
                  </a:lnTo>
                  <a:lnTo>
                    <a:pt x="1820" y="108"/>
                  </a:lnTo>
                  <a:lnTo>
                    <a:pt x="1821" y="101"/>
                  </a:lnTo>
                  <a:lnTo>
                    <a:pt x="1824" y="92"/>
                  </a:lnTo>
                  <a:lnTo>
                    <a:pt x="1817" y="89"/>
                  </a:lnTo>
                  <a:lnTo>
                    <a:pt x="1812" y="89"/>
                  </a:lnTo>
                  <a:lnTo>
                    <a:pt x="1810" y="87"/>
                  </a:lnTo>
                  <a:lnTo>
                    <a:pt x="1808" y="85"/>
                  </a:lnTo>
                  <a:lnTo>
                    <a:pt x="1805" y="81"/>
                  </a:lnTo>
                  <a:lnTo>
                    <a:pt x="1804" y="78"/>
                  </a:lnTo>
                  <a:lnTo>
                    <a:pt x="1802" y="77"/>
                  </a:lnTo>
                  <a:lnTo>
                    <a:pt x="1801" y="77"/>
                  </a:lnTo>
                  <a:lnTo>
                    <a:pt x="1800" y="77"/>
                  </a:lnTo>
                  <a:lnTo>
                    <a:pt x="1797" y="78"/>
                  </a:lnTo>
                  <a:lnTo>
                    <a:pt x="1794" y="79"/>
                  </a:lnTo>
                  <a:lnTo>
                    <a:pt x="1791" y="79"/>
                  </a:lnTo>
                  <a:lnTo>
                    <a:pt x="1787" y="78"/>
                  </a:lnTo>
                  <a:lnTo>
                    <a:pt x="1784" y="77"/>
                  </a:lnTo>
                  <a:lnTo>
                    <a:pt x="1782" y="74"/>
                  </a:lnTo>
                  <a:lnTo>
                    <a:pt x="1779" y="72"/>
                  </a:lnTo>
                  <a:lnTo>
                    <a:pt x="1778" y="68"/>
                  </a:lnTo>
                  <a:lnTo>
                    <a:pt x="1776" y="65"/>
                  </a:lnTo>
                  <a:lnTo>
                    <a:pt x="1774" y="58"/>
                  </a:lnTo>
                  <a:lnTo>
                    <a:pt x="1774" y="49"/>
                  </a:lnTo>
                  <a:lnTo>
                    <a:pt x="1774" y="41"/>
                  </a:lnTo>
                  <a:lnTo>
                    <a:pt x="1776" y="33"/>
                  </a:lnTo>
                  <a:lnTo>
                    <a:pt x="1778" y="29"/>
                  </a:lnTo>
                  <a:lnTo>
                    <a:pt x="1779" y="26"/>
                  </a:lnTo>
                  <a:lnTo>
                    <a:pt x="1788" y="20"/>
                  </a:lnTo>
                  <a:lnTo>
                    <a:pt x="1837" y="13"/>
                  </a:lnTo>
                  <a:lnTo>
                    <a:pt x="1840" y="13"/>
                  </a:lnTo>
                  <a:lnTo>
                    <a:pt x="1843" y="16"/>
                  </a:lnTo>
                  <a:lnTo>
                    <a:pt x="1846" y="17"/>
                  </a:lnTo>
                  <a:lnTo>
                    <a:pt x="1851" y="17"/>
                  </a:lnTo>
                  <a:lnTo>
                    <a:pt x="1856" y="17"/>
                  </a:lnTo>
                  <a:lnTo>
                    <a:pt x="1863" y="15"/>
                  </a:lnTo>
                  <a:lnTo>
                    <a:pt x="1870" y="13"/>
                  </a:lnTo>
                  <a:lnTo>
                    <a:pt x="1873" y="12"/>
                  </a:lnTo>
                  <a:lnTo>
                    <a:pt x="1876" y="13"/>
                  </a:lnTo>
                  <a:lnTo>
                    <a:pt x="1876" y="16"/>
                  </a:lnTo>
                  <a:lnTo>
                    <a:pt x="1880" y="16"/>
                  </a:lnTo>
                  <a:lnTo>
                    <a:pt x="1882" y="17"/>
                  </a:lnTo>
                  <a:lnTo>
                    <a:pt x="1882" y="19"/>
                  </a:lnTo>
                  <a:lnTo>
                    <a:pt x="1882" y="22"/>
                  </a:lnTo>
                  <a:lnTo>
                    <a:pt x="1880" y="25"/>
                  </a:lnTo>
                  <a:lnTo>
                    <a:pt x="1879" y="26"/>
                  </a:lnTo>
                  <a:lnTo>
                    <a:pt x="1886" y="26"/>
                  </a:lnTo>
                  <a:lnTo>
                    <a:pt x="1893" y="26"/>
                  </a:lnTo>
                  <a:lnTo>
                    <a:pt x="1886" y="12"/>
                  </a:lnTo>
                  <a:lnTo>
                    <a:pt x="1882" y="6"/>
                  </a:lnTo>
                  <a:lnTo>
                    <a:pt x="1877" y="0"/>
                  </a:lnTo>
                  <a:lnTo>
                    <a:pt x="2298" y="0"/>
                  </a:lnTo>
                  <a:lnTo>
                    <a:pt x="2276" y="5"/>
                  </a:lnTo>
                  <a:lnTo>
                    <a:pt x="2272" y="17"/>
                  </a:lnTo>
                  <a:lnTo>
                    <a:pt x="2269" y="25"/>
                  </a:lnTo>
                  <a:lnTo>
                    <a:pt x="2265" y="30"/>
                  </a:lnTo>
                  <a:lnTo>
                    <a:pt x="2260" y="35"/>
                  </a:lnTo>
                  <a:lnTo>
                    <a:pt x="2256" y="39"/>
                  </a:lnTo>
                  <a:lnTo>
                    <a:pt x="2250" y="43"/>
                  </a:lnTo>
                  <a:lnTo>
                    <a:pt x="2243" y="46"/>
                  </a:lnTo>
                  <a:lnTo>
                    <a:pt x="2239" y="46"/>
                  </a:lnTo>
                  <a:lnTo>
                    <a:pt x="2234" y="46"/>
                  </a:lnTo>
                  <a:lnTo>
                    <a:pt x="2232" y="46"/>
                  </a:lnTo>
                  <a:lnTo>
                    <a:pt x="2227" y="49"/>
                  </a:lnTo>
                  <a:lnTo>
                    <a:pt x="2226" y="51"/>
                  </a:lnTo>
                  <a:lnTo>
                    <a:pt x="2226" y="53"/>
                  </a:lnTo>
                  <a:lnTo>
                    <a:pt x="2224" y="58"/>
                  </a:lnTo>
                  <a:lnTo>
                    <a:pt x="2224" y="59"/>
                  </a:lnTo>
                  <a:lnTo>
                    <a:pt x="2221" y="61"/>
                  </a:lnTo>
                  <a:lnTo>
                    <a:pt x="2219" y="62"/>
                  </a:lnTo>
                  <a:lnTo>
                    <a:pt x="2210" y="65"/>
                  </a:lnTo>
                  <a:lnTo>
                    <a:pt x="2194" y="68"/>
                  </a:lnTo>
                  <a:lnTo>
                    <a:pt x="2211" y="66"/>
                  </a:lnTo>
                  <a:lnTo>
                    <a:pt x="2227" y="65"/>
                  </a:lnTo>
                  <a:lnTo>
                    <a:pt x="2230" y="56"/>
                  </a:lnTo>
                  <a:lnTo>
                    <a:pt x="2236" y="55"/>
                  </a:lnTo>
                  <a:lnTo>
                    <a:pt x="2242" y="55"/>
                  </a:lnTo>
                  <a:lnTo>
                    <a:pt x="2252" y="55"/>
                  </a:lnTo>
                  <a:lnTo>
                    <a:pt x="2262" y="55"/>
                  </a:lnTo>
                  <a:lnTo>
                    <a:pt x="2268" y="53"/>
                  </a:lnTo>
                  <a:lnTo>
                    <a:pt x="2272" y="51"/>
                  </a:lnTo>
                  <a:lnTo>
                    <a:pt x="2273" y="49"/>
                  </a:lnTo>
                  <a:lnTo>
                    <a:pt x="2273" y="48"/>
                  </a:lnTo>
                  <a:lnTo>
                    <a:pt x="2273" y="45"/>
                  </a:lnTo>
                  <a:lnTo>
                    <a:pt x="2272" y="42"/>
                  </a:lnTo>
                  <a:lnTo>
                    <a:pt x="2272" y="41"/>
                  </a:lnTo>
                  <a:lnTo>
                    <a:pt x="2278" y="43"/>
                  </a:lnTo>
                  <a:lnTo>
                    <a:pt x="2285" y="46"/>
                  </a:lnTo>
                  <a:lnTo>
                    <a:pt x="2285" y="45"/>
                  </a:lnTo>
                  <a:lnTo>
                    <a:pt x="2286" y="43"/>
                  </a:lnTo>
                  <a:lnTo>
                    <a:pt x="2288" y="41"/>
                  </a:lnTo>
                  <a:lnTo>
                    <a:pt x="2283" y="39"/>
                  </a:lnTo>
                  <a:lnTo>
                    <a:pt x="2280" y="36"/>
                  </a:lnTo>
                  <a:lnTo>
                    <a:pt x="2279" y="35"/>
                  </a:lnTo>
                  <a:lnTo>
                    <a:pt x="2279" y="33"/>
                  </a:lnTo>
                  <a:lnTo>
                    <a:pt x="2280" y="30"/>
                  </a:lnTo>
                  <a:lnTo>
                    <a:pt x="2283" y="25"/>
                  </a:lnTo>
                  <a:lnTo>
                    <a:pt x="2288" y="17"/>
                  </a:lnTo>
                  <a:lnTo>
                    <a:pt x="2293" y="22"/>
                  </a:lnTo>
                  <a:lnTo>
                    <a:pt x="2299" y="23"/>
                  </a:lnTo>
                  <a:lnTo>
                    <a:pt x="2301" y="20"/>
                  </a:lnTo>
                  <a:lnTo>
                    <a:pt x="2302" y="16"/>
                  </a:lnTo>
                  <a:lnTo>
                    <a:pt x="2306" y="25"/>
                  </a:lnTo>
                  <a:lnTo>
                    <a:pt x="2309" y="28"/>
                  </a:lnTo>
                  <a:lnTo>
                    <a:pt x="2311" y="29"/>
                  </a:lnTo>
                  <a:lnTo>
                    <a:pt x="2319" y="30"/>
                  </a:lnTo>
                  <a:lnTo>
                    <a:pt x="2332" y="32"/>
                  </a:lnTo>
                  <a:lnTo>
                    <a:pt x="2332" y="20"/>
                  </a:lnTo>
                  <a:lnTo>
                    <a:pt x="2334" y="20"/>
                  </a:lnTo>
                  <a:lnTo>
                    <a:pt x="2335" y="23"/>
                  </a:lnTo>
                  <a:lnTo>
                    <a:pt x="2337" y="25"/>
                  </a:lnTo>
                  <a:lnTo>
                    <a:pt x="2338" y="25"/>
                  </a:lnTo>
                  <a:lnTo>
                    <a:pt x="2341" y="23"/>
                  </a:lnTo>
                  <a:lnTo>
                    <a:pt x="2340" y="38"/>
                  </a:lnTo>
                  <a:lnTo>
                    <a:pt x="2341" y="45"/>
                  </a:lnTo>
                  <a:lnTo>
                    <a:pt x="2341" y="46"/>
                  </a:lnTo>
                  <a:lnTo>
                    <a:pt x="2342" y="46"/>
                  </a:lnTo>
                  <a:lnTo>
                    <a:pt x="2344" y="45"/>
                  </a:lnTo>
                  <a:lnTo>
                    <a:pt x="2344" y="42"/>
                  </a:lnTo>
                  <a:lnTo>
                    <a:pt x="2342" y="38"/>
                  </a:lnTo>
                  <a:lnTo>
                    <a:pt x="2345" y="35"/>
                  </a:lnTo>
                  <a:lnTo>
                    <a:pt x="2348" y="32"/>
                  </a:lnTo>
                  <a:lnTo>
                    <a:pt x="2354" y="28"/>
                  </a:lnTo>
                  <a:lnTo>
                    <a:pt x="2360" y="25"/>
                  </a:lnTo>
                  <a:lnTo>
                    <a:pt x="2365" y="20"/>
                  </a:lnTo>
                  <a:lnTo>
                    <a:pt x="2371" y="17"/>
                  </a:lnTo>
                  <a:lnTo>
                    <a:pt x="2377" y="16"/>
                  </a:lnTo>
                  <a:lnTo>
                    <a:pt x="2381" y="16"/>
                  </a:lnTo>
                  <a:lnTo>
                    <a:pt x="2390" y="20"/>
                  </a:lnTo>
                  <a:lnTo>
                    <a:pt x="2393" y="20"/>
                  </a:lnTo>
                  <a:lnTo>
                    <a:pt x="2394" y="20"/>
                  </a:lnTo>
                  <a:lnTo>
                    <a:pt x="2397" y="19"/>
                  </a:lnTo>
                  <a:lnTo>
                    <a:pt x="2399" y="19"/>
                  </a:lnTo>
                  <a:lnTo>
                    <a:pt x="2401" y="17"/>
                  </a:lnTo>
                  <a:lnTo>
                    <a:pt x="2404" y="23"/>
                  </a:lnTo>
                  <a:lnTo>
                    <a:pt x="2412" y="23"/>
                  </a:lnTo>
                  <a:lnTo>
                    <a:pt x="2419" y="22"/>
                  </a:lnTo>
                  <a:lnTo>
                    <a:pt x="2426" y="22"/>
                  </a:lnTo>
                  <a:lnTo>
                    <a:pt x="2432" y="20"/>
                  </a:lnTo>
                  <a:lnTo>
                    <a:pt x="2435" y="28"/>
                  </a:lnTo>
                  <a:lnTo>
                    <a:pt x="2436" y="32"/>
                  </a:lnTo>
                  <a:lnTo>
                    <a:pt x="2436" y="33"/>
                  </a:lnTo>
                  <a:lnTo>
                    <a:pt x="2435" y="32"/>
                  </a:lnTo>
                  <a:lnTo>
                    <a:pt x="2435" y="35"/>
                  </a:lnTo>
                  <a:lnTo>
                    <a:pt x="2433" y="36"/>
                  </a:lnTo>
                  <a:lnTo>
                    <a:pt x="2433" y="38"/>
                  </a:lnTo>
                  <a:lnTo>
                    <a:pt x="2432" y="41"/>
                  </a:lnTo>
                  <a:lnTo>
                    <a:pt x="2435" y="43"/>
                  </a:lnTo>
                  <a:lnTo>
                    <a:pt x="2437" y="45"/>
                  </a:lnTo>
                  <a:lnTo>
                    <a:pt x="2437" y="46"/>
                  </a:lnTo>
                  <a:lnTo>
                    <a:pt x="2443" y="46"/>
                  </a:lnTo>
                  <a:lnTo>
                    <a:pt x="2449" y="48"/>
                  </a:lnTo>
                  <a:lnTo>
                    <a:pt x="2456" y="49"/>
                  </a:lnTo>
                  <a:lnTo>
                    <a:pt x="2459" y="53"/>
                  </a:lnTo>
                  <a:lnTo>
                    <a:pt x="2463" y="55"/>
                  </a:lnTo>
                  <a:lnTo>
                    <a:pt x="2468" y="55"/>
                  </a:lnTo>
                  <a:lnTo>
                    <a:pt x="2475" y="52"/>
                  </a:lnTo>
                  <a:lnTo>
                    <a:pt x="2479" y="52"/>
                  </a:lnTo>
                  <a:lnTo>
                    <a:pt x="2482" y="51"/>
                  </a:lnTo>
                  <a:lnTo>
                    <a:pt x="2488" y="51"/>
                  </a:lnTo>
                  <a:lnTo>
                    <a:pt x="2492" y="51"/>
                  </a:lnTo>
                  <a:lnTo>
                    <a:pt x="2496" y="52"/>
                  </a:lnTo>
                  <a:lnTo>
                    <a:pt x="2501" y="53"/>
                  </a:lnTo>
                  <a:lnTo>
                    <a:pt x="2509" y="58"/>
                  </a:lnTo>
                  <a:lnTo>
                    <a:pt x="2520" y="62"/>
                  </a:lnTo>
                  <a:lnTo>
                    <a:pt x="2525" y="62"/>
                  </a:lnTo>
                  <a:lnTo>
                    <a:pt x="2531" y="62"/>
                  </a:lnTo>
                  <a:lnTo>
                    <a:pt x="2528" y="53"/>
                  </a:lnTo>
                  <a:lnTo>
                    <a:pt x="2531" y="55"/>
                  </a:lnTo>
                  <a:lnTo>
                    <a:pt x="2534" y="55"/>
                  </a:lnTo>
                  <a:lnTo>
                    <a:pt x="2538" y="56"/>
                  </a:lnTo>
                  <a:lnTo>
                    <a:pt x="2540" y="56"/>
                  </a:lnTo>
                  <a:lnTo>
                    <a:pt x="2540" y="55"/>
                  </a:lnTo>
                  <a:lnTo>
                    <a:pt x="2540" y="53"/>
                  </a:lnTo>
                  <a:lnTo>
                    <a:pt x="2537" y="49"/>
                  </a:lnTo>
                  <a:lnTo>
                    <a:pt x="2538" y="49"/>
                  </a:lnTo>
                  <a:lnTo>
                    <a:pt x="2540" y="49"/>
                  </a:lnTo>
                  <a:lnTo>
                    <a:pt x="2541" y="49"/>
                  </a:lnTo>
                  <a:lnTo>
                    <a:pt x="2541" y="48"/>
                  </a:lnTo>
                  <a:lnTo>
                    <a:pt x="2541" y="45"/>
                  </a:lnTo>
                  <a:lnTo>
                    <a:pt x="2543" y="43"/>
                  </a:lnTo>
                  <a:lnTo>
                    <a:pt x="2538" y="42"/>
                  </a:lnTo>
                  <a:lnTo>
                    <a:pt x="2532" y="42"/>
                  </a:lnTo>
                  <a:lnTo>
                    <a:pt x="2528" y="42"/>
                  </a:lnTo>
                  <a:lnTo>
                    <a:pt x="2522" y="41"/>
                  </a:lnTo>
                  <a:lnTo>
                    <a:pt x="2522" y="35"/>
                  </a:lnTo>
                  <a:lnTo>
                    <a:pt x="2520" y="32"/>
                  </a:lnTo>
                  <a:lnTo>
                    <a:pt x="2517" y="29"/>
                  </a:lnTo>
                  <a:lnTo>
                    <a:pt x="2514" y="26"/>
                  </a:lnTo>
                  <a:lnTo>
                    <a:pt x="2515" y="20"/>
                  </a:lnTo>
                  <a:lnTo>
                    <a:pt x="2517" y="16"/>
                  </a:lnTo>
                  <a:lnTo>
                    <a:pt x="2520" y="15"/>
                  </a:lnTo>
                  <a:lnTo>
                    <a:pt x="2521" y="16"/>
                  </a:lnTo>
                  <a:lnTo>
                    <a:pt x="2524" y="16"/>
                  </a:lnTo>
                  <a:lnTo>
                    <a:pt x="2525" y="16"/>
                  </a:lnTo>
                  <a:lnTo>
                    <a:pt x="2530" y="13"/>
                  </a:lnTo>
                  <a:lnTo>
                    <a:pt x="2535" y="10"/>
                  </a:lnTo>
                  <a:lnTo>
                    <a:pt x="2541" y="9"/>
                  </a:lnTo>
                  <a:lnTo>
                    <a:pt x="2544" y="9"/>
                  </a:lnTo>
                  <a:lnTo>
                    <a:pt x="2548" y="10"/>
                  </a:lnTo>
                  <a:lnTo>
                    <a:pt x="2551" y="12"/>
                  </a:lnTo>
                  <a:lnTo>
                    <a:pt x="2556" y="15"/>
                  </a:lnTo>
                  <a:lnTo>
                    <a:pt x="2558" y="19"/>
                  </a:lnTo>
                  <a:lnTo>
                    <a:pt x="2561" y="20"/>
                  </a:lnTo>
                  <a:lnTo>
                    <a:pt x="2566" y="23"/>
                  </a:lnTo>
                  <a:lnTo>
                    <a:pt x="2570" y="23"/>
                  </a:lnTo>
                  <a:lnTo>
                    <a:pt x="2581" y="26"/>
                  </a:lnTo>
                  <a:lnTo>
                    <a:pt x="2579" y="30"/>
                  </a:lnTo>
                  <a:lnTo>
                    <a:pt x="2576" y="35"/>
                  </a:lnTo>
                  <a:lnTo>
                    <a:pt x="2573" y="39"/>
                  </a:lnTo>
                  <a:lnTo>
                    <a:pt x="2570" y="43"/>
                  </a:lnTo>
                  <a:lnTo>
                    <a:pt x="2566" y="45"/>
                  </a:lnTo>
                  <a:lnTo>
                    <a:pt x="2560" y="46"/>
                  </a:lnTo>
                  <a:lnTo>
                    <a:pt x="2556" y="48"/>
                  </a:lnTo>
                  <a:lnTo>
                    <a:pt x="2550" y="49"/>
                  </a:lnTo>
                  <a:lnTo>
                    <a:pt x="2550" y="53"/>
                  </a:lnTo>
                  <a:lnTo>
                    <a:pt x="2547" y="56"/>
                  </a:lnTo>
                  <a:lnTo>
                    <a:pt x="2547" y="58"/>
                  </a:lnTo>
                  <a:lnTo>
                    <a:pt x="2548" y="58"/>
                  </a:lnTo>
                  <a:lnTo>
                    <a:pt x="2551" y="59"/>
                  </a:lnTo>
                  <a:lnTo>
                    <a:pt x="2556" y="59"/>
                  </a:lnTo>
                  <a:lnTo>
                    <a:pt x="2553" y="59"/>
                  </a:lnTo>
                  <a:lnTo>
                    <a:pt x="2551" y="61"/>
                  </a:lnTo>
                  <a:lnTo>
                    <a:pt x="2553" y="62"/>
                  </a:lnTo>
                  <a:lnTo>
                    <a:pt x="2551" y="62"/>
                  </a:lnTo>
                  <a:lnTo>
                    <a:pt x="2553" y="65"/>
                  </a:lnTo>
                  <a:lnTo>
                    <a:pt x="2556" y="71"/>
                  </a:lnTo>
                  <a:lnTo>
                    <a:pt x="2561" y="66"/>
                  </a:lnTo>
                  <a:lnTo>
                    <a:pt x="2564" y="66"/>
                  </a:lnTo>
                  <a:lnTo>
                    <a:pt x="2570" y="65"/>
                  </a:lnTo>
                  <a:lnTo>
                    <a:pt x="2573" y="65"/>
                  </a:lnTo>
                  <a:lnTo>
                    <a:pt x="2574" y="66"/>
                  </a:lnTo>
                  <a:lnTo>
                    <a:pt x="2576" y="68"/>
                  </a:lnTo>
                  <a:lnTo>
                    <a:pt x="2576" y="69"/>
                  </a:lnTo>
                  <a:lnTo>
                    <a:pt x="2574" y="74"/>
                  </a:lnTo>
                  <a:lnTo>
                    <a:pt x="2573" y="75"/>
                  </a:lnTo>
                  <a:lnTo>
                    <a:pt x="2571" y="75"/>
                  </a:lnTo>
                  <a:lnTo>
                    <a:pt x="2577" y="77"/>
                  </a:lnTo>
                  <a:lnTo>
                    <a:pt x="2581" y="77"/>
                  </a:lnTo>
                  <a:lnTo>
                    <a:pt x="2583" y="71"/>
                  </a:lnTo>
                  <a:lnTo>
                    <a:pt x="2583" y="68"/>
                  </a:lnTo>
                  <a:lnTo>
                    <a:pt x="2584" y="68"/>
                  </a:lnTo>
                  <a:lnTo>
                    <a:pt x="2586" y="68"/>
                  </a:lnTo>
                  <a:lnTo>
                    <a:pt x="2586" y="74"/>
                  </a:lnTo>
                  <a:lnTo>
                    <a:pt x="2586" y="78"/>
                  </a:lnTo>
                  <a:lnTo>
                    <a:pt x="2584" y="81"/>
                  </a:lnTo>
                  <a:lnTo>
                    <a:pt x="2584" y="82"/>
                  </a:lnTo>
                  <a:lnTo>
                    <a:pt x="2586" y="84"/>
                  </a:lnTo>
                  <a:lnTo>
                    <a:pt x="2589" y="87"/>
                  </a:lnTo>
                  <a:lnTo>
                    <a:pt x="2592" y="74"/>
                  </a:lnTo>
                  <a:lnTo>
                    <a:pt x="2597" y="77"/>
                  </a:lnTo>
                  <a:lnTo>
                    <a:pt x="2603" y="78"/>
                  </a:lnTo>
                  <a:lnTo>
                    <a:pt x="2609" y="81"/>
                  </a:lnTo>
                  <a:lnTo>
                    <a:pt x="2615" y="85"/>
                  </a:lnTo>
                  <a:lnTo>
                    <a:pt x="2615" y="87"/>
                  </a:lnTo>
                  <a:lnTo>
                    <a:pt x="2615" y="89"/>
                  </a:lnTo>
                  <a:lnTo>
                    <a:pt x="2616" y="94"/>
                  </a:lnTo>
                  <a:lnTo>
                    <a:pt x="2617" y="95"/>
                  </a:lnTo>
                  <a:lnTo>
                    <a:pt x="2620" y="95"/>
                  </a:lnTo>
                  <a:lnTo>
                    <a:pt x="2625" y="94"/>
                  </a:lnTo>
                  <a:lnTo>
                    <a:pt x="2629" y="92"/>
                  </a:lnTo>
                  <a:lnTo>
                    <a:pt x="2628" y="92"/>
                  </a:lnTo>
                  <a:lnTo>
                    <a:pt x="2630" y="95"/>
                  </a:lnTo>
                  <a:lnTo>
                    <a:pt x="2632" y="97"/>
                  </a:lnTo>
                  <a:lnTo>
                    <a:pt x="2632" y="98"/>
                  </a:lnTo>
                  <a:lnTo>
                    <a:pt x="2630" y="98"/>
                  </a:lnTo>
                  <a:lnTo>
                    <a:pt x="2626" y="98"/>
                  </a:lnTo>
                  <a:lnTo>
                    <a:pt x="2622" y="98"/>
                  </a:lnTo>
                  <a:lnTo>
                    <a:pt x="2622" y="107"/>
                  </a:lnTo>
                  <a:lnTo>
                    <a:pt x="2625" y="107"/>
                  </a:lnTo>
                  <a:lnTo>
                    <a:pt x="2628" y="107"/>
                  </a:lnTo>
                  <a:lnTo>
                    <a:pt x="2630" y="104"/>
                  </a:lnTo>
                  <a:lnTo>
                    <a:pt x="2638" y="113"/>
                  </a:lnTo>
                  <a:lnTo>
                    <a:pt x="2642" y="115"/>
                  </a:lnTo>
                  <a:lnTo>
                    <a:pt x="2645" y="115"/>
                  </a:lnTo>
                  <a:lnTo>
                    <a:pt x="2648" y="115"/>
                  </a:lnTo>
                  <a:lnTo>
                    <a:pt x="2651" y="114"/>
                  </a:lnTo>
                  <a:lnTo>
                    <a:pt x="2652" y="115"/>
                  </a:lnTo>
                  <a:lnTo>
                    <a:pt x="2656" y="118"/>
                  </a:lnTo>
                  <a:lnTo>
                    <a:pt x="2661" y="123"/>
                  </a:lnTo>
                  <a:lnTo>
                    <a:pt x="2665" y="123"/>
                  </a:lnTo>
                  <a:lnTo>
                    <a:pt x="2666" y="121"/>
                  </a:lnTo>
                  <a:lnTo>
                    <a:pt x="2666" y="120"/>
                  </a:lnTo>
                  <a:lnTo>
                    <a:pt x="2669" y="120"/>
                  </a:lnTo>
                  <a:lnTo>
                    <a:pt x="2669" y="123"/>
                  </a:lnTo>
                  <a:lnTo>
                    <a:pt x="2669" y="124"/>
                  </a:lnTo>
                  <a:lnTo>
                    <a:pt x="2669" y="125"/>
                  </a:lnTo>
                  <a:lnTo>
                    <a:pt x="2666" y="125"/>
                  </a:lnTo>
                  <a:lnTo>
                    <a:pt x="2666" y="128"/>
                  </a:lnTo>
                  <a:lnTo>
                    <a:pt x="2665" y="134"/>
                  </a:lnTo>
                  <a:lnTo>
                    <a:pt x="2665" y="136"/>
                  </a:lnTo>
                  <a:lnTo>
                    <a:pt x="2666" y="137"/>
                  </a:lnTo>
                  <a:lnTo>
                    <a:pt x="2668" y="138"/>
                  </a:lnTo>
                  <a:lnTo>
                    <a:pt x="2672" y="137"/>
                  </a:lnTo>
                  <a:lnTo>
                    <a:pt x="2674" y="136"/>
                  </a:lnTo>
                  <a:lnTo>
                    <a:pt x="2676" y="134"/>
                  </a:lnTo>
                  <a:lnTo>
                    <a:pt x="2678" y="131"/>
                  </a:lnTo>
                  <a:lnTo>
                    <a:pt x="2679" y="128"/>
                  </a:lnTo>
                  <a:lnTo>
                    <a:pt x="2682" y="121"/>
                  </a:lnTo>
                  <a:lnTo>
                    <a:pt x="2685" y="114"/>
                  </a:lnTo>
                  <a:lnTo>
                    <a:pt x="2688" y="97"/>
                  </a:lnTo>
                  <a:lnTo>
                    <a:pt x="2691" y="85"/>
                  </a:lnTo>
                  <a:lnTo>
                    <a:pt x="2694" y="89"/>
                  </a:lnTo>
                  <a:lnTo>
                    <a:pt x="2697" y="95"/>
                  </a:lnTo>
                  <a:lnTo>
                    <a:pt x="2702" y="95"/>
                  </a:lnTo>
                  <a:lnTo>
                    <a:pt x="2702" y="98"/>
                  </a:lnTo>
                  <a:lnTo>
                    <a:pt x="2702" y="100"/>
                  </a:lnTo>
                  <a:lnTo>
                    <a:pt x="2701" y="102"/>
                  </a:lnTo>
                  <a:lnTo>
                    <a:pt x="2700" y="105"/>
                  </a:lnTo>
                  <a:lnTo>
                    <a:pt x="2700" y="107"/>
                  </a:lnTo>
                  <a:lnTo>
                    <a:pt x="2700" y="110"/>
                  </a:lnTo>
                  <a:lnTo>
                    <a:pt x="2710" y="107"/>
                  </a:lnTo>
                  <a:lnTo>
                    <a:pt x="2714" y="105"/>
                  </a:lnTo>
                  <a:lnTo>
                    <a:pt x="2720" y="104"/>
                  </a:lnTo>
                  <a:lnTo>
                    <a:pt x="2724" y="98"/>
                  </a:lnTo>
                  <a:lnTo>
                    <a:pt x="2728" y="94"/>
                  </a:lnTo>
                  <a:lnTo>
                    <a:pt x="2730" y="92"/>
                  </a:lnTo>
                  <a:lnTo>
                    <a:pt x="2734" y="92"/>
                  </a:lnTo>
                  <a:lnTo>
                    <a:pt x="2738" y="92"/>
                  </a:lnTo>
                  <a:lnTo>
                    <a:pt x="2740" y="94"/>
                  </a:lnTo>
                  <a:lnTo>
                    <a:pt x="2740" y="95"/>
                  </a:lnTo>
                  <a:lnTo>
                    <a:pt x="2740" y="97"/>
                  </a:lnTo>
                  <a:lnTo>
                    <a:pt x="2741" y="98"/>
                  </a:lnTo>
                  <a:lnTo>
                    <a:pt x="2746" y="100"/>
                  </a:lnTo>
                  <a:lnTo>
                    <a:pt x="2751" y="101"/>
                  </a:lnTo>
                  <a:lnTo>
                    <a:pt x="2756" y="102"/>
                  </a:lnTo>
                  <a:lnTo>
                    <a:pt x="2760" y="104"/>
                  </a:lnTo>
                  <a:lnTo>
                    <a:pt x="2764" y="107"/>
                  </a:lnTo>
                  <a:lnTo>
                    <a:pt x="2770" y="111"/>
                  </a:lnTo>
                  <a:lnTo>
                    <a:pt x="2774" y="115"/>
                  </a:lnTo>
                  <a:lnTo>
                    <a:pt x="2780" y="118"/>
                  </a:lnTo>
                  <a:lnTo>
                    <a:pt x="2784" y="118"/>
                  </a:lnTo>
                  <a:lnTo>
                    <a:pt x="2787" y="117"/>
                  </a:lnTo>
                  <a:lnTo>
                    <a:pt x="2790" y="117"/>
                  </a:lnTo>
                  <a:lnTo>
                    <a:pt x="2792" y="115"/>
                  </a:lnTo>
                  <a:lnTo>
                    <a:pt x="2793" y="113"/>
                  </a:lnTo>
                  <a:lnTo>
                    <a:pt x="2793" y="111"/>
                  </a:lnTo>
                  <a:lnTo>
                    <a:pt x="2793" y="107"/>
                  </a:lnTo>
                  <a:lnTo>
                    <a:pt x="2795" y="102"/>
                  </a:lnTo>
                  <a:lnTo>
                    <a:pt x="2795" y="101"/>
                  </a:lnTo>
                  <a:lnTo>
                    <a:pt x="2795" y="100"/>
                  </a:lnTo>
                  <a:lnTo>
                    <a:pt x="2797" y="98"/>
                  </a:lnTo>
                  <a:lnTo>
                    <a:pt x="2800" y="98"/>
                  </a:lnTo>
                  <a:lnTo>
                    <a:pt x="2805" y="98"/>
                  </a:lnTo>
                  <a:lnTo>
                    <a:pt x="2805" y="110"/>
                  </a:lnTo>
                  <a:lnTo>
                    <a:pt x="2809" y="110"/>
                  </a:lnTo>
                  <a:lnTo>
                    <a:pt x="2810" y="108"/>
                  </a:lnTo>
                  <a:lnTo>
                    <a:pt x="2812" y="108"/>
                  </a:lnTo>
                  <a:lnTo>
                    <a:pt x="2810" y="107"/>
                  </a:lnTo>
                  <a:lnTo>
                    <a:pt x="2813" y="110"/>
                  </a:lnTo>
                  <a:lnTo>
                    <a:pt x="2818" y="108"/>
                  </a:lnTo>
                  <a:lnTo>
                    <a:pt x="2820" y="107"/>
                  </a:lnTo>
                  <a:lnTo>
                    <a:pt x="2822" y="105"/>
                  </a:lnTo>
                  <a:lnTo>
                    <a:pt x="2823" y="105"/>
                  </a:lnTo>
                  <a:lnTo>
                    <a:pt x="2825" y="102"/>
                  </a:lnTo>
                  <a:lnTo>
                    <a:pt x="2823" y="101"/>
                  </a:lnTo>
                  <a:lnTo>
                    <a:pt x="2822" y="97"/>
                  </a:lnTo>
                  <a:lnTo>
                    <a:pt x="2820" y="94"/>
                  </a:lnTo>
                  <a:lnTo>
                    <a:pt x="2819" y="89"/>
                  </a:lnTo>
                  <a:lnTo>
                    <a:pt x="2818" y="91"/>
                  </a:lnTo>
                  <a:lnTo>
                    <a:pt x="2816" y="89"/>
                  </a:lnTo>
                  <a:lnTo>
                    <a:pt x="2818" y="87"/>
                  </a:lnTo>
                  <a:lnTo>
                    <a:pt x="2819" y="79"/>
                  </a:lnTo>
                  <a:lnTo>
                    <a:pt x="2822" y="79"/>
                  </a:lnTo>
                  <a:lnTo>
                    <a:pt x="2825" y="78"/>
                  </a:lnTo>
                  <a:lnTo>
                    <a:pt x="2826" y="78"/>
                  </a:lnTo>
                  <a:lnTo>
                    <a:pt x="2826" y="77"/>
                  </a:lnTo>
                  <a:lnTo>
                    <a:pt x="2825" y="75"/>
                  </a:lnTo>
                  <a:lnTo>
                    <a:pt x="2823" y="74"/>
                  </a:lnTo>
                  <a:lnTo>
                    <a:pt x="2820" y="74"/>
                  </a:lnTo>
                  <a:lnTo>
                    <a:pt x="2819" y="74"/>
                  </a:lnTo>
                  <a:lnTo>
                    <a:pt x="2822" y="65"/>
                  </a:lnTo>
                  <a:lnTo>
                    <a:pt x="2829" y="65"/>
                  </a:lnTo>
                  <a:lnTo>
                    <a:pt x="2841" y="65"/>
                  </a:lnTo>
                  <a:lnTo>
                    <a:pt x="2839" y="64"/>
                  </a:lnTo>
                  <a:lnTo>
                    <a:pt x="2839" y="62"/>
                  </a:lnTo>
                  <a:lnTo>
                    <a:pt x="2839" y="59"/>
                  </a:lnTo>
                  <a:lnTo>
                    <a:pt x="2838" y="58"/>
                  </a:lnTo>
                  <a:lnTo>
                    <a:pt x="2835" y="56"/>
                  </a:lnTo>
                  <a:lnTo>
                    <a:pt x="2832" y="56"/>
                  </a:lnTo>
                  <a:lnTo>
                    <a:pt x="2832" y="51"/>
                  </a:lnTo>
                  <a:lnTo>
                    <a:pt x="2835" y="52"/>
                  </a:lnTo>
                  <a:lnTo>
                    <a:pt x="2838" y="52"/>
                  </a:lnTo>
                  <a:lnTo>
                    <a:pt x="2841" y="51"/>
                  </a:lnTo>
                  <a:lnTo>
                    <a:pt x="2844" y="51"/>
                  </a:lnTo>
                  <a:lnTo>
                    <a:pt x="2846" y="55"/>
                  </a:lnTo>
                  <a:lnTo>
                    <a:pt x="2849" y="59"/>
                  </a:lnTo>
                  <a:lnTo>
                    <a:pt x="2856" y="62"/>
                  </a:lnTo>
                  <a:lnTo>
                    <a:pt x="2864" y="64"/>
                  </a:lnTo>
                  <a:lnTo>
                    <a:pt x="2880" y="65"/>
                  </a:lnTo>
                  <a:lnTo>
                    <a:pt x="2897" y="65"/>
                  </a:lnTo>
                  <a:lnTo>
                    <a:pt x="2905" y="66"/>
                  </a:lnTo>
                  <a:lnTo>
                    <a:pt x="2913" y="68"/>
                  </a:lnTo>
                  <a:lnTo>
                    <a:pt x="2920" y="71"/>
                  </a:lnTo>
                  <a:lnTo>
                    <a:pt x="2923" y="72"/>
                  </a:lnTo>
                  <a:lnTo>
                    <a:pt x="2920" y="74"/>
                  </a:lnTo>
                  <a:lnTo>
                    <a:pt x="2901" y="74"/>
                  </a:lnTo>
                  <a:lnTo>
                    <a:pt x="2904" y="85"/>
                  </a:lnTo>
                  <a:lnTo>
                    <a:pt x="2923" y="82"/>
                  </a:lnTo>
                  <a:lnTo>
                    <a:pt x="2943" y="82"/>
                  </a:lnTo>
                  <a:lnTo>
                    <a:pt x="2940" y="87"/>
                  </a:lnTo>
                  <a:lnTo>
                    <a:pt x="2939" y="91"/>
                  </a:lnTo>
                  <a:lnTo>
                    <a:pt x="2940" y="92"/>
                  </a:lnTo>
                  <a:lnTo>
                    <a:pt x="2937" y="91"/>
                  </a:lnTo>
                  <a:lnTo>
                    <a:pt x="2934" y="89"/>
                  </a:lnTo>
                  <a:lnTo>
                    <a:pt x="2931" y="85"/>
                  </a:lnTo>
                  <a:lnTo>
                    <a:pt x="2931" y="87"/>
                  </a:lnTo>
                  <a:lnTo>
                    <a:pt x="2928" y="89"/>
                  </a:lnTo>
                  <a:lnTo>
                    <a:pt x="2926" y="92"/>
                  </a:lnTo>
                  <a:lnTo>
                    <a:pt x="2918" y="98"/>
                  </a:lnTo>
                  <a:lnTo>
                    <a:pt x="2921" y="101"/>
                  </a:lnTo>
                  <a:lnTo>
                    <a:pt x="2923" y="102"/>
                  </a:lnTo>
                  <a:lnTo>
                    <a:pt x="2924" y="104"/>
                  </a:lnTo>
                  <a:lnTo>
                    <a:pt x="2920" y="107"/>
                  </a:lnTo>
                  <a:lnTo>
                    <a:pt x="2917" y="110"/>
                  </a:lnTo>
                  <a:lnTo>
                    <a:pt x="2916" y="111"/>
                  </a:lnTo>
                  <a:lnTo>
                    <a:pt x="2916" y="113"/>
                  </a:lnTo>
                  <a:lnTo>
                    <a:pt x="2917" y="113"/>
                  </a:lnTo>
                  <a:lnTo>
                    <a:pt x="2920" y="113"/>
                  </a:lnTo>
                  <a:lnTo>
                    <a:pt x="2927" y="113"/>
                  </a:lnTo>
                  <a:lnTo>
                    <a:pt x="2930" y="111"/>
                  </a:lnTo>
                  <a:lnTo>
                    <a:pt x="2933" y="110"/>
                  </a:lnTo>
                  <a:lnTo>
                    <a:pt x="2936" y="107"/>
                  </a:lnTo>
                  <a:lnTo>
                    <a:pt x="2939" y="104"/>
                  </a:lnTo>
                  <a:lnTo>
                    <a:pt x="2941" y="100"/>
                  </a:lnTo>
                  <a:lnTo>
                    <a:pt x="2943" y="97"/>
                  </a:lnTo>
                  <a:lnTo>
                    <a:pt x="2944" y="94"/>
                  </a:lnTo>
                  <a:lnTo>
                    <a:pt x="2946" y="89"/>
                  </a:lnTo>
                  <a:lnTo>
                    <a:pt x="2946" y="85"/>
                  </a:lnTo>
                  <a:lnTo>
                    <a:pt x="2946" y="82"/>
                  </a:lnTo>
                  <a:lnTo>
                    <a:pt x="2949" y="79"/>
                  </a:lnTo>
                  <a:lnTo>
                    <a:pt x="2952" y="78"/>
                  </a:lnTo>
                  <a:lnTo>
                    <a:pt x="2957" y="78"/>
                  </a:lnTo>
                  <a:lnTo>
                    <a:pt x="2962" y="79"/>
                  </a:lnTo>
                  <a:lnTo>
                    <a:pt x="2967" y="79"/>
                  </a:lnTo>
                  <a:lnTo>
                    <a:pt x="2967" y="78"/>
                  </a:lnTo>
                  <a:lnTo>
                    <a:pt x="2969" y="77"/>
                  </a:lnTo>
                  <a:lnTo>
                    <a:pt x="2973" y="77"/>
                  </a:lnTo>
                  <a:lnTo>
                    <a:pt x="2982" y="78"/>
                  </a:lnTo>
                  <a:lnTo>
                    <a:pt x="2990" y="82"/>
                  </a:lnTo>
                  <a:lnTo>
                    <a:pt x="3006" y="89"/>
                  </a:lnTo>
                  <a:lnTo>
                    <a:pt x="3003" y="97"/>
                  </a:lnTo>
                  <a:lnTo>
                    <a:pt x="3000" y="104"/>
                  </a:lnTo>
                  <a:lnTo>
                    <a:pt x="2992" y="101"/>
                  </a:lnTo>
                  <a:lnTo>
                    <a:pt x="2990" y="101"/>
                  </a:lnTo>
                  <a:lnTo>
                    <a:pt x="2988" y="101"/>
                  </a:lnTo>
                  <a:lnTo>
                    <a:pt x="2988" y="102"/>
                  </a:lnTo>
                  <a:lnTo>
                    <a:pt x="2988" y="107"/>
                  </a:lnTo>
                  <a:lnTo>
                    <a:pt x="2993" y="110"/>
                  </a:lnTo>
                  <a:lnTo>
                    <a:pt x="2998" y="113"/>
                  </a:lnTo>
                  <a:lnTo>
                    <a:pt x="3000" y="111"/>
                  </a:lnTo>
                  <a:lnTo>
                    <a:pt x="3002" y="113"/>
                  </a:lnTo>
                  <a:lnTo>
                    <a:pt x="3005" y="113"/>
                  </a:lnTo>
                  <a:lnTo>
                    <a:pt x="3006" y="113"/>
                  </a:lnTo>
                  <a:lnTo>
                    <a:pt x="3006" y="110"/>
                  </a:lnTo>
                  <a:lnTo>
                    <a:pt x="3016" y="100"/>
                  </a:lnTo>
                  <a:lnTo>
                    <a:pt x="3019" y="98"/>
                  </a:lnTo>
                  <a:lnTo>
                    <a:pt x="3021" y="98"/>
                  </a:lnTo>
                  <a:lnTo>
                    <a:pt x="3021" y="101"/>
                  </a:lnTo>
                  <a:lnTo>
                    <a:pt x="3018" y="107"/>
                  </a:lnTo>
                  <a:lnTo>
                    <a:pt x="3008" y="117"/>
                  </a:lnTo>
                  <a:lnTo>
                    <a:pt x="3002" y="123"/>
                  </a:lnTo>
                  <a:lnTo>
                    <a:pt x="2998" y="125"/>
                  </a:lnTo>
                  <a:lnTo>
                    <a:pt x="2995" y="125"/>
                  </a:lnTo>
                  <a:lnTo>
                    <a:pt x="2992" y="125"/>
                  </a:lnTo>
                  <a:lnTo>
                    <a:pt x="2989" y="124"/>
                  </a:lnTo>
                  <a:lnTo>
                    <a:pt x="2988" y="123"/>
                  </a:lnTo>
                  <a:lnTo>
                    <a:pt x="2985" y="125"/>
                  </a:lnTo>
                  <a:lnTo>
                    <a:pt x="2983" y="128"/>
                  </a:lnTo>
                  <a:lnTo>
                    <a:pt x="2982" y="128"/>
                  </a:lnTo>
                  <a:lnTo>
                    <a:pt x="2995" y="130"/>
                  </a:lnTo>
                  <a:lnTo>
                    <a:pt x="3013" y="131"/>
                  </a:lnTo>
                  <a:lnTo>
                    <a:pt x="3034" y="131"/>
                  </a:lnTo>
                  <a:lnTo>
                    <a:pt x="3044" y="131"/>
                  </a:lnTo>
                  <a:lnTo>
                    <a:pt x="3054" y="128"/>
                  </a:lnTo>
                  <a:lnTo>
                    <a:pt x="3060" y="123"/>
                  </a:lnTo>
                  <a:lnTo>
                    <a:pt x="3062" y="123"/>
                  </a:lnTo>
                  <a:lnTo>
                    <a:pt x="3065" y="124"/>
                  </a:lnTo>
                  <a:lnTo>
                    <a:pt x="3071" y="125"/>
                  </a:lnTo>
                  <a:lnTo>
                    <a:pt x="3077" y="127"/>
                  </a:lnTo>
                  <a:lnTo>
                    <a:pt x="3080" y="127"/>
                  </a:lnTo>
                  <a:lnTo>
                    <a:pt x="3084" y="125"/>
                  </a:lnTo>
                  <a:lnTo>
                    <a:pt x="3093" y="120"/>
                  </a:lnTo>
                  <a:lnTo>
                    <a:pt x="3106" y="120"/>
                  </a:lnTo>
                  <a:lnTo>
                    <a:pt x="3117" y="120"/>
                  </a:lnTo>
                  <a:lnTo>
                    <a:pt x="3119" y="121"/>
                  </a:lnTo>
                  <a:lnTo>
                    <a:pt x="3119" y="123"/>
                  </a:lnTo>
                  <a:lnTo>
                    <a:pt x="3120" y="125"/>
                  </a:lnTo>
                  <a:lnTo>
                    <a:pt x="3123" y="125"/>
                  </a:lnTo>
                  <a:lnTo>
                    <a:pt x="3129" y="124"/>
                  </a:lnTo>
                  <a:lnTo>
                    <a:pt x="3137" y="121"/>
                  </a:lnTo>
                  <a:lnTo>
                    <a:pt x="3150" y="118"/>
                  </a:lnTo>
                  <a:lnTo>
                    <a:pt x="3156" y="123"/>
                  </a:lnTo>
                  <a:lnTo>
                    <a:pt x="3160" y="124"/>
                  </a:lnTo>
                  <a:lnTo>
                    <a:pt x="3165" y="124"/>
                  </a:lnTo>
                  <a:lnTo>
                    <a:pt x="3168" y="124"/>
                  </a:lnTo>
                  <a:lnTo>
                    <a:pt x="3172" y="125"/>
                  </a:lnTo>
                  <a:lnTo>
                    <a:pt x="3173" y="127"/>
                  </a:lnTo>
                  <a:lnTo>
                    <a:pt x="3173" y="130"/>
                  </a:lnTo>
                  <a:lnTo>
                    <a:pt x="3175" y="133"/>
                  </a:lnTo>
                  <a:lnTo>
                    <a:pt x="3175" y="134"/>
                  </a:lnTo>
                  <a:lnTo>
                    <a:pt x="3183" y="140"/>
                  </a:lnTo>
                  <a:lnTo>
                    <a:pt x="3192" y="146"/>
                  </a:lnTo>
                  <a:lnTo>
                    <a:pt x="3191" y="147"/>
                  </a:lnTo>
                  <a:lnTo>
                    <a:pt x="3191" y="149"/>
                  </a:lnTo>
                  <a:lnTo>
                    <a:pt x="3189" y="149"/>
                  </a:lnTo>
                  <a:lnTo>
                    <a:pt x="3186" y="149"/>
                  </a:lnTo>
                  <a:lnTo>
                    <a:pt x="3188" y="150"/>
                  </a:lnTo>
                  <a:lnTo>
                    <a:pt x="3188" y="151"/>
                  </a:lnTo>
                  <a:lnTo>
                    <a:pt x="3188" y="156"/>
                  </a:lnTo>
                  <a:lnTo>
                    <a:pt x="3186" y="161"/>
                  </a:lnTo>
                  <a:lnTo>
                    <a:pt x="3189" y="163"/>
                  </a:lnTo>
                  <a:lnTo>
                    <a:pt x="3191" y="164"/>
                  </a:lnTo>
                  <a:lnTo>
                    <a:pt x="3198" y="164"/>
                  </a:lnTo>
                  <a:lnTo>
                    <a:pt x="3201" y="177"/>
                  </a:lnTo>
                  <a:lnTo>
                    <a:pt x="3205" y="189"/>
                  </a:lnTo>
                  <a:lnTo>
                    <a:pt x="3206" y="183"/>
                  </a:lnTo>
                  <a:lnTo>
                    <a:pt x="3208" y="179"/>
                  </a:lnTo>
                  <a:lnTo>
                    <a:pt x="3211" y="174"/>
                  </a:lnTo>
                  <a:lnTo>
                    <a:pt x="3212" y="170"/>
                  </a:lnTo>
                  <a:lnTo>
                    <a:pt x="3215" y="167"/>
                  </a:lnTo>
                  <a:lnTo>
                    <a:pt x="3218" y="166"/>
                  </a:lnTo>
                  <a:lnTo>
                    <a:pt x="3225" y="161"/>
                  </a:lnTo>
                  <a:lnTo>
                    <a:pt x="3234" y="160"/>
                  </a:lnTo>
                  <a:lnTo>
                    <a:pt x="3244" y="159"/>
                  </a:lnTo>
                  <a:lnTo>
                    <a:pt x="3270" y="159"/>
                  </a:lnTo>
                  <a:lnTo>
                    <a:pt x="3270" y="164"/>
                  </a:lnTo>
                  <a:lnTo>
                    <a:pt x="3271" y="166"/>
                  </a:lnTo>
                  <a:lnTo>
                    <a:pt x="3271" y="167"/>
                  </a:lnTo>
                  <a:lnTo>
                    <a:pt x="3274" y="167"/>
                  </a:lnTo>
                  <a:lnTo>
                    <a:pt x="3277" y="164"/>
                  </a:lnTo>
                  <a:lnTo>
                    <a:pt x="3280" y="161"/>
                  </a:lnTo>
                  <a:lnTo>
                    <a:pt x="3284" y="161"/>
                  </a:lnTo>
                  <a:lnTo>
                    <a:pt x="3287" y="161"/>
                  </a:lnTo>
                  <a:lnTo>
                    <a:pt x="3294" y="161"/>
                  </a:lnTo>
                  <a:lnTo>
                    <a:pt x="3307" y="164"/>
                  </a:lnTo>
                  <a:lnTo>
                    <a:pt x="3306" y="166"/>
                  </a:lnTo>
                  <a:lnTo>
                    <a:pt x="3306" y="167"/>
                  </a:lnTo>
                  <a:lnTo>
                    <a:pt x="3309" y="170"/>
                  </a:lnTo>
                  <a:lnTo>
                    <a:pt x="3310" y="170"/>
                  </a:lnTo>
                  <a:lnTo>
                    <a:pt x="3313" y="170"/>
                  </a:lnTo>
                  <a:lnTo>
                    <a:pt x="3319" y="169"/>
                  </a:lnTo>
                  <a:lnTo>
                    <a:pt x="3324" y="166"/>
                  </a:lnTo>
                  <a:lnTo>
                    <a:pt x="3336" y="159"/>
                  </a:lnTo>
                  <a:lnTo>
                    <a:pt x="3336" y="167"/>
                  </a:lnTo>
                  <a:lnTo>
                    <a:pt x="3337" y="172"/>
                  </a:lnTo>
                  <a:lnTo>
                    <a:pt x="3336" y="173"/>
                  </a:lnTo>
                  <a:lnTo>
                    <a:pt x="3343" y="176"/>
                  </a:lnTo>
                  <a:lnTo>
                    <a:pt x="3345" y="180"/>
                  </a:lnTo>
                  <a:lnTo>
                    <a:pt x="3345" y="185"/>
                  </a:lnTo>
                  <a:lnTo>
                    <a:pt x="3346" y="190"/>
                  </a:lnTo>
                  <a:lnTo>
                    <a:pt x="3346" y="195"/>
                  </a:lnTo>
                  <a:lnTo>
                    <a:pt x="3353" y="195"/>
                  </a:lnTo>
                  <a:lnTo>
                    <a:pt x="3360" y="195"/>
                  </a:lnTo>
                  <a:lnTo>
                    <a:pt x="3363" y="189"/>
                  </a:lnTo>
                  <a:lnTo>
                    <a:pt x="3365" y="190"/>
                  </a:lnTo>
                  <a:lnTo>
                    <a:pt x="3366" y="190"/>
                  </a:lnTo>
                  <a:lnTo>
                    <a:pt x="3372" y="192"/>
                  </a:lnTo>
                  <a:lnTo>
                    <a:pt x="3379" y="182"/>
                  </a:lnTo>
                  <a:lnTo>
                    <a:pt x="3381" y="179"/>
                  </a:lnTo>
                  <a:lnTo>
                    <a:pt x="3382" y="179"/>
                  </a:lnTo>
                  <a:lnTo>
                    <a:pt x="3385" y="179"/>
                  </a:lnTo>
                  <a:lnTo>
                    <a:pt x="3382" y="170"/>
                  </a:lnTo>
                  <a:lnTo>
                    <a:pt x="3382" y="169"/>
                  </a:lnTo>
                  <a:lnTo>
                    <a:pt x="3384" y="167"/>
                  </a:lnTo>
                  <a:lnTo>
                    <a:pt x="3385" y="164"/>
                  </a:lnTo>
                  <a:lnTo>
                    <a:pt x="3379" y="161"/>
                  </a:lnTo>
                  <a:lnTo>
                    <a:pt x="3376" y="159"/>
                  </a:lnTo>
                  <a:lnTo>
                    <a:pt x="3373" y="156"/>
                  </a:lnTo>
                  <a:lnTo>
                    <a:pt x="3376" y="140"/>
                  </a:lnTo>
                  <a:lnTo>
                    <a:pt x="3378" y="140"/>
                  </a:lnTo>
                  <a:lnTo>
                    <a:pt x="3379" y="140"/>
                  </a:lnTo>
                  <a:lnTo>
                    <a:pt x="3382" y="143"/>
                  </a:lnTo>
                  <a:lnTo>
                    <a:pt x="3384" y="144"/>
                  </a:lnTo>
                  <a:lnTo>
                    <a:pt x="3385" y="146"/>
                  </a:lnTo>
                  <a:lnTo>
                    <a:pt x="3389" y="146"/>
                  </a:lnTo>
                  <a:lnTo>
                    <a:pt x="3392" y="146"/>
                  </a:lnTo>
                  <a:lnTo>
                    <a:pt x="3399" y="144"/>
                  </a:lnTo>
                  <a:lnTo>
                    <a:pt x="3409" y="143"/>
                  </a:lnTo>
                  <a:lnTo>
                    <a:pt x="3412" y="149"/>
                  </a:lnTo>
                  <a:lnTo>
                    <a:pt x="3418" y="149"/>
                  </a:lnTo>
                  <a:lnTo>
                    <a:pt x="3424" y="147"/>
                  </a:lnTo>
                  <a:lnTo>
                    <a:pt x="3435" y="146"/>
                  </a:lnTo>
                  <a:lnTo>
                    <a:pt x="3448" y="144"/>
                  </a:lnTo>
                  <a:lnTo>
                    <a:pt x="3454" y="144"/>
                  </a:lnTo>
                  <a:lnTo>
                    <a:pt x="3460" y="146"/>
                  </a:lnTo>
                  <a:lnTo>
                    <a:pt x="3461" y="147"/>
                  </a:lnTo>
                  <a:lnTo>
                    <a:pt x="3463" y="150"/>
                  </a:lnTo>
                  <a:lnTo>
                    <a:pt x="3466" y="154"/>
                  </a:lnTo>
                  <a:lnTo>
                    <a:pt x="3470" y="154"/>
                  </a:lnTo>
                  <a:lnTo>
                    <a:pt x="3474" y="154"/>
                  </a:lnTo>
                  <a:lnTo>
                    <a:pt x="3479" y="154"/>
                  </a:lnTo>
                  <a:lnTo>
                    <a:pt x="3481" y="156"/>
                  </a:lnTo>
                  <a:lnTo>
                    <a:pt x="3483" y="324"/>
                  </a:lnTo>
                  <a:lnTo>
                    <a:pt x="3474" y="326"/>
                  </a:lnTo>
                  <a:lnTo>
                    <a:pt x="3474" y="330"/>
                  </a:lnTo>
                  <a:lnTo>
                    <a:pt x="3483" y="330"/>
                  </a:lnTo>
                  <a:lnTo>
                    <a:pt x="3483" y="390"/>
                  </a:lnTo>
                  <a:lnTo>
                    <a:pt x="3479" y="392"/>
                  </a:lnTo>
                  <a:lnTo>
                    <a:pt x="3476" y="392"/>
                  </a:lnTo>
                  <a:lnTo>
                    <a:pt x="3473" y="393"/>
                  </a:lnTo>
                  <a:lnTo>
                    <a:pt x="3466" y="398"/>
                  </a:lnTo>
                  <a:lnTo>
                    <a:pt x="3460" y="402"/>
                  </a:lnTo>
                  <a:lnTo>
                    <a:pt x="3454" y="405"/>
                  </a:lnTo>
                  <a:lnTo>
                    <a:pt x="3450" y="406"/>
                  </a:lnTo>
                  <a:lnTo>
                    <a:pt x="3445" y="406"/>
                  </a:lnTo>
                  <a:lnTo>
                    <a:pt x="3441" y="406"/>
                  </a:lnTo>
                  <a:lnTo>
                    <a:pt x="3438" y="408"/>
                  </a:lnTo>
                  <a:lnTo>
                    <a:pt x="3435" y="412"/>
                  </a:lnTo>
                  <a:lnTo>
                    <a:pt x="3432" y="416"/>
                  </a:lnTo>
                  <a:lnTo>
                    <a:pt x="3428" y="416"/>
                  </a:lnTo>
                  <a:lnTo>
                    <a:pt x="3427" y="415"/>
                  </a:lnTo>
                  <a:lnTo>
                    <a:pt x="3425" y="413"/>
                  </a:lnTo>
                  <a:lnTo>
                    <a:pt x="3421" y="413"/>
                  </a:lnTo>
                  <a:lnTo>
                    <a:pt x="3422" y="413"/>
                  </a:lnTo>
                  <a:lnTo>
                    <a:pt x="3422" y="415"/>
                  </a:lnTo>
                  <a:lnTo>
                    <a:pt x="3424" y="416"/>
                  </a:lnTo>
                  <a:lnTo>
                    <a:pt x="3424" y="418"/>
                  </a:lnTo>
                  <a:lnTo>
                    <a:pt x="3422" y="422"/>
                  </a:lnTo>
                  <a:lnTo>
                    <a:pt x="3421" y="425"/>
                  </a:lnTo>
                  <a:lnTo>
                    <a:pt x="3420" y="425"/>
                  </a:lnTo>
                  <a:lnTo>
                    <a:pt x="3418" y="425"/>
                  </a:lnTo>
                  <a:lnTo>
                    <a:pt x="3415" y="424"/>
                  </a:lnTo>
                  <a:lnTo>
                    <a:pt x="3412" y="422"/>
                  </a:lnTo>
                  <a:lnTo>
                    <a:pt x="3408" y="422"/>
                  </a:lnTo>
                  <a:lnTo>
                    <a:pt x="3408" y="425"/>
                  </a:lnTo>
                  <a:lnTo>
                    <a:pt x="3408" y="424"/>
                  </a:lnTo>
                  <a:lnTo>
                    <a:pt x="3409" y="424"/>
                  </a:lnTo>
                  <a:lnTo>
                    <a:pt x="3409" y="426"/>
                  </a:lnTo>
                  <a:lnTo>
                    <a:pt x="3409" y="431"/>
                  </a:lnTo>
                  <a:lnTo>
                    <a:pt x="3396" y="436"/>
                  </a:lnTo>
                  <a:lnTo>
                    <a:pt x="3391" y="441"/>
                  </a:lnTo>
                  <a:lnTo>
                    <a:pt x="3385" y="444"/>
                  </a:lnTo>
                  <a:lnTo>
                    <a:pt x="3382" y="449"/>
                  </a:lnTo>
                  <a:lnTo>
                    <a:pt x="3378" y="454"/>
                  </a:lnTo>
                  <a:lnTo>
                    <a:pt x="3372" y="468"/>
                  </a:lnTo>
                  <a:lnTo>
                    <a:pt x="3368" y="467"/>
                  </a:lnTo>
                  <a:lnTo>
                    <a:pt x="3363" y="465"/>
                  </a:lnTo>
                  <a:lnTo>
                    <a:pt x="3359" y="462"/>
                  </a:lnTo>
                  <a:lnTo>
                    <a:pt x="3355" y="461"/>
                  </a:lnTo>
                  <a:lnTo>
                    <a:pt x="3355" y="457"/>
                  </a:lnTo>
                  <a:lnTo>
                    <a:pt x="3355" y="452"/>
                  </a:lnTo>
                  <a:lnTo>
                    <a:pt x="3345" y="447"/>
                  </a:lnTo>
                  <a:lnTo>
                    <a:pt x="3335" y="444"/>
                  </a:lnTo>
                  <a:lnTo>
                    <a:pt x="3330" y="442"/>
                  </a:lnTo>
                  <a:lnTo>
                    <a:pt x="3326" y="444"/>
                  </a:lnTo>
                  <a:lnTo>
                    <a:pt x="3322" y="445"/>
                  </a:lnTo>
                  <a:lnTo>
                    <a:pt x="3316" y="449"/>
                  </a:lnTo>
                  <a:lnTo>
                    <a:pt x="3314" y="451"/>
                  </a:lnTo>
                  <a:lnTo>
                    <a:pt x="3313" y="454"/>
                  </a:lnTo>
                  <a:lnTo>
                    <a:pt x="3310" y="458"/>
                  </a:lnTo>
                  <a:lnTo>
                    <a:pt x="3307" y="464"/>
                  </a:lnTo>
                  <a:lnTo>
                    <a:pt x="3304" y="468"/>
                  </a:lnTo>
                  <a:lnTo>
                    <a:pt x="3303" y="468"/>
                  </a:lnTo>
                  <a:lnTo>
                    <a:pt x="3301" y="470"/>
                  </a:lnTo>
                  <a:lnTo>
                    <a:pt x="3300" y="471"/>
                  </a:lnTo>
                  <a:lnTo>
                    <a:pt x="3297" y="471"/>
                  </a:lnTo>
                  <a:lnTo>
                    <a:pt x="3296" y="471"/>
                  </a:lnTo>
                  <a:lnTo>
                    <a:pt x="3294" y="470"/>
                  </a:lnTo>
                  <a:lnTo>
                    <a:pt x="3294" y="467"/>
                  </a:lnTo>
                  <a:lnTo>
                    <a:pt x="3294" y="462"/>
                  </a:lnTo>
                  <a:lnTo>
                    <a:pt x="3297" y="449"/>
                  </a:lnTo>
                  <a:lnTo>
                    <a:pt x="3286" y="455"/>
                  </a:lnTo>
                  <a:lnTo>
                    <a:pt x="3277" y="461"/>
                  </a:lnTo>
                  <a:lnTo>
                    <a:pt x="3277" y="465"/>
                  </a:lnTo>
                  <a:lnTo>
                    <a:pt x="3277" y="468"/>
                  </a:lnTo>
                  <a:lnTo>
                    <a:pt x="3250" y="465"/>
                  </a:lnTo>
                  <a:lnTo>
                    <a:pt x="3248" y="470"/>
                  </a:lnTo>
                  <a:lnTo>
                    <a:pt x="3247" y="471"/>
                  </a:lnTo>
                  <a:lnTo>
                    <a:pt x="3244" y="474"/>
                  </a:lnTo>
                  <a:lnTo>
                    <a:pt x="3244" y="475"/>
                  </a:lnTo>
                  <a:lnTo>
                    <a:pt x="3244" y="477"/>
                  </a:lnTo>
                  <a:lnTo>
                    <a:pt x="3245" y="478"/>
                  </a:lnTo>
                  <a:lnTo>
                    <a:pt x="3247" y="478"/>
                  </a:lnTo>
                  <a:lnTo>
                    <a:pt x="3247" y="480"/>
                  </a:lnTo>
                  <a:lnTo>
                    <a:pt x="3247" y="483"/>
                  </a:lnTo>
                  <a:lnTo>
                    <a:pt x="3241" y="483"/>
                  </a:lnTo>
                  <a:lnTo>
                    <a:pt x="3241" y="485"/>
                  </a:lnTo>
                  <a:lnTo>
                    <a:pt x="3241" y="487"/>
                  </a:lnTo>
                  <a:lnTo>
                    <a:pt x="3242" y="488"/>
                  </a:lnTo>
                  <a:lnTo>
                    <a:pt x="3242" y="490"/>
                  </a:lnTo>
                  <a:lnTo>
                    <a:pt x="3241" y="491"/>
                  </a:lnTo>
                  <a:lnTo>
                    <a:pt x="3222" y="507"/>
                  </a:lnTo>
                  <a:lnTo>
                    <a:pt x="3221" y="511"/>
                  </a:lnTo>
                  <a:lnTo>
                    <a:pt x="3222" y="517"/>
                  </a:lnTo>
                  <a:lnTo>
                    <a:pt x="3222" y="527"/>
                  </a:lnTo>
                  <a:lnTo>
                    <a:pt x="3228" y="527"/>
                  </a:lnTo>
                  <a:lnTo>
                    <a:pt x="3234" y="530"/>
                  </a:lnTo>
                  <a:lnTo>
                    <a:pt x="3237" y="530"/>
                  </a:lnTo>
                  <a:lnTo>
                    <a:pt x="3241" y="530"/>
                  </a:lnTo>
                  <a:lnTo>
                    <a:pt x="3241" y="534"/>
                  </a:lnTo>
                  <a:lnTo>
                    <a:pt x="3241" y="536"/>
                  </a:lnTo>
                  <a:lnTo>
                    <a:pt x="3240" y="536"/>
                  </a:lnTo>
                  <a:lnTo>
                    <a:pt x="3238" y="534"/>
                  </a:lnTo>
                  <a:lnTo>
                    <a:pt x="3238" y="537"/>
                  </a:lnTo>
                  <a:lnTo>
                    <a:pt x="3238" y="539"/>
                  </a:lnTo>
                  <a:lnTo>
                    <a:pt x="3240" y="542"/>
                  </a:lnTo>
                  <a:lnTo>
                    <a:pt x="3238" y="543"/>
                  </a:lnTo>
                  <a:lnTo>
                    <a:pt x="3234" y="543"/>
                  </a:lnTo>
                  <a:lnTo>
                    <a:pt x="3231" y="552"/>
                  </a:lnTo>
                  <a:lnTo>
                    <a:pt x="3228" y="552"/>
                  </a:lnTo>
                  <a:lnTo>
                    <a:pt x="3228" y="557"/>
                  </a:lnTo>
                  <a:lnTo>
                    <a:pt x="3229" y="562"/>
                  </a:lnTo>
                  <a:lnTo>
                    <a:pt x="3234" y="570"/>
                  </a:lnTo>
                  <a:lnTo>
                    <a:pt x="3238" y="569"/>
                  </a:lnTo>
                  <a:lnTo>
                    <a:pt x="3241" y="568"/>
                  </a:lnTo>
                  <a:lnTo>
                    <a:pt x="3244" y="569"/>
                  </a:lnTo>
                  <a:lnTo>
                    <a:pt x="3244" y="579"/>
                  </a:lnTo>
                  <a:lnTo>
                    <a:pt x="3238" y="579"/>
                  </a:lnTo>
                  <a:lnTo>
                    <a:pt x="3234" y="580"/>
                  </a:lnTo>
                  <a:lnTo>
                    <a:pt x="3225" y="583"/>
                  </a:lnTo>
                  <a:lnTo>
                    <a:pt x="3222" y="585"/>
                  </a:lnTo>
                  <a:lnTo>
                    <a:pt x="3219" y="588"/>
                  </a:lnTo>
                  <a:lnTo>
                    <a:pt x="3216" y="589"/>
                  </a:lnTo>
                  <a:lnTo>
                    <a:pt x="3215" y="592"/>
                  </a:lnTo>
                  <a:lnTo>
                    <a:pt x="3215" y="595"/>
                  </a:lnTo>
                  <a:lnTo>
                    <a:pt x="3214" y="599"/>
                  </a:lnTo>
                  <a:lnTo>
                    <a:pt x="3215" y="606"/>
                  </a:lnTo>
                  <a:lnTo>
                    <a:pt x="3216" y="611"/>
                  </a:lnTo>
                  <a:lnTo>
                    <a:pt x="3219" y="615"/>
                  </a:lnTo>
                  <a:lnTo>
                    <a:pt x="3221" y="619"/>
                  </a:lnTo>
                  <a:lnTo>
                    <a:pt x="3225" y="624"/>
                  </a:lnTo>
                  <a:lnTo>
                    <a:pt x="3219" y="629"/>
                  </a:lnTo>
                  <a:lnTo>
                    <a:pt x="3214" y="635"/>
                  </a:lnTo>
                  <a:lnTo>
                    <a:pt x="3212" y="635"/>
                  </a:lnTo>
                  <a:lnTo>
                    <a:pt x="3209" y="634"/>
                  </a:lnTo>
                  <a:lnTo>
                    <a:pt x="3208" y="632"/>
                  </a:lnTo>
                  <a:lnTo>
                    <a:pt x="3205" y="631"/>
                  </a:lnTo>
                  <a:lnTo>
                    <a:pt x="3204" y="631"/>
                  </a:lnTo>
                  <a:lnTo>
                    <a:pt x="3201" y="631"/>
                  </a:lnTo>
                  <a:lnTo>
                    <a:pt x="3196" y="632"/>
                  </a:lnTo>
                  <a:lnTo>
                    <a:pt x="3192" y="635"/>
                  </a:lnTo>
                  <a:lnTo>
                    <a:pt x="3192" y="640"/>
                  </a:lnTo>
                  <a:lnTo>
                    <a:pt x="3186" y="642"/>
                  </a:lnTo>
                  <a:lnTo>
                    <a:pt x="3183" y="647"/>
                  </a:lnTo>
                  <a:lnTo>
                    <a:pt x="3180" y="650"/>
                  </a:lnTo>
                  <a:lnTo>
                    <a:pt x="3180" y="652"/>
                  </a:lnTo>
                  <a:lnTo>
                    <a:pt x="3179" y="655"/>
                  </a:lnTo>
                  <a:lnTo>
                    <a:pt x="3179" y="664"/>
                  </a:lnTo>
                  <a:lnTo>
                    <a:pt x="3180" y="673"/>
                  </a:lnTo>
                  <a:lnTo>
                    <a:pt x="3165" y="678"/>
                  </a:lnTo>
                  <a:lnTo>
                    <a:pt x="3162" y="680"/>
                  </a:lnTo>
                  <a:lnTo>
                    <a:pt x="3160" y="681"/>
                  </a:lnTo>
                  <a:lnTo>
                    <a:pt x="3162" y="688"/>
                  </a:lnTo>
                  <a:lnTo>
                    <a:pt x="3160" y="694"/>
                  </a:lnTo>
                  <a:lnTo>
                    <a:pt x="3160" y="699"/>
                  </a:lnTo>
                  <a:lnTo>
                    <a:pt x="3159" y="704"/>
                  </a:lnTo>
                  <a:lnTo>
                    <a:pt x="3157" y="706"/>
                  </a:lnTo>
                  <a:lnTo>
                    <a:pt x="3153" y="709"/>
                  </a:lnTo>
                  <a:lnTo>
                    <a:pt x="3144" y="716"/>
                  </a:lnTo>
                  <a:lnTo>
                    <a:pt x="3129" y="729"/>
                  </a:lnTo>
                  <a:lnTo>
                    <a:pt x="3121" y="690"/>
                  </a:lnTo>
                  <a:lnTo>
                    <a:pt x="3117" y="667"/>
                  </a:lnTo>
                  <a:lnTo>
                    <a:pt x="3113" y="642"/>
                  </a:lnTo>
                  <a:lnTo>
                    <a:pt x="3108" y="618"/>
                  </a:lnTo>
                  <a:lnTo>
                    <a:pt x="3107" y="596"/>
                  </a:lnTo>
                  <a:lnTo>
                    <a:pt x="3108" y="586"/>
                  </a:lnTo>
                  <a:lnTo>
                    <a:pt x="3110" y="578"/>
                  </a:lnTo>
                  <a:lnTo>
                    <a:pt x="3110" y="573"/>
                  </a:lnTo>
                  <a:lnTo>
                    <a:pt x="3111" y="569"/>
                  </a:lnTo>
                  <a:lnTo>
                    <a:pt x="3114" y="563"/>
                  </a:lnTo>
                  <a:lnTo>
                    <a:pt x="3116" y="562"/>
                  </a:lnTo>
                  <a:lnTo>
                    <a:pt x="3117" y="560"/>
                  </a:lnTo>
                  <a:lnTo>
                    <a:pt x="3120" y="560"/>
                  </a:lnTo>
                  <a:lnTo>
                    <a:pt x="3123" y="560"/>
                  </a:lnTo>
                  <a:lnTo>
                    <a:pt x="3126" y="559"/>
                  </a:lnTo>
                  <a:lnTo>
                    <a:pt x="3129" y="556"/>
                  </a:lnTo>
                  <a:lnTo>
                    <a:pt x="3130" y="555"/>
                  </a:lnTo>
                  <a:lnTo>
                    <a:pt x="3130" y="552"/>
                  </a:lnTo>
                  <a:lnTo>
                    <a:pt x="3133" y="537"/>
                  </a:lnTo>
                  <a:lnTo>
                    <a:pt x="3130" y="537"/>
                  </a:lnTo>
                  <a:lnTo>
                    <a:pt x="3129" y="537"/>
                  </a:lnTo>
                  <a:lnTo>
                    <a:pt x="3129" y="536"/>
                  </a:lnTo>
                  <a:lnTo>
                    <a:pt x="3129" y="533"/>
                  </a:lnTo>
                  <a:lnTo>
                    <a:pt x="3132" y="532"/>
                  </a:lnTo>
                  <a:lnTo>
                    <a:pt x="3136" y="533"/>
                  </a:lnTo>
                  <a:lnTo>
                    <a:pt x="3140" y="533"/>
                  </a:lnTo>
                  <a:lnTo>
                    <a:pt x="3143" y="533"/>
                  </a:lnTo>
                  <a:lnTo>
                    <a:pt x="3144" y="533"/>
                  </a:lnTo>
                  <a:lnTo>
                    <a:pt x="3146" y="530"/>
                  </a:lnTo>
                  <a:lnTo>
                    <a:pt x="3147" y="529"/>
                  </a:lnTo>
                  <a:lnTo>
                    <a:pt x="3149" y="526"/>
                  </a:lnTo>
                  <a:lnTo>
                    <a:pt x="3150" y="524"/>
                  </a:lnTo>
                  <a:lnTo>
                    <a:pt x="3152" y="524"/>
                  </a:lnTo>
                  <a:lnTo>
                    <a:pt x="3153" y="526"/>
                  </a:lnTo>
                  <a:lnTo>
                    <a:pt x="3156" y="527"/>
                  </a:lnTo>
                  <a:lnTo>
                    <a:pt x="3157" y="527"/>
                  </a:lnTo>
                  <a:lnTo>
                    <a:pt x="3159" y="527"/>
                  </a:lnTo>
                  <a:lnTo>
                    <a:pt x="3159" y="524"/>
                  </a:lnTo>
                  <a:lnTo>
                    <a:pt x="3162" y="523"/>
                  </a:lnTo>
                  <a:lnTo>
                    <a:pt x="3163" y="521"/>
                  </a:lnTo>
                  <a:lnTo>
                    <a:pt x="3168" y="517"/>
                  </a:lnTo>
                  <a:lnTo>
                    <a:pt x="3170" y="513"/>
                  </a:lnTo>
                  <a:lnTo>
                    <a:pt x="3175" y="508"/>
                  </a:lnTo>
                  <a:lnTo>
                    <a:pt x="3179" y="500"/>
                  </a:lnTo>
                  <a:lnTo>
                    <a:pt x="3186" y="491"/>
                  </a:lnTo>
                  <a:lnTo>
                    <a:pt x="3191" y="487"/>
                  </a:lnTo>
                  <a:lnTo>
                    <a:pt x="3199" y="481"/>
                  </a:lnTo>
                  <a:lnTo>
                    <a:pt x="3206" y="475"/>
                  </a:lnTo>
                  <a:lnTo>
                    <a:pt x="3209" y="472"/>
                  </a:lnTo>
                  <a:lnTo>
                    <a:pt x="3211" y="471"/>
                  </a:lnTo>
                  <a:lnTo>
                    <a:pt x="3211" y="470"/>
                  </a:lnTo>
                  <a:lnTo>
                    <a:pt x="3211" y="467"/>
                  </a:lnTo>
                  <a:lnTo>
                    <a:pt x="3211" y="465"/>
                  </a:lnTo>
                  <a:lnTo>
                    <a:pt x="3211" y="464"/>
                  </a:lnTo>
                  <a:lnTo>
                    <a:pt x="3214" y="462"/>
                  </a:lnTo>
                  <a:lnTo>
                    <a:pt x="3215" y="462"/>
                  </a:lnTo>
                  <a:lnTo>
                    <a:pt x="3218" y="461"/>
                  </a:lnTo>
                  <a:lnTo>
                    <a:pt x="3219" y="461"/>
                  </a:lnTo>
                  <a:lnTo>
                    <a:pt x="3221" y="457"/>
                  </a:lnTo>
                  <a:lnTo>
                    <a:pt x="3219" y="452"/>
                  </a:lnTo>
                  <a:lnTo>
                    <a:pt x="3219" y="449"/>
                  </a:lnTo>
                  <a:lnTo>
                    <a:pt x="3219" y="447"/>
                  </a:lnTo>
                  <a:lnTo>
                    <a:pt x="3228" y="445"/>
                  </a:lnTo>
                  <a:lnTo>
                    <a:pt x="3235" y="444"/>
                  </a:lnTo>
                  <a:lnTo>
                    <a:pt x="3241" y="444"/>
                  </a:lnTo>
                  <a:lnTo>
                    <a:pt x="3247" y="442"/>
                  </a:lnTo>
                  <a:lnTo>
                    <a:pt x="3251" y="441"/>
                  </a:lnTo>
                  <a:lnTo>
                    <a:pt x="3254" y="438"/>
                  </a:lnTo>
                  <a:lnTo>
                    <a:pt x="3255" y="432"/>
                  </a:lnTo>
                  <a:lnTo>
                    <a:pt x="3258" y="425"/>
                  </a:lnTo>
                  <a:lnTo>
                    <a:pt x="3260" y="412"/>
                  </a:lnTo>
                  <a:lnTo>
                    <a:pt x="3261" y="396"/>
                  </a:lnTo>
                  <a:lnTo>
                    <a:pt x="3264" y="396"/>
                  </a:lnTo>
                  <a:lnTo>
                    <a:pt x="3265" y="395"/>
                  </a:lnTo>
                  <a:lnTo>
                    <a:pt x="3267" y="392"/>
                  </a:lnTo>
                  <a:lnTo>
                    <a:pt x="3273" y="392"/>
                  </a:lnTo>
                  <a:lnTo>
                    <a:pt x="3276" y="393"/>
                  </a:lnTo>
                  <a:lnTo>
                    <a:pt x="3274" y="395"/>
                  </a:lnTo>
                  <a:lnTo>
                    <a:pt x="3283" y="395"/>
                  </a:lnTo>
                  <a:lnTo>
                    <a:pt x="3283" y="392"/>
                  </a:lnTo>
                  <a:lnTo>
                    <a:pt x="3268" y="386"/>
                  </a:lnTo>
                  <a:lnTo>
                    <a:pt x="3265" y="385"/>
                  </a:lnTo>
                  <a:lnTo>
                    <a:pt x="3263" y="385"/>
                  </a:lnTo>
                  <a:lnTo>
                    <a:pt x="3260" y="385"/>
                  </a:lnTo>
                  <a:lnTo>
                    <a:pt x="3257" y="388"/>
                  </a:lnTo>
                  <a:lnTo>
                    <a:pt x="3244" y="396"/>
                  </a:lnTo>
                  <a:lnTo>
                    <a:pt x="3244" y="400"/>
                  </a:lnTo>
                  <a:lnTo>
                    <a:pt x="3245" y="403"/>
                  </a:lnTo>
                  <a:lnTo>
                    <a:pt x="3247" y="403"/>
                  </a:lnTo>
                  <a:lnTo>
                    <a:pt x="3247" y="406"/>
                  </a:lnTo>
                  <a:lnTo>
                    <a:pt x="3247" y="411"/>
                  </a:lnTo>
                  <a:lnTo>
                    <a:pt x="3250" y="416"/>
                  </a:lnTo>
                  <a:lnTo>
                    <a:pt x="3247" y="416"/>
                  </a:lnTo>
                  <a:lnTo>
                    <a:pt x="3245" y="416"/>
                  </a:lnTo>
                  <a:lnTo>
                    <a:pt x="3242" y="419"/>
                  </a:lnTo>
                  <a:lnTo>
                    <a:pt x="3242" y="418"/>
                  </a:lnTo>
                  <a:lnTo>
                    <a:pt x="3241" y="416"/>
                  </a:lnTo>
                  <a:lnTo>
                    <a:pt x="3238" y="415"/>
                  </a:lnTo>
                  <a:lnTo>
                    <a:pt x="3235" y="415"/>
                  </a:lnTo>
                  <a:lnTo>
                    <a:pt x="3232" y="415"/>
                  </a:lnTo>
                  <a:lnTo>
                    <a:pt x="3229" y="415"/>
                  </a:lnTo>
                  <a:lnTo>
                    <a:pt x="3225" y="416"/>
                  </a:lnTo>
                  <a:lnTo>
                    <a:pt x="3219" y="421"/>
                  </a:lnTo>
                  <a:lnTo>
                    <a:pt x="3214" y="428"/>
                  </a:lnTo>
                  <a:lnTo>
                    <a:pt x="3206" y="435"/>
                  </a:lnTo>
                  <a:lnTo>
                    <a:pt x="3204" y="438"/>
                  </a:lnTo>
                  <a:lnTo>
                    <a:pt x="3201" y="441"/>
                  </a:lnTo>
                  <a:lnTo>
                    <a:pt x="3192" y="449"/>
                  </a:lnTo>
                  <a:lnTo>
                    <a:pt x="3192" y="441"/>
                  </a:lnTo>
                  <a:lnTo>
                    <a:pt x="3193" y="438"/>
                  </a:lnTo>
                  <a:lnTo>
                    <a:pt x="3195" y="435"/>
                  </a:lnTo>
                  <a:lnTo>
                    <a:pt x="3193" y="435"/>
                  </a:lnTo>
                  <a:lnTo>
                    <a:pt x="3191" y="436"/>
                  </a:lnTo>
                  <a:lnTo>
                    <a:pt x="3186" y="438"/>
                  </a:lnTo>
                  <a:lnTo>
                    <a:pt x="3186" y="436"/>
                  </a:lnTo>
                  <a:lnTo>
                    <a:pt x="3185" y="435"/>
                  </a:lnTo>
                  <a:lnTo>
                    <a:pt x="3183" y="434"/>
                  </a:lnTo>
                  <a:lnTo>
                    <a:pt x="3183" y="432"/>
                  </a:lnTo>
                  <a:lnTo>
                    <a:pt x="3186" y="431"/>
                  </a:lnTo>
                  <a:lnTo>
                    <a:pt x="3188" y="429"/>
                  </a:lnTo>
                  <a:lnTo>
                    <a:pt x="3191" y="424"/>
                  </a:lnTo>
                  <a:lnTo>
                    <a:pt x="3192" y="418"/>
                  </a:lnTo>
                  <a:lnTo>
                    <a:pt x="3195" y="411"/>
                  </a:lnTo>
                  <a:lnTo>
                    <a:pt x="3183" y="416"/>
                  </a:lnTo>
                  <a:lnTo>
                    <a:pt x="3183" y="419"/>
                  </a:lnTo>
                  <a:lnTo>
                    <a:pt x="3179" y="418"/>
                  </a:lnTo>
                  <a:lnTo>
                    <a:pt x="3176" y="416"/>
                  </a:lnTo>
                  <a:lnTo>
                    <a:pt x="3175" y="416"/>
                  </a:lnTo>
                  <a:lnTo>
                    <a:pt x="3172" y="408"/>
                  </a:lnTo>
                  <a:lnTo>
                    <a:pt x="3168" y="408"/>
                  </a:lnTo>
                  <a:lnTo>
                    <a:pt x="3163" y="411"/>
                  </a:lnTo>
                  <a:lnTo>
                    <a:pt x="3156" y="413"/>
                  </a:lnTo>
                  <a:lnTo>
                    <a:pt x="3147" y="415"/>
                  </a:lnTo>
                  <a:lnTo>
                    <a:pt x="3140" y="415"/>
                  </a:lnTo>
                  <a:lnTo>
                    <a:pt x="3134" y="416"/>
                  </a:lnTo>
                  <a:lnTo>
                    <a:pt x="3129" y="419"/>
                  </a:lnTo>
                  <a:lnTo>
                    <a:pt x="3126" y="424"/>
                  </a:lnTo>
                  <a:lnTo>
                    <a:pt x="3123" y="428"/>
                  </a:lnTo>
                  <a:lnTo>
                    <a:pt x="3120" y="431"/>
                  </a:lnTo>
                  <a:lnTo>
                    <a:pt x="3117" y="431"/>
                  </a:lnTo>
                  <a:lnTo>
                    <a:pt x="3117" y="432"/>
                  </a:lnTo>
                  <a:lnTo>
                    <a:pt x="3117" y="435"/>
                  </a:lnTo>
                  <a:lnTo>
                    <a:pt x="3117" y="436"/>
                  </a:lnTo>
                  <a:lnTo>
                    <a:pt x="3117" y="438"/>
                  </a:lnTo>
                  <a:lnTo>
                    <a:pt x="3114" y="441"/>
                  </a:lnTo>
                  <a:lnTo>
                    <a:pt x="3111" y="442"/>
                  </a:lnTo>
                  <a:lnTo>
                    <a:pt x="3103" y="445"/>
                  </a:lnTo>
                  <a:lnTo>
                    <a:pt x="3096" y="448"/>
                  </a:lnTo>
                  <a:lnTo>
                    <a:pt x="3090" y="452"/>
                  </a:lnTo>
                  <a:lnTo>
                    <a:pt x="3088" y="455"/>
                  </a:lnTo>
                  <a:lnTo>
                    <a:pt x="3088" y="458"/>
                  </a:lnTo>
                  <a:lnTo>
                    <a:pt x="3087" y="462"/>
                  </a:lnTo>
                  <a:lnTo>
                    <a:pt x="3087" y="465"/>
                  </a:lnTo>
                  <a:lnTo>
                    <a:pt x="3085" y="467"/>
                  </a:lnTo>
                  <a:lnTo>
                    <a:pt x="3084" y="465"/>
                  </a:lnTo>
                  <a:lnTo>
                    <a:pt x="3081" y="464"/>
                  </a:lnTo>
                  <a:lnTo>
                    <a:pt x="3081" y="472"/>
                  </a:lnTo>
                  <a:lnTo>
                    <a:pt x="3081" y="483"/>
                  </a:lnTo>
                  <a:lnTo>
                    <a:pt x="3084" y="483"/>
                  </a:lnTo>
                  <a:lnTo>
                    <a:pt x="3085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93" y="480"/>
                  </a:lnTo>
                  <a:lnTo>
                    <a:pt x="3098" y="480"/>
                  </a:lnTo>
                  <a:lnTo>
                    <a:pt x="3100" y="488"/>
                  </a:lnTo>
                  <a:lnTo>
                    <a:pt x="3096" y="488"/>
                  </a:lnTo>
                  <a:lnTo>
                    <a:pt x="3094" y="490"/>
                  </a:lnTo>
                  <a:lnTo>
                    <a:pt x="3096" y="491"/>
                  </a:lnTo>
                  <a:lnTo>
                    <a:pt x="3087" y="490"/>
                  </a:lnTo>
                  <a:lnTo>
                    <a:pt x="3081" y="491"/>
                  </a:lnTo>
                  <a:lnTo>
                    <a:pt x="3077" y="491"/>
                  </a:lnTo>
                  <a:lnTo>
                    <a:pt x="3070" y="491"/>
                  </a:lnTo>
                  <a:lnTo>
                    <a:pt x="3067" y="500"/>
                  </a:lnTo>
                  <a:lnTo>
                    <a:pt x="3062" y="500"/>
                  </a:lnTo>
                  <a:lnTo>
                    <a:pt x="3061" y="501"/>
                  </a:lnTo>
                  <a:lnTo>
                    <a:pt x="3062" y="503"/>
                  </a:lnTo>
                  <a:lnTo>
                    <a:pt x="3062" y="506"/>
                  </a:lnTo>
                  <a:lnTo>
                    <a:pt x="3062" y="507"/>
                  </a:lnTo>
                  <a:lnTo>
                    <a:pt x="3060" y="507"/>
                  </a:lnTo>
                  <a:lnTo>
                    <a:pt x="3057" y="506"/>
                  </a:lnTo>
                  <a:lnTo>
                    <a:pt x="3054" y="501"/>
                  </a:lnTo>
                  <a:lnTo>
                    <a:pt x="3051" y="506"/>
                  </a:lnTo>
                  <a:lnTo>
                    <a:pt x="3049" y="508"/>
                  </a:lnTo>
                  <a:lnTo>
                    <a:pt x="3049" y="510"/>
                  </a:lnTo>
                  <a:lnTo>
                    <a:pt x="3051" y="510"/>
                  </a:lnTo>
                  <a:lnTo>
                    <a:pt x="3041" y="510"/>
                  </a:lnTo>
                  <a:lnTo>
                    <a:pt x="3031" y="510"/>
                  </a:lnTo>
                  <a:lnTo>
                    <a:pt x="3029" y="497"/>
                  </a:lnTo>
                  <a:lnTo>
                    <a:pt x="3034" y="496"/>
                  </a:lnTo>
                  <a:lnTo>
                    <a:pt x="3038" y="496"/>
                  </a:lnTo>
                  <a:lnTo>
                    <a:pt x="3048" y="497"/>
                  </a:lnTo>
                  <a:lnTo>
                    <a:pt x="3047" y="496"/>
                  </a:lnTo>
                  <a:lnTo>
                    <a:pt x="3047" y="494"/>
                  </a:lnTo>
                  <a:lnTo>
                    <a:pt x="3047" y="493"/>
                  </a:lnTo>
                  <a:lnTo>
                    <a:pt x="3047" y="491"/>
                  </a:lnTo>
                  <a:lnTo>
                    <a:pt x="3045" y="490"/>
                  </a:lnTo>
                  <a:lnTo>
                    <a:pt x="3042" y="491"/>
                  </a:lnTo>
                  <a:lnTo>
                    <a:pt x="3039" y="484"/>
                  </a:lnTo>
                  <a:lnTo>
                    <a:pt x="3039" y="480"/>
                  </a:lnTo>
                  <a:lnTo>
                    <a:pt x="3036" y="477"/>
                  </a:lnTo>
                  <a:lnTo>
                    <a:pt x="3032" y="478"/>
                  </a:lnTo>
                  <a:lnTo>
                    <a:pt x="3026" y="480"/>
                  </a:lnTo>
                  <a:lnTo>
                    <a:pt x="3026" y="485"/>
                  </a:lnTo>
                  <a:lnTo>
                    <a:pt x="3022" y="485"/>
                  </a:lnTo>
                  <a:lnTo>
                    <a:pt x="3021" y="484"/>
                  </a:lnTo>
                  <a:lnTo>
                    <a:pt x="3021" y="481"/>
                  </a:lnTo>
                  <a:lnTo>
                    <a:pt x="3021" y="480"/>
                  </a:lnTo>
                  <a:lnTo>
                    <a:pt x="3013" y="480"/>
                  </a:lnTo>
                  <a:lnTo>
                    <a:pt x="3006" y="480"/>
                  </a:lnTo>
                  <a:lnTo>
                    <a:pt x="2999" y="478"/>
                  </a:lnTo>
                  <a:lnTo>
                    <a:pt x="2990" y="477"/>
                  </a:lnTo>
                  <a:lnTo>
                    <a:pt x="2990" y="497"/>
                  </a:lnTo>
                  <a:lnTo>
                    <a:pt x="2988" y="497"/>
                  </a:lnTo>
                  <a:lnTo>
                    <a:pt x="2985" y="497"/>
                  </a:lnTo>
                  <a:lnTo>
                    <a:pt x="2982" y="494"/>
                  </a:lnTo>
                  <a:lnTo>
                    <a:pt x="2980" y="493"/>
                  </a:lnTo>
                  <a:lnTo>
                    <a:pt x="2979" y="491"/>
                  </a:lnTo>
                  <a:lnTo>
                    <a:pt x="2975" y="491"/>
                  </a:lnTo>
                  <a:lnTo>
                    <a:pt x="2969" y="493"/>
                  </a:lnTo>
                  <a:lnTo>
                    <a:pt x="2963" y="494"/>
                  </a:lnTo>
                  <a:lnTo>
                    <a:pt x="2960" y="494"/>
                  </a:lnTo>
                  <a:lnTo>
                    <a:pt x="2957" y="494"/>
                  </a:lnTo>
                  <a:lnTo>
                    <a:pt x="2954" y="493"/>
                  </a:lnTo>
                  <a:lnTo>
                    <a:pt x="2952" y="490"/>
                  </a:lnTo>
                  <a:lnTo>
                    <a:pt x="2949" y="487"/>
                  </a:lnTo>
                  <a:lnTo>
                    <a:pt x="2946" y="485"/>
                  </a:lnTo>
                  <a:lnTo>
                    <a:pt x="2944" y="487"/>
                  </a:lnTo>
                  <a:lnTo>
                    <a:pt x="2944" y="490"/>
                  </a:lnTo>
                  <a:lnTo>
                    <a:pt x="2943" y="494"/>
                  </a:lnTo>
                  <a:lnTo>
                    <a:pt x="2941" y="494"/>
                  </a:lnTo>
                  <a:lnTo>
                    <a:pt x="2939" y="496"/>
                  </a:lnTo>
                  <a:lnTo>
                    <a:pt x="2937" y="496"/>
                  </a:lnTo>
                  <a:lnTo>
                    <a:pt x="2934" y="497"/>
                  </a:lnTo>
                  <a:lnTo>
                    <a:pt x="2933" y="491"/>
                  </a:lnTo>
                  <a:lnTo>
                    <a:pt x="2933" y="488"/>
                  </a:lnTo>
                  <a:lnTo>
                    <a:pt x="2933" y="487"/>
                  </a:lnTo>
                  <a:lnTo>
                    <a:pt x="2934" y="485"/>
                  </a:lnTo>
                  <a:lnTo>
                    <a:pt x="2924" y="485"/>
                  </a:lnTo>
                  <a:lnTo>
                    <a:pt x="2910" y="485"/>
                  </a:lnTo>
                  <a:lnTo>
                    <a:pt x="2897" y="485"/>
                  </a:lnTo>
                  <a:lnTo>
                    <a:pt x="2888" y="485"/>
                  </a:lnTo>
                  <a:lnTo>
                    <a:pt x="2887" y="484"/>
                  </a:lnTo>
                  <a:lnTo>
                    <a:pt x="2884" y="481"/>
                  </a:lnTo>
                  <a:lnTo>
                    <a:pt x="2881" y="478"/>
                  </a:lnTo>
                  <a:lnTo>
                    <a:pt x="2880" y="477"/>
                  </a:lnTo>
                  <a:lnTo>
                    <a:pt x="2877" y="477"/>
                  </a:lnTo>
                  <a:lnTo>
                    <a:pt x="2877" y="478"/>
                  </a:lnTo>
                  <a:lnTo>
                    <a:pt x="2877" y="481"/>
                  </a:lnTo>
                  <a:lnTo>
                    <a:pt x="2877" y="484"/>
                  </a:lnTo>
                  <a:lnTo>
                    <a:pt x="2877" y="485"/>
                  </a:lnTo>
                  <a:lnTo>
                    <a:pt x="2872" y="485"/>
                  </a:lnTo>
                  <a:lnTo>
                    <a:pt x="2868" y="485"/>
                  </a:lnTo>
                  <a:lnTo>
                    <a:pt x="2868" y="488"/>
                  </a:lnTo>
                  <a:lnTo>
                    <a:pt x="2862" y="493"/>
                  </a:lnTo>
                  <a:lnTo>
                    <a:pt x="2854" y="501"/>
                  </a:lnTo>
                  <a:lnTo>
                    <a:pt x="2845" y="510"/>
                  </a:lnTo>
                  <a:lnTo>
                    <a:pt x="2841" y="516"/>
                  </a:lnTo>
                  <a:lnTo>
                    <a:pt x="2839" y="520"/>
                  </a:lnTo>
                  <a:lnTo>
                    <a:pt x="2839" y="524"/>
                  </a:lnTo>
                  <a:lnTo>
                    <a:pt x="2839" y="529"/>
                  </a:lnTo>
                  <a:lnTo>
                    <a:pt x="2838" y="533"/>
                  </a:lnTo>
                  <a:lnTo>
                    <a:pt x="2836" y="533"/>
                  </a:lnTo>
                  <a:lnTo>
                    <a:pt x="2832" y="533"/>
                  </a:lnTo>
                  <a:lnTo>
                    <a:pt x="2829" y="532"/>
                  </a:lnTo>
                  <a:lnTo>
                    <a:pt x="2826" y="533"/>
                  </a:lnTo>
                  <a:lnTo>
                    <a:pt x="2826" y="536"/>
                  </a:lnTo>
                  <a:lnTo>
                    <a:pt x="2826" y="540"/>
                  </a:lnTo>
                  <a:lnTo>
                    <a:pt x="2810" y="549"/>
                  </a:lnTo>
                  <a:lnTo>
                    <a:pt x="2808" y="552"/>
                  </a:lnTo>
                  <a:lnTo>
                    <a:pt x="2806" y="555"/>
                  </a:lnTo>
                  <a:lnTo>
                    <a:pt x="2805" y="557"/>
                  </a:lnTo>
                  <a:lnTo>
                    <a:pt x="2802" y="560"/>
                  </a:lnTo>
                  <a:lnTo>
                    <a:pt x="2800" y="560"/>
                  </a:lnTo>
                  <a:lnTo>
                    <a:pt x="2799" y="559"/>
                  </a:lnTo>
                  <a:lnTo>
                    <a:pt x="2796" y="557"/>
                  </a:lnTo>
                  <a:lnTo>
                    <a:pt x="2795" y="568"/>
                  </a:lnTo>
                  <a:lnTo>
                    <a:pt x="2793" y="573"/>
                  </a:lnTo>
                  <a:lnTo>
                    <a:pt x="2793" y="576"/>
                  </a:lnTo>
                  <a:lnTo>
                    <a:pt x="2790" y="579"/>
                  </a:lnTo>
                  <a:lnTo>
                    <a:pt x="2789" y="580"/>
                  </a:lnTo>
                  <a:lnTo>
                    <a:pt x="2786" y="580"/>
                  </a:lnTo>
                  <a:lnTo>
                    <a:pt x="2783" y="582"/>
                  </a:lnTo>
                  <a:lnTo>
                    <a:pt x="2782" y="583"/>
                  </a:lnTo>
                  <a:lnTo>
                    <a:pt x="2783" y="586"/>
                  </a:lnTo>
                  <a:lnTo>
                    <a:pt x="2783" y="589"/>
                  </a:lnTo>
                  <a:lnTo>
                    <a:pt x="2783" y="591"/>
                  </a:lnTo>
                  <a:lnTo>
                    <a:pt x="2777" y="591"/>
                  </a:lnTo>
                  <a:lnTo>
                    <a:pt x="2744" y="621"/>
                  </a:lnTo>
                  <a:lnTo>
                    <a:pt x="2741" y="624"/>
                  </a:lnTo>
                  <a:lnTo>
                    <a:pt x="2741" y="628"/>
                  </a:lnTo>
                  <a:lnTo>
                    <a:pt x="2740" y="631"/>
                  </a:lnTo>
                  <a:lnTo>
                    <a:pt x="2738" y="635"/>
                  </a:lnTo>
                  <a:lnTo>
                    <a:pt x="2746" y="635"/>
                  </a:lnTo>
                  <a:lnTo>
                    <a:pt x="2753" y="635"/>
                  </a:lnTo>
                  <a:lnTo>
                    <a:pt x="2766" y="635"/>
                  </a:lnTo>
                  <a:lnTo>
                    <a:pt x="2766" y="663"/>
                  </a:lnTo>
                  <a:lnTo>
                    <a:pt x="2772" y="663"/>
                  </a:lnTo>
                  <a:lnTo>
                    <a:pt x="2772" y="658"/>
                  </a:lnTo>
                  <a:lnTo>
                    <a:pt x="2772" y="657"/>
                  </a:lnTo>
                  <a:lnTo>
                    <a:pt x="2773" y="657"/>
                  </a:lnTo>
                  <a:lnTo>
                    <a:pt x="2774" y="657"/>
                  </a:lnTo>
                  <a:lnTo>
                    <a:pt x="2774" y="651"/>
                  </a:lnTo>
                  <a:lnTo>
                    <a:pt x="2776" y="651"/>
                  </a:lnTo>
                  <a:lnTo>
                    <a:pt x="2777" y="651"/>
                  </a:lnTo>
                  <a:lnTo>
                    <a:pt x="2779" y="654"/>
                  </a:lnTo>
                  <a:lnTo>
                    <a:pt x="2780" y="657"/>
                  </a:lnTo>
                  <a:lnTo>
                    <a:pt x="2783" y="657"/>
                  </a:lnTo>
                  <a:lnTo>
                    <a:pt x="2780" y="665"/>
                  </a:lnTo>
                  <a:lnTo>
                    <a:pt x="2777" y="665"/>
                  </a:lnTo>
                  <a:lnTo>
                    <a:pt x="2777" y="667"/>
                  </a:lnTo>
                  <a:lnTo>
                    <a:pt x="2777" y="668"/>
                  </a:lnTo>
                  <a:lnTo>
                    <a:pt x="2779" y="670"/>
                  </a:lnTo>
                  <a:lnTo>
                    <a:pt x="2780" y="671"/>
                  </a:lnTo>
                  <a:lnTo>
                    <a:pt x="2783" y="671"/>
                  </a:lnTo>
                  <a:lnTo>
                    <a:pt x="2784" y="670"/>
                  </a:lnTo>
                  <a:lnTo>
                    <a:pt x="2786" y="668"/>
                  </a:lnTo>
                  <a:lnTo>
                    <a:pt x="2787" y="665"/>
                  </a:lnTo>
                  <a:lnTo>
                    <a:pt x="2789" y="663"/>
                  </a:lnTo>
                  <a:lnTo>
                    <a:pt x="2790" y="660"/>
                  </a:lnTo>
                  <a:lnTo>
                    <a:pt x="2795" y="660"/>
                  </a:lnTo>
                  <a:lnTo>
                    <a:pt x="2793" y="663"/>
                  </a:lnTo>
                  <a:lnTo>
                    <a:pt x="2799" y="663"/>
                  </a:lnTo>
                  <a:lnTo>
                    <a:pt x="2799" y="661"/>
                  </a:lnTo>
                  <a:lnTo>
                    <a:pt x="2799" y="658"/>
                  </a:lnTo>
                  <a:lnTo>
                    <a:pt x="2797" y="655"/>
                  </a:lnTo>
                  <a:lnTo>
                    <a:pt x="2797" y="652"/>
                  </a:lnTo>
                  <a:lnTo>
                    <a:pt x="2797" y="651"/>
                  </a:lnTo>
                  <a:lnTo>
                    <a:pt x="2799" y="650"/>
                  </a:lnTo>
                  <a:lnTo>
                    <a:pt x="2802" y="648"/>
                  </a:lnTo>
                  <a:lnTo>
                    <a:pt x="2803" y="648"/>
                  </a:lnTo>
                  <a:lnTo>
                    <a:pt x="2808" y="648"/>
                  </a:lnTo>
                  <a:lnTo>
                    <a:pt x="2816" y="651"/>
                  </a:lnTo>
                  <a:lnTo>
                    <a:pt x="2819" y="652"/>
                  </a:lnTo>
                  <a:lnTo>
                    <a:pt x="2822" y="655"/>
                  </a:lnTo>
                  <a:lnTo>
                    <a:pt x="2828" y="663"/>
                  </a:lnTo>
                  <a:lnTo>
                    <a:pt x="2832" y="670"/>
                  </a:lnTo>
                  <a:lnTo>
                    <a:pt x="2838" y="676"/>
                  </a:lnTo>
                  <a:lnTo>
                    <a:pt x="2839" y="677"/>
                  </a:lnTo>
                  <a:lnTo>
                    <a:pt x="2841" y="676"/>
                  </a:lnTo>
                  <a:lnTo>
                    <a:pt x="2841" y="674"/>
                  </a:lnTo>
                  <a:lnTo>
                    <a:pt x="2844" y="673"/>
                  </a:lnTo>
                  <a:lnTo>
                    <a:pt x="2844" y="678"/>
                  </a:lnTo>
                  <a:lnTo>
                    <a:pt x="2849" y="680"/>
                  </a:lnTo>
                  <a:lnTo>
                    <a:pt x="2855" y="681"/>
                  </a:lnTo>
                  <a:lnTo>
                    <a:pt x="2855" y="684"/>
                  </a:lnTo>
                  <a:lnTo>
                    <a:pt x="2848" y="684"/>
                  </a:lnTo>
                  <a:lnTo>
                    <a:pt x="2841" y="684"/>
                  </a:lnTo>
                  <a:lnTo>
                    <a:pt x="2842" y="694"/>
                  </a:lnTo>
                  <a:lnTo>
                    <a:pt x="2844" y="701"/>
                  </a:lnTo>
                  <a:lnTo>
                    <a:pt x="2844" y="710"/>
                  </a:lnTo>
                  <a:lnTo>
                    <a:pt x="2842" y="713"/>
                  </a:lnTo>
                  <a:lnTo>
                    <a:pt x="2841" y="717"/>
                  </a:lnTo>
                  <a:lnTo>
                    <a:pt x="2836" y="720"/>
                  </a:lnTo>
                  <a:lnTo>
                    <a:pt x="2833" y="722"/>
                  </a:lnTo>
                  <a:lnTo>
                    <a:pt x="2832" y="723"/>
                  </a:lnTo>
                  <a:lnTo>
                    <a:pt x="2832" y="724"/>
                  </a:lnTo>
                  <a:lnTo>
                    <a:pt x="2833" y="727"/>
                  </a:lnTo>
                  <a:lnTo>
                    <a:pt x="2835" y="732"/>
                  </a:lnTo>
                  <a:lnTo>
                    <a:pt x="2833" y="733"/>
                  </a:lnTo>
                  <a:lnTo>
                    <a:pt x="2832" y="736"/>
                  </a:lnTo>
                  <a:lnTo>
                    <a:pt x="2831" y="737"/>
                  </a:lnTo>
                  <a:lnTo>
                    <a:pt x="2829" y="740"/>
                  </a:lnTo>
                  <a:lnTo>
                    <a:pt x="2829" y="742"/>
                  </a:lnTo>
                  <a:lnTo>
                    <a:pt x="2831" y="745"/>
                  </a:lnTo>
                  <a:lnTo>
                    <a:pt x="2832" y="750"/>
                  </a:lnTo>
                  <a:lnTo>
                    <a:pt x="2835" y="758"/>
                  </a:lnTo>
                  <a:lnTo>
                    <a:pt x="2835" y="760"/>
                  </a:lnTo>
                  <a:lnTo>
                    <a:pt x="2835" y="762"/>
                  </a:lnTo>
                  <a:lnTo>
                    <a:pt x="2833" y="765"/>
                  </a:lnTo>
                  <a:lnTo>
                    <a:pt x="2831" y="769"/>
                  </a:lnTo>
                  <a:lnTo>
                    <a:pt x="2829" y="773"/>
                  </a:lnTo>
                  <a:lnTo>
                    <a:pt x="2826" y="776"/>
                  </a:lnTo>
                  <a:lnTo>
                    <a:pt x="2832" y="783"/>
                  </a:lnTo>
                  <a:lnTo>
                    <a:pt x="2826" y="783"/>
                  </a:lnTo>
                  <a:lnTo>
                    <a:pt x="2826" y="786"/>
                  </a:lnTo>
                  <a:lnTo>
                    <a:pt x="2826" y="789"/>
                  </a:lnTo>
                  <a:lnTo>
                    <a:pt x="2828" y="792"/>
                  </a:lnTo>
                  <a:lnTo>
                    <a:pt x="2826" y="795"/>
                  </a:lnTo>
                  <a:lnTo>
                    <a:pt x="2826" y="796"/>
                  </a:lnTo>
                  <a:lnTo>
                    <a:pt x="2823" y="799"/>
                  </a:lnTo>
                  <a:lnTo>
                    <a:pt x="2819" y="802"/>
                  </a:lnTo>
                  <a:lnTo>
                    <a:pt x="2813" y="805"/>
                  </a:lnTo>
                  <a:lnTo>
                    <a:pt x="2810" y="809"/>
                  </a:lnTo>
                  <a:lnTo>
                    <a:pt x="2809" y="812"/>
                  </a:lnTo>
                  <a:lnTo>
                    <a:pt x="2809" y="815"/>
                  </a:lnTo>
                  <a:lnTo>
                    <a:pt x="2809" y="819"/>
                  </a:lnTo>
                  <a:lnTo>
                    <a:pt x="2808" y="822"/>
                  </a:lnTo>
                  <a:lnTo>
                    <a:pt x="2803" y="824"/>
                  </a:lnTo>
                  <a:lnTo>
                    <a:pt x="2799" y="825"/>
                  </a:lnTo>
                  <a:lnTo>
                    <a:pt x="2797" y="828"/>
                  </a:lnTo>
                  <a:lnTo>
                    <a:pt x="2795" y="832"/>
                  </a:lnTo>
                  <a:lnTo>
                    <a:pt x="2793" y="841"/>
                  </a:lnTo>
                  <a:lnTo>
                    <a:pt x="2790" y="851"/>
                  </a:lnTo>
                  <a:lnTo>
                    <a:pt x="2790" y="855"/>
                  </a:lnTo>
                  <a:lnTo>
                    <a:pt x="2789" y="858"/>
                  </a:lnTo>
                  <a:lnTo>
                    <a:pt x="2786" y="861"/>
                  </a:lnTo>
                  <a:lnTo>
                    <a:pt x="2783" y="864"/>
                  </a:lnTo>
                  <a:lnTo>
                    <a:pt x="2777" y="868"/>
                  </a:lnTo>
                  <a:lnTo>
                    <a:pt x="2770" y="874"/>
                  </a:lnTo>
                  <a:lnTo>
                    <a:pt x="2766" y="879"/>
                  </a:lnTo>
                  <a:lnTo>
                    <a:pt x="2764" y="881"/>
                  </a:lnTo>
                  <a:lnTo>
                    <a:pt x="2763" y="886"/>
                  </a:lnTo>
                  <a:lnTo>
                    <a:pt x="2763" y="890"/>
                  </a:lnTo>
                  <a:lnTo>
                    <a:pt x="2760" y="894"/>
                  </a:lnTo>
                  <a:lnTo>
                    <a:pt x="2759" y="896"/>
                  </a:lnTo>
                  <a:lnTo>
                    <a:pt x="2757" y="897"/>
                  </a:lnTo>
                  <a:lnTo>
                    <a:pt x="2754" y="899"/>
                  </a:lnTo>
                  <a:lnTo>
                    <a:pt x="2750" y="900"/>
                  </a:lnTo>
                  <a:lnTo>
                    <a:pt x="2747" y="903"/>
                  </a:lnTo>
                  <a:lnTo>
                    <a:pt x="2746" y="904"/>
                  </a:lnTo>
                  <a:lnTo>
                    <a:pt x="2744" y="907"/>
                  </a:lnTo>
                  <a:lnTo>
                    <a:pt x="2744" y="910"/>
                  </a:lnTo>
                  <a:lnTo>
                    <a:pt x="2743" y="915"/>
                  </a:lnTo>
                  <a:lnTo>
                    <a:pt x="2741" y="919"/>
                  </a:lnTo>
                  <a:lnTo>
                    <a:pt x="2736" y="919"/>
                  </a:lnTo>
                  <a:lnTo>
                    <a:pt x="2733" y="922"/>
                  </a:lnTo>
                  <a:lnTo>
                    <a:pt x="2730" y="927"/>
                  </a:lnTo>
                  <a:lnTo>
                    <a:pt x="2725" y="933"/>
                  </a:lnTo>
                  <a:lnTo>
                    <a:pt x="2723" y="936"/>
                  </a:lnTo>
                  <a:lnTo>
                    <a:pt x="2720" y="939"/>
                  </a:lnTo>
                  <a:lnTo>
                    <a:pt x="2720" y="945"/>
                  </a:lnTo>
                  <a:lnTo>
                    <a:pt x="2715" y="946"/>
                  </a:lnTo>
                  <a:lnTo>
                    <a:pt x="2711" y="948"/>
                  </a:lnTo>
                  <a:lnTo>
                    <a:pt x="2707" y="948"/>
                  </a:lnTo>
                  <a:lnTo>
                    <a:pt x="2704" y="946"/>
                  </a:lnTo>
                  <a:lnTo>
                    <a:pt x="2697" y="943"/>
                  </a:lnTo>
                  <a:lnTo>
                    <a:pt x="2688" y="939"/>
                  </a:lnTo>
                  <a:lnTo>
                    <a:pt x="2691" y="925"/>
                  </a:lnTo>
                  <a:lnTo>
                    <a:pt x="2682" y="925"/>
                  </a:lnTo>
                  <a:lnTo>
                    <a:pt x="2675" y="925"/>
                  </a:lnTo>
                  <a:lnTo>
                    <a:pt x="2674" y="929"/>
                  </a:lnTo>
                  <a:lnTo>
                    <a:pt x="2672" y="933"/>
                  </a:lnTo>
                  <a:lnTo>
                    <a:pt x="2659" y="943"/>
                  </a:lnTo>
                  <a:lnTo>
                    <a:pt x="2633" y="966"/>
                  </a:lnTo>
                  <a:lnTo>
                    <a:pt x="2633" y="968"/>
                  </a:lnTo>
                  <a:lnTo>
                    <a:pt x="2633" y="971"/>
                  </a:lnTo>
                  <a:lnTo>
                    <a:pt x="2633" y="972"/>
                  </a:lnTo>
                  <a:lnTo>
                    <a:pt x="2633" y="975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42" y="978"/>
                  </a:lnTo>
                  <a:lnTo>
                    <a:pt x="2640" y="984"/>
                  </a:lnTo>
                  <a:lnTo>
                    <a:pt x="2639" y="989"/>
                  </a:lnTo>
                  <a:lnTo>
                    <a:pt x="2639" y="995"/>
                  </a:lnTo>
                  <a:lnTo>
                    <a:pt x="2636" y="999"/>
                  </a:lnTo>
                  <a:lnTo>
                    <a:pt x="2633" y="1001"/>
                  </a:lnTo>
                  <a:lnTo>
                    <a:pt x="2629" y="1001"/>
                  </a:lnTo>
                  <a:lnTo>
                    <a:pt x="2625" y="1001"/>
                  </a:lnTo>
                  <a:lnTo>
                    <a:pt x="2622" y="1002"/>
                  </a:lnTo>
                  <a:lnTo>
                    <a:pt x="2620" y="1004"/>
                  </a:lnTo>
                  <a:lnTo>
                    <a:pt x="2620" y="1008"/>
                  </a:lnTo>
                  <a:lnTo>
                    <a:pt x="2619" y="1011"/>
                  </a:lnTo>
                  <a:lnTo>
                    <a:pt x="2617" y="1014"/>
                  </a:lnTo>
                  <a:lnTo>
                    <a:pt x="2613" y="1015"/>
                  </a:lnTo>
                  <a:lnTo>
                    <a:pt x="2609" y="1015"/>
                  </a:lnTo>
                  <a:lnTo>
                    <a:pt x="2606" y="1017"/>
                  </a:lnTo>
                  <a:lnTo>
                    <a:pt x="2603" y="1020"/>
                  </a:lnTo>
                  <a:lnTo>
                    <a:pt x="2597" y="1038"/>
                  </a:lnTo>
                  <a:lnTo>
                    <a:pt x="2603" y="1040"/>
                  </a:lnTo>
                  <a:lnTo>
                    <a:pt x="2609" y="1041"/>
                  </a:lnTo>
                  <a:lnTo>
                    <a:pt x="2613" y="1043"/>
                  </a:lnTo>
                  <a:lnTo>
                    <a:pt x="2615" y="1044"/>
                  </a:lnTo>
                  <a:lnTo>
                    <a:pt x="2617" y="1047"/>
                  </a:lnTo>
                  <a:lnTo>
                    <a:pt x="2617" y="1048"/>
                  </a:lnTo>
                  <a:lnTo>
                    <a:pt x="2616" y="1050"/>
                  </a:lnTo>
                  <a:lnTo>
                    <a:pt x="2615" y="1051"/>
                  </a:lnTo>
                  <a:lnTo>
                    <a:pt x="2615" y="1054"/>
                  </a:lnTo>
                  <a:lnTo>
                    <a:pt x="2615" y="1057"/>
                  </a:lnTo>
                  <a:lnTo>
                    <a:pt x="2616" y="1059"/>
                  </a:lnTo>
                  <a:lnTo>
                    <a:pt x="2617" y="1060"/>
                  </a:lnTo>
                  <a:lnTo>
                    <a:pt x="2619" y="1061"/>
                  </a:lnTo>
                  <a:lnTo>
                    <a:pt x="2622" y="1064"/>
                  </a:lnTo>
                  <a:lnTo>
                    <a:pt x="2622" y="1066"/>
                  </a:lnTo>
                  <a:lnTo>
                    <a:pt x="2622" y="1069"/>
                  </a:lnTo>
                  <a:lnTo>
                    <a:pt x="2622" y="1074"/>
                  </a:lnTo>
                  <a:lnTo>
                    <a:pt x="2628" y="1074"/>
                  </a:lnTo>
                  <a:lnTo>
                    <a:pt x="2628" y="1079"/>
                  </a:lnTo>
                  <a:lnTo>
                    <a:pt x="2628" y="1083"/>
                  </a:lnTo>
                  <a:lnTo>
                    <a:pt x="2629" y="1084"/>
                  </a:lnTo>
                  <a:lnTo>
                    <a:pt x="2632" y="1087"/>
                  </a:lnTo>
                  <a:lnTo>
                    <a:pt x="2635" y="1089"/>
                  </a:lnTo>
                  <a:lnTo>
                    <a:pt x="2636" y="1090"/>
                  </a:lnTo>
                  <a:lnTo>
                    <a:pt x="2636" y="1100"/>
                  </a:lnTo>
                  <a:lnTo>
                    <a:pt x="2636" y="1115"/>
                  </a:lnTo>
                  <a:lnTo>
                    <a:pt x="2635" y="1128"/>
                  </a:lnTo>
                  <a:lnTo>
                    <a:pt x="2635" y="1132"/>
                  </a:lnTo>
                  <a:lnTo>
                    <a:pt x="2633" y="1135"/>
                  </a:lnTo>
                  <a:lnTo>
                    <a:pt x="2632" y="1138"/>
                  </a:lnTo>
                  <a:lnTo>
                    <a:pt x="2629" y="1139"/>
                  </a:lnTo>
                  <a:lnTo>
                    <a:pt x="2622" y="1142"/>
                  </a:lnTo>
                  <a:lnTo>
                    <a:pt x="2615" y="1143"/>
                  </a:lnTo>
                  <a:lnTo>
                    <a:pt x="2609" y="1146"/>
                  </a:lnTo>
                  <a:lnTo>
                    <a:pt x="2603" y="1149"/>
                  </a:lnTo>
                  <a:lnTo>
                    <a:pt x="2597" y="1154"/>
                  </a:lnTo>
                  <a:lnTo>
                    <a:pt x="2589" y="1162"/>
                  </a:lnTo>
                  <a:lnTo>
                    <a:pt x="2587" y="1162"/>
                  </a:lnTo>
                  <a:lnTo>
                    <a:pt x="2586" y="1161"/>
                  </a:lnTo>
                  <a:lnTo>
                    <a:pt x="2584" y="1159"/>
                  </a:lnTo>
                  <a:lnTo>
                    <a:pt x="2581" y="1159"/>
                  </a:lnTo>
                  <a:lnTo>
                    <a:pt x="2581" y="1152"/>
                  </a:lnTo>
                  <a:lnTo>
                    <a:pt x="2583" y="1145"/>
                  </a:lnTo>
                  <a:lnTo>
                    <a:pt x="2583" y="1129"/>
                  </a:lnTo>
                  <a:lnTo>
                    <a:pt x="2587" y="1129"/>
                  </a:lnTo>
                  <a:lnTo>
                    <a:pt x="2592" y="1126"/>
                  </a:lnTo>
                  <a:lnTo>
                    <a:pt x="2592" y="1119"/>
                  </a:lnTo>
                  <a:lnTo>
                    <a:pt x="2590" y="1116"/>
                  </a:lnTo>
                  <a:lnTo>
                    <a:pt x="2590" y="1115"/>
                  </a:lnTo>
                  <a:lnTo>
                    <a:pt x="2589" y="1116"/>
                  </a:lnTo>
                  <a:lnTo>
                    <a:pt x="2589" y="1109"/>
                  </a:lnTo>
                  <a:lnTo>
                    <a:pt x="2589" y="1107"/>
                  </a:lnTo>
                  <a:lnTo>
                    <a:pt x="2592" y="1105"/>
                  </a:lnTo>
                  <a:lnTo>
                    <a:pt x="2592" y="1103"/>
                  </a:lnTo>
                  <a:lnTo>
                    <a:pt x="2592" y="1102"/>
                  </a:lnTo>
                  <a:lnTo>
                    <a:pt x="2583" y="1093"/>
                  </a:lnTo>
                  <a:lnTo>
                    <a:pt x="2590" y="1089"/>
                  </a:lnTo>
                  <a:lnTo>
                    <a:pt x="2590" y="1087"/>
                  </a:lnTo>
                  <a:lnTo>
                    <a:pt x="2590" y="1084"/>
                  </a:lnTo>
                  <a:lnTo>
                    <a:pt x="2590" y="1083"/>
                  </a:lnTo>
                  <a:lnTo>
                    <a:pt x="2589" y="1080"/>
                  </a:lnTo>
                  <a:lnTo>
                    <a:pt x="2586" y="1071"/>
                  </a:lnTo>
                  <a:lnTo>
                    <a:pt x="2579" y="1071"/>
                  </a:lnTo>
                  <a:lnTo>
                    <a:pt x="2570" y="1071"/>
                  </a:lnTo>
                  <a:lnTo>
                    <a:pt x="2571" y="1071"/>
                  </a:lnTo>
                  <a:lnTo>
                    <a:pt x="2570" y="1073"/>
                  </a:lnTo>
                  <a:lnTo>
                    <a:pt x="2566" y="1073"/>
                  </a:lnTo>
                  <a:lnTo>
                    <a:pt x="2558" y="1071"/>
                  </a:lnTo>
                  <a:lnTo>
                    <a:pt x="2561" y="1063"/>
                  </a:lnTo>
                  <a:lnTo>
                    <a:pt x="2558" y="1061"/>
                  </a:lnTo>
                  <a:lnTo>
                    <a:pt x="2556" y="1061"/>
                  </a:lnTo>
                  <a:lnTo>
                    <a:pt x="2553" y="1061"/>
                  </a:lnTo>
                  <a:lnTo>
                    <a:pt x="2550" y="1060"/>
                  </a:lnTo>
                  <a:lnTo>
                    <a:pt x="2551" y="1057"/>
                  </a:lnTo>
                  <a:lnTo>
                    <a:pt x="2550" y="1053"/>
                  </a:lnTo>
                  <a:lnTo>
                    <a:pt x="2553" y="1053"/>
                  </a:lnTo>
                  <a:lnTo>
                    <a:pt x="2554" y="1051"/>
                  </a:lnTo>
                  <a:lnTo>
                    <a:pt x="2554" y="1050"/>
                  </a:lnTo>
                  <a:lnTo>
                    <a:pt x="2556" y="1047"/>
                  </a:lnTo>
                  <a:lnTo>
                    <a:pt x="2564" y="1047"/>
                  </a:lnTo>
                  <a:lnTo>
                    <a:pt x="2564" y="1046"/>
                  </a:lnTo>
                  <a:lnTo>
                    <a:pt x="2564" y="1044"/>
                  </a:lnTo>
                  <a:lnTo>
                    <a:pt x="2561" y="1041"/>
                  </a:lnTo>
                  <a:lnTo>
                    <a:pt x="2558" y="1038"/>
                  </a:lnTo>
                  <a:lnTo>
                    <a:pt x="2560" y="1035"/>
                  </a:lnTo>
                  <a:lnTo>
                    <a:pt x="2561" y="1034"/>
                  </a:lnTo>
                  <a:lnTo>
                    <a:pt x="2561" y="1033"/>
                  </a:lnTo>
                  <a:lnTo>
                    <a:pt x="2563" y="1031"/>
                  </a:lnTo>
                  <a:lnTo>
                    <a:pt x="2563" y="1030"/>
                  </a:lnTo>
                  <a:lnTo>
                    <a:pt x="2561" y="1027"/>
                  </a:lnTo>
                  <a:lnTo>
                    <a:pt x="2560" y="1025"/>
                  </a:lnTo>
                  <a:lnTo>
                    <a:pt x="2557" y="1023"/>
                  </a:lnTo>
                  <a:lnTo>
                    <a:pt x="2553" y="1021"/>
                  </a:lnTo>
                  <a:lnTo>
                    <a:pt x="2550" y="1021"/>
                  </a:lnTo>
                  <a:lnTo>
                    <a:pt x="2547" y="1021"/>
                  </a:lnTo>
                  <a:lnTo>
                    <a:pt x="2544" y="1020"/>
                  </a:lnTo>
                  <a:lnTo>
                    <a:pt x="2541" y="1017"/>
                  </a:lnTo>
                  <a:lnTo>
                    <a:pt x="2540" y="1017"/>
                  </a:lnTo>
                  <a:lnTo>
                    <a:pt x="2535" y="1015"/>
                  </a:lnTo>
                  <a:lnTo>
                    <a:pt x="2532" y="1017"/>
                  </a:lnTo>
                  <a:lnTo>
                    <a:pt x="2530" y="1017"/>
                  </a:lnTo>
                  <a:lnTo>
                    <a:pt x="2527" y="1020"/>
                  </a:lnTo>
                  <a:lnTo>
                    <a:pt x="2522" y="1021"/>
                  </a:lnTo>
                  <a:lnTo>
                    <a:pt x="2520" y="1024"/>
                  </a:lnTo>
                  <a:lnTo>
                    <a:pt x="2514" y="1028"/>
                  </a:lnTo>
                  <a:lnTo>
                    <a:pt x="2504" y="1040"/>
                  </a:lnTo>
                  <a:lnTo>
                    <a:pt x="2499" y="1044"/>
                  </a:lnTo>
                  <a:lnTo>
                    <a:pt x="2495" y="1047"/>
                  </a:lnTo>
                  <a:lnTo>
                    <a:pt x="2494" y="1047"/>
                  </a:lnTo>
                  <a:lnTo>
                    <a:pt x="2492" y="1046"/>
                  </a:lnTo>
                  <a:lnTo>
                    <a:pt x="2494" y="1041"/>
                  </a:lnTo>
                  <a:lnTo>
                    <a:pt x="2498" y="1033"/>
                  </a:lnTo>
                  <a:lnTo>
                    <a:pt x="2495" y="1034"/>
                  </a:lnTo>
                  <a:lnTo>
                    <a:pt x="2494" y="1035"/>
                  </a:lnTo>
                  <a:lnTo>
                    <a:pt x="2491" y="1035"/>
                  </a:lnTo>
                  <a:lnTo>
                    <a:pt x="2491" y="1034"/>
                  </a:lnTo>
                  <a:lnTo>
                    <a:pt x="2492" y="1030"/>
                  </a:lnTo>
                  <a:lnTo>
                    <a:pt x="2495" y="1021"/>
                  </a:lnTo>
                  <a:lnTo>
                    <a:pt x="2498" y="1017"/>
                  </a:lnTo>
                  <a:lnTo>
                    <a:pt x="2505" y="1004"/>
                  </a:lnTo>
                  <a:lnTo>
                    <a:pt x="2507" y="1001"/>
                  </a:lnTo>
                  <a:lnTo>
                    <a:pt x="2508" y="998"/>
                  </a:lnTo>
                  <a:lnTo>
                    <a:pt x="2507" y="995"/>
                  </a:lnTo>
                  <a:lnTo>
                    <a:pt x="2505" y="994"/>
                  </a:lnTo>
                  <a:lnTo>
                    <a:pt x="2502" y="994"/>
                  </a:lnTo>
                  <a:lnTo>
                    <a:pt x="2496" y="991"/>
                  </a:lnTo>
                  <a:lnTo>
                    <a:pt x="2486" y="988"/>
                  </a:lnTo>
                  <a:lnTo>
                    <a:pt x="2479" y="1002"/>
                  </a:lnTo>
                  <a:lnTo>
                    <a:pt x="2475" y="1011"/>
                  </a:lnTo>
                  <a:lnTo>
                    <a:pt x="2471" y="1017"/>
                  </a:lnTo>
                  <a:lnTo>
                    <a:pt x="2466" y="1018"/>
                  </a:lnTo>
                  <a:lnTo>
                    <a:pt x="2460" y="1020"/>
                  </a:lnTo>
                  <a:lnTo>
                    <a:pt x="2455" y="1023"/>
                  </a:lnTo>
                  <a:lnTo>
                    <a:pt x="2450" y="1024"/>
                  </a:lnTo>
                  <a:lnTo>
                    <a:pt x="2449" y="1027"/>
                  </a:lnTo>
                  <a:lnTo>
                    <a:pt x="2448" y="1031"/>
                  </a:lnTo>
                  <a:lnTo>
                    <a:pt x="2448" y="1035"/>
                  </a:lnTo>
                  <a:lnTo>
                    <a:pt x="2445" y="1038"/>
                  </a:lnTo>
                  <a:lnTo>
                    <a:pt x="2443" y="1038"/>
                  </a:lnTo>
                  <a:lnTo>
                    <a:pt x="2440" y="1038"/>
                  </a:lnTo>
                  <a:lnTo>
                    <a:pt x="2436" y="1038"/>
                  </a:lnTo>
                  <a:lnTo>
                    <a:pt x="2430" y="1037"/>
                  </a:lnTo>
                  <a:lnTo>
                    <a:pt x="2429" y="1038"/>
                  </a:lnTo>
                  <a:lnTo>
                    <a:pt x="2426" y="1038"/>
                  </a:lnTo>
                  <a:lnTo>
                    <a:pt x="2424" y="1038"/>
                  </a:lnTo>
                  <a:lnTo>
                    <a:pt x="2424" y="1040"/>
                  </a:lnTo>
                  <a:lnTo>
                    <a:pt x="2423" y="1043"/>
                  </a:lnTo>
                  <a:lnTo>
                    <a:pt x="2423" y="1044"/>
                  </a:lnTo>
                  <a:lnTo>
                    <a:pt x="2420" y="1047"/>
                  </a:lnTo>
                  <a:lnTo>
                    <a:pt x="2423" y="1051"/>
                  </a:lnTo>
                  <a:lnTo>
                    <a:pt x="2426" y="1057"/>
                  </a:lnTo>
                  <a:lnTo>
                    <a:pt x="2432" y="1067"/>
                  </a:lnTo>
                  <a:lnTo>
                    <a:pt x="2437" y="1077"/>
                  </a:lnTo>
                  <a:lnTo>
                    <a:pt x="2443" y="1089"/>
                  </a:lnTo>
                  <a:lnTo>
                    <a:pt x="2449" y="1087"/>
                  </a:lnTo>
                  <a:lnTo>
                    <a:pt x="2452" y="1086"/>
                  </a:lnTo>
                  <a:lnTo>
                    <a:pt x="2456" y="1086"/>
                  </a:lnTo>
                  <a:lnTo>
                    <a:pt x="2459" y="1083"/>
                  </a:lnTo>
                  <a:lnTo>
                    <a:pt x="2463" y="1079"/>
                  </a:lnTo>
                  <a:lnTo>
                    <a:pt x="2466" y="1074"/>
                  </a:lnTo>
                  <a:lnTo>
                    <a:pt x="2471" y="1071"/>
                  </a:lnTo>
                  <a:lnTo>
                    <a:pt x="2475" y="1071"/>
                  </a:lnTo>
                  <a:lnTo>
                    <a:pt x="2478" y="1071"/>
                  </a:lnTo>
                  <a:lnTo>
                    <a:pt x="2484" y="1073"/>
                  </a:lnTo>
                  <a:lnTo>
                    <a:pt x="2489" y="1077"/>
                  </a:lnTo>
                  <a:lnTo>
                    <a:pt x="2496" y="1077"/>
                  </a:lnTo>
                  <a:lnTo>
                    <a:pt x="2502" y="1077"/>
                  </a:lnTo>
                  <a:lnTo>
                    <a:pt x="2514" y="1077"/>
                  </a:lnTo>
                  <a:lnTo>
                    <a:pt x="2514" y="1079"/>
                  </a:lnTo>
                  <a:lnTo>
                    <a:pt x="2514" y="1080"/>
                  </a:lnTo>
                  <a:lnTo>
                    <a:pt x="2514" y="1084"/>
                  </a:lnTo>
                  <a:lnTo>
                    <a:pt x="2512" y="1089"/>
                  </a:lnTo>
                  <a:lnTo>
                    <a:pt x="2512" y="1090"/>
                  </a:lnTo>
                  <a:lnTo>
                    <a:pt x="2508" y="1092"/>
                  </a:lnTo>
                  <a:lnTo>
                    <a:pt x="2501" y="1093"/>
                  </a:lnTo>
                  <a:lnTo>
                    <a:pt x="2494" y="1095"/>
                  </a:lnTo>
                  <a:lnTo>
                    <a:pt x="2489" y="1096"/>
                  </a:lnTo>
                  <a:lnTo>
                    <a:pt x="2484" y="1100"/>
                  </a:lnTo>
                  <a:lnTo>
                    <a:pt x="2476" y="1106"/>
                  </a:lnTo>
                  <a:lnTo>
                    <a:pt x="2465" y="1119"/>
                  </a:lnTo>
                  <a:lnTo>
                    <a:pt x="2466" y="1120"/>
                  </a:lnTo>
                  <a:lnTo>
                    <a:pt x="2468" y="1123"/>
                  </a:lnTo>
                  <a:lnTo>
                    <a:pt x="2465" y="1126"/>
                  </a:lnTo>
                  <a:lnTo>
                    <a:pt x="2460" y="1129"/>
                  </a:lnTo>
                  <a:lnTo>
                    <a:pt x="2456" y="1131"/>
                  </a:lnTo>
                  <a:lnTo>
                    <a:pt x="2455" y="1133"/>
                  </a:lnTo>
                  <a:lnTo>
                    <a:pt x="2453" y="1135"/>
                  </a:lnTo>
                  <a:lnTo>
                    <a:pt x="2453" y="1141"/>
                  </a:lnTo>
                  <a:lnTo>
                    <a:pt x="2453" y="1146"/>
                  </a:lnTo>
                  <a:lnTo>
                    <a:pt x="2453" y="1151"/>
                  </a:lnTo>
                  <a:lnTo>
                    <a:pt x="2455" y="1155"/>
                  </a:lnTo>
                  <a:lnTo>
                    <a:pt x="2458" y="1159"/>
                  </a:lnTo>
                  <a:lnTo>
                    <a:pt x="2459" y="1164"/>
                  </a:lnTo>
                  <a:lnTo>
                    <a:pt x="2462" y="1166"/>
                  </a:lnTo>
                  <a:lnTo>
                    <a:pt x="2465" y="1168"/>
                  </a:lnTo>
                  <a:lnTo>
                    <a:pt x="2466" y="1169"/>
                  </a:lnTo>
                  <a:lnTo>
                    <a:pt x="2465" y="1169"/>
                  </a:lnTo>
                  <a:lnTo>
                    <a:pt x="2463" y="1171"/>
                  </a:lnTo>
                  <a:lnTo>
                    <a:pt x="2460" y="1172"/>
                  </a:lnTo>
                  <a:lnTo>
                    <a:pt x="2462" y="1174"/>
                  </a:lnTo>
                  <a:lnTo>
                    <a:pt x="2463" y="1175"/>
                  </a:lnTo>
                  <a:lnTo>
                    <a:pt x="2466" y="1175"/>
                  </a:lnTo>
                  <a:lnTo>
                    <a:pt x="2469" y="1175"/>
                  </a:lnTo>
                  <a:lnTo>
                    <a:pt x="2471" y="1177"/>
                  </a:lnTo>
                  <a:lnTo>
                    <a:pt x="2471" y="1179"/>
                  </a:lnTo>
                  <a:lnTo>
                    <a:pt x="2471" y="1182"/>
                  </a:lnTo>
                  <a:lnTo>
                    <a:pt x="2471" y="1185"/>
                  </a:lnTo>
                  <a:lnTo>
                    <a:pt x="2471" y="1188"/>
                  </a:lnTo>
                  <a:lnTo>
                    <a:pt x="2473" y="1192"/>
                  </a:lnTo>
                  <a:lnTo>
                    <a:pt x="2479" y="1200"/>
                  </a:lnTo>
                  <a:lnTo>
                    <a:pt x="2485" y="1204"/>
                  </a:lnTo>
                  <a:lnTo>
                    <a:pt x="2489" y="1210"/>
                  </a:lnTo>
                  <a:lnTo>
                    <a:pt x="2489" y="1218"/>
                  </a:lnTo>
                  <a:lnTo>
                    <a:pt x="2484" y="1218"/>
                  </a:lnTo>
                  <a:lnTo>
                    <a:pt x="2491" y="1224"/>
                  </a:lnTo>
                  <a:lnTo>
                    <a:pt x="2495" y="1228"/>
                  </a:lnTo>
                  <a:lnTo>
                    <a:pt x="2496" y="1231"/>
                  </a:lnTo>
                  <a:lnTo>
                    <a:pt x="2496" y="1233"/>
                  </a:lnTo>
                  <a:lnTo>
                    <a:pt x="2496" y="1237"/>
                  </a:lnTo>
                  <a:lnTo>
                    <a:pt x="2495" y="1240"/>
                  </a:lnTo>
                  <a:lnTo>
                    <a:pt x="2491" y="1243"/>
                  </a:lnTo>
                  <a:lnTo>
                    <a:pt x="2479" y="1251"/>
                  </a:lnTo>
                  <a:lnTo>
                    <a:pt x="2481" y="1254"/>
                  </a:lnTo>
                  <a:lnTo>
                    <a:pt x="2482" y="1257"/>
                  </a:lnTo>
                  <a:lnTo>
                    <a:pt x="2484" y="1257"/>
                  </a:lnTo>
                  <a:lnTo>
                    <a:pt x="2484" y="1256"/>
                  </a:lnTo>
                  <a:lnTo>
                    <a:pt x="2485" y="1256"/>
                  </a:lnTo>
                  <a:lnTo>
                    <a:pt x="2488" y="1254"/>
                  </a:lnTo>
                  <a:lnTo>
                    <a:pt x="2492" y="1254"/>
                  </a:lnTo>
                  <a:lnTo>
                    <a:pt x="2495" y="1254"/>
                  </a:lnTo>
                  <a:lnTo>
                    <a:pt x="2496" y="1256"/>
                  </a:lnTo>
                  <a:lnTo>
                    <a:pt x="2499" y="1259"/>
                  </a:lnTo>
                  <a:lnTo>
                    <a:pt x="2504" y="1262"/>
                  </a:lnTo>
                  <a:lnTo>
                    <a:pt x="2495" y="1269"/>
                  </a:lnTo>
                  <a:lnTo>
                    <a:pt x="2496" y="1269"/>
                  </a:lnTo>
                  <a:lnTo>
                    <a:pt x="2499" y="1269"/>
                  </a:lnTo>
                  <a:lnTo>
                    <a:pt x="2501" y="1272"/>
                  </a:lnTo>
                  <a:lnTo>
                    <a:pt x="2498" y="1279"/>
                  </a:lnTo>
                  <a:lnTo>
                    <a:pt x="2489" y="1279"/>
                  </a:lnTo>
                  <a:lnTo>
                    <a:pt x="2489" y="1285"/>
                  </a:lnTo>
                  <a:lnTo>
                    <a:pt x="2489" y="1290"/>
                  </a:lnTo>
                  <a:lnTo>
                    <a:pt x="2491" y="1293"/>
                  </a:lnTo>
                  <a:lnTo>
                    <a:pt x="2492" y="1300"/>
                  </a:lnTo>
                  <a:lnTo>
                    <a:pt x="2489" y="1302"/>
                  </a:lnTo>
                  <a:lnTo>
                    <a:pt x="2488" y="1302"/>
                  </a:lnTo>
                  <a:lnTo>
                    <a:pt x="2486" y="1302"/>
                  </a:lnTo>
                  <a:lnTo>
                    <a:pt x="2484" y="1300"/>
                  </a:lnTo>
                  <a:lnTo>
                    <a:pt x="2482" y="1303"/>
                  </a:lnTo>
                  <a:lnTo>
                    <a:pt x="2479" y="1308"/>
                  </a:lnTo>
                  <a:lnTo>
                    <a:pt x="2478" y="1309"/>
                  </a:lnTo>
                  <a:lnTo>
                    <a:pt x="2476" y="1312"/>
                  </a:lnTo>
                  <a:lnTo>
                    <a:pt x="2475" y="1315"/>
                  </a:lnTo>
                  <a:lnTo>
                    <a:pt x="2476" y="1318"/>
                  </a:lnTo>
                  <a:lnTo>
                    <a:pt x="2476" y="1321"/>
                  </a:lnTo>
                  <a:lnTo>
                    <a:pt x="2476" y="1322"/>
                  </a:lnTo>
                  <a:lnTo>
                    <a:pt x="2476" y="1323"/>
                  </a:lnTo>
                  <a:lnTo>
                    <a:pt x="2473" y="1323"/>
                  </a:lnTo>
                  <a:lnTo>
                    <a:pt x="2471" y="1325"/>
                  </a:lnTo>
                  <a:lnTo>
                    <a:pt x="2469" y="1329"/>
                  </a:lnTo>
                  <a:lnTo>
                    <a:pt x="2466" y="1332"/>
                  </a:lnTo>
                  <a:lnTo>
                    <a:pt x="2465" y="1334"/>
                  </a:lnTo>
                  <a:lnTo>
                    <a:pt x="2463" y="1334"/>
                  </a:lnTo>
                  <a:lnTo>
                    <a:pt x="2460" y="1334"/>
                  </a:lnTo>
                  <a:lnTo>
                    <a:pt x="2458" y="1334"/>
                  </a:lnTo>
                  <a:lnTo>
                    <a:pt x="2456" y="1334"/>
                  </a:lnTo>
                  <a:lnTo>
                    <a:pt x="2456" y="1335"/>
                  </a:lnTo>
                  <a:lnTo>
                    <a:pt x="2455" y="1338"/>
                  </a:lnTo>
                  <a:lnTo>
                    <a:pt x="2455" y="1341"/>
                  </a:lnTo>
                  <a:lnTo>
                    <a:pt x="2455" y="1345"/>
                  </a:lnTo>
                  <a:lnTo>
                    <a:pt x="2453" y="1348"/>
                  </a:lnTo>
                  <a:lnTo>
                    <a:pt x="2450" y="1348"/>
                  </a:lnTo>
                  <a:lnTo>
                    <a:pt x="2452" y="1351"/>
                  </a:lnTo>
                  <a:lnTo>
                    <a:pt x="2453" y="1351"/>
                  </a:lnTo>
                  <a:lnTo>
                    <a:pt x="2455" y="1352"/>
                  </a:lnTo>
                  <a:lnTo>
                    <a:pt x="2456" y="1354"/>
                  </a:lnTo>
                  <a:lnTo>
                    <a:pt x="2456" y="1361"/>
                  </a:lnTo>
                  <a:lnTo>
                    <a:pt x="2456" y="1372"/>
                  </a:lnTo>
                  <a:lnTo>
                    <a:pt x="2450" y="1374"/>
                  </a:lnTo>
                  <a:lnTo>
                    <a:pt x="2445" y="1372"/>
                  </a:lnTo>
                  <a:lnTo>
                    <a:pt x="2445" y="1378"/>
                  </a:lnTo>
                  <a:lnTo>
                    <a:pt x="2449" y="1378"/>
                  </a:lnTo>
                  <a:lnTo>
                    <a:pt x="2448" y="1380"/>
                  </a:lnTo>
                  <a:lnTo>
                    <a:pt x="2443" y="1381"/>
                  </a:lnTo>
                  <a:lnTo>
                    <a:pt x="2445" y="1390"/>
                  </a:lnTo>
                  <a:lnTo>
                    <a:pt x="2443" y="1390"/>
                  </a:lnTo>
                  <a:lnTo>
                    <a:pt x="2440" y="1391"/>
                  </a:lnTo>
                  <a:lnTo>
                    <a:pt x="2436" y="1391"/>
                  </a:lnTo>
                  <a:lnTo>
                    <a:pt x="2430" y="1391"/>
                  </a:lnTo>
                  <a:lnTo>
                    <a:pt x="2429" y="1391"/>
                  </a:lnTo>
                  <a:lnTo>
                    <a:pt x="2426" y="1393"/>
                  </a:lnTo>
                  <a:lnTo>
                    <a:pt x="2426" y="1397"/>
                  </a:lnTo>
                  <a:lnTo>
                    <a:pt x="2426" y="1403"/>
                  </a:lnTo>
                  <a:lnTo>
                    <a:pt x="2399" y="1417"/>
                  </a:lnTo>
                  <a:lnTo>
                    <a:pt x="2399" y="1424"/>
                  </a:lnTo>
                  <a:lnTo>
                    <a:pt x="2399" y="1431"/>
                  </a:lnTo>
                  <a:lnTo>
                    <a:pt x="2393" y="1434"/>
                  </a:lnTo>
                  <a:lnTo>
                    <a:pt x="2387" y="1434"/>
                  </a:lnTo>
                  <a:lnTo>
                    <a:pt x="2381" y="1434"/>
                  </a:lnTo>
                  <a:lnTo>
                    <a:pt x="2371" y="1436"/>
                  </a:lnTo>
                  <a:lnTo>
                    <a:pt x="2367" y="1439"/>
                  </a:lnTo>
                  <a:lnTo>
                    <a:pt x="2364" y="1442"/>
                  </a:lnTo>
                  <a:lnTo>
                    <a:pt x="2363" y="1442"/>
                  </a:lnTo>
                  <a:lnTo>
                    <a:pt x="2354" y="1434"/>
                  </a:lnTo>
                  <a:lnTo>
                    <a:pt x="2350" y="1443"/>
                  </a:lnTo>
                  <a:lnTo>
                    <a:pt x="2347" y="1447"/>
                  </a:lnTo>
                  <a:lnTo>
                    <a:pt x="2345" y="1449"/>
                  </a:lnTo>
                  <a:lnTo>
                    <a:pt x="2342" y="1450"/>
                  </a:lnTo>
                  <a:lnTo>
                    <a:pt x="2335" y="1453"/>
                  </a:lnTo>
                  <a:lnTo>
                    <a:pt x="2327" y="1453"/>
                  </a:lnTo>
                  <a:lnTo>
                    <a:pt x="2319" y="1453"/>
                  </a:lnTo>
                  <a:lnTo>
                    <a:pt x="2312" y="1456"/>
                  </a:lnTo>
                  <a:lnTo>
                    <a:pt x="2311" y="1457"/>
                  </a:lnTo>
                  <a:lnTo>
                    <a:pt x="2309" y="1460"/>
                  </a:lnTo>
                  <a:lnTo>
                    <a:pt x="2308" y="1465"/>
                  </a:lnTo>
                  <a:lnTo>
                    <a:pt x="2302" y="1466"/>
                  </a:lnTo>
                  <a:lnTo>
                    <a:pt x="2299" y="1469"/>
                  </a:lnTo>
                  <a:lnTo>
                    <a:pt x="2291" y="1472"/>
                  </a:lnTo>
                  <a:lnTo>
                    <a:pt x="2292" y="1476"/>
                  </a:lnTo>
                  <a:lnTo>
                    <a:pt x="2293" y="1478"/>
                  </a:lnTo>
                  <a:lnTo>
                    <a:pt x="2296" y="1478"/>
                  </a:lnTo>
                  <a:lnTo>
                    <a:pt x="2296" y="1482"/>
                  </a:lnTo>
                  <a:lnTo>
                    <a:pt x="2296" y="1486"/>
                  </a:lnTo>
                  <a:lnTo>
                    <a:pt x="2295" y="1486"/>
                  </a:lnTo>
                  <a:lnTo>
                    <a:pt x="2293" y="1486"/>
                  </a:lnTo>
                  <a:lnTo>
                    <a:pt x="2291" y="1486"/>
                  </a:lnTo>
                  <a:lnTo>
                    <a:pt x="2288" y="1489"/>
                  </a:lnTo>
                  <a:lnTo>
                    <a:pt x="2283" y="1480"/>
                  </a:lnTo>
                  <a:lnTo>
                    <a:pt x="2280" y="1473"/>
                  </a:lnTo>
                  <a:lnTo>
                    <a:pt x="2280" y="1466"/>
                  </a:lnTo>
                  <a:lnTo>
                    <a:pt x="2282" y="1456"/>
                  </a:lnTo>
                  <a:lnTo>
                    <a:pt x="2273" y="1456"/>
                  </a:lnTo>
                  <a:lnTo>
                    <a:pt x="2265" y="1457"/>
                  </a:lnTo>
                  <a:lnTo>
                    <a:pt x="2257" y="1459"/>
                  </a:lnTo>
                  <a:lnTo>
                    <a:pt x="2252" y="1462"/>
                  </a:lnTo>
                  <a:lnTo>
                    <a:pt x="2247" y="1463"/>
                  </a:lnTo>
                  <a:lnTo>
                    <a:pt x="2242" y="1467"/>
                  </a:lnTo>
                  <a:lnTo>
                    <a:pt x="2237" y="1470"/>
                  </a:lnTo>
                  <a:lnTo>
                    <a:pt x="2233" y="1475"/>
                  </a:lnTo>
                  <a:lnTo>
                    <a:pt x="2230" y="1478"/>
                  </a:lnTo>
                  <a:lnTo>
                    <a:pt x="2230" y="1479"/>
                  </a:lnTo>
                  <a:lnTo>
                    <a:pt x="2227" y="1485"/>
                  </a:lnTo>
                  <a:lnTo>
                    <a:pt x="2224" y="1490"/>
                  </a:lnTo>
                  <a:lnTo>
                    <a:pt x="2223" y="1492"/>
                  </a:lnTo>
                  <a:lnTo>
                    <a:pt x="2221" y="1495"/>
                  </a:lnTo>
                  <a:lnTo>
                    <a:pt x="2220" y="1495"/>
                  </a:lnTo>
                  <a:lnTo>
                    <a:pt x="2217" y="1496"/>
                  </a:lnTo>
                  <a:lnTo>
                    <a:pt x="2214" y="1496"/>
                  </a:lnTo>
                  <a:lnTo>
                    <a:pt x="2213" y="1498"/>
                  </a:lnTo>
                  <a:lnTo>
                    <a:pt x="2210" y="1508"/>
                  </a:lnTo>
                  <a:lnTo>
                    <a:pt x="2208" y="1518"/>
                  </a:lnTo>
                  <a:lnTo>
                    <a:pt x="2208" y="1522"/>
                  </a:lnTo>
                  <a:lnTo>
                    <a:pt x="2210" y="1528"/>
                  </a:lnTo>
                  <a:lnTo>
                    <a:pt x="2211" y="1532"/>
                  </a:lnTo>
                  <a:lnTo>
                    <a:pt x="2213" y="1537"/>
                  </a:lnTo>
                  <a:lnTo>
                    <a:pt x="2214" y="1538"/>
                  </a:lnTo>
                  <a:lnTo>
                    <a:pt x="2217" y="1538"/>
                  </a:lnTo>
                  <a:lnTo>
                    <a:pt x="2220" y="1539"/>
                  </a:lnTo>
                  <a:lnTo>
                    <a:pt x="2221" y="1541"/>
                  </a:lnTo>
                  <a:lnTo>
                    <a:pt x="2223" y="1544"/>
                  </a:lnTo>
                  <a:lnTo>
                    <a:pt x="2223" y="1548"/>
                  </a:lnTo>
                  <a:lnTo>
                    <a:pt x="2223" y="1550"/>
                  </a:lnTo>
                  <a:lnTo>
                    <a:pt x="2224" y="1552"/>
                  </a:lnTo>
                  <a:lnTo>
                    <a:pt x="2227" y="1554"/>
                  </a:lnTo>
                  <a:lnTo>
                    <a:pt x="2232" y="1555"/>
                  </a:lnTo>
                  <a:lnTo>
                    <a:pt x="2236" y="1557"/>
                  </a:lnTo>
                  <a:lnTo>
                    <a:pt x="2239" y="1558"/>
                  </a:lnTo>
                  <a:lnTo>
                    <a:pt x="2239" y="1560"/>
                  </a:lnTo>
                  <a:lnTo>
                    <a:pt x="2239" y="1562"/>
                  </a:lnTo>
                  <a:lnTo>
                    <a:pt x="2237" y="1564"/>
                  </a:lnTo>
                  <a:lnTo>
                    <a:pt x="2239" y="1567"/>
                  </a:lnTo>
                  <a:lnTo>
                    <a:pt x="2242" y="1570"/>
                  </a:lnTo>
                  <a:lnTo>
                    <a:pt x="2246" y="1575"/>
                  </a:lnTo>
                  <a:lnTo>
                    <a:pt x="2255" y="1583"/>
                  </a:lnTo>
                  <a:lnTo>
                    <a:pt x="2255" y="1586"/>
                  </a:lnTo>
                  <a:lnTo>
                    <a:pt x="2255" y="1588"/>
                  </a:lnTo>
                  <a:lnTo>
                    <a:pt x="2255" y="1591"/>
                  </a:lnTo>
                  <a:lnTo>
                    <a:pt x="2255" y="1594"/>
                  </a:lnTo>
                  <a:lnTo>
                    <a:pt x="2256" y="1596"/>
                  </a:lnTo>
                  <a:lnTo>
                    <a:pt x="2256" y="1597"/>
                  </a:lnTo>
                  <a:lnTo>
                    <a:pt x="2260" y="1598"/>
                  </a:lnTo>
                  <a:lnTo>
                    <a:pt x="2263" y="1600"/>
                  </a:lnTo>
                  <a:lnTo>
                    <a:pt x="2266" y="1603"/>
                  </a:lnTo>
                  <a:lnTo>
                    <a:pt x="2272" y="1624"/>
                  </a:lnTo>
                  <a:lnTo>
                    <a:pt x="2275" y="1639"/>
                  </a:lnTo>
                  <a:lnTo>
                    <a:pt x="2276" y="1650"/>
                  </a:lnTo>
                  <a:lnTo>
                    <a:pt x="2276" y="1662"/>
                  </a:lnTo>
                  <a:lnTo>
                    <a:pt x="2276" y="1668"/>
                  </a:lnTo>
                  <a:lnTo>
                    <a:pt x="2275" y="1672"/>
                  </a:lnTo>
                  <a:lnTo>
                    <a:pt x="2272" y="1681"/>
                  </a:lnTo>
                  <a:lnTo>
                    <a:pt x="2269" y="1685"/>
                  </a:lnTo>
                  <a:lnTo>
                    <a:pt x="2266" y="1689"/>
                  </a:lnTo>
                  <a:lnTo>
                    <a:pt x="2262" y="1693"/>
                  </a:lnTo>
                  <a:lnTo>
                    <a:pt x="2257" y="1698"/>
                  </a:lnTo>
                  <a:lnTo>
                    <a:pt x="2252" y="1701"/>
                  </a:lnTo>
                  <a:lnTo>
                    <a:pt x="2246" y="1705"/>
                  </a:lnTo>
                  <a:lnTo>
                    <a:pt x="2240" y="1706"/>
                  </a:lnTo>
                  <a:lnTo>
                    <a:pt x="2239" y="1706"/>
                  </a:lnTo>
                  <a:lnTo>
                    <a:pt x="2237" y="1706"/>
                  </a:lnTo>
                  <a:lnTo>
                    <a:pt x="2236" y="1706"/>
                  </a:lnTo>
                  <a:lnTo>
                    <a:pt x="2233" y="1708"/>
                  </a:lnTo>
                  <a:lnTo>
                    <a:pt x="2233" y="1709"/>
                  </a:lnTo>
                  <a:lnTo>
                    <a:pt x="2236" y="1712"/>
                  </a:lnTo>
                  <a:lnTo>
                    <a:pt x="2227" y="1714"/>
                  </a:lnTo>
                  <a:lnTo>
                    <a:pt x="2216" y="1712"/>
                  </a:lnTo>
                  <a:lnTo>
                    <a:pt x="2216" y="1711"/>
                  </a:lnTo>
                  <a:lnTo>
                    <a:pt x="2210" y="1708"/>
                  </a:lnTo>
                  <a:lnTo>
                    <a:pt x="2208" y="1709"/>
                  </a:lnTo>
                  <a:lnTo>
                    <a:pt x="2210" y="1711"/>
                  </a:lnTo>
                  <a:lnTo>
                    <a:pt x="2213" y="1715"/>
                  </a:lnTo>
                  <a:lnTo>
                    <a:pt x="2214" y="1717"/>
                  </a:lnTo>
                  <a:lnTo>
                    <a:pt x="2214" y="1718"/>
                  </a:lnTo>
                  <a:lnTo>
                    <a:pt x="2217" y="1719"/>
                  </a:lnTo>
                  <a:lnTo>
                    <a:pt x="2221" y="1721"/>
                  </a:lnTo>
                  <a:lnTo>
                    <a:pt x="2220" y="1725"/>
                  </a:lnTo>
                  <a:lnTo>
                    <a:pt x="2219" y="1728"/>
                  </a:lnTo>
                  <a:lnTo>
                    <a:pt x="2219" y="1729"/>
                  </a:lnTo>
                  <a:lnTo>
                    <a:pt x="2217" y="1728"/>
                  </a:lnTo>
                  <a:lnTo>
                    <a:pt x="2214" y="1727"/>
                  </a:lnTo>
                  <a:lnTo>
                    <a:pt x="2210" y="1724"/>
                  </a:lnTo>
                  <a:lnTo>
                    <a:pt x="2210" y="1725"/>
                  </a:lnTo>
                  <a:lnTo>
                    <a:pt x="2210" y="1727"/>
                  </a:lnTo>
                  <a:lnTo>
                    <a:pt x="2210" y="1731"/>
                  </a:lnTo>
                  <a:lnTo>
                    <a:pt x="2213" y="1738"/>
                  </a:lnTo>
                  <a:lnTo>
                    <a:pt x="2211" y="1738"/>
                  </a:lnTo>
                  <a:lnTo>
                    <a:pt x="2208" y="1738"/>
                  </a:lnTo>
                  <a:lnTo>
                    <a:pt x="2207" y="1738"/>
                  </a:lnTo>
                  <a:lnTo>
                    <a:pt x="2204" y="1738"/>
                  </a:lnTo>
                  <a:lnTo>
                    <a:pt x="2204" y="1744"/>
                  </a:lnTo>
                  <a:lnTo>
                    <a:pt x="2200" y="1745"/>
                  </a:lnTo>
                  <a:lnTo>
                    <a:pt x="2194" y="1748"/>
                  </a:lnTo>
                  <a:lnTo>
                    <a:pt x="2194" y="1747"/>
                  </a:lnTo>
                  <a:lnTo>
                    <a:pt x="2196" y="1745"/>
                  </a:lnTo>
                  <a:lnTo>
                    <a:pt x="2197" y="1744"/>
                  </a:lnTo>
                  <a:lnTo>
                    <a:pt x="2193" y="1741"/>
                  </a:lnTo>
                  <a:lnTo>
                    <a:pt x="2191" y="1738"/>
                  </a:lnTo>
                  <a:lnTo>
                    <a:pt x="2190" y="1735"/>
                  </a:lnTo>
                  <a:lnTo>
                    <a:pt x="2190" y="1731"/>
                  </a:lnTo>
                  <a:lnTo>
                    <a:pt x="2190" y="1722"/>
                  </a:lnTo>
                  <a:lnTo>
                    <a:pt x="2191" y="1712"/>
                  </a:lnTo>
                  <a:lnTo>
                    <a:pt x="2185" y="1711"/>
                  </a:lnTo>
                  <a:lnTo>
                    <a:pt x="2174" y="1708"/>
                  </a:lnTo>
                  <a:lnTo>
                    <a:pt x="2177" y="1699"/>
                  </a:lnTo>
                  <a:lnTo>
                    <a:pt x="2175" y="1698"/>
                  </a:lnTo>
                  <a:lnTo>
                    <a:pt x="2172" y="1699"/>
                  </a:lnTo>
                  <a:lnTo>
                    <a:pt x="2170" y="1702"/>
                  </a:lnTo>
                  <a:lnTo>
                    <a:pt x="2164" y="1691"/>
                  </a:lnTo>
                  <a:lnTo>
                    <a:pt x="2158" y="1679"/>
                  </a:lnTo>
                  <a:lnTo>
                    <a:pt x="2155" y="1679"/>
                  </a:lnTo>
                  <a:lnTo>
                    <a:pt x="2155" y="1678"/>
                  </a:lnTo>
                  <a:lnTo>
                    <a:pt x="2155" y="1675"/>
                  </a:lnTo>
                  <a:lnTo>
                    <a:pt x="2155" y="1673"/>
                  </a:lnTo>
                  <a:lnTo>
                    <a:pt x="2155" y="1672"/>
                  </a:lnTo>
                  <a:lnTo>
                    <a:pt x="2152" y="1670"/>
                  </a:lnTo>
                  <a:lnTo>
                    <a:pt x="2149" y="1669"/>
                  </a:lnTo>
                  <a:lnTo>
                    <a:pt x="2147" y="1668"/>
                  </a:lnTo>
                  <a:lnTo>
                    <a:pt x="2144" y="1666"/>
                  </a:lnTo>
                  <a:lnTo>
                    <a:pt x="2144" y="1663"/>
                  </a:lnTo>
                  <a:lnTo>
                    <a:pt x="2144" y="1662"/>
                  </a:lnTo>
                  <a:lnTo>
                    <a:pt x="2145" y="1659"/>
                  </a:lnTo>
                  <a:lnTo>
                    <a:pt x="2144" y="1657"/>
                  </a:lnTo>
                  <a:lnTo>
                    <a:pt x="2138" y="1660"/>
                  </a:lnTo>
                  <a:lnTo>
                    <a:pt x="2134" y="1662"/>
                  </a:lnTo>
                  <a:lnTo>
                    <a:pt x="2132" y="1660"/>
                  </a:lnTo>
                  <a:lnTo>
                    <a:pt x="2131" y="1660"/>
                  </a:lnTo>
                  <a:lnTo>
                    <a:pt x="2129" y="1659"/>
                  </a:lnTo>
                  <a:lnTo>
                    <a:pt x="2128" y="1657"/>
                  </a:lnTo>
                  <a:lnTo>
                    <a:pt x="2128" y="1655"/>
                  </a:lnTo>
                  <a:lnTo>
                    <a:pt x="2128" y="1646"/>
                  </a:lnTo>
                  <a:lnTo>
                    <a:pt x="2125" y="1646"/>
                  </a:lnTo>
                  <a:lnTo>
                    <a:pt x="2124" y="1646"/>
                  </a:lnTo>
                  <a:lnTo>
                    <a:pt x="2122" y="1643"/>
                  </a:lnTo>
                  <a:lnTo>
                    <a:pt x="2108" y="1646"/>
                  </a:lnTo>
                  <a:lnTo>
                    <a:pt x="2108" y="1652"/>
                  </a:lnTo>
                  <a:lnTo>
                    <a:pt x="2111" y="1675"/>
                  </a:lnTo>
                  <a:lnTo>
                    <a:pt x="2102" y="1705"/>
                  </a:lnTo>
                  <a:lnTo>
                    <a:pt x="2099" y="1714"/>
                  </a:lnTo>
                  <a:lnTo>
                    <a:pt x="2098" y="1722"/>
                  </a:lnTo>
                  <a:lnTo>
                    <a:pt x="2096" y="1731"/>
                  </a:lnTo>
                  <a:lnTo>
                    <a:pt x="2096" y="1734"/>
                  </a:lnTo>
                  <a:lnTo>
                    <a:pt x="2098" y="1738"/>
                  </a:lnTo>
                  <a:lnTo>
                    <a:pt x="2100" y="1738"/>
                  </a:lnTo>
                  <a:lnTo>
                    <a:pt x="2102" y="1745"/>
                  </a:lnTo>
                  <a:lnTo>
                    <a:pt x="2105" y="1754"/>
                  </a:lnTo>
                  <a:lnTo>
                    <a:pt x="2113" y="1754"/>
                  </a:lnTo>
                  <a:lnTo>
                    <a:pt x="2115" y="1760"/>
                  </a:lnTo>
                  <a:lnTo>
                    <a:pt x="2116" y="1765"/>
                  </a:lnTo>
                  <a:lnTo>
                    <a:pt x="2116" y="1771"/>
                  </a:lnTo>
                  <a:lnTo>
                    <a:pt x="2118" y="1774"/>
                  </a:lnTo>
                  <a:lnTo>
                    <a:pt x="2119" y="1777"/>
                  </a:lnTo>
                  <a:lnTo>
                    <a:pt x="2121" y="1777"/>
                  </a:lnTo>
                  <a:lnTo>
                    <a:pt x="2122" y="1778"/>
                  </a:lnTo>
                  <a:lnTo>
                    <a:pt x="2125" y="1780"/>
                  </a:lnTo>
                  <a:lnTo>
                    <a:pt x="2129" y="1780"/>
                  </a:lnTo>
                  <a:lnTo>
                    <a:pt x="2134" y="1781"/>
                  </a:lnTo>
                  <a:lnTo>
                    <a:pt x="2136" y="1786"/>
                  </a:lnTo>
                  <a:lnTo>
                    <a:pt x="2139" y="1791"/>
                  </a:lnTo>
                  <a:lnTo>
                    <a:pt x="2141" y="1796"/>
                  </a:lnTo>
                  <a:lnTo>
                    <a:pt x="2144" y="1801"/>
                  </a:lnTo>
                  <a:lnTo>
                    <a:pt x="2147" y="1804"/>
                  </a:lnTo>
                  <a:lnTo>
                    <a:pt x="2151" y="1806"/>
                  </a:lnTo>
                  <a:lnTo>
                    <a:pt x="2155" y="1807"/>
                  </a:lnTo>
                  <a:lnTo>
                    <a:pt x="2158" y="1810"/>
                  </a:lnTo>
                  <a:lnTo>
                    <a:pt x="2161" y="1814"/>
                  </a:lnTo>
                  <a:lnTo>
                    <a:pt x="2164" y="1820"/>
                  </a:lnTo>
                  <a:lnTo>
                    <a:pt x="2167" y="1826"/>
                  </a:lnTo>
                  <a:lnTo>
                    <a:pt x="2168" y="1832"/>
                  </a:lnTo>
                  <a:lnTo>
                    <a:pt x="2171" y="1843"/>
                  </a:lnTo>
                  <a:lnTo>
                    <a:pt x="2171" y="1856"/>
                  </a:lnTo>
                  <a:lnTo>
                    <a:pt x="2170" y="1856"/>
                  </a:lnTo>
                  <a:lnTo>
                    <a:pt x="2171" y="1879"/>
                  </a:lnTo>
                  <a:lnTo>
                    <a:pt x="2177" y="1879"/>
                  </a:lnTo>
                  <a:lnTo>
                    <a:pt x="2180" y="1885"/>
                  </a:lnTo>
                  <a:lnTo>
                    <a:pt x="2180" y="1889"/>
                  </a:lnTo>
                  <a:lnTo>
                    <a:pt x="2183" y="1901"/>
                  </a:lnTo>
                  <a:lnTo>
                    <a:pt x="2175" y="1902"/>
                  </a:lnTo>
                  <a:lnTo>
                    <a:pt x="2170" y="1904"/>
                  </a:lnTo>
                  <a:lnTo>
                    <a:pt x="2164" y="1904"/>
                  </a:lnTo>
                  <a:lnTo>
                    <a:pt x="2160" y="1902"/>
                  </a:lnTo>
                  <a:lnTo>
                    <a:pt x="2157" y="1899"/>
                  </a:lnTo>
                  <a:lnTo>
                    <a:pt x="2152" y="1897"/>
                  </a:lnTo>
                  <a:lnTo>
                    <a:pt x="2144" y="1886"/>
                  </a:lnTo>
                  <a:lnTo>
                    <a:pt x="2142" y="1885"/>
                  </a:lnTo>
                  <a:lnTo>
                    <a:pt x="2138" y="1885"/>
                  </a:lnTo>
                  <a:lnTo>
                    <a:pt x="2135" y="1884"/>
                  </a:lnTo>
                  <a:lnTo>
                    <a:pt x="2134" y="1882"/>
                  </a:lnTo>
                  <a:lnTo>
                    <a:pt x="2132" y="1879"/>
                  </a:lnTo>
                  <a:lnTo>
                    <a:pt x="2132" y="1876"/>
                  </a:lnTo>
                  <a:lnTo>
                    <a:pt x="2134" y="1873"/>
                  </a:lnTo>
                  <a:lnTo>
                    <a:pt x="2134" y="1871"/>
                  </a:lnTo>
                  <a:lnTo>
                    <a:pt x="2132" y="1868"/>
                  </a:lnTo>
                  <a:lnTo>
                    <a:pt x="2129" y="1865"/>
                  </a:lnTo>
                  <a:lnTo>
                    <a:pt x="2125" y="1862"/>
                  </a:lnTo>
                  <a:lnTo>
                    <a:pt x="2122" y="1856"/>
                  </a:lnTo>
                  <a:lnTo>
                    <a:pt x="2121" y="1849"/>
                  </a:lnTo>
                  <a:lnTo>
                    <a:pt x="2119" y="1835"/>
                  </a:lnTo>
                  <a:lnTo>
                    <a:pt x="2116" y="1835"/>
                  </a:lnTo>
                  <a:lnTo>
                    <a:pt x="2115" y="1827"/>
                  </a:lnTo>
                  <a:lnTo>
                    <a:pt x="2115" y="1820"/>
                  </a:lnTo>
                  <a:lnTo>
                    <a:pt x="2116" y="1809"/>
                  </a:lnTo>
                  <a:lnTo>
                    <a:pt x="2115" y="1801"/>
                  </a:lnTo>
                  <a:lnTo>
                    <a:pt x="2113" y="1793"/>
                  </a:lnTo>
                  <a:lnTo>
                    <a:pt x="2111" y="1787"/>
                  </a:lnTo>
                  <a:lnTo>
                    <a:pt x="2106" y="1781"/>
                  </a:lnTo>
                  <a:lnTo>
                    <a:pt x="2096" y="1768"/>
                  </a:lnTo>
                  <a:lnTo>
                    <a:pt x="2086" y="1757"/>
                  </a:lnTo>
                  <a:lnTo>
                    <a:pt x="2082" y="1751"/>
                  </a:lnTo>
                  <a:lnTo>
                    <a:pt x="2080" y="1745"/>
                  </a:lnTo>
                  <a:lnTo>
                    <a:pt x="2080" y="1742"/>
                  </a:lnTo>
                  <a:lnTo>
                    <a:pt x="2082" y="1740"/>
                  </a:lnTo>
                  <a:lnTo>
                    <a:pt x="2083" y="1734"/>
                  </a:lnTo>
                  <a:lnTo>
                    <a:pt x="2088" y="1731"/>
                  </a:lnTo>
                  <a:lnTo>
                    <a:pt x="2088" y="1728"/>
                  </a:lnTo>
                  <a:lnTo>
                    <a:pt x="2089" y="1727"/>
                  </a:lnTo>
                  <a:lnTo>
                    <a:pt x="2089" y="1714"/>
                  </a:lnTo>
                  <a:lnTo>
                    <a:pt x="2089" y="1702"/>
                  </a:lnTo>
                  <a:lnTo>
                    <a:pt x="2092" y="1702"/>
                  </a:lnTo>
                  <a:lnTo>
                    <a:pt x="2090" y="1691"/>
                  </a:lnTo>
                  <a:lnTo>
                    <a:pt x="2089" y="1679"/>
                  </a:lnTo>
                  <a:lnTo>
                    <a:pt x="2080" y="1676"/>
                  </a:lnTo>
                  <a:lnTo>
                    <a:pt x="2082" y="1675"/>
                  </a:lnTo>
                  <a:lnTo>
                    <a:pt x="2083" y="1670"/>
                  </a:lnTo>
                  <a:lnTo>
                    <a:pt x="2085" y="1666"/>
                  </a:lnTo>
                  <a:lnTo>
                    <a:pt x="2086" y="1663"/>
                  </a:lnTo>
                  <a:lnTo>
                    <a:pt x="2086" y="1660"/>
                  </a:lnTo>
                  <a:lnTo>
                    <a:pt x="2083" y="1660"/>
                  </a:lnTo>
                  <a:lnTo>
                    <a:pt x="2083" y="1649"/>
                  </a:lnTo>
                  <a:lnTo>
                    <a:pt x="2082" y="1642"/>
                  </a:lnTo>
                  <a:lnTo>
                    <a:pt x="2080" y="1636"/>
                  </a:lnTo>
                  <a:lnTo>
                    <a:pt x="2075" y="1636"/>
                  </a:lnTo>
                  <a:lnTo>
                    <a:pt x="2073" y="1630"/>
                  </a:lnTo>
                  <a:lnTo>
                    <a:pt x="2072" y="1627"/>
                  </a:lnTo>
                  <a:lnTo>
                    <a:pt x="2070" y="1620"/>
                  </a:lnTo>
                  <a:lnTo>
                    <a:pt x="2070" y="1613"/>
                  </a:lnTo>
                  <a:lnTo>
                    <a:pt x="2070" y="1607"/>
                  </a:lnTo>
                  <a:lnTo>
                    <a:pt x="2070" y="1603"/>
                  </a:lnTo>
                  <a:lnTo>
                    <a:pt x="2069" y="1600"/>
                  </a:lnTo>
                  <a:lnTo>
                    <a:pt x="2066" y="1596"/>
                  </a:lnTo>
                  <a:lnTo>
                    <a:pt x="2063" y="1593"/>
                  </a:lnTo>
                  <a:lnTo>
                    <a:pt x="2062" y="1591"/>
                  </a:lnTo>
                  <a:lnTo>
                    <a:pt x="2062" y="1588"/>
                  </a:lnTo>
                  <a:lnTo>
                    <a:pt x="2062" y="1587"/>
                  </a:lnTo>
                  <a:lnTo>
                    <a:pt x="2063" y="1584"/>
                  </a:lnTo>
                  <a:lnTo>
                    <a:pt x="2064" y="1580"/>
                  </a:lnTo>
                  <a:lnTo>
                    <a:pt x="2064" y="1577"/>
                  </a:lnTo>
                  <a:lnTo>
                    <a:pt x="2064" y="1574"/>
                  </a:lnTo>
                  <a:lnTo>
                    <a:pt x="2059" y="1574"/>
                  </a:lnTo>
                  <a:lnTo>
                    <a:pt x="2053" y="1568"/>
                  </a:lnTo>
                  <a:lnTo>
                    <a:pt x="2047" y="1561"/>
                  </a:lnTo>
                  <a:lnTo>
                    <a:pt x="2041" y="1561"/>
                  </a:lnTo>
                  <a:lnTo>
                    <a:pt x="2041" y="1564"/>
                  </a:lnTo>
                  <a:lnTo>
                    <a:pt x="2041" y="1567"/>
                  </a:lnTo>
                  <a:lnTo>
                    <a:pt x="2041" y="1570"/>
                  </a:lnTo>
                  <a:lnTo>
                    <a:pt x="2041" y="1573"/>
                  </a:lnTo>
                  <a:lnTo>
                    <a:pt x="2039" y="1577"/>
                  </a:lnTo>
                  <a:lnTo>
                    <a:pt x="2037" y="1578"/>
                  </a:lnTo>
                  <a:lnTo>
                    <a:pt x="2034" y="1580"/>
                  </a:lnTo>
                  <a:lnTo>
                    <a:pt x="2033" y="1581"/>
                  </a:lnTo>
                  <a:lnTo>
                    <a:pt x="2030" y="1583"/>
                  </a:lnTo>
                  <a:lnTo>
                    <a:pt x="2024" y="1584"/>
                  </a:lnTo>
                  <a:lnTo>
                    <a:pt x="2013" y="1584"/>
                  </a:lnTo>
                  <a:lnTo>
                    <a:pt x="2003" y="1583"/>
                  </a:lnTo>
                  <a:lnTo>
                    <a:pt x="2003" y="1574"/>
                  </a:lnTo>
                  <a:lnTo>
                    <a:pt x="2003" y="1571"/>
                  </a:lnTo>
                  <a:lnTo>
                    <a:pt x="2003" y="1567"/>
                  </a:lnTo>
                  <a:lnTo>
                    <a:pt x="2005" y="1561"/>
                  </a:lnTo>
                  <a:lnTo>
                    <a:pt x="2008" y="1555"/>
                  </a:lnTo>
                  <a:lnTo>
                    <a:pt x="2010" y="1552"/>
                  </a:lnTo>
                  <a:lnTo>
                    <a:pt x="2011" y="1548"/>
                  </a:lnTo>
                  <a:lnTo>
                    <a:pt x="2011" y="1545"/>
                  </a:lnTo>
                  <a:lnTo>
                    <a:pt x="2011" y="1541"/>
                  </a:lnTo>
                  <a:lnTo>
                    <a:pt x="2010" y="1538"/>
                  </a:lnTo>
                  <a:lnTo>
                    <a:pt x="2005" y="1534"/>
                  </a:lnTo>
                  <a:lnTo>
                    <a:pt x="2003" y="1531"/>
                  </a:lnTo>
                  <a:lnTo>
                    <a:pt x="2000" y="1528"/>
                  </a:lnTo>
                  <a:lnTo>
                    <a:pt x="1998" y="1518"/>
                  </a:lnTo>
                  <a:lnTo>
                    <a:pt x="1997" y="1509"/>
                  </a:lnTo>
                  <a:lnTo>
                    <a:pt x="1997" y="1501"/>
                  </a:lnTo>
                  <a:lnTo>
                    <a:pt x="1995" y="1492"/>
                  </a:lnTo>
                  <a:lnTo>
                    <a:pt x="1990" y="1492"/>
                  </a:lnTo>
                  <a:lnTo>
                    <a:pt x="1988" y="1493"/>
                  </a:lnTo>
                  <a:lnTo>
                    <a:pt x="1985" y="1495"/>
                  </a:lnTo>
                  <a:lnTo>
                    <a:pt x="1984" y="1495"/>
                  </a:lnTo>
                  <a:lnTo>
                    <a:pt x="1985" y="1495"/>
                  </a:lnTo>
                  <a:lnTo>
                    <a:pt x="1985" y="1496"/>
                  </a:lnTo>
                  <a:lnTo>
                    <a:pt x="1982" y="1496"/>
                  </a:lnTo>
                  <a:lnTo>
                    <a:pt x="1978" y="1498"/>
                  </a:lnTo>
                  <a:lnTo>
                    <a:pt x="1978" y="1492"/>
                  </a:lnTo>
                  <a:lnTo>
                    <a:pt x="1977" y="1486"/>
                  </a:lnTo>
                  <a:lnTo>
                    <a:pt x="1975" y="1485"/>
                  </a:lnTo>
                  <a:lnTo>
                    <a:pt x="1974" y="1483"/>
                  </a:lnTo>
                  <a:lnTo>
                    <a:pt x="1971" y="1482"/>
                  </a:lnTo>
                  <a:lnTo>
                    <a:pt x="1969" y="1480"/>
                  </a:lnTo>
                  <a:lnTo>
                    <a:pt x="1967" y="1470"/>
                  </a:lnTo>
                  <a:lnTo>
                    <a:pt x="1965" y="1463"/>
                  </a:lnTo>
                  <a:lnTo>
                    <a:pt x="1964" y="1450"/>
                  </a:lnTo>
                  <a:lnTo>
                    <a:pt x="1962" y="1447"/>
                  </a:lnTo>
                  <a:lnTo>
                    <a:pt x="1962" y="1444"/>
                  </a:lnTo>
                  <a:lnTo>
                    <a:pt x="1961" y="1442"/>
                  </a:lnTo>
                  <a:lnTo>
                    <a:pt x="1958" y="1439"/>
                  </a:lnTo>
                  <a:lnTo>
                    <a:pt x="1952" y="1434"/>
                  </a:lnTo>
                  <a:lnTo>
                    <a:pt x="1948" y="1431"/>
                  </a:lnTo>
                  <a:lnTo>
                    <a:pt x="1942" y="1429"/>
                  </a:lnTo>
                  <a:lnTo>
                    <a:pt x="1939" y="1442"/>
                  </a:lnTo>
                  <a:lnTo>
                    <a:pt x="1936" y="1456"/>
                  </a:lnTo>
                  <a:lnTo>
                    <a:pt x="1932" y="1456"/>
                  </a:lnTo>
                  <a:lnTo>
                    <a:pt x="1931" y="1454"/>
                  </a:lnTo>
                  <a:lnTo>
                    <a:pt x="1931" y="1453"/>
                  </a:lnTo>
                  <a:lnTo>
                    <a:pt x="1906" y="1467"/>
                  </a:lnTo>
                  <a:lnTo>
                    <a:pt x="1900" y="1462"/>
                  </a:lnTo>
                  <a:lnTo>
                    <a:pt x="1895" y="1459"/>
                  </a:lnTo>
                  <a:lnTo>
                    <a:pt x="1892" y="1459"/>
                  </a:lnTo>
                  <a:lnTo>
                    <a:pt x="1890" y="1459"/>
                  </a:lnTo>
                  <a:lnTo>
                    <a:pt x="1890" y="1465"/>
                  </a:lnTo>
                  <a:lnTo>
                    <a:pt x="1882" y="1469"/>
                  </a:lnTo>
                  <a:lnTo>
                    <a:pt x="1880" y="1470"/>
                  </a:lnTo>
                  <a:lnTo>
                    <a:pt x="1879" y="1472"/>
                  </a:lnTo>
                  <a:lnTo>
                    <a:pt x="1876" y="1478"/>
                  </a:lnTo>
                  <a:lnTo>
                    <a:pt x="1874" y="1478"/>
                  </a:lnTo>
                  <a:lnTo>
                    <a:pt x="1873" y="1479"/>
                  </a:lnTo>
                  <a:lnTo>
                    <a:pt x="1872" y="1479"/>
                  </a:lnTo>
                  <a:lnTo>
                    <a:pt x="1873" y="1480"/>
                  </a:lnTo>
                  <a:lnTo>
                    <a:pt x="1874" y="1482"/>
                  </a:lnTo>
                  <a:lnTo>
                    <a:pt x="1876" y="1483"/>
                  </a:lnTo>
                  <a:lnTo>
                    <a:pt x="1877" y="1486"/>
                  </a:lnTo>
                  <a:lnTo>
                    <a:pt x="1876" y="1489"/>
                  </a:lnTo>
                  <a:lnTo>
                    <a:pt x="1872" y="1493"/>
                  </a:lnTo>
                  <a:lnTo>
                    <a:pt x="1864" y="1501"/>
                  </a:lnTo>
                  <a:lnTo>
                    <a:pt x="1857" y="1505"/>
                  </a:lnTo>
                  <a:lnTo>
                    <a:pt x="1851" y="1508"/>
                  </a:lnTo>
                  <a:lnTo>
                    <a:pt x="1848" y="1508"/>
                  </a:lnTo>
                  <a:lnTo>
                    <a:pt x="1846" y="1508"/>
                  </a:lnTo>
                  <a:lnTo>
                    <a:pt x="1843" y="1508"/>
                  </a:lnTo>
                  <a:lnTo>
                    <a:pt x="1841" y="1508"/>
                  </a:lnTo>
                  <a:lnTo>
                    <a:pt x="1840" y="1508"/>
                  </a:lnTo>
                  <a:lnTo>
                    <a:pt x="1840" y="1509"/>
                  </a:lnTo>
                  <a:lnTo>
                    <a:pt x="1841" y="1511"/>
                  </a:lnTo>
                  <a:lnTo>
                    <a:pt x="1843" y="1514"/>
                  </a:lnTo>
                  <a:lnTo>
                    <a:pt x="1841" y="1515"/>
                  </a:lnTo>
                  <a:lnTo>
                    <a:pt x="1838" y="1515"/>
                  </a:lnTo>
                  <a:lnTo>
                    <a:pt x="1837" y="1515"/>
                  </a:lnTo>
                  <a:lnTo>
                    <a:pt x="1834" y="1516"/>
                  </a:lnTo>
                  <a:lnTo>
                    <a:pt x="1833" y="1519"/>
                  </a:lnTo>
                  <a:lnTo>
                    <a:pt x="1831" y="1522"/>
                  </a:lnTo>
                  <a:lnTo>
                    <a:pt x="1827" y="1528"/>
                  </a:lnTo>
                  <a:lnTo>
                    <a:pt x="1824" y="1535"/>
                  </a:lnTo>
                  <a:lnTo>
                    <a:pt x="1823" y="1539"/>
                  </a:lnTo>
                  <a:lnTo>
                    <a:pt x="1821" y="1541"/>
                  </a:lnTo>
                  <a:lnTo>
                    <a:pt x="1817" y="1544"/>
                  </a:lnTo>
                  <a:lnTo>
                    <a:pt x="1812" y="1545"/>
                  </a:lnTo>
                  <a:lnTo>
                    <a:pt x="1810" y="1547"/>
                  </a:lnTo>
                  <a:lnTo>
                    <a:pt x="1808" y="1548"/>
                  </a:lnTo>
                  <a:lnTo>
                    <a:pt x="1807" y="1550"/>
                  </a:lnTo>
                  <a:lnTo>
                    <a:pt x="1807" y="1555"/>
                  </a:lnTo>
                  <a:lnTo>
                    <a:pt x="1802" y="1557"/>
                  </a:lnTo>
                  <a:lnTo>
                    <a:pt x="1798" y="1557"/>
                  </a:lnTo>
                  <a:lnTo>
                    <a:pt x="1794" y="1557"/>
                  </a:lnTo>
                  <a:lnTo>
                    <a:pt x="1791" y="1558"/>
                  </a:lnTo>
                  <a:lnTo>
                    <a:pt x="1788" y="1561"/>
                  </a:lnTo>
                  <a:lnTo>
                    <a:pt x="1787" y="1565"/>
                  </a:lnTo>
                  <a:lnTo>
                    <a:pt x="1787" y="1570"/>
                  </a:lnTo>
                  <a:lnTo>
                    <a:pt x="1787" y="1573"/>
                  </a:lnTo>
                  <a:lnTo>
                    <a:pt x="1785" y="1574"/>
                  </a:lnTo>
                  <a:lnTo>
                    <a:pt x="1782" y="1577"/>
                  </a:lnTo>
                  <a:lnTo>
                    <a:pt x="1778" y="1578"/>
                  </a:lnTo>
                  <a:lnTo>
                    <a:pt x="1775" y="1578"/>
                  </a:lnTo>
                  <a:lnTo>
                    <a:pt x="1771" y="1580"/>
                  </a:lnTo>
                  <a:lnTo>
                    <a:pt x="1769" y="1583"/>
                  </a:lnTo>
                  <a:lnTo>
                    <a:pt x="1768" y="1586"/>
                  </a:lnTo>
                  <a:lnTo>
                    <a:pt x="1765" y="1590"/>
                  </a:lnTo>
                  <a:lnTo>
                    <a:pt x="1764" y="1590"/>
                  </a:lnTo>
                  <a:lnTo>
                    <a:pt x="1762" y="1591"/>
                  </a:lnTo>
                  <a:lnTo>
                    <a:pt x="1761" y="1591"/>
                  </a:lnTo>
                  <a:lnTo>
                    <a:pt x="1756" y="1591"/>
                  </a:lnTo>
                  <a:lnTo>
                    <a:pt x="1753" y="1591"/>
                  </a:lnTo>
                  <a:lnTo>
                    <a:pt x="1752" y="1591"/>
                  </a:lnTo>
                  <a:lnTo>
                    <a:pt x="1751" y="1593"/>
                  </a:lnTo>
                  <a:lnTo>
                    <a:pt x="1749" y="1596"/>
                  </a:lnTo>
                  <a:lnTo>
                    <a:pt x="1748" y="1597"/>
                  </a:lnTo>
                  <a:lnTo>
                    <a:pt x="1746" y="1600"/>
                  </a:lnTo>
                  <a:lnTo>
                    <a:pt x="1749" y="1607"/>
                  </a:lnTo>
                  <a:lnTo>
                    <a:pt x="1752" y="1613"/>
                  </a:lnTo>
                  <a:lnTo>
                    <a:pt x="1751" y="1614"/>
                  </a:lnTo>
                  <a:lnTo>
                    <a:pt x="1749" y="1616"/>
                  </a:lnTo>
                  <a:lnTo>
                    <a:pt x="1748" y="1620"/>
                  </a:lnTo>
                  <a:lnTo>
                    <a:pt x="1746" y="1626"/>
                  </a:lnTo>
                  <a:lnTo>
                    <a:pt x="1746" y="1633"/>
                  </a:lnTo>
                  <a:lnTo>
                    <a:pt x="1746" y="1645"/>
                  </a:lnTo>
                  <a:lnTo>
                    <a:pt x="1746" y="1652"/>
                  </a:lnTo>
                  <a:lnTo>
                    <a:pt x="1749" y="1659"/>
                  </a:lnTo>
                  <a:lnTo>
                    <a:pt x="1752" y="1666"/>
                  </a:lnTo>
                  <a:lnTo>
                    <a:pt x="1751" y="1668"/>
                  </a:lnTo>
                  <a:lnTo>
                    <a:pt x="1749" y="1670"/>
                  </a:lnTo>
                  <a:lnTo>
                    <a:pt x="1746" y="1675"/>
                  </a:lnTo>
                  <a:lnTo>
                    <a:pt x="1743" y="1681"/>
                  </a:lnTo>
                  <a:lnTo>
                    <a:pt x="1740" y="1685"/>
                  </a:lnTo>
                  <a:lnTo>
                    <a:pt x="1740" y="1693"/>
                  </a:lnTo>
                  <a:lnTo>
                    <a:pt x="1742" y="1704"/>
                  </a:lnTo>
                  <a:lnTo>
                    <a:pt x="1743" y="1721"/>
                  </a:lnTo>
                  <a:lnTo>
                    <a:pt x="1742" y="1722"/>
                  </a:lnTo>
                  <a:lnTo>
                    <a:pt x="1739" y="1721"/>
                  </a:lnTo>
                  <a:lnTo>
                    <a:pt x="1738" y="1721"/>
                  </a:lnTo>
                  <a:lnTo>
                    <a:pt x="1735" y="1721"/>
                  </a:lnTo>
                  <a:lnTo>
                    <a:pt x="1732" y="1722"/>
                  </a:lnTo>
                  <a:lnTo>
                    <a:pt x="1730" y="1725"/>
                  </a:lnTo>
                  <a:lnTo>
                    <a:pt x="1729" y="1728"/>
                  </a:lnTo>
                  <a:lnTo>
                    <a:pt x="1728" y="1731"/>
                  </a:lnTo>
                  <a:lnTo>
                    <a:pt x="1726" y="1737"/>
                  </a:lnTo>
                  <a:lnTo>
                    <a:pt x="1723" y="1744"/>
                  </a:lnTo>
                  <a:lnTo>
                    <a:pt x="1722" y="1745"/>
                  </a:lnTo>
                  <a:lnTo>
                    <a:pt x="1720" y="1745"/>
                  </a:lnTo>
                  <a:lnTo>
                    <a:pt x="1717" y="1745"/>
                  </a:lnTo>
                  <a:lnTo>
                    <a:pt x="1716" y="1745"/>
                  </a:lnTo>
                  <a:lnTo>
                    <a:pt x="1713" y="1750"/>
                  </a:lnTo>
                  <a:lnTo>
                    <a:pt x="1712" y="1754"/>
                  </a:lnTo>
                  <a:lnTo>
                    <a:pt x="1707" y="1763"/>
                  </a:lnTo>
                  <a:lnTo>
                    <a:pt x="1703" y="1763"/>
                  </a:lnTo>
                  <a:lnTo>
                    <a:pt x="1699" y="1763"/>
                  </a:lnTo>
                  <a:lnTo>
                    <a:pt x="1697" y="1758"/>
                  </a:lnTo>
                  <a:lnTo>
                    <a:pt x="1696" y="1754"/>
                  </a:lnTo>
                  <a:lnTo>
                    <a:pt x="1690" y="1745"/>
                  </a:lnTo>
                  <a:lnTo>
                    <a:pt x="1684" y="1738"/>
                  </a:lnTo>
                  <a:lnTo>
                    <a:pt x="1681" y="1735"/>
                  </a:lnTo>
                  <a:lnTo>
                    <a:pt x="1680" y="1732"/>
                  </a:lnTo>
                  <a:lnTo>
                    <a:pt x="1680" y="1729"/>
                  </a:lnTo>
                  <a:lnTo>
                    <a:pt x="1680" y="1728"/>
                  </a:lnTo>
                  <a:lnTo>
                    <a:pt x="1681" y="1725"/>
                  </a:lnTo>
                  <a:lnTo>
                    <a:pt x="1683" y="1722"/>
                  </a:lnTo>
                  <a:lnTo>
                    <a:pt x="1683" y="1721"/>
                  </a:lnTo>
                  <a:lnTo>
                    <a:pt x="1683" y="1718"/>
                  </a:lnTo>
                  <a:lnTo>
                    <a:pt x="1677" y="1715"/>
                  </a:lnTo>
                  <a:lnTo>
                    <a:pt x="1674" y="1711"/>
                  </a:lnTo>
                  <a:lnTo>
                    <a:pt x="1674" y="1706"/>
                  </a:lnTo>
                  <a:lnTo>
                    <a:pt x="1673" y="1702"/>
                  </a:lnTo>
                  <a:lnTo>
                    <a:pt x="1673" y="1699"/>
                  </a:lnTo>
                  <a:lnTo>
                    <a:pt x="1671" y="1696"/>
                  </a:lnTo>
                  <a:lnTo>
                    <a:pt x="1670" y="1693"/>
                  </a:lnTo>
                  <a:lnTo>
                    <a:pt x="1668" y="1691"/>
                  </a:lnTo>
                  <a:lnTo>
                    <a:pt x="1663" y="1683"/>
                  </a:lnTo>
                  <a:lnTo>
                    <a:pt x="1658" y="1678"/>
                  </a:lnTo>
                  <a:lnTo>
                    <a:pt x="1654" y="1672"/>
                  </a:lnTo>
                  <a:lnTo>
                    <a:pt x="1653" y="1666"/>
                  </a:lnTo>
                  <a:lnTo>
                    <a:pt x="1651" y="1660"/>
                  </a:lnTo>
                  <a:lnTo>
                    <a:pt x="1650" y="1649"/>
                  </a:lnTo>
                  <a:lnTo>
                    <a:pt x="1648" y="1636"/>
                  </a:lnTo>
                  <a:lnTo>
                    <a:pt x="1647" y="1624"/>
                  </a:lnTo>
                  <a:lnTo>
                    <a:pt x="1645" y="1620"/>
                  </a:lnTo>
                  <a:lnTo>
                    <a:pt x="1643" y="1616"/>
                  </a:lnTo>
                  <a:lnTo>
                    <a:pt x="1638" y="1607"/>
                  </a:lnTo>
                  <a:lnTo>
                    <a:pt x="1632" y="1597"/>
                  </a:lnTo>
                  <a:lnTo>
                    <a:pt x="1630" y="1588"/>
                  </a:lnTo>
                  <a:lnTo>
                    <a:pt x="1630" y="1584"/>
                  </a:lnTo>
                  <a:lnTo>
                    <a:pt x="1630" y="1580"/>
                  </a:lnTo>
                  <a:lnTo>
                    <a:pt x="1630" y="1573"/>
                  </a:lnTo>
                  <a:lnTo>
                    <a:pt x="1621" y="1537"/>
                  </a:lnTo>
                  <a:lnTo>
                    <a:pt x="1620" y="1526"/>
                  </a:lnTo>
                  <a:lnTo>
                    <a:pt x="1620" y="1522"/>
                  </a:lnTo>
                  <a:lnTo>
                    <a:pt x="1620" y="1521"/>
                  </a:lnTo>
                  <a:lnTo>
                    <a:pt x="1621" y="1519"/>
                  </a:lnTo>
                  <a:lnTo>
                    <a:pt x="1617" y="1511"/>
                  </a:lnTo>
                  <a:lnTo>
                    <a:pt x="1614" y="1503"/>
                  </a:lnTo>
                  <a:lnTo>
                    <a:pt x="1614" y="1499"/>
                  </a:lnTo>
                  <a:lnTo>
                    <a:pt x="1614" y="1496"/>
                  </a:lnTo>
                  <a:lnTo>
                    <a:pt x="1617" y="1489"/>
                  </a:lnTo>
                  <a:lnTo>
                    <a:pt x="1620" y="1483"/>
                  </a:lnTo>
                  <a:lnTo>
                    <a:pt x="1621" y="1478"/>
                  </a:lnTo>
                  <a:lnTo>
                    <a:pt x="1621" y="1473"/>
                  </a:lnTo>
                  <a:lnTo>
                    <a:pt x="1620" y="1470"/>
                  </a:lnTo>
                  <a:lnTo>
                    <a:pt x="1617" y="1469"/>
                  </a:lnTo>
                  <a:lnTo>
                    <a:pt x="1617" y="1467"/>
                  </a:lnTo>
                  <a:lnTo>
                    <a:pt x="1617" y="1463"/>
                  </a:lnTo>
                  <a:lnTo>
                    <a:pt x="1617" y="1460"/>
                  </a:lnTo>
                  <a:lnTo>
                    <a:pt x="1620" y="1456"/>
                  </a:lnTo>
                  <a:lnTo>
                    <a:pt x="1614" y="1453"/>
                  </a:lnTo>
                  <a:lnTo>
                    <a:pt x="1615" y="1447"/>
                  </a:lnTo>
                  <a:lnTo>
                    <a:pt x="1615" y="1443"/>
                  </a:lnTo>
                  <a:lnTo>
                    <a:pt x="1617" y="1439"/>
                  </a:lnTo>
                  <a:lnTo>
                    <a:pt x="1608" y="1444"/>
                  </a:lnTo>
                  <a:lnTo>
                    <a:pt x="1607" y="1449"/>
                  </a:lnTo>
                  <a:lnTo>
                    <a:pt x="1608" y="1454"/>
                  </a:lnTo>
                  <a:lnTo>
                    <a:pt x="1608" y="1459"/>
                  </a:lnTo>
                  <a:lnTo>
                    <a:pt x="1608" y="1465"/>
                  </a:lnTo>
                  <a:lnTo>
                    <a:pt x="1607" y="1467"/>
                  </a:lnTo>
                  <a:lnTo>
                    <a:pt x="1604" y="1470"/>
                  </a:lnTo>
                  <a:lnTo>
                    <a:pt x="1601" y="1473"/>
                  </a:lnTo>
                  <a:lnTo>
                    <a:pt x="1596" y="1475"/>
                  </a:lnTo>
                  <a:lnTo>
                    <a:pt x="1581" y="1480"/>
                  </a:lnTo>
                  <a:lnTo>
                    <a:pt x="1566" y="1467"/>
                  </a:lnTo>
                  <a:lnTo>
                    <a:pt x="1560" y="1459"/>
                  </a:lnTo>
                  <a:lnTo>
                    <a:pt x="1555" y="1450"/>
                  </a:lnTo>
                  <a:lnTo>
                    <a:pt x="1553" y="1450"/>
                  </a:lnTo>
                  <a:lnTo>
                    <a:pt x="1553" y="1447"/>
                  </a:lnTo>
                  <a:lnTo>
                    <a:pt x="1555" y="1444"/>
                  </a:lnTo>
                  <a:lnTo>
                    <a:pt x="1555" y="1442"/>
                  </a:lnTo>
                  <a:lnTo>
                    <a:pt x="1560" y="1440"/>
                  </a:lnTo>
                  <a:lnTo>
                    <a:pt x="1563" y="1440"/>
                  </a:lnTo>
                  <a:lnTo>
                    <a:pt x="1568" y="1440"/>
                  </a:lnTo>
                  <a:lnTo>
                    <a:pt x="1569" y="1440"/>
                  </a:lnTo>
                  <a:lnTo>
                    <a:pt x="1572" y="1439"/>
                  </a:lnTo>
                  <a:lnTo>
                    <a:pt x="1576" y="1434"/>
                  </a:lnTo>
                  <a:lnTo>
                    <a:pt x="1579" y="1429"/>
                  </a:lnTo>
                  <a:lnTo>
                    <a:pt x="1582" y="1423"/>
                  </a:lnTo>
                  <a:lnTo>
                    <a:pt x="1586" y="1417"/>
                  </a:lnTo>
                  <a:lnTo>
                    <a:pt x="1579" y="1421"/>
                  </a:lnTo>
                  <a:lnTo>
                    <a:pt x="1575" y="1424"/>
                  </a:lnTo>
                  <a:lnTo>
                    <a:pt x="1571" y="1427"/>
                  </a:lnTo>
                  <a:lnTo>
                    <a:pt x="1566" y="1427"/>
                  </a:lnTo>
                  <a:lnTo>
                    <a:pt x="1562" y="1427"/>
                  </a:lnTo>
                  <a:lnTo>
                    <a:pt x="1558" y="1426"/>
                  </a:lnTo>
                  <a:lnTo>
                    <a:pt x="1545" y="1423"/>
                  </a:lnTo>
                  <a:lnTo>
                    <a:pt x="1543" y="1418"/>
                  </a:lnTo>
                  <a:lnTo>
                    <a:pt x="1543" y="1414"/>
                  </a:lnTo>
                  <a:lnTo>
                    <a:pt x="1543" y="1410"/>
                  </a:lnTo>
                  <a:lnTo>
                    <a:pt x="1542" y="1406"/>
                  </a:lnTo>
                  <a:lnTo>
                    <a:pt x="1524" y="1400"/>
                  </a:lnTo>
                  <a:lnTo>
                    <a:pt x="1524" y="1398"/>
                  </a:lnTo>
                  <a:lnTo>
                    <a:pt x="1523" y="1397"/>
                  </a:lnTo>
                  <a:lnTo>
                    <a:pt x="1523" y="1393"/>
                  </a:lnTo>
                  <a:lnTo>
                    <a:pt x="1523" y="1388"/>
                  </a:lnTo>
                  <a:lnTo>
                    <a:pt x="1523" y="1387"/>
                  </a:lnTo>
                  <a:lnTo>
                    <a:pt x="1522" y="1387"/>
                  </a:lnTo>
                  <a:lnTo>
                    <a:pt x="1517" y="1384"/>
                  </a:lnTo>
                  <a:lnTo>
                    <a:pt x="1514" y="1384"/>
                  </a:lnTo>
                  <a:lnTo>
                    <a:pt x="1510" y="1384"/>
                  </a:lnTo>
                  <a:lnTo>
                    <a:pt x="1507" y="1384"/>
                  </a:lnTo>
                  <a:lnTo>
                    <a:pt x="1506" y="1384"/>
                  </a:lnTo>
                  <a:lnTo>
                    <a:pt x="1504" y="1382"/>
                  </a:lnTo>
                  <a:lnTo>
                    <a:pt x="1504" y="1381"/>
                  </a:lnTo>
                  <a:lnTo>
                    <a:pt x="1506" y="1380"/>
                  </a:lnTo>
                  <a:lnTo>
                    <a:pt x="1509" y="1377"/>
                  </a:lnTo>
                  <a:lnTo>
                    <a:pt x="1509" y="1375"/>
                  </a:lnTo>
                  <a:lnTo>
                    <a:pt x="1500" y="1365"/>
                  </a:lnTo>
                  <a:lnTo>
                    <a:pt x="1496" y="1364"/>
                  </a:lnTo>
                  <a:lnTo>
                    <a:pt x="1491" y="1362"/>
                  </a:lnTo>
                  <a:lnTo>
                    <a:pt x="1481" y="1362"/>
                  </a:lnTo>
                  <a:lnTo>
                    <a:pt x="1468" y="1364"/>
                  </a:lnTo>
                  <a:lnTo>
                    <a:pt x="1455" y="1365"/>
                  </a:lnTo>
                  <a:lnTo>
                    <a:pt x="1429" y="1371"/>
                  </a:lnTo>
                  <a:lnTo>
                    <a:pt x="1419" y="1372"/>
                  </a:lnTo>
                  <a:lnTo>
                    <a:pt x="1414" y="1372"/>
                  </a:lnTo>
                  <a:lnTo>
                    <a:pt x="1411" y="1372"/>
                  </a:lnTo>
                  <a:lnTo>
                    <a:pt x="1409" y="1372"/>
                  </a:lnTo>
                  <a:lnTo>
                    <a:pt x="1405" y="1368"/>
                  </a:lnTo>
                  <a:lnTo>
                    <a:pt x="1401" y="1365"/>
                  </a:lnTo>
                  <a:lnTo>
                    <a:pt x="1395" y="1364"/>
                  </a:lnTo>
                  <a:lnTo>
                    <a:pt x="1388" y="1364"/>
                  </a:lnTo>
                  <a:lnTo>
                    <a:pt x="1373" y="1365"/>
                  </a:lnTo>
                  <a:lnTo>
                    <a:pt x="1366" y="1364"/>
                  </a:lnTo>
                  <a:lnTo>
                    <a:pt x="1359" y="1364"/>
                  </a:lnTo>
                  <a:lnTo>
                    <a:pt x="1352" y="1361"/>
                  </a:lnTo>
                  <a:lnTo>
                    <a:pt x="1349" y="1358"/>
                  </a:lnTo>
                  <a:lnTo>
                    <a:pt x="1346" y="1357"/>
                  </a:lnTo>
                  <a:lnTo>
                    <a:pt x="1343" y="1354"/>
                  </a:lnTo>
                  <a:lnTo>
                    <a:pt x="1343" y="1351"/>
                  </a:lnTo>
                  <a:lnTo>
                    <a:pt x="1342" y="1345"/>
                  </a:lnTo>
                  <a:lnTo>
                    <a:pt x="1342" y="1338"/>
                  </a:lnTo>
                  <a:lnTo>
                    <a:pt x="1340" y="1335"/>
                  </a:lnTo>
                  <a:lnTo>
                    <a:pt x="1340" y="1331"/>
                  </a:lnTo>
                  <a:lnTo>
                    <a:pt x="1339" y="1331"/>
                  </a:lnTo>
                  <a:lnTo>
                    <a:pt x="1337" y="1329"/>
                  </a:lnTo>
                  <a:lnTo>
                    <a:pt x="1334" y="1326"/>
                  </a:lnTo>
                  <a:lnTo>
                    <a:pt x="1332" y="1325"/>
                  </a:lnTo>
                  <a:lnTo>
                    <a:pt x="1329" y="1323"/>
                  </a:lnTo>
                  <a:lnTo>
                    <a:pt x="1326" y="1323"/>
                  </a:lnTo>
                  <a:lnTo>
                    <a:pt x="1324" y="1323"/>
                  </a:lnTo>
                  <a:lnTo>
                    <a:pt x="1324" y="1325"/>
                  </a:lnTo>
                  <a:lnTo>
                    <a:pt x="1326" y="1326"/>
                  </a:lnTo>
                  <a:lnTo>
                    <a:pt x="1298" y="1339"/>
                  </a:lnTo>
                  <a:lnTo>
                    <a:pt x="1287" y="1339"/>
                  </a:lnTo>
                  <a:lnTo>
                    <a:pt x="1277" y="1336"/>
                  </a:lnTo>
                  <a:lnTo>
                    <a:pt x="1268" y="1334"/>
                  </a:lnTo>
                  <a:lnTo>
                    <a:pt x="1254" y="1323"/>
                  </a:lnTo>
                  <a:lnTo>
                    <a:pt x="1254" y="1321"/>
                  </a:lnTo>
                  <a:lnTo>
                    <a:pt x="1254" y="1319"/>
                  </a:lnTo>
                  <a:lnTo>
                    <a:pt x="1254" y="1316"/>
                  </a:lnTo>
                  <a:lnTo>
                    <a:pt x="1254" y="1315"/>
                  </a:lnTo>
                  <a:lnTo>
                    <a:pt x="1248" y="1312"/>
                  </a:lnTo>
                  <a:lnTo>
                    <a:pt x="1245" y="1310"/>
                  </a:lnTo>
                  <a:lnTo>
                    <a:pt x="1242" y="1309"/>
                  </a:lnTo>
                  <a:lnTo>
                    <a:pt x="1242" y="1306"/>
                  </a:lnTo>
                  <a:lnTo>
                    <a:pt x="1242" y="1303"/>
                  </a:lnTo>
                  <a:lnTo>
                    <a:pt x="1244" y="1300"/>
                  </a:lnTo>
                  <a:lnTo>
                    <a:pt x="1242" y="1298"/>
                  </a:lnTo>
                  <a:lnTo>
                    <a:pt x="1241" y="1296"/>
                  </a:lnTo>
                  <a:lnTo>
                    <a:pt x="1239" y="1296"/>
                  </a:lnTo>
                  <a:lnTo>
                    <a:pt x="1236" y="1296"/>
                  </a:lnTo>
                  <a:lnTo>
                    <a:pt x="1235" y="1296"/>
                  </a:lnTo>
                  <a:lnTo>
                    <a:pt x="1234" y="1293"/>
                  </a:lnTo>
                  <a:lnTo>
                    <a:pt x="1235" y="1292"/>
                  </a:lnTo>
                  <a:lnTo>
                    <a:pt x="1235" y="1289"/>
                  </a:lnTo>
                  <a:lnTo>
                    <a:pt x="1235" y="1287"/>
                  </a:lnTo>
                  <a:lnTo>
                    <a:pt x="1229" y="1285"/>
                  </a:lnTo>
                  <a:lnTo>
                    <a:pt x="1222" y="1266"/>
                  </a:lnTo>
                  <a:lnTo>
                    <a:pt x="1215" y="1249"/>
                  </a:lnTo>
                  <a:lnTo>
                    <a:pt x="1213" y="1250"/>
                  </a:lnTo>
                  <a:lnTo>
                    <a:pt x="1211" y="1251"/>
                  </a:lnTo>
                  <a:lnTo>
                    <a:pt x="1208" y="1254"/>
                  </a:lnTo>
                  <a:lnTo>
                    <a:pt x="1203" y="1253"/>
                  </a:lnTo>
                  <a:lnTo>
                    <a:pt x="1199" y="1250"/>
                  </a:lnTo>
                  <a:lnTo>
                    <a:pt x="1196" y="1247"/>
                  </a:lnTo>
                  <a:lnTo>
                    <a:pt x="1193" y="1246"/>
                  </a:lnTo>
                  <a:lnTo>
                    <a:pt x="1190" y="1246"/>
                  </a:lnTo>
                  <a:lnTo>
                    <a:pt x="1190" y="1247"/>
                  </a:lnTo>
                  <a:lnTo>
                    <a:pt x="1190" y="1249"/>
                  </a:lnTo>
                  <a:lnTo>
                    <a:pt x="1190" y="1251"/>
                  </a:lnTo>
                  <a:lnTo>
                    <a:pt x="1183" y="1247"/>
                  </a:lnTo>
                  <a:lnTo>
                    <a:pt x="1176" y="1243"/>
                  </a:lnTo>
                  <a:lnTo>
                    <a:pt x="1180" y="1249"/>
                  </a:lnTo>
                  <a:lnTo>
                    <a:pt x="1183" y="1253"/>
                  </a:lnTo>
                  <a:lnTo>
                    <a:pt x="1183" y="1254"/>
                  </a:lnTo>
                  <a:lnTo>
                    <a:pt x="1182" y="1254"/>
                  </a:lnTo>
                  <a:lnTo>
                    <a:pt x="1173" y="1254"/>
                  </a:lnTo>
                  <a:lnTo>
                    <a:pt x="1173" y="1259"/>
                  </a:lnTo>
                  <a:lnTo>
                    <a:pt x="1173" y="1262"/>
                  </a:lnTo>
                  <a:lnTo>
                    <a:pt x="1173" y="1264"/>
                  </a:lnTo>
                  <a:lnTo>
                    <a:pt x="1172" y="1266"/>
                  </a:lnTo>
                  <a:lnTo>
                    <a:pt x="1172" y="1267"/>
                  </a:lnTo>
                  <a:lnTo>
                    <a:pt x="1177" y="1274"/>
                  </a:lnTo>
                  <a:lnTo>
                    <a:pt x="1180" y="1277"/>
                  </a:lnTo>
                  <a:lnTo>
                    <a:pt x="1182" y="1282"/>
                  </a:lnTo>
                  <a:lnTo>
                    <a:pt x="1183" y="1287"/>
                  </a:lnTo>
                  <a:lnTo>
                    <a:pt x="1183" y="1292"/>
                  </a:lnTo>
                  <a:lnTo>
                    <a:pt x="1183" y="1296"/>
                  </a:lnTo>
                  <a:lnTo>
                    <a:pt x="1185" y="1300"/>
                  </a:lnTo>
                  <a:lnTo>
                    <a:pt x="1188" y="1303"/>
                  </a:lnTo>
                  <a:lnTo>
                    <a:pt x="1190" y="1305"/>
                  </a:lnTo>
                  <a:lnTo>
                    <a:pt x="1193" y="1308"/>
                  </a:lnTo>
                  <a:lnTo>
                    <a:pt x="1196" y="1309"/>
                  </a:lnTo>
                  <a:lnTo>
                    <a:pt x="1198" y="1313"/>
                  </a:lnTo>
                  <a:lnTo>
                    <a:pt x="1199" y="1318"/>
                  </a:lnTo>
                  <a:lnTo>
                    <a:pt x="1199" y="1322"/>
                  </a:lnTo>
                  <a:lnTo>
                    <a:pt x="1202" y="1326"/>
                  </a:lnTo>
                  <a:lnTo>
                    <a:pt x="1205" y="1329"/>
                  </a:lnTo>
                  <a:lnTo>
                    <a:pt x="1209" y="1331"/>
                  </a:lnTo>
                  <a:lnTo>
                    <a:pt x="1213" y="1334"/>
                  </a:lnTo>
                  <a:lnTo>
                    <a:pt x="1215" y="1335"/>
                  </a:lnTo>
                  <a:lnTo>
                    <a:pt x="1215" y="1336"/>
                  </a:lnTo>
                  <a:lnTo>
                    <a:pt x="1216" y="1339"/>
                  </a:lnTo>
                  <a:lnTo>
                    <a:pt x="1216" y="1341"/>
                  </a:lnTo>
                  <a:lnTo>
                    <a:pt x="1215" y="1344"/>
                  </a:lnTo>
                  <a:lnTo>
                    <a:pt x="1213" y="1346"/>
                  </a:lnTo>
                  <a:lnTo>
                    <a:pt x="1212" y="1351"/>
                  </a:lnTo>
                  <a:lnTo>
                    <a:pt x="1218" y="1367"/>
                  </a:lnTo>
                  <a:lnTo>
                    <a:pt x="1224" y="1367"/>
                  </a:lnTo>
                  <a:lnTo>
                    <a:pt x="1226" y="1357"/>
                  </a:lnTo>
                  <a:lnTo>
                    <a:pt x="1229" y="1351"/>
                  </a:lnTo>
                  <a:lnTo>
                    <a:pt x="1232" y="1348"/>
                  </a:lnTo>
                  <a:lnTo>
                    <a:pt x="1234" y="1348"/>
                  </a:lnTo>
                  <a:lnTo>
                    <a:pt x="1235" y="1348"/>
                  </a:lnTo>
                  <a:lnTo>
                    <a:pt x="1235" y="1351"/>
                  </a:lnTo>
                  <a:lnTo>
                    <a:pt x="1236" y="1354"/>
                  </a:lnTo>
                  <a:lnTo>
                    <a:pt x="1236" y="1364"/>
                  </a:lnTo>
                  <a:lnTo>
                    <a:pt x="1236" y="1374"/>
                  </a:lnTo>
                  <a:lnTo>
                    <a:pt x="1235" y="1384"/>
                  </a:lnTo>
                  <a:lnTo>
                    <a:pt x="1247" y="1387"/>
                  </a:lnTo>
                  <a:lnTo>
                    <a:pt x="1249" y="1387"/>
                  </a:lnTo>
                  <a:lnTo>
                    <a:pt x="1251" y="1385"/>
                  </a:lnTo>
                  <a:lnTo>
                    <a:pt x="1255" y="1384"/>
                  </a:lnTo>
                  <a:lnTo>
                    <a:pt x="1265" y="1384"/>
                  </a:lnTo>
                  <a:lnTo>
                    <a:pt x="1267" y="1385"/>
                  </a:lnTo>
                  <a:lnTo>
                    <a:pt x="1270" y="1387"/>
                  </a:lnTo>
                  <a:lnTo>
                    <a:pt x="1274" y="1390"/>
                  </a:lnTo>
                  <a:lnTo>
                    <a:pt x="1277" y="1390"/>
                  </a:lnTo>
                  <a:lnTo>
                    <a:pt x="1278" y="1390"/>
                  </a:lnTo>
                  <a:lnTo>
                    <a:pt x="1281" y="1384"/>
                  </a:lnTo>
                  <a:lnTo>
                    <a:pt x="1288" y="1381"/>
                  </a:lnTo>
                  <a:lnTo>
                    <a:pt x="1294" y="1378"/>
                  </a:lnTo>
                  <a:lnTo>
                    <a:pt x="1298" y="1374"/>
                  </a:lnTo>
                  <a:lnTo>
                    <a:pt x="1303" y="1371"/>
                  </a:lnTo>
                  <a:lnTo>
                    <a:pt x="1308" y="1362"/>
                  </a:lnTo>
                  <a:lnTo>
                    <a:pt x="1314" y="1355"/>
                  </a:lnTo>
                  <a:lnTo>
                    <a:pt x="1317" y="1352"/>
                  </a:lnTo>
                  <a:lnTo>
                    <a:pt x="1320" y="1348"/>
                  </a:lnTo>
                  <a:lnTo>
                    <a:pt x="1321" y="1359"/>
                  </a:lnTo>
                  <a:lnTo>
                    <a:pt x="1323" y="1364"/>
                  </a:lnTo>
                  <a:lnTo>
                    <a:pt x="1326" y="1370"/>
                  </a:lnTo>
                  <a:lnTo>
                    <a:pt x="1329" y="1377"/>
                  </a:lnTo>
                  <a:lnTo>
                    <a:pt x="1334" y="1384"/>
                  </a:lnTo>
                  <a:lnTo>
                    <a:pt x="1339" y="1390"/>
                  </a:lnTo>
                  <a:lnTo>
                    <a:pt x="1346" y="1395"/>
                  </a:lnTo>
                  <a:lnTo>
                    <a:pt x="1350" y="1397"/>
                  </a:lnTo>
                  <a:lnTo>
                    <a:pt x="1357" y="1398"/>
                  </a:lnTo>
                  <a:lnTo>
                    <a:pt x="1362" y="1400"/>
                  </a:lnTo>
                  <a:lnTo>
                    <a:pt x="1365" y="1401"/>
                  </a:lnTo>
                  <a:lnTo>
                    <a:pt x="1368" y="1403"/>
                  </a:lnTo>
                  <a:lnTo>
                    <a:pt x="1370" y="1407"/>
                  </a:lnTo>
                  <a:lnTo>
                    <a:pt x="1372" y="1414"/>
                  </a:lnTo>
                  <a:lnTo>
                    <a:pt x="1373" y="1421"/>
                  </a:lnTo>
                  <a:lnTo>
                    <a:pt x="1375" y="1424"/>
                  </a:lnTo>
                  <a:lnTo>
                    <a:pt x="1376" y="1426"/>
                  </a:lnTo>
                  <a:lnTo>
                    <a:pt x="1378" y="1426"/>
                  </a:lnTo>
                  <a:lnTo>
                    <a:pt x="1380" y="1426"/>
                  </a:lnTo>
                  <a:lnTo>
                    <a:pt x="1382" y="1427"/>
                  </a:lnTo>
                  <a:lnTo>
                    <a:pt x="1383" y="1429"/>
                  </a:lnTo>
                  <a:lnTo>
                    <a:pt x="1385" y="1433"/>
                  </a:lnTo>
                  <a:lnTo>
                    <a:pt x="1383" y="1439"/>
                  </a:lnTo>
                  <a:lnTo>
                    <a:pt x="1380" y="1443"/>
                  </a:lnTo>
                  <a:lnTo>
                    <a:pt x="1378" y="1447"/>
                  </a:lnTo>
                  <a:lnTo>
                    <a:pt x="1372" y="1454"/>
                  </a:lnTo>
                  <a:lnTo>
                    <a:pt x="1368" y="1462"/>
                  </a:lnTo>
                  <a:lnTo>
                    <a:pt x="1366" y="1465"/>
                  </a:lnTo>
                  <a:lnTo>
                    <a:pt x="1366" y="1467"/>
                  </a:lnTo>
                  <a:lnTo>
                    <a:pt x="1365" y="1472"/>
                  </a:lnTo>
                  <a:lnTo>
                    <a:pt x="1363" y="1478"/>
                  </a:lnTo>
                  <a:lnTo>
                    <a:pt x="1362" y="1483"/>
                  </a:lnTo>
                  <a:lnTo>
                    <a:pt x="1353" y="1483"/>
                  </a:lnTo>
                  <a:lnTo>
                    <a:pt x="1352" y="1490"/>
                  </a:lnTo>
                  <a:lnTo>
                    <a:pt x="1350" y="1499"/>
                  </a:lnTo>
                  <a:lnTo>
                    <a:pt x="1349" y="1503"/>
                  </a:lnTo>
                  <a:lnTo>
                    <a:pt x="1349" y="1508"/>
                  </a:lnTo>
                  <a:lnTo>
                    <a:pt x="1349" y="1512"/>
                  </a:lnTo>
                  <a:lnTo>
                    <a:pt x="1350" y="1514"/>
                  </a:lnTo>
                  <a:lnTo>
                    <a:pt x="1339" y="1518"/>
                  </a:lnTo>
                  <a:lnTo>
                    <a:pt x="1333" y="1521"/>
                  </a:lnTo>
                  <a:lnTo>
                    <a:pt x="1330" y="1522"/>
                  </a:lnTo>
                  <a:lnTo>
                    <a:pt x="1329" y="1525"/>
                  </a:lnTo>
                  <a:lnTo>
                    <a:pt x="1323" y="1537"/>
                  </a:lnTo>
                  <a:lnTo>
                    <a:pt x="1314" y="1535"/>
                  </a:lnTo>
                  <a:lnTo>
                    <a:pt x="1310" y="1535"/>
                  </a:lnTo>
                  <a:lnTo>
                    <a:pt x="1307" y="1537"/>
                  </a:lnTo>
                  <a:lnTo>
                    <a:pt x="1304" y="1538"/>
                  </a:lnTo>
                  <a:lnTo>
                    <a:pt x="1304" y="1539"/>
                  </a:lnTo>
                  <a:lnTo>
                    <a:pt x="1301" y="1544"/>
                  </a:lnTo>
                  <a:lnTo>
                    <a:pt x="1301" y="1550"/>
                  </a:lnTo>
                  <a:lnTo>
                    <a:pt x="1300" y="1551"/>
                  </a:lnTo>
                  <a:lnTo>
                    <a:pt x="1298" y="1552"/>
                  </a:lnTo>
                  <a:lnTo>
                    <a:pt x="1297" y="1554"/>
                  </a:lnTo>
                  <a:lnTo>
                    <a:pt x="1294" y="1554"/>
                  </a:lnTo>
                  <a:lnTo>
                    <a:pt x="1291" y="1554"/>
                  </a:lnTo>
                  <a:lnTo>
                    <a:pt x="1290" y="1552"/>
                  </a:lnTo>
                  <a:lnTo>
                    <a:pt x="1287" y="1552"/>
                  </a:lnTo>
                  <a:lnTo>
                    <a:pt x="1285" y="1554"/>
                  </a:lnTo>
                  <a:lnTo>
                    <a:pt x="1283" y="1557"/>
                  </a:lnTo>
                  <a:lnTo>
                    <a:pt x="1280" y="1560"/>
                  </a:lnTo>
                  <a:lnTo>
                    <a:pt x="1278" y="1561"/>
                  </a:lnTo>
                  <a:lnTo>
                    <a:pt x="1272" y="1562"/>
                  </a:lnTo>
                  <a:lnTo>
                    <a:pt x="1261" y="1564"/>
                  </a:lnTo>
                  <a:lnTo>
                    <a:pt x="1255" y="1565"/>
                  </a:lnTo>
                  <a:lnTo>
                    <a:pt x="1251" y="1570"/>
                  </a:lnTo>
                  <a:lnTo>
                    <a:pt x="1249" y="1571"/>
                  </a:lnTo>
                  <a:lnTo>
                    <a:pt x="1249" y="1573"/>
                  </a:lnTo>
                  <a:lnTo>
                    <a:pt x="1249" y="1577"/>
                  </a:lnTo>
                  <a:lnTo>
                    <a:pt x="1251" y="1580"/>
                  </a:lnTo>
                  <a:lnTo>
                    <a:pt x="1251" y="1583"/>
                  </a:lnTo>
                  <a:lnTo>
                    <a:pt x="1245" y="1583"/>
                  </a:lnTo>
                  <a:lnTo>
                    <a:pt x="1242" y="1591"/>
                  </a:lnTo>
                  <a:lnTo>
                    <a:pt x="1241" y="1591"/>
                  </a:lnTo>
                  <a:lnTo>
                    <a:pt x="1241" y="1594"/>
                  </a:lnTo>
                  <a:lnTo>
                    <a:pt x="1235" y="1597"/>
                  </a:lnTo>
                  <a:lnTo>
                    <a:pt x="1229" y="1600"/>
                  </a:lnTo>
                  <a:lnTo>
                    <a:pt x="1218" y="1604"/>
                  </a:lnTo>
                  <a:lnTo>
                    <a:pt x="1205" y="1609"/>
                  </a:lnTo>
                  <a:lnTo>
                    <a:pt x="1199" y="1610"/>
                  </a:lnTo>
                  <a:lnTo>
                    <a:pt x="1193" y="1613"/>
                  </a:lnTo>
                  <a:lnTo>
                    <a:pt x="1192" y="1616"/>
                  </a:lnTo>
                  <a:lnTo>
                    <a:pt x="1189" y="1619"/>
                  </a:lnTo>
                  <a:lnTo>
                    <a:pt x="1188" y="1623"/>
                  </a:lnTo>
                  <a:lnTo>
                    <a:pt x="1185" y="1624"/>
                  </a:lnTo>
                  <a:lnTo>
                    <a:pt x="1177" y="1626"/>
                  </a:lnTo>
                  <a:lnTo>
                    <a:pt x="1175" y="1626"/>
                  </a:lnTo>
                  <a:lnTo>
                    <a:pt x="1172" y="1626"/>
                  </a:lnTo>
                  <a:lnTo>
                    <a:pt x="1169" y="1624"/>
                  </a:lnTo>
                  <a:lnTo>
                    <a:pt x="1166" y="1621"/>
                  </a:lnTo>
                  <a:lnTo>
                    <a:pt x="1160" y="1624"/>
                  </a:lnTo>
                  <a:lnTo>
                    <a:pt x="1157" y="1627"/>
                  </a:lnTo>
                  <a:lnTo>
                    <a:pt x="1153" y="1627"/>
                  </a:lnTo>
                  <a:lnTo>
                    <a:pt x="1149" y="1627"/>
                  </a:lnTo>
                  <a:lnTo>
                    <a:pt x="1144" y="1627"/>
                  </a:lnTo>
                  <a:lnTo>
                    <a:pt x="1143" y="1627"/>
                  </a:lnTo>
                  <a:lnTo>
                    <a:pt x="1140" y="1627"/>
                  </a:lnTo>
                  <a:lnTo>
                    <a:pt x="1137" y="1629"/>
                  </a:lnTo>
                  <a:lnTo>
                    <a:pt x="1134" y="1632"/>
                  </a:lnTo>
                  <a:lnTo>
                    <a:pt x="1127" y="1636"/>
                  </a:lnTo>
                  <a:lnTo>
                    <a:pt x="1124" y="1639"/>
                  </a:lnTo>
                  <a:lnTo>
                    <a:pt x="1121" y="1642"/>
                  </a:lnTo>
                  <a:lnTo>
                    <a:pt x="1117" y="1643"/>
                  </a:lnTo>
                  <a:lnTo>
                    <a:pt x="1113" y="1643"/>
                  </a:lnTo>
                  <a:lnTo>
                    <a:pt x="1105" y="1645"/>
                  </a:lnTo>
                  <a:lnTo>
                    <a:pt x="1100" y="1643"/>
                  </a:lnTo>
                  <a:lnTo>
                    <a:pt x="1095" y="1642"/>
                  </a:lnTo>
                  <a:lnTo>
                    <a:pt x="1094" y="1639"/>
                  </a:lnTo>
                  <a:lnTo>
                    <a:pt x="1092" y="1630"/>
                  </a:lnTo>
                  <a:lnTo>
                    <a:pt x="1092" y="1624"/>
                  </a:lnTo>
                  <a:lnTo>
                    <a:pt x="1091" y="1619"/>
                  </a:lnTo>
                  <a:lnTo>
                    <a:pt x="1090" y="1617"/>
                  </a:lnTo>
                  <a:lnTo>
                    <a:pt x="1087" y="1614"/>
                  </a:lnTo>
                  <a:lnTo>
                    <a:pt x="1082" y="1610"/>
                  </a:lnTo>
                  <a:lnTo>
                    <a:pt x="1084" y="1607"/>
                  </a:lnTo>
                  <a:lnTo>
                    <a:pt x="1084" y="1606"/>
                  </a:lnTo>
                  <a:lnTo>
                    <a:pt x="1085" y="1607"/>
                  </a:lnTo>
                  <a:lnTo>
                    <a:pt x="1082" y="1587"/>
                  </a:lnTo>
                  <a:lnTo>
                    <a:pt x="1081" y="1578"/>
                  </a:lnTo>
                  <a:lnTo>
                    <a:pt x="1080" y="1574"/>
                  </a:lnTo>
                  <a:lnTo>
                    <a:pt x="1080" y="1570"/>
                  </a:lnTo>
                  <a:lnTo>
                    <a:pt x="1081" y="1564"/>
                  </a:lnTo>
                  <a:lnTo>
                    <a:pt x="1082" y="1558"/>
                  </a:lnTo>
                  <a:lnTo>
                    <a:pt x="1082" y="1552"/>
                  </a:lnTo>
                  <a:lnTo>
                    <a:pt x="1069" y="1531"/>
                  </a:lnTo>
                  <a:lnTo>
                    <a:pt x="1064" y="1528"/>
                  </a:lnTo>
                  <a:lnTo>
                    <a:pt x="1058" y="1525"/>
                  </a:lnTo>
                  <a:lnTo>
                    <a:pt x="1055" y="1518"/>
                  </a:lnTo>
                  <a:lnTo>
                    <a:pt x="1054" y="1508"/>
                  </a:lnTo>
                  <a:lnTo>
                    <a:pt x="1052" y="1499"/>
                  </a:lnTo>
                  <a:lnTo>
                    <a:pt x="1051" y="1495"/>
                  </a:lnTo>
                  <a:lnTo>
                    <a:pt x="1049" y="1492"/>
                  </a:lnTo>
                  <a:lnTo>
                    <a:pt x="1048" y="1490"/>
                  </a:lnTo>
                  <a:lnTo>
                    <a:pt x="1046" y="1488"/>
                  </a:lnTo>
                  <a:lnTo>
                    <a:pt x="1042" y="1485"/>
                  </a:lnTo>
                  <a:lnTo>
                    <a:pt x="1033" y="1480"/>
                  </a:lnTo>
                  <a:lnTo>
                    <a:pt x="1025" y="1475"/>
                  </a:lnTo>
                  <a:lnTo>
                    <a:pt x="1023" y="1473"/>
                  </a:lnTo>
                  <a:lnTo>
                    <a:pt x="1022" y="1470"/>
                  </a:lnTo>
                  <a:lnTo>
                    <a:pt x="1019" y="1467"/>
                  </a:lnTo>
                  <a:lnTo>
                    <a:pt x="1018" y="1463"/>
                  </a:lnTo>
                  <a:lnTo>
                    <a:pt x="1018" y="1460"/>
                  </a:lnTo>
                  <a:lnTo>
                    <a:pt x="1016" y="1453"/>
                  </a:lnTo>
                  <a:lnTo>
                    <a:pt x="1016" y="1444"/>
                  </a:lnTo>
                  <a:lnTo>
                    <a:pt x="1016" y="1436"/>
                  </a:lnTo>
                  <a:lnTo>
                    <a:pt x="1015" y="1437"/>
                  </a:lnTo>
                  <a:lnTo>
                    <a:pt x="1015" y="1436"/>
                  </a:lnTo>
                  <a:lnTo>
                    <a:pt x="1013" y="1434"/>
                  </a:lnTo>
                  <a:lnTo>
                    <a:pt x="1012" y="1426"/>
                  </a:lnTo>
                  <a:lnTo>
                    <a:pt x="1010" y="1416"/>
                  </a:lnTo>
                  <a:lnTo>
                    <a:pt x="1010" y="1411"/>
                  </a:lnTo>
                  <a:lnTo>
                    <a:pt x="1013" y="1404"/>
                  </a:lnTo>
                  <a:lnTo>
                    <a:pt x="1013" y="1401"/>
                  </a:lnTo>
                  <a:lnTo>
                    <a:pt x="1013" y="1398"/>
                  </a:lnTo>
                  <a:lnTo>
                    <a:pt x="1012" y="1393"/>
                  </a:lnTo>
                  <a:lnTo>
                    <a:pt x="1009" y="1388"/>
                  </a:lnTo>
                  <a:lnTo>
                    <a:pt x="1002" y="1382"/>
                  </a:lnTo>
                  <a:lnTo>
                    <a:pt x="995" y="1377"/>
                  </a:lnTo>
                  <a:lnTo>
                    <a:pt x="992" y="1374"/>
                  </a:lnTo>
                  <a:lnTo>
                    <a:pt x="989" y="1370"/>
                  </a:lnTo>
                  <a:lnTo>
                    <a:pt x="987" y="1367"/>
                  </a:lnTo>
                  <a:lnTo>
                    <a:pt x="986" y="1362"/>
                  </a:lnTo>
                  <a:lnTo>
                    <a:pt x="986" y="1355"/>
                  </a:lnTo>
                  <a:lnTo>
                    <a:pt x="984" y="1348"/>
                  </a:lnTo>
                  <a:lnTo>
                    <a:pt x="983" y="1339"/>
                  </a:lnTo>
                  <a:lnTo>
                    <a:pt x="980" y="1336"/>
                  </a:lnTo>
                  <a:lnTo>
                    <a:pt x="976" y="1334"/>
                  </a:lnTo>
                  <a:lnTo>
                    <a:pt x="973" y="1331"/>
                  </a:lnTo>
                  <a:lnTo>
                    <a:pt x="970" y="1329"/>
                  </a:lnTo>
                  <a:lnTo>
                    <a:pt x="969" y="1329"/>
                  </a:lnTo>
                  <a:lnTo>
                    <a:pt x="964" y="1321"/>
                  </a:lnTo>
                  <a:lnTo>
                    <a:pt x="961" y="1313"/>
                  </a:lnTo>
                  <a:lnTo>
                    <a:pt x="957" y="1303"/>
                  </a:lnTo>
                  <a:lnTo>
                    <a:pt x="954" y="1299"/>
                  </a:lnTo>
                  <a:lnTo>
                    <a:pt x="951" y="1295"/>
                  </a:lnTo>
                  <a:lnTo>
                    <a:pt x="946" y="1290"/>
                  </a:lnTo>
                  <a:lnTo>
                    <a:pt x="936" y="1285"/>
                  </a:lnTo>
                  <a:lnTo>
                    <a:pt x="936" y="1289"/>
                  </a:lnTo>
                  <a:lnTo>
                    <a:pt x="936" y="1293"/>
                  </a:lnTo>
                  <a:lnTo>
                    <a:pt x="931" y="1293"/>
                  </a:lnTo>
                  <a:lnTo>
                    <a:pt x="930" y="1295"/>
                  </a:lnTo>
                  <a:lnTo>
                    <a:pt x="928" y="1296"/>
                  </a:lnTo>
                  <a:lnTo>
                    <a:pt x="921" y="1289"/>
                  </a:lnTo>
                  <a:lnTo>
                    <a:pt x="917" y="1285"/>
                  </a:lnTo>
                  <a:lnTo>
                    <a:pt x="914" y="1282"/>
                  </a:lnTo>
                  <a:lnTo>
                    <a:pt x="911" y="1276"/>
                  </a:lnTo>
                  <a:lnTo>
                    <a:pt x="911" y="1272"/>
                  </a:lnTo>
                  <a:lnTo>
                    <a:pt x="910" y="1266"/>
                  </a:lnTo>
                  <a:lnTo>
                    <a:pt x="908" y="1264"/>
                  </a:lnTo>
                  <a:lnTo>
                    <a:pt x="905" y="1262"/>
                  </a:lnTo>
                  <a:lnTo>
                    <a:pt x="904" y="1262"/>
                  </a:lnTo>
                  <a:lnTo>
                    <a:pt x="902" y="1262"/>
                  </a:lnTo>
                  <a:lnTo>
                    <a:pt x="902" y="1263"/>
                  </a:lnTo>
                  <a:lnTo>
                    <a:pt x="902" y="1266"/>
                  </a:lnTo>
                  <a:lnTo>
                    <a:pt x="905" y="1273"/>
                  </a:lnTo>
                  <a:lnTo>
                    <a:pt x="908" y="1279"/>
                  </a:lnTo>
                  <a:lnTo>
                    <a:pt x="911" y="1282"/>
                  </a:lnTo>
                  <a:lnTo>
                    <a:pt x="914" y="1286"/>
                  </a:lnTo>
                  <a:lnTo>
                    <a:pt x="917" y="1290"/>
                  </a:lnTo>
                  <a:lnTo>
                    <a:pt x="917" y="1292"/>
                  </a:lnTo>
                  <a:lnTo>
                    <a:pt x="917" y="1295"/>
                  </a:lnTo>
                  <a:lnTo>
                    <a:pt x="917" y="1299"/>
                  </a:lnTo>
                  <a:lnTo>
                    <a:pt x="917" y="1300"/>
                  </a:lnTo>
                  <a:lnTo>
                    <a:pt x="918" y="1305"/>
                  </a:lnTo>
                  <a:lnTo>
                    <a:pt x="923" y="1309"/>
                  </a:lnTo>
                  <a:lnTo>
                    <a:pt x="928" y="1318"/>
                  </a:lnTo>
                  <a:lnTo>
                    <a:pt x="931" y="1329"/>
                  </a:lnTo>
                  <a:lnTo>
                    <a:pt x="934" y="1338"/>
                  </a:lnTo>
                  <a:lnTo>
                    <a:pt x="937" y="1346"/>
                  </a:lnTo>
                  <a:lnTo>
                    <a:pt x="941" y="1357"/>
                  </a:lnTo>
                  <a:lnTo>
                    <a:pt x="948" y="1367"/>
                  </a:lnTo>
                  <a:lnTo>
                    <a:pt x="953" y="1374"/>
                  </a:lnTo>
                  <a:lnTo>
                    <a:pt x="956" y="1378"/>
                  </a:lnTo>
                  <a:lnTo>
                    <a:pt x="956" y="1382"/>
                  </a:lnTo>
                  <a:lnTo>
                    <a:pt x="954" y="1382"/>
                  </a:lnTo>
                  <a:lnTo>
                    <a:pt x="953" y="1382"/>
                  </a:lnTo>
                  <a:lnTo>
                    <a:pt x="951" y="1384"/>
                  </a:lnTo>
                  <a:lnTo>
                    <a:pt x="950" y="1384"/>
                  </a:lnTo>
                  <a:lnTo>
                    <a:pt x="953" y="1398"/>
                  </a:lnTo>
                  <a:lnTo>
                    <a:pt x="954" y="1401"/>
                  </a:lnTo>
                  <a:lnTo>
                    <a:pt x="956" y="1406"/>
                  </a:lnTo>
                  <a:lnTo>
                    <a:pt x="959" y="1411"/>
                  </a:lnTo>
                  <a:lnTo>
                    <a:pt x="961" y="1414"/>
                  </a:lnTo>
                  <a:lnTo>
                    <a:pt x="969" y="1418"/>
                  </a:lnTo>
                  <a:lnTo>
                    <a:pt x="977" y="1426"/>
                  </a:lnTo>
                  <a:lnTo>
                    <a:pt x="979" y="1427"/>
                  </a:lnTo>
                  <a:lnTo>
                    <a:pt x="979" y="1429"/>
                  </a:lnTo>
                  <a:lnTo>
                    <a:pt x="977" y="1433"/>
                  </a:lnTo>
                  <a:lnTo>
                    <a:pt x="977" y="1436"/>
                  </a:lnTo>
                  <a:lnTo>
                    <a:pt x="977" y="1439"/>
                  </a:lnTo>
                  <a:lnTo>
                    <a:pt x="983" y="1442"/>
                  </a:lnTo>
                  <a:lnTo>
                    <a:pt x="984" y="1449"/>
                  </a:lnTo>
                  <a:lnTo>
                    <a:pt x="984" y="1454"/>
                  </a:lnTo>
                  <a:lnTo>
                    <a:pt x="984" y="1460"/>
                  </a:lnTo>
                  <a:lnTo>
                    <a:pt x="983" y="1466"/>
                  </a:lnTo>
                  <a:lnTo>
                    <a:pt x="982" y="1478"/>
                  </a:lnTo>
                  <a:lnTo>
                    <a:pt x="982" y="1485"/>
                  </a:lnTo>
                  <a:lnTo>
                    <a:pt x="983" y="1492"/>
                  </a:lnTo>
                  <a:lnTo>
                    <a:pt x="984" y="1493"/>
                  </a:lnTo>
                  <a:lnTo>
                    <a:pt x="987" y="1496"/>
                  </a:lnTo>
                  <a:lnTo>
                    <a:pt x="995" y="1506"/>
                  </a:lnTo>
                  <a:lnTo>
                    <a:pt x="1008" y="1519"/>
                  </a:lnTo>
                  <a:lnTo>
                    <a:pt x="1013" y="1519"/>
                  </a:lnTo>
                  <a:lnTo>
                    <a:pt x="1016" y="1525"/>
                  </a:lnTo>
                  <a:lnTo>
                    <a:pt x="1018" y="1531"/>
                  </a:lnTo>
                  <a:lnTo>
                    <a:pt x="1018" y="1538"/>
                  </a:lnTo>
                  <a:lnTo>
                    <a:pt x="1018" y="1547"/>
                  </a:lnTo>
                  <a:lnTo>
                    <a:pt x="1019" y="1554"/>
                  </a:lnTo>
                  <a:lnTo>
                    <a:pt x="1019" y="1562"/>
                  </a:lnTo>
                  <a:lnTo>
                    <a:pt x="1020" y="1570"/>
                  </a:lnTo>
                  <a:lnTo>
                    <a:pt x="1022" y="1574"/>
                  </a:lnTo>
                  <a:lnTo>
                    <a:pt x="1023" y="1575"/>
                  </a:lnTo>
                  <a:lnTo>
                    <a:pt x="1025" y="1577"/>
                  </a:lnTo>
                  <a:lnTo>
                    <a:pt x="1028" y="1577"/>
                  </a:lnTo>
                  <a:lnTo>
                    <a:pt x="1028" y="1580"/>
                  </a:lnTo>
                  <a:lnTo>
                    <a:pt x="1029" y="1580"/>
                  </a:lnTo>
                  <a:lnTo>
                    <a:pt x="1031" y="1580"/>
                  </a:lnTo>
                  <a:lnTo>
                    <a:pt x="1033" y="1577"/>
                  </a:lnTo>
                  <a:lnTo>
                    <a:pt x="1038" y="1587"/>
                  </a:lnTo>
                  <a:lnTo>
                    <a:pt x="1041" y="1591"/>
                  </a:lnTo>
                  <a:lnTo>
                    <a:pt x="1042" y="1593"/>
                  </a:lnTo>
                  <a:lnTo>
                    <a:pt x="1044" y="1594"/>
                  </a:lnTo>
                  <a:lnTo>
                    <a:pt x="1046" y="1594"/>
                  </a:lnTo>
                  <a:lnTo>
                    <a:pt x="1048" y="1594"/>
                  </a:lnTo>
                  <a:lnTo>
                    <a:pt x="1051" y="1594"/>
                  </a:lnTo>
                  <a:lnTo>
                    <a:pt x="1052" y="1594"/>
                  </a:lnTo>
                  <a:lnTo>
                    <a:pt x="1054" y="1597"/>
                  </a:lnTo>
                  <a:lnTo>
                    <a:pt x="1055" y="1603"/>
                  </a:lnTo>
                  <a:lnTo>
                    <a:pt x="1056" y="1607"/>
                  </a:lnTo>
                  <a:lnTo>
                    <a:pt x="1058" y="1610"/>
                  </a:lnTo>
                  <a:lnTo>
                    <a:pt x="1059" y="1611"/>
                  </a:lnTo>
                  <a:lnTo>
                    <a:pt x="1061" y="1613"/>
                  </a:lnTo>
                  <a:lnTo>
                    <a:pt x="1064" y="1613"/>
                  </a:lnTo>
                  <a:lnTo>
                    <a:pt x="1068" y="1614"/>
                  </a:lnTo>
                  <a:lnTo>
                    <a:pt x="1069" y="1616"/>
                  </a:lnTo>
                  <a:lnTo>
                    <a:pt x="1071" y="1616"/>
                  </a:lnTo>
                  <a:lnTo>
                    <a:pt x="1072" y="1617"/>
                  </a:lnTo>
                  <a:lnTo>
                    <a:pt x="1074" y="1619"/>
                  </a:lnTo>
                  <a:lnTo>
                    <a:pt x="1074" y="1623"/>
                  </a:lnTo>
                  <a:lnTo>
                    <a:pt x="1074" y="1626"/>
                  </a:lnTo>
                  <a:lnTo>
                    <a:pt x="1074" y="1630"/>
                  </a:lnTo>
                  <a:lnTo>
                    <a:pt x="1075" y="1632"/>
                  </a:lnTo>
                  <a:lnTo>
                    <a:pt x="1078" y="1634"/>
                  </a:lnTo>
                  <a:lnTo>
                    <a:pt x="1082" y="1637"/>
                  </a:lnTo>
                  <a:lnTo>
                    <a:pt x="1088" y="1640"/>
                  </a:lnTo>
                  <a:lnTo>
                    <a:pt x="1094" y="1643"/>
                  </a:lnTo>
                  <a:lnTo>
                    <a:pt x="1094" y="1646"/>
                  </a:lnTo>
                  <a:lnTo>
                    <a:pt x="1094" y="1649"/>
                  </a:lnTo>
                  <a:lnTo>
                    <a:pt x="1094" y="1652"/>
                  </a:lnTo>
                  <a:lnTo>
                    <a:pt x="1094" y="1655"/>
                  </a:lnTo>
                  <a:lnTo>
                    <a:pt x="1092" y="1657"/>
                  </a:lnTo>
                  <a:lnTo>
                    <a:pt x="1090" y="1660"/>
                  </a:lnTo>
                  <a:lnTo>
                    <a:pt x="1087" y="1663"/>
                  </a:lnTo>
                  <a:lnTo>
                    <a:pt x="1085" y="1666"/>
                  </a:lnTo>
                  <a:lnTo>
                    <a:pt x="1091" y="1666"/>
                  </a:lnTo>
                  <a:lnTo>
                    <a:pt x="1094" y="1670"/>
                  </a:lnTo>
                  <a:lnTo>
                    <a:pt x="1098" y="1678"/>
                  </a:lnTo>
                  <a:lnTo>
                    <a:pt x="1105" y="1688"/>
                  </a:lnTo>
                  <a:lnTo>
                    <a:pt x="1110" y="1692"/>
                  </a:lnTo>
                  <a:lnTo>
                    <a:pt x="1111" y="1693"/>
                  </a:lnTo>
                  <a:lnTo>
                    <a:pt x="1113" y="1693"/>
                  </a:lnTo>
                  <a:lnTo>
                    <a:pt x="1116" y="1692"/>
                  </a:lnTo>
                  <a:lnTo>
                    <a:pt x="1118" y="1691"/>
                  </a:lnTo>
                  <a:lnTo>
                    <a:pt x="1124" y="1688"/>
                  </a:lnTo>
                  <a:lnTo>
                    <a:pt x="1128" y="1688"/>
                  </a:lnTo>
                  <a:lnTo>
                    <a:pt x="1133" y="1688"/>
                  </a:lnTo>
                  <a:lnTo>
                    <a:pt x="1140" y="1689"/>
                  </a:lnTo>
                  <a:lnTo>
                    <a:pt x="1147" y="1691"/>
                  </a:lnTo>
                  <a:lnTo>
                    <a:pt x="1154" y="1691"/>
                  </a:lnTo>
                  <a:lnTo>
                    <a:pt x="1159" y="1689"/>
                  </a:lnTo>
                  <a:lnTo>
                    <a:pt x="1162" y="1685"/>
                  </a:lnTo>
                  <a:lnTo>
                    <a:pt x="1166" y="1682"/>
                  </a:lnTo>
                  <a:lnTo>
                    <a:pt x="1169" y="1679"/>
                  </a:lnTo>
                  <a:lnTo>
                    <a:pt x="1173" y="1678"/>
                  </a:lnTo>
                  <a:lnTo>
                    <a:pt x="1177" y="1676"/>
                  </a:lnTo>
                  <a:lnTo>
                    <a:pt x="1188" y="1676"/>
                  </a:lnTo>
                  <a:lnTo>
                    <a:pt x="1198" y="1676"/>
                  </a:lnTo>
                  <a:lnTo>
                    <a:pt x="1209" y="1675"/>
                  </a:lnTo>
                  <a:lnTo>
                    <a:pt x="1213" y="1672"/>
                  </a:lnTo>
                  <a:lnTo>
                    <a:pt x="1218" y="1669"/>
                  </a:lnTo>
                  <a:lnTo>
                    <a:pt x="1226" y="1663"/>
                  </a:lnTo>
                  <a:lnTo>
                    <a:pt x="1232" y="1663"/>
                  </a:lnTo>
                  <a:lnTo>
                    <a:pt x="1235" y="1672"/>
                  </a:lnTo>
                  <a:lnTo>
                    <a:pt x="1232" y="1699"/>
                  </a:lnTo>
                  <a:lnTo>
                    <a:pt x="1226" y="1705"/>
                  </a:lnTo>
                  <a:lnTo>
                    <a:pt x="1226" y="1708"/>
                  </a:lnTo>
                  <a:lnTo>
                    <a:pt x="1226" y="1712"/>
                  </a:lnTo>
                  <a:lnTo>
                    <a:pt x="1226" y="1717"/>
                  </a:lnTo>
                  <a:lnTo>
                    <a:pt x="1226" y="1719"/>
                  </a:lnTo>
                  <a:lnTo>
                    <a:pt x="1226" y="1721"/>
                  </a:lnTo>
                  <a:lnTo>
                    <a:pt x="1221" y="1724"/>
                  </a:lnTo>
                  <a:lnTo>
                    <a:pt x="1221" y="1727"/>
                  </a:lnTo>
                  <a:lnTo>
                    <a:pt x="1221" y="1729"/>
                  </a:lnTo>
                  <a:lnTo>
                    <a:pt x="1221" y="1732"/>
                  </a:lnTo>
                  <a:lnTo>
                    <a:pt x="1221" y="1735"/>
                  </a:lnTo>
                  <a:lnTo>
                    <a:pt x="1218" y="1741"/>
                  </a:lnTo>
                  <a:lnTo>
                    <a:pt x="1212" y="1747"/>
                  </a:lnTo>
                  <a:lnTo>
                    <a:pt x="1208" y="1754"/>
                  </a:lnTo>
                  <a:lnTo>
                    <a:pt x="1205" y="1760"/>
                  </a:lnTo>
                  <a:lnTo>
                    <a:pt x="1202" y="1768"/>
                  </a:lnTo>
                  <a:lnTo>
                    <a:pt x="1200" y="1777"/>
                  </a:lnTo>
                  <a:lnTo>
                    <a:pt x="1199" y="1787"/>
                  </a:lnTo>
                  <a:lnTo>
                    <a:pt x="1198" y="1791"/>
                  </a:lnTo>
                  <a:lnTo>
                    <a:pt x="1196" y="1796"/>
                  </a:lnTo>
                  <a:lnTo>
                    <a:pt x="1190" y="1796"/>
                  </a:lnTo>
                  <a:lnTo>
                    <a:pt x="1188" y="1804"/>
                  </a:lnTo>
                  <a:lnTo>
                    <a:pt x="1186" y="1812"/>
                  </a:lnTo>
                  <a:lnTo>
                    <a:pt x="1185" y="1819"/>
                  </a:lnTo>
                  <a:lnTo>
                    <a:pt x="1182" y="1826"/>
                  </a:lnTo>
                  <a:lnTo>
                    <a:pt x="1177" y="1830"/>
                  </a:lnTo>
                  <a:lnTo>
                    <a:pt x="1173" y="1835"/>
                  </a:lnTo>
                  <a:lnTo>
                    <a:pt x="1173" y="1837"/>
                  </a:lnTo>
                  <a:lnTo>
                    <a:pt x="1173" y="1842"/>
                  </a:lnTo>
                  <a:lnTo>
                    <a:pt x="1173" y="1845"/>
                  </a:lnTo>
                  <a:lnTo>
                    <a:pt x="1172" y="1849"/>
                  </a:lnTo>
                  <a:lnTo>
                    <a:pt x="1169" y="1850"/>
                  </a:lnTo>
                  <a:lnTo>
                    <a:pt x="1164" y="1852"/>
                  </a:lnTo>
                  <a:lnTo>
                    <a:pt x="1160" y="1855"/>
                  </a:lnTo>
                  <a:lnTo>
                    <a:pt x="1157" y="1856"/>
                  </a:lnTo>
                  <a:lnTo>
                    <a:pt x="1157" y="1859"/>
                  </a:lnTo>
                  <a:lnTo>
                    <a:pt x="1157" y="1862"/>
                  </a:lnTo>
                  <a:lnTo>
                    <a:pt x="1157" y="1865"/>
                  </a:lnTo>
                  <a:lnTo>
                    <a:pt x="1157" y="1866"/>
                  </a:lnTo>
                  <a:lnTo>
                    <a:pt x="1157" y="1868"/>
                  </a:lnTo>
                  <a:lnTo>
                    <a:pt x="1154" y="1871"/>
                  </a:lnTo>
                  <a:lnTo>
                    <a:pt x="1150" y="1871"/>
                  </a:lnTo>
                  <a:lnTo>
                    <a:pt x="1147" y="1872"/>
                  </a:lnTo>
                  <a:lnTo>
                    <a:pt x="1146" y="1872"/>
                  </a:lnTo>
                  <a:lnTo>
                    <a:pt x="1143" y="1873"/>
                  </a:lnTo>
                  <a:lnTo>
                    <a:pt x="1143" y="1875"/>
                  </a:lnTo>
                  <a:lnTo>
                    <a:pt x="1141" y="1878"/>
                  </a:lnTo>
                  <a:lnTo>
                    <a:pt x="1140" y="1884"/>
                  </a:lnTo>
                  <a:lnTo>
                    <a:pt x="1137" y="1889"/>
                  </a:lnTo>
                  <a:lnTo>
                    <a:pt x="1131" y="1895"/>
                  </a:lnTo>
                  <a:lnTo>
                    <a:pt x="1121" y="1904"/>
                  </a:lnTo>
                  <a:lnTo>
                    <a:pt x="1120" y="1904"/>
                  </a:lnTo>
                  <a:lnTo>
                    <a:pt x="1117" y="1904"/>
                  </a:lnTo>
                  <a:lnTo>
                    <a:pt x="1116" y="1904"/>
                  </a:lnTo>
                  <a:lnTo>
                    <a:pt x="1113" y="1904"/>
                  </a:lnTo>
                  <a:lnTo>
                    <a:pt x="1111" y="1905"/>
                  </a:lnTo>
                  <a:lnTo>
                    <a:pt x="1110" y="1907"/>
                  </a:lnTo>
                  <a:lnTo>
                    <a:pt x="1107" y="1911"/>
                  </a:lnTo>
                  <a:lnTo>
                    <a:pt x="1104" y="1914"/>
                  </a:lnTo>
                  <a:lnTo>
                    <a:pt x="1104" y="1917"/>
                  </a:lnTo>
                  <a:lnTo>
                    <a:pt x="1103" y="1918"/>
                  </a:lnTo>
                  <a:lnTo>
                    <a:pt x="1100" y="1918"/>
                  </a:lnTo>
                  <a:lnTo>
                    <a:pt x="1097" y="1918"/>
                  </a:lnTo>
                  <a:lnTo>
                    <a:pt x="1092" y="1920"/>
                  </a:lnTo>
                  <a:lnTo>
                    <a:pt x="1091" y="1920"/>
                  </a:lnTo>
                  <a:lnTo>
                    <a:pt x="1088" y="1924"/>
                  </a:lnTo>
                  <a:lnTo>
                    <a:pt x="1084" y="1933"/>
                  </a:lnTo>
                  <a:lnTo>
                    <a:pt x="1080" y="1941"/>
                  </a:lnTo>
                  <a:lnTo>
                    <a:pt x="1077" y="1945"/>
                  </a:lnTo>
                  <a:lnTo>
                    <a:pt x="1071" y="1945"/>
                  </a:lnTo>
                  <a:lnTo>
                    <a:pt x="1068" y="1950"/>
                  </a:lnTo>
                  <a:lnTo>
                    <a:pt x="1068" y="1954"/>
                  </a:lnTo>
                  <a:lnTo>
                    <a:pt x="1068" y="1960"/>
                  </a:lnTo>
                  <a:lnTo>
                    <a:pt x="1068" y="1963"/>
                  </a:lnTo>
                  <a:lnTo>
                    <a:pt x="1067" y="1967"/>
                  </a:lnTo>
                  <a:lnTo>
                    <a:pt x="1062" y="1971"/>
                  </a:lnTo>
                  <a:lnTo>
                    <a:pt x="1059" y="1973"/>
                  </a:lnTo>
                  <a:lnTo>
                    <a:pt x="1058" y="1976"/>
                  </a:lnTo>
                  <a:lnTo>
                    <a:pt x="1058" y="1979"/>
                  </a:lnTo>
                  <a:lnTo>
                    <a:pt x="1058" y="1981"/>
                  </a:lnTo>
                  <a:lnTo>
                    <a:pt x="1058" y="1984"/>
                  </a:lnTo>
                  <a:lnTo>
                    <a:pt x="1058" y="1986"/>
                  </a:lnTo>
                  <a:lnTo>
                    <a:pt x="1058" y="1987"/>
                  </a:lnTo>
                  <a:lnTo>
                    <a:pt x="1055" y="1989"/>
                  </a:lnTo>
                  <a:lnTo>
                    <a:pt x="1052" y="1989"/>
                  </a:lnTo>
                  <a:lnTo>
                    <a:pt x="1049" y="1989"/>
                  </a:lnTo>
                  <a:lnTo>
                    <a:pt x="1046" y="1989"/>
                  </a:lnTo>
                  <a:lnTo>
                    <a:pt x="1046" y="1990"/>
                  </a:lnTo>
                  <a:lnTo>
                    <a:pt x="1045" y="1992"/>
                  </a:lnTo>
                  <a:lnTo>
                    <a:pt x="1044" y="1996"/>
                  </a:lnTo>
                  <a:lnTo>
                    <a:pt x="1042" y="2000"/>
                  </a:lnTo>
                  <a:lnTo>
                    <a:pt x="1041" y="2003"/>
                  </a:lnTo>
                  <a:lnTo>
                    <a:pt x="1033" y="2003"/>
                  </a:lnTo>
                  <a:lnTo>
                    <a:pt x="1028" y="2010"/>
                  </a:lnTo>
                  <a:lnTo>
                    <a:pt x="1026" y="2013"/>
                  </a:lnTo>
                  <a:lnTo>
                    <a:pt x="1025" y="2017"/>
                  </a:lnTo>
                  <a:lnTo>
                    <a:pt x="1025" y="2020"/>
                  </a:lnTo>
                  <a:lnTo>
                    <a:pt x="1019" y="2020"/>
                  </a:lnTo>
                  <a:lnTo>
                    <a:pt x="1019" y="2022"/>
                  </a:lnTo>
                  <a:lnTo>
                    <a:pt x="1018" y="2025"/>
                  </a:lnTo>
                  <a:lnTo>
                    <a:pt x="1019" y="2030"/>
                  </a:lnTo>
                  <a:lnTo>
                    <a:pt x="1019" y="2036"/>
                  </a:lnTo>
                  <a:lnTo>
                    <a:pt x="1019" y="2042"/>
                  </a:lnTo>
                  <a:lnTo>
                    <a:pt x="1018" y="2046"/>
                  </a:lnTo>
                  <a:lnTo>
                    <a:pt x="1016" y="2051"/>
                  </a:lnTo>
                  <a:lnTo>
                    <a:pt x="1010" y="2061"/>
                  </a:lnTo>
                  <a:lnTo>
                    <a:pt x="1008" y="2066"/>
                  </a:lnTo>
                  <a:lnTo>
                    <a:pt x="1006" y="2072"/>
                  </a:lnTo>
                  <a:lnTo>
                    <a:pt x="1005" y="2078"/>
                  </a:lnTo>
                  <a:lnTo>
                    <a:pt x="1005" y="2084"/>
                  </a:lnTo>
                  <a:lnTo>
                    <a:pt x="1008" y="2088"/>
                  </a:lnTo>
                  <a:lnTo>
                    <a:pt x="1013" y="2094"/>
                  </a:lnTo>
                  <a:lnTo>
                    <a:pt x="1019" y="2098"/>
                  </a:lnTo>
                  <a:lnTo>
                    <a:pt x="1020" y="2101"/>
                  </a:lnTo>
                  <a:lnTo>
                    <a:pt x="1022" y="2102"/>
                  </a:lnTo>
                  <a:lnTo>
                    <a:pt x="1020" y="2105"/>
                  </a:lnTo>
                  <a:lnTo>
                    <a:pt x="1019" y="2108"/>
                  </a:lnTo>
                  <a:lnTo>
                    <a:pt x="1016" y="2114"/>
                  </a:lnTo>
                  <a:lnTo>
                    <a:pt x="1016" y="2136"/>
                  </a:lnTo>
                  <a:lnTo>
                    <a:pt x="1016" y="2153"/>
                  </a:lnTo>
                  <a:lnTo>
                    <a:pt x="1018" y="2156"/>
                  </a:lnTo>
                  <a:lnTo>
                    <a:pt x="1020" y="2159"/>
                  </a:lnTo>
                  <a:lnTo>
                    <a:pt x="1026" y="2164"/>
                  </a:lnTo>
                  <a:lnTo>
                    <a:pt x="1032" y="2170"/>
                  </a:lnTo>
                  <a:lnTo>
                    <a:pt x="1035" y="2172"/>
                  </a:lnTo>
                  <a:lnTo>
                    <a:pt x="1036" y="2174"/>
                  </a:lnTo>
                  <a:lnTo>
                    <a:pt x="1036" y="2180"/>
                  </a:lnTo>
                  <a:lnTo>
                    <a:pt x="1035" y="2186"/>
                  </a:lnTo>
                  <a:lnTo>
                    <a:pt x="1033" y="2193"/>
                  </a:lnTo>
                  <a:lnTo>
                    <a:pt x="1033" y="2196"/>
                  </a:lnTo>
                  <a:lnTo>
                    <a:pt x="1033" y="2199"/>
                  </a:lnTo>
                  <a:lnTo>
                    <a:pt x="1033" y="2206"/>
                  </a:lnTo>
                  <a:lnTo>
                    <a:pt x="1036" y="2218"/>
                  </a:lnTo>
                  <a:lnTo>
                    <a:pt x="1038" y="2235"/>
                  </a:lnTo>
                  <a:lnTo>
                    <a:pt x="1038" y="2241"/>
                  </a:lnTo>
                  <a:lnTo>
                    <a:pt x="1036" y="2248"/>
                  </a:lnTo>
                  <a:lnTo>
                    <a:pt x="1033" y="2256"/>
                  </a:lnTo>
                  <a:lnTo>
                    <a:pt x="1033" y="2265"/>
                  </a:lnTo>
                  <a:lnTo>
                    <a:pt x="1033" y="2271"/>
                  </a:lnTo>
                  <a:lnTo>
                    <a:pt x="1035" y="2277"/>
                  </a:lnTo>
                  <a:lnTo>
                    <a:pt x="1035" y="2281"/>
                  </a:lnTo>
                  <a:lnTo>
                    <a:pt x="1036" y="2285"/>
                  </a:lnTo>
                  <a:lnTo>
                    <a:pt x="1035" y="2287"/>
                  </a:lnTo>
                  <a:lnTo>
                    <a:pt x="1035" y="2290"/>
                  </a:lnTo>
                  <a:lnTo>
                    <a:pt x="1031" y="2295"/>
                  </a:lnTo>
                  <a:lnTo>
                    <a:pt x="1022" y="2310"/>
                  </a:lnTo>
                  <a:lnTo>
                    <a:pt x="1010" y="2323"/>
                  </a:lnTo>
                  <a:lnTo>
                    <a:pt x="1006" y="2327"/>
                  </a:lnTo>
                  <a:lnTo>
                    <a:pt x="1002" y="2330"/>
                  </a:lnTo>
                  <a:lnTo>
                    <a:pt x="997" y="2331"/>
                  </a:lnTo>
                  <a:lnTo>
                    <a:pt x="993" y="2331"/>
                  </a:lnTo>
                  <a:lnTo>
                    <a:pt x="990" y="2331"/>
                  </a:lnTo>
                  <a:lnTo>
                    <a:pt x="986" y="2333"/>
                  </a:lnTo>
                  <a:lnTo>
                    <a:pt x="983" y="2334"/>
                  </a:lnTo>
                  <a:lnTo>
                    <a:pt x="980" y="2337"/>
                  </a:lnTo>
                  <a:lnTo>
                    <a:pt x="977" y="2341"/>
                  </a:lnTo>
                  <a:lnTo>
                    <a:pt x="974" y="2343"/>
                  </a:lnTo>
                  <a:lnTo>
                    <a:pt x="970" y="2344"/>
                  </a:lnTo>
                  <a:lnTo>
                    <a:pt x="964" y="2344"/>
                  </a:lnTo>
                  <a:lnTo>
                    <a:pt x="960" y="2344"/>
                  </a:lnTo>
                  <a:lnTo>
                    <a:pt x="957" y="2344"/>
                  </a:lnTo>
                  <a:lnTo>
                    <a:pt x="956" y="2346"/>
                  </a:lnTo>
                  <a:lnTo>
                    <a:pt x="953" y="2356"/>
                  </a:lnTo>
                  <a:lnTo>
                    <a:pt x="950" y="2367"/>
                  </a:lnTo>
                  <a:lnTo>
                    <a:pt x="944" y="2367"/>
                  </a:lnTo>
                  <a:lnTo>
                    <a:pt x="944" y="2369"/>
                  </a:lnTo>
                  <a:lnTo>
                    <a:pt x="943" y="2370"/>
                  </a:lnTo>
                  <a:lnTo>
                    <a:pt x="941" y="2375"/>
                  </a:lnTo>
                  <a:lnTo>
                    <a:pt x="938" y="2382"/>
                  </a:lnTo>
                  <a:lnTo>
                    <a:pt x="937" y="2383"/>
                  </a:lnTo>
                  <a:lnTo>
                    <a:pt x="934" y="2383"/>
                  </a:lnTo>
                  <a:lnTo>
                    <a:pt x="933" y="2383"/>
                  </a:lnTo>
                  <a:lnTo>
                    <a:pt x="931" y="2385"/>
                  </a:lnTo>
                  <a:lnTo>
                    <a:pt x="931" y="2390"/>
                  </a:lnTo>
                  <a:lnTo>
                    <a:pt x="930" y="2393"/>
                  </a:lnTo>
                  <a:lnTo>
                    <a:pt x="930" y="2398"/>
                  </a:lnTo>
                  <a:lnTo>
                    <a:pt x="930" y="2403"/>
                  </a:lnTo>
                  <a:lnTo>
                    <a:pt x="931" y="2409"/>
                  </a:lnTo>
                  <a:lnTo>
                    <a:pt x="936" y="2409"/>
                  </a:lnTo>
                  <a:lnTo>
                    <a:pt x="937" y="2418"/>
                  </a:lnTo>
                  <a:lnTo>
                    <a:pt x="938" y="2429"/>
                  </a:lnTo>
                  <a:lnTo>
                    <a:pt x="943" y="2457"/>
                  </a:lnTo>
                  <a:lnTo>
                    <a:pt x="944" y="2471"/>
                  </a:lnTo>
                  <a:lnTo>
                    <a:pt x="944" y="2484"/>
                  </a:lnTo>
                  <a:lnTo>
                    <a:pt x="943" y="2494"/>
                  </a:lnTo>
                  <a:lnTo>
                    <a:pt x="941" y="2498"/>
                  </a:lnTo>
                  <a:lnTo>
                    <a:pt x="938" y="2501"/>
                  </a:lnTo>
                  <a:lnTo>
                    <a:pt x="934" y="2503"/>
                  </a:lnTo>
                  <a:lnTo>
                    <a:pt x="930" y="2504"/>
                  </a:lnTo>
                  <a:lnTo>
                    <a:pt x="925" y="2504"/>
                  </a:lnTo>
                  <a:lnTo>
                    <a:pt x="920" y="2507"/>
                  </a:lnTo>
                  <a:lnTo>
                    <a:pt x="911" y="2510"/>
                  </a:lnTo>
                  <a:lnTo>
                    <a:pt x="904" y="2516"/>
                  </a:lnTo>
                  <a:lnTo>
                    <a:pt x="889" y="2526"/>
                  </a:lnTo>
                  <a:lnTo>
                    <a:pt x="891" y="2529"/>
                  </a:lnTo>
                  <a:lnTo>
                    <a:pt x="894" y="2530"/>
                  </a:lnTo>
                  <a:lnTo>
                    <a:pt x="898" y="2534"/>
                  </a:lnTo>
                  <a:lnTo>
                    <a:pt x="897" y="2540"/>
                  </a:lnTo>
                  <a:lnTo>
                    <a:pt x="897" y="2562"/>
                  </a:lnTo>
                  <a:lnTo>
                    <a:pt x="895" y="2570"/>
                  </a:lnTo>
                  <a:lnTo>
                    <a:pt x="895" y="2576"/>
                  </a:lnTo>
                  <a:lnTo>
                    <a:pt x="887" y="2576"/>
                  </a:lnTo>
                  <a:lnTo>
                    <a:pt x="887" y="2579"/>
                  </a:lnTo>
                  <a:lnTo>
                    <a:pt x="887" y="2583"/>
                  </a:lnTo>
                  <a:lnTo>
                    <a:pt x="892" y="2589"/>
                  </a:lnTo>
                  <a:lnTo>
                    <a:pt x="881" y="2596"/>
                  </a:lnTo>
                  <a:lnTo>
                    <a:pt x="874" y="2601"/>
                  </a:lnTo>
                  <a:lnTo>
                    <a:pt x="869" y="2603"/>
                  </a:lnTo>
                  <a:lnTo>
                    <a:pt x="866" y="2609"/>
                  </a:lnTo>
                  <a:lnTo>
                    <a:pt x="862" y="2618"/>
                  </a:lnTo>
                  <a:lnTo>
                    <a:pt x="856" y="2634"/>
                  </a:lnTo>
                  <a:lnTo>
                    <a:pt x="853" y="2634"/>
                  </a:lnTo>
                  <a:lnTo>
                    <a:pt x="853" y="2635"/>
                  </a:lnTo>
                  <a:lnTo>
                    <a:pt x="853" y="2638"/>
                  </a:lnTo>
                  <a:lnTo>
                    <a:pt x="853" y="2639"/>
                  </a:lnTo>
                  <a:lnTo>
                    <a:pt x="853" y="2641"/>
                  </a:lnTo>
                  <a:lnTo>
                    <a:pt x="853" y="2642"/>
                  </a:lnTo>
                  <a:lnTo>
                    <a:pt x="851" y="2645"/>
                  </a:lnTo>
                  <a:lnTo>
                    <a:pt x="846" y="2647"/>
                  </a:lnTo>
                  <a:lnTo>
                    <a:pt x="839" y="2652"/>
                  </a:lnTo>
                  <a:lnTo>
                    <a:pt x="829" y="2667"/>
                  </a:lnTo>
                  <a:lnTo>
                    <a:pt x="816" y="2683"/>
                  </a:lnTo>
                  <a:lnTo>
                    <a:pt x="809" y="2690"/>
                  </a:lnTo>
                  <a:lnTo>
                    <a:pt x="802" y="2697"/>
                  </a:lnTo>
                  <a:lnTo>
                    <a:pt x="794" y="2703"/>
                  </a:lnTo>
                  <a:lnTo>
                    <a:pt x="787" y="2706"/>
                  </a:lnTo>
                  <a:lnTo>
                    <a:pt x="783" y="2706"/>
                  </a:lnTo>
                  <a:lnTo>
                    <a:pt x="780" y="2706"/>
                  </a:lnTo>
                  <a:lnTo>
                    <a:pt x="777" y="2704"/>
                  </a:lnTo>
                  <a:lnTo>
                    <a:pt x="773" y="2706"/>
                  </a:lnTo>
                  <a:lnTo>
                    <a:pt x="773" y="2711"/>
                  </a:lnTo>
                  <a:lnTo>
                    <a:pt x="764" y="2711"/>
                  </a:lnTo>
                  <a:lnTo>
                    <a:pt x="757" y="2711"/>
                  </a:lnTo>
                  <a:lnTo>
                    <a:pt x="754" y="2716"/>
                  </a:lnTo>
                  <a:lnTo>
                    <a:pt x="748" y="2716"/>
                  </a:lnTo>
                  <a:lnTo>
                    <a:pt x="743" y="2716"/>
                  </a:lnTo>
                  <a:lnTo>
                    <a:pt x="734" y="2713"/>
                  </a:lnTo>
                  <a:lnTo>
                    <a:pt x="728" y="2713"/>
                  </a:lnTo>
                  <a:lnTo>
                    <a:pt x="722" y="2711"/>
                  </a:lnTo>
                  <a:lnTo>
                    <a:pt x="717" y="2713"/>
                  </a:lnTo>
                  <a:lnTo>
                    <a:pt x="709" y="2714"/>
                  </a:lnTo>
                  <a:lnTo>
                    <a:pt x="708" y="2716"/>
                  </a:lnTo>
                  <a:lnTo>
                    <a:pt x="705" y="2717"/>
                  </a:lnTo>
                  <a:lnTo>
                    <a:pt x="701" y="2722"/>
                  </a:lnTo>
                  <a:lnTo>
                    <a:pt x="699" y="2722"/>
                  </a:lnTo>
                  <a:lnTo>
                    <a:pt x="696" y="2722"/>
                  </a:lnTo>
                  <a:lnTo>
                    <a:pt x="692" y="2720"/>
                  </a:lnTo>
                  <a:lnTo>
                    <a:pt x="688" y="2719"/>
                  </a:lnTo>
                  <a:lnTo>
                    <a:pt x="685" y="2719"/>
                  </a:lnTo>
                  <a:lnTo>
                    <a:pt x="682" y="2719"/>
                  </a:lnTo>
                  <a:lnTo>
                    <a:pt x="679" y="2720"/>
                  </a:lnTo>
                  <a:lnTo>
                    <a:pt x="675" y="2723"/>
                  </a:lnTo>
                  <a:lnTo>
                    <a:pt x="643" y="2723"/>
                  </a:lnTo>
                  <a:lnTo>
                    <a:pt x="643" y="2719"/>
                  </a:lnTo>
                  <a:lnTo>
                    <a:pt x="637" y="2723"/>
                  </a:lnTo>
                  <a:lnTo>
                    <a:pt x="635" y="2723"/>
                  </a:lnTo>
                  <a:lnTo>
                    <a:pt x="633" y="2720"/>
                  </a:lnTo>
                  <a:lnTo>
                    <a:pt x="632" y="2716"/>
                  </a:lnTo>
                  <a:lnTo>
                    <a:pt x="630" y="2706"/>
                  </a:lnTo>
                  <a:lnTo>
                    <a:pt x="629" y="2691"/>
                  </a:lnTo>
                  <a:lnTo>
                    <a:pt x="623" y="2688"/>
                  </a:lnTo>
                  <a:lnTo>
                    <a:pt x="624" y="2686"/>
                  </a:lnTo>
                  <a:lnTo>
                    <a:pt x="626" y="2684"/>
                  </a:lnTo>
                  <a:lnTo>
                    <a:pt x="629" y="2681"/>
                  </a:lnTo>
                  <a:lnTo>
                    <a:pt x="632" y="2680"/>
                  </a:lnTo>
                  <a:lnTo>
                    <a:pt x="633" y="2678"/>
                  </a:lnTo>
                  <a:lnTo>
                    <a:pt x="635" y="2675"/>
                  </a:lnTo>
                  <a:lnTo>
                    <a:pt x="635" y="2673"/>
                  </a:lnTo>
                  <a:lnTo>
                    <a:pt x="635" y="2668"/>
                  </a:lnTo>
                  <a:lnTo>
                    <a:pt x="635" y="2664"/>
                  </a:lnTo>
                  <a:lnTo>
                    <a:pt x="632" y="2652"/>
                  </a:lnTo>
                  <a:lnTo>
                    <a:pt x="629" y="2642"/>
                  </a:lnTo>
                  <a:lnTo>
                    <a:pt x="627" y="2639"/>
                  </a:lnTo>
                  <a:lnTo>
                    <a:pt x="626" y="2637"/>
                  </a:lnTo>
                  <a:lnTo>
                    <a:pt x="624" y="2635"/>
                  </a:lnTo>
                  <a:lnTo>
                    <a:pt x="623" y="2634"/>
                  </a:lnTo>
                  <a:lnTo>
                    <a:pt x="620" y="2632"/>
                  </a:lnTo>
                  <a:lnTo>
                    <a:pt x="619" y="2632"/>
                  </a:lnTo>
                  <a:lnTo>
                    <a:pt x="619" y="2631"/>
                  </a:lnTo>
                  <a:lnTo>
                    <a:pt x="617" y="2627"/>
                  </a:lnTo>
                  <a:lnTo>
                    <a:pt x="616" y="2624"/>
                  </a:lnTo>
                  <a:lnTo>
                    <a:pt x="616" y="2615"/>
                  </a:lnTo>
                  <a:lnTo>
                    <a:pt x="616" y="2603"/>
                  </a:lnTo>
                  <a:lnTo>
                    <a:pt x="613" y="2601"/>
                  </a:lnTo>
                  <a:lnTo>
                    <a:pt x="610" y="2598"/>
                  </a:lnTo>
                  <a:lnTo>
                    <a:pt x="607" y="2595"/>
                  </a:lnTo>
                  <a:lnTo>
                    <a:pt x="604" y="2592"/>
                  </a:lnTo>
                  <a:lnTo>
                    <a:pt x="603" y="2589"/>
                  </a:lnTo>
                  <a:lnTo>
                    <a:pt x="603" y="2585"/>
                  </a:lnTo>
                  <a:lnTo>
                    <a:pt x="603" y="2582"/>
                  </a:lnTo>
                  <a:lnTo>
                    <a:pt x="601" y="2578"/>
                  </a:lnTo>
                  <a:lnTo>
                    <a:pt x="600" y="2578"/>
                  </a:lnTo>
                  <a:lnTo>
                    <a:pt x="597" y="2578"/>
                  </a:lnTo>
                  <a:lnTo>
                    <a:pt x="596" y="2578"/>
                  </a:lnTo>
                  <a:lnTo>
                    <a:pt x="593" y="2578"/>
                  </a:lnTo>
                  <a:lnTo>
                    <a:pt x="591" y="2576"/>
                  </a:lnTo>
                  <a:lnTo>
                    <a:pt x="587" y="2570"/>
                  </a:lnTo>
                  <a:lnTo>
                    <a:pt x="583" y="2562"/>
                  </a:lnTo>
                  <a:lnTo>
                    <a:pt x="581" y="2557"/>
                  </a:lnTo>
                  <a:lnTo>
                    <a:pt x="580" y="2552"/>
                  </a:lnTo>
                  <a:lnTo>
                    <a:pt x="578" y="2544"/>
                  </a:lnTo>
                  <a:lnTo>
                    <a:pt x="577" y="2537"/>
                  </a:lnTo>
                  <a:lnTo>
                    <a:pt x="577" y="2530"/>
                  </a:lnTo>
                  <a:lnTo>
                    <a:pt x="578" y="2516"/>
                  </a:lnTo>
                  <a:lnTo>
                    <a:pt x="577" y="2498"/>
                  </a:lnTo>
                  <a:lnTo>
                    <a:pt x="573" y="2488"/>
                  </a:lnTo>
                  <a:lnTo>
                    <a:pt x="570" y="2481"/>
                  </a:lnTo>
                  <a:lnTo>
                    <a:pt x="568" y="2475"/>
                  </a:lnTo>
                  <a:lnTo>
                    <a:pt x="568" y="2472"/>
                  </a:lnTo>
                  <a:lnTo>
                    <a:pt x="568" y="2468"/>
                  </a:lnTo>
                  <a:lnTo>
                    <a:pt x="570" y="2460"/>
                  </a:lnTo>
                  <a:lnTo>
                    <a:pt x="571" y="2451"/>
                  </a:lnTo>
                  <a:lnTo>
                    <a:pt x="571" y="2447"/>
                  </a:lnTo>
                  <a:lnTo>
                    <a:pt x="571" y="2442"/>
                  </a:lnTo>
                  <a:lnTo>
                    <a:pt x="570" y="2439"/>
                  </a:lnTo>
                  <a:lnTo>
                    <a:pt x="565" y="2436"/>
                  </a:lnTo>
                  <a:lnTo>
                    <a:pt x="563" y="2434"/>
                  </a:lnTo>
                  <a:lnTo>
                    <a:pt x="560" y="2432"/>
                  </a:lnTo>
                  <a:lnTo>
                    <a:pt x="560" y="2428"/>
                  </a:lnTo>
                  <a:lnTo>
                    <a:pt x="560" y="2425"/>
                  </a:lnTo>
                  <a:lnTo>
                    <a:pt x="561" y="2421"/>
                  </a:lnTo>
                  <a:lnTo>
                    <a:pt x="560" y="2418"/>
                  </a:lnTo>
                  <a:lnTo>
                    <a:pt x="560" y="2416"/>
                  </a:lnTo>
                  <a:lnTo>
                    <a:pt x="558" y="2413"/>
                  </a:lnTo>
                  <a:lnTo>
                    <a:pt x="554" y="2409"/>
                  </a:lnTo>
                  <a:lnTo>
                    <a:pt x="550" y="2406"/>
                  </a:lnTo>
                  <a:lnTo>
                    <a:pt x="547" y="2402"/>
                  </a:lnTo>
                  <a:lnTo>
                    <a:pt x="545" y="2398"/>
                  </a:lnTo>
                  <a:lnTo>
                    <a:pt x="545" y="2393"/>
                  </a:lnTo>
                  <a:lnTo>
                    <a:pt x="545" y="2386"/>
                  </a:lnTo>
                  <a:lnTo>
                    <a:pt x="545" y="2379"/>
                  </a:lnTo>
                  <a:lnTo>
                    <a:pt x="545" y="2375"/>
                  </a:lnTo>
                  <a:lnTo>
                    <a:pt x="544" y="2370"/>
                  </a:lnTo>
                  <a:lnTo>
                    <a:pt x="527" y="2352"/>
                  </a:lnTo>
                  <a:lnTo>
                    <a:pt x="521" y="2352"/>
                  </a:lnTo>
                  <a:lnTo>
                    <a:pt x="519" y="2341"/>
                  </a:lnTo>
                  <a:lnTo>
                    <a:pt x="519" y="2324"/>
                  </a:lnTo>
                  <a:lnTo>
                    <a:pt x="518" y="2303"/>
                  </a:lnTo>
                  <a:lnTo>
                    <a:pt x="518" y="2294"/>
                  </a:lnTo>
                  <a:lnTo>
                    <a:pt x="519" y="2288"/>
                  </a:lnTo>
                  <a:lnTo>
                    <a:pt x="519" y="2285"/>
                  </a:lnTo>
                  <a:lnTo>
                    <a:pt x="521" y="2284"/>
                  </a:lnTo>
                  <a:lnTo>
                    <a:pt x="525" y="2277"/>
                  </a:lnTo>
                  <a:lnTo>
                    <a:pt x="532" y="2265"/>
                  </a:lnTo>
                  <a:lnTo>
                    <a:pt x="534" y="2261"/>
                  </a:lnTo>
                  <a:lnTo>
                    <a:pt x="534" y="2256"/>
                  </a:lnTo>
                  <a:lnTo>
                    <a:pt x="532" y="2251"/>
                  </a:lnTo>
                  <a:lnTo>
                    <a:pt x="532" y="2248"/>
                  </a:lnTo>
                  <a:lnTo>
                    <a:pt x="532" y="2244"/>
                  </a:lnTo>
                  <a:lnTo>
                    <a:pt x="534" y="2241"/>
                  </a:lnTo>
                  <a:lnTo>
                    <a:pt x="535" y="2235"/>
                  </a:lnTo>
                  <a:lnTo>
                    <a:pt x="537" y="2235"/>
                  </a:lnTo>
                  <a:lnTo>
                    <a:pt x="540" y="2233"/>
                  </a:lnTo>
                  <a:lnTo>
                    <a:pt x="542" y="2233"/>
                  </a:lnTo>
                  <a:lnTo>
                    <a:pt x="544" y="2232"/>
                  </a:lnTo>
                  <a:lnTo>
                    <a:pt x="544" y="2231"/>
                  </a:lnTo>
                  <a:lnTo>
                    <a:pt x="544" y="2229"/>
                  </a:lnTo>
                  <a:lnTo>
                    <a:pt x="544" y="2226"/>
                  </a:lnTo>
                  <a:lnTo>
                    <a:pt x="544" y="2225"/>
                  </a:lnTo>
                  <a:lnTo>
                    <a:pt x="545" y="2222"/>
                  </a:lnTo>
                  <a:lnTo>
                    <a:pt x="550" y="2218"/>
                  </a:lnTo>
                  <a:lnTo>
                    <a:pt x="552" y="2215"/>
                  </a:lnTo>
                  <a:lnTo>
                    <a:pt x="554" y="2212"/>
                  </a:lnTo>
                  <a:lnTo>
                    <a:pt x="555" y="2210"/>
                  </a:lnTo>
                  <a:lnTo>
                    <a:pt x="555" y="2205"/>
                  </a:lnTo>
                  <a:lnTo>
                    <a:pt x="557" y="2199"/>
                  </a:lnTo>
                  <a:lnTo>
                    <a:pt x="557" y="2187"/>
                  </a:lnTo>
                  <a:lnTo>
                    <a:pt x="555" y="2177"/>
                  </a:lnTo>
                  <a:lnTo>
                    <a:pt x="554" y="2172"/>
                  </a:lnTo>
                  <a:lnTo>
                    <a:pt x="552" y="2166"/>
                  </a:lnTo>
                  <a:lnTo>
                    <a:pt x="550" y="2164"/>
                  </a:lnTo>
                  <a:lnTo>
                    <a:pt x="547" y="2163"/>
                  </a:lnTo>
                  <a:lnTo>
                    <a:pt x="545" y="2160"/>
                  </a:lnTo>
                  <a:lnTo>
                    <a:pt x="547" y="2156"/>
                  </a:lnTo>
                  <a:lnTo>
                    <a:pt x="548" y="2146"/>
                  </a:lnTo>
                  <a:lnTo>
                    <a:pt x="551" y="2136"/>
                  </a:lnTo>
                  <a:lnTo>
                    <a:pt x="552" y="2125"/>
                  </a:lnTo>
                  <a:lnTo>
                    <a:pt x="547" y="2120"/>
                  </a:lnTo>
                  <a:lnTo>
                    <a:pt x="547" y="2114"/>
                  </a:lnTo>
                  <a:lnTo>
                    <a:pt x="547" y="2108"/>
                  </a:lnTo>
                  <a:lnTo>
                    <a:pt x="545" y="2102"/>
                  </a:lnTo>
                  <a:lnTo>
                    <a:pt x="544" y="2094"/>
                  </a:lnTo>
                  <a:lnTo>
                    <a:pt x="540" y="2091"/>
                  </a:lnTo>
                  <a:lnTo>
                    <a:pt x="535" y="2087"/>
                  </a:lnTo>
                  <a:lnTo>
                    <a:pt x="534" y="2081"/>
                  </a:lnTo>
                  <a:lnTo>
                    <a:pt x="532" y="2075"/>
                  </a:lnTo>
                  <a:lnTo>
                    <a:pt x="529" y="2065"/>
                  </a:lnTo>
                  <a:lnTo>
                    <a:pt x="528" y="2059"/>
                  </a:lnTo>
                  <a:lnTo>
                    <a:pt x="527" y="2058"/>
                  </a:lnTo>
                  <a:lnTo>
                    <a:pt x="524" y="2056"/>
                  </a:lnTo>
                  <a:lnTo>
                    <a:pt x="524" y="2055"/>
                  </a:lnTo>
                  <a:lnTo>
                    <a:pt x="525" y="2052"/>
                  </a:lnTo>
                  <a:lnTo>
                    <a:pt x="527" y="2051"/>
                  </a:lnTo>
                  <a:lnTo>
                    <a:pt x="527" y="2048"/>
                  </a:lnTo>
                  <a:lnTo>
                    <a:pt x="521" y="2038"/>
                  </a:lnTo>
                  <a:lnTo>
                    <a:pt x="521" y="2036"/>
                  </a:lnTo>
                  <a:lnTo>
                    <a:pt x="521" y="2035"/>
                  </a:lnTo>
                  <a:lnTo>
                    <a:pt x="519" y="2033"/>
                  </a:lnTo>
                  <a:lnTo>
                    <a:pt x="519" y="2030"/>
                  </a:lnTo>
                  <a:lnTo>
                    <a:pt x="515" y="2028"/>
                  </a:lnTo>
                  <a:lnTo>
                    <a:pt x="511" y="2023"/>
                  </a:lnTo>
                  <a:lnTo>
                    <a:pt x="502" y="2017"/>
                  </a:lnTo>
                  <a:lnTo>
                    <a:pt x="505" y="2009"/>
                  </a:lnTo>
                  <a:lnTo>
                    <a:pt x="499" y="2003"/>
                  </a:lnTo>
                  <a:lnTo>
                    <a:pt x="491" y="1996"/>
                  </a:lnTo>
                  <a:lnTo>
                    <a:pt x="475" y="1984"/>
                  </a:lnTo>
                  <a:lnTo>
                    <a:pt x="478" y="1981"/>
                  </a:lnTo>
                  <a:lnTo>
                    <a:pt x="479" y="1980"/>
                  </a:lnTo>
                  <a:lnTo>
                    <a:pt x="479" y="1979"/>
                  </a:lnTo>
                  <a:lnTo>
                    <a:pt x="479" y="1977"/>
                  </a:lnTo>
                  <a:lnTo>
                    <a:pt x="478" y="1974"/>
                  </a:lnTo>
                  <a:lnTo>
                    <a:pt x="476" y="1971"/>
                  </a:lnTo>
                  <a:lnTo>
                    <a:pt x="473" y="1970"/>
                  </a:lnTo>
                  <a:lnTo>
                    <a:pt x="469" y="1967"/>
                  </a:lnTo>
                  <a:lnTo>
                    <a:pt x="472" y="1957"/>
                  </a:lnTo>
                  <a:lnTo>
                    <a:pt x="475" y="1945"/>
                  </a:lnTo>
                  <a:lnTo>
                    <a:pt x="478" y="1940"/>
                  </a:lnTo>
                  <a:lnTo>
                    <a:pt x="479" y="1934"/>
                  </a:lnTo>
                  <a:lnTo>
                    <a:pt x="480" y="1931"/>
                  </a:lnTo>
                  <a:lnTo>
                    <a:pt x="483" y="1928"/>
                  </a:lnTo>
                  <a:lnTo>
                    <a:pt x="483" y="1927"/>
                  </a:lnTo>
                  <a:lnTo>
                    <a:pt x="483" y="1925"/>
                  </a:lnTo>
                  <a:lnTo>
                    <a:pt x="482" y="1920"/>
                  </a:lnTo>
                  <a:lnTo>
                    <a:pt x="479" y="1915"/>
                  </a:lnTo>
                  <a:lnTo>
                    <a:pt x="478" y="1912"/>
                  </a:lnTo>
                  <a:lnTo>
                    <a:pt x="479" y="1908"/>
                  </a:lnTo>
                  <a:lnTo>
                    <a:pt x="482" y="1904"/>
                  </a:lnTo>
                  <a:lnTo>
                    <a:pt x="485" y="1899"/>
                  </a:lnTo>
                  <a:lnTo>
                    <a:pt x="486" y="1895"/>
                  </a:lnTo>
                  <a:lnTo>
                    <a:pt x="486" y="1881"/>
                  </a:lnTo>
                  <a:lnTo>
                    <a:pt x="488" y="1879"/>
                  </a:lnTo>
                  <a:lnTo>
                    <a:pt x="488" y="1875"/>
                  </a:lnTo>
                  <a:lnTo>
                    <a:pt x="489" y="1869"/>
                  </a:lnTo>
                  <a:lnTo>
                    <a:pt x="488" y="1865"/>
                  </a:lnTo>
                  <a:lnTo>
                    <a:pt x="486" y="1862"/>
                  </a:lnTo>
                  <a:lnTo>
                    <a:pt x="483" y="1859"/>
                  </a:lnTo>
                  <a:lnTo>
                    <a:pt x="480" y="1855"/>
                  </a:lnTo>
                  <a:lnTo>
                    <a:pt x="480" y="1850"/>
                  </a:lnTo>
                  <a:lnTo>
                    <a:pt x="480" y="1849"/>
                  </a:lnTo>
                  <a:lnTo>
                    <a:pt x="478" y="1848"/>
                  </a:lnTo>
                  <a:lnTo>
                    <a:pt x="475" y="1848"/>
                  </a:lnTo>
                  <a:lnTo>
                    <a:pt x="472" y="1846"/>
                  </a:lnTo>
                  <a:lnTo>
                    <a:pt x="469" y="1846"/>
                  </a:lnTo>
                  <a:lnTo>
                    <a:pt x="472" y="1835"/>
                  </a:lnTo>
                  <a:lnTo>
                    <a:pt x="469" y="1833"/>
                  </a:lnTo>
                  <a:lnTo>
                    <a:pt x="468" y="1833"/>
                  </a:lnTo>
                  <a:lnTo>
                    <a:pt x="466" y="1836"/>
                  </a:lnTo>
                  <a:lnTo>
                    <a:pt x="466" y="1840"/>
                  </a:lnTo>
                  <a:lnTo>
                    <a:pt x="465" y="1840"/>
                  </a:lnTo>
                  <a:lnTo>
                    <a:pt x="463" y="1840"/>
                  </a:lnTo>
                  <a:lnTo>
                    <a:pt x="463" y="1837"/>
                  </a:lnTo>
                  <a:lnTo>
                    <a:pt x="462" y="1836"/>
                  </a:lnTo>
                  <a:lnTo>
                    <a:pt x="460" y="1835"/>
                  </a:lnTo>
                  <a:lnTo>
                    <a:pt x="459" y="1837"/>
                  </a:lnTo>
                  <a:lnTo>
                    <a:pt x="457" y="1839"/>
                  </a:lnTo>
                  <a:lnTo>
                    <a:pt x="455" y="1840"/>
                  </a:lnTo>
                  <a:lnTo>
                    <a:pt x="455" y="1839"/>
                  </a:lnTo>
                  <a:lnTo>
                    <a:pt x="453" y="1836"/>
                  </a:lnTo>
                  <a:lnTo>
                    <a:pt x="452" y="1835"/>
                  </a:lnTo>
                  <a:lnTo>
                    <a:pt x="447" y="1835"/>
                  </a:lnTo>
                  <a:lnTo>
                    <a:pt x="447" y="1840"/>
                  </a:lnTo>
                  <a:lnTo>
                    <a:pt x="433" y="1842"/>
                  </a:lnTo>
                  <a:lnTo>
                    <a:pt x="419" y="1846"/>
                  </a:lnTo>
                  <a:lnTo>
                    <a:pt x="413" y="1839"/>
                  </a:lnTo>
                  <a:lnTo>
                    <a:pt x="410" y="1835"/>
                  </a:lnTo>
                  <a:lnTo>
                    <a:pt x="408" y="1832"/>
                  </a:lnTo>
                  <a:lnTo>
                    <a:pt x="407" y="1829"/>
                  </a:lnTo>
                  <a:lnTo>
                    <a:pt x="408" y="1826"/>
                  </a:lnTo>
                  <a:lnTo>
                    <a:pt x="410" y="1823"/>
                  </a:lnTo>
                  <a:lnTo>
                    <a:pt x="410" y="1822"/>
                  </a:lnTo>
                  <a:lnTo>
                    <a:pt x="411" y="1820"/>
                  </a:lnTo>
                  <a:lnTo>
                    <a:pt x="411" y="1814"/>
                  </a:lnTo>
                  <a:lnTo>
                    <a:pt x="407" y="1810"/>
                  </a:lnTo>
                  <a:lnTo>
                    <a:pt x="401" y="1804"/>
                  </a:lnTo>
                  <a:lnTo>
                    <a:pt x="394" y="1799"/>
                  </a:lnTo>
                  <a:lnTo>
                    <a:pt x="388" y="1796"/>
                  </a:lnTo>
                  <a:lnTo>
                    <a:pt x="383" y="1794"/>
                  </a:lnTo>
                  <a:lnTo>
                    <a:pt x="375" y="1794"/>
                  </a:lnTo>
                  <a:lnTo>
                    <a:pt x="370" y="1794"/>
                  </a:lnTo>
                  <a:lnTo>
                    <a:pt x="362" y="1794"/>
                  </a:lnTo>
                  <a:lnTo>
                    <a:pt x="354" y="1796"/>
                  </a:lnTo>
                  <a:lnTo>
                    <a:pt x="349" y="1797"/>
                  </a:lnTo>
                  <a:lnTo>
                    <a:pt x="348" y="1799"/>
                  </a:lnTo>
                  <a:lnTo>
                    <a:pt x="345" y="1801"/>
                  </a:lnTo>
                  <a:lnTo>
                    <a:pt x="342" y="1806"/>
                  </a:lnTo>
                  <a:lnTo>
                    <a:pt x="339" y="1810"/>
                  </a:lnTo>
                  <a:lnTo>
                    <a:pt x="338" y="1812"/>
                  </a:lnTo>
                  <a:lnTo>
                    <a:pt x="336" y="1813"/>
                  </a:lnTo>
                  <a:lnTo>
                    <a:pt x="334" y="1813"/>
                  </a:lnTo>
                  <a:lnTo>
                    <a:pt x="332" y="1813"/>
                  </a:lnTo>
                  <a:lnTo>
                    <a:pt x="332" y="1812"/>
                  </a:lnTo>
                  <a:lnTo>
                    <a:pt x="332" y="1810"/>
                  </a:lnTo>
                  <a:lnTo>
                    <a:pt x="334" y="1806"/>
                  </a:lnTo>
                  <a:lnTo>
                    <a:pt x="332" y="1804"/>
                  </a:lnTo>
                  <a:lnTo>
                    <a:pt x="331" y="1804"/>
                  </a:lnTo>
                  <a:lnTo>
                    <a:pt x="329" y="1804"/>
                  </a:lnTo>
                  <a:lnTo>
                    <a:pt x="328" y="1806"/>
                  </a:lnTo>
                  <a:lnTo>
                    <a:pt x="325" y="1809"/>
                  </a:lnTo>
                  <a:lnTo>
                    <a:pt x="322" y="1814"/>
                  </a:lnTo>
                  <a:lnTo>
                    <a:pt x="319" y="1816"/>
                  </a:lnTo>
                  <a:lnTo>
                    <a:pt x="315" y="1817"/>
                  </a:lnTo>
                  <a:lnTo>
                    <a:pt x="306" y="1817"/>
                  </a:lnTo>
                  <a:lnTo>
                    <a:pt x="298" y="1817"/>
                  </a:lnTo>
                  <a:lnTo>
                    <a:pt x="289" y="1817"/>
                  </a:lnTo>
                  <a:lnTo>
                    <a:pt x="288" y="1819"/>
                  </a:lnTo>
                  <a:lnTo>
                    <a:pt x="285" y="1822"/>
                  </a:lnTo>
                  <a:lnTo>
                    <a:pt x="280" y="1826"/>
                  </a:lnTo>
                  <a:lnTo>
                    <a:pt x="279" y="1826"/>
                  </a:lnTo>
                  <a:lnTo>
                    <a:pt x="276" y="1826"/>
                  </a:lnTo>
                  <a:lnTo>
                    <a:pt x="270" y="1826"/>
                  </a:lnTo>
                  <a:lnTo>
                    <a:pt x="267" y="1827"/>
                  </a:lnTo>
                  <a:lnTo>
                    <a:pt x="263" y="1830"/>
                  </a:lnTo>
                  <a:lnTo>
                    <a:pt x="256" y="1835"/>
                  </a:lnTo>
                  <a:lnTo>
                    <a:pt x="250" y="1835"/>
                  </a:lnTo>
                  <a:lnTo>
                    <a:pt x="244" y="1833"/>
                  </a:lnTo>
                  <a:lnTo>
                    <a:pt x="240" y="1832"/>
                  </a:lnTo>
                  <a:lnTo>
                    <a:pt x="236" y="1830"/>
                  </a:lnTo>
                  <a:lnTo>
                    <a:pt x="227" y="1827"/>
                  </a:lnTo>
                  <a:lnTo>
                    <a:pt x="221" y="1826"/>
                  </a:lnTo>
                  <a:lnTo>
                    <a:pt x="217" y="1825"/>
                  </a:lnTo>
                  <a:lnTo>
                    <a:pt x="210" y="1825"/>
                  </a:lnTo>
                  <a:lnTo>
                    <a:pt x="204" y="1826"/>
                  </a:lnTo>
                  <a:lnTo>
                    <a:pt x="201" y="1827"/>
                  </a:lnTo>
                  <a:lnTo>
                    <a:pt x="198" y="1830"/>
                  </a:lnTo>
                  <a:lnTo>
                    <a:pt x="192" y="1836"/>
                  </a:lnTo>
                  <a:lnTo>
                    <a:pt x="185" y="1842"/>
                  </a:lnTo>
                  <a:lnTo>
                    <a:pt x="182" y="1845"/>
                  </a:lnTo>
                  <a:lnTo>
                    <a:pt x="178" y="1846"/>
                  </a:lnTo>
                  <a:lnTo>
                    <a:pt x="169" y="1846"/>
                  </a:lnTo>
                  <a:lnTo>
                    <a:pt x="165" y="1845"/>
                  </a:lnTo>
                  <a:lnTo>
                    <a:pt x="161" y="1843"/>
                  </a:lnTo>
                  <a:lnTo>
                    <a:pt x="155" y="1839"/>
                  </a:lnTo>
                  <a:lnTo>
                    <a:pt x="151" y="1837"/>
                  </a:lnTo>
                  <a:lnTo>
                    <a:pt x="148" y="1835"/>
                  </a:lnTo>
                  <a:lnTo>
                    <a:pt x="138" y="1822"/>
                  </a:lnTo>
                  <a:lnTo>
                    <a:pt x="133" y="1817"/>
                  </a:lnTo>
                  <a:lnTo>
                    <a:pt x="129" y="1813"/>
                  </a:lnTo>
                  <a:lnTo>
                    <a:pt x="123" y="1809"/>
                  </a:lnTo>
                  <a:lnTo>
                    <a:pt x="118" y="1806"/>
                  </a:lnTo>
                  <a:lnTo>
                    <a:pt x="112" y="1803"/>
                  </a:lnTo>
                  <a:lnTo>
                    <a:pt x="109" y="1801"/>
                  </a:lnTo>
                  <a:lnTo>
                    <a:pt x="108" y="1799"/>
                  </a:lnTo>
                  <a:lnTo>
                    <a:pt x="105" y="1796"/>
                  </a:lnTo>
                  <a:lnTo>
                    <a:pt x="105" y="1793"/>
                  </a:lnTo>
                  <a:lnTo>
                    <a:pt x="103" y="1790"/>
                  </a:lnTo>
                  <a:lnTo>
                    <a:pt x="102" y="1787"/>
                  </a:lnTo>
                  <a:lnTo>
                    <a:pt x="97" y="1787"/>
                  </a:lnTo>
                  <a:lnTo>
                    <a:pt x="93" y="1787"/>
                  </a:lnTo>
                  <a:lnTo>
                    <a:pt x="92" y="1787"/>
                  </a:lnTo>
                  <a:lnTo>
                    <a:pt x="89" y="1784"/>
                  </a:lnTo>
                  <a:lnTo>
                    <a:pt x="84" y="1780"/>
                  </a:lnTo>
                  <a:lnTo>
                    <a:pt x="79" y="1771"/>
                  </a:lnTo>
                  <a:lnTo>
                    <a:pt x="79" y="1774"/>
                  </a:lnTo>
                  <a:lnTo>
                    <a:pt x="77" y="1776"/>
                  </a:lnTo>
                  <a:lnTo>
                    <a:pt x="76" y="1774"/>
                  </a:lnTo>
                  <a:lnTo>
                    <a:pt x="76" y="1771"/>
                  </a:lnTo>
                  <a:lnTo>
                    <a:pt x="79" y="1770"/>
                  </a:lnTo>
                  <a:lnTo>
                    <a:pt x="80" y="1770"/>
                  </a:lnTo>
                  <a:lnTo>
                    <a:pt x="80" y="1768"/>
                  </a:lnTo>
                  <a:lnTo>
                    <a:pt x="79" y="1768"/>
                  </a:lnTo>
                  <a:lnTo>
                    <a:pt x="76" y="1765"/>
                  </a:lnTo>
                  <a:lnTo>
                    <a:pt x="74" y="1763"/>
                  </a:lnTo>
                  <a:lnTo>
                    <a:pt x="73" y="1758"/>
                  </a:lnTo>
                  <a:lnTo>
                    <a:pt x="72" y="1754"/>
                  </a:lnTo>
                  <a:lnTo>
                    <a:pt x="72" y="1744"/>
                  </a:lnTo>
                  <a:lnTo>
                    <a:pt x="70" y="1740"/>
                  </a:lnTo>
                  <a:lnTo>
                    <a:pt x="69" y="1735"/>
                  </a:lnTo>
                  <a:lnTo>
                    <a:pt x="63" y="1732"/>
                  </a:lnTo>
                  <a:lnTo>
                    <a:pt x="59" y="1729"/>
                  </a:lnTo>
                  <a:lnTo>
                    <a:pt x="57" y="1727"/>
                  </a:lnTo>
                  <a:lnTo>
                    <a:pt x="57" y="1722"/>
                  </a:lnTo>
                  <a:lnTo>
                    <a:pt x="59" y="1718"/>
                  </a:lnTo>
                  <a:lnTo>
                    <a:pt x="60" y="1712"/>
                  </a:lnTo>
                  <a:lnTo>
                    <a:pt x="51" y="1712"/>
                  </a:lnTo>
                  <a:lnTo>
                    <a:pt x="47" y="1701"/>
                  </a:lnTo>
                  <a:lnTo>
                    <a:pt x="44" y="1695"/>
                  </a:lnTo>
                  <a:lnTo>
                    <a:pt x="43" y="1692"/>
                  </a:lnTo>
                  <a:lnTo>
                    <a:pt x="41" y="1691"/>
                  </a:lnTo>
                  <a:lnTo>
                    <a:pt x="41" y="1688"/>
                  </a:lnTo>
                  <a:lnTo>
                    <a:pt x="40" y="1688"/>
                  </a:lnTo>
                  <a:lnTo>
                    <a:pt x="38" y="1688"/>
                  </a:lnTo>
                  <a:lnTo>
                    <a:pt x="33" y="1688"/>
                  </a:lnTo>
                  <a:lnTo>
                    <a:pt x="31" y="1686"/>
                  </a:lnTo>
                  <a:lnTo>
                    <a:pt x="31" y="1685"/>
                  </a:lnTo>
                  <a:lnTo>
                    <a:pt x="31" y="1681"/>
                  </a:lnTo>
                  <a:lnTo>
                    <a:pt x="31" y="1678"/>
                  </a:lnTo>
                  <a:lnTo>
                    <a:pt x="30" y="1675"/>
                  </a:lnTo>
                  <a:lnTo>
                    <a:pt x="27" y="1672"/>
                  </a:lnTo>
                  <a:lnTo>
                    <a:pt x="23" y="1672"/>
                  </a:lnTo>
                  <a:lnTo>
                    <a:pt x="18" y="1670"/>
                  </a:lnTo>
                  <a:lnTo>
                    <a:pt x="15" y="1669"/>
                  </a:lnTo>
                  <a:lnTo>
                    <a:pt x="15" y="1663"/>
                  </a:lnTo>
                  <a:lnTo>
                    <a:pt x="11" y="1655"/>
                  </a:lnTo>
                  <a:lnTo>
                    <a:pt x="10" y="1650"/>
                  </a:lnTo>
                  <a:lnTo>
                    <a:pt x="10" y="1647"/>
                  </a:lnTo>
                  <a:lnTo>
                    <a:pt x="11" y="1646"/>
                  </a:lnTo>
                  <a:lnTo>
                    <a:pt x="12" y="1645"/>
                  </a:lnTo>
                  <a:lnTo>
                    <a:pt x="11" y="1639"/>
                  </a:lnTo>
                  <a:lnTo>
                    <a:pt x="8" y="1633"/>
                  </a:lnTo>
                  <a:lnTo>
                    <a:pt x="2" y="1620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1" y="1609"/>
                  </a:lnTo>
                  <a:lnTo>
                    <a:pt x="4" y="1606"/>
                  </a:lnTo>
                  <a:lnTo>
                    <a:pt x="10" y="1600"/>
                  </a:lnTo>
                  <a:lnTo>
                    <a:pt x="12" y="1594"/>
                  </a:lnTo>
                  <a:lnTo>
                    <a:pt x="12" y="1587"/>
                  </a:lnTo>
                  <a:lnTo>
                    <a:pt x="12" y="1573"/>
                  </a:lnTo>
                  <a:lnTo>
                    <a:pt x="18" y="1573"/>
                  </a:lnTo>
                  <a:lnTo>
                    <a:pt x="20" y="1564"/>
                  </a:lnTo>
                  <a:lnTo>
                    <a:pt x="21" y="1555"/>
                  </a:lnTo>
                  <a:lnTo>
                    <a:pt x="23" y="1548"/>
                  </a:lnTo>
                  <a:lnTo>
                    <a:pt x="23" y="1539"/>
                  </a:lnTo>
                  <a:lnTo>
                    <a:pt x="23" y="1532"/>
                  </a:lnTo>
                  <a:lnTo>
                    <a:pt x="20" y="1518"/>
                  </a:lnTo>
                  <a:lnTo>
                    <a:pt x="15" y="1503"/>
                  </a:lnTo>
                  <a:lnTo>
                    <a:pt x="18" y="1492"/>
                  </a:lnTo>
                  <a:lnTo>
                    <a:pt x="18" y="1483"/>
                  </a:lnTo>
                  <a:lnTo>
                    <a:pt x="18" y="1478"/>
                  </a:lnTo>
                  <a:lnTo>
                    <a:pt x="17" y="1475"/>
                  </a:lnTo>
                  <a:lnTo>
                    <a:pt x="14" y="1470"/>
                  </a:lnTo>
                  <a:lnTo>
                    <a:pt x="10" y="1467"/>
                  </a:lnTo>
                  <a:lnTo>
                    <a:pt x="10" y="1465"/>
                  </a:lnTo>
                  <a:lnTo>
                    <a:pt x="8" y="1463"/>
                  </a:lnTo>
                  <a:lnTo>
                    <a:pt x="7" y="1459"/>
                  </a:lnTo>
                  <a:lnTo>
                    <a:pt x="7" y="1456"/>
                  </a:lnTo>
                  <a:lnTo>
                    <a:pt x="8" y="1450"/>
                  </a:lnTo>
                  <a:lnTo>
                    <a:pt x="10" y="1444"/>
                  </a:lnTo>
                  <a:lnTo>
                    <a:pt x="11" y="1443"/>
                  </a:lnTo>
                  <a:lnTo>
                    <a:pt x="14" y="1442"/>
                  </a:lnTo>
                  <a:lnTo>
                    <a:pt x="17" y="1440"/>
                  </a:lnTo>
                  <a:lnTo>
                    <a:pt x="18" y="1439"/>
                  </a:lnTo>
                  <a:lnTo>
                    <a:pt x="23" y="1431"/>
                  </a:lnTo>
                  <a:lnTo>
                    <a:pt x="24" y="1423"/>
                  </a:lnTo>
                  <a:lnTo>
                    <a:pt x="25" y="1414"/>
                  </a:lnTo>
                  <a:lnTo>
                    <a:pt x="30" y="1406"/>
                  </a:lnTo>
                  <a:lnTo>
                    <a:pt x="33" y="1403"/>
                  </a:lnTo>
                  <a:lnTo>
                    <a:pt x="37" y="1398"/>
                  </a:lnTo>
                  <a:lnTo>
                    <a:pt x="40" y="1395"/>
                  </a:lnTo>
                  <a:lnTo>
                    <a:pt x="43" y="1393"/>
                  </a:lnTo>
                  <a:lnTo>
                    <a:pt x="46" y="1387"/>
                  </a:lnTo>
                  <a:lnTo>
                    <a:pt x="47" y="1382"/>
                  </a:lnTo>
                  <a:lnTo>
                    <a:pt x="50" y="1371"/>
                  </a:lnTo>
                  <a:lnTo>
                    <a:pt x="53" y="1361"/>
                  </a:lnTo>
                  <a:lnTo>
                    <a:pt x="57" y="1351"/>
                  </a:lnTo>
                  <a:lnTo>
                    <a:pt x="59" y="1349"/>
                  </a:lnTo>
                  <a:lnTo>
                    <a:pt x="60" y="1348"/>
                  </a:lnTo>
                  <a:lnTo>
                    <a:pt x="64" y="1345"/>
                  </a:lnTo>
                  <a:lnTo>
                    <a:pt x="69" y="1342"/>
                  </a:lnTo>
                  <a:lnTo>
                    <a:pt x="72" y="1339"/>
                  </a:lnTo>
                  <a:lnTo>
                    <a:pt x="73" y="1335"/>
                  </a:lnTo>
                  <a:lnTo>
                    <a:pt x="73" y="1331"/>
                  </a:lnTo>
                  <a:lnTo>
                    <a:pt x="74" y="1326"/>
                  </a:lnTo>
                  <a:lnTo>
                    <a:pt x="76" y="1325"/>
                  </a:lnTo>
                  <a:lnTo>
                    <a:pt x="76" y="1323"/>
                  </a:lnTo>
                  <a:lnTo>
                    <a:pt x="77" y="1322"/>
                  </a:lnTo>
                  <a:lnTo>
                    <a:pt x="80" y="1322"/>
                  </a:lnTo>
                  <a:lnTo>
                    <a:pt x="83" y="1322"/>
                  </a:lnTo>
                  <a:lnTo>
                    <a:pt x="86" y="1322"/>
                  </a:lnTo>
                  <a:lnTo>
                    <a:pt x="90" y="1321"/>
                  </a:lnTo>
                  <a:lnTo>
                    <a:pt x="93" y="1313"/>
                  </a:lnTo>
                  <a:lnTo>
                    <a:pt x="95" y="1312"/>
                  </a:lnTo>
                  <a:lnTo>
                    <a:pt x="96" y="1309"/>
                  </a:lnTo>
                  <a:lnTo>
                    <a:pt x="99" y="1306"/>
                  </a:lnTo>
                  <a:lnTo>
                    <a:pt x="103" y="1303"/>
                  </a:lnTo>
                  <a:lnTo>
                    <a:pt x="112" y="1299"/>
                  </a:lnTo>
                  <a:lnTo>
                    <a:pt x="119" y="1293"/>
                  </a:lnTo>
                  <a:lnTo>
                    <a:pt x="126" y="1287"/>
                  </a:lnTo>
                  <a:lnTo>
                    <a:pt x="132" y="1279"/>
                  </a:lnTo>
                  <a:lnTo>
                    <a:pt x="135" y="1274"/>
                  </a:lnTo>
                  <a:lnTo>
                    <a:pt x="138" y="1269"/>
                  </a:lnTo>
                  <a:lnTo>
                    <a:pt x="139" y="1263"/>
                  </a:lnTo>
                  <a:lnTo>
                    <a:pt x="141" y="1256"/>
                  </a:lnTo>
                  <a:lnTo>
                    <a:pt x="141" y="1250"/>
                  </a:lnTo>
                  <a:lnTo>
                    <a:pt x="141" y="1243"/>
                  </a:lnTo>
                  <a:lnTo>
                    <a:pt x="139" y="1240"/>
                  </a:lnTo>
                  <a:lnTo>
                    <a:pt x="136" y="1236"/>
                  </a:lnTo>
                  <a:lnTo>
                    <a:pt x="135" y="1231"/>
                  </a:lnTo>
                  <a:lnTo>
                    <a:pt x="135" y="1228"/>
                  </a:lnTo>
                  <a:lnTo>
                    <a:pt x="135" y="1227"/>
                  </a:lnTo>
                  <a:lnTo>
                    <a:pt x="135" y="1224"/>
                  </a:lnTo>
                  <a:lnTo>
                    <a:pt x="136" y="1221"/>
                  </a:lnTo>
                  <a:lnTo>
                    <a:pt x="139" y="1215"/>
                  </a:lnTo>
                  <a:lnTo>
                    <a:pt x="144" y="1211"/>
                  </a:lnTo>
                  <a:lnTo>
                    <a:pt x="145" y="1207"/>
                  </a:lnTo>
                  <a:lnTo>
                    <a:pt x="145" y="1205"/>
                  </a:lnTo>
                  <a:lnTo>
                    <a:pt x="145" y="1204"/>
                  </a:lnTo>
                  <a:lnTo>
                    <a:pt x="144" y="1202"/>
                  </a:lnTo>
                  <a:lnTo>
                    <a:pt x="144" y="1201"/>
                  </a:lnTo>
                  <a:lnTo>
                    <a:pt x="142" y="1201"/>
                  </a:lnTo>
                  <a:lnTo>
                    <a:pt x="142" y="1198"/>
                  </a:lnTo>
                  <a:lnTo>
                    <a:pt x="145" y="1194"/>
                  </a:lnTo>
                  <a:lnTo>
                    <a:pt x="151" y="1187"/>
                  </a:lnTo>
                  <a:lnTo>
                    <a:pt x="155" y="1181"/>
                  </a:lnTo>
                  <a:lnTo>
                    <a:pt x="159" y="1177"/>
                  </a:lnTo>
                  <a:lnTo>
                    <a:pt x="162" y="1177"/>
                  </a:lnTo>
                  <a:lnTo>
                    <a:pt x="165" y="1177"/>
                  </a:lnTo>
                  <a:lnTo>
                    <a:pt x="168" y="1177"/>
                  </a:lnTo>
                  <a:lnTo>
                    <a:pt x="171" y="1177"/>
                  </a:lnTo>
                  <a:lnTo>
                    <a:pt x="175" y="1174"/>
                  </a:lnTo>
                  <a:lnTo>
                    <a:pt x="181" y="1171"/>
                  </a:lnTo>
                  <a:lnTo>
                    <a:pt x="190" y="1162"/>
                  </a:lnTo>
                  <a:lnTo>
                    <a:pt x="194" y="1158"/>
                  </a:lnTo>
                  <a:lnTo>
                    <a:pt x="197" y="1152"/>
                  </a:lnTo>
                  <a:lnTo>
                    <a:pt x="200" y="1142"/>
                  </a:lnTo>
                  <a:lnTo>
                    <a:pt x="203" y="1131"/>
                  </a:lnTo>
                  <a:lnTo>
                    <a:pt x="207" y="1119"/>
                  </a:lnTo>
                  <a:lnTo>
                    <a:pt x="217" y="1116"/>
                  </a:lnTo>
                  <a:lnTo>
                    <a:pt x="228" y="1132"/>
                  </a:lnTo>
                  <a:lnTo>
                    <a:pt x="236" y="1132"/>
                  </a:lnTo>
                  <a:lnTo>
                    <a:pt x="243" y="1132"/>
                  </a:lnTo>
                  <a:lnTo>
                    <a:pt x="252" y="1131"/>
                  </a:lnTo>
                  <a:lnTo>
                    <a:pt x="256" y="1131"/>
                  </a:lnTo>
                  <a:lnTo>
                    <a:pt x="259" y="1129"/>
                  </a:lnTo>
                  <a:lnTo>
                    <a:pt x="260" y="1128"/>
                  </a:lnTo>
                  <a:lnTo>
                    <a:pt x="260" y="1126"/>
                  </a:lnTo>
                  <a:lnTo>
                    <a:pt x="262" y="1125"/>
                  </a:lnTo>
                  <a:lnTo>
                    <a:pt x="263" y="1123"/>
                  </a:lnTo>
                  <a:lnTo>
                    <a:pt x="264" y="1123"/>
                  </a:lnTo>
                  <a:lnTo>
                    <a:pt x="266" y="1125"/>
                  </a:lnTo>
                  <a:lnTo>
                    <a:pt x="267" y="1129"/>
                  </a:lnTo>
                  <a:lnTo>
                    <a:pt x="272" y="1132"/>
                  </a:lnTo>
                  <a:lnTo>
                    <a:pt x="276" y="1132"/>
                  </a:lnTo>
                  <a:lnTo>
                    <a:pt x="279" y="1132"/>
                  </a:lnTo>
                  <a:lnTo>
                    <a:pt x="282" y="1129"/>
                  </a:lnTo>
                  <a:lnTo>
                    <a:pt x="286" y="1125"/>
                  </a:lnTo>
                  <a:lnTo>
                    <a:pt x="290" y="1119"/>
                  </a:lnTo>
                  <a:lnTo>
                    <a:pt x="292" y="1118"/>
                  </a:lnTo>
                  <a:lnTo>
                    <a:pt x="295" y="1116"/>
                  </a:lnTo>
                  <a:lnTo>
                    <a:pt x="299" y="1115"/>
                  </a:lnTo>
                  <a:lnTo>
                    <a:pt x="305" y="1115"/>
                  </a:lnTo>
                  <a:lnTo>
                    <a:pt x="309" y="1115"/>
                  </a:lnTo>
                  <a:lnTo>
                    <a:pt x="313" y="1113"/>
                  </a:lnTo>
                  <a:lnTo>
                    <a:pt x="316" y="1109"/>
                  </a:lnTo>
                  <a:lnTo>
                    <a:pt x="318" y="1106"/>
                  </a:lnTo>
                  <a:lnTo>
                    <a:pt x="319" y="1105"/>
                  </a:lnTo>
                  <a:lnTo>
                    <a:pt x="322" y="1105"/>
                  </a:lnTo>
                  <a:lnTo>
                    <a:pt x="325" y="1105"/>
                  </a:lnTo>
                  <a:lnTo>
                    <a:pt x="328" y="1105"/>
                  </a:lnTo>
                  <a:lnTo>
                    <a:pt x="331" y="1105"/>
                  </a:lnTo>
                  <a:lnTo>
                    <a:pt x="334" y="1103"/>
                  </a:lnTo>
                  <a:lnTo>
                    <a:pt x="338" y="1099"/>
                  </a:lnTo>
                  <a:lnTo>
                    <a:pt x="341" y="1096"/>
                  </a:lnTo>
                  <a:lnTo>
                    <a:pt x="342" y="1095"/>
                  </a:lnTo>
                  <a:lnTo>
                    <a:pt x="345" y="1093"/>
                  </a:lnTo>
                  <a:lnTo>
                    <a:pt x="348" y="1093"/>
                  </a:lnTo>
                  <a:lnTo>
                    <a:pt x="351" y="1093"/>
                  </a:lnTo>
                  <a:lnTo>
                    <a:pt x="358" y="1095"/>
                  </a:lnTo>
                  <a:lnTo>
                    <a:pt x="365" y="1096"/>
                  </a:lnTo>
                  <a:lnTo>
                    <a:pt x="370" y="1096"/>
                  </a:lnTo>
                  <a:lnTo>
                    <a:pt x="374" y="1095"/>
                  </a:lnTo>
                  <a:lnTo>
                    <a:pt x="383" y="1092"/>
                  </a:lnTo>
                  <a:lnTo>
                    <a:pt x="391" y="1089"/>
                  </a:lnTo>
                  <a:lnTo>
                    <a:pt x="397" y="1089"/>
                  </a:lnTo>
                  <a:lnTo>
                    <a:pt x="416" y="1089"/>
                  </a:lnTo>
                  <a:lnTo>
                    <a:pt x="423" y="1087"/>
                  </a:lnTo>
                  <a:lnTo>
                    <a:pt x="433" y="1086"/>
                  </a:lnTo>
                  <a:lnTo>
                    <a:pt x="437" y="1092"/>
                  </a:lnTo>
                  <a:lnTo>
                    <a:pt x="439" y="1095"/>
                  </a:lnTo>
                  <a:lnTo>
                    <a:pt x="442" y="1096"/>
                  </a:lnTo>
                  <a:lnTo>
                    <a:pt x="443" y="1095"/>
                  </a:lnTo>
                  <a:lnTo>
                    <a:pt x="444" y="1092"/>
                  </a:lnTo>
                  <a:lnTo>
                    <a:pt x="447" y="1086"/>
                  </a:lnTo>
                  <a:lnTo>
                    <a:pt x="452" y="1086"/>
                  </a:lnTo>
                  <a:lnTo>
                    <a:pt x="456" y="1089"/>
                  </a:lnTo>
                  <a:lnTo>
                    <a:pt x="465" y="1090"/>
                  </a:lnTo>
                  <a:lnTo>
                    <a:pt x="469" y="1092"/>
                  </a:lnTo>
                  <a:lnTo>
                    <a:pt x="475" y="1090"/>
                  </a:lnTo>
                  <a:lnTo>
                    <a:pt x="479" y="1089"/>
                  </a:lnTo>
                  <a:lnTo>
                    <a:pt x="483" y="1086"/>
                  </a:lnTo>
                  <a:lnTo>
                    <a:pt x="489" y="1083"/>
                  </a:lnTo>
                  <a:lnTo>
                    <a:pt x="493" y="1083"/>
                  </a:lnTo>
                  <a:lnTo>
                    <a:pt x="502" y="1086"/>
                  </a:lnTo>
                  <a:lnTo>
                    <a:pt x="502" y="1093"/>
                  </a:lnTo>
                  <a:lnTo>
                    <a:pt x="506" y="1095"/>
                  </a:lnTo>
                  <a:lnTo>
                    <a:pt x="509" y="1093"/>
                  </a:lnTo>
                  <a:lnTo>
                    <a:pt x="514" y="1090"/>
                  </a:lnTo>
                  <a:lnTo>
                    <a:pt x="519" y="1090"/>
                  </a:lnTo>
                  <a:lnTo>
                    <a:pt x="512" y="1102"/>
                  </a:lnTo>
                  <a:lnTo>
                    <a:pt x="505" y="1113"/>
                  </a:lnTo>
                  <a:lnTo>
                    <a:pt x="505" y="1115"/>
                  </a:lnTo>
                  <a:lnTo>
                    <a:pt x="505" y="1119"/>
                  </a:lnTo>
                  <a:lnTo>
                    <a:pt x="505" y="1122"/>
                  </a:lnTo>
                  <a:lnTo>
                    <a:pt x="505" y="1123"/>
                  </a:lnTo>
                  <a:lnTo>
                    <a:pt x="509" y="1125"/>
                  </a:lnTo>
                  <a:lnTo>
                    <a:pt x="514" y="1123"/>
                  </a:lnTo>
                  <a:lnTo>
                    <a:pt x="511" y="1136"/>
                  </a:lnTo>
                  <a:lnTo>
                    <a:pt x="509" y="1146"/>
                  </a:lnTo>
                  <a:lnTo>
                    <a:pt x="508" y="1152"/>
                  </a:lnTo>
                  <a:lnTo>
                    <a:pt x="506" y="1154"/>
                  </a:lnTo>
                  <a:lnTo>
                    <a:pt x="504" y="1155"/>
                  </a:lnTo>
                  <a:lnTo>
                    <a:pt x="501" y="1156"/>
                  </a:lnTo>
                  <a:lnTo>
                    <a:pt x="499" y="1158"/>
                  </a:lnTo>
                  <a:lnTo>
                    <a:pt x="499" y="1159"/>
                  </a:lnTo>
                  <a:lnTo>
                    <a:pt x="501" y="1162"/>
                  </a:lnTo>
                  <a:lnTo>
                    <a:pt x="502" y="1164"/>
                  </a:lnTo>
                  <a:lnTo>
                    <a:pt x="502" y="1168"/>
                  </a:lnTo>
                  <a:lnTo>
                    <a:pt x="505" y="1169"/>
                  </a:lnTo>
                  <a:lnTo>
                    <a:pt x="506" y="1172"/>
                  </a:lnTo>
                  <a:lnTo>
                    <a:pt x="511" y="1177"/>
                  </a:lnTo>
                  <a:lnTo>
                    <a:pt x="514" y="1174"/>
                  </a:lnTo>
                  <a:lnTo>
                    <a:pt x="515" y="1174"/>
                  </a:lnTo>
                  <a:lnTo>
                    <a:pt x="516" y="1174"/>
                  </a:lnTo>
                  <a:lnTo>
                    <a:pt x="516" y="1177"/>
                  </a:lnTo>
                  <a:lnTo>
                    <a:pt x="518" y="1179"/>
                  </a:lnTo>
                  <a:lnTo>
                    <a:pt x="518" y="1182"/>
                  </a:lnTo>
                  <a:lnTo>
                    <a:pt x="518" y="1184"/>
                  </a:lnTo>
                  <a:lnTo>
                    <a:pt x="519" y="1185"/>
                  </a:lnTo>
                  <a:lnTo>
                    <a:pt x="522" y="1187"/>
                  </a:lnTo>
                  <a:lnTo>
                    <a:pt x="525" y="1187"/>
                  </a:lnTo>
                  <a:lnTo>
                    <a:pt x="529" y="1187"/>
                  </a:lnTo>
                  <a:lnTo>
                    <a:pt x="532" y="1188"/>
                  </a:lnTo>
                  <a:lnTo>
                    <a:pt x="532" y="1192"/>
                  </a:lnTo>
                  <a:lnTo>
                    <a:pt x="540" y="1195"/>
                  </a:lnTo>
                  <a:lnTo>
                    <a:pt x="545" y="1195"/>
                  </a:lnTo>
                  <a:lnTo>
                    <a:pt x="555" y="1195"/>
                  </a:lnTo>
                  <a:lnTo>
                    <a:pt x="565" y="1195"/>
                  </a:lnTo>
                  <a:lnTo>
                    <a:pt x="570" y="1197"/>
                  </a:lnTo>
                  <a:lnTo>
                    <a:pt x="574" y="1198"/>
                  </a:lnTo>
                  <a:lnTo>
                    <a:pt x="577" y="1201"/>
                  </a:lnTo>
                  <a:lnTo>
                    <a:pt x="581" y="1204"/>
                  </a:lnTo>
                  <a:lnTo>
                    <a:pt x="587" y="1213"/>
                  </a:lnTo>
                  <a:lnTo>
                    <a:pt x="593" y="1220"/>
                  </a:lnTo>
                  <a:lnTo>
                    <a:pt x="596" y="1224"/>
                  </a:lnTo>
                  <a:lnTo>
                    <a:pt x="599" y="1227"/>
                  </a:lnTo>
                  <a:lnTo>
                    <a:pt x="604" y="1228"/>
                  </a:lnTo>
                  <a:lnTo>
                    <a:pt x="610" y="1231"/>
                  </a:lnTo>
                  <a:lnTo>
                    <a:pt x="622" y="1234"/>
                  </a:lnTo>
                  <a:lnTo>
                    <a:pt x="633" y="1236"/>
                  </a:lnTo>
                  <a:lnTo>
                    <a:pt x="646" y="1240"/>
                  </a:lnTo>
                  <a:lnTo>
                    <a:pt x="650" y="1244"/>
                  </a:lnTo>
                  <a:lnTo>
                    <a:pt x="655" y="1249"/>
                  </a:lnTo>
                  <a:lnTo>
                    <a:pt x="663" y="1240"/>
                  </a:lnTo>
                  <a:lnTo>
                    <a:pt x="673" y="1231"/>
                  </a:lnTo>
                  <a:lnTo>
                    <a:pt x="673" y="1230"/>
                  </a:lnTo>
                  <a:lnTo>
                    <a:pt x="673" y="1227"/>
                  </a:lnTo>
                  <a:lnTo>
                    <a:pt x="673" y="1223"/>
                  </a:lnTo>
                  <a:lnTo>
                    <a:pt x="673" y="1221"/>
                  </a:lnTo>
                  <a:lnTo>
                    <a:pt x="669" y="1217"/>
                  </a:lnTo>
                  <a:lnTo>
                    <a:pt x="666" y="1214"/>
                  </a:lnTo>
                  <a:lnTo>
                    <a:pt x="665" y="1213"/>
                  </a:lnTo>
                  <a:lnTo>
                    <a:pt x="671" y="1205"/>
                  </a:lnTo>
                  <a:lnTo>
                    <a:pt x="678" y="1197"/>
                  </a:lnTo>
                  <a:lnTo>
                    <a:pt x="686" y="1191"/>
                  </a:lnTo>
                  <a:lnTo>
                    <a:pt x="691" y="1188"/>
                  </a:lnTo>
                  <a:lnTo>
                    <a:pt x="695" y="1188"/>
                  </a:lnTo>
                  <a:lnTo>
                    <a:pt x="708" y="1191"/>
                  </a:lnTo>
                  <a:lnTo>
                    <a:pt x="724" y="1195"/>
                  </a:lnTo>
                  <a:lnTo>
                    <a:pt x="727" y="1207"/>
                  </a:lnTo>
                  <a:lnTo>
                    <a:pt x="728" y="1207"/>
                  </a:lnTo>
                  <a:lnTo>
                    <a:pt x="731" y="1208"/>
                  </a:lnTo>
                  <a:lnTo>
                    <a:pt x="735" y="1207"/>
                  </a:lnTo>
                  <a:lnTo>
                    <a:pt x="741" y="1207"/>
                  </a:lnTo>
                  <a:lnTo>
                    <a:pt x="745" y="1207"/>
                  </a:lnTo>
                  <a:lnTo>
                    <a:pt x="757" y="1214"/>
                  </a:lnTo>
                  <a:lnTo>
                    <a:pt x="767" y="1221"/>
                  </a:lnTo>
                  <a:lnTo>
                    <a:pt x="767" y="1224"/>
                  </a:lnTo>
                  <a:lnTo>
                    <a:pt x="771" y="1224"/>
                  </a:lnTo>
                  <a:lnTo>
                    <a:pt x="774" y="1223"/>
                  </a:lnTo>
                  <a:lnTo>
                    <a:pt x="779" y="1221"/>
                  </a:lnTo>
                  <a:lnTo>
                    <a:pt x="784" y="1221"/>
                  </a:lnTo>
                  <a:lnTo>
                    <a:pt x="789" y="1223"/>
                  </a:lnTo>
                  <a:lnTo>
                    <a:pt x="794" y="1227"/>
                  </a:lnTo>
                  <a:lnTo>
                    <a:pt x="806" y="1234"/>
                  </a:lnTo>
                  <a:lnTo>
                    <a:pt x="820" y="1227"/>
                  </a:lnTo>
                  <a:lnTo>
                    <a:pt x="820" y="1224"/>
                  </a:lnTo>
                  <a:lnTo>
                    <a:pt x="820" y="1221"/>
                  </a:lnTo>
                  <a:lnTo>
                    <a:pt x="819" y="1220"/>
                  </a:lnTo>
                  <a:lnTo>
                    <a:pt x="820" y="1218"/>
                  </a:lnTo>
                  <a:lnTo>
                    <a:pt x="822" y="1217"/>
                  </a:lnTo>
                  <a:lnTo>
                    <a:pt x="823" y="1217"/>
                  </a:lnTo>
                  <a:lnTo>
                    <a:pt x="826" y="1220"/>
                  </a:lnTo>
                  <a:lnTo>
                    <a:pt x="829" y="1221"/>
                  </a:lnTo>
                  <a:lnTo>
                    <a:pt x="830" y="1224"/>
                  </a:lnTo>
                  <a:lnTo>
                    <a:pt x="830" y="1221"/>
                  </a:lnTo>
                  <a:lnTo>
                    <a:pt x="839" y="1221"/>
                  </a:lnTo>
                  <a:lnTo>
                    <a:pt x="842" y="1221"/>
                  </a:lnTo>
                  <a:lnTo>
                    <a:pt x="859" y="1224"/>
                  </a:lnTo>
                  <a:lnTo>
                    <a:pt x="868" y="1218"/>
                  </a:lnTo>
                  <a:lnTo>
                    <a:pt x="874" y="1215"/>
                  </a:lnTo>
                  <a:lnTo>
                    <a:pt x="876" y="1215"/>
                  </a:lnTo>
                  <a:lnTo>
                    <a:pt x="878" y="1215"/>
                  </a:lnTo>
                  <a:lnTo>
                    <a:pt x="879" y="1218"/>
                  </a:lnTo>
                  <a:lnTo>
                    <a:pt x="881" y="1220"/>
                  </a:lnTo>
                  <a:lnTo>
                    <a:pt x="882" y="1220"/>
                  </a:lnTo>
                  <a:lnTo>
                    <a:pt x="884" y="1221"/>
                  </a:lnTo>
                  <a:lnTo>
                    <a:pt x="882" y="1215"/>
                  </a:lnTo>
                  <a:lnTo>
                    <a:pt x="881" y="1213"/>
                  </a:lnTo>
                  <a:lnTo>
                    <a:pt x="885" y="1213"/>
                  </a:lnTo>
                  <a:lnTo>
                    <a:pt x="889" y="1213"/>
                  </a:lnTo>
                  <a:lnTo>
                    <a:pt x="891" y="1217"/>
                  </a:lnTo>
                  <a:lnTo>
                    <a:pt x="892" y="1220"/>
                  </a:lnTo>
                  <a:lnTo>
                    <a:pt x="894" y="1220"/>
                  </a:lnTo>
                  <a:lnTo>
                    <a:pt x="895" y="1221"/>
                  </a:lnTo>
                  <a:lnTo>
                    <a:pt x="897" y="1220"/>
                  </a:lnTo>
                  <a:lnTo>
                    <a:pt x="901" y="1218"/>
                  </a:lnTo>
                  <a:lnTo>
                    <a:pt x="905" y="1215"/>
                  </a:lnTo>
                  <a:lnTo>
                    <a:pt x="912" y="1215"/>
                  </a:lnTo>
                  <a:lnTo>
                    <a:pt x="918" y="1215"/>
                  </a:lnTo>
                  <a:lnTo>
                    <a:pt x="925" y="1215"/>
                  </a:lnTo>
                  <a:lnTo>
                    <a:pt x="933" y="1215"/>
                  </a:lnTo>
                  <a:lnTo>
                    <a:pt x="937" y="1214"/>
                  </a:lnTo>
                  <a:lnTo>
                    <a:pt x="941" y="1210"/>
                  </a:lnTo>
                  <a:lnTo>
                    <a:pt x="943" y="1207"/>
                  </a:lnTo>
                  <a:lnTo>
                    <a:pt x="941" y="1204"/>
                  </a:lnTo>
                  <a:lnTo>
                    <a:pt x="941" y="1201"/>
                  </a:lnTo>
                  <a:lnTo>
                    <a:pt x="941" y="1198"/>
                  </a:lnTo>
                  <a:lnTo>
                    <a:pt x="943" y="1197"/>
                  </a:lnTo>
                  <a:lnTo>
                    <a:pt x="946" y="1194"/>
                  </a:lnTo>
                  <a:lnTo>
                    <a:pt x="950" y="1191"/>
                  </a:lnTo>
                  <a:lnTo>
                    <a:pt x="950" y="1188"/>
                  </a:lnTo>
                  <a:lnTo>
                    <a:pt x="948" y="1187"/>
                  </a:lnTo>
                  <a:lnTo>
                    <a:pt x="947" y="1185"/>
                  </a:lnTo>
                  <a:lnTo>
                    <a:pt x="947" y="1184"/>
                  </a:lnTo>
                  <a:lnTo>
                    <a:pt x="947" y="1182"/>
                  </a:lnTo>
                  <a:lnTo>
                    <a:pt x="950" y="1177"/>
                  </a:lnTo>
                  <a:lnTo>
                    <a:pt x="956" y="1168"/>
                  </a:lnTo>
                  <a:lnTo>
                    <a:pt x="960" y="1158"/>
                  </a:lnTo>
                  <a:lnTo>
                    <a:pt x="961" y="1154"/>
                  </a:lnTo>
                  <a:lnTo>
                    <a:pt x="961" y="1151"/>
                  </a:lnTo>
                  <a:lnTo>
                    <a:pt x="960" y="1149"/>
                  </a:lnTo>
                  <a:lnTo>
                    <a:pt x="959" y="1148"/>
                  </a:lnTo>
                  <a:lnTo>
                    <a:pt x="956" y="1146"/>
                  </a:lnTo>
                  <a:lnTo>
                    <a:pt x="956" y="1143"/>
                  </a:lnTo>
                  <a:lnTo>
                    <a:pt x="957" y="1141"/>
                  </a:lnTo>
                  <a:lnTo>
                    <a:pt x="959" y="1136"/>
                  </a:lnTo>
                  <a:lnTo>
                    <a:pt x="959" y="1132"/>
                  </a:lnTo>
                  <a:lnTo>
                    <a:pt x="956" y="1120"/>
                  </a:lnTo>
                  <a:lnTo>
                    <a:pt x="954" y="1115"/>
                  </a:lnTo>
                  <a:lnTo>
                    <a:pt x="953" y="1107"/>
                  </a:lnTo>
                  <a:lnTo>
                    <a:pt x="959" y="1105"/>
                  </a:lnTo>
                  <a:lnTo>
                    <a:pt x="959" y="1100"/>
                  </a:lnTo>
                  <a:lnTo>
                    <a:pt x="957" y="1096"/>
                  </a:lnTo>
                  <a:lnTo>
                    <a:pt x="956" y="1093"/>
                  </a:lnTo>
                  <a:lnTo>
                    <a:pt x="956" y="1090"/>
                  </a:lnTo>
                  <a:lnTo>
                    <a:pt x="953" y="1093"/>
                  </a:lnTo>
                  <a:lnTo>
                    <a:pt x="951" y="1096"/>
                  </a:lnTo>
                  <a:lnTo>
                    <a:pt x="948" y="1100"/>
                  </a:lnTo>
                  <a:lnTo>
                    <a:pt x="948" y="1102"/>
                  </a:lnTo>
                  <a:lnTo>
                    <a:pt x="947" y="1102"/>
                  </a:lnTo>
                  <a:lnTo>
                    <a:pt x="946" y="1102"/>
                  </a:lnTo>
                  <a:lnTo>
                    <a:pt x="943" y="1102"/>
                  </a:lnTo>
                  <a:lnTo>
                    <a:pt x="940" y="1102"/>
                  </a:lnTo>
                  <a:lnTo>
                    <a:pt x="938" y="1099"/>
                  </a:lnTo>
                  <a:lnTo>
                    <a:pt x="937" y="1099"/>
                  </a:lnTo>
                  <a:lnTo>
                    <a:pt x="936" y="1099"/>
                  </a:lnTo>
                  <a:lnTo>
                    <a:pt x="931" y="1103"/>
                  </a:lnTo>
                  <a:lnTo>
                    <a:pt x="924" y="1109"/>
                  </a:lnTo>
                  <a:lnTo>
                    <a:pt x="918" y="1112"/>
                  </a:lnTo>
                  <a:lnTo>
                    <a:pt x="912" y="1115"/>
                  </a:lnTo>
                  <a:lnTo>
                    <a:pt x="907" y="1116"/>
                  </a:lnTo>
                  <a:lnTo>
                    <a:pt x="904" y="1116"/>
                  </a:lnTo>
                  <a:lnTo>
                    <a:pt x="900" y="1116"/>
                  </a:lnTo>
                  <a:lnTo>
                    <a:pt x="898" y="1115"/>
                  </a:lnTo>
                  <a:lnTo>
                    <a:pt x="895" y="1110"/>
                  </a:lnTo>
                  <a:lnTo>
                    <a:pt x="889" y="1105"/>
                  </a:lnTo>
                  <a:lnTo>
                    <a:pt x="881" y="1100"/>
                  </a:lnTo>
                  <a:lnTo>
                    <a:pt x="874" y="1097"/>
                  </a:lnTo>
                  <a:lnTo>
                    <a:pt x="869" y="1097"/>
                  </a:lnTo>
                  <a:lnTo>
                    <a:pt x="868" y="1099"/>
                  </a:lnTo>
                  <a:lnTo>
                    <a:pt x="865" y="1103"/>
                  </a:lnTo>
                  <a:lnTo>
                    <a:pt x="864" y="1106"/>
                  </a:lnTo>
                  <a:lnTo>
                    <a:pt x="862" y="1110"/>
                  </a:lnTo>
                  <a:lnTo>
                    <a:pt x="859" y="1113"/>
                  </a:lnTo>
                  <a:lnTo>
                    <a:pt x="856" y="1115"/>
                  </a:lnTo>
                  <a:lnTo>
                    <a:pt x="853" y="1115"/>
                  </a:lnTo>
                  <a:lnTo>
                    <a:pt x="851" y="1115"/>
                  </a:lnTo>
                  <a:lnTo>
                    <a:pt x="849" y="1115"/>
                  </a:lnTo>
                  <a:lnTo>
                    <a:pt x="848" y="1116"/>
                  </a:lnTo>
                  <a:lnTo>
                    <a:pt x="842" y="1110"/>
                  </a:lnTo>
                  <a:lnTo>
                    <a:pt x="838" y="1105"/>
                  </a:lnTo>
                  <a:lnTo>
                    <a:pt x="829" y="1093"/>
                  </a:lnTo>
                  <a:lnTo>
                    <a:pt x="823" y="1096"/>
                  </a:lnTo>
                  <a:lnTo>
                    <a:pt x="820" y="1097"/>
                  </a:lnTo>
                  <a:lnTo>
                    <a:pt x="817" y="1096"/>
                  </a:lnTo>
                  <a:lnTo>
                    <a:pt x="817" y="1089"/>
                  </a:lnTo>
                  <a:lnTo>
                    <a:pt x="816" y="1087"/>
                  </a:lnTo>
                  <a:lnTo>
                    <a:pt x="815" y="1087"/>
                  </a:lnTo>
                  <a:lnTo>
                    <a:pt x="810" y="1087"/>
                  </a:lnTo>
                  <a:lnTo>
                    <a:pt x="806" y="1089"/>
                  </a:lnTo>
                  <a:lnTo>
                    <a:pt x="803" y="1089"/>
                  </a:lnTo>
                  <a:lnTo>
                    <a:pt x="803" y="1076"/>
                  </a:lnTo>
                  <a:lnTo>
                    <a:pt x="802" y="1070"/>
                  </a:lnTo>
                  <a:lnTo>
                    <a:pt x="800" y="1063"/>
                  </a:lnTo>
                  <a:lnTo>
                    <a:pt x="796" y="1064"/>
                  </a:lnTo>
                  <a:lnTo>
                    <a:pt x="793" y="1066"/>
                  </a:lnTo>
                  <a:lnTo>
                    <a:pt x="792" y="1061"/>
                  </a:lnTo>
                  <a:lnTo>
                    <a:pt x="792" y="1060"/>
                  </a:lnTo>
                  <a:lnTo>
                    <a:pt x="790" y="1057"/>
                  </a:lnTo>
                  <a:lnTo>
                    <a:pt x="796" y="1056"/>
                  </a:lnTo>
                  <a:lnTo>
                    <a:pt x="799" y="1056"/>
                  </a:lnTo>
                  <a:lnTo>
                    <a:pt x="803" y="1054"/>
                  </a:lnTo>
                  <a:lnTo>
                    <a:pt x="803" y="1053"/>
                  </a:lnTo>
                  <a:lnTo>
                    <a:pt x="800" y="1051"/>
                  </a:lnTo>
                  <a:lnTo>
                    <a:pt x="797" y="1050"/>
                  </a:lnTo>
                  <a:lnTo>
                    <a:pt x="797" y="1044"/>
                  </a:lnTo>
                  <a:lnTo>
                    <a:pt x="799" y="1040"/>
                  </a:lnTo>
                  <a:lnTo>
                    <a:pt x="799" y="1035"/>
                  </a:lnTo>
                  <a:lnTo>
                    <a:pt x="799" y="1033"/>
                  </a:lnTo>
                  <a:lnTo>
                    <a:pt x="797" y="1030"/>
                  </a:lnTo>
                  <a:lnTo>
                    <a:pt x="796" y="1030"/>
                  </a:lnTo>
                  <a:lnTo>
                    <a:pt x="793" y="1028"/>
                  </a:lnTo>
                  <a:lnTo>
                    <a:pt x="787" y="1027"/>
                  </a:lnTo>
                  <a:lnTo>
                    <a:pt x="787" y="1020"/>
                  </a:lnTo>
                  <a:lnTo>
                    <a:pt x="787" y="1017"/>
                  </a:lnTo>
                  <a:lnTo>
                    <a:pt x="789" y="1015"/>
                  </a:lnTo>
                  <a:lnTo>
                    <a:pt x="790" y="1017"/>
                  </a:lnTo>
                  <a:lnTo>
                    <a:pt x="794" y="1010"/>
                  </a:lnTo>
                  <a:lnTo>
                    <a:pt x="800" y="1002"/>
                  </a:lnTo>
                  <a:lnTo>
                    <a:pt x="794" y="1005"/>
                  </a:lnTo>
                  <a:lnTo>
                    <a:pt x="790" y="1008"/>
                  </a:lnTo>
                  <a:lnTo>
                    <a:pt x="789" y="1007"/>
                  </a:lnTo>
                  <a:lnTo>
                    <a:pt x="787" y="1005"/>
                  </a:lnTo>
                  <a:lnTo>
                    <a:pt x="787" y="1002"/>
                  </a:lnTo>
                  <a:lnTo>
                    <a:pt x="787" y="999"/>
                  </a:lnTo>
                  <a:lnTo>
                    <a:pt x="786" y="995"/>
                  </a:lnTo>
                  <a:lnTo>
                    <a:pt x="784" y="991"/>
                  </a:lnTo>
                  <a:lnTo>
                    <a:pt x="764" y="992"/>
                  </a:lnTo>
                  <a:lnTo>
                    <a:pt x="743" y="991"/>
                  </a:lnTo>
                  <a:lnTo>
                    <a:pt x="750" y="1001"/>
                  </a:lnTo>
                  <a:lnTo>
                    <a:pt x="751" y="1004"/>
                  </a:lnTo>
                  <a:lnTo>
                    <a:pt x="751" y="1005"/>
                  </a:lnTo>
                  <a:lnTo>
                    <a:pt x="750" y="1007"/>
                  </a:lnTo>
                  <a:lnTo>
                    <a:pt x="747" y="1007"/>
                  </a:lnTo>
                  <a:lnTo>
                    <a:pt x="737" y="1008"/>
                  </a:lnTo>
                  <a:lnTo>
                    <a:pt x="737" y="1011"/>
                  </a:lnTo>
                  <a:lnTo>
                    <a:pt x="737" y="1012"/>
                  </a:lnTo>
                  <a:lnTo>
                    <a:pt x="734" y="1014"/>
                  </a:lnTo>
                  <a:lnTo>
                    <a:pt x="732" y="1010"/>
                  </a:lnTo>
                  <a:lnTo>
                    <a:pt x="732" y="1008"/>
                  </a:lnTo>
                  <a:lnTo>
                    <a:pt x="732" y="1007"/>
                  </a:lnTo>
                  <a:lnTo>
                    <a:pt x="728" y="1005"/>
                  </a:lnTo>
                  <a:lnTo>
                    <a:pt x="730" y="999"/>
                  </a:lnTo>
                  <a:lnTo>
                    <a:pt x="730" y="998"/>
                  </a:lnTo>
                  <a:lnTo>
                    <a:pt x="728" y="998"/>
                  </a:lnTo>
                  <a:lnTo>
                    <a:pt x="727" y="1001"/>
                  </a:lnTo>
                  <a:lnTo>
                    <a:pt x="721" y="1011"/>
                  </a:lnTo>
                  <a:lnTo>
                    <a:pt x="724" y="1017"/>
                  </a:lnTo>
                  <a:lnTo>
                    <a:pt x="728" y="1023"/>
                  </a:lnTo>
                  <a:lnTo>
                    <a:pt x="732" y="1028"/>
                  </a:lnTo>
                  <a:lnTo>
                    <a:pt x="734" y="1031"/>
                  </a:lnTo>
                  <a:lnTo>
                    <a:pt x="732" y="1033"/>
                  </a:lnTo>
                  <a:lnTo>
                    <a:pt x="731" y="1034"/>
                  </a:lnTo>
                  <a:lnTo>
                    <a:pt x="727" y="1033"/>
                  </a:lnTo>
                  <a:lnTo>
                    <a:pt x="727" y="1038"/>
                  </a:lnTo>
                  <a:lnTo>
                    <a:pt x="728" y="1040"/>
                  </a:lnTo>
                  <a:lnTo>
                    <a:pt x="728" y="1041"/>
                  </a:lnTo>
                  <a:lnTo>
                    <a:pt x="728" y="1044"/>
                  </a:lnTo>
                  <a:lnTo>
                    <a:pt x="731" y="1044"/>
                  </a:lnTo>
                  <a:lnTo>
                    <a:pt x="732" y="1043"/>
                  </a:lnTo>
                  <a:lnTo>
                    <a:pt x="734" y="1041"/>
                  </a:lnTo>
                  <a:lnTo>
                    <a:pt x="737" y="1041"/>
                  </a:lnTo>
                  <a:lnTo>
                    <a:pt x="738" y="1041"/>
                  </a:lnTo>
                  <a:lnTo>
                    <a:pt x="740" y="1043"/>
                  </a:lnTo>
                  <a:lnTo>
                    <a:pt x="741" y="1046"/>
                  </a:lnTo>
                  <a:lnTo>
                    <a:pt x="744" y="1050"/>
                  </a:lnTo>
                  <a:lnTo>
                    <a:pt x="745" y="1053"/>
                  </a:lnTo>
                  <a:lnTo>
                    <a:pt x="748" y="1053"/>
                  </a:lnTo>
                  <a:lnTo>
                    <a:pt x="751" y="1053"/>
                  </a:lnTo>
                  <a:lnTo>
                    <a:pt x="754" y="1054"/>
                  </a:lnTo>
                  <a:lnTo>
                    <a:pt x="757" y="1054"/>
                  </a:lnTo>
                  <a:lnTo>
                    <a:pt x="758" y="1057"/>
                  </a:lnTo>
                  <a:lnTo>
                    <a:pt x="758" y="1060"/>
                  </a:lnTo>
                  <a:lnTo>
                    <a:pt x="760" y="1066"/>
                  </a:lnTo>
                  <a:lnTo>
                    <a:pt x="760" y="1069"/>
                  </a:lnTo>
                  <a:lnTo>
                    <a:pt x="758" y="1067"/>
                  </a:lnTo>
                  <a:lnTo>
                    <a:pt x="756" y="1063"/>
                  </a:lnTo>
                  <a:lnTo>
                    <a:pt x="754" y="1061"/>
                  </a:lnTo>
                  <a:lnTo>
                    <a:pt x="754" y="1060"/>
                  </a:lnTo>
                  <a:lnTo>
                    <a:pt x="751" y="1060"/>
                  </a:lnTo>
                  <a:lnTo>
                    <a:pt x="748" y="1060"/>
                  </a:lnTo>
                  <a:lnTo>
                    <a:pt x="745" y="1061"/>
                  </a:lnTo>
                  <a:lnTo>
                    <a:pt x="743" y="1060"/>
                  </a:lnTo>
                  <a:lnTo>
                    <a:pt x="748" y="1063"/>
                  </a:lnTo>
                  <a:lnTo>
                    <a:pt x="748" y="1074"/>
                  </a:lnTo>
                  <a:lnTo>
                    <a:pt x="743" y="1073"/>
                  </a:lnTo>
                  <a:lnTo>
                    <a:pt x="740" y="1070"/>
                  </a:lnTo>
                  <a:lnTo>
                    <a:pt x="737" y="1070"/>
                  </a:lnTo>
                  <a:lnTo>
                    <a:pt x="731" y="1071"/>
                  </a:lnTo>
                  <a:lnTo>
                    <a:pt x="730" y="1073"/>
                  </a:lnTo>
                  <a:lnTo>
                    <a:pt x="731" y="1074"/>
                  </a:lnTo>
                  <a:lnTo>
                    <a:pt x="734" y="1074"/>
                  </a:lnTo>
                  <a:lnTo>
                    <a:pt x="737" y="1083"/>
                  </a:lnTo>
                  <a:lnTo>
                    <a:pt x="734" y="1083"/>
                  </a:lnTo>
                  <a:lnTo>
                    <a:pt x="730" y="1083"/>
                  </a:lnTo>
                  <a:lnTo>
                    <a:pt x="727" y="1082"/>
                  </a:lnTo>
                  <a:lnTo>
                    <a:pt x="724" y="1083"/>
                  </a:lnTo>
                  <a:lnTo>
                    <a:pt x="722" y="1083"/>
                  </a:lnTo>
                  <a:lnTo>
                    <a:pt x="722" y="1084"/>
                  </a:lnTo>
                  <a:lnTo>
                    <a:pt x="724" y="1087"/>
                  </a:lnTo>
                  <a:lnTo>
                    <a:pt x="727" y="1090"/>
                  </a:lnTo>
                  <a:lnTo>
                    <a:pt x="704" y="1090"/>
                  </a:lnTo>
                  <a:lnTo>
                    <a:pt x="704" y="1084"/>
                  </a:lnTo>
                  <a:lnTo>
                    <a:pt x="702" y="1079"/>
                  </a:lnTo>
                  <a:lnTo>
                    <a:pt x="698" y="1066"/>
                  </a:lnTo>
                  <a:lnTo>
                    <a:pt x="711" y="1066"/>
                  </a:lnTo>
                  <a:lnTo>
                    <a:pt x="718" y="1066"/>
                  </a:lnTo>
                  <a:lnTo>
                    <a:pt x="727" y="1069"/>
                  </a:lnTo>
                  <a:lnTo>
                    <a:pt x="721" y="1066"/>
                  </a:lnTo>
                  <a:lnTo>
                    <a:pt x="715" y="1060"/>
                  </a:lnTo>
                  <a:lnTo>
                    <a:pt x="711" y="1059"/>
                  </a:lnTo>
                  <a:lnTo>
                    <a:pt x="708" y="1057"/>
                  </a:lnTo>
                  <a:lnTo>
                    <a:pt x="704" y="1057"/>
                  </a:lnTo>
                  <a:lnTo>
                    <a:pt x="698" y="1057"/>
                  </a:lnTo>
                  <a:lnTo>
                    <a:pt x="696" y="1060"/>
                  </a:lnTo>
                  <a:lnTo>
                    <a:pt x="695" y="1061"/>
                  </a:lnTo>
                  <a:lnTo>
                    <a:pt x="692" y="1063"/>
                  </a:lnTo>
                  <a:lnTo>
                    <a:pt x="694" y="1056"/>
                  </a:lnTo>
                  <a:lnTo>
                    <a:pt x="692" y="1047"/>
                  </a:lnTo>
                  <a:lnTo>
                    <a:pt x="695" y="1047"/>
                  </a:lnTo>
                  <a:lnTo>
                    <a:pt x="695" y="1046"/>
                  </a:lnTo>
                  <a:lnTo>
                    <a:pt x="695" y="1044"/>
                  </a:lnTo>
                  <a:lnTo>
                    <a:pt x="694" y="1043"/>
                  </a:lnTo>
                  <a:lnTo>
                    <a:pt x="692" y="1044"/>
                  </a:lnTo>
                  <a:lnTo>
                    <a:pt x="689" y="1044"/>
                  </a:lnTo>
                  <a:lnTo>
                    <a:pt x="688" y="1044"/>
                  </a:lnTo>
                  <a:lnTo>
                    <a:pt x="688" y="1041"/>
                  </a:lnTo>
                  <a:lnTo>
                    <a:pt x="676" y="1028"/>
                  </a:lnTo>
                  <a:lnTo>
                    <a:pt x="659" y="1005"/>
                  </a:lnTo>
                  <a:lnTo>
                    <a:pt x="659" y="1001"/>
                  </a:lnTo>
                  <a:lnTo>
                    <a:pt x="660" y="995"/>
                  </a:lnTo>
                  <a:lnTo>
                    <a:pt x="663" y="985"/>
                  </a:lnTo>
                  <a:lnTo>
                    <a:pt x="665" y="981"/>
                  </a:lnTo>
                  <a:lnTo>
                    <a:pt x="665" y="975"/>
                  </a:lnTo>
                  <a:lnTo>
                    <a:pt x="663" y="972"/>
                  </a:lnTo>
                  <a:lnTo>
                    <a:pt x="663" y="971"/>
                  </a:lnTo>
                  <a:lnTo>
                    <a:pt x="660" y="966"/>
                  </a:lnTo>
                  <a:lnTo>
                    <a:pt x="643" y="958"/>
                  </a:lnTo>
                  <a:lnTo>
                    <a:pt x="642" y="956"/>
                  </a:lnTo>
                  <a:lnTo>
                    <a:pt x="642" y="953"/>
                  </a:lnTo>
                  <a:lnTo>
                    <a:pt x="642" y="952"/>
                  </a:lnTo>
                  <a:lnTo>
                    <a:pt x="640" y="949"/>
                  </a:lnTo>
                  <a:lnTo>
                    <a:pt x="636" y="948"/>
                  </a:lnTo>
                  <a:lnTo>
                    <a:pt x="632" y="946"/>
                  </a:lnTo>
                  <a:lnTo>
                    <a:pt x="627" y="946"/>
                  </a:lnTo>
                  <a:lnTo>
                    <a:pt x="626" y="945"/>
                  </a:lnTo>
                  <a:lnTo>
                    <a:pt x="623" y="945"/>
                  </a:lnTo>
                  <a:lnTo>
                    <a:pt x="620" y="942"/>
                  </a:lnTo>
                  <a:lnTo>
                    <a:pt x="619" y="938"/>
                  </a:lnTo>
                  <a:lnTo>
                    <a:pt x="616" y="933"/>
                  </a:lnTo>
                  <a:lnTo>
                    <a:pt x="613" y="930"/>
                  </a:lnTo>
                  <a:lnTo>
                    <a:pt x="610" y="930"/>
                  </a:lnTo>
                  <a:lnTo>
                    <a:pt x="607" y="930"/>
                  </a:lnTo>
                  <a:lnTo>
                    <a:pt x="604" y="930"/>
                  </a:lnTo>
                  <a:lnTo>
                    <a:pt x="601" y="930"/>
                  </a:lnTo>
                  <a:lnTo>
                    <a:pt x="586" y="919"/>
                  </a:lnTo>
                  <a:lnTo>
                    <a:pt x="586" y="917"/>
                  </a:lnTo>
                  <a:lnTo>
                    <a:pt x="586" y="916"/>
                  </a:lnTo>
                  <a:lnTo>
                    <a:pt x="587" y="915"/>
                  </a:lnTo>
                  <a:lnTo>
                    <a:pt x="588" y="912"/>
                  </a:lnTo>
                  <a:lnTo>
                    <a:pt x="577" y="903"/>
                  </a:lnTo>
                  <a:lnTo>
                    <a:pt x="576" y="899"/>
                  </a:lnTo>
                  <a:lnTo>
                    <a:pt x="577" y="894"/>
                  </a:lnTo>
                  <a:lnTo>
                    <a:pt x="580" y="886"/>
                  </a:lnTo>
                  <a:lnTo>
                    <a:pt x="576" y="884"/>
                  </a:lnTo>
                  <a:lnTo>
                    <a:pt x="574" y="883"/>
                  </a:lnTo>
                  <a:lnTo>
                    <a:pt x="574" y="880"/>
                  </a:lnTo>
                  <a:lnTo>
                    <a:pt x="573" y="886"/>
                  </a:lnTo>
                  <a:lnTo>
                    <a:pt x="571" y="891"/>
                  </a:lnTo>
                  <a:lnTo>
                    <a:pt x="568" y="893"/>
                  </a:lnTo>
                  <a:lnTo>
                    <a:pt x="567" y="893"/>
                  </a:lnTo>
                  <a:lnTo>
                    <a:pt x="564" y="893"/>
                  </a:lnTo>
                  <a:lnTo>
                    <a:pt x="563" y="894"/>
                  </a:lnTo>
                  <a:lnTo>
                    <a:pt x="564" y="896"/>
                  </a:lnTo>
                  <a:lnTo>
                    <a:pt x="565" y="897"/>
                  </a:lnTo>
                  <a:lnTo>
                    <a:pt x="563" y="899"/>
                  </a:lnTo>
                  <a:lnTo>
                    <a:pt x="560" y="900"/>
                  </a:lnTo>
                  <a:lnTo>
                    <a:pt x="557" y="900"/>
                  </a:lnTo>
                  <a:lnTo>
                    <a:pt x="555" y="897"/>
                  </a:lnTo>
                  <a:lnTo>
                    <a:pt x="555" y="896"/>
                  </a:lnTo>
                  <a:lnTo>
                    <a:pt x="555" y="890"/>
                  </a:lnTo>
                  <a:lnTo>
                    <a:pt x="557" y="886"/>
                  </a:lnTo>
                  <a:lnTo>
                    <a:pt x="557" y="884"/>
                  </a:lnTo>
                  <a:lnTo>
                    <a:pt x="555" y="881"/>
                  </a:lnTo>
                  <a:lnTo>
                    <a:pt x="554" y="880"/>
                  </a:lnTo>
                  <a:lnTo>
                    <a:pt x="555" y="877"/>
                  </a:lnTo>
                  <a:lnTo>
                    <a:pt x="555" y="874"/>
                  </a:lnTo>
                  <a:lnTo>
                    <a:pt x="557" y="873"/>
                  </a:lnTo>
                  <a:lnTo>
                    <a:pt x="551" y="874"/>
                  </a:lnTo>
                  <a:lnTo>
                    <a:pt x="545" y="876"/>
                  </a:lnTo>
                  <a:lnTo>
                    <a:pt x="540" y="876"/>
                  </a:lnTo>
                  <a:lnTo>
                    <a:pt x="532" y="879"/>
                  </a:lnTo>
                  <a:lnTo>
                    <a:pt x="532" y="883"/>
                  </a:lnTo>
                  <a:lnTo>
                    <a:pt x="534" y="883"/>
                  </a:lnTo>
                  <a:lnTo>
                    <a:pt x="535" y="884"/>
                  </a:lnTo>
                  <a:lnTo>
                    <a:pt x="538" y="886"/>
                  </a:lnTo>
                  <a:lnTo>
                    <a:pt x="534" y="893"/>
                  </a:lnTo>
                  <a:lnTo>
                    <a:pt x="529" y="900"/>
                  </a:lnTo>
                  <a:lnTo>
                    <a:pt x="529" y="906"/>
                  </a:lnTo>
                  <a:lnTo>
                    <a:pt x="529" y="912"/>
                  </a:lnTo>
                  <a:lnTo>
                    <a:pt x="547" y="920"/>
                  </a:lnTo>
                  <a:lnTo>
                    <a:pt x="554" y="926"/>
                  </a:lnTo>
                  <a:lnTo>
                    <a:pt x="558" y="930"/>
                  </a:lnTo>
                  <a:lnTo>
                    <a:pt x="560" y="933"/>
                  </a:lnTo>
                  <a:lnTo>
                    <a:pt x="561" y="936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64" y="948"/>
                  </a:lnTo>
                  <a:lnTo>
                    <a:pt x="565" y="952"/>
                  </a:lnTo>
                  <a:lnTo>
                    <a:pt x="568" y="956"/>
                  </a:lnTo>
                  <a:lnTo>
                    <a:pt x="571" y="961"/>
                  </a:lnTo>
                  <a:lnTo>
                    <a:pt x="576" y="963"/>
                  </a:lnTo>
                  <a:lnTo>
                    <a:pt x="580" y="965"/>
                  </a:lnTo>
                  <a:lnTo>
                    <a:pt x="588" y="968"/>
                  </a:lnTo>
                  <a:lnTo>
                    <a:pt x="601" y="969"/>
                  </a:lnTo>
                  <a:lnTo>
                    <a:pt x="603" y="975"/>
                  </a:lnTo>
                  <a:lnTo>
                    <a:pt x="603" y="978"/>
                  </a:lnTo>
                  <a:lnTo>
                    <a:pt x="603" y="979"/>
                  </a:lnTo>
                  <a:lnTo>
                    <a:pt x="601" y="981"/>
                  </a:lnTo>
                  <a:lnTo>
                    <a:pt x="606" y="984"/>
                  </a:lnTo>
                  <a:lnTo>
                    <a:pt x="609" y="985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9" y="988"/>
                  </a:lnTo>
                  <a:lnTo>
                    <a:pt x="626" y="994"/>
                  </a:lnTo>
                  <a:lnTo>
                    <a:pt x="629" y="997"/>
                  </a:lnTo>
                  <a:lnTo>
                    <a:pt x="632" y="999"/>
                  </a:lnTo>
                  <a:lnTo>
                    <a:pt x="635" y="1004"/>
                  </a:lnTo>
                  <a:lnTo>
                    <a:pt x="639" y="1011"/>
                  </a:lnTo>
                  <a:lnTo>
                    <a:pt x="639" y="1014"/>
                  </a:lnTo>
                  <a:lnTo>
                    <a:pt x="639" y="1017"/>
                  </a:lnTo>
                  <a:lnTo>
                    <a:pt x="637" y="1020"/>
                  </a:lnTo>
                  <a:lnTo>
                    <a:pt x="635" y="1020"/>
                  </a:lnTo>
                  <a:lnTo>
                    <a:pt x="635" y="1014"/>
                  </a:lnTo>
                  <a:lnTo>
                    <a:pt x="627" y="1010"/>
                  </a:lnTo>
                  <a:lnTo>
                    <a:pt x="623" y="1008"/>
                  </a:lnTo>
                  <a:lnTo>
                    <a:pt x="620" y="1007"/>
                  </a:lnTo>
                  <a:lnTo>
                    <a:pt x="617" y="1007"/>
                  </a:lnTo>
                  <a:lnTo>
                    <a:pt x="614" y="1008"/>
                  </a:lnTo>
                  <a:lnTo>
                    <a:pt x="612" y="1011"/>
                  </a:lnTo>
                  <a:lnTo>
                    <a:pt x="610" y="1017"/>
                  </a:lnTo>
                  <a:lnTo>
                    <a:pt x="609" y="1020"/>
                  </a:lnTo>
                  <a:lnTo>
                    <a:pt x="610" y="1024"/>
                  </a:lnTo>
                  <a:lnTo>
                    <a:pt x="612" y="1027"/>
                  </a:lnTo>
                  <a:lnTo>
                    <a:pt x="614" y="1028"/>
                  </a:lnTo>
                  <a:lnTo>
                    <a:pt x="617" y="1031"/>
                  </a:lnTo>
                  <a:lnTo>
                    <a:pt x="619" y="1033"/>
                  </a:lnTo>
                  <a:lnTo>
                    <a:pt x="619" y="1037"/>
                  </a:lnTo>
                  <a:lnTo>
                    <a:pt x="617" y="1043"/>
                  </a:lnTo>
                  <a:lnTo>
                    <a:pt x="616" y="1047"/>
                  </a:lnTo>
                  <a:lnTo>
                    <a:pt x="613" y="1053"/>
                  </a:lnTo>
                  <a:lnTo>
                    <a:pt x="606" y="1064"/>
                  </a:lnTo>
                  <a:lnTo>
                    <a:pt x="601" y="1071"/>
                  </a:lnTo>
                  <a:lnTo>
                    <a:pt x="593" y="1069"/>
                  </a:lnTo>
                  <a:lnTo>
                    <a:pt x="588" y="1069"/>
                  </a:lnTo>
                  <a:lnTo>
                    <a:pt x="587" y="1069"/>
                  </a:lnTo>
                  <a:lnTo>
                    <a:pt x="586" y="1069"/>
                  </a:lnTo>
                  <a:lnTo>
                    <a:pt x="586" y="1074"/>
                  </a:lnTo>
                  <a:lnTo>
                    <a:pt x="586" y="1073"/>
                  </a:lnTo>
                  <a:lnTo>
                    <a:pt x="586" y="1074"/>
                  </a:lnTo>
                  <a:lnTo>
                    <a:pt x="586" y="1080"/>
                  </a:lnTo>
                  <a:lnTo>
                    <a:pt x="584" y="1089"/>
                  </a:lnTo>
                  <a:lnTo>
                    <a:pt x="583" y="1096"/>
                  </a:lnTo>
                  <a:lnTo>
                    <a:pt x="571" y="1092"/>
                  </a:lnTo>
                  <a:lnTo>
                    <a:pt x="561" y="1086"/>
                  </a:lnTo>
                  <a:lnTo>
                    <a:pt x="551" y="1080"/>
                  </a:lnTo>
                  <a:lnTo>
                    <a:pt x="541" y="1074"/>
                  </a:lnTo>
                  <a:lnTo>
                    <a:pt x="540" y="1073"/>
                  </a:lnTo>
                  <a:lnTo>
                    <a:pt x="540" y="1070"/>
                  </a:lnTo>
                  <a:lnTo>
                    <a:pt x="540" y="1067"/>
                  </a:lnTo>
                  <a:lnTo>
                    <a:pt x="538" y="1066"/>
                  </a:lnTo>
                  <a:lnTo>
                    <a:pt x="564" y="1067"/>
                  </a:lnTo>
                  <a:lnTo>
                    <a:pt x="580" y="1067"/>
                  </a:lnTo>
                  <a:lnTo>
                    <a:pt x="587" y="1067"/>
                  </a:lnTo>
                  <a:lnTo>
                    <a:pt x="593" y="1066"/>
                  </a:lnTo>
                  <a:lnTo>
                    <a:pt x="594" y="1059"/>
                  </a:lnTo>
                  <a:lnTo>
                    <a:pt x="594" y="1054"/>
                  </a:lnTo>
                  <a:lnTo>
                    <a:pt x="596" y="1050"/>
                  </a:lnTo>
                  <a:lnTo>
                    <a:pt x="597" y="1050"/>
                  </a:lnTo>
                  <a:lnTo>
                    <a:pt x="599" y="1050"/>
                  </a:lnTo>
                  <a:lnTo>
                    <a:pt x="599" y="1047"/>
                  </a:lnTo>
                  <a:lnTo>
                    <a:pt x="600" y="1044"/>
                  </a:lnTo>
                  <a:lnTo>
                    <a:pt x="600" y="1038"/>
                  </a:lnTo>
                  <a:lnTo>
                    <a:pt x="599" y="1028"/>
                  </a:lnTo>
                  <a:lnTo>
                    <a:pt x="596" y="1021"/>
                  </a:lnTo>
                  <a:lnTo>
                    <a:pt x="594" y="1020"/>
                  </a:lnTo>
                  <a:lnTo>
                    <a:pt x="593" y="1018"/>
                  </a:lnTo>
                  <a:lnTo>
                    <a:pt x="588" y="1017"/>
                  </a:lnTo>
                  <a:lnTo>
                    <a:pt x="584" y="1015"/>
                  </a:lnTo>
                  <a:lnTo>
                    <a:pt x="581" y="1015"/>
                  </a:lnTo>
                  <a:lnTo>
                    <a:pt x="580" y="1014"/>
                  </a:lnTo>
                  <a:lnTo>
                    <a:pt x="578" y="1012"/>
                  </a:lnTo>
                  <a:lnTo>
                    <a:pt x="580" y="1010"/>
                  </a:lnTo>
                  <a:lnTo>
                    <a:pt x="580" y="1007"/>
                  </a:lnTo>
                  <a:lnTo>
                    <a:pt x="580" y="1005"/>
                  </a:lnTo>
                  <a:lnTo>
                    <a:pt x="578" y="1004"/>
                  </a:lnTo>
                  <a:lnTo>
                    <a:pt x="576" y="1002"/>
                  </a:lnTo>
                  <a:lnTo>
                    <a:pt x="574" y="1002"/>
                  </a:lnTo>
                  <a:lnTo>
                    <a:pt x="571" y="1002"/>
                  </a:lnTo>
                  <a:lnTo>
                    <a:pt x="571" y="997"/>
                  </a:lnTo>
                  <a:lnTo>
                    <a:pt x="568" y="995"/>
                  </a:lnTo>
                  <a:lnTo>
                    <a:pt x="567" y="994"/>
                  </a:lnTo>
                  <a:lnTo>
                    <a:pt x="561" y="992"/>
                  </a:lnTo>
                  <a:lnTo>
                    <a:pt x="555" y="991"/>
                  </a:lnTo>
                  <a:lnTo>
                    <a:pt x="550" y="988"/>
                  </a:lnTo>
                  <a:lnTo>
                    <a:pt x="544" y="984"/>
                  </a:lnTo>
                  <a:lnTo>
                    <a:pt x="537" y="976"/>
                  </a:lnTo>
                  <a:lnTo>
                    <a:pt x="527" y="966"/>
                  </a:lnTo>
                  <a:lnTo>
                    <a:pt x="521" y="966"/>
                  </a:lnTo>
                  <a:lnTo>
                    <a:pt x="518" y="962"/>
                  </a:lnTo>
                  <a:lnTo>
                    <a:pt x="515" y="959"/>
                  </a:lnTo>
                  <a:lnTo>
                    <a:pt x="509" y="951"/>
                  </a:lnTo>
                  <a:lnTo>
                    <a:pt x="502" y="933"/>
                  </a:lnTo>
                  <a:lnTo>
                    <a:pt x="498" y="925"/>
                  </a:lnTo>
                  <a:lnTo>
                    <a:pt x="493" y="916"/>
                  </a:lnTo>
                  <a:lnTo>
                    <a:pt x="491" y="913"/>
                  </a:lnTo>
                  <a:lnTo>
                    <a:pt x="486" y="909"/>
                  </a:lnTo>
                  <a:lnTo>
                    <a:pt x="478" y="903"/>
                  </a:lnTo>
                  <a:lnTo>
                    <a:pt x="476" y="903"/>
                  </a:lnTo>
                  <a:lnTo>
                    <a:pt x="475" y="903"/>
                  </a:lnTo>
                  <a:lnTo>
                    <a:pt x="472" y="903"/>
                  </a:lnTo>
                  <a:lnTo>
                    <a:pt x="469" y="903"/>
                  </a:lnTo>
                  <a:lnTo>
                    <a:pt x="466" y="903"/>
                  </a:lnTo>
                  <a:lnTo>
                    <a:pt x="466" y="906"/>
                  </a:lnTo>
                  <a:lnTo>
                    <a:pt x="465" y="907"/>
                  </a:lnTo>
                  <a:lnTo>
                    <a:pt x="463" y="909"/>
                  </a:lnTo>
                  <a:lnTo>
                    <a:pt x="462" y="912"/>
                  </a:lnTo>
                  <a:lnTo>
                    <a:pt x="460" y="916"/>
                  </a:lnTo>
                  <a:lnTo>
                    <a:pt x="457" y="919"/>
                  </a:lnTo>
                  <a:lnTo>
                    <a:pt x="456" y="920"/>
                  </a:lnTo>
                  <a:lnTo>
                    <a:pt x="453" y="920"/>
                  </a:lnTo>
                  <a:lnTo>
                    <a:pt x="449" y="922"/>
                  </a:lnTo>
                  <a:lnTo>
                    <a:pt x="446" y="922"/>
                  </a:lnTo>
                  <a:lnTo>
                    <a:pt x="442" y="922"/>
                  </a:lnTo>
                  <a:lnTo>
                    <a:pt x="439" y="925"/>
                  </a:lnTo>
                  <a:lnTo>
                    <a:pt x="437" y="927"/>
                  </a:lnTo>
                  <a:lnTo>
                    <a:pt x="433" y="933"/>
                  </a:lnTo>
                  <a:lnTo>
                    <a:pt x="432" y="935"/>
                  </a:lnTo>
                  <a:lnTo>
                    <a:pt x="430" y="936"/>
                  </a:lnTo>
                  <a:lnTo>
                    <a:pt x="424" y="936"/>
                  </a:lnTo>
                  <a:lnTo>
                    <a:pt x="420" y="936"/>
                  </a:lnTo>
                  <a:lnTo>
                    <a:pt x="416" y="935"/>
                  </a:lnTo>
                  <a:lnTo>
                    <a:pt x="411" y="932"/>
                  </a:lnTo>
                  <a:lnTo>
                    <a:pt x="403" y="927"/>
                  </a:lnTo>
                  <a:lnTo>
                    <a:pt x="398" y="926"/>
                  </a:lnTo>
                  <a:lnTo>
                    <a:pt x="394" y="925"/>
                  </a:lnTo>
                  <a:lnTo>
                    <a:pt x="390" y="925"/>
                  </a:lnTo>
                  <a:lnTo>
                    <a:pt x="387" y="926"/>
                  </a:lnTo>
                  <a:lnTo>
                    <a:pt x="384" y="927"/>
                  </a:lnTo>
                  <a:lnTo>
                    <a:pt x="381" y="927"/>
                  </a:lnTo>
                  <a:lnTo>
                    <a:pt x="378" y="930"/>
                  </a:lnTo>
                  <a:lnTo>
                    <a:pt x="375" y="932"/>
                  </a:lnTo>
                  <a:lnTo>
                    <a:pt x="372" y="936"/>
                  </a:lnTo>
                  <a:lnTo>
                    <a:pt x="371" y="939"/>
                  </a:lnTo>
                  <a:lnTo>
                    <a:pt x="371" y="940"/>
                  </a:lnTo>
                  <a:lnTo>
                    <a:pt x="371" y="946"/>
                  </a:lnTo>
                  <a:lnTo>
                    <a:pt x="372" y="958"/>
                  </a:lnTo>
                  <a:lnTo>
                    <a:pt x="372" y="962"/>
                  </a:lnTo>
                  <a:lnTo>
                    <a:pt x="372" y="966"/>
                  </a:lnTo>
                  <a:lnTo>
                    <a:pt x="371" y="969"/>
                  </a:lnTo>
                  <a:lnTo>
                    <a:pt x="368" y="971"/>
                  </a:lnTo>
                  <a:lnTo>
                    <a:pt x="364" y="972"/>
                  </a:lnTo>
                  <a:lnTo>
                    <a:pt x="360" y="974"/>
                  </a:lnTo>
                  <a:lnTo>
                    <a:pt x="351" y="978"/>
                  </a:lnTo>
                  <a:lnTo>
                    <a:pt x="345" y="981"/>
                  </a:lnTo>
                  <a:lnTo>
                    <a:pt x="341" y="984"/>
                  </a:lnTo>
                  <a:lnTo>
                    <a:pt x="336" y="987"/>
                  </a:lnTo>
                  <a:lnTo>
                    <a:pt x="334" y="991"/>
                  </a:lnTo>
                  <a:lnTo>
                    <a:pt x="331" y="995"/>
                  </a:lnTo>
                  <a:lnTo>
                    <a:pt x="319" y="1014"/>
                  </a:lnTo>
                  <a:lnTo>
                    <a:pt x="315" y="1017"/>
                  </a:lnTo>
                  <a:lnTo>
                    <a:pt x="312" y="1020"/>
                  </a:lnTo>
                  <a:lnTo>
                    <a:pt x="311" y="1023"/>
                  </a:lnTo>
                  <a:lnTo>
                    <a:pt x="312" y="1025"/>
                  </a:lnTo>
                  <a:lnTo>
                    <a:pt x="312" y="1028"/>
                  </a:lnTo>
                  <a:lnTo>
                    <a:pt x="313" y="1030"/>
                  </a:lnTo>
                  <a:lnTo>
                    <a:pt x="316" y="1033"/>
                  </a:lnTo>
                  <a:lnTo>
                    <a:pt x="316" y="1035"/>
                  </a:lnTo>
                  <a:lnTo>
                    <a:pt x="316" y="1038"/>
                  </a:lnTo>
                  <a:lnTo>
                    <a:pt x="313" y="1041"/>
                  </a:lnTo>
                  <a:lnTo>
                    <a:pt x="306" y="1048"/>
                  </a:lnTo>
                  <a:lnTo>
                    <a:pt x="300" y="1054"/>
                  </a:lnTo>
                  <a:lnTo>
                    <a:pt x="300" y="1057"/>
                  </a:lnTo>
                  <a:lnTo>
                    <a:pt x="300" y="1060"/>
                  </a:lnTo>
                  <a:lnTo>
                    <a:pt x="300" y="1064"/>
                  </a:lnTo>
                  <a:lnTo>
                    <a:pt x="300" y="1066"/>
                  </a:lnTo>
                  <a:lnTo>
                    <a:pt x="296" y="1069"/>
                  </a:lnTo>
                  <a:lnTo>
                    <a:pt x="290" y="1070"/>
                  </a:lnTo>
                  <a:lnTo>
                    <a:pt x="286" y="1071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6" y="1083"/>
                  </a:lnTo>
                  <a:lnTo>
                    <a:pt x="273" y="1087"/>
                  </a:lnTo>
                  <a:lnTo>
                    <a:pt x="270" y="1090"/>
                  </a:lnTo>
                  <a:lnTo>
                    <a:pt x="270" y="1093"/>
                  </a:lnTo>
                  <a:lnTo>
                    <a:pt x="264" y="1096"/>
                  </a:lnTo>
                  <a:lnTo>
                    <a:pt x="260" y="1096"/>
                  </a:lnTo>
                  <a:lnTo>
                    <a:pt x="256" y="1096"/>
                  </a:lnTo>
                  <a:lnTo>
                    <a:pt x="252" y="1096"/>
                  </a:lnTo>
                  <a:lnTo>
                    <a:pt x="243" y="1093"/>
                  </a:lnTo>
                  <a:lnTo>
                    <a:pt x="239" y="1093"/>
                  </a:lnTo>
                  <a:lnTo>
                    <a:pt x="234" y="1093"/>
                  </a:lnTo>
                  <a:lnTo>
                    <a:pt x="231" y="1099"/>
                  </a:lnTo>
                  <a:lnTo>
                    <a:pt x="224" y="1102"/>
                  </a:lnTo>
                  <a:lnTo>
                    <a:pt x="218" y="1102"/>
                  </a:lnTo>
                  <a:lnTo>
                    <a:pt x="213" y="1103"/>
                  </a:lnTo>
                  <a:lnTo>
                    <a:pt x="207" y="1105"/>
                  </a:lnTo>
                  <a:lnTo>
                    <a:pt x="198" y="1092"/>
                  </a:lnTo>
                  <a:lnTo>
                    <a:pt x="190" y="1080"/>
                  </a:lnTo>
                  <a:lnTo>
                    <a:pt x="180" y="1082"/>
                  </a:lnTo>
                  <a:lnTo>
                    <a:pt x="169" y="1083"/>
                  </a:lnTo>
                  <a:lnTo>
                    <a:pt x="159" y="1083"/>
                  </a:lnTo>
                  <a:lnTo>
                    <a:pt x="151" y="1083"/>
                  </a:lnTo>
                  <a:lnTo>
                    <a:pt x="154" y="1069"/>
                  </a:lnTo>
                  <a:lnTo>
                    <a:pt x="155" y="1061"/>
                  </a:lnTo>
                  <a:lnTo>
                    <a:pt x="155" y="1059"/>
                  </a:lnTo>
                  <a:lnTo>
                    <a:pt x="154" y="1054"/>
                  </a:lnTo>
                  <a:lnTo>
                    <a:pt x="148" y="1050"/>
                  </a:lnTo>
                  <a:lnTo>
                    <a:pt x="148" y="1046"/>
                  </a:lnTo>
                  <a:lnTo>
                    <a:pt x="149" y="1044"/>
                  </a:lnTo>
                  <a:lnTo>
                    <a:pt x="151" y="1041"/>
                  </a:lnTo>
                  <a:lnTo>
                    <a:pt x="151" y="1038"/>
                  </a:lnTo>
                  <a:lnTo>
                    <a:pt x="148" y="1040"/>
                  </a:lnTo>
                  <a:lnTo>
                    <a:pt x="145" y="1041"/>
                  </a:lnTo>
                  <a:lnTo>
                    <a:pt x="145" y="1033"/>
                  </a:lnTo>
                  <a:lnTo>
                    <a:pt x="145" y="1024"/>
                  </a:lnTo>
                  <a:lnTo>
                    <a:pt x="148" y="1024"/>
                  </a:lnTo>
                  <a:lnTo>
                    <a:pt x="151" y="1014"/>
                  </a:lnTo>
                  <a:lnTo>
                    <a:pt x="152" y="1008"/>
                  </a:lnTo>
                  <a:lnTo>
                    <a:pt x="154" y="1002"/>
                  </a:lnTo>
                  <a:lnTo>
                    <a:pt x="159" y="999"/>
                  </a:lnTo>
                  <a:lnTo>
                    <a:pt x="159" y="995"/>
                  </a:lnTo>
                  <a:lnTo>
                    <a:pt x="159" y="989"/>
                  </a:lnTo>
                  <a:lnTo>
                    <a:pt x="158" y="979"/>
                  </a:lnTo>
                  <a:lnTo>
                    <a:pt x="154" y="965"/>
                  </a:lnTo>
                  <a:lnTo>
                    <a:pt x="154" y="955"/>
                  </a:lnTo>
                  <a:lnTo>
                    <a:pt x="154" y="951"/>
                  </a:lnTo>
                  <a:lnTo>
                    <a:pt x="152" y="946"/>
                  </a:lnTo>
                  <a:lnTo>
                    <a:pt x="145" y="936"/>
                  </a:lnTo>
                  <a:lnTo>
                    <a:pt x="148" y="935"/>
                  </a:lnTo>
                  <a:lnTo>
                    <a:pt x="149" y="932"/>
                  </a:lnTo>
                  <a:lnTo>
                    <a:pt x="152" y="929"/>
                  </a:lnTo>
                  <a:lnTo>
                    <a:pt x="154" y="927"/>
                  </a:lnTo>
                  <a:lnTo>
                    <a:pt x="158" y="927"/>
                  </a:lnTo>
                  <a:lnTo>
                    <a:pt x="161" y="927"/>
                  </a:lnTo>
                  <a:lnTo>
                    <a:pt x="164" y="929"/>
                  </a:lnTo>
                  <a:lnTo>
                    <a:pt x="168" y="927"/>
                  </a:lnTo>
                  <a:lnTo>
                    <a:pt x="172" y="922"/>
                  </a:lnTo>
                  <a:lnTo>
                    <a:pt x="174" y="920"/>
                  </a:lnTo>
                  <a:lnTo>
                    <a:pt x="177" y="919"/>
                  </a:lnTo>
                  <a:lnTo>
                    <a:pt x="178" y="917"/>
                  </a:lnTo>
                  <a:lnTo>
                    <a:pt x="181" y="916"/>
                  </a:lnTo>
                  <a:lnTo>
                    <a:pt x="184" y="917"/>
                  </a:lnTo>
                  <a:lnTo>
                    <a:pt x="187" y="919"/>
                  </a:lnTo>
                  <a:lnTo>
                    <a:pt x="190" y="922"/>
                  </a:lnTo>
                  <a:lnTo>
                    <a:pt x="200" y="923"/>
                  </a:lnTo>
                  <a:lnTo>
                    <a:pt x="208" y="923"/>
                  </a:lnTo>
                  <a:lnTo>
                    <a:pt x="218" y="922"/>
                  </a:lnTo>
                  <a:lnTo>
                    <a:pt x="228" y="922"/>
                  </a:lnTo>
                  <a:lnTo>
                    <a:pt x="244" y="925"/>
                  </a:lnTo>
                  <a:lnTo>
                    <a:pt x="260" y="926"/>
                  </a:lnTo>
                  <a:lnTo>
                    <a:pt x="276" y="927"/>
                  </a:lnTo>
                  <a:lnTo>
                    <a:pt x="285" y="927"/>
                  </a:lnTo>
                  <a:lnTo>
                    <a:pt x="292" y="927"/>
                  </a:lnTo>
                  <a:lnTo>
                    <a:pt x="296" y="912"/>
                  </a:lnTo>
                  <a:lnTo>
                    <a:pt x="296" y="904"/>
                  </a:lnTo>
                  <a:lnTo>
                    <a:pt x="298" y="897"/>
                  </a:lnTo>
                  <a:lnTo>
                    <a:pt x="299" y="881"/>
                  </a:lnTo>
                  <a:lnTo>
                    <a:pt x="298" y="861"/>
                  </a:lnTo>
                  <a:lnTo>
                    <a:pt x="283" y="855"/>
                  </a:lnTo>
                  <a:lnTo>
                    <a:pt x="277" y="853"/>
                  </a:lnTo>
                  <a:lnTo>
                    <a:pt x="275" y="850"/>
                  </a:lnTo>
                  <a:lnTo>
                    <a:pt x="273" y="847"/>
                  </a:lnTo>
                  <a:lnTo>
                    <a:pt x="272" y="843"/>
                  </a:lnTo>
                  <a:lnTo>
                    <a:pt x="272" y="840"/>
                  </a:lnTo>
                  <a:lnTo>
                    <a:pt x="273" y="838"/>
                  </a:lnTo>
                  <a:lnTo>
                    <a:pt x="275" y="834"/>
                  </a:lnTo>
                  <a:lnTo>
                    <a:pt x="276" y="831"/>
                  </a:lnTo>
                  <a:lnTo>
                    <a:pt x="272" y="831"/>
                  </a:lnTo>
                  <a:lnTo>
                    <a:pt x="267" y="831"/>
                  </a:lnTo>
                  <a:lnTo>
                    <a:pt x="266" y="827"/>
                  </a:lnTo>
                  <a:lnTo>
                    <a:pt x="264" y="827"/>
                  </a:lnTo>
                  <a:lnTo>
                    <a:pt x="262" y="825"/>
                  </a:lnTo>
                  <a:lnTo>
                    <a:pt x="264" y="817"/>
                  </a:lnTo>
                  <a:lnTo>
                    <a:pt x="253" y="822"/>
                  </a:lnTo>
                  <a:lnTo>
                    <a:pt x="253" y="817"/>
                  </a:lnTo>
                  <a:lnTo>
                    <a:pt x="246" y="814"/>
                  </a:lnTo>
                  <a:lnTo>
                    <a:pt x="241" y="812"/>
                  </a:lnTo>
                  <a:lnTo>
                    <a:pt x="228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0" y="805"/>
                  </a:lnTo>
                  <a:lnTo>
                    <a:pt x="228" y="801"/>
                  </a:lnTo>
                  <a:lnTo>
                    <a:pt x="233" y="799"/>
                  </a:lnTo>
                  <a:lnTo>
                    <a:pt x="236" y="798"/>
                  </a:lnTo>
                  <a:lnTo>
                    <a:pt x="237" y="798"/>
                  </a:lnTo>
                  <a:lnTo>
                    <a:pt x="228" y="792"/>
                  </a:lnTo>
                  <a:lnTo>
                    <a:pt x="231" y="792"/>
                  </a:lnTo>
                  <a:lnTo>
                    <a:pt x="239" y="789"/>
                  </a:lnTo>
                  <a:lnTo>
                    <a:pt x="247" y="788"/>
                  </a:lnTo>
                  <a:lnTo>
                    <a:pt x="256" y="786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60" y="791"/>
                  </a:lnTo>
                  <a:lnTo>
                    <a:pt x="264" y="792"/>
                  </a:lnTo>
                  <a:lnTo>
                    <a:pt x="273" y="786"/>
                  </a:lnTo>
                  <a:lnTo>
                    <a:pt x="277" y="786"/>
                  </a:lnTo>
                  <a:lnTo>
                    <a:pt x="280" y="788"/>
                  </a:lnTo>
                  <a:lnTo>
                    <a:pt x="285" y="789"/>
                  </a:lnTo>
                  <a:lnTo>
                    <a:pt x="289" y="789"/>
                  </a:lnTo>
                  <a:lnTo>
                    <a:pt x="289" y="783"/>
                  </a:lnTo>
                  <a:lnTo>
                    <a:pt x="288" y="779"/>
                  </a:lnTo>
                  <a:lnTo>
                    <a:pt x="285" y="772"/>
                  </a:lnTo>
                  <a:lnTo>
                    <a:pt x="282" y="766"/>
                  </a:lnTo>
                  <a:lnTo>
                    <a:pt x="280" y="762"/>
                  </a:lnTo>
                  <a:lnTo>
                    <a:pt x="280" y="760"/>
                  </a:lnTo>
                  <a:lnTo>
                    <a:pt x="283" y="758"/>
                  </a:lnTo>
                  <a:lnTo>
                    <a:pt x="288" y="756"/>
                  </a:lnTo>
                  <a:lnTo>
                    <a:pt x="290" y="756"/>
                  </a:lnTo>
                  <a:lnTo>
                    <a:pt x="292" y="756"/>
                  </a:lnTo>
                  <a:lnTo>
                    <a:pt x="292" y="765"/>
                  </a:lnTo>
                  <a:lnTo>
                    <a:pt x="305" y="766"/>
                  </a:lnTo>
                  <a:lnTo>
                    <a:pt x="312" y="766"/>
                  </a:lnTo>
                  <a:lnTo>
                    <a:pt x="319" y="765"/>
                  </a:lnTo>
                  <a:lnTo>
                    <a:pt x="321" y="759"/>
                  </a:lnTo>
                  <a:lnTo>
                    <a:pt x="322" y="756"/>
                  </a:lnTo>
                  <a:lnTo>
                    <a:pt x="322" y="753"/>
                  </a:lnTo>
                  <a:lnTo>
                    <a:pt x="326" y="752"/>
                  </a:lnTo>
                  <a:lnTo>
                    <a:pt x="331" y="750"/>
                  </a:lnTo>
                  <a:lnTo>
                    <a:pt x="336" y="749"/>
                  </a:lnTo>
                  <a:lnTo>
                    <a:pt x="342" y="747"/>
                  </a:lnTo>
                  <a:lnTo>
                    <a:pt x="339" y="726"/>
                  </a:lnTo>
                  <a:lnTo>
                    <a:pt x="354" y="720"/>
                  </a:lnTo>
                  <a:lnTo>
                    <a:pt x="365" y="717"/>
                  </a:lnTo>
                  <a:lnTo>
                    <a:pt x="378" y="716"/>
                  </a:lnTo>
                  <a:lnTo>
                    <a:pt x="385" y="716"/>
                  </a:lnTo>
                  <a:lnTo>
                    <a:pt x="394" y="714"/>
                  </a:lnTo>
                  <a:lnTo>
                    <a:pt x="396" y="706"/>
                  </a:lnTo>
                  <a:lnTo>
                    <a:pt x="396" y="696"/>
                  </a:lnTo>
                  <a:lnTo>
                    <a:pt x="398" y="686"/>
                  </a:lnTo>
                  <a:lnTo>
                    <a:pt x="400" y="681"/>
                  </a:lnTo>
                  <a:lnTo>
                    <a:pt x="403" y="678"/>
                  </a:lnTo>
                  <a:lnTo>
                    <a:pt x="406" y="678"/>
                  </a:lnTo>
                  <a:lnTo>
                    <a:pt x="408" y="677"/>
                  </a:lnTo>
                  <a:lnTo>
                    <a:pt x="411" y="677"/>
                  </a:lnTo>
                  <a:lnTo>
                    <a:pt x="414" y="676"/>
                  </a:lnTo>
                  <a:lnTo>
                    <a:pt x="417" y="668"/>
                  </a:lnTo>
                  <a:lnTo>
                    <a:pt x="420" y="667"/>
                  </a:lnTo>
                  <a:lnTo>
                    <a:pt x="424" y="667"/>
                  </a:lnTo>
                  <a:lnTo>
                    <a:pt x="429" y="667"/>
                  </a:lnTo>
                  <a:lnTo>
                    <a:pt x="433" y="668"/>
                  </a:lnTo>
                  <a:lnTo>
                    <a:pt x="442" y="670"/>
                  </a:lnTo>
                  <a:lnTo>
                    <a:pt x="447" y="671"/>
                  </a:lnTo>
                  <a:lnTo>
                    <a:pt x="447" y="668"/>
                  </a:lnTo>
                  <a:lnTo>
                    <a:pt x="449" y="667"/>
                  </a:lnTo>
                  <a:lnTo>
                    <a:pt x="452" y="665"/>
                  </a:lnTo>
                  <a:lnTo>
                    <a:pt x="453" y="663"/>
                  </a:lnTo>
                  <a:lnTo>
                    <a:pt x="455" y="663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5" y="664"/>
                  </a:lnTo>
                  <a:lnTo>
                    <a:pt x="466" y="665"/>
                  </a:lnTo>
                  <a:lnTo>
                    <a:pt x="469" y="665"/>
                  </a:lnTo>
                  <a:lnTo>
                    <a:pt x="470" y="658"/>
                  </a:lnTo>
                  <a:lnTo>
                    <a:pt x="473" y="655"/>
                  </a:lnTo>
                  <a:lnTo>
                    <a:pt x="473" y="654"/>
                  </a:lnTo>
                  <a:lnTo>
                    <a:pt x="475" y="654"/>
                  </a:lnTo>
                  <a:lnTo>
                    <a:pt x="475" y="657"/>
                  </a:lnTo>
                  <a:lnTo>
                    <a:pt x="476" y="658"/>
                  </a:lnTo>
                  <a:lnTo>
                    <a:pt x="478" y="657"/>
                  </a:lnTo>
                  <a:lnTo>
                    <a:pt x="478" y="654"/>
                  </a:lnTo>
                  <a:lnTo>
                    <a:pt x="478" y="651"/>
                  </a:lnTo>
                  <a:lnTo>
                    <a:pt x="476" y="642"/>
                  </a:lnTo>
                  <a:lnTo>
                    <a:pt x="475" y="632"/>
                  </a:lnTo>
                  <a:lnTo>
                    <a:pt x="475" y="627"/>
                  </a:lnTo>
                  <a:lnTo>
                    <a:pt x="469" y="627"/>
                  </a:lnTo>
                  <a:lnTo>
                    <a:pt x="469" y="624"/>
                  </a:lnTo>
                  <a:lnTo>
                    <a:pt x="470" y="621"/>
                  </a:lnTo>
                  <a:lnTo>
                    <a:pt x="472" y="615"/>
                  </a:lnTo>
                  <a:lnTo>
                    <a:pt x="473" y="614"/>
                  </a:lnTo>
                  <a:lnTo>
                    <a:pt x="472" y="609"/>
                  </a:lnTo>
                  <a:lnTo>
                    <a:pt x="463" y="606"/>
                  </a:lnTo>
                  <a:lnTo>
                    <a:pt x="465" y="598"/>
                  </a:lnTo>
                  <a:lnTo>
                    <a:pt x="466" y="593"/>
                  </a:lnTo>
                  <a:lnTo>
                    <a:pt x="466" y="588"/>
                  </a:lnTo>
                  <a:lnTo>
                    <a:pt x="465" y="586"/>
                  </a:lnTo>
                  <a:lnTo>
                    <a:pt x="463" y="586"/>
                  </a:lnTo>
                  <a:lnTo>
                    <a:pt x="457" y="585"/>
                  </a:lnTo>
                  <a:lnTo>
                    <a:pt x="459" y="579"/>
                  </a:lnTo>
                  <a:lnTo>
                    <a:pt x="460" y="576"/>
                  </a:lnTo>
                  <a:lnTo>
                    <a:pt x="459" y="575"/>
                  </a:lnTo>
                  <a:lnTo>
                    <a:pt x="457" y="573"/>
                  </a:lnTo>
                  <a:lnTo>
                    <a:pt x="475" y="573"/>
                  </a:lnTo>
                  <a:lnTo>
                    <a:pt x="476" y="569"/>
                  </a:lnTo>
                  <a:lnTo>
                    <a:pt x="479" y="565"/>
                  </a:lnTo>
                  <a:lnTo>
                    <a:pt x="480" y="563"/>
                  </a:lnTo>
                  <a:lnTo>
                    <a:pt x="482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5" y="566"/>
                  </a:lnTo>
                  <a:lnTo>
                    <a:pt x="486" y="566"/>
                  </a:lnTo>
                  <a:lnTo>
                    <a:pt x="486" y="563"/>
                  </a:lnTo>
                  <a:lnTo>
                    <a:pt x="485" y="560"/>
                  </a:lnTo>
                  <a:lnTo>
                    <a:pt x="485" y="556"/>
                  </a:lnTo>
                  <a:lnTo>
                    <a:pt x="486" y="555"/>
                  </a:lnTo>
                  <a:lnTo>
                    <a:pt x="483" y="555"/>
                  </a:lnTo>
                  <a:lnTo>
                    <a:pt x="480" y="555"/>
                  </a:lnTo>
                  <a:lnTo>
                    <a:pt x="475" y="555"/>
                  </a:lnTo>
                  <a:lnTo>
                    <a:pt x="476" y="555"/>
                  </a:lnTo>
                  <a:lnTo>
                    <a:pt x="476" y="556"/>
                  </a:lnTo>
                  <a:lnTo>
                    <a:pt x="476" y="559"/>
                  </a:lnTo>
                  <a:lnTo>
                    <a:pt x="476" y="563"/>
                  </a:lnTo>
                  <a:lnTo>
                    <a:pt x="475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3"/>
                  </a:lnTo>
                  <a:lnTo>
                    <a:pt x="473" y="559"/>
                  </a:lnTo>
                  <a:lnTo>
                    <a:pt x="475" y="557"/>
                  </a:lnTo>
                  <a:lnTo>
                    <a:pt x="469" y="557"/>
                  </a:lnTo>
                  <a:lnTo>
                    <a:pt x="466" y="566"/>
                  </a:lnTo>
                  <a:lnTo>
                    <a:pt x="465" y="566"/>
                  </a:lnTo>
                  <a:lnTo>
                    <a:pt x="463" y="563"/>
                  </a:lnTo>
                  <a:lnTo>
                    <a:pt x="462" y="562"/>
                  </a:lnTo>
                  <a:lnTo>
                    <a:pt x="460" y="560"/>
                  </a:lnTo>
                  <a:lnTo>
                    <a:pt x="463" y="557"/>
                  </a:lnTo>
                  <a:lnTo>
                    <a:pt x="466" y="555"/>
                  </a:lnTo>
                  <a:lnTo>
                    <a:pt x="469" y="550"/>
                  </a:lnTo>
                  <a:lnTo>
                    <a:pt x="472" y="549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83" y="549"/>
                  </a:lnTo>
                  <a:lnTo>
                    <a:pt x="486" y="549"/>
                  </a:lnTo>
                  <a:lnTo>
                    <a:pt x="486" y="547"/>
                  </a:lnTo>
                  <a:lnTo>
                    <a:pt x="488" y="547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1" y="537"/>
                  </a:lnTo>
                  <a:lnTo>
                    <a:pt x="498" y="533"/>
                  </a:lnTo>
                  <a:lnTo>
                    <a:pt x="505" y="530"/>
                  </a:lnTo>
                  <a:lnTo>
                    <a:pt x="506" y="533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5" y="546"/>
                  </a:lnTo>
                  <a:lnTo>
                    <a:pt x="504" y="549"/>
                  </a:lnTo>
                  <a:lnTo>
                    <a:pt x="502" y="550"/>
                  </a:lnTo>
                  <a:lnTo>
                    <a:pt x="499" y="550"/>
                  </a:lnTo>
                  <a:lnTo>
                    <a:pt x="496" y="550"/>
                  </a:lnTo>
                  <a:lnTo>
                    <a:pt x="491" y="552"/>
                  </a:lnTo>
                  <a:lnTo>
                    <a:pt x="493" y="553"/>
                  </a:lnTo>
                  <a:lnTo>
                    <a:pt x="495" y="553"/>
                  </a:lnTo>
                  <a:lnTo>
                    <a:pt x="502" y="555"/>
                  </a:lnTo>
                  <a:lnTo>
                    <a:pt x="502" y="559"/>
                  </a:lnTo>
                  <a:lnTo>
                    <a:pt x="502" y="565"/>
                  </a:lnTo>
                  <a:lnTo>
                    <a:pt x="501" y="569"/>
                  </a:lnTo>
                  <a:lnTo>
                    <a:pt x="502" y="573"/>
                  </a:lnTo>
                  <a:lnTo>
                    <a:pt x="511" y="573"/>
                  </a:lnTo>
                  <a:lnTo>
                    <a:pt x="511" y="578"/>
                  </a:lnTo>
                  <a:lnTo>
                    <a:pt x="511" y="582"/>
                  </a:lnTo>
                  <a:lnTo>
                    <a:pt x="509" y="583"/>
                  </a:lnTo>
                  <a:lnTo>
                    <a:pt x="508" y="583"/>
                  </a:lnTo>
                  <a:lnTo>
                    <a:pt x="505" y="582"/>
                  </a:lnTo>
                  <a:lnTo>
                    <a:pt x="502" y="579"/>
                  </a:lnTo>
                  <a:lnTo>
                    <a:pt x="499" y="591"/>
                  </a:lnTo>
                  <a:lnTo>
                    <a:pt x="496" y="602"/>
                  </a:lnTo>
                  <a:lnTo>
                    <a:pt x="499" y="604"/>
                  </a:lnTo>
                  <a:lnTo>
                    <a:pt x="501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8" y="615"/>
                  </a:lnTo>
                  <a:lnTo>
                    <a:pt x="511" y="629"/>
                  </a:lnTo>
                  <a:lnTo>
                    <a:pt x="508" y="622"/>
                  </a:lnTo>
                  <a:lnTo>
                    <a:pt x="505" y="615"/>
                  </a:lnTo>
                  <a:lnTo>
                    <a:pt x="499" y="615"/>
                  </a:lnTo>
                  <a:lnTo>
                    <a:pt x="496" y="612"/>
                  </a:lnTo>
                  <a:lnTo>
                    <a:pt x="493" y="609"/>
                  </a:lnTo>
                  <a:lnTo>
                    <a:pt x="495" y="605"/>
                  </a:lnTo>
                  <a:lnTo>
                    <a:pt x="492" y="608"/>
                  </a:lnTo>
                  <a:lnTo>
                    <a:pt x="488" y="615"/>
                  </a:lnTo>
                  <a:lnTo>
                    <a:pt x="488" y="618"/>
                  </a:lnTo>
                  <a:lnTo>
                    <a:pt x="496" y="618"/>
                  </a:lnTo>
                  <a:lnTo>
                    <a:pt x="493" y="622"/>
                  </a:lnTo>
                  <a:lnTo>
                    <a:pt x="491" y="627"/>
                  </a:lnTo>
                  <a:lnTo>
                    <a:pt x="495" y="631"/>
                  </a:lnTo>
                  <a:lnTo>
                    <a:pt x="498" y="635"/>
                  </a:lnTo>
                  <a:lnTo>
                    <a:pt x="499" y="638"/>
                  </a:lnTo>
                  <a:lnTo>
                    <a:pt x="499" y="642"/>
                  </a:lnTo>
                  <a:lnTo>
                    <a:pt x="502" y="644"/>
                  </a:lnTo>
                  <a:lnTo>
                    <a:pt x="506" y="644"/>
                  </a:lnTo>
                  <a:lnTo>
                    <a:pt x="511" y="642"/>
                  </a:lnTo>
                  <a:lnTo>
                    <a:pt x="514" y="642"/>
                  </a:lnTo>
                  <a:lnTo>
                    <a:pt x="519" y="654"/>
                  </a:lnTo>
                  <a:lnTo>
                    <a:pt x="521" y="651"/>
                  </a:lnTo>
                  <a:lnTo>
                    <a:pt x="522" y="648"/>
                  </a:lnTo>
                  <a:lnTo>
                    <a:pt x="522" y="647"/>
                  </a:lnTo>
                  <a:lnTo>
                    <a:pt x="521" y="645"/>
                  </a:lnTo>
                  <a:lnTo>
                    <a:pt x="522" y="645"/>
                  </a:lnTo>
                  <a:lnTo>
                    <a:pt x="524" y="645"/>
                  </a:lnTo>
                  <a:lnTo>
                    <a:pt x="525" y="645"/>
                  </a:lnTo>
                  <a:lnTo>
                    <a:pt x="528" y="645"/>
                  </a:lnTo>
                  <a:lnTo>
                    <a:pt x="529" y="645"/>
                  </a:lnTo>
                  <a:lnTo>
                    <a:pt x="532" y="642"/>
                  </a:lnTo>
                  <a:lnTo>
                    <a:pt x="535" y="638"/>
                  </a:lnTo>
                  <a:lnTo>
                    <a:pt x="540" y="638"/>
                  </a:lnTo>
                  <a:lnTo>
                    <a:pt x="544" y="637"/>
                  </a:lnTo>
                  <a:lnTo>
                    <a:pt x="548" y="637"/>
                  </a:lnTo>
                  <a:lnTo>
                    <a:pt x="552" y="638"/>
                  </a:lnTo>
                  <a:lnTo>
                    <a:pt x="555" y="642"/>
                  </a:lnTo>
                  <a:lnTo>
                    <a:pt x="571" y="648"/>
                  </a:lnTo>
                  <a:lnTo>
                    <a:pt x="574" y="650"/>
                  </a:lnTo>
                  <a:lnTo>
                    <a:pt x="580" y="648"/>
                  </a:lnTo>
                  <a:lnTo>
                    <a:pt x="587" y="647"/>
                  </a:lnTo>
                  <a:lnTo>
                    <a:pt x="596" y="645"/>
                  </a:lnTo>
                  <a:lnTo>
                    <a:pt x="612" y="638"/>
                  </a:lnTo>
                  <a:lnTo>
                    <a:pt x="624" y="631"/>
                  </a:lnTo>
                  <a:lnTo>
                    <a:pt x="632" y="628"/>
                  </a:lnTo>
                  <a:lnTo>
                    <a:pt x="637" y="627"/>
                  </a:lnTo>
                  <a:lnTo>
                    <a:pt x="640" y="627"/>
                  </a:lnTo>
                  <a:lnTo>
                    <a:pt x="643" y="627"/>
                  </a:lnTo>
                  <a:lnTo>
                    <a:pt x="648" y="629"/>
                  </a:lnTo>
                  <a:lnTo>
                    <a:pt x="648" y="631"/>
                  </a:lnTo>
                  <a:lnTo>
                    <a:pt x="648" y="632"/>
                  </a:lnTo>
                  <a:lnTo>
                    <a:pt x="646" y="632"/>
                  </a:lnTo>
                  <a:lnTo>
                    <a:pt x="643" y="632"/>
                  </a:lnTo>
                  <a:lnTo>
                    <a:pt x="646" y="640"/>
                  </a:lnTo>
                  <a:lnTo>
                    <a:pt x="650" y="640"/>
                  </a:lnTo>
                  <a:lnTo>
                    <a:pt x="655" y="638"/>
                  </a:lnTo>
                  <a:lnTo>
                    <a:pt x="659" y="632"/>
                  </a:lnTo>
                  <a:lnTo>
                    <a:pt x="662" y="632"/>
                  </a:lnTo>
                  <a:lnTo>
                    <a:pt x="662" y="634"/>
                  </a:lnTo>
                  <a:lnTo>
                    <a:pt x="662" y="635"/>
                  </a:lnTo>
                  <a:lnTo>
                    <a:pt x="668" y="635"/>
                  </a:lnTo>
                  <a:lnTo>
                    <a:pt x="669" y="632"/>
                  </a:lnTo>
                  <a:lnTo>
                    <a:pt x="671" y="629"/>
                  </a:lnTo>
                  <a:lnTo>
                    <a:pt x="671" y="625"/>
                  </a:lnTo>
                  <a:lnTo>
                    <a:pt x="671" y="622"/>
                  </a:lnTo>
                  <a:lnTo>
                    <a:pt x="671" y="619"/>
                  </a:lnTo>
                  <a:lnTo>
                    <a:pt x="671" y="616"/>
                  </a:lnTo>
                  <a:lnTo>
                    <a:pt x="671" y="615"/>
                  </a:lnTo>
                  <a:lnTo>
                    <a:pt x="675" y="612"/>
                  </a:lnTo>
                  <a:lnTo>
                    <a:pt x="678" y="609"/>
                  </a:lnTo>
                  <a:lnTo>
                    <a:pt x="679" y="606"/>
                  </a:lnTo>
                  <a:lnTo>
                    <a:pt x="685" y="606"/>
                  </a:lnTo>
                  <a:lnTo>
                    <a:pt x="682" y="615"/>
                  </a:lnTo>
                  <a:lnTo>
                    <a:pt x="688" y="612"/>
                  </a:lnTo>
                  <a:lnTo>
                    <a:pt x="689" y="611"/>
                  </a:lnTo>
                  <a:lnTo>
                    <a:pt x="692" y="609"/>
                  </a:lnTo>
                  <a:lnTo>
                    <a:pt x="692" y="602"/>
                  </a:lnTo>
                  <a:lnTo>
                    <a:pt x="692" y="595"/>
                  </a:lnTo>
                  <a:lnTo>
                    <a:pt x="692" y="588"/>
                  </a:lnTo>
                  <a:lnTo>
                    <a:pt x="695" y="579"/>
                  </a:lnTo>
                  <a:lnTo>
                    <a:pt x="695" y="575"/>
                  </a:lnTo>
                  <a:lnTo>
                    <a:pt x="695" y="570"/>
                  </a:lnTo>
                  <a:lnTo>
                    <a:pt x="698" y="568"/>
                  </a:lnTo>
                  <a:lnTo>
                    <a:pt x="701" y="563"/>
                  </a:lnTo>
                  <a:lnTo>
                    <a:pt x="705" y="559"/>
                  </a:lnTo>
                  <a:lnTo>
                    <a:pt x="707" y="555"/>
                  </a:lnTo>
                  <a:lnTo>
                    <a:pt x="707" y="550"/>
                  </a:lnTo>
                  <a:lnTo>
                    <a:pt x="707" y="546"/>
                  </a:lnTo>
                  <a:lnTo>
                    <a:pt x="707" y="542"/>
                  </a:lnTo>
                  <a:lnTo>
                    <a:pt x="707" y="537"/>
                  </a:lnTo>
                  <a:lnTo>
                    <a:pt x="718" y="533"/>
                  </a:lnTo>
                  <a:lnTo>
                    <a:pt x="720" y="539"/>
                  </a:lnTo>
                  <a:lnTo>
                    <a:pt x="722" y="543"/>
                  </a:lnTo>
                  <a:lnTo>
                    <a:pt x="728" y="555"/>
                  </a:lnTo>
                  <a:lnTo>
                    <a:pt x="737" y="555"/>
                  </a:lnTo>
                  <a:lnTo>
                    <a:pt x="745" y="555"/>
                  </a:lnTo>
                  <a:lnTo>
                    <a:pt x="750" y="543"/>
                  </a:lnTo>
                  <a:lnTo>
                    <a:pt x="751" y="536"/>
                  </a:lnTo>
                  <a:lnTo>
                    <a:pt x="753" y="527"/>
                  </a:lnTo>
                  <a:lnTo>
                    <a:pt x="753" y="521"/>
                  </a:lnTo>
                  <a:lnTo>
                    <a:pt x="751" y="516"/>
                  </a:lnTo>
                  <a:lnTo>
                    <a:pt x="743" y="513"/>
                  </a:lnTo>
                  <a:lnTo>
                    <a:pt x="743" y="500"/>
                  </a:lnTo>
                  <a:lnTo>
                    <a:pt x="743" y="491"/>
                  </a:lnTo>
                  <a:lnTo>
                    <a:pt x="753" y="487"/>
                  </a:lnTo>
                  <a:lnTo>
                    <a:pt x="761" y="483"/>
                  </a:lnTo>
                  <a:lnTo>
                    <a:pt x="768" y="483"/>
                  </a:lnTo>
                  <a:lnTo>
                    <a:pt x="776" y="483"/>
                  </a:lnTo>
                  <a:lnTo>
                    <a:pt x="777" y="481"/>
                  </a:lnTo>
                  <a:lnTo>
                    <a:pt x="777" y="480"/>
                  </a:lnTo>
                  <a:lnTo>
                    <a:pt x="779" y="478"/>
                  </a:lnTo>
                  <a:lnTo>
                    <a:pt x="781" y="477"/>
                  </a:lnTo>
                  <a:lnTo>
                    <a:pt x="786" y="477"/>
                  </a:lnTo>
                  <a:lnTo>
                    <a:pt x="790" y="478"/>
                  </a:lnTo>
                  <a:lnTo>
                    <a:pt x="802" y="481"/>
                  </a:lnTo>
                  <a:lnTo>
                    <a:pt x="813" y="484"/>
                  </a:lnTo>
                  <a:lnTo>
                    <a:pt x="817" y="485"/>
                  </a:lnTo>
                  <a:lnTo>
                    <a:pt x="820" y="485"/>
                  </a:lnTo>
                  <a:lnTo>
                    <a:pt x="820" y="484"/>
                  </a:lnTo>
                  <a:lnTo>
                    <a:pt x="822" y="481"/>
                  </a:lnTo>
                  <a:lnTo>
                    <a:pt x="823" y="471"/>
                  </a:lnTo>
                  <a:lnTo>
                    <a:pt x="830" y="474"/>
                  </a:lnTo>
                  <a:lnTo>
                    <a:pt x="836" y="474"/>
                  </a:lnTo>
                  <a:lnTo>
                    <a:pt x="842" y="474"/>
                  </a:lnTo>
                  <a:lnTo>
                    <a:pt x="845" y="468"/>
                  </a:lnTo>
                  <a:lnTo>
                    <a:pt x="851" y="468"/>
                  </a:lnTo>
                  <a:lnTo>
                    <a:pt x="858" y="467"/>
                  </a:lnTo>
                  <a:lnTo>
                    <a:pt x="866" y="465"/>
                  </a:lnTo>
                  <a:lnTo>
                    <a:pt x="865" y="465"/>
                  </a:lnTo>
                  <a:lnTo>
                    <a:pt x="864" y="465"/>
                  </a:lnTo>
                  <a:lnTo>
                    <a:pt x="861" y="467"/>
                  </a:lnTo>
                  <a:lnTo>
                    <a:pt x="859" y="465"/>
                  </a:lnTo>
                  <a:lnTo>
                    <a:pt x="856" y="462"/>
                  </a:lnTo>
                  <a:lnTo>
                    <a:pt x="855" y="460"/>
                  </a:lnTo>
                  <a:lnTo>
                    <a:pt x="853" y="458"/>
                  </a:lnTo>
                  <a:lnTo>
                    <a:pt x="849" y="458"/>
                  </a:lnTo>
                  <a:lnTo>
                    <a:pt x="845" y="458"/>
                  </a:lnTo>
                  <a:lnTo>
                    <a:pt x="842" y="460"/>
                  </a:lnTo>
                  <a:lnTo>
                    <a:pt x="839" y="461"/>
                  </a:lnTo>
                  <a:lnTo>
                    <a:pt x="836" y="458"/>
                  </a:lnTo>
                  <a:lnTo>
                    <a:pt x="832" y="454"/>
                  </a:lnTo>
                  <a:lnTo>
                    <a:pt x="826" y="449"/>
                  </a:lnTo>
                  <a:lnTo>
                    <a:pt x="823" y="447"/>
                  </a:lnTo>
                  <a:lnTo>
                    <a:pt x="825" y="442"/>
                  </a:lnTo>
                  <a:lnTo>
                    <a:pt x="826" y="441"/>
                  </a:lnTo>
                  <a:lnTo>
                    <a:pt x="826" y="439"/>
                  </a:lnTo>
                  <a:lnTo>
                    <a:pt x="826" y="438"/>
                  </a:lnTo>
                  <a:lnTo>
                    <a:pt x="819" y="442"/>
                  </a:lnTo>
                  <a:lnTo>
                    <a:pt x="813" y="444"/>
                  </a:lnTo>
                  <a:lnTo>
                    <a:pt x="806" y="444"/>
                  </a:lnTo>
                  <a:lnTo>
                    <a:pt x="800" y="442"/>
                  </a:lnTo>
                  <a:lnTo>
                    <a:pt x="797" y="442"/>
                  </a:lnTo>
                  <a:lnTo>
                    <a:pt x="793" y="442"/>
                  </a:lnTo>
                  <a:lnTo>
                    <a:pt x="787" y="442"/>
                  </a:lnTo>
                  <a:lnTo>
                    <a:pt x="781" y="444"/>
                  </a:lnTo>
                  <a:lnTo>
                    <a:pt x="783" y="447"/>
                  </a:lnTo>
                  <a:lnTo>
                    <a:pt x="784" y="449"/>
                  </a:lnTo>
                  <a:lnTo>
                    <a:pt x="780" y="449"/>
                  </a:lnTo>
                  <a:lnTo>
                    <a:pt x="776" y="449"/>
                  </a:lnTo>
                  <a:lnTo>
                    <a:pt x="774" y="451"/>
                  </a:lnTo>
                  <a:lnTo>
                    <a:pt x="771" y="452"/>
                  </a:lnTo>
                  <a:lnTo>
                    <a:pt x="767" y="457"/>
                  </a:lnTo>
                  <a:lnTo>
                    <a:pt x="761" y="464"/>
                  </a:lnTo>
                  <a:lnTo>
                    <a:pt x="756" y="465"/>
                  </a:lnTo>
                  <a:lnTo>
                    <a:pt x="751" y="465"/>
                  </a:lnTo>
                  <a:lnTo>
                    <a:pt x="750" y="465"/>
                  </a:lnTo>
                  <a:lnTo>
                    <a:pt x="747" y="465"/>
                  </a:lnTo>
                  <a:lnTo>
                    <a:pt x="744" y="464"/>
                  </a:lnTo>
                  <a:lnTo>
                    <a:pt x="743" y="464"/>
                  </a:lnTo>
                  <a:lnTo>
                    <a:pt x="743" y="460"/>
                  </a:lnTo>
                  <a:lnTo>
                    <a:pt x="743" y="455"/>
                  </a:lnTo>
                  <a:lnTo>
                    <a:pt x="740" y="455"/>
                  </a:lnTo>
                  <a:lnTo>
                    <a:pt x="741" y="454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32" y="460"/>
                  </a:lnTo>
                  <a:lnTo>
                    <a:pt x="734" y="461"/>
                  </a:lnTo>
                  <a:lnTo>
                    <a:pt x="730" y="460"/>
                  </a:lnTo>
                  <a:lnTo>
                    <a:pt x="727" y="461"/>
                  </a:lnTo>
                  <a:lnTo>
                    <a:pt x="728" y="449"/>
                  </a:lnTo>
                  <a:lnTo>
                    <a:pt x="735" y="449"/>
                  </a:lnTo>
                  <a:lnTo>
                    <a:pt x="738" y="448"/>
                  </a:lnTo>
                  <a:lnTo>
                    <a:pt x="738" y="447"/>
                  </a:lnTo>
                  <a:lnTo>
                    <a:pt x="737" y="445"/>
                  </a:lnTo>
                  <a:lnTo>
                    <a:pt x="732" y="442"/>
                  </a:lnTo>
                  <a:lnTo>
                    <a:pt x="727" y="438"/>
                  </a:lnTo>
                  <a:lnTo>
                    <a:pt x="728" y="438"/>
                  </a:lnTo>
                  <a:lnTo>
                    <a:pt x="727" y="438"/>
                  </a:lnTo>
                  <a:lnTo>
                    <a:pt x="724" y="438"/>
                  </a:lnTo>
                  <a:lnTo>
                    <a:pt x="718" y="441"/>
                  </a:lnTo>
                  <a:lnTo>
                    <a:pt x="718" y="439"/>
                  </a:lnTo>
                  <a:lnTo>
                    <a:pt x="718" y="435"/>
                  </a:lnTo>
                  <a:lnTo>
                    <a:pt x="718" y="432"/>
                  </a:lnTo>
                  <a:lnTo>
                    <a:pt x="718" y="431"/>
                  </a:lnTo>
                  <a:lnTo>
                    <a:pt x="717" y="429"/>
                  </a:lnTo>
                  <a:lnTo>
                    <a:pt x="715" y="431"/>
                  </a:lnTo>
                  <a:lnTo>
                    <a:pt x="712" y="432"/>
                  </a:lnTo>
                  <a:lnTo>
                    <a:pt x="712" y="419"/>
                  </a:lnTo>
                  <a:lnTo>
                    <a:pt x="712" y="413"/>
                  </a:lnTo>
                  <a:lnTo>
                    <a:pt x="714" y="409"/>
                  </a:lnTo>
                  <a:lnTo>
                    <a:pt x="715" y="405"/>
                  </a:lnTo>
                  <a:lnTo>
                    <a:pt x="715" y="399"/>
                  </a:lnTo>
                  <a:lnTo>
                    <a:pt x="714" y="398"/>
                  </a:lnTo>
                  <a:lnTo>
                    <a:pt x="714" y="395"/>
                  </a:lnTo>
                  <a:lnTo>
                    <a:pt x="709" y="389"/>
                  </a:lnTo>
                  <a:lnTo>
                    <a:pt x="707" y="382"/>
                  </a:lnTo>
                  <a:lnTo>
                    <a:pt x="707" y="379"/>
                  </a:lnTo>
                  <a:lnTo>
                    <a:pt x="707" y="375"/>
                  </a:lnTo>
                  <a:lnTo>
                    <a:pt x="709" y="375"/>
                  </a:lnTo>
                  <a:lnTo>
                    <a:pt x="714" y="367"/>
                  </a:lnTo>
                  <a:lnTo>
                    <a:pt x="718" y="359"/>
                  </a:lnTo>
                  <a:lnTo>
                    <a:pt x="720" y="362"/>
                  </a:lnTo>
                  <a:lnTo>
                    <a:pt x="722" y="363"/>
                  </a:lnTo>
                  <a:lnTo>
                    <a:pt x="724" y="363"/>
                  </a:lnTo>
                  <a:lnTo>
                    <a:pt x="724" y="362"/>
                  </a:lnTo>
                  <a:lnTo>
                    <a:pt x="724" y="359"/>
                  </a:lnTo>
                  <a:lnTo>
                    <a:pt x="722" y="356"/>
                  </a:lnTo>
                  <a:lnTo>
                    <a:pt x="724" y="353"/>
                  </a:lnTo>
                  <a:lnTo>
                    <a:pt x="734" y="346"/>
                  </a:lnTo>
                  <a:lnTo>
                    <a:pt x="745" y="339"/>
                  </a:lnTo>
                  <a:lnTo>
                    <a:pt x="748" y="334"/>
                  </a:lnTo>
                  <a:lnTo>
                    <a:pt x="750" y="328"/>
                  </a:lnTo>
                  <a:lnTo>
                    <a:pt x="751" y="324"/>
                  </a:lnTo>
                  <a:lnTo>
                    <a:pt x="754" y="320"/>
                  </a:lnTo>
                  <a:lnTo>
                    <a:pt x="757" y="316"/>
                  </a:lnTo>
                  <a:lnTo>
                    <a:pt x="763" y="311"/>
                  </a:lnTo>
                  <a:lnTo>
                    <a:pt x="767" y="307"/>
                  </a:lnTo>
                  <a:lnTo>
                    <a:pt x="770" y="304"/>
                  </a:lnTo>
                  <a:lnTo>
                    <a:pt x="770" y="303"/>
                  </a:lnTo>
                  <a:lnTo>
                    <a:pt x="770" y="298"/>
                  </a:lnTo>
                  <a:lnTo>
                    <a:pt x="770" y="292"/>
                  </a:lnTo>
                  <a:lnTo>
                    <a:pt x="767" y="281"/>
                  </a:lnTo>
                  <a:lnTo>
                    <a:pt x="754" y="280"/>
                  </a:lnTo>
                  <a:lnTo>
                    <a:pt x="743" y="278"/>
                  </a:lnTo>
                  <a:lnTo>
                    <a:pt x="731" y="278"/>
                  </a:lnTo>
                  <a:lnTo>
                    <a:pt x="728" y="272"/>
                  </a:lnTo>
                  <a:lnTo>
                    <a:pt x="721" y="274"/>
                  </a:lnTo>
                  <a:lnTo>
                    <a:pt x="720" y="275"/>
                  </a:lnTo>
                  <a:lnTo>
                    <a:pt x="720" y="277"/>
                  </a:lnTo>
                  <a:lnTo>
                    <a:pt x="721" y="280"/>
                  </a:lnTo>
                  <a:lnTo>
                    <a:pt x="720" y="282"/>
                  </a:lnTo>
                  <a:lnTo>
                    <a:pt x="718" y="287"/>
                  </a:lnTo>
                  <a:lnTo>
                    <a:pt x="715" y="287"/>
                  </a:lnTo>
                  <a:lnTo>
                    <a:pt x="712" y="288"/>
                  </a:lnTo>
                  <a:lnTo>
                    <a:pt x="709" y="288"/>
                  </a:lnTo>
                  <a:lnTo>
                    <a:pt x="707" y="290"/>
                  </a:lnTo>
                  <a:lnTo>
                    <a:pt x="707" y="294"/>
                  </a:lnTo>
                  <a:lnTo>
                    <a:pt x="702" y="300"/>
                  </a:lnTo>
                  <a:lnTo>
                    <a:pt x="699" y="303"/>
                  </a:lnTo>
                  <a:lnTo>
                    <a:pt x="698" y="305"/>
                  </a:lnTo>
                  <a:lnTo>
                    <a:pt x="698" y="310"/>
                  </a:lnTo>
                  <a:lnTo>
                    <a:pt x="698" y="314"/>
                  </a:lnTo>
                  <a:lnTo>
                    <a:pt x="699" y="317"/>
                  </a:lnTo>
                  <a:lnTo>
                    <a:pt x="701" y="318"/>
                  </a:lnTo>
                  <a:lnTo>
                    <a:pt x="702" y="324"/>
                  </a:lnTo>
                  <a:lnTo>
                    <a:pt x="702" y="327"/>
                  </a:lnTo>
                  <a:lnTo>
                    <a:pt x="701" y="330"/>
                  </a:lnTo>
                  <a:lnTo>
                    <a:pt x="695" y="330"/>
                  </a:lnTo>
                  <a:lnTo>
                    <a:pt x="694" y="333"/>
                  </a:lnTo>
                  <a:lnTo>
                    <a:pt x="691" y="337"/>
                  </a:lnTo>
                  <a:lnTo>
                    <a:pt x="689" y="341"/>
                  </a:lnTo>
                  <a:lnTo>
                    <a:pt x="688" y="344"/>
                  </a:lnTo>
                  <a:lnTo>
                    <a:pt x="685" y="346"/>
                  </a:lnTo>
                  <a:lnTo>
                    <a:pt x="681" y="347"/>
                  </a:lnTo>
                  <a:lnTo>
                    <a:pt x="672" y="349"/>
                  </a:lnTo>
                  <a:lnTo>
                    <a:pt x="663" y="350"/>
                  </a:lnTo>
                  <a:lnTo>
                    <a:pt x="658" y="353"/>
                  </a:lnTo>
                  <a:lnTo>
                    <a:pt x="655" y="354"/>
                  </a:lnTo>
                  <a:lnTo>
                    <a:pt x="655" y="356"/>
                  </a:lnTo>
                  <a:lnTo>
                    <a:pt x="653" y="362"/>
                  </a:lnTo>
                  <a:lnTo>
                    <a:pt x="653" y="367"/>
                  </a:lnTo>
                  <a:lnTo>
                    <a:pt x="652" y="370"/>
                  </a:lnTo>
                  <a:lnTo>
                    <a:pt x="652" y="372"/>
                  </a:lnTo>
                  <a:lnTo>
                    <a:pt x="649" y="373"/>
                  </a:lnTo>
                  <a:lnTo>
                    <a:pt x="646" y="373"/>
                  </a:lnTo>
                  <a:lnTo>
                    <a:pt x="643" y="373"/>
                  </a:lnTo>
                  <a:lnTo>
                    <a:pt x="640" y="375"/>
                  </a:lnTo>
                  <a:lnTo>
                    <a:pt x="642" y="379"/>
                  </a:lnTo>
                  <a:lnTo>
                    <a:pt x="642" y="383"/>
                  </a:lnTo>
                  <a:lnTo>
                    <a:pt x="642" y="385"/>
                  </a:lnTo>
                  <a:lnTo>
                    <a:pt x="640" y="386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2" y="388"/>
                  </a:lnTo>
                  <a:lnTo>
                    <a:pt x="629" y="389"/>
                  </a:lnTo>
                  <a:lnTo>
                    <a:pt x="629" y="392"/>
                  </a:lnTo>
                  <a:lnTo>
                    <a:pt x="630" y="393"/>
                  </a:lnTo>
                  <a:lnTo>
                    <a:pt x="632" y="396"/>
                  </a:lnTo>
                  <a:lnTo>
                    <a:pt x="630" y="399"/>
                  </a:lnTo>
                  <a:lnTo>
                    <a:pt x="630" y="400"/>
                  </a:lnTo>
                  <a:lnTo>
                    <a:pt x="629" y="405"/>
                  </a:lnTo>
                  <a:lnTo>
                    <a:pt x="623" y="405"/>
                  </a:lnTo>
                  <a:lnTo>
                    <a:pt x="624" y="406"/>
                  </a:lnTo>
                  <a:lnTo>
                    <a:pt x="626" y="408"/>
                  </a:lnTo>
                  <a:lnTo>
                    <a:pt x="627" y="412"/>
                  </a:lnTo>
                  <a:lnTo>
                    <a:pt x="629" y="419"/>
                  </a:lnTo>
                  <a:lnTo>
                    <a:pt x="629" y="425"/>
                  </a:lnTo>
                  <a:lnTo>
                    <a:pt x="626" y="449"/>
                  </a:lnTo>
                  <a:lnTo>
                    <a:pt x="637" y="452"/>
                  </a:lnTo>
                  <a:lnTo>
                    <a:pt x="642" y="454"/>
                  </a:lnTo>
                  <a:lnTo>
                    <a:pt x="646" y="457"/>
                  </a:lnTo>
                  <a:lnTo>
                    <a:pt x="649" y="460"/>
                  </a:lnTo>
                  <a:lnTo>
                    <a:pt x="653" y="464"/>
                  </a:lnTo>
                  <a:lnTo>
                    <a:pt x="659" y="474"/>
                  </a:lnTo>
                  <a:lnTo>
                    <a:pt x="659" y="480"/>
                  </a:lnTo>
                  <a:lnTo>
                    <a:pt x="658" y="481"/>
                  </a:lnTo>
                  <a:lnTo>
                    <a:pt x="655" y="483"/>
                  </a:lnTo>
                  <a:lnTo>
                    <a:pt x="649" y="485"/>
                  </a:lnTo>
                  <a:lnTo>
                    <a:pt x="653" y="488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4"/>
                  </a:lnTo>
                  <a:lnTo>
                    <a:pt x="649" y="494"/>
                  </a:lnTo>
                  <a:lnTo>
                    <a:pt x="640" y="504"/>
                  </a:lnTo>
                  <a:lnTo>
                    <a:pt x="636" y="506"/>
                  </a:lnTo>
                  <a:lnTo>
                    <a:pt x="632" y="504"/>
                  </a:lnTo>
                  <a:lnTo>
                    <a:pt x="627" y="503"/>
                  </a:lnTo>
                  <a:lnTo>
                    <a:pt x="624" y="504"/>
                  </a:lnTo>
                  <a:lnTo>
                    <a:pt x="622" y="504"/>
                  </a:lnTo>
                  <a:lnTo>
                    <a:pt x="619" y="507"/>
                  </a:lnTo>
                  <a:lnTo>
                    <a:pt x="620" y="508"/>
                  </a:lnTo>
                  <a:lnTo>
                    <a:pt x="620" y="510"/>
                  </a:lnTo>
                  <a:lnTo>
                    <a:pt x="619" y="511"/>
                  </a:lnTo>
                  <a:lnTo>
                    <a:pt x="616" y="513"/>
                  </a:lnTo>
                  <a:lnTo>
                    <a:pt x="617" y="514"/>
                  </a:lnTo>
                  <a:lnTo>
                    <a:pt x="619" y="516"/>
                  </a:lnTo>
                  <a:lnTo>
                    <a:pt x="619" y="517"/>
                  </a:lnTo>
                  <a:lnTo>
                    <a:pt x="619" y="520"/>
                  </a:lnTo>
                  <a:lnTo>
                    <a:pt x="619" y="524"/>
                  </a:lnTo>
                  <a:lnTo>
                    <a:pt x="617" y="530"/>
                  </a:lnTo>
                  <a:lnTo>
                    <a:pt x="614" y="540"/>
                  </a:lnTo>
                  <a:lnTo>
                    <a:pt x="613" y="546"/>
                  </a:lnTo>
                  <a:lnTo>
                    <a:pt x="610" y="559"/>
                  </a:lnTo>
                  <a:lnTo>
                    <a:pt x="612" y="566"/>
                  </a:lnTo>
                  <a:lnTo>
                    <a:pt x="612" y="568"/>
                  </a:lnTo>
                  <a:lnTo>
                    <a:pt x="613" y="569"/>
                  </a:lnTo>
                  <a:lnTo>
                    <a:pt x="614" y="566"/>
                  </a:lnTo>
                  <a:lnTo>
                    <a:pt x="616" y="563"/>
                  </a:lnTo>
                  <a:lnTo>
                    <a:pt x="619" y="563"/>
                  </a:lnTo>
                  <a:lnTo>
                    <a:pt x="616" y="570"/>
                  </a:lnTo>
                  <a:lnTo>
                    <a:pt x="613" y="576"/>
                  </a:lnTo>
                  <a:lnTo>
                    <a:pt x="609" y="579"/>
                  </a:lnTo>
                  <a:lnTo>
                    <a:pt x="606" y="579"/>
                  </a:lnTo>
                  <a:lnTo>
                    <a:pt x="596" y="579"/>
                  </a:lnTo>
                  <a:lnTo>
                    <a:pt x="580" y="576"/>
                  </a:lnTo>
                  <a:lnTo>
                    <a:pt x="577" y="579"/>
                  </a:lnTo>
                  <a:lnTo>
                    <a:pt x="576" y="583"/>
                  </a:lnTo>
                  <a:lnTo>
                    <a:pt x="573" y="585"/>
                  </a:lnTo>
                  <a:lnTo>
                    <a:pt x="571" y="588"/>
                  </a:lnTo>
                  <a:lnTo>
                    <a:pt x="571" y="591"/>
                  </a:lnTo>
                  <a:lnTo>
                    <a:pt x="571" y="595"/>
                  </a:lnTo>
                  <a:lnTo>
                    <a:pt x="571" y="598"/>
                  </a:lnTo>
                  <a:lnTo>
                    <a:pt x="571" y="602"/>
                  </a:lnTo>
                  <a:lnTo>
                    <a:pt x="557" y="602"/>
                  </a:lnTo>
                  <a:lnTo>
                    <a:pt x="544" y="602"/>
                  </a:lnTo>
                  <a:lnTo>
                    <a:pt x="545" y="599"/>
                  </a:lnTo>
                  <a:lnTo>
                    <a:pt x="547" y="598"/>
                  </a:lnTo>
                  <a:lnTo>
                    <a:pt x="547" y="596"/>
                  </a:lnTo>
                  <a:lnTo>
                    <a:pt x="547" y="593"/>
                  </a:lnTo>
                  <a:lnTo>
                    <a:pt x="541" y="591"/>
                  </a:lnTo>
                  <a:lnTo>
                    <a:pt x="541" y="588"/>
                  </a:lnTo>
                  <a:lnTo>
                    <a:pt x="541" y="585"/>
                  </a:lnTo>
                  <a:lnTo>
                    <a:pt x="541" y="582"/>
                  </a:lnTo>
                  <a:lnTo>
                    <a:pt x="541" y="579"/>
                  </a:lnTo>
                  <a:lnTo>
                    <a:pt x="547" y="579"/>
                  </a:lnTo>
                  <a:lnTo>
                    <a:pt x="550" y="573"/>
                  </a:lnTo>
                  <a:lnTo>
                    <a:pt x="552" y="569"/>
                  </a:lnTo>
                  <a:lnTo>
                    <a:pt x="537" y="553"/>
                  </a:lnTo>
                  <a:lnTo>
                    <a:pt x="528" y="543"/>
                  </a:lnTo>
                  <a:lnTo>
                    <a:pt x="525" y="540"/>
                  </a:lnTo>
                  <a:lnTo>
                    <a:pt x="524" y="537"/>
                  </a:lnTo>
                  <a:lnTo>
                    <a:pt x="525" y="534"/>
                  </a:lnTo>
                  <a:lnTo>
                    <a:pt x="527" y="530"/>
                  </a:lnTo>
                  <a:lnTo>
                    <a:pt x="527" y="527"/>
                  </a:lnTo>
                  <a:lnTo>
                    <a:pt x="528" y="524"/>
                  </a:lnTo>
                  <a:lnTo>
                    <a:pt x="527" y="521"/>
                  </a:lnTo>
                  <a:lnTo>
                    <a:pt x="521" y="521"/>
                  </a:lnTo>
                  <a:lnTo>
                    <a:pt x="521" y="513"/>
                  </a:lnTo>
                  <a:lnTo>
                    <a:pt x="521" y="503"/>
                  </a:lnTo>
                  <a:lnTo>
                    <a:pt x="521" y="500"/>
                  </a:lnTo>
                  <a:lnTo>
                    <a:pt x="519" y="498"/>
                  </a:lnTo>
                  <a:lnTo>
                    <a:pt x="519" y="497"/>
                  </a:lnTo>
                  <a:lnTo>
                    <a:pt x="508" y="504"/>
                  </a:lnTo>
                  <a:lnTo>
                    <a:pt x="502" y="508"/>
                  </a:lnTo>
                  <a:lnTo>
                    <a:pt x="496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88" y="510"/>
                  </a:lnTo>
                  <a:lnTo>
                    <a:pt x="486" y="510"/>
                  </a:lnTo>
                  <a:lnTo>
                    <a:pt x="483" y="511"/>
                  </a:lnTo>
                  <a:lnTo>
                    <a:pt x="483" y="514"/>
                  </a:lnTo>
                  <a:lnTo>
                    <a:pt x="480" y="519"/>
                  </a:lnTo>
                  <a:lnTo>
                    <a:pt x="472" y="523"/>
                  </a:lnTo>
                  <a:lnTo>
                    <a:pt x="462" y="527"/>
                  </a:lnTo>
                  <a:lnTo>
                    <a:pt x="452" y="532"/>
                  </a:lnTo>
                  <a:lnTo>
                    <a:pt x="442" y="533"/>
                  </a:lnTo>
                  <a:lnTo>
                    <a:pt x="442" y="524"/>
                  </a:lnTo>
                  <a:lnTo>
                    <a:pt x="440" y="524"/>
                  </a:lnTo>
                  <a:lnTo>
                    <a:pt x="439" y="524"/>
                  </a:lnTo>
                  <a:lnTo>
                    <a:pt x="437" y="526"/>
                  </a:lnTo>
                  <a:lnTo>
                    <a:pt x="434" y="527"/>
                  </a:lnTo>
                  <a:lnTo>
                    <a:pt x="432" y="527"/>
                  </a:lnTo>
                  <a:lnTo>
                    <a:pt x="427" y="527"/>
                  </a:lnTo>
                  <a:lnTo>
                    <a:pt x="424" y="519"/>
                  </a:lnTo>
                  <a:lnTo>
                    <a:pt x="419" y="519"/>
                  </a:lnTo>
                  <a:lnTo>
                    <a:pt x="420" y="516"/>
                  </a:lnTo>
                  <a:lnTo>
                    <a:pt x="419" y="513"/>
                  </a:lnTo>
                  <a:lnTo>
                    <a:pt x="419" y="510"/>
                  </a:lnTo>
                  <a:lnTo>
                    <a:pt x="419" y="507"/>
                  </a:lnTo>
                  <a:lnTo>
                    <a:pt x="423" y="506"/>
                  </a:lnTo>
                  <a:lnTo>
                    <a:pt x="426" y="503"/>
                  </a:lnTo>
                  <a:lnTo>
                    <a:pt x="427" y="500"/>
                  </a:lnTo>
                  <a:lnTo>
                    <a:pt x="429" y="500"/>
                  </a:lnTo>
                  <a:lnTo>
                    <a:pt x="429" y="497"/>
                  </a:lnTo>
                  <a:lnTo>
                    <a:pt x="427" y="491"/>
                  </a:lnTo>
                  <a:lnTo>
                    <a:pt x="421" y="491"/>
                  </a:lnTo>
                  <a:lnTo>
                    <a:pt x="421" y="490"/>
                  </a:lnTo>
                  <a:lnTo>
                    <a:pt x="420" y="491"/>
                  </a:lnTo>
                  <a:lnTo>
                    <a:pt x="419" y="497"/>
                  </a:lnTo>
                  <a:lnTo>
                    <a:pt x="414" y="493"/>
                  </a:lnTo>
                  <a:lnTo>
                    <a:pt x="411" y="491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3" y="483"/>
                  </a:lnTo>
                  <a:lnTo>
                    <a:pt x="416" y="483"/>
                  </a:lnTo>
                  <a:lnTo>
                    <a:pt x="421" y="483"/>
                  </a:lnTo>
                  <a:lnTo>
                    <a:pt x="433" y="461"/>
                  </a:lnTo>
                  <a:lnTo>
                    <a:pt x="439" y="461"/>
                  </a:lnTo>
                  <a:lnTo>
                    <a:pt x="439" y="460"/>
                  </a:lnTo>
                  <a:lnTo>
                    <a:pt x="436" y="458"/>
                  </a:lnTo>
                  <a:lnTo>
                    <a:pt x="430" y="458"/>
                  </a:lnTo>
                  <a:lnTo>
                    <a:pt x="427" y="464"/>
                  </a:lnTo>
                  <a:lnTo>
                    <a:pt x="424" y="467"/>
                  </a:lnTo>
                  <a:lnTo>
                    <a:pt x="421" y="468"/>
                  </a:lnTo>
                  <a:lnTo>
                    <a:pt x="419" y="467"/>
                  </a:lnTo>
                  <a:lnTo>
                    <a:pt x="419" y="465"/>
                  </a:lnTo>
                  <a:lnTo>
                    <a:pt x="414" y="46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256" y="2563"/>
              <a:ext cx="111" cy="45"/>
            </a:xfrm>
            <a:custGeom>
              <a:avLst/>
              <a:gdLst>
                <a:gd name="T0" fmla="*/ 5 w 111"/>
                <a:gd name="T1" fmla="*/ 38 h 45"/>
                <a:gd name="T2" fmla="*/ 4 w 111"/>
                <a:gd name="T3" fmla="*/ 36 h 45"/>
                <a:gd name="T4" fmla="*/ 3 w 111"/>
                <a:gd name="T5" fmla="*/ 23 h 45"/>
                <a:gd name="T6" fmla="*/ 17 w 111"/>
                <a:gd name="T7" fmla="*/ 29 h 45"/>
                <a:gd name="T8" fmla="*/ 37 w 111"/>
                <a:gd name="T9" fmla="*/ 29 h 45"/>
                <a:gd name="T10" fmla="*/ 39 w 111"/>
                <a:gd name="T11" fmla="*/ 23 h 45"/>
                <a:gd name="T12" fmla="*/ 36 w 111"/>
                <a:gd name="T13" fmla="*/ 21 h 45"/>
                <a:gd name="T14" fmla="*/ 31 w 111"/>
                <a:gd name="T15" fmla="*/ 15 h 45"/>
                <a:gd name="T16" fmla="*/ 31 w 111"/>
                <a:gd name="T17" fmla="*/ 10 h 45"/>
                <a:gd name="T18" fmla="*/ 33 w 111"/>
                <a:gd name="T19" fmla="*/ 5 h 45"/>
                <a:gd name="T20" fmla="*/ 26 w 111"/>
                <a:gd name="T21" fmla="*/ 2 h 45"/>
                <a:gd name="T22" fmla="*/ 36 w 111"/>
                <a:gd name="T23" fmla="*/ 2 h 45"/>
                <a:gd name="T24" fmla="*/ 57 w 111"/>
                <a:gd name="T25" fmla="*/ 0 h 45"/>
                <a:gd name="T26" fmla="*/ 69 w 111"/>
                <a:gd name="T27" fmla="*/ 2 h 45"/>
                <a:gd name="T28" fmla="*/ 75 w 111"/>
                <a:gd name="T29" fmla="*/ 3 h 45"/>
                <a:gd name="T30" fmla="*/ 85 w 111"/>
                <a:gd name="T31" fmla="*/ 12 h 45"/>
                <a:gd name="T32" fmla="*/ 89 w 111"/>
                <a:gd name="T33" fmla="*/ 15 h 45"/>
                <a:gd name="T34" fmla="*/ 93 w 111"/>
                <a:gd name="T35" fmla="*/ 16 h 45"/>
                <a:gd name="T36" fmla="*/ 100 w 111"/>
                <a:gd name="T37" fmla="*/ 15 h 45"/>
                <a:gd name="T38" fmla="*/ 106 w 111"/>
                <a:gd name="T39" fmla="*/ 19 h 45"/>
                <a:gd name="T40" fmla="*/ 109 w 111"/>
                <a:gd name="T41" fmla="*/ 26 h 45"/>
                <a:gd name="T42" fmla="*/ 105 w 111"/>
                <a:gd name="T43" fmla="*/ 31 h 45"/>
                <a:gd name="T44" fmla="*/ 102 w 111"/>
                <a:gd name="T45" fmla="*/ 29 h 45"/>
                <a:gd name="T46" fmla="*/ 83 w 111"/>
                <a:gd name="T47" fmla="*/ 33 h 45"/>
                <a:gd name="T48" fmla="*/ 80 w 111"/>
                <a:gd name="T49" fmla="*/ 38 h 45"/>
                <a:gd name="T50" fmla="*/ 75 w 111"/>
                <a:gd name="T51" fmla="*/ 36 h 45"/>
                <a:gd name="T52" fmla="*/ 62 w 111"/>
                <a:gd name="T53" fmla="*/ 29 h 45"/>
                <a:gd name="T54" fmla="*/ 62 w 111"/>
                <a:gd name="T55" fmla="*/ 35 h 45"/>
                <a:gd name="T56" fmla="*/ 62 w 111"/>
                <a:gd name="T57" fmla="*/ 41 h 45"/>
                <a:gd name="T58" fmla="*/ 59 w 111"/>
                <a:gd name="T59" fmla="*/ 44 h 45"/>
                <a:gd name="T60" fmla="*/ 56 w 111"/>
                <a:gd name="T61" fmla="*/ 44 h 45"/>
                <a:gd name="T62" fmla="*/ 54 w 111"/>
                <a:gd name="T63" fmla="*/ 41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" h="45">
                  <a:moveTo>
                    <a:pt x="53" y="38"/>
                  </a:moveTo>
                  <a:lnTo>
                    <a:pt x="5" y="38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10" y="26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3"/>
                  </a:lnTo>
                  <a:lnTo>
                    <a:pt x="79" y="8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09" y="26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86" y="29"/>
                  </a:lnTo>
                  <a:lnTo>
                    <a:pt x="83" y="33"/>
                  </a:lnTo>
                  <a:lnTo>
                    <a:pt x="82" y="36"/>
                  </a:lnTo>
                  <a:lnTo>
                    <a:pt x="80" y="38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5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62" y="35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0" y="1168"/>
              <a:ext cx="1970" cy="2625"/>
            </a:xfrm>
            <a:custGeom>
              <a:avLst/>
              <a:gdLst>
                <a:gd name="T0" fmla="*/ 1318 w 1970"/>
                <a:gd name="T1" fmla="*/ 2477 h 2625"/>
                <a:gd name="T2" fmla="*/ 1204 w 1970"/>
                <a:gd name="T3" fmla="*/ 2082 h 2625"/>
                <a:gd name="T4" fmla="*/ 1152 w 1970"/>
                <a:gd name="T5" fmla="*/ 1909 h 2625"/>
                <a:gd name="T6" fmla="*/ 1202 w 1970"/>
                <a:gd name="T7" fmla="*/ 1731 h 2625"/>
                <a:gd name="T8" fmla="*/ 1096 w 1970"/>
                <a:gd name="T9" fmla="*/ 1649 h 2625"/>
                <a:gd name="T10" fmla="*/ 988 w 1970"/>
                <a:gd name="T11" fmla="*/ 1538 h 2625"/>
                <a:gd name="T12" fmla="*/ 720 w 1970"/>
                <a:gd name="T13" fmla="*/ 1413 h 2625"/>
                <a:gd name="T14" fmla="*/ 624 w 1970"/>
                <a:gd name="T15" fmla="*/ 1221 h 2625"/>
                <a:gd name="T16" fmla="*/ 544 w 1970"/>
                <a:gd name="T17" fmla="*/ 1149 h 2625"/>
                <a:gd name="T18" fmla="*/ 596 w 1970"/>
                <a:gd name="T19" fmla="*/ 1286 h 2625"/>
                <a:gd name="T20" fmla="*/ 475 w 1970"/>
                <a:gd name="T21" fmla="*/ 1064 h 2625"/>
                <a:gd name="T22" fmla="*/ 383 w 1970"/>
                <a:gd name="T23" fmla="*/ 916 h 2625"/>
                <a:gd name="T24" fmla="*/ 390 w 1970"/>
                <a:gd name="T25" fmla="*/ 657 h 2625"/>
                <a:gd name="T26" fmla="*/ 337 w 1970"/>
                <a:gd name="T27" fmla="*/ 662 h 2625"/>
                <a:gd name="T28" fmla="*/ 261 w 1970"/>
                <a:gd name="T29" fmla="*/ 540 h 2625"/>
                <a:gd name="T30" fmla="*/ 209 w 1970"/>
                <a:gd name="T31" fmla="*/ 439 h 2625"/>
                <a:gd name="T32" fmla="*/ 210 w 1970"/>
                <a:gd name="T33" fmla="*/ 458 h 2625"/>
                <a:gd name="T34" fmla="*/ 125 w 1970"/>
                <a:gd name="T35" fmla="*/ 399 h 2625"/>
                <a:gd name="T36" fmla="*/ 105 w 1970"/>
                <a:gd name="T37" fmla="*/ 61 h 2625"/>
                <a:gd name="T38" fmla="*/ 235 w 1970"/>
                <a:gd name="T39" fmla="*/ 48 h 2625"/>
                <a:gd name="T40" fmla="*/ 292 w 1970"/>
                <a:gd name="T41" fmla="*/ 29 h 2625"/>
                <a:gd name="T42" fmla="*/ 494 w 1970"/>
                <a:gd name="T43" fmla="*/ 89 h 2625"/>
                <a:gd name="T44" fmla="*/ 636 w 1970"/>
                <a:gd name="T45" fmla="*/ 158 h 2625"/>
                <a:gd name="T46" fmla="*/ 719 w 1970"/>
                <a:gd name="T47" fmla="*/ 115 h 2625"/>
                <a:gd name="T48" fmla="*/ 857 w 1970"/>
                <a:gd name="T49" fmla="*/ 131 h 2625"/>
                <a:gd name="T50" fmla="*/ 891 w 1970"/>
                <a:gd name="T51" fmla="*/ 48 h 2625"/>
                <a:gd name="T52" fmla="*/ 945 w 1970"/>
                <a:gd name="T53" fmla="*/ 27 h 2625"/>
                <a:gd name="T54" fmla="*/ 1022 w 1970"/>
                <a:gd name="T55" fmla="*/ 84 h 2625"/>
                <a:gd name="T56" fmla="*/ 1138 w 1970"/>
                <a:gd name="T57" fmla="*/ 75 h 2625"/>
                <a:gd name="T58" fmla="*/ 1077 w 1970"/>
                <a:gd name="T59" fmla="*/ 174 h 2625"/>
                <a:gd name="T60" fmla="*/ 1018 w 1970"/>
                <a:gd name="T61" fmla="*/ 232 h 2625"/>
                <a:gd name="T62" fmla="*/ 919 w 1970"/>
                <a:gd name="T63" fmla="*/ 313 h 2625"/>
                <a:gd name="T64" fmla="*/ 1007 w 1970"/>
                <a:gd name="T65" fmla="*/ 462 h 2625"/>
                <a:gd name="T66" fmla="*/ 1130 w 1970"/>
                <a:gd name="T67" fmla="*/ 580 h 2625"/>
                <a:gd name="T68" fmla="*/ 1191 w 1970"/>
                <a:gd name="T69" fmla="*/ 403 h 2625"/>
                <a:gd name="T70" fmla="*/ 1256 w 1970"/>
                <a:gd name="T71" fmla="*/ 294 h 2625"/>
                <a:gd name="T72" fmla="*/ 1372 w 1970"/>
                <a:gd name="T73" fmla="*/ 402 h 2625"/>
                <a:gd name="T74" fmla="*/ 1483 w 1970"/>
                <a:gd name="T75" fmla="*/ 435 h 2625"/>
                <a:gd name="T76" fmla="*/ 1560 w 1970"/>
                <a:gd name="T77" fmla="*/ 537 h 2625"/>
                <a:gd name="T78" fmla="*/ 1544 w 1970"/>
                <a:gd name="T79" fmla="*/ 619 h 2625"/>
                <a:gd name="T80" fmla="*/ 1367 w 1970"/>
                <a:gd name="T81" fmla="*/ 670 h 2625"/>
                <a:gd name="T82" fmla="*/ 1430 w 1970"/>
                <a:gd name="T83" fmla="*/ 703 h 2625"/>
                <a:gd name="T84" fmla="*/ 1477 w 1970"/>
                <a:gd name="T85" fmla="*/ 769 h 2625"/>
                <a:gd name="T86" fmla="*/ 1450 w 1970"/>
                <a:gd name="T87" fmla="*/ 785 h 2625"/>
                <a:gd name="T88" fmla="*/ 1333 w 1970"/>
                <a:gd name="T89" fmla="*/ 831 h 2625"/>
                <a:gd name="T90" fmla="*/ 1243 w 1970"/>
                <a:gd name="T91" fmla="*/ 936 h 2625"/>
                <a:gd name="T92" fmla="*/ 1215 w 1970"/>
                <a:gd name="T93" fmla="*/ 989 h 2625"/>
                <a:gd name="T94" fmla="*/ 1143 w 1970"/>
                <a:gd name="T95" fmla="*/ 1097 h 2625"/>
                <a:gd name="T96" fmla="*/ 1125 w 1970"/>
                <a:gd name="T97" fmla="*/ 1237 h 2625"/>
                <a:gd name="T98" fmla="*/ 1008 w 1970"/>
                <a:gd name="T99" fmla="*/ 1143 h 2625"/>
                <a:gd name="T100" fmla="*/ 904 w 1970"/>
                <a:gd name="T101" fmla="*/ 1166 h 2625"/>
                <a:gd name="T102" fmla="*/ 838 w 1970"/>
                <a:gd name="T103" fmla="*/ 1351 h 2625"/>
                <a:gd name="T104" fmla="*/ 972 w 1970"/>
                <a:gd name="T105" fmla="*/ 1394 h 2625"/>
                <a:gd name="T106" fmla="*/ 1090 w 1970"/>
                <a:gd name="T107" fmla="*/ 1591 h 2625"/>
                <a:gd name="T108" fmla="*/ 1273 w 1970"/>
                <a:gd name="T109" fmla="*/ 1598 h 2625"/>
                <a:gd name="T110" fmla="*/ 1336 w 1970"/>
                <a:gd name="T111" fmla="*/ 1581 h 2625"/>
                <a:gd name="T112" fmla="*/ 1495 w 1970"/>
                <a:gd name="T113" fmla="*/ 1637 h 2625"/>
                <a:gd name="T114" fmla="*/ 1585 w 1970"/>
                <a:gd name="T115" fmla="*/ 1702 h 2625"/>
                <a:gd name="T116" fmla="*/ 1699 w 1970"/>
                <a:gd name="T117" fmla="*/ 1842 h 2625"/>
                <a:gd name="T118" fmla="*/ 1860 w 1970"/>
                <a:gd name="T119" fmla="*/ 1909 h 2625"/>
                <a:gd name="T120" fmla="*/ 1891 w 1970"/>
                <a:gd name="T121" fmla="*/ 2146 h 2625"/>
                <a:gd name="T122" fmla="*/ 1820 w 1970"/>
                <a:gd name="T123" fmla="*/ 2359 h 2625"/>
                <a:gd name="T124" fmla="*/ 1685 w 1970"/>
                <a:gd name="T125" fmla="*/ 2552 h 2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0" h="2625">
                  <a:moveTo>
                    <a:pt x="1624" y="2625"/>
                  </a:moveTo>
                  <a:lnTo>
                    <a:pt x="1547" y="2625"/>
                  </a:lnTo>
                  <a:lnTo>
                    <a:pt x="1544" y="2599"/>
                  </a:lnTo>
                  <a:lnTo>
                    <a:pt x="1545" y="2599"/>
                  </a:lnTo>
                  <a:lnTo>
                    <a:pt x="1547" y="2599"/>
                  </a:lnTo>
                  <a:lnTo>
                    <a:pt x="1547" y="2598"/>
                  </a:lnTo>
                  <a:lnTo>
                    <a:pt x="1547" y="2595"/>
                  </a:lnTo>
                  <a:lnTo>
                    <a:pt x="1545" y="2590"/>
                  </a:lnTo>
                  <a:lnTo>
                    <a:pt x="1544" y="2588"/>
                  </a:lnTo>
                  <a:lnTo>
                    <a:pt x="1541" y="2592"/>
                  </a:lnTo>
                  <a:lnTo>
                    <a:pt x="1539" y="2595"/>
                  </a:lnTo>
                  <a:lnTo>
                    <a:pt x="1541" y="2595"/>
                  </a:lnTo>
                  <a:lnTo>
                    <a:pt x="1541" y="2596"/>
                  </a:lnTo>
                  <a:lnTo>
                    <a:pt x="1538" y="2602"/>
                  </a:lnTo>
                  <a:lnTo>
                    <a:pt x="1538" y="2606"/>
                  </a:lnTo>
                  <a:lnTo>
                    <a:pt x="1538" y="2611"/>
                  </a:lnTo>
                  <a:lnTo>
                    <a:pt x="1538" y="2612"/>
                  </a:lnTo>
                  <a:lnTo>
                    <a:pt x="1538" y="2615"/>
                  </a:lnTo>
                  <a:lnTo>
                    <a:pt x="1536" y="2615"/>
                  </a:lnTo>
                  <a:lnTo>
                    <a:pt x="1535" y="2616"/>
                  </a:lnTo>
                  <a:lnTo>
                    <a:pt x="1536" y="2619"/>
                  </a:lnTo>
                  <a:lnTo>
                    <a:pt x="1539" y="2625"/>
                  </a:lnTo>
                  <a:lnTo>
                    <a:pt x="1297" y="2625"/>
                  </a:lnTo>
                  <a:lnTo>
                    <a:pt x="1300" y="2622"/>
                  </a:lnTo>
                  <a:lnTo>
                    <a:pt x="1303" y="2621"/>
                  </a:lnTo>
                  <a:lnTo>
                    <a:pt x="1303" y="2611"/>
                  </a:lnTo>
                  <a:lnTo>
                    <a:pt x="1302" y="2605"/>
                  </a:lnTo>
                  <a:lnTo>
                    <a:pt x="1303" y="2599"/>
                  </a:lnTo>
                  <a:lnTo>
                    <a:pt x="1305" y="2596"/>
                  </a:lnTo>
                  <a:lnTo>
                    <a:pt x="1309" y="2595"/>
                  </a:lnTo>
                  <a:lnTo>
                    <a:pt x="1312" y="2593"/>
                  </a:lnTo>
                  <a:lnTo>
                    <a:pt x="1313" y="2592"/>
                  </a:lnTo>
                  <a:lnTo>
                    <a:pt x="1315" y="2590"/>
                  </a:lnTo>
                  <a:lnTo>
                    <a:pt x="1315" y="2588"/>
                  </a:lnTo>
                  <a:lnTo>
                    <a:pt x="1315" y="2585"/>
                  </a:lnTo>
                  <a:lnTo>
                    <a:pt x="1315" y="2579"/>
                  </a:lnTo>
                  <a:lnTo>
                    <a:pt x="1315" y="2573"/>
                  </a:lnTo>
                  <a:lnTo>
                    <a:pt x="1313" y="2566"/>
                  </a:lnTo>
                  <a:lnTo>
                    <a:pt x="1310" y="2556"/>
                  </a:lnTo>
                  <a:lnTo>
                    <a:pt x="1309" y="2549"/>
                  </a:lnTo>
                  <a:lnTo>
                    <a:pt x="1309" y="2546"/>
                  </a:lnTo>
                  <a:lnTo>
                    <a:pt x="1310" y="2541"/>
                  </a:lnTo>
                  <a:lnTo>
                    <a:pt x="1312" y="2534"/>
                  </a:lnTo>
                  <a:lnTo>
                    <a:pt x="1315" y="2529"/>
                  </a:lnTo>
                  <a:lnTo>
                    <a:pt x="1318" y="2521"/>
                  </a:lnTo>
                  <a:lnTo>
                    <a:pt x="1318" y="2520"/>
                  </a:lnTo>
                  <a:lnTo>
                    <a:pt x="1316" y="2517"/>
                  </a:lnTo>
                  <a:lnTo>
                    <a:pt x="1315" y="2516"/>
                  </a:lnTo>
                  <a:lnTo>
                    <a:pt x="1309" y="2500"/>
                  </a:lnTo>
                  <a:lnTo>
                    <a:pt x="1310" y="2497"/>
                  </a:lnTo>
                  <a:lnTo>
                    <a:pt x="1313" y="2494"/>
                  </a:lnTo>
                  <a:lnTo>
                    <a:pt x="1315" y="2491"/>
                  </a:lnTo>
                  <a:lnTo>
                    <a:pt x="1316" y="2487"/>
                  </a:lnTo>
                  <a:lnTo>
                    <a:pt x="1318" y="2477"/>
                  </a:lnTo>
                  <a:lnTo>
                    <a:pt x="1319" y="2465"/>
                  </a:lnTo>
                  <a:lnTo>
                    <a:pt x="1320" y="2444"/>
                  </a:lnTo>
                  <a:lnTo>
                    <a:pt x="1322" y="2428"/>
                  </a:lnTo>
                  <a:lnTo>
                    <a:pt x="1328" y="2419"/>
                  </a:lnTo>
                  <a:lnTo>
                    <a:pt x="1328" y="2416"/>
                  </a:lnTo>
                  <a:lnTo>
                    <a:pt x="1328" y="2412"/>
                  </a:lnTo>
                  <a:lnTo>
                    <a:pt x="1326" y="2405"/>
                  </a:lnTo>
                  <a:lnTo>
                    <a:pt x="1325" y="2396"/>
                  </a:lnTo>
                  <a:lnTo>
                    <a:pt x="1325" y="2390"/>
                  </a:lnTo>
                  <a:lnTo>
                    <a:pt x="1325" y="2386"/>
                  </a:lnTo>
                  <a:lnTo>
                    <a:pt x="1328" y="2380"/>
                  </a:lnTo>
                  <a:lnTo>
                    <a:pt x="1331" y="2373"/>
                  </a:lnTo>
                  <a:lnTo>
                    <a:pt x="1329" y="2370"/>
                  </a:lnTo>
                  <a:lnTo>
                    <a:pt x="1328" y="2369"/>
                  </a:lnTo>
                  <a:lnTo>
                    <a:pt x="1326" y="2366"/>
                  </a:lnTo>
                  <a:lnTo>
                    <a:pt x="1325" y="2364"/>
                  </a:lnTo>
                  <a:lnTo>
                    <a:pt x="1325" y="2362"/>
                  </a:lnTo>
                  <a:lnTo>
                    <a:pt x="1331" y="2362"/>
                  </a:lnTo>
                  <a:lnTo>
                    <a:pt x="1331" y="2347"/>
                  </a:lnTo>
                  <a:lnTo>
                    <a:pt x="1332" y="2334"/>
                  </a:lnTo>
                  <a:lnTo>
                    <a:pt x="1333" y="2308"/>
                  </a:lnTo>
                  <a:lnTo>
                    <a:pt x="1335" y="2295"/>
                  </a:lnTo>
                  <a:lnTo>
                    <a:pt x="1333" y="2284"/>
                  </a:lnTo>
                  <a:lnTo>
                    <a:pt x="1333" y="2272"/>
                  </a:lnTo>
                  <a:lnTo>
                    <a:pt x="1331" y="2262"/>
                  </a:lnTo>
                  <a:lnTo>
                    <a:pt x="1326" y="2251"/>
                  </a:lnTo>
                  <a:lnTo>
                    <a:pt x="1325" y="2246"/>
                  </a:lnTo>
                  <a:lnTo>
                    <a:pt x="1320" y="2242"/>
                  </a:lnTo>
                  <a:lnTo>
                    <a:pt x="1316" y="2236"/>
                  </a:lnTo>
                  <a:lnTo>
                    <a:pt x="1310" y="2230"/>
                  </a:lnTo>
                  <a:lnTo>
                    <a:pt x="1305" y="2226"/>
                  </a:lnTo>
                  <a:lnTo>
                    <a:pt x="1297" y="2222"/>
                  </a:lnTo>
                  <a:lnTo>
                    <a:pt x="1284" y="2215"/>
                  </a:lnTo>
                  <a:lnTo>
                    <a:pt x="1270" y="2206"/>
                  </a:lnTo>
                  <a:lnTo>
                    <a:pt x="1269" y="2205"/>
                  </a:lnTo>
                  <a:lnTo>
                    <a:pt x="1267" y="2202"/>
                  </a:lnTo>
                  <a:lnTo>
                    <a:pt x="1264" y="2199"/>
                  </a:lnTo>
                  <a:lnTo>
                    <a:pt x="1254" y="2193"/>
                  </a:lnTo>
                  <a:lnTo>
                    <a:pt x="1248" y="2190"/>
                  </a:lnTo>
                  <a:lnTo>
                    <a:pt x="1246" y="2187"/>
                  </a:lnTo>
                  <a:lnTo>
                    <a:pt x="1243" y="2183"/>
                  </a:lnTo>
                  <a:lnTo>
                    <a:pt x="1243" y="2180"/>
                  </a:lnTo>
                  <a:lnTo>
                    <a:pt x="1241" y="2176"/>
                  </a:lnTo>
                  <a:lnTo>
                    <a:pt x="1240" y="2170"/>
                  </a:lnTo>
                  <a:lnTo>
                    <a:pt x="1237" y="2169"/>
                  </a:lnTo>
                  <a:lnTo>
                    <a:pt x="1234" y="2166"/>
                  </a:lnTo>
                  <a:lnTo>
                    <a:pt x="1228" y="2160"/>
                  </a:lnTo>
                  <a:lnTo>
                    <a:pt x="1231" y="2154"/>
                  </a:lnTo>
                  <a:lnTo>
                    <a:pt x="1231" y="2147"/>
                  </a:lnTo>
                  <a:lnTo>
                    <a:pt x="1228" y="2140"/>
                  </a:lnTo>
                  <a:lnTo>
                    <a:pt x="1220" y="2118"/>
                  </a:lnTo>
                  <a:lnTo>
                    <a:pt x="1210" y="2098"/>
                  </a:lnTo>
                  <a:lnTo>
                    <a:pt x="1207" y="2089"/>
                  </a:lnTo>
                  <a:lnTo>
                    <a:pt x="1204" y="2082"/>
                  </a:lnTo>
                  <a:lnTo>
                    <a:pt x="1201" y="2069"/>
                  </a:lnTo>
                  <a:lnTo>
                    <a:pt x="1198" y="2056"/>
                  </a:lnTo>
                  <a:lnTo>
                    <a:pt x="1197" y="2050"/>
                  </a:lnTo>
                  <a:lnTo>
                    <a:pt x="1195" y="2046"/>
                  </a:lnTo>
                  <a:lnTo>
                    <a:pt x="1192" y="2040"/>
                  </a:lnTo>
                  <a:lnTo>
                    <a:pt x="1191" y="2038"/>
                  </a:lnTo>
                  <a:lnTo>
                    <a:pt x="1189" y="2035"/>
                  </a:lnTo>
                  <a:lnTo>
                    <a:pt x="1188" y="2033"/>
                  </a:lnTo>
                  <a:lnTo>
                    <a:pt x="1185" y="2030"/>
                  </a:lnTo>
                  <a:lnTo>
                    <a:pt x="1181" y="2029"/>
                  </a:lnTo>
                  <a:lnTo>
                    <a:pt x="1179" y="2027"/>
                  </a:lnTo>
                  <a:lnTo>
                    <a:pt x="1178" y="2023"/>
                  </a:lnTo>
                  <a:lnTo>
                    <a:pt x="1176" y="2020"/>
                  </a:lnTo>
                  <a:lnTo>
                    <a:pt x="1175" y="2016"/>
                  </a:lnTo>
                  <a:lnTo>
                    <a:pt x="1174" y="2013"/>
                  </a:lnTo>
                  <a:lnTo>
                    <a:pt x="1171" y="2012"/>
                  </a:lnTo>
                  <a:lnTo>
                    <a:pt x="1168" y="2010"/>
                  </a:lnTo>
                  <a:lnTo>
                    <a:pt x="1165" y="2009"/>
                  </a:lnTo>
                  <a:lnTo>
                    <a:pt x="1162" y="2007"/>
                  </a:lnTo>
                  <a:lnTo>
                    <a:pt x="1161" y="2004"/>
                  </a:lnTo>
                  <a:lnTo>
                    <a:pt x="1159" y="2000"/>
                  </a:lnTo>
                  <a:lnTo>
                    <a:pt x="1159" y="1997"/>
                  </a:lnTo>
                  <a:lnTo>
                    <a:pt x="1156" y="1993"/>
                  </a:lnTo>
                  <a:lnTo>
                    <a:pt x="1153" y="1990"/>
                  </a:lnTo>
                  <a:lnTo>
                    <a:pt x="1146" y="1987"/>
                  </a:lnTo>
                  <a:lnTo>
                    <a:pt x="1140" y="1983"/>
                  </a:lnTo>
                  <a:lnTo>
                    <a:pt x="1139" y="1981"/>
                  </a:lnTo>
                  <a:lnTo>
                    <a:pt x="1138" y="1980"/>
                  </a:lnTo>
                  <a:lnTo>
                    <a:pt x="1138" y="1978"/>
                  </a:lnTo>
                  <a:lnTo>
                    <a:pt x="1138" y="1977"/>
                  </a:lnTo>
                  <a:lnTo>
                    <a:pt x="1138" y="1974"/>
                  </a:lnTo>
                  <a:lnTo>
                    <a:pt x="1140" y="1970"/>
                  </a:lnTo>
                  <a:lnTo>
                    <a:pt x="1140" y="1968"/>
                  </a:lnTo>
                  <a:lnTo>
                    <a:pt x="1140" y="1966"/>
                  </a:lnTo>
                  <a:lnTo>
                    <a:pt x="1138" y="1964"/>
                  </a:lnTo>
                  <a:lnTo>
                    <a:pt x="1135" y="1963"/>
                  </a:lnTo>
                  <a:lnTo>
                    <a:pt x="1133" y="1963"/>
                  </a:lnTo>
                  <a:lnTo>
                    <a:pt x="1133" y="1961"/>
                  </a:lnTo>
                  <a:lnTo>
                    <a:pt x="1135" y="1960"/>
                  </a:lnTo>
                  <a:lnTo>
                    <a:pt x="1138" y="1958"/>
                  </a:lnTo>
                  <a:lnTo>
                    <a:pt x="1135" y="1953"/>
                  </a:lnTo>
                  <a:lnTo>
                    <a:pt x="1132" y="1948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0"/>
                  </a:lnTo>
                  <a:lnTo>
                    <a:pt x="1136" y="1937"/>
                  </a:lnTo>
                  <a:lnTo>
                    <a:pt x="1143" y="1928"/>
                  </a:lnTo>
                  <a:lnTo>
                    <a:pt x="1149" y="1922"/>
                  </a:lnTo>
                  <a:lnTo>
                    <a:pt x="1153" y="1919"/>
                  </a:lnTo>
                  <a:lnTo>
                    <a:pt x="1153" y="1917"/>
                  </a:lnTo>
                  <a:lnTo>
                    <a:pt x="1153" y="1914"/>
                  </a:lnTo>
                  <a:lnTo>
                    <a:pt x="1155" y="1912"/>
                  </a:lnTo>
                  <a:lnTo>
                    <a:pt x="1153" y="1911"/>
                  </a:lnTo>
                  <a:lnTo>
                    <a:pt x="1152" y="1909"/>
                  </a:lnTo>
                  <a:lnTo>
                    <a:pt x="1148" y="1908"/>
                  </a:lnTo>
                  <a:lnTo>
                    <a:pt x="1143" y="1907"/>
                  </a:lnTo>
                  <a:lnTo>
                    <a:pt x="1140" y="1905"/>
                  </a:lnTo>
                  <a:lnTo>
                    <a:pt x="1142" y="1904"/>
                  </a:lnTo>
                  <a:lnTo>
                    <a:pt x="1143" y="1901"/>
                  </a:lnTo>
                  <a:lnTo>
                    <a:pt x="1146" y="1894"/>
                  </a:lnTo>
                  <a:lnTo>
                    <a:pt x="1143" y="1894"/>
                  </a:lnTo>
                  <a:lnTo>
                    <a:pt x="1142" y="1894"/>
                  </a:lnTo>
                  <a:lnTo>
                    <a:pt x="1142" y="1891"/>
                  </a:lnTo>
                  <a:lnTo>
                    <a:pt x="1142" y="1889"/>
                  </a:lnTo>
                  <a:lnTo>
                    <a:pt x="1142" y="1883"/>
                  </a:lnTo>
                  <a:lnTo>
                    <a:pt x="1143" y="1883"/>
                  </a:lnTo>
                  <a:lnTo>
                    <a:pt x="1146" y="1875"/>
                  </a:lnTo>
                  <a:lnTo>
                    <a:pt x="1143" y="1876"/>
                  </a:lnTo>
                  <a:lnTo>
                    <a:pt x="1142" y="1875"/>
                  </a:lnTo>
                  <a:lnTo>
                    <a:pt x="1140" y="1872"/>
                  </a:lnTo>
                  <a:lnTo>
                    <a:pt x="1146" y="1868"/>
                  </a:lnTo>
                  <a:lnTo>
                    <a:pt x="1149" y="1866"/>
                  </a:lnTo>
                  <a:lnTo>
                    <a:pt x="1151" y="1863"/>
                  </a:lnTo>
                  <a:lnTo>
                    <a:pt x="1151" y="1859"/>
                  </a:lnTo>
                  <a:lnTo>
                    <a:pt x="1149" y="1856"/>
                  </a:lnTo>
                  <a:lnTo>
                    <a:pt x="1148" y="1852"/>
                  </a:lnTo>
                  <a:lnTo>
                    <a:pt x="1148" y="1850"/>
                  </a:lnTo>
                  <a:lnTo>
                    <a:pt x="1149" y="1847"/>
                  </a:lnTo>
                  <a:lnTo>
                    <a:pt x="1149" y="1846"/>
                  </a:lnTo>
                  <a:lnTo>
                    <a:pt x="1151" y="1843"/>
                  </a:lnTo>
                  <a:lnTo>
                    <a:pt x="1156" y="1837"/>
                  </a:lnTo>
                  <a:lnTo>
                    <a:pt x="1158" y="1835"/>
                  </a:lnTo>
                  <a:lnTo>
                    <a:pt x="1158" y="1830"/>
                  </a:lnTo>
                  <a:lnTo>
                    <a:pt x="1158" y="1826"/>
                  </a:lnTo>
                  <a:lnTo>
                    <a:pt x="1153" y="1822"/>
                  </a:lnTo>
                  <a:lnTo>
                    <a:pt x="1174" y="1809"/>
                  </a:lnTo>
                  <a:lnTo>
                    <a:pt x="1172" y="1804"/>
                  </a:lnTo>
                  <a:lnTo>
                    <a:pt x="1171" y="1801"/>
                  </a:lnTo>
                  <a:lnTo>
                    <a:pt x="1171" y="1800"/>
                  </a:lnTo>
                  <a:lnTo>
                    <a:pt x="1176" y="1800"/>
                  </a:lnTo>
                  <a:lnTo>
                    <a:pt x="1182" y="1800"/>
                  </a:lnTo>
                  <a:lnTo>
                    <a:pt x="1179" y="1799"/>
                  </a:lnTo>
                  <a:lnTo>
                    <a:pt x="1178" y="1797"/>
                  </a:lnTo>
                  <a:lnTo>
                    <a:pt x="1176" y="1796"/>
                  </a:lnTo>
                  <a:lnTo>
                    <a:pt x="1176" y="1793"/>
                  </a:lnTo>
                  <a:lnTo>
                    <a:pt x="1178" y="1791"/>
                  </a:lnTo>
                  <a:lnTo>
                    <a:pt x="1181" y="1787"/>
                  </a:lnTo>
                  <a:lnTo>
                    <a:pt x="1181" y="1786"/>
                  </a:lnTo>
                  <a:lnTo>
                    <a:pt x="1179" y="1784"/>
                  </a:lnTo>
                  <a:lnTo>
                    <a:pt x="1187" y="1780"/>
                  </a:lnTo>
                  <a:lnTo>
                    <a:pt x="1195" y="1774"/>
                  </a:lnTo>
                  <a:lnTo>
                    <a:pt x="1201" y="1768"/>
                  </a:lnTo>
                  <a:lnTo>
                    <a:pt x="1204" y="1765"/>
                  </a:lnTo>
                  <a:lnTo>
                    <a:pt x="1207" y="1761"/>
                  </a:lnTo>
                  <a:lnTo>
                    <a:pt x="1201" y="1758"/>
                  </a:lnTo>
                  <a:lnTo>
                    <a:pt x="1195" y="1755"/>
                  </a:lnTo>
                  <a:lnTo>
                    <a:pt x="1200" y="1742"/>
                  </a:lnTo>
                  <a:lnTo>
                    <a:pt x="1202" y="1731"/>
                  </a:lnTo>
                  <a:lnTo>
                    <a:pt x="1207" y="1709"/>
                  </a:lnTo>
                  <a:lnTo>
                    <a:pt x="1205" y="1708"/>
                  </a:lnTo>
                  <a:lnTo>
                    <a:pt x="1205" y="1705"/>
                  </a:lnTo>
                  <a:lnTo>
                    <a:pt x="1204" y="1699"/>
                  </a:lnTo>
                  <a:lnTo>
                    <a:pt x="1204" y="1683"/>
                  </a:lnTo>
                  <a:lnTo>
                    <a:pt x="1202" y="1683"/>
                  </a:lnTo>
                  <a:lnTo>
                    <a:pt x="1200" y="1683"/>
                  </a:lnTo>
                  <a:lnTo>
                    <a:pt x="1195" y="1683"/>
                  </a:lnTo>
                  <a:lnTo>
                    <a:pt x="1194" y="1682"/>
                  </a:lnTo>
                  <a:lnTo>
                    <a:pt x="1191" y="1680"/>
                  </a:lnTo>
                  <a:lnTo>
                    <a:pt x="1189" y="1678"/>
                  </a:lnTo>
                  <a:lnTo>
                    <a:pt x="1187" y="1676"/>
                  </a:lnTo>
                  <a:lnTo>
                    <a:pt x="1189" y="1659"/>
                  </a:lnTo>
                  <a:lnTo>
                    <a:pt x="1192" y="1653"/>
                  </a:lnTo>
                  <a:lnTo>
                    <a:pt x="1182" y="1656"/>
                  </a:lnTo>
                  <a:lnTo>
                    <a:pt x="1176" y="1646"/>
                  </a:lnTo>
                  <a:lnTo>
                    <a:pt x="1171" y="1637"/>
                  </a:lnTo>
                  <a:lnTo>
                    <a:pt x="1168" y="1639"/>
                  </a:lnTo>
                  <a:lnTo>
                    <a:pt x="1166" y="1640"/>
                  </a:lnTo>
                  <a:lnTo>
                    <a:pt x="1165" y="1640"/>
                  </a:lnTo>
                  <a:lnTo>
                    <a:pt x="1161" y="1643"/>
                  </a:lnTo>
                  <a:lnTo>
                    <a:pt x="1161" y="1644"/>
                  </a:lnTo>
                  <a:lnTo>
                    <a:pt x="1161" y="1646"/>
                  </a:lnTo>
                  <a:lnTo>
                    <a:pt x="1162" y="1646"/>
                  </a:lnTo>
                  <a:lnTo>
                    <a:pt x="1149" y="1653"/>
                  </a:lnTo>
                  <a:lnTo>
                    <a:pt x="1149" y="1659"/>
                  </a:lnTo>
                  <a:lnTo>
                    <a:pt x="1153" y="1659"/>
                  </a:lnTo>
                  <a:lnTo>
                    <a:pt x="1155" y="1663"/>
                  </a:lnTo>
                  <a:lnTo>
                    <a:pt x="1156" y="1667"/>
                  </a:lnTo>
                  <a:lnTo>
                    <a:pt x="1152" y="1669"/>
                  </a:lnTo>
                  <a:lnTo>
                    <a:pt x="1152" y="1672"/>
                  </a:lnTo>
                  <a:lnTo>
                    <a:pt x="1153" y="1672"/>
                  </a:lnTo>
                  <a:lnTo>
                    <a:pt x="1153" y="1670"/>
                  </a:lnTo>
                  <a:lnTo>
                    <a:pt x="1159" y="1672"/>
                  </a:lnTo>
                  <a:lnTo>
                    <a:pt x="1161" y="1672"/>
                  </a:lnTo>
                  <a:lnTo>
                    <a:pt x="1161" y="1673"/>
                  </a:lnTo>
                  <a:lnTo>
                    <a:pt x="1159" y="1673"/>
                  </a:lnTo>
                  <a:lnTo>
                    <a:pt x="1153" y="1673"/>
                  </a:lnTo>
                  <a:lnTo>
                    <a:pt x="1151" y="1672"/>
                  </a:lnTo>
                  <a:lnTo>
                    <a:pt x="1140" y="1670"/>
                  </a:lnTo>
                  <a:lnTo>
                    <a:pt x="1140" y="1665"/>
                  </a:lnTo>
                  <a:lnTo>
                    <a:pt x="1138" y="1665"/>
                  </a:lnTo>
                  <a:lnTo>
                    <a:pt x="1135" y="1665"/>
                  </a:lnTo>
                  <a:lnTo>
                    <a:pt x="1132" y="1665"/>
                  </a:lnTo>
                  <a:lnTo>
                    <a:pt x="1129" y="1665"/>
                  </a:lnTo>
                  <a:lnTo>
                    <a:pt x="1129" y="1656"/>
                  </a:lnTo>
                  <a:lnTo>
                    <a:pt x="1126" y="1655"/>
                  </a:lnTo>
                  <a:lnTo>
                    <a:pt x="1122" y="1653"/>
                  </a:lnTo>
                  <a:lnTo>
                    <a:pt x="1116" y="1653"/>
                  </a:lnTo>
                  <a:lnTo>
                    <a:pt x="1110" y="1653"/>
                  </a:lnTo>
                  <a:lnTo>
                    <a:pt x="1104" y="1653"/>
                  </a:lnTo>
                  <a:lnTo>
                    <a:pt x="1102" y="1643"/>
                  </a:lnTo>
                  <a:lnTo>
                    <a:pt x="1096" y="1643"/>
                  </a:lnTo>
                  <a:lnTo>
                    <a:pt x="1096" y="1649"/>
                  </a:lnTo>
                  <a:lnTo>
                    <a:pt x="1096" y="1652"/>
                  </a:lnTo>
                  <a:lnTo>
                    <a:pt x="1094" y="1652"/>
                  </a:lnTo>
                  <a:lnTo>
                    <a:pt x="1093" y="1650"/>
                  </a:lnTo>
                  <a:lnTo>
                    <a:pt x="1093" y="1646"/>
                  </a:lnTo>
                  <a:lnTo>
                    <a:pt x="1092" y="1640"/>
                  </a:lnTo>
                  <a:lnTo>
                    <a:pt x="1093" y="1631"/>
                  </a:lnTo>
                  <a:lnTo>
                    <a:pt x="1086" y="1627"/>
                  </a:lnTo>
                  <a:lnTo>
                    <a:pt x="1081" y="1623"/>
                  </a:lnTo>
                  <a:lnTo>
                    <a:pt x="1076" y="1619"/>
                  </a:lnTo>
                  <a:lnTo>
                    <a:pt x="1071" y="1613"/>
                  </a:lnTo>
                  <a:lnTo>
                    <a:pt x="1068" y="1614"/>
                  </a:lnTo>
                  <a:lnTo>
                    <a:pt x="1068" y="1616"/>
                  </a:lnTo>
                  <a:lnTo>
                    <a:pt x="1068" y="1620"/>
                  </a:lnTo>
                  <a:lnTo>
                    <a:pt x="1060" y="1623"/>
                  </a:lnTo>
                  <a:lnTo>
                    <a:pt x="1057" y="1620"/>
                  </a:lnTo>
                  <a:lnTo>
                    <a:pt x="1056" y="1617"/>
                  </a:lnTo>
                  <a:lnTo>
                    <a:pt x="1051" y="1614"/>
                  </a:lnTo>
                  <a:lnTo>
                    <a:pt x="1054" y="1607"/>
                  </a:lnTo>
                  <a:lnTo>
                    <a:pt x="1056" y="1598"/>
                  </a:lnTo>
                  <a:lnTo>
                    <a:pt x="1056" y="1594"/>
                  </a:lnTo>
                  <a:lnTo>
                    <a:pt x="1056" y="1590"/>
                  </a:lnTo>
                  <a:lnTo>
                    <a:pt x="1054" y="1585"/>
                  </a:lnTo>
                  <a:lnTo>
                    <a:pt x="1051" y="1581"/>
                  </a:lnTo>
                  <a:lnTo>
                    <a:pt x="1050" y="1580"/>
                  </a:lnTo>
                  <a:lnTo>
                    <a:pt x="1048" y="1580"/>
                  </a:lnTo>
                  <a:lnTo>
                    <a:pt x="1045" y="1578"/>
                  </a:lnTo>
                  <a:lnTo>
                    <a:pt x="1044" y="1577"/>
                  </a:lnTo>
                  <a:lnTo>
                    <a:pt x="1041" y="1572"/>
                  </a:lnTo>
                  <a:lnTo>
                    <a:pt x="1041" y="1568"/>
                  </a:lnTo>
                  <a:lnTo>
                    <a:pt x="1040" y="1565"/>
                  </a:lnTo>
                  <a:lnTo>
                    <a:pt x="1040" y="1564"/>
                  </a:lnTo>
                  <a:lnTo>
                    <a:pt x="1038" y="1559"/>
                  </a:lnTo>
                  <a:lnTo>
                    <a:pt x="1035" y="1558"/>
                  </a:lnTo>
                  <a:lnTo>
                    <a:pt x="1032" y="1555"/>
                  </a:lnTo>
                  <a:lnTo>
                    <a:pt x="1028" y="1554"/>
                  </a:lnTo>
                  <a:lnTo>
                    <a:pt x="1027" y="1551"/>
                  </a:lnTo>
                  <a:lnTo>
                    <a:pt x="1027" y="1548"/>
                  </a:lnTo>
                  <a:lnTo>
                    <a:pt x="1028" y="1548"/>
                  </a:lnTo>
                  <a:lnTo>
                    <a:pt x="1028" y="1547"/>
                  </a:lnTo>
                  <a:lnTo>
                    <a:pt x="1028" y="1545"/>
                  </a:lnTo>
                  <a:lnTo>
                    <a:pt x="1028" y="1544"/>
                  </a:lnTo>
                  <a:lnTo>
                    <a:pt x="1028" y="1536"/>
                  </a:lnTo>
                  <a:lnTo>
                    <a:pt x="1024" y="1539"/>
                  </a:lnTo>
                  <a:lnTo>
                    <a:pt x="1021" y="1541"/>
                  </a:lnTo>
                  <a:lnTo>
                    <a:pt x="1020" y="1541"/>
                  </a:lnTo>
                  <a:lnTo>
                    <a:pt x="1020" y="1542"/>
                  </a:lnTo>
                  <a:lnTo>
                    <a:pt x="1018" y="1544"/>
                  </a:lnTo>
                  <a:lnTo>
                    <a:pt x="1017" y="1544"/>
                  </a:lnTo>
                  <a:lnTo>
                    <a:pt x="1015" y="1542"/>
                  </a:lnTo>
                  <a:lnTo>
                    <a:pt x="1011" y="1541"/>
                  </a:lnTo>
                  <a:lnTo>
                    <a:pt x="1005" y="1538"/>
                  </a:lnTo>
                  <a:lnTo>
                    <a:pt x="999" y="1538"/>
                  </a:lnTo>
                  <a:lnTo>
                    <a:pt x="994" y="1538"/>
                  </a:lnTo>
                  <a:lnTo>
                    <a:pt x="988" y="1538"/>
                  </a:lnTo>
                  <a:lnTo>
                    <a:pt x="982" y="1538"/>
                  </a:lnTo>
                  <a:lnTo>
                    <a:pt x="975" y="1526"/>
                  </a:lnTo>
                  <a:lnTo>
                    <a:pt x="971" y="1525"/>
                  </a:lnTo>
                  <a:lnTo>
                    <a:pt x="968" y="1525"/>
                  </a:lnTo>
                  <a:lnTo>
                    <a:pt x="966" y="1526"/>
                  </a:lnTo>
                  <a:lnTo>
                    <a:pt x="963" y="1526"/>
                  </a:lnTo>
                  <a:lnTo>
                    <a:pt x="959" y="1525"/>
                  </a:lnTo>
                  <a:lnTo>
                    <a:pt x="955" y="1521"/>
                  </a:lnTo>
                  <a:lnTo>
                    <a:pt x="946" y="1513"/>
                  </a:lnTo>
                  <a:lnTo>
                    <a:pt x="930" y="1496"/>
                  </a:lnTo>
                  <a:lnTo>
                    <a:pt x="927" y="1492"/>
                  </a:lnTo>
                  <a:lnTo>
                    <a:pt x="924" y="1486"/>
                  </a:lnTo>
                  <a:lnTo>
                    <a:pt x="920" y="1482"/>
                  </a:lnTo>
                  <a:lnTo>
                    <a:pt x="919" y="1480"/>
                  </a:lnTo>
                  <a:lnTo>
                    <a:pt x="916" y="1479"/>
                  </a:lnTo>
                  <a:lnTo>
                    <a:pt x="914" y="1479"/>
                  </a:lnTo>
                  <a:lnTo>
                    <a:pt x="913" y="1480"/>
                  </a:lnTo>
                  <a:lnTo>
                    <a:pt x="913" y="1483"/>
                  </a:lnTo>
                  <a:lnTo>
                    <a:pt x="913" y="1485"/>
                  </a:lnTo>
                  <a:lnTo>
                    <a:pt x="903" y="1483"/>
                  </a:lnTo>
                  <a:lnTo>
                    <a:pt x="894" y="1480"/>
                  </a:lnTo>
                  <a:lnTo>
                    <a:pt x="888" y="1480"/>
                  </a:lnTo>
                  <a:lnTo>
                    <a:pt x="884" y="1480"/>
                  </a:lnTo>
                  <a:lnTo>
                    <a:pt x="878" y="1480"/>
                  </a:lnTo>
                  <a:lnTo>
                    <a:pt x="873" y="1482"/>
                  </a:lnTo>
                  <a:lnTo>
                    <a:pt x="868" y="1483"/>
                  </a:lnTo>
                  <a:lnTo>
                    <a:pt x="864" y="1486"/>
                  </a:lnTo>
                  <a:lnTo>
                    <a:pt x="860" y="1488"/>
                  </a:lnTo>
                  <a:lnTo>
                    <a:pt x="857" y="1488"/>
                  </a:lnTo>
                  <a:lnTo>
                    <a:pt x="852" y="1488"/>
                  </a:lnTo>
                  <a:lnTo>
                    <a:pt x="828" y="1482"/>
                  </a:lnTo>
                  <a:lnTo>
                    <a:pt x="825" y="1480"/>
                  </a:lnTo>
                  <a:lnTo>
                    <a:pt x="822" y="1477"/>
                  </a:lnTo>
                  <a:lnTo>
                    <a:pt x="819" y="1473"/>
                  </a:lnTo>
                  <a:lnTo>
                    <a:pt x="816" y="1472"/>
                  </a:lnTo>
                  <a:lnTo>
                    <a:pt x="814" y="1470"/>
                  </a:lnTo>
                  <a:lnTo>
                    <a:pt x="809" y="1469"/>
                  </a:lnTo>
                  <a:lnTo>
                    <a:pt x="802" y="1469"/>
                  </a:lnTo>
                  <a:lnTo>
                    <a:pt x="796" y="1467"/>
                  </a:lnTo>
                  <a:lnTo>
                    <a:pt x="789" y="1466"/>
                  </a:lnTo>
                  <a:lnTo>
                    <a:pt x="786" y="1464"/>
                  </a:lnTo>
                  <a:lnTo>
                    <a:pt x="783" y="1462"/>
                  </a:lnTo>
                  <a:lnTo>
                    <a:pt x="778" y="1456"/>
                  </a:lnTo>
                  <a:lnTo>
                    <a:pt x="772" y="1450"/>
                  </a:lnTo>
                  <a:lnTo>
                    <a:pt x="769" y="1449"/>
                  </a:lnTo>
                  <a:lnTo>
                    <a:pt x="768" y="1446"/>
                  </a:lnTo>
                  <a:lnTo>
                    <a:pt x="765" y="1446"/>
                  </a:lnTo>
                  <a:lnTo>
                    <a:pt x="762" y="1444"/>
                  </a:lnTo>
                  <a:lnTo>
                    <a:pt x="755" y="1444"/>
                  </a:lnTo>
                  <a:lnTo>
                    <a:pt x="749" y="1443"/>
                  </a:lnTo>
                  <a:lnTo>
                    <a:pt x="744" y="1441"/>
                  </a:lnTo>
                  <a:lnTo>
                    <a:pt x="742" y="1440"/>
                  </a:lnTo>
                  <a:lnTo>
                    <a:pt x="726" y="1416"/>
                  </a:lnTo>
                  <a:lnTo>
                    <a:pt x="720" y="1413"/>
                  </a:lnTo>
                  <a:lnTo>
                    <a:pt x="716" y="1413"/>
                  </a:lnTo>
                  <a:lnTo>
                    <a:pt x="710" y="1411"/>
                  </a:lnTo>
                  <a:lnTo>
                    <a:pt x="708" y="1410"/>
                  </a:lnTo>
                  <a:lnTo>
                    <a:pt x="706" y="1407"/>
                  </a:lnTo>
                  <a:lnTo>
                    <a:pt x="704" y="1404"/>
                  </a:lnTo>
                  <a:lnTo>
                    <a:pt x="703" y="1400"/>
                  </a:lnTo>
                  <a:lnTo>
                    <a:pt x="701" y="1392"/>
                  </a:lnTo>
                  <a:lnTo>
                    <a:pt x="701" y="1387"/>
                  </a:lnTo>
                  <a:lnTo>
                    <a:pt x="704" y="1380"/>
                  </a:lnTo>
                  <a:lnTo>
                    <a:pt x="706" y="1372"/>
                  </a:lnTo>
                  <a:lnTo>
                    <a:pt x="708" y="1365"/>
                  </a:lnTo>
                  <a:lnTo>
                    <a:pt x="708" y="1361"/>
                  </a:lnTo>
                  <a:lnTo>
                    <a:pt x="708" y="1356"/>
                  </a:lnTo>
                  <a:lnTo>
                    <a:pt x="707" y="1352"/>
                  </a:lnTo>
                  <a:lnTo>
                    <a:pt x="706" y="1346"/>
                  </a:lnTo>
                  <a:lnTo>
                    <a:pt x="703" y="1341"/>
                  </a:lnTo>
                  <a:lnTo>
                    <a:pt x="698" y="1335"/>
                  </a:lnTo>
                  <a:lnTo>
                    <a:pt x="694" y="1329"/>
                  </a:lnTo>
                  <a:lnTo>
                    <a:pt x="690" y="1325"/>
                  </a:lnTo>
                  <a:lnTo>
                    <a:pt x="690" y="1322"/>
                  </a:lnTo>
                  <a:lnTo>
                    <a:pt x="690" y="1320"/>
                  </a:lnTo>
                  <a:lnTo>
                    <a:pt x="690" y="1319"/>
                  </a:lnTo>
                  <a:lnTo>
                    <a:pt x="690" y="1316"/>
                  </a:lnTo>
                  <a:lnTo>
                    <a:pt x="681" y="1302"/>
                  </a:lnTo>
                  <a:lnTo>
                    <a:pt x="675" y="1302"/>
                  </a:lnTo>
                  <a:lnTo>
                    <a:pt x="675" y="1300"/>
                  </a:lnTo>
                  <a:lnTo>
                    <a:pt x="675" y="1299"/>
                  </a:lnTo>
                  <a:lnTo>
                    <a:pt x="675" y="1296"/>
                  </a:lnTo>
                  <a:lnTo>
                    <a:pt x="675" y="1295"/>
                  </a:lnTo>
                  <a:lnTo>
                    <a:pt x="674" y="1293"/>
                  </a:lnTo>
                  <a:lnTo>
                    <a:pt x="672" y="1292"/>
                  </a:lnTo>
                  <a:lnTo>
                    <a:pt x="670" y="1292"/>
                  </a:lnTo>
                  <a:lnTo>
                    <a:pt x="668" y="1292"/>
                  </a:lnTo>
                  <a:lnTo>
                    <a:pt x="667" y="1290"/>
                  </a:lnTo>
                  <a:lnTo>
                    <a:pt x="665" y="1289"/>
                  </a:lnTo>
                  <a:lnTo>
                    <a:pt x="664" y="1284"/>
                  </a:lnTo>
                  <a:lnTo>
                    <a:pt x="664" y="1282"/>
                  </a:lnTo>
                  <a:lnTo>
                    <a:pt x="662" y="1277"/>
                  </a:lnTo>
                  <a:lnTo>
                    <a:pt x="660" y="1274"/>
                  </a:lnTo>
                  <a:lnTo>
                    <a:pt x="657" y="1272"/>
                  </a:lnTo>
                  <a:lnTo>
                    <a:pt x="649" y="1266"/>
                  </a:lnTo>
                  <a:lnTo>
                    <a:pt x="635" y="1256"/>
                  </a:lnTo>
                  <a:lnTo>
                    <a:pt x="635" y="1251"/>
                  </a:lnTo>
                  <a:lnTo>
                    <a:pt x="635" y="1247"/>
                  </a:lnTo>
                  <a:lnTo>
                    <a:pt x="638" y="1246"/>
                  </a:lnTo>
                  <a:lnTo>
                    <a:pt x="639" y="1244"/>
                  </a:lnTo>
                  <a:lnTo>
                    <a:pt x="641" y="1241"/>
                  </a:lnTo>
                  <a:lnTo>
                    <a:pt x="642" y="1238"/>
                  </a:lnTo>
                  <a:lnTo>
                    <a:pt x="629" y="1233"/>
                  </a:lnTo>
                  <a:lnTo>
                    <a:pt x="628" y="1231"/>
                  </a:lnTo>
                  <a:lnTo>
                    <a:pt x="628" y="1228"/>
                  </a:lnTo>
                  <a:lnTo>
                    <a:pt x="626" y="1224"/>
                  </a:lnTo>
                  <a:lnTo>
                    <a:pt x="626" y="1223"/>
                  </a:lnTo>
                  <a:lnTo>
                    <a:pt x="624" y="1221"/>
                  </a:lnTo>
                  <a:lnTo>
                    <a:pt x="622" y="1221"/>
                  </a:lnTo>
                  <a:lnTo>
                    <a:pt x="619" y="1221"/>
                  </a:lnTo>
                  <a:lnTo>
                    <a:pt x="618" y="1220"/>
                  </a:lnTo>
                  <a:lnTo>
                    <a:pt x="618" y="1217"/>
                  </a:lnTo>
                  <a:lnTo>
                    <a:pt x="618" y="1214"/>
                  </a:lnTo>
                  <a:lnTo>
                    <a:pt x="618" y="1211"/>
                  </a:lnTo>
                  <a:lnTo>
                    <a:pt x="618" y="1210"/>
                  </a:lnTo>
                  <a:lnTo>
                    <a:pt x="618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3" y="1198"/>
                  </a:lnTo>
                  <a:lnTo>
                    <a:pt x="600" y="1192"/>
                  </a:lnTo>
                  <a:lnTo>
                    <a:pt x="596" y="1189"/>
                  </a:lnTo>
                  <a:lnTo>
                    <a:pt x="593" y="1189"/>
                  </a:lnTo>
                  <a:lnTo>
                    <a:pt x="593" y="1187"/>
                  </a:lnTo>
                  <a:lnTo>
                    <a:pt x="593" y="1184"/>
                  </a:lnTo>
                  <a:lnTo>
                    <a:pt x="593" y="1181"/>
                  </a:lnTo>
                  <a:lnTo>
                    <a:pt x="593" y="1178"/>
                  </a:lnTo>
                  <a:lnTo>
                    <a:pt x="586" y="1172"/>
                  </a:lnTo>
                  <a:lnTo>
                    <a:pt x="582" y="1169"/>
                  </a:lnTo>
                  <a:lnTo>
                    <a:pt x="579" y="1166"/>
                  </a:lnTo>
                  <a:lnTo>
                    <a:pt x="577" y="1165"/>
                  </a:lnTo>
                  <a:lnTo>
                    <a:pt x="577" y="1162"/>
                  </a:lnTo>
                  <a:lnTo>
                    <a:pt x="577" y="1159"/>
                  </a:lnTo>
                  <a:lnTo>
                    <a:pt x="577" y="1155"/>
                  </a:lnTo>
                  <a:lnTo>
                    <a:pt x="576" y="1151"/>
                  </a:lnTo>
                  <a:lnTo>
                    <a:pt x="575" y="1148"/>
                  </a:lnTo>
                  <a:lnTo>
                    <a:pt x="570" y="1145"/>
                  </a:lnTo>
                  <a:lnTo>
                    <a:pt x="567" y="1142"/>
                  </a:lnTo>
                  <a:lnTo>
                    <a:pt x="566" y="1139"/>
                  </a:lnTo>
                  <a:lnTo>
                    <a:pt x="564" y="1138"/>
                  </a:lnTo>
                  <a:lnTo>
                    <a:pt x="566" y="1138"/>
                  </a:lnTo>
                  <a:lnTo>
                    <a:pt x="567" y="1133"/>
                  </a:lnTo>
                  <a:lnTo>
                    <a:pt x="569" y="1130"/>
                  </a:lnTo>
                  <a:lnTo>
                    <a:pt x="569" y="1128"/>
                  </a:lnTo>
                  <a:lnTo>
                    <a:pt x="567" y="1126"/>
                  </a:lnTo>
                  <a:lnTo>
                    <a:pt x="563" y="1126"/>
                  </a:lnTo>
                  <a:lnTo>
                    <a:pt x="563" y="1122"/>
                  </a:lnTo>
                  <a:lnTo>
                    <a:pt x="563" y="1117"/>
                  </a:lnTo>
                  <a:lnTo>
                    <a:pt x="554" y="1117"/>
                  </a:lnTo>
                  <a:lnTo>
                    <a:pt x="554" y="1119"/>
                  </a:lnTo>
                  <a:lnTo>
                    <a:pt x="552" y="1120"/>
                  </a:lnTo>
                  <a:lnTo>
                    <a:pt x="549" y="1123"/>
                  </a:lnTo>
                  <a:lnTo>
                    <a:pt x="543" y="1119"/>
                  </a:lnTo>
                  <a:lnTo>
                    <a:pt x="534" y="1115"/>
                  </a:lnTo>
                  <a:lnTo>
                    <a:pt x="534" y="1119"/>
                  </a:lnTo>
                  <a:lnTo>
                    <a:pt x="534" y="1122"/>
                  </a:lnTo>
                  <a:lnTo>
                    <a:pt x="534" y="1126"/>
                  </a:lnTo>
                  <a:lnTo>
                    <a:pt x="531" y="1129"/>
                  </a:lnTo>
                  <a:lnTo>
                    <a:pt x="534" y="1130"/>
                  </a:lnTo>
                  <a:lnTo>
                    <a:pt x="536" y="1132"/>
                  </a:lnTo>
                  <a:lnTo>
                    <a:pt x="540" y="1136"/>
                  </a:lnTo>
                  <a:lnTo>
                    <a:pt x="543" y="1143"/>
                  </a:lnTo>
                  <a:lnTo>
                    <a:pt x="544" y="1149"/>
                  </a:lnTo>
                  <a:lnTo>
                    <a:pt x="549" y="1162"/>
                  </a:lnTo>
                  <a:lnTo>
                    <a:pt x="553" y="1161"/>
                  </a:lnTo>
                  <a:lnTo>
                    <a:pt x="557" y="1162"/>
                  </a:lnTo>
                  <a:lnTo>
                    <a:pt x="559" y="1166"/>
                  </a:lnTo>
                  <a:lnTo>
                    <a:pt x="559" y="1172"/>
                  </a:lnTo>
                  <a:lnTo>
                    <a:pt x="559" y="1178"/>
                  </a:lnTo>
                  <a:lnTo>
                    <a:pt x="559" y="1181"/>
                  </a:lnTo>
                  <a:lnTo>
                    <a:pt x="560" y="1184"/>
                  </a:lnTo>
                  <a:lnTo>
                    <a:pt x="567" y="1184"/>
                  </a:lnTo>
                  <a:lnTo>
                    <a:pt x="573" y="1201"/>
                  </a:lnTo>
                  <a:lnTo>
                    <a:pt x="576" y="1210"/>
                  </a:lnTo>
                  <a:lnTo>
                    <a:pt x="579" y="1217"/>
                  </a:lnTo>
                  <a:lnTo>
                    <a:pt x="585" y="1217"/>
                  </a:lnTo>
                  <a:lnTo>
                    <a:pt x="585" y="1220"/>
                  </a:lnTo>
                  <a:lnTo>
                    <a:pt x="585" y="1224"/>
                  </a:lnTo>
                  <a:lnTo>
                    <a:pt x="585" y="1227"/>
                  </a:lnTo>
                  <a:lnTo>
                    <a:pt x="585" y="1228"/>
                  </a:lnTo>
                  <a:lnTo>
                    <a:pt x="585" y="1231"/>
                  </a:lnTo>
                  <a:lnTo>
                    <a:pt x="586" y="1231"/>
                  </a:lnTo>
                  <a:lnTo>
                    <a:pt x="589" y="1233"/>
                  </a:lnTo>
                  <a:lnTo>
                    <a:pt x="593" y="1233"/>
                  </a:lnTo>
                  <a:lnTo>
                    <a:pt x="596" y="1244"/>
                  </a:lnTo>
                  <a:lnTo>
                    <a:pt x="599" y="1254"/>
                  </a:lnTo>
                  <a:lnTo>
                    <a:pt x="603" y="1277"/>
                  </a:lnTo>
                  <a:lnTo>
                    <a:pt x="609" y="1277"/>
                  </a:lnTo>
                  <a:lnTo>
                    <a:pt x="609" y="1282"/>
                  </a:lnTo>
                  <a:lnTo>
                    <a:pt x="608" y="1284"/>
                  </a:lnTo>
                  <a:lnTo>
                    <a:pt x="606" y="1287"/>
                  </a:lnTo>
                  <a:lnTo>
                    <a:pt x="606" y="1289"/>
                  </a:lnTo>
                  <a:lnTo>
                    <a:pt x="608" y="1290"/>
                  </a:lnTo>
                  <a:lnTo>
                    <a:pt x="611" y="1290"/>
                  </a:lnTo>
                  <a:lnTo>
                    <a:pt x="615" y="1292"/>
                  </a:lnTo>
                  <a:lnTo>
                    <a:pt x="616" y="1293"/>
                  </a:lnTo>
                  <a:lnTo>
                    <a:pt x="616" y="1295"/>
                  </a:lnTo>
                  <a:lnTo>
                    <a:pt x="616" y="1297"/>
                  </a:lnTo>
                  <a:lnTo>
                    <a:pt x="618" y="1300"/>
                  </a:lnTo>
                  <a:lnTo>
                    <a:pt x="621" y="1302"/>
                  </a:lnTo>
                  <a:lnTo>
                    <a:pt x="624" y="1303"/>
                  </a:lnTo>
                  <a:lnTo>
                    <a:pt x="626" y="1306"/>
                  </a:lnTo>
                  <a:lnTo>
                    <a:pt x="628" y="1308"/>
                  </a:lnTo>
                  <a:lnTo>
                    <a:pt x="629" y="1308"/>
                  </a:lnTo>
                  <a:lnTo>
                    <a:pt x="629" y="1313"/>
                  </a:lnTo>
                  <a:lnTo>
                    <a:pt x="628" y="1316"/>
                  </a:lnTo>
                  <a:lnTo>
                    <a:pt x="629" y="1319"/>
                  </a:lnTo>
                  <a:lnTo>
                    <a:pt x="626" y="1320"/>
                  </a:lnTo>
                  <a:lnTo>
                    <a:pt x="625" y="1320"/>
                  </a:lnTo>
                  <a:lnTo>
                    <a:pt x="624" y="1320"/>
                  </a:lnTo>
                  <a:lnTo>
                    <a:pt x="624" y="1325"/>
                  </a:lnTo>
                  <a:lnTo>
                    <a:pt x="621" y="1320"/>
                  </a:lnTo>
                  <a:lnTo>
                    <a:pt x="618" y="1316"/>
                  </a:lnTo>
                  <a:lnTo>
                    <a:pt x="608" y="1306"/>
                  </a:lnTo>
                  <a:lnTo>
                    <a:pt x="600" y="1297"/>
                  </a:lnTo>
                  <a:lnTo>
                    <a:pt x="596" y="1292"/>
                  </a:lnTo>
                  <a:lnTo>
                    <a:pt x="596" y="1286"/>
                  </a:lnTo>
                  <a:lnTo>
                    <a:pt x="590" y="1283"/>
                  </a:lnTo>
                  <a:lnTo>
                    <a:pt x="586" y="1282"/>
                  </a:lnTo>
                  <a:lnTo>
                    <a:pt x="585" y="1280"/>
                  </a:lnTo>
                  <a:lnTo>
                    <a:pt x="583" y="1276"/>
                  </a:lnTo>
                  <a:lnTo>
                    <a:pt x="583" y="1272"/>
                  </a:lnTo>
                  <a:lnTo>
                    <a:pt x="583" y="1263"/>
                  </a:lnTo>
                  <a:lnTo>
                    <a:pt x="583" y="1254"/>
                  </a:lnTo>
                  <a:lnTo>
                    <a:pt x="583" y="1251"/>
                  </a:lnTo>
                  <a:lnTo>
                    <a:pt x="582" y="1247"/>
                  </a:lnTo>
                  <a:lnTo>
                    <a:pt x="576" y="1247"/>
                  </a:lnTo>
                  <a:lnTo>
                    <a:pt x="575" y="1246"/>
                  </a:lnTo>
                  <a:lnTo>
                    <a:pt x="573" y="1241"/>
                  </a:lnTo>
                  <a:lnTo>
                    <a:pt x="570" y="1236"/>
                  </a:lnTo>
                  <a:lnTo>
                    <a:pt x="569" y="1236"/>
                  </a:lnTo>
                  <a:lnTo>
                    <a:pt x="567" y="1234"/>
                  </a:lnTo>
                  <a:lnTo>
                    <a:pt x="563" y="1233"/>
                  </a:lnTo>
                  <a:lnTo>
                    <a:pt x="559" y="1233"/>
                  </a:lnTo>
                  <a:lnTo>
                    <a:pt x="554" y="1231"/>
                  </a:lnTo>
                  <a:lnTo>
                    <a:pt x="554" y="1225"/>
                  </a:lnTo>
                  <a:lnTo>
                    <a:pt x="543" y="1218"/>
                  </a:lnTo>
                  <a:lnTo>
                    <a:pt x="531" y="1211"/>
                  </a:lnTo>
                  <a:lnTo>
                    <a:pt x="540" y="1208"/>
                  </a:lnTo>
                  <a:lnTo>
                    <a:pt x="549" y="1205"/>
                  </a:lnTo>
                  <a:lnTo>
                    <a:pt x="549" y="1194"/>
                  </a:lnTo>
                  <a:lnTo>
                    <a:pt x="547" y="1181"/>
                  </a:lnTo>
                  <a:lnTo>
                    <a:pt x="547" y="1175"/>
                  </a:lnTo>
                  <a:lnTo>
                    <a:pt x="546" y="1169"/>
                  </a:lnTo>
                  <a:lnTo>
                    <a:pt x="543" y="1165"/>
                  </a:lnTo>
                  <a:lnTo>
                    <a:pt x="540" y="1162"/>
                  </a:lnTo>
                  <a:lnTo>
                    <a:pt x="536" y="1161"/>
                  </a:lnTo>
                  <a:lnTo>
                    <a:pt x="534" y="1159"/>
                  </a:lnTo>
                  <a:lnTo>
                    <a:pt x="531" y="1159"/>
                  </a:lnTo>
                  <a:lnTo>
                    <a:pt x="520" y="1149"/>
                  </a:lnTo>
                  <a:lnTo>
                    <a:pt x="514" y="1142"/>
                  </a:lnTo>
                  <a:lnTo>
                    <a:pt x="511" y="1139"/>
                  </a:lnTo>
                  <a:lnTo>
                    <a:pt x="510" y="1136"/>
                  </a:lnTo>
                  <a:lnTo>
                    <a:pt x="508" y="1130"/>
                  </a:lnTo>
                  <a:lnTo>
                    <a:pt x="507" y="1123"/>
                  </a:lnTo>
                  <a:lnTo>
                    <a:pt x="507" y="1117"/>
                  </a:lnTo>
                  <a:lnTo>
                    <a:pt x="504" y="1112"/>
                  </a:lnTo>
                  <a:lnTo>
                    <a:pt x="498" y="1112"/>
                  </a:lnTo>
                  <a:lnTo>
                    <a:pt x="497" y="1106"/>
                  </a:lnTo>
                  <a:lnTo>
                    <a:pt x="497" y="1103"/>
                  </a:lnTo>
                  <a:lnTo>
                    <a:pt x="495" y="1097"/>
                  </a:lnTo>
                  <a:lnTo>
                    <a:pt x="495" y="1093"/>
                  </a:lnTo>
                  <a:lnTo>
                    <a:pt x="495" y="1087"/>
                  </a:lnTo>
                  <a:lnTo>
                    <a:pt x="494" y="1084"/>
                  </a:lnTo>
                  <a:lnTo>
                    <a:pt x="494" y="1081"/>
                  </a:lnTo>
                  <a:lnTo>
                    <a:pt x="485" y="1079"/>
                  </a:lnTo>
                  <a:lnTo>
                    <a:pt x="482" y="1076"/>
                  </a:lnTo>
                  <a:lnTo>
                    <a:pt x="481" y="1071"/>
                  </a:lnTo>
                  <a:lnTo>
                    <a:pt x="480" y="1067"/>
                  </a:lnTo>
                  <a:lnTo>
                    <a:pt x="477" y="1064"/>
                  </a:lnTo>
                  <a:lnTo>
                    <a:pt x="475" y="1064"/>
                  </a:lnTo>
                  <a:lnTo>
                    <a:pt x="474" y="1066"/>
                  </a:lnTo>
                  <a:lnTo>
                    <a:pt x="472" y="1067"/>
                  </a:lnTo>
                  <a:lnTo>
                    <a:pt x="471" y="1068"/>
                  </a:lnTo>
                  <a:lnTo>
                    <a:pt x="468" y="1067"/>
                  </a:lnTo>
                  <a:lnTo>
                    <a:pt x="468" y="1060"/>
                  </a:lnTo>
                  <a:lnTo>
                    <a:pt x="456" y="1054"/>
                  </a:lnTo>
                  <a:lnTo>
                    <a:pt x="451" y="1053"/>
                  </a:lnTo>
                  <a:lnTo>
                    <a:pt x="446" y="1051"/>
                  </a:lnTo>
                  <a:lnTo>
                    <a:pt x="444" y="1051"/>
                  </a:lnTo>
                  <a:lnTo>
                    <a:pt x="444" y="1053"/>
                  </a:lnTo>
                  <a:lnTo>
                    <a:pt x="444" y="1054"/>
                  </a:lnTo>
                  <a:lnTo>
                    <a:pt x="441" y="1054"/>
                  </a:lnTo>
                  <a:lnTo>
                    <a:pt x="441" y="1047"/>
                  </a:lnTo>
                  <a:lnTo>
                    <a:pt x="441" y="1041"/>
                  </a:lnTo>
                  <a:lnTo>
                    <a:pt x="441" y="1037"/>
                  </a:lnTo>
                  <a:lnTo>
                    <a:pt x="438" y="1031"/>
                  </a:lnTo>
                  <a:lnTo>
                    <a:pt x="432" y="1028"/>
                  </a:lnTo>
                  <a:lnTo>
                    <a:pt x="435" y="1027"/>
                  </a:lnTo>
                  <a:lnTo>
                    <a:pt x="438" y="1025"/>
                  </a:lnTo>
                  <a:lnTo>
                    <a:pt x="438" y="1024"/>
                  </a:lnTo>
                  <a:lnTo>
                    <a:pt x="428" y="1014"/>
                  </a:lnTo>
                  <a:lnTo>
                    <a:pt x="420" y="1007"/>
                  </a:lnTo>
                  <a:lnTo>
                    <a:pt x="418" y="1004"/>
                  </a:lnTo>
                  <a:lnTo>
                    <a:pt x="416" y="1001"/>
                  </a:lnTo>
                  <a:lnTo>
                    <a:pt x="416" y="997"/>
                  </a:lnTo>
                  <a:lnTo>
                    <a:pt x="418" y="992"/>
                  </a:lnTo>
                  <a:lnTo>
                    <a:pt x="419" y="988"/>
                  </a:lnTo>
                  <a:lnTo>
                    <a:pt x="422" y="985"/>
                  </a:lnTo>
                  <a:lnTo>
                    <a:pt x="408" y="979"/>
                  </a:lnTo>
                  <a:lnTo>
                    <a:pt x="409" y="976"/>
                  </a:lnTo>
                  <a:lnTo>
                    <a:pt x="410" y="975"/>
                  </a:lnTo>
                  <a:lnTo>
                    <a:pt x="410" y="969"/>
                  </a:lnTo>
                  <a:lnTo>
                    <a:pt x="410" y="963"/>
                  </a:lnTo>
                  <a:lnTo>
                    <a:pt x="412" y="961"/>
                  </a:lnTo>
                  <a:lnTo>
                    <a:pt x="413" y="959"/>
                  </a:lnTo>
                  <a:lnTo>
                    <a:pt x="412" y="959"/>
                  </a:lnTo>
                  <a:lnTo>
                    <a:pt x="410" y="959"/>
                  </a:lnTo>
                  <a:lnTo>
                    <a:pt x="408" y="958"/>
                  </a:lnTo>
                  <a:lnTo>
                    <a:pt x="405" y="956"/>
                  </a:lnTo>
                  <a:lnTo>
                    <a:pt x="406" y="958"/>
                  </a:lnTo>
                  <a:lnTo>
                    <a:pt x="406" y="961"/>
                  </a:lnTo>
                  <a:lnTo>
                    <a:pt x="406" y="962"/>
                  </a:lnTo>
                  <a:lnTo>
                    <a:pt x="405" y="963"/>
                  </a:lnTo>
                  <a:lnTo>
                    <a:pt x="402" y="965"/>
                  </a:lnTo>
                  <a:lnTo>
                    <a:pt x="399" y="959"/>
                  </a:lnTo>
                  <a:lnTo>
                    <a:pt x="395" y="953"/>
                  </a:lnTo>
                  <a:lnTo>
                    <a:pt x="390" y="948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6" y="936"/>
                  </a:lnTo>
                  <a:lnTo>
                    <a:pt x="386" y="930"/>
                  </a:lnTo>
                  <a:lnTo>
                    <a:pt x="386" y="923"/>
                  </a:lnTo>
                  <a:lnTo>
                    <a:pt x="384" y="920"/>
                  </a:lnTo>
                  <a:lnTo>
                    <a:pt x="383" y="916"/>
                  </a:lnTo>
                  <a:lnTo>
                    <a:pt x="379" y="912"/>
                  </a:lnTo>
                  <a:lnTo>
                    <a:pt x="376" y="909"/>
                  </a:lnTo>
                  <a:lnTo>
                    <a:pt x="374" y="907"/>
                  </a:lnTo>
                  <a:lnTo>
                    <a:pt x="379" y="896"/>
                  </a:lnTo>
                  <a:lnTo>
                    <a:pt x="383" y="883"/>
                  </a:lnTo>
                  <a:lnTo>
                    <a:pt x="382" y="881"/>
                  </a:lnTo>
                  <a:lnTo>
                    <a:pt x="382" y="878"/>
                  </a:lnTo>
                  <a:lnTo>
                    <a:pt x="382" y="871"/>
                  </a:lnTo>
                  <a:lnTo>
                    <a:pt x="383" y="863"/>
                  </a:lnTo>
                  <a:lnTo>
                    <a:pt x="379" y="860"/>
                  </a:lnTo>
                  <a:lnTo>
                    <a:pt x="376" y="858"/>
                  </a:lnTo>
                  <a:lnTo>
                    <a:pt x="374" y="857"/>
                  </a:lnTo>
                  <a:lnTo>
                    <a:pt x="373" y="850"/>
                  </a:lnTo>
                  <a:lnTo>
                    <a:pt x="372" y="841"/>
                  </a:lnTo>
                  <a:lnTo>
                    <a:pt x="373" y="834"/>
                  </a:lnTo>
                  <a:lnTo>
                    <a:pt x="374" y="825"/>
                  </a:lnTo>
                  <a:lnTo>
                    <a:pt x="377" y="808"/>
                  </a:lnTo>
                  <a:lnTo>
                    <a:pt x="379" y="801"/>
                  </a:lnTo>
                  <a:lnTo>
                    <a:pt x="380" y="793"/>
                  </a:lnTo>
                  <a:lnTo>
                    <a:pt x="380" y="783"/>
                  </a:lnTo>
                  <a:lnTo>
                    <a:pt x="379" y="773"/>
                  </a:lnTo>
                  <a:lnTo>
                    <a:pt x="377" y="765"/>
                  </a:lnTo>
                  <a:lnTo>
                    <a:pt x="377" y="757"/>
                  </a:lnTo>
                  <a:lnTo>
                    <a:pt x="379" y="753"/>
                  </a:lnTo>
                  <a:lnTo>
                    <a:pt x="380" y="747"/>
                  </a:lnTo>
                  <a:lnTo>
                    <a:pt x="382" y="742"/>
                  </a:lnTo>
                  <a:lnTo>
                    <a:pt x="383" y="736"/>
                  </a:lnTo>
                  <a:lnTo>
                    <a:pt x="383" y="733"/>
                  </a:lnTo>
                  <a:lnTo>
                    <a:pt x="382" y="732"/>
                  </a:lnTo>
                  <a:lnTo>
                    <a:pt x="380" y="727"/>
                  </a:lnTo>
                  <a:lnTo>
                    <a:pt x="374" y="720"/>
                  </a:lnTo>
                  <a:lnTo>
                    <a:pt x="370" y="713"/>
                  </a:lnTo>
                  <a:lnTo>
                    <a:pt x="366" y="709"/>
                  </a:lnTo>
                  <a:lnTo>
                    <a:pt x="366" y="704"/>
                  </a:lnTo>
                  <a:lnTo>
                    <a:pt x="364" y="700"/>
                  </a:lnTo>
                  <a:lnTo>
                    <a:pt x="364" y="697"/>
                  </a:lnTo>
                  <a:lnTo>
                    <a:pt x="363" y="694"/>
                  </a:lnTo>
                  <a:lnTo>
                    <a:pt x="383" y="697"/>
                  </a:lnTo>
                  <a:lnTo>
                    <a:pt x="399" y="700"/>
                  </a:lnTo>
                  <a:lnTo>
                    <a:pt x="402" y="694"/>
                  </a:lnTo>
                  <a:lnTo>
                    <a:pt x="403" y="690"/>
                  </a:lnTo>
                  <a:lnTo>
                    <a:pt x="403" y="688"/>
                  </a:lnTo>
                  <a:lnTo>
                    <a:pt x="403" y="687"/>
                  </a:lnTo>
                  <a:lnTo>
                    <a:pt x="405" y="683"/>
                  </a:lnTo>
                  <a:lnTo>
                    <a:pt x="406" y="680"/>
                  </a:lnTo>
                  <a:lnTo>
                    <a:pt x="406" y="677"/>
                  </a:lnTo>
                  <a:lnTo>
                    <a:pt x="405" y="675"/>
                  </a:lnTo>
                  <a:lnTo>
                    <a:pt x="403" y="673"/>
                  </a:lnTo>
                  <a:lnTo>
                    <a:pt x="402" y="670"/>
                  </a:lnTo>
                  <a:lnTo>
                    <a:pt x="400" y="668"/>
                  </a:lnTo>
                  <a:lnTo>
                    <a:pt x="397" y="667"/>
                  </a:lnTo>
                  <a:lnTo>
                    <a:pt x="393" y="664"/>
                  </a:lnTo>
                  <a:lnTo>
                    <a:pt x="389" y="661"/>
                  </a:lnTo>
                  <a:lnTo>
                    <a:pt x="390" y="657"/>
                  </a:lnTo>
                  <a:lnTo>
                    <a:pt x="392" y="655"/>
                  </a:lnTo>
                  <a:lnTo>
                    <a:pt x="392" y="654"/>
                  </a:lnTo>
                  <a:lnTo>
                    <a:pt x="392" y="652"/>
                  </a:lnTo>
                  <a:lnTo>
                    <a:pt x="386" y="657"/>
                  </a:lnTo>
                  <a:lnTo>
                    <a:pt x="383" y="658"/>
                  </a:lnTo>
                  <a:lnTo>
                    <a:pt x="382" y="658"/>
                  </a:lnTo>
                  <a:lnTo>
                    <a:pt x="380" y="658"/>
                  </a:lnTo>
                  <a:lnTo>
                    <a:pt x="379" y="657"/>
                  </a:lnTo>
                  <a:lnTo>
                    <a:pt x="380" y="655"/>
                  </a:lnTo>
                  <a:lnTo>
                    <a:pt x="383" y="652"/>
                  </a:lnTo>
                  <a:lnTo>
                    <a:pt x="380" y="647"/>
                  </a:lnTo>
                  <a:lnTo>
                    <a:pt x="369" y="644"/>
                  </a:lnTo>
                  <a:lnTo>
                    <a:pt x="366" y="642"/>
                  </a:lnTo>
                  <a:lnTo>
                    <a:pt x="364" y="642"/>
                  </a:lnTo>
                  <a:lnTo>
                    <a:pt x="364" y="639"/>
                  </a:lnTo>
                  <a:lnTo>
                    <a:pt x="360" y="631"/>
                  </a:lnTo>
                  <a:lnTo>
                    <a:pt x="357" y="634"/>
                  </a:lnTo>
                  <a:lnTo>
                    <a:pt x="354" y="635"/>
                  </a:lnTo>
                  <a:lnTo>
                    <a:pt x="353" y="637"/>
                  </a:lnTo>
                  <a:lnTo>
                    <a:pt x="356" y="637"/>
                  </a:lnTo>
                  <a:lnTo>
                    <a:pt x="353" y="637"/>
                  </a:lnTo>
                  <a:lnTo>
                    <a:pt x="336" y="639"/>
                  </a:lnTo>
                  <a:lnTo>
                    <a:pt x="356" y="642"/>
                  </a:lnTo>
                  <a:lnTo>
                    <a:pt x="354" y="644"/>
                  </a:lnTo>
                  <a:lnTo>
                    <a:pt x="353" y="647"/>
                  </a:lnTo>
                  <a:lnTo>
                    <a:pt x="360" y="658"/>
                  </a:lnTo>
                  <a:lnTo>
                    <a:pt x="363" y="660"/>
                  </a:lnTo>
                  <a:lnTo>
                    <a:pt x="366" y="661"/>
                  </a:lnTo>
                  <a:lnTo>
                    <a:pt x="372" y="662"/>
                  </a:lnTo>
                  <a:lnTo>
                    <a:pt x="377" y="664"/>
                  </a:lnTo>
                  <a:lnTo>
                    <a:pt x="383" y="667"/>
                  </a:lnTo>
                  <a:lnTo>
                    <a:pt x="386" y="671"/>
                  </a:lnTo>
                  <a:lnTo>
                    <a:pt x="392" y="678"/>
                  </a:lnTo>
                  <a:lnTo>
                    <a:pt x="400" y="691"/>
                  </a:lnTo>
                  <a:lnTo>
                    <a:pt x="397" y="691"/>
                  </a:lnTo>
                  <a:lnTo>
                    <a:pt x="390" y="691"/>
                  </a:lnTo>
                  <a:lnTo>
                    <a:pt x="383" y="693"/>
                  </a:lnTo>
                  <a:lnTo>
                    <a:pt x="374" y="691"/>
                  </a:lnTo>
                  <a:lnTo>
                    <a:pt x="370" y="690"/>
                  </a:lnTo>
                  <a:lnTo>
                    <a:pt x="366" y="688"/>
                  </a:lnTo>
                  <a:lnTo>
                    <a:pt x="364" y="687"/>
                  </a:lnTo>
                  <a:lnTo>
                    <a:pt x="363" y="685"/>
                  </a:lnTo>
                  <a:lnTo>
                    <a:pt x="363" y="681"/>
                  </a:lnTo>
                  <a:lnTo>
                    <a:pt x="363" y="677"/>
                  </a:lnTo>
                  <a:lnTo>
                    <a:pt x="361" y="674"/>
                  </a:lnTo>
                  <a:lnTo>
                    <a:pt x="360" y="673"/>
                  </a:lnTo>
                  <a:lnTo>
                    <a:pt x="359" y="671"/>
                  </a:lnTo>
                  <a:lnTo>
                    <a:pt x="359" y="675"/>
                  </a:lnTo>
                  <a:lnTo>
                    <a:pt x="350" y="667"/>
                  </a:lnTo>
                  <a:lnTo>
                    <a:pt x="344" y="662"/>
                  </a:lnTo>
                  <a:lnTo>
                    <a:pt x="343" y="661"/>
                  </a:lnTo>
                  <a:lnTo>
                    <a:pt x="341" y="661"/>
                  </a:lnTo>
                  <a:lnTo>
                    <a:pt x="338" y="661"/>
                  </a:lnTo>
                  <a:lnTo>
                    <a:pt x="337" y="662"/>
                  </a:lnTo>
                  <a:lnTo>
                    <a:pt x="334" y="664"/>
                  </a:lnTo>
                  <a:lnTo>
                    <a:pt x="330" y="664"/>
                  </a:lnTo>
                  <a:lnTo>
                    <a:pt x="333" y="661"/>
                  </a:lnTo>
                  <a:lnTo>
                    <a:pt x="333" y="652"/>
                  </a:lnTo>
                  <a:lnTo>
                    <a:pt x="325" y="651"/>
                  </a:lnTo>
                  <a:lnTo>
                    <a:pt x="321" y="651"/>
                  </a:lnTo>
                  <a:lnTo>
                    <a:pt x="318" y="651"/>
                  </a:lnTo>
                  <a:lnTo>
                    <a:pt x="312" y="652"/>
                  </a:lnTo>
                  <a:lnTo>
                    <a:pt x="305" y="652"/>
                  </a:lnTo>
                  <a:lnTo>
                    <a:pt x="302" y="641"/>
                  </a:lnTo>
                  <a:lnTo>
                    <a:pt x="302" y="638"/>
                  </a:lnTo>
                  <a:lnTo>
                    <a:pt x="300" y="631"/>
                  </a:lnTo>
                  <a:lnTo>
                    <a:pt x="302" y="631"/>
                  </a:lnTo>
                  <a:lnTo>
                    <a:pt x="305" y="631"/>
                  </a:lnTo>
                  <a:lnTo>
                    <a:pt x="311" y="631"/>
                  </a:lnTo>
                  <a:lnTo>
                    <a:pt x="311" y="612"/>
                  </a:lnTo>
                  <a:lnTo>
                    <a:pt x="311" y="598"/>
                  </a:lnTo>
                  <a:lnTo>
                    <a:pt x="308" y="595"/>
                  </a:lnTo>
                  <a:lnTo>
                    <a:pt x="302" y="592"/>
                  </a:lnTo>
                  <a:lnTo>
                    <a:pt x="291" y="586"/>
                  </a:lnTo>
                  <a:lnTo>
                    <a:pt x="291" y="589"/>
                  </a:lnTo>
                  <a:lnTo>
                    <a:pt x="292" y="590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7" y="583"/>
                  </a:lnTo>
                  <a:lnTo>
                    <a:pt x="287" y="582"/>
                  </a:lnTo>
                  <a:lnTo>
                    <a:pt x="284" y="580"/>
                  </a:lnTo>
                  <a:lnTo>
                    <a:pt x="282" y="579"/>
                  </a:lnTo>
                  <a:lnTo>
                    <a:pt x="282" y="578"/>
                  </a:lnTo>
                  <a:lnTo>
                    <a:pt x="284" y="575"/>
                  </a:lnTo>
                  <a:lnTo>
                    <a:pt x="289" y="575"/>
                  </a:lnTo>
                  <a:lnTo>
                    <a:pt x="289" y="567"/>
                  </a:lnTo>
                  <a:lnTo>
                    <a:pt x="291" y="562"/>
                  </a:lnTo>
                  <a:lnTo>
                    <a:pt x="289" y="563"/>
                  </a:lnTo>
                  <a:lnTo>
                    <a:pt x="287" y="563"/>
                  </a:lnTo>
                  <a:lnTo>
                    <a:pt x="284" y="563"/>
                  </a:lnTo>
                  <a:lnTo>
                    <a:pt x="281" y="565"/>
                  </a:lnTo>
                  <a:lnTo>
                    <a:pt x="281" y="567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7"/>
                  </a:lnTo>
                  <a:lnTo>
                    <a:pt x="282" y="569"/>
                  </a:lnTo>
                  <a:lnTo>
                    <a:pt x="281" y="573"/>
                  </a:lnTo>
                  <a:lnTo>
                    <a:pt x="275" y="573"/>
                  </a:lnTo>
                  <a:lnTo>
                    <a:pt x="274" y="573"/>
                  </a:lnTo>
                  <a:lnTo>
                    <a:pt x="275" y="572"/>
                  </a:lnTo>
                  <a:lnTo>
                    <a:pt x="278" y="570"/>
                  </a:lnTo>
                  <a:lnTo>
                    <a:pt x="274" y="567"/>
                  </a:lnTo>
                  <a:lnTo>
                    <a:pt x="269" y="565"/>
                  </a:lnTo>
                  <a:lnTo>
                    <a:pt x="269" y="542"/>
                  </a:lnTo>
                  <a:lnTo>
                    <a:pt x="261" y="540"/>
                  </a:lnTo>
                  <a:lnTo>
                    <a:pt x="262" y="539"/>
                  </a:lnTo>
                  <a:lnTo>
                    <a:pt x="264" y="536"/>
                  </a:lnTo>
                  <a:lnTo>
                    <a:pt x="264" y="531"/>
                  </a:lnTo>
                  <a:lnTo>
                    <a:pt x="266" y="531"/>
                  </a:lnTo>
                  <a:lnTo>
                    <a:pt x="266" y="530"/>
                  </a:lnTo>
                  <a:lnTo>
                    <a:pt x="266" y="526"/>
                  </a:lnTo>
                  <a:lnTo>
                    <a:pt x="261" y="524"/>
                  </a:lnTo>
                  <a:lnTo>
                    <a:pt x="258" y="524"/>
                  </a:lnTo>
                  <a:lnTo>
                    <a:pt x="256" y="523"/>
                  </a:lnTo>
                  <a:lnTo>
                    <a:pt x="255" y="520"/>
                  </a:lnTo>
                  <a:lnTo>
                    <a:pt x="255" y="517"/>
                  </a:lnTo>
                  <a:lnTo>
                    <a:pt x="253" y="514"/>
                  </a:lnTo>
                  <a:lnTo>
                    <a:pt x="256" y="511"/>
                  </a:lnTo>
                  <a:lnTo>
                    <a:pt x="259" y="508"/>
                  </a:lnTo>
                  <a:lnTo>
                    <a:pt x="258" y="501"/>
                  </a:lnTo>
                  <a:lnTo>
                    <a:pt x="258" y="498"/>
                  </a:lnTo>
                  <a:lnTo>
                    <a:pt x="256" y="500"/>
                  </a:lnTo>
                  <a:lnTo>
                    <a:pt x="256" y="503"/>
                  </a:lnTo>
                  <a:lnTo>
                    <a:pt x="256" y="508"/>
                  </a:lnTo>
                  <a:lnTo>
                    <a:pt x="253" y="507"/>
                  </a:lnTo>
                  <a:lnTo>
                    <a:pt x="252" y="507"/>
                  </a:lnTo>
                  <a:lnTo>
                    <a:pt x="251" y="508"/>
                  </a:lnTo>
                  <a:lnTo>
                    <a:pt x="248" y="508"/>
                  </a:lnTo>
                  <a:lnTo>
                    <a:pt x="245" y="498"/>
                  </a:lnTo>
                  <a:lnTo>
                    <a:pt x="242" y="490"/>
                  </a:lnTo>
                  <a:lnTo>
                    <a:pt x="240" y="493"/>
                  </a:lnTo>
                  <a:lnTo>
                    <a:pt x="240" y="495"/>
                  </a:lnTo>
                  <a:lnTo>
                    <a:pt x="239" y="497"/>
                  </a:lnTo>
                  <a:lnTo>
                    <a:pt x="236" y="498"/>
                  </a:lnTo>
                  <a:lnTo>
                    <a:pt x="236" y="485"/>
                  </a:lnTo>
                  <a:lnTo>
                    <a:pt x="236" y="475"/>
                  </a:lnTo>
                  <a:lnTo>
                    <a:pt x="233" y="478"/>
                  </a:lnTo>
                  <a:lnTo>
                    <a:pt x="230" y="478"/>
                  </a:lnTo>
                  <a:lnTo>
                    <a:pt x="230" y="477"/>
                  </a:lnTo>
                  <a:lnTo>
                    <a:pt x="232" y="475"/>
                  </a:lnTo>
                  <a:lnTo>
                    <a:pt x="233" y="472"/>
                  </a:lnTo>
                  <a:lnTo>
                    <a:pt x="230" y="472"/>
                  </a:lnTo>
                  <a:lnTo>
                    <a:pt x="228" y="471"/>
                  </a:lnTo>
                  <a:lnTo>
                    <a:pt x="222" y="468"/>
                  </a:lnTo>
                  <a:lnTo>
                    <a:pt x="222" y="475"/>
                  </a:lnTo>
                  <a:lnTo>
                    <a:pt x="220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7" y="470"/>
                  </a:lnTo>
                  <a:lnTo>
                    <a:pt x="219" y="468"/>
                  </a:lnTo>
                  <a:lnTo>
                    <a:pt x="222" y="465"/>
                  </a:lnTo>
                  <a:lnTo>
                    <a:pt x="220" y="461"/>
                  </a:lnTo>
                  <a:lnTo>
                    <a:pt x="220" y="454"/>
                  </a:lnTo>
                  <a:lnTo>
                    <a:pt x="212" y="454"/>
                  </a:lnTo>
                  <a:lnTo>
                    <a:pt x="210" y="451"/>
                  </a:lnTo>
                  <a:lnTo>
                    <a:pt x="210" y="449"/>
                  </a:lnTo>
                  <a:lnTo>
                    <a:pt x="209" y="446"/>
                  </a:lnTo>
                  <a:lnTo>
                    <a:pt x="209" y="442"/>
                  </a:lnTo>
                  <a:lnTo>
                    <a:pt x="209" y="439"/>
                  </a:lnTo>
                  <a:lnTo>
                    <a:pt x="209" y="436"/>
                  </a:lnTo>
                  <a:lnTo>
                    <a:pt x="206" y="435"/>
                  </a:lnTo>
                  <a:lnTo>
                    <a:pt x="204" y="432"/>
                  </a:lnTo>
                  <a:lnTo>
                    <a:pt x="203" y="429"/>
                  </a:lnTo>
                  <a:lnTo>
                    <a:pt x="206" y="426"/>
                  </a:lnTo>
                  <a:lnTo>
                    <a:pt x="207" y="425"/>
                  </a:lnTo>
                  <a:lnTo>
                    <a:pt x="206" y="423"/>
                  </a:lnTo>
                  <a:lnTo>
                    <a:pt x="204" y="423"/>
                  </a:lnTo>
                  <a:lnTo>
                    <a:pt x="202" y="423"/>
                  </a:lnTo>
                  <a:lnTo>
                    <a:pt x="200" y="423"/>
                  </a:lnTo>
                  <a:lnTo>
                    <a:pt x="197" y="423"/>
                  </a:lnTo>
                  <a:lnTo>
                    <a:pt x="197" y="418"/>
                  </a:lnTo>
                  <a:lnTo>
                    <a:pt x="193" y="418"/>
                  </a:lnTo>
                  <a:lnTo>
                    <a:pt x="189" y="418"/>
                  </a:lnTo>
                  <a:lnTo>
                    <a:pt x="184" y="409"/>
                  </a:lnTo>
                  <a:lnTo>
                    <a:pt x="179" y="402"/>
                  </a:lnTo>
                  <a:lnTo>
                    <a:pt x="177" y="402"/>
                  </a:lnTo>
                  <a:lnTo>
                    <a:pt x="177" y="405"/>
                  </a:lnTo>
                  <a:lnTo>
                    <a:pt x="176" y="410"/>
                  </a:lnTo>
                  <a:lnTo>
                    <a:pt x="177" y="416"/>
                  </a:lnTo>
                  <a:lnTo>
                    <a:pt x="177" y="419"/>
                  </a:lnTo>
                  <a:lnTo>
                    <a:pt x="179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6" y="418"/>
                  </a:lnTo>
                  <a:lnTo>
                    <a:pt x="176" y="415"/>
                  </a:lnTo>
                  <a:lnTo>
                    <a:pt x="167" y="418"/>
                  </a:lnTo>
                  <a:lnTo>
                    <a:pt x="164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60" y="422"/>
                  </a:lnTo>
                  <a:lnTo>
                    <a:pt x="167" y="422"/>
                  </a:lnTo>
                  <a:lnTo>
                    <a:pt x="173" y="423"/>
                  </a:lnTo>
                  <a:lnTo>
                    <a:pt x="176" y="425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9" y="429"/>
                  </a:lnTo>
                  <a:lnTo>
                    <a:pt x="179" y="432"/>
                  </a:lnTo>
                  <a:lnTo>
                    <a:pt x="179" y="435"/>
                  </a:lnTo>
                  <a:lnTo>
                    <a:pt x="184" y="435"/>
                  </a:lnTo>
                  <a:lnTo>
                    <a:pt x="187" y="442"/>
                  </a:lnTo>
                  <a:lnTo>
                    <a:pt x="179" y="448"/>
                  </a:lnTo>
                  <a:lnTo>
                    <a:pt x="183" y="449"/>
                  </a:lnTo>
                  <a:lnTo>
                    <a:pt x="187" y="451"/>
                  </a:lnTo>
                  <a:lnTo>
                    <a:pt x="187" y="454"/>
                  </a:lnTo>
                  <a:lnTo>
                    <a:pt x="187" y="458"/>
                  </a:lnTo>
                  <a:lnTo>
                    <a:pt x="189" y="462"/>
                  </a:lnTo>
                  <a:lnTo>
                    <a:pt x="189" y="464"/>
                  </a:lnTo>
                  <a:lnTo>
                    <a:pt x="189" y="465"/>
                  </a:lnTo>
                  <a:lnTo>
                    <a:pt x="200" y="468"/>
                  </a:lnTo>
                  <a:lnTo>
                    <a:pt x="200" y="457"/>
                  </a:lnTo>
                  <a:lnTo>
                    <a:pt x="206" y="457"/>
                  </a:lnTo>
                  <a:lnTo>
                    <a:pt x="209" y="458"/>
                  </a:lnTo>
                  <a:lnTo>
                    <a:pt x="210" y="458"/>
                  </a:lnTo>
                  <a:lnTo>
                    <a:pt x="209" y="459"/>
                  </a:lnTo>
                  <a:lnTo>
                    <a:pt x="215" y="459"/>
                  </a:lnTo>
                  <a:lnTo>
                    <a:pt x="213" y="464"/>
                  </a:lnTo>
                  <a:lnTo>
                    <a:pt x="212" y="468"/>
                  </a:lnTo>
                  <a:lnTo>
                    <a:pt x="212" y="475"/>
                  </a:lnTo>
                  <a:lnTo>
                    <a:pt x="206" y="475"/>
                  </a:lnTo>
                  <a:lnTo>
                    <a:pt x="206" y="474"/>
                  </a:lnTo>
                  <a:lnTo>
                    <a:pt x="206" y="472"/>
                  </a:lnTo>
                  <a:lnTo>
                    <a:pt x="203" y="472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2" y="482"/>
                  </a:lnTo>
                  <a:lnTo>
                    <a:pt x="197" y="481"/>
                  </a:lnTo>
                  <a:lnTo>
                    <a:pt x="197" y="480"/>
                  </a:lnTo>
                  <a:lnTo>
                    <a:pt x="199" y="478"/>
                  </a:lnTo>
                  <a:lnTo>
                    <a:pt x="200" y="475"/>
                  </a:lnTo>
                  <a:lnTo>
                    <a:pt x="196" y="472"/>
                  </a:lnTo>
                  <a:lnTo>
                    <a:pt x="192" y="471"/>
                  </a:lnTo>
                  <a:lnTo>
                    <a:pt x="192" y="474"/>
                  </a:lnTo>
                  <a:lnTo>
                    <a:pt x="193" y="475"/>
                  </a:lnTo>
                  <a:lnTo>
                    <a:pt x="193" y="477"/>
                  </a:lnTo>
                  <a:lnTo>
                    <a:pt x="192" y="478"/>
                  </a:lnTo>
                  <a:lnTo>
                    <a:pt x="189" y="478"/>
                  </a:lnTo>
                  <a:lnTo>
                    <a:pt x="187" y="475"/>
                  </a:lnTo>
                  <a:lnTo>
                    <a:pt x="186" y="474"/>
                  </a:lnTo>
                  <a:lnTo>
                    <a:pt x="186" y="472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3" y="458"/>
                  </a:lnTo>
                  <a:lnTo>
                    <a:pt x="170" y="454"/>
                  </a:lnTo>
                  <a:lnTo>
                    <a:pt x="170" y="451"/>
                  </a:lnTo>
                  <a:lnTo>
                    <a:pt x="170" y="449"/>
                  </a:lnTo>
                  <a:lnTo>
                    <a:pt x="170" y="448"/>
                  </a:lnTo>
                  <a:lnTo>
                    <a:pt x="170" y="446"/>
                  </a:lnTo>
                  <a:lnTo>
                    <a:pt x="170" y="445"/>
                  </a:lnTo>
                  <a:lnTo>
                    <a:pt x="156" y="436"/>
                  </a:lnTo>
                  <a:lnTo>
                    <a:pt x="156" y="435"/>
                  </a:lnTo>
                  <a:lnTo>
                    <a:pt x="156" y="432"/>
                  </a:lnTo>
                  <a:lnTo>
                    <a:pt x="157" y="429"/>
                  </a:lnTo>
                  <a:lnTo>
                    <a:pt x="156" y="426"/>
                  </a:lnTo>
                  <a:lnTo>
                    <a:pt x="153" y="428"/>
                  </a:lnTo>
                  <a:lnTo>
                    <a:pt x="151" y="429"/>
                  </a:lnTo>
                  <a:lnTo>
                    <a:pt x="150" y="428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45" y="421"/>
                  </a:lnTo>
                  <a:lnTo>
                    <a:pt x="145" y="412"/>
                  </a:lnTo>
                  <a:lnTo>
                    <a:pt x="144" y="412"/>
                  </a:lnTo>
                  <a:lnTo>
                    <a:pt x="143" y="412"/>
                  </a:lnTo>
                  <a:lnTo>
                    <a:pt x="140" y="412"/>
                  </a:lnTo>
                  <a:lnTo>
                    <a:pt x="137" y="415"/>
                  </a:lnTo>
                  <a:lnTo>
                    <a:pt x="125" y="399"/>
                  </a:lnTo>
                  <a:lnTo>
                    <a:pt x="120" y="399"/>
                  </a:lnTo>
                  <a:lnTo>
                    <a:pt x="120" y="393"/>
                  </a:lnTo>
                  <a:lnTo>
                    <a:pt x="121" y="389"/>
                  </a:lnTo>
                  <a:lnTo>
                    <a:pt x="122" y="385"/>
                  </a:lnTo>
                  <a:lnTo>
                    <a:pt x="122" y="382"/>
                  </a:lnTo>
                  <a:lnTo>
                    <a:pt x="118" y="382"/>
                  </a:lnTo>
                  <a:lnTo>
                    <a:pt x="115" y="382"/>
                  </a:lnTo>
                  <a:lnTo>
                    <a:pt x="115" y="390"/>
                  </a:lnTo>
                  <a:lnTo>
                    <a:pt x="111" y="389"/>
                  </a:lnTo>
                  <a:lnTo>
                    <a:pt x="105" y="387"/>
                  </a:lnTo>
                  <a:lnTo>
                    <a:pt x="99" y="385"/>
                  </a:lnTo>
                  <a:lnTo>
                    <a:pt x="95" y="382"/>
                  </a:lnTo>
                  <a:lnTo>
                    <a:pt x="98" y="367"/>
                  </a:lnTo>
                  <a:lnTo>
                    <a:pt x="96" y="369"/>
                  </a:lnTo>
                  <a:lnTo>
                    <a:pt x="95" y="370"/>
                  </a:lnTo>
                  <a:lnTo>
                    <a:pt x="92" y="373"/>
                  </a:lnTo>
                  <a:lnTo>
                    <a:pt x="89" y="374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2" y="372"/>
                  </a:lnTo>
                  <a:lnTo>
                    <a:pt x="65" y="367"/>
                  </a:lnTo>
                  <a:lnTo>
                    <a:pt x="52" y="362"/>
                  </a:lnTo>
                  <a:lnTo>
                    <a:pt x="45" y="359"/>
                  </a:lnTo>
                  <a:lnTo>
                    <a:pt x="40" y="357"/>
                  </a:lnTo>
                  <a:lnTo>
                    <a:pt x="30" y="357"/>
                  </a:lnTo>
                  <a:lnTo>
                    <a:pt x="23" y="359"/>
                  </a:lnTo>
                  <a:lnTo>
                    <a:pt x="16" y="360"/>
                  </a:lnTo>
                  <a:lnTo>
                    <a:pt x="12" y="360"/>
                  </a:lnTo>
                  <a:lnTo>
                    <a:pt x="7" y="360"/>
                  </a:lnTo>
                  <a:lnTo>
                    <a:pt x="7" y="357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9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27" y="36"/>
                  </a:lnTo>
                  <a:lnTo>
                    <a:pt x="32" y="38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3" y="46"/>
                  </a:lnTo>
                  <a:lnTo>
                    <a:pt x="62" y="51"/>
                  </a:lnTo>
                  <a:lnTo>
                    <a:pt x="71" y="53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5" y="61"/>
                  </a:lnTo>
                  <a:lnTo>
                    <a:pt x="117" y="65"/>
                  </a:lnTo>
                  <a:lnTo>
                    <a:pt x="137" y="72"/>
                  </a:lnTo>
                  <a:lnTo>
                    <a:pt x="140" y="78"/>
                  </a:lnTo>
                  <a:lnTo>
                    <a:pt x="144" y="79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4" y="81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1" y="84"/>
                  </a:lnTo>
                  <a:lnTo>
                    <a:pt x="160" y="82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3" y="76"/>
                  </a:lnTo>
                  <a:lnTo>
                    <a:pt x="154" y="75"/>
                  </a:lnTo>
                  <a:lnTo>
                    <a:pt x="154" y="72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1" y="72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7" y="71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1" y="53"/>
                  </a:lnTo>
                  <a:lnTo>
                    <a:pt x="184" y="55"/>
                  </a:lnTo>
                  <a:lnTo>
                    <a:pt x="186" y="56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7" y="65"/>
                  </a:lnTo>
                  <a:lnTo>
                    <a:pt x="203" y="63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4" y="56"/>
                  </a:lnTo>
                  <a:lnTo>
                    <a:pt x="204" y="55"/>
                  </a:lnTo>
                  <a:lnTo>
                    <a:pt x="206" y="53"/>
                  </a:lnTo>
                  <a:lnTo>
                    <a:pt x="217" y="49"/>
                  </a:lnTo>
                  <a:lnTo>
                    <a:pt x="230" y="45"/>
                  </a:lnTo>
                  <a:lnTo>
                    <a:pt x="235" y="48"/>
                  </a:lnTo>
                  <a:lnTo>
                    <a:pt x="239" y="51"/>
                  </a:lnTo>
                  <a:lnTo>
                    <a:pt x="240" y="46"/>
                  </a:lnTo>
                  <a:lnTo>
                    <a:pt x="242" y="42"/>
                  </a:lnTo>
                  <a:lnTo>
                    <a:pt x="245" y="33"/>
                  </a:lnTo>
                  <a:lnTo>
                    <a:pt x="259" y="35"/>
                  </a:lnTo>
                  <a:lnTo>
                    <a:pt x="264" y="36"/>
                  </a:lnTo>
                  <a:lnTo>
                    <a:pt x="266" y="38"/>
                  </a:lnTo>
                  <a:lnTo>
                    <a:pt x="266" y="39"/>
                  </a:lnTo>
                  <a:lnTo>
                    <a:pt x="265" y="42"/>
                  </a:lnTo>
                  <a:lnTo>
                    <a:pt x="261" y="45"/>
                  </a:lnTo>
                  <a:lnTo>
                    <a:pt x="253" y="51"/>
                  </a:lnTo>
                  <a:lnTo>
                    <a:pt x="249" y="52"/>
                  </a:lnTo>
                  <a:lnTo>
                    <a:pt x="245" y="53"/>
                  </a:lnTo>
                  <a:lnTo>
                    <a:pt x="238" y="55"/>
                  </a:lnTo>
                  <a:lnTo>
                    <a:pt x="229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13" y="74"/>
                  </a:lnTo>
                  <a:lnTo>
                    <a:pt x="203" y="91"/>
                  </a:lnTo>
                  <a:lnTo>
                    <a:pt x="206" y="91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7" y="91"/>
                  </a:lnTo>
                  <a:lnTo>
                    <a:pt x="222" y="75"/>
                  </a:lnTo>
                  <a:lnTo>
                    <a:pt x="230" y="71"/>
                  </a:lnTo>
                  <a:lnTo>
                    <a:pt x="239" y="66"/>
                  </a:lnTo>
                  <a:lnTo>
                    <a:pt x="239" y="72"/>
                  </a:lnTo>
                  <a:lnTo>
                    <a:pt x="242" y="71"/>
                  </a:lnTo>
                  <a:lnTo>
                    <a:pt x="243" y="69"/>
                  </a:lnTo>
                  <a:lnTo>
                    <a:pt x="248" y="66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51" y="72"/>
                  </a:lnTo>
                  <a:lnTo>
                    <a:pt x="253" y="72"/>
                  </a:lnTo>
                  <a:lnTo>
                    <a:pt x="255" y="63"/>
                  </a:lnTo>
                  <a:lnTo>
                    <a:pt x="258" y="56"/>
                  </a:lnTo>
                  <a:lnTo>
                    <a:pt x="259" y="53"/>
                  </a:lnTo>
                  <a:lnTo>
                    <a:pt x="262" y="51"/>
                  </a:lnTo>
                  <a:lnTo>
                    <a:pt x="265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2" y="48"/>
                  </a:lnTo>
                  <a:lnTo>
                    <a:pt x="276" y="49"/>
                  </a:lnTo>
                  <a:lnTo>
                    <a:pt x="279" y="49"/>
                  </a:lnTo>
                  <a:lnTo>
                    <a:pt x="281" y="51"/>
                  </a:lnTo>
                  <a:lnTo>
                    <a:pt x="282" y="48"/>
                  </a:lnTo>
                  <a:lnTo>
                    <a:pt x="285" y="40"/>
                  </a:lnTo>
                  <a:lnTo>
                    <a:pt x="289" y="30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2" y="27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91" y="12"/>
                  </a:lnTo>
                  <a:lnTo>
                    <a:pt x="300" y="17"/>
                  </a:lnTo>
                  <a:lnTo>
                    <a:pt x="307" y="25"/>
                  </a:lnTo>
                  <a:lnTo>
                    <a:pt x="314" y="30"/>
                  </a:lnTo>
                  <a:lnTo>
                    <a:pt x="323" y="36"/>
                  </a:lnTo>
                  <a:lnTo>
                    <a:pt x="323" y="39"/>
                  </a:lnTo>
                  <a:lnTo>
                    <a:pt x="327" y="39"/>
                  </a:lnTo>
                  <a:lnTo>
                    <a:pt x="327" y="45"/>
                  </a:lnTo>
                  <a:lnTo>
                    <a:pt x="328" y="46"/>
                  </a:lnTo>
                  <a:lnTo>
                    <a:pt x="333" y="51"/>
                  </a:lnTo>
                  <a:lnTo>
                    <a:pt x="341" y="59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67" y="58"/>
                  </a:lnTo>
                  <a:lnTo>
                    <a:pt x="367" y="53"/>
                  </a:lnTo>
                  <a:lnTo>
                    <a:pt x="369" y="51"/>
                  </a:lnTo>
                  <a:lnTo>
                    <a:pt x="367" y="48"/>
                  </a:lnTo>
                  <a:lnTo>
                    <a:pt x="366" y="48"/>
                  </a:lnTo>
                  <a:lnTo>
                    <a:pt x="370" y="45"/>
                  </a:lnTo>
                  <a:lnTo>
                    <a:pt x="370" y="43"/>
                  </a:lnTo>
                  <a:lnTo>
                    <a:pt x="372" y="42"/>
                  </a:lnTo>
                  <a:lnTo>
                    <a:pt x="373" y="48"/>
                  </a:lnTo>
                  <a:lnTo>
                    <a:pt x="373" y="53"/>
                  </a:lnTo>
                  <a:lnTo>
                    <a:pt x="374" y="61"/>
                  </a:lnTo>
                  <a:lnTo>
                    <a:pt x="377" y="69"/>
                  </a:lnTo>
                  <a:lnTo>
                    <a:pt x="386" y="65"/>
                  </a:lnTo>
                  <a:lnTo>
                    <a:pt x="395" y="61"/>
                  </a:lnTo>
                  <a:lnTo>
                    <a:pt x="395" y="56"/>
                  </a:lnTo>
                  <a:lnTo>
                    <a:pt x="402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8" y="56"/>
                  </a:lnTo>
                  <a:lnTo>
                    <a:pt x="425" y="59"/>
                  </a:lnTo>
                  <a:lnTo>
                    <a:pt x="439" y="66"/>
                  </a:lnTo>
                  <a:lnTo>
                    <a:pt x="452" y="72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59" y="76"/>
                  </a:lnTo>
                  <a:lnTo>
                    <a:pt x="461" y="75"/>
                  </a:lnTo>
                  <a:lnTo>
                    <a:pt x="462" y="74"/>
                  </a:lnTo>
                  <a:lnTo>
                    <a:pt x="465" y="75"/>
                  </a:lnTo>
                  <a:lnTo>
                    <a:pt x="467" y="76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68" y="84"/>
                  </a:lnTo>
                  <a:lnTo>
                    <a:pt x="471" y="84"/>
                  </a:lnTo>
                  <a:lnTo>
                    <a:pt x="472" y="85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8" y="87"/>
                  </a:lnTo>
                  <a:lnTo>
                    <a:pt x="494" y="89"/>
                  </a:lnTo>
                  <a:lnTo>
                    <a:pt x="501" y="94"/>
                  </a:lnTo>
                  <a:lnTo>
                    <a:pt x="508" y="95"/>
                  </a:lnTo>
                  <a:lnTo>
                    <a:pt x="510" y="94"/>
                  </a:lnTo>
                  <a:lnTo>
                    <a:pt x="511" y="94"/>
                  </a:lnTo>
                  <a:lnTo>
                    <a:pt x="513" y="92"/>
                  </a:lnTo>
                  <a:lnTo>
                    <a:pt x="514" y="89"/>
                  </a:lnTo>
                  <a:lnTo>
                    <a:pt x="516" y="88"/>
                  </a:lnTo>
                  <a:lnTo>
                    <a:pt x="517" y="87"/>
                  </a:lnTo>
                  <a:lnTo>
                    <a:pt x="521" y="85"/>
                  </a:lnTo>
                  <a:lnTo>
                    <a:pt x="523" y="85"/>
                  </a:lnTo>
                  <a:lnTo>
                    <a:pt x="527" y="87"/>
                  </a:lnTo>
                  <a:lnTo>
                    <a:pt x="531" y="89"/>
                  </a:lnTo>
                  <a:lnTo>
                    <a:pt x="539" y="95"/>
                  </a:lnTo>
                  <a:lnTo>
                    <a:pt x="549" y="108"/>
                  </a:lnTo>
                  <a:lnTo>
                    <a:pt x="540" y="108"/>
                  </a:lnTo>
                  <a:lnTo>
                    <a:pt x="531" y="108"/>
                  </a:lnTo>
                  <a:lnTo>
                    <a:pt x="531" y="110"/>
                  </a:lnTo>
                  <a:lnTo>
                    <a:pt x="533" y="111"/>
                  </a:lnTo>
                  <a:lnTo>
                    <a:pt x="534" y="114"/>
                  </a:lnTo>
                  <a:lnTo>
                    <a:pt x="533" y="114"/>
                  </a:lnTo>
                  <a:lnTo>
                    <a:pt x="530" y="115"/>
                  </a:lnTo>
                  <a:lnTo>
                    <a:pt x="530" y="118"/>
                  </a:lnTo>
                  <a:lnTo>
                    <a:pt x="530" y="121"/>
                  </a:lnTo>
                  <a:lnTo>
                    <a:pt x="530" y="124"/>
                  </a:lnTo>
                  <a:lnTo>
                    <a:pt x="531" y="127"/>
                  </a:lnTo>
                  <a:lnTo>
                    <a:pt x="533" y="128"/>
                  </a:lnTo>
                  <a:lnTo>
                    <a:pt x="534" y="130"/>
                  </a:lnTo>
                  <a:lnTo>
                    <a:pt x="541" y="131"/>
                  </a:lnTo>
                  <a:lnTo>
                    <a:pt x="550" y="131"/>
                  </a:lnTo>
                  <a:lnTo>
                    <a:pt x="557" y="130"/>
                  </a:lnTo>
                  <a:lnTo>
                    <a:pt x="564" y="127"/>
                  </a:lnTo>
                  <a:lnTo>
                    <a:pt x="579" y="123"/>
                  </a:lnTo>
                  <a:lnTo>
                    <a:pt x="585" y="123"/>
                  </a:lnTo>
                  <a:lnTo>
                    <a:pt x="590" y="123"/>
                  </a:lnTo>
                  <a:lnTo>
                    <a:pt x="590" y="124"/>
                  </a:lnTo>
                  <a:lnTo>
                    <a:pt x="590" y="125"/>
                  </a:lnTo>
                  <a:lnTo>
                    <a:pt x="593" y="125"/>
                  </a:lnTo>
                  <a:lnTo>
                    <a:pt x="596" y="123"/>
                  </a:lnTo>
                  <a:lnTo>
                    <a:pt x="599" y="120"/>
                  </a:lnTo>
                  <a:lnTo>
                    <a:pt x="606" y="114"/>
                  </a:lnTo>
                  <a:lnTo>
                    <a:pt x="609" y="120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5" y="125"/>
                  </a:lnTo>
                  <a:lnTo>
                    <a:pt x="618" y="125"/>
                  </a:lnTo>
                  <a:lnTo>
                    <a:pt x="624" y="125"/>
                  </a:lnTo>
                  <a:lnTo>
                    <a:pt x="629" y="147"/>
                  </a:lnTo>
                  <a:lnTo>
                    <a:pt x="632" y="138"/>
                  </a:lnTo>
                  <a:lnTo>
                    <a:pt x="632" y="135"/>
                  </a:lnTo>
                  <a:lnTo>
                    <a:pt x="634" y="135"/>
                  </a:lnTo>
                  <a:lnTo>
                    <a:pt x="635" y="141"/>
                  </a:lnTo>
                  <a:lnTo>
                    <a:pt x="635" y="151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9" y="160"/>
                  </a:lnTo>
                  <a:lnTo>
                    <a:pt x="641" y="160"/>
                  </a:lnTo>
                  <a:lnTo>
                    <a:pt x="644" y="161"/>
                  </a:lnTo>
                  <a:lnTo>
                    <a:pt x="645" y="163"/>
                  </a:lnTo>
                  <a:lnTo>
                    <a:pt x="647" y="158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51" y="156"/>
                  </a:lnTo>
                  <a:lnTo>
                    <a:pt x="654" y="154"/>
                  </a:lnTo>
                  <a:lnTo>
                    <a:pt x="654" y="153"/>
                  </a:lnTo>
                  <a:lnTo>
                    <a:pt x="651" y="153"/>
                  </a:lnTo>
                  <a:lnTo>
                    <a:pt x="648" y="148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7" y="143"/>
                  </a:lnTo>
                  <a:lnTo>
                    <a:pt x="648" y="143"/>
                  </a:lnTo>
                  <a:lnTo>
                    <a:pt x="648" y="141"/>
                  </a:lnTo>
                  <a:lnTo>
                    <a:pt x="648" y="138"/>
                  </a:lnTo>
                  <a:lnTo>
                    <a:pt x="645" y="134"/>
                  </a:lnTo>
                  <a:lnTo>
                    <a:pt x="644" y="131"/>
                  </a:lnTo>
                  <a:lnTo>
                    <a:pt x="642" y="127"/>
                  </a:lnTo>
                  <a:lnTo>
                    <a:pt x="678" y="102"/>
                  </a:lnTo>
                  <a:lnTo>
                    <a:pt x="674" y="102"/>
                  </a:lnTo>
                  <a:lnTo>
                    <a:pt x="671" y="102"/>
                  </a:lnTo>
                  <a:lnTo>
                    <a:pt x="665" y="99"/>
                  </a:lnTo>
                  <a:lnTo>
                    <a:pt x="660" y="108"/>
                  </a:lnTo>
                  <a:lnTo>
                    <a:pt x="655" y="108"/>
                  </a:lnTo>
                  <a:lnTo>
                    <a:pt x="654" y="107"/>
                  </a:lnTo>
                  <a:lnTo>
                    <a:pt x="652" y="105"/>
                  </a:lnTo>
                  <a:lnTo>
                    <a:pt x="648" y="105"/>
                  </a:lnTo>
                  <a:lnTo>
                    <a:pt x="651" y="114"/>
                  </a:lnTo>
                  <a:lnTo>
                    <a:pt x="647" y="114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2" y="112"/>
                  </a:lnTo>
                  <a:lnTo>
                    <a:pt x="636" y="114"/>
                  </a:lnTo>
                  <a:lnTo>
                    <a:pt x="639" y="107"/>
                  </a:lnTo>
                  <a:lnTo>
                    <a:pt x="641" y="101"/>
                  </a:lnTo>
                  <a:lnTo>
                    <a:pt x="642" y="95"/>
                  </a:lnTo>
                  <a:lnTo>
                    <a:pt x="645" y="89"/>
                  </a:lnTo>
                  <a:lnTo>
                    <a:pt x="670" y="87"/>
                  </a:lnTo>
                  <a:lnTo>
                    <a:pt x="696" y="87"/>
                  </a:lnTo>
                  <a:lnTo>
                    <a:pt x="700" y="98"/>
                  </a:lnTo>
                  <a:lnTo>
                    <a:pt x="704" y="111"/>
                  </a:lnTo>
                  <a:lnTo>
                    <a:pt x="707" y="110"/>
                  </a:lnTo>
                  <a:lnTo>
                    <a:pt x="708" y="108"/>
                  </a:lnTo>
                  <a:lnTo>
                    <a:pt x="710" y="107"/>
                  </a:lnTo>
                  <a:lnTo>
                    <a:pt x="711" y="105"/>
                  </a:lnTo>
                  <a:lnTo>
                    <a:pt x="713" y="107"/>
                  </a:lnTo>
                  <a:lnTo>
                    <a:pt x="716" y="107"/>
                  </a:lnTo>
                  <a:lnTo>
                    <a:pt x="720" y="108"/>
                  </a:lnTo>
                  <a:lnTo>
                    <a:pt x="720" y="110"/>
                  </a:lnTo>
                  <a:lnTo>
                    <a:pt x="720" y="111"/>
                  </a:lnTo>
                  <a:lnTo>
                    <a:pt x="719" y="115"/>
                  </a:lnTo>
                  <a:lnTo>
                    <a:pt x="717" y="117"/>
                  </a:lnTo>
                  <a:lnTo>
                    <a:pt x="719" y="117"/>
                  </a:lnTo>
                  <a:lnTo>
                    <a:pt x="720" y="117"/>
                  </a:lnTo>
                  <a:lnTo>
                    <a:pt x="723" y="117"/>
                  </a:lnTo>
                  <a:lnTo>
                    <a:pt x="726" y="114"/>
                  </a:lnTo>
                  <a:lnTo>
                    <a:pt x="726" y="117"/>
                  </a:lnTo>
                  <a:lnTo>
                    <a:pt x="727" y="115"/>
                  </a:lnTo>
                  <a:lnTo>
                    <a:pt x="730" y="112"/>
                  </a:lnTo>
                  <a:lnTo>
                    <a:pt x="732" y="111"/>
                  </a:lnTo>
                  <a:lnTo>
                    <a:pt x="733" y="111"/>
                  </a:lnTo>
                  <a:lnTo>
                    <a:pt x="734" y="111"/>
                  </a:lnTo>
                  <a:lnTo>
                    <a:pt x="736" y="111"/>
                  </a:lnTo>
                  <a:lnTo>
                    <a:pt x="737" y="112"/>
                  </a:lnTo>
                  <a:lnTo>
                    <a:pt x="740" y="115"/>
                  </a:lnTo>
                  <a:lnTo>
                    <a:pt x="743" y="120"/>
                  </a:lnTo>
                  <a:lnTo>
                    <a:pt x="744" y="123"/>
                  </a:lnTo>
                  <a:lnTo>
                    <a:pt x="752" y="124"/>
                  </a:lnTo>
                  <a:lnTo>
                    <a:pt x="756" y="124"/>
                  </a:lnTo>
                  <a:lnTo>
                    <a:pt x="759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30"/>
                  </a:lnTo>
                  <a:lnTo>
                    <a:pt x="770" y="130"/>
                  </a:lnTo>
                  <a:lnTo>
                    <a:pt x="773" y="128"/>
                  </a:lnTo>
                  <a:lnTo>
                    <a:pt x="779" y="124"/>
                  </a:lnTo>
                  <a:lnTo>
                    <a:pt x="782" y="123"/>
                  </a:lnTo>
                  <a:lnTo>
                    <a:pt x="785" y="121"/>
                  </a:lnTo>
                  <a:lnTo>
                    <a:pt x="788" y="120"/>
                  </a:lnTo>
                  <a:lnTo>
                    <a:pt x="792" y="120"/>
                  </a:lnTo>
                  <a:lnTo>
                    <a:pt x="795" y="125"/>
                  </a:lnTo>
                  <a:lnTo>
                    <a:pt x="799" y="127"/>
                  </a:lnTo>
                  <a:lnTo>
                    <a:pt x="804" y="127"/>
                  </a:lnTo>
                  <a:lnTo>
                    <a:pt x="808" y="127"/>
                  </a:lnTo>
                  <a:lnTo>
                    <a:pt x="812" y="127"/>
                  </a:lnTo>
                  <a:lnTo>
                    <a:pt x="819" y="124"/>
                  </a:lnTo>
                  <a:lnTo>
                    <a:pt x="828" y="123"/>
                  </a:lnTo>
                  <a:lnTo>
                    <a:pt x="825" y="118"/>
                  </a:lnTo>
                  <a:lnTo>
                    <a:pt x="825" y="115"/>
                  </a:lnTo>
                  <a:lnTo>
                    <a:pt x="825" y="112"/>
                  </a:lnTo>
                  <a:lnTo>
                    <a:pt x="825" y="108"/>
                  </a:lnTo>
                  <a:lnTo>
                    <a:pt x="828" y="102"/>
                  </a:lnTo>
                  <a:lnTo>
                    <a:pt x="831" y="97"/>
                  </a:lnTo>
                  <a:lnTo>
                    <a:pt x="835" y="101"/>
                  </a:lnTo>
                  <a:lnTo>
                    <a:pt x="840" y="105"/>
                  </a:lnTo>
                  <a:lnTo>
                    <a:pt x="842" y="110"/>
                  </a:lnTo>
                  <a:lnTo>
                    <a:pt x="847" y="114"/>
                  </a:lnTo>
                  <a:lnTo>
                    <a:pt x="851" y="114"/>
                  </a:lnTo>
                  <a:lnTo>
                    <a:pt x="851" y="112"/>
                  </a:lnTo>
                  <a:lnTo>
                    <a:pt x="850" y="111"/>
                  </a:lnTo>
                  <a:lnTo>
                    <a:pt x="852" y="108"/>
                  </a:lnTo>
                  <a:lnTo>
                    <a:pt x="854" y="108"/>
                  </a:lnTo>
                  <a:lnTo>
                    <a:pt x="855" y="108"/>
                  </a:lnTo>
                  <a:lnTo>
                    <a:pt x="855" y="121"/>
                  </a:lnTo>
                  <a:lnTo>
                    <a:pt x="857" y="131"/>
                  </a:lnTo>
                  <a:lnTo>
                    <a:pt x="858" y="135"/>
                  </a:lnTo>
                  <a:lnTo>
                    <a:pt x="860" y="140"/>
                  </a:lnTo>
                  <a:lnTo>
                    <a:pt x="863" y="143"/>
                  </a:lnTo>
                  <a:lnTo>
                    <a:pt x="867" y="147"/>
                  </a:lnTo>
                  <a:lnTo>
                    <a:pt x="874" y="151"/>
                  </a:lnTo>
                  <a:lnTo>
                    <a:pt x="880" y="156"/>
                  </a:lnTo>
                  <a:lnTo>
                    <a:pt x="880" y="154"/>
                  </a:lnTo>
                  <a:lnTo>
                    <a:pt x="881" y="153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3" y="150"/>
                  </a:lnTo>
                  <a:lnTo>
                    <a:pt x="880" y="147"/>
                  </a:lnTo>
                  <a:lnTo>
                    <a:pt x="877" y="144"/>
                  </a:lnTo>
                  <a:lnTo>
                    <a:pt x="874" y="141"/>
                  </a:lnTo>
                  <a:lnTo>
                    <a:pt x="874" y="138"/>
                  </a:lnTo>
                  <a:lnTo>
                    <a:pt x="874" y="134"/>
                  </a:lnTo>
                  <a:lnTo>
                    <a:pt x="876" y="131"/>
                  </a:lnTo>
                  <a:lnTo>
                    <a:pt x="877" y="128"/>
                  </a:lnTo>
                  <a:lnTo>
                    <a:pt x="878" y="125"/>
                  </a:lnTo>
                  <a:lnTo>
                    <a:pt x="881" y="123"/>
                  </a:lnTo>
                  <a:lnTo>
                    <a:pt x="884" y="120"/>
                  </a:lnTo>
                  <a:lnTo>
                    <a:pt x="890" y="114"/>
                  </a:lnTo>
                  <a:lnTo>
                    <a:pt x="903" y="105"/>
                  </a:lnTo>
                  <a:lnTo>
                    <a:pt x="903" y="102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6" y="99"/>
                  </a:lnTo>
                  <a:lnTo>
                    <a:pt x="914" y="97"/>
                  </a:lnTo>
                  <a:lnTo>
                    <a:pt x="913" y="94"/>
                  </a:lnTo>
                  <a:lnTo>
                    <a:pt x="913" y="92"/>
                  </a:lnTo>
                  <a:lnTo>
                    <a:pt x="913" y="91"/>
                  </a:lnTo>
                  <a:lnTo>
                    <a:pt x="910" y="91"/>
                  </a:lnTo>
                  <a:lnTo>
                    <a:pt x="907" y="92"/>
                  </a:lnTo>
                  <a:lnTo>
                    <a:pt x="900" y="94"/>
                  </a:lnTo>
                  <a:lnTo>
                    <a:pt x="901" y="82"/>
                  </a:lnTo>
                  <a:lnTo>
                    <a:pt x="903" y="72"/>
                  </a:lnTo>
                  <a:lnTo>
                    <a:pt x="907" y="72"/>
                  </a:lnTo>
                  <a:lnTo>
                    <a:pt x="910" y="72"/>
                  </a:lnTo>
                  <a:lnTo>
                    <a:pt x="914" y="74"/>
                  </a:lnTo>
                  <a:lnTo>
                    <a:pt x="919" y="75"/>
                  </a:lnTo>
                  <a:lnTo>
                    <a:pt x="919" y="68"/>
                  </a:lnTo>
                  <a:lnTo>
                    <a:pt x="919" y="63"/>
                  </a:lnTo>
                  <a:lnTo>
                    <a:pt x="919" y="61"/>
                  </a:lnTo>
                  <a:lnTo>
                    <a:pt x="922" y="61"/>
                  </a:lnTo>
                  <a:lnTo>
                    <a:pt x="924" y="59"/>
                  </a:lnTo>
                  <a:lnTo>
                    <a:pt x="930" y="58"/>
                  </a:lnTo>
                  <a:lnTo>
                    <a:pt x="930" y="53"/>
                  </a:lnTo>
                  <a:lnTo>
                    <a:pt x="916" y="59"/>
                  </a:lnTo>
                  <a:lnTo>
                    <a:pt x="912" y="61"/>
                  </a:lnTo>
                  <a:lnTo>
                    <a:pt x="907" y="62"/>
                  </a:lnTo>
                  <a:lnTo>
                    <a:pt x="904" y="61"/>
                  </a:lnTo>
                  <a:lnTo>
                    <a:pt x="900" y="59"/>
                  </a:lnTo>
                  <a:lnTo>
                    <a:pt x="897" y="53"/>
                  </a:lnTo>
                  <a:lnTo>
                    <a:pt x="891" y="48"/>
                  </a:lnTo>
                  <a:lnTo>
                    <a:pt x="890" y="48"/>
                  </a:lnTo>
                  <a:lnTo>
                    <a:pt x="887" y="48"/>
                  </a:lnTo>
                  <a:lnTo>
                    <a:pt x="886" y="48"/>
                  </a:lnTo>
                  <a:lnTo>
                    <a:pt x="883" y="48"/>
                  </a:lnTo>
                  <a:lnTo>
                    <a:pt x="881" y="49"/>
                  </a:lnTo>
                  <a:lnTo>
                    <a:pt x="881" y="52"/>
                  </a:lnTo>
                  <a:lnTo>
                    <a:pt x="881" y="56"/>
                  </a:lnTo>
                  <a:lnTo>
                    <a:pt x="883" y="58"/>
                  </a:lnTo>
                  <a:lnTo>
                    <a:pt x="880" y="58"/>
                  </a:lnTo>
                  <a:lnTo>
                    <a:pt x="880" y="56"/>
                  </a:lnTo>
                  <a:lnTo>
                    <a:pt x="876" y="56"/>
                  </a:lnTo>
                  <a:lnTo>
                    <a:pt x="873" y="55"/>
                  </a:lnTo>
                  <a:lnTo>
                    <a:pt x="871" y="53"/>
                  </a:lnTo>
                  <a:lnTo>
                    <a:pt x="871" y="52"/>
                  </a:lnTo>
                  <a:lnTo>
                    <a:pt x="873" y="49"/>
                  </a:lnTo>
                  <a:lnTo>
                    <a:pt x="876" y="48"/>
                  </a:lnTo>
                  <a:lnTo>
                    <a:pt x="877" y="48"/>
                  </a:lnTo>
                  <a:lnTo>
                    <a:pt x="870" y="40"/>
                  </a:lnTo>
                  <a:lnTo>
                    <a:pt x="861" y="33"/>
                  </a:lnTo>
                  <a:lnTo>
                    <a:pt x="863" y="30"/>
                  </a:lnTo>
                  <a:lnTo>
                    <a:pt x="864" y="29"/>
                  </a:lnTo>
                  <a:lnTo>
                    <a:pt x="864" y="27"/>
                  </a:lnTo>
                  <a:lnTo>
                    <a:pt x="868" y="29"/>
                  </a:lnTo>
                  <a:lnTo>
                    <a:pt x="873" y="27"/>
                  </a:lnTo>
                  <a:lnTo>
                    <a:pt x="870" y="26"/>
                  </a:lnTo>
                  <a:lnTo>
                    <a:pt x="870" y="25"/>
                  </a:lnTo>
                  <a:lnTo>
                    <a:pt x="868" y="19"/>
                  </a:lnTo>
                  <a:lnTo>
                    <a:pt x="870" y="15"/>
                  </a:lnTo>
                  <a:lnTo>
                    <a:pt x="873" y="10"/>
                  </a:lnTo>
                  <a:lnTo>
                    <a:pt x="876" y="6"/>
                  </a:lnTo>
                  <a:lnTo>
                    <a:pt x="880" y="3"/>
                  </a:lnTo>
                  <a:lnTo>
                    <a:pt x="883" y="2"/>
                  </a:lnTo>
                  <a:lnTo>
                    <a:pt x="886" y="0"/>
                  </a:lnTo>
                  <a:lnTo>
                    <a:pt x="916" y="0"/>
                  </a:lnTo>
                  <a:lnTo>
                    <a:pt x="920" y="2"/>
                  </a:lnTo>
                  <a:lnTo>
                    <a:pt x="926" y="3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12"/>
                  </a:lnTo>
                  <a:lnTo>
                    <a:pt x="942" y="15"/>
                  </a:lnTo>
                  <a:lnTo>
                    <a:pt x="945" y="17"/>
                  </a:lnTo>
                  <a:lnTo>
                    <a:pt x="950" y="19"/>
                  </a:lnTo>
                  <a:lnTo>
                    <a:pt x="955" y="20"/>
                  </a:lnTo>
                  <a:lnTo>
                    <a:pt x="955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3" y="25"/>
                  </a:lnTo>
                  <a:lnTo>
                    <a:pt x="962" y="26"/>
                  </a:lnTo>
                  <a:lnTo>
                    <a:pt x="962" y="29"/>
                  </a:lnTo>
                  <a:lnTo>
                    <a:pt x="960" y="33"/>
                  </a:lnTo>
                  <a:lnTo>
                    <a:pt x="952" y="30"/>
                  </a:lnTo>
                  <a:lnTo>
                    <a:pt x="945" y="27"/>
                  </a:lnTo>
                  <a:lnTo>
                    <a:pt x="943" y="32"/>
                  </a:lnTo>
                  <a:lnTo>
                    <a:pt x="943" y="36"/>
                  </a:lnTo>
                  <a:lnTo>
                    <a:pt x="943" y="39"/>
                  </a:lnTo>
                  <a:lnTo>
                    <a:pt x="942" y="42"/>
                  </a:lnTo>
                  <a:lnTo>
                    <a:pt x="945" y="42"/>
                  </a:lnTo>
                  <a:lnTo>
                    <a:pt x="945" y="40"/>
                  </a:lnTo>
                  <a:lnTo>
                    <a:pt x="946" y="39"/>
                  </a:lnTo>
                  <a:lnTo>
                    <a:pt x="946" y="36"/>
                  </a:lnTo>
                  <a:lnTo>
                    <a:pt x="952" y="38"/>
                  </a:lnTo>
                  <a:lnTo>
                    <a:pt x="953" y="39"/>
                  </a:lnTo>
                  <a:lnTo>
                    <a:pt x="953" y="40"/>
                  </a:lnTo>
                  <a:lnTo>
                    <a:pt x="952" y="42"/>
                  </a:lnTo>
                  <a:lnTo>
                    <a:pt x="942" y="51"/>
                  </a:lnTo>
                  <a:lnTo>
                    <a:pt x="937" y="55"/>
                  </a:lnTo>
                  <a:lnTo>
                    <a:pt x="937" y="56"/>
                  </a:lnTo>
                  <a:lnTo>
                    <a:pt x="939" y="56"/>
                  </a:lnTo>
                  <a:lnTo>
                    <a:pt x="946" y="66"/>
                  </a:lnTo>
                  <a:lnTo>
                    <a:pt x="949" y="68"/>
                  </a:lnTo>
                  <a:lnTo>
                    <a:pt x="953" y="68"/>
                  </a:lnTo>
                  <a:lnTo>
                    <a:pt x="959" y="69"/>
                  </a:lnTo>
                  <a:lnTo>
                    <a:pt x="963" y="69"/>
                  </a:lnTo>
                  <a:lnTo>
                    <a:pt x="966" y="71"/>
                  </a:lnTo>
                  <a:lnTo>
                    <a:pt x="969" y="72"/>
                  </a:lnTo>
                  <a:lnTo>
                    <a:pt x="971" y="75"/>
                  </a:lnTo>
                  <a:lnTo>
                    <a:pt x="972" y="78"/>
                  </a:lnTo>
                  <a:lnTo>
                    <a:pt x="973" y="87"/>
                  </a:lnTo>
                  <a:lnTo>
                    <a:pt x="976" y="95"/>
                  </a:lnTo>
                  <a:lnTo>
                    <a:pt x="978" y="99"/>
                  </a:lnTo>
                  <a:lnTo>
                    <a:pt x="979" y="102"/>
                  </a:lnTo>
                  <a:lnTo>
                    <a:pt x="979" y="104"/>
                  </a:lnTo>
                  <a:lnTo>
                    <a:pt x="979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11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86" y="108"/>
                  </a:lnTo>
                  <a:lnTo>
                    <a:pt x="985" y="107"/>
                  </a:lnTo>
                  <a:lnTo>
                    <a:pt x="985" y="105"/>
                  </a:lnTo>
                  <a:lnTo>
                    <a:pt x="985" y="102"/>
                  </a:lnTo>
                  <a:lnTo>
                    <a:pt x="986" y="101"/>
                  </a:lnTo>
                  <a:lnTo>
                    <a:pt x="989" y="101"/>
                  </a:lnTo>
                  <a:lnTo>
                    <a:pt x="991" y="101"/>
                  </a:lnTo>
                  <a:lnTo>
                    <a:pt x="994" y="99"/>
                  </a:lnTo>
                  <a:lnTo>
                    <a:pt x="995" y="85"/>
                  </a:lnTo>
                  <a:lnTo>
                    <a:pt x="996" y="72"/>
                  </a:lnTo>
                  <a:lnTo>
                    <a:pt x="1005" y="69"/>
                  </a:lnTo>
                  <a:lnTo>
                    <a:pt x="1012" y="66"/>
                  </a:lnTo>
                  <a:lnTo>
                    <a:pt x="1017" y="76"/>
                  </a:lnTo>
                  <a:lnTo>
                    <a:pt x="1017" y="79"/>
                  </a:lnTo>
                  <a:lnTo>
                    <a:pt x="1018" y="81"/>
                  </a:lnTo>
                  <a:lnTo>
                    <a:pt x="1020" y="82"/>
                  </a:lnTo>
                  <a:lnTo>
                    <a:pt x="1021" y="84"/>
                  </a:lnTo>
                  <a:lnTo>
                    <a:pt x="1022" y="84"/>
                  </a:lnTo>
                  <a:lnTo>
                    <a:pt x="1021" y="85"/>
                  </a:lnTo>
                  <a:lnTo>
                    <a:pt x="1018" y="87"/>
                  </a:lnTo>
                  <a:lnTo>
                    <a:pt x="1014" y="101"/>
                  </a:lnTo>
                  <a:lnTo>
                    <a:pt x="1009" y="108"/>
                  </a:lnTo>
                  <a:lnTo>
                    <a:pt x="1008" y="111"/>
                  </a:lnTo>
                  <a:lnTo>
                    <a:pt x="1005" y="114"/>
                  </a:lnTo>
                  <a:lnTo>
                    <a:pt x="1005" y="117"/>
                  </a:lnTo>
                  <a:lnTo>
                    <a:pt x="1008" y="121"/>
                  </a:lnTo>
                  <a:lnTo>
                    <a:pt x="1012" y="127"/>
                  </a:lnTo>
                  <a:lnTo>
                    <a:pt x="1015" y="130"/>
                  </a:lnTo>
                  <a:lnTo>
                    <a:pt x="1017" y="131"/>
                  </a:lnTo>
                  <a:lnTo>
                    <a:pt x="1020" y="131"/>
                  </a:lnTo>
                  <a:lnTo>
                    <a:pt x="1021" y="133"/>
                  </a:lnTo>
                  <a:lnTo>
                    <a:pt x="1022" y="137"/>
                  </a:lnTo>
                  <a:lnTo>
                    <a:pt x="1024" y="140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7"/>
                  </a:lnTo>
                  <a:lnTo>
                    <a:pt x="1031" y="148"/>
                  </a:lnTo>
                  <a:lnTo>
                    <a:pt x="1037" y="148"/>
                  </a:lnTo>
                  <a:lnTo>
                    <a:pt x="1040" y="148"/>
                  </a:lnTo>
                  <a:lnTo>
                    <a:pt x="1040" y="147"/>
                  </a:lnTo>
                  <a:lnTo>
                    <a:pt x="1038" y="147"/>
                  </a:lnTo>
                  <a:lnTo>
                    <a:pt x="1044" y="140"/>
                  </a:lnTo>
                  <a:lnTo>
                    <a:pt x="1048" y="131"/>
                  </a:lnTo>
                  <a:lnTo>
                    <a:pt x="1057" y="114"/>
                  </a:lnTo>
                  <a:lnTo>
                    <a:pt x="1063" y="114"/>
                  </a:lnTo>
                  <a:lnTo>
                    <a:pt x="1064" y="102"/>
                  </a:lnTo>
                  <a:lnTo>
                    <a:pt x="1064" y="95"/>
                  </a:lnTo>
                  <a:lnTo>
                    <a:pt x="1066" y="91"/>
                  </a:lnTo>
                  <a:lnTo>
                    <a:pt x="1067" y="91"/>
                  </a:lnTo>
                  <a:lnTo>
                    <a:pt x="1071" y="91"/>
                  </a:lnTo>
                  <a:lnTo>
                    <a:pt x="1077" y="91"/>
                  </a:lnTo>
                  <a:lnTo>
                    <a:pt x="1077" y="88"/>
                  </a:lnTo>
                  <a:lnTo>
                    <a:pt x="1080" y="87"/>
                  </a:lnTo>
                  <a:lnTo>
                    <a:pt x="1071" y="68"/>
                  </a:lnTo>
                  <a:lnTo>
                    <a:pt x="1068" y="59"/>
                  </a:lnTo>
                  <a:lnTo>
                    <a:pt x="1067" y="55"/>
                  </a:lnTo>
                  <a:lnTo>
                    <a:pt x="1066" y="51"/>
                  </a:lnTo>
                  <a:lnTo>
                    <a:pt x="1080" y="52"/>
                  </a:lnTo>
                  <a:lnTo>
                    <a:pt x="1090" y="52"/>
                  </a:lnTo>
                  <a:lnTo>
                    <a:pt x="1100" y="53"/>
                  </a:lnTo>
                  <a:lnTo>
                    <a:pt x="1113" y="53"/>
                  </a:lnTo>
                  <a:lnTo>
                    <a:pt x="1117" y="72"/>
                  </a:lnTo>
                  <a:lnTo>
                    <a:pt x="1120" y="74"/>
                  </a:lnTo>
                  <a:lnTo>
                    <a:pt x="1122" y="74"/>
                  </a:lnTo>
                  <a:lnTo>
                    <a:pt x="1125" y="74"/>
                  </a:lnTo>
                  <a:lnTo>
                    <a:pt x="1126" y="75"/>
                  </a:lnTo>
                  <a:lnTo>
                    <a:pt x="1130" y="72"/>
                  </a:lnTo>
                  <a:lnTo>
                    <a:pt x="1132" y="71"/>
                  </a:lnTo>
                  <a:lnTo>
                    <a:pt x="1135" y="69"/>
                  </a:lnTo>
                  <a:lnTo>
                    <a:pt x="1135" y="72"/>
                  </a:lnTo>
                  <a:lnTo>
                    <a:pt x="1136" y="72"/>
                  </a:lnTo>
                  <a:lnTo>
                    <a:pt x="1138" y="75"/>
                  </a:lnTo>
                  <a:lnTo>
                    <a:pt x="1138" y="78"/>
                  </a:lnTo>
                  <a:lnTo>
                    <a:pt x="1135" y="81"/>
                  </a:lnTo>
                  <a:lnTo>
                    <a:pt x="1129" y="88"/>
                  </a:lnTo>
                  <a:lnTo>
                    <a:pt x="1129" y="89"/>
                  </a:lnTo>
                  <a:lnTo>
                    <a:pt x="1128" y="91"/>
                  </a:lnTo>
                  <a:lnTo>
                    <a:pt x="1128" y="94"/>
                  </a:lnTo>
                  <a:lnTo>
                    <a:pt x="1129" y="95"/>
                  </a:lnTo>
                  <a:lnTo>
                    <a:pt x="1130" y="95"/>
                  </a:lnTo>
                  <a:lnTo>
                    <a:pt x="1132" y="95"/>
                  </a:lnTo>
                  <a:lnTo>
                    <a:pt x="1135" y="94"/>
                  </a:lnTo>
                  <a:lnTo>
                    <a:pt x="1133" y="95"/>
                  </a:lnTo>
                  <a:lnTo>
                    <a:pt x="1133" y="98"/>
                  </a:lnTo>
                  <a:lnTo>
                    <a:pt x="1132" y="99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6" y="99"/>
                  </a:lnTo>
                  <a:lnTo>
                    <a:pt x="1128" y="101"/>
                  </a:lnTo>
                  <a:lnTo>
                    <a:pt x="1126" y="104"/>
                  </a:lnTo>
                  <a:lnTo>
                    <a:pt x="1123" y="105"/>
                  </a:lnTo>
                  <a:lnTo>
                    <a:pt x="1123" y="108"/>
                  </a:lnTo>
                  <a:lnTo>
                    <a:pt x="1123" y="112"/>
                  </a:lnTo>
                  <a:lnTo>
                    <a:pt x="1123" y="114"/>
                  </a:lnTo>
                  <a:lnTo>
                    <a:pt x="1125" y="117"/>
                  </a:lnTo>
                  <a:lnTo>
                    <a:pt x="1126" y="121"/>
                  </a:lnTo>
                  <a:lnTo>
                    <a:pt x="1130" y="124"/>
                  </a:lnTo>
                  <a:lnTo>
                    <a:pt x="1139" y="130"/>
                  </a:lnTo>
                  <a:lnTo>
                    <a:pt x="1149" y="133"/>
                  </a:lnTo>
                  <a:lnTo>
                    <a:pt x="1148" y="135"/>
                  </a:lnTo>
                  <a:lnTo>
                    <a:pt x="1148" y="140"/>
                  </a:lnTo>
                  <a:lnTo>
                    <a:pt x="1149" y="147"/>
                  </a:lnTo>
                  <a:lnTo>
                    <a:pt x="1140" y="150"/>
                  </a:lnTo>
                  <a:lnTo>
                    <a:pt x="1135" y="153"/>
                  </a:lnTo>
                  <a:lnTo>
                    <a:pt x="1128" y="154"/>
                  </a:lnTo>
                  <a:lnTo>
                    <a:pt x="1117" y="158"/>
                  </a:lnTo>
                  <a:lnTo>
                    <a:pt x="1116" y="163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09" y="163"/>
                  </a:lnTo>
                  <a:lnTo>
                    <a:pt x="1107" y="163"/>
                  </a:lnTo>
                  <a:lnTo>
                    <a:pt x="1104" y="166"/>
                  </a:lnTo>
                  <a:lnTo>
                    <a:pt x="1102" y="170"/>
                  </a:lnTo>
                  <a:lnTo>
                    <a:pt x="1099" y="174"/>
                  </a:lnTo>
                  <a:lnTo>
                    <a:pt x="1096" y="177"/>
                  </a:lnTo>
                  <a:lnTo>
                    <a:pt x="1093" y="176"/>
                  </a:lnTo>
                  <a:lnTo>
                    <a:pt x="1090" y="174"/>
                  </a:lnTo>
                  <a:lnTo>
                    <a:pt x="1084" y="171"/>
                  </a:lnTo>
                  <a:lnTo>
                    <a:pt x="1084" y="166"/>
                  </a:lnTo>
                  <a:lnTo>
                    <a:pt x="1083" y="166"/>
                  </a:lnTo>
                  <a:lnTo>
                    <a:pt x="1083" y="167"/>
                  </a:lnTo>
                  <a:lnTo>
                    <a:pt x="1081" y="169"/>
                  </a:lnTo>
                  <a:lnTo>
                    <a:pt x="1080" y="170"/>
                  </a:lnTo>
                  <a:lnTo>
                    <a:pt x="1079" y="170"/>
                  </a:lnTo>
                  <a:lnTo>
                    <a:pt x="1077" y="169"/>
                  </a:lnTo>
                  <a:lnTo>
                    <a:pt x="1077" y="174"/>
                  </a:lnTo>
                  <a:lnTo>
                    <a:pt x="1081" y="176"/>
                  </a:lnTo>
                  <a:lnTo>
                    <a:pt x="1084" y="179"/>
                  </a:lnTo>
                  <a:lnTo>
                    <a:pt x="1086" y="180"/>
                  </a:lnTo>
                  <a:lnTo>
                    <a:pt x="1087" y="182"/>
                  </a:lnTo>
                  <a:lnTo>
                    <a:pt x="1086" y="183"/>
                  </a:lnTo>
                  <a:lnTo>
                    <a:pt x="1084" y="184"/>
                  </a:lnTo>
                  <a:lnTo>
                    <a:pt x="1081" y="186"/>
                  </a:lnTo>
                  <a:lnTo>
                    <a:pt x="1077" y="186"/>
                  </a:lnTo>
                  <a:lnTo>
                    <a:pt x="1073" y="184"/>
                  </a:lnTo>
                  <a:lnTo>
                    <a:pt x="1068" y="183"/>
                  </a:lnTo>
                  <a:lnTo>
                    <a:pt x="1067" y="182"/>
                  </a:lnTo>
                  <a:lnTo>
                    <a:pt x="1064" y="179"/>
                  </a:lnTo>
                  <a:lnTo>
                    <a:pt x="1061" y="174"/>
                  </a:lnTo>
                  <a:lnTo>
                    <a:pt x="1060" y="173"/>
                  </a:lnTo>
                  <a:lnTo>
                    <a:pt x="1057" y="171"/>
                  </a:lnTo>
                  <a:lnTo>
                    <a:pt x="1050" y="173"/>
                  </a:lnTo>
                  <a:lnTo>
                    <a:pt x="1041" y="174"/>
                  </a:lnTo>
                  <a:lnTo>
                    <a:pt x="1043" y="183"/>
                  </a:lnTo>
                  <a:lnTo>
                    <a:pt x="1047" y="194"/>
                  </a:lnTo>
                  <a:lnTo>
                    <a:pt x="1038" y="199"/>
                  </a:lnTo>
                  <a:lnTo>
                    <a:pt x="1038" y="202"/>
                  </a:lnTo>
                  <a:lnTo>
                    <a:pt x="1038" y="203"/>
                  </a:lnTo>
                  <a:lnTo>
                    <a:pt x="1038" y="206"/>
                  </a:lnTo>
                  <a:lnTo>
                    <a:pt x="1038" y="207"/>
                  </a:lnTo>
                  <a:lnTo>
                    <a:pt x="1027" y="200"/>
                  </a:lnTo>
                  <a:lnTo>
                    <a:pt x="1018" y="196"/>
                  </a:lnTo>
                  <a:lnTo>
                    <a:pt x="1012" y="194"/>
                  </a:lnTo>
                  <a:lnTo>
                    <a:pt x="1007" y="193"/>
                  </a:lnTo>
                  <a:lnTo>
                    <a:pt x="991" y="194"/>
                  </a:lnTo>
                  <a:lnTo>
                    <a:pt x="991" y="192"/>
                  </a:lnTo>
                  <a:lnTo>
                    <a:pt x="991" y="190"/>
                  </a:lnTo>
                  <a:lnTo>
                    <a:pt x="991" y="189"/>
                  </a:lnTo>
                  <a:lnTo>
                    <a:pt x="988" y="189"/>
                  </a:lnTo>
                  <a:lnTo>
                    <a:pt x="986" y="196"/>
                  </a:lnTo>
                  <a:lnTo>
                    <a:pt x="985" y="200"/>
                  </a:lnTo>
                  <a:lnTo>
                    <a:pt x="984" y="200"/>
                  </a:lnTo>
                  <a:lnTo>
                    <a:pt x="982" y="202"/>
                  </a:lnTo>
                  <a:lnTo>
                    <a:pt x="972" y="205"/>
                  </a:lnTo>
                  <a:lnTo>
                    <a:pt x="1004" y="206"/>
                  </a:lnTo>
                  <a:lnTo>
                    <a:pt x="1030" y="207"/>
                  </a:lnTo>
                  <a:lnTo>
                    <a:pt x="1031" y="212"/>
                  </a:lnTo>
                  <a:lnTo>
                    <a:pt x="1031" y="213"/>
                  </a:lnTo>
                  <a:lnTo>
                    <a:pt x="1031" y="215"/>
                  </a:lnTo>
                  <a:lnTo>
                    <a:pt x="1030" y="215"/>
                  </a:lnTo>
                  <a:lnTo>
                    <a:pt x="1027" y="213"/>
                  </a:lnTo>
                  <a:lnTo>
                    <a:pt x="1027" y="216"/>
                  </a:lnTo>
                  <a:lnTo>
                    <a:pt x="1027" y="218"/>
                  </a:lnTo>
                  <a:lnTo>
                    <a:pt x="1024" y="219"/>
                  </a:lnTo>
                  <a:lnTo>
                    <a:pt x="1027" y="225"/>
                  </a:lnTo>
                  <a:lnTo>
                    <a:pt x="1027" y="228"/>
                  </a:lnTo>
                  <a:lnTo>
                    <a:pt x="1027" y="229"/>
                  </a:lnTo>
                  <a:lnTo>
                    <a:pt x="1025" y="230"/>
                  </a:lnTo>
                  <a:lnTo>
                    <a:pt x="1024" y="232"/>
                  </a:lnTo>
                  <a:lnTo>
                    <a:pt x="1018" y="232"/>
                  </a:lnTo>
                  <a:lnTo>
                    <a:pt x="1005" y="238"/>
                  </a:lnTo>
                  <a:lnTo>
                    <a:pt x="1004" y="238"/>
                  </a:lnTo>
                  <a:lnTo>
                    <a:pt x="1002" y="238"/>
                  </a:lnTo>
                  <a:lnTo>
                    <a:pt x="1001" y="236"/>
                  </a:lnTo>
                  <a:lnTo>
                    <a:pt x="999" y="235"/>
                  </a:lnTo>
                  <a:lnTo>
                    <a:pt x="996" y="233"/>
                  </a:lnTo>
                  <a:lnTo>
                    <a:pt x="991" y="232"/>
                  </a:lnTo>
                  <a:lnTo>
                    <a:pt x="988" y="233"/>
                  </a:lnTo>
                  <a:lnTo>
                    <a:pt x="988" y="235"/>
                  </a:lnTo>
                  <a:lnTo>
                    <a:pt x="988" y="238"/>
                  </a:lnTo>
                  <a:lnTo>
                    <a:pt x="982" y="238"/>
                  </a:lnTo>
                  <a:lnTo>
                    <a:pt x="978" y="238"/>
                  </a:lnTo>
                  <a:lnTo>
                    <a:pt x="976" y="249"/>
                  </a:lnTo>
                  <a:lnTo>
                    <a:pt x="975" y="261"/>
                  </a:lnTo>
                  <a:lnTo>
                    <a:pt x="972" y="261"/>
                  </a:lnTo>
                  <a:lnTo>
                    <a:pt x="969" y="259"/>
                  </a:lnTo>
                  <a:lnTo>
                    <a:pt x="963" y="258"/>
                  </a:lnTo>
                  <a:lnTo>
                    <a:pt x="963" y="264"/>
                  </a:lnTo>
                  <a:lnTo>
                    <a:pt x="966" y="265"/>
                  </a:lnTo>
                  <a:lnTo>
                    <a:pt x="972" y="268"/>
                  </a:lnTo>
                  <a:lnTo>
                    <a:pt x="969" y="272"/>
                  </a:lnTo>
                  <a:lnTo>
                    <a:pt x="968" y="274"/>
                  </a:lnTo>
                  <a:lnTo>
                    <a:pt x="968" y="275"/>
                  </a:lnTo>
                  <a:lnTo>
                    <a:pt x="969" y="277"/>
                  </a:lnTo>
                  <a:lnTo>
                    <a:pt x="963" y="281"/>
                  </a:lnTo>
                  <a:lnTo>
                    <a:pt x="960" y="284"/>
                  </a:lnTo>
                  <a:lnTo>
                    <a:pt x="958" y="285"/>
                  </a:lnTo>
                  <a:lnTo>
                    <a:pt x="953" y="285"/>
                  </a:lnTo>
                  <a:lnTo>
                    <a:pt x="949" y="284"/>
                  </a:lnTo>
                  <a:lnTo>
                    <a:pt x="946" y="282"/>
                  </a:lnTo>
                  <a:lnTo>
                    <a:pt x="945" y="282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84"/>
                  </a:lnTo>
                  <a:lnTo>
                    <a:pt x="942" y="284"/>
                  </a:lnTo>
                  <a:lnTo>
                    <a:pt x="946" y="285"/>
                  </a:lnTo>
                  <a:lnTo>
                    <a:pt x="942" y="288"/>
                  </a:lnTo>
                  <a:lnTo>
                    <a:pt x="936" y="291"/>
                  </a:lnTo>
                  <a:lnTo>
                    <a:pt x="939" y="292"/>
                  </a:lnTo>
                  <a:lnTo>
                    <a:pt x="940" y="295"/>
                  </a:lnTo>
                  <a:lnTo>
                    <a:pt x="942" y="295"/>
                  </a:lnTo>
                  <a:lnTo>
                    <a:pt x="942" y="297"/>
                  </a:lnTo>
                  <a:lnTo>
                    <a:pt x="939" y="297"/>
                  </a:lnTo>
                  <a:lnTo>
                    <a:pt x="937" y="297"/>
                  </a:lnTo>
                  <a:lnTo>
                    <a:pt x="935" y="295"/>
                  </a:lnTo>
                  <a:lnTo>
                    <a:pt x="930" y="294"/>
                  </a:lnTo>
                  <a:lnTo>
                    <a:pt x="929" y="298"/>
                  </a:lnTo>
                  <a:lnTo>
                    <a:pt x="927" y="298"/>
                  </a:lnTo>
                  <a:lnTo>
                    <a:pt x="924" y="298"/>
                  </a:lnTo>
                  <a:lnTo>
                    <a:pt x="924" y="305"/>
                  </a:lnTo>
                  <a:lnTo>
                    <a:pt x="924" y="310"/>
                  </a:lnTo>
                  <a:lnTo>
                    <a:pt x="924" y="313"/>
                  </a:lnTo>
                  <a:lnTo>
                    <a:pt x="923" y="313"/>
                  </a:lnTo>
                  <a:lnTo>
                    <a:pt x="919" y="313"/>
                  </a:lnTo>
                  <a:lnTo>
                    <a:pt x="916" y="313"/>
                  </a:lnTo>
                  <a:lnTo>
                    <a:pt x="913" y="313"/>
                  </a:lnTo>
                  <a:lnTo>
                    <a:pt x="913" y="315"/>
                  </a:lnTo>
                  <a:lnTo>
                    <a:pt x="913" y="317"/>
                  </a:lnTo>
                  <a:lnTo>
                    <a:pt x="912" y="318"/>
                  </a:lnTo>
                  <a:lnTo>
                    <a:pt x="909" y="321"/>
                  </a:lnTo>
                  <a:lnTo>
                    <a:pt x="904" y="324"/>
                  </a:lnTo>
                  <a:lnTo>
                    <a:pt x="903" y="326"/>
                  </a:lnTo>
                  <a:lnTo>
                    <a:pt x="903" y="327"/>
                  </a:lnTo>
                  <a:lnTo>
                    <a:pt x="901" y="330"/>
                  </a:lnTo>
                  <a:lnTo>
                    <a:pt x="903" y="333"/>
                  </a:lnTo>
                  <a:lnTo>
                    <a:pt x="903" y="337"/>
                  </a:lnTo>
                  <a:lnTo>
                    <a:pt x="903" y="340"/>
                  </a:lnTo>
                  <a:lnTo>
                    <a:pt x="899" y="340"/>
                  </a:lnTo>
                  <a:lnTo>
                    <a:pt x="894" y="340"/>
                  </a:lnTo>
                  <a:lnTo>
                    <a:pt x="893" y="341"/>
                  </a:lnTo>
                  <a:lnTo>
                    <a:pt x="893" y="343"/>
                  </a:lnTo>
                  <a:lnTo>
                    <a:pt x="894" y="346"/>
                  </a:lnTo>
                  <a:lnTo>
                    <a:pt x="897" y="349"/>
                  </a:lnTo>
                  <a:lnTo>
                    <a:pt x="897" y="350"/>
                  </a:lnTo>
                  <a:lnTo>
                    <a:pt x="897" y="351"/>
                  </a:lnTo>
                  <a:lnTo>
                    <a:pt x="893" y="354"/>
                  </a:lnTo>
                  <a:lnTo>
                    <a:pt x="890" y="356"/>
                  </a:lnTo>
                  <a:lnTo>
                    <a:pt x="888" y="357"/>
                  </a:lnTo>
                  <a:lnTo>
                    <a:pt x="887" y="362"/>
                  </a:lnTo>
                  <a:lnTo>
                    <a:pt x="887" y="369"/>
                  </a:lnTo>
                  <a:lnTo>
                    <a:pt x="886" y="379"/>
                  </a:lnTo>
                  <a:lnTo>
                    <a:pt x="891" y="385"/>
                  </a:lnTo>
                  <a:lnTo>
                    <a:pt x="896" y="396"/>
                  </a:lnTo>
                  <a:lnTo>
                    <a:pt x="899" y="398"/>
                  </a:lnTo>
                  <a:lnTo>
                    <a:pt x="900" y="398"/>
                  </a:lnTo>
                  <a:lnTo>
                    <a:pt x="907" y="398"/>
                  </a:lnTo>
                  <a:lnTo>
                    <a:pt x="912" y="396"/>
                  </a:lnTo>
                  <a:lnTo>
                    <a:pt x="919" y="396"/>
                  </a:lnTo>
                  <a:lnTo>
                    <a:pt x="930" y="423"/>
                  </a:lnTo>
                  <a:lnTo>
                    <a:pt x="935" y="436"/>
                  </a:lnTo>
                  <a:lnTo>
                    <a:pt x="939" y="448"/>
                  </a:lnTo>
                  <a:lnTo>
                    <a:pt x="946" y="445"/>
                  </a:lnTo>
                  <a:lnTo>
                    <a:pt x="953" y="442"/>
                  </a:lnTo>
                  <a:lnTo>
                    <a:pt x="960" y="441"/>
                  </a:lnTo>
                  <a:lnTo>
                    <a:pt x="965" y="442"/>
                  </a:lnTo>
                  <a:lnTo>
                    <a:pt x="969" y="442"/>
                  </a:lnTo>
                  <a:lnTo>
                    <a:pt x="971" y="444"/>
                  </a:lnTo>
                  <a:lnTo>
                    <a:pt x="973" y="446"/>
                  </a:lnTo>
                  <a:lnTo>
                    <a:pt x="976" y="449"/>
                  </a:lnTo>
                  <a:lnTo>
                    <a:pt x="979" y="451"/>
                  </a:lnTo>
                  <a:lnTo>
                    <a:pt x="982" y="451"/>
                  </a:lnTo>
                  <a:lnTo>
                    <a:pt x="985" y="451"/>
                  </a:lnTo>
                  <a:lnTo>
                    <a:pt x="988" y="451"/>
                  </a:lnTo>
                  <a:lnTo>
                    <a:pt x="991" y="451"/>
                  </a:lnTo>
                  <a:lnTo>
                    <a:pt x="998" y="457"/>
                  </a:lnTo>
                  <a:lnTo>
                    <a:pt x="1002" y="459"/>
                  </a:lnTo>
                  <a:lnTo>
                    <a:pt x="1005" y="462"/>
                  </a:lnTo>
                  <a:lnTo>
                    <a:pt x="1007" y="462"/>
                  </a:lnTo>
                  <a:lnTo>
                    <a:pt x="1009" y="462"/>
                  </a:lnTo>
                  <a:lnTo>
                    <a:pt x="1012" y="462"/>
                  </a:lnTo>
                  <a:lnTo>
                    <a:pt x="1015" y="464"/>
                  </a:lnTo>
                  <a:lnTo>
                    <a:pt x="1018" y="465"/>
                  </a:lnTo>
                  <a:lnTo>
                    <a:pt x="1020" y="467"/>
                  </a:lnTo>
                  <a:lnTo>
                    <a:pt x="1021" y="470"/>
                  </a:lnTo>
                  <a:lnTo>
                    <a:pt x="1021" y="474"/>
                  </a:lnTo>
                  <a:lnTo>
                    <a:pt x="1022" y="480"/>
                  </a:lnTo>
                  <a:lnTo>
                    <a:pt x="1022" y="482"/>
                  </a:lnTo>
                  <a:lnTo>
                    <a:pt x="1024" y="484"/>
                  </a:lnTo>
                  <a:lnTo>
                    <a:pt x="1030" y="485"/>
                  </a:lnTo>
                  <a:lnTo>
                    <a:pt x="1038" y="488"/>
                  </a:lnTo>
                  <a:lnTo>
                    <a:pt x="1048" y="491"/>
                  </a:lnTo>
                  <a:lnTo>
                    <a:pt x="1054" y="493"/>
                  </a:lnTo>
                  <a:lnTo>
                    <a:pt x="1058" y="495"/>
                  </a:lnTo>
                  <a:lnTo>
                    <a:pt x="1064" y="500"/>
                  </a:lnTo>
                  <a:lnTo>
                    <a:pt x="1070" y="504"/>
                  </a:lnTo>
                  <a:lnTo>
                    <a:pt x="1071" y="506"/>
                  </a:lnTo>
                  <a:lnTo>
                    <a:pt x="1074" y="506"/>
                  </a:lnTo>
                  <a:lnTo>
                    <a:pt x="1079" y="507"/>
                  </a:lnTo>
                  <a:lnTo>
                    <a:pt x="1084" y="507"/>
                  </a:lnTo>
                  <a:lnTo>
                    <a:pt x="1096" y="506"/>
                  </a:lnTo>
                  <a:lnTo>
                    <a:pt x="1107" y="506"/>
                  </a:lnTo>
                  <a:lnTo>
                    <a:pt x="1113" y="507"/>
                  </a:lnTo>
                  <a:lnTo>
                    <a:pt x="1117" y="508"/>
                  </a:lnTo>
                  <a:lnTo>
                    <a:pt x="1119" y="511"/>
                  </a:lnTo>
                  <a:lnTo>
                    <a:pt x="1120" y="514"/>
                  </a:lnTo>
                  <a:lnTo>
                    <a:pt x="1120" y="517"/>
                  </a:lnTo>
                  <a:lnTo>
                    <a:pt x="1119" y="518"/>
                  </a:lnTo>
                  <a:lnTo>
                    <a:pt x="1117" y="517"/>
                  </a:lnTo>
                  <a:lnTo>
                    <a:pt x="1117" y="518"/>
                  </a:lnTo>
                  <a:lnTo>
                    <a:pt x="1117" y="520"/>
                  </a:lnTo>
                  <a:lnTo>
                    <a:pt x="1117" y="521"/>
                  </a:lnTo>
                  <a:lnTo>
                    <a:pt x="1120" y="526"/>
                  </a:lnTo>
                  <a:lnTo>
                    <a:pt x="1117" y="542"/>
                  </a:lnTo>
                  <a:lnTo>
                    <a:pt x="1116" y="543"/>
                  </a:lnTo>
                  <a:lnTo>
                    <a:pt x="1116" y="544"/>
                  </a:lnTo>
                  <a:lnTo>
                    <a:pt x="1115" y="546"/>
                  </a:lnTo>
                  <a:lnTo>
                    <a:pt x="1116" y="549"/>
                  </a:lnTo>
                  <a:lnTo>
                    <a:pt x="1117" y="550"/>
                  </a:lnTo>
                  <a:lnTo>
                    <a:pt x="1115" y="554"/>
                  </a:lnTo>
                  <a:lnTo>
                    <a:pt x="1115" y="556"/>
                  </a:lnTo>
                  <a:lnTo>
                    <a:pt x="1115" y="557"/>
                  </a:lnTo>
                  <a:lnTo>
                    <a:pt x="1116" y="559"/>
                  </a:lnTo>
                  <a:lnTo>
                    <a:pt x="1117" y="559"/>
                  </a:lnTo>
                  <a:lnTo>
                    <a:pt x="1119" y="562"/>
                  </a:lnTo>
                  <a:lnTo>
                    <a:pt x="1117" y="566"/>
                  </a:lnTo>
                  <a:lnTo>
                    <a:pt x="1117" y="569"/>
                  </a:lnTo>
                  <a:lnTo>
                    <a:pt x="1117" y="570"/>
                  </a:lnTo>
                  <a:lnTo>
                    <a:pt x="1117" y="573"/>
                  </a:lnTo>
                  <a:lnTo>
                    <a:pt x="1123" y="575"/>
                  </a:lnTo>
                  <a:lnTo>
                    <a:pt x="1128" y="576"/>
                  </a:lnTo>
                  <a:lnTo>
                    <a:pt x="1129" y="578"/>
                  </a:lnTo>
                  <a:lnTo>
                    <a:pt x="1130" y="580"/>
                  </a:lnTo>
                  <a:lnTo>
                    <a:pt x="1130" y="583"/>
                  </a:lnTo>
                  <a:lnTo>
                    <a:pt x="1130" y="586"/>
                  </a:lnTo>
                  <a:lnTo>
                    <a:pt x="1129" y="589"/>
                  </a:lnTo>
                  <a:lnTo>
                    <a:pt x="1129" y="592"/>
                  </a:lnTo>
                  <a:lnTo>
                    <a:pt x="1132" y="596"/>
                  </a:lnTo>
                  <a:lnTo>
                    <a:pt x="1139" y="602"/>
                  </a:lnTo>
                  <a:lnTo>
                    <a:pt x="1149" y="611"/>
                  </a:lnTo>
                  <a:lnTo>
                    <a:pt x="1153" y="613"/>
                  </a:lnTo>
                  <a:lnTo>
                    <a:pt x="1158" y="615"/>
                  </a:lnTo>
                  <a:lnTo>
                    <a:pt x="1161" y="615"/>
                  </a:lnTo>
                  <a:lnTo>
                    <a:pt x="1162" y="613"/>
                  </a:lnTo>
                  <a:lnTo>
                    <a:pt x="1164" y="611"/>
                  </a:lnTo>
                  <a:lnTo>
                    <a:pt x="1165" y="608"/>
                  </a:lnTo>
                  <a:lnTo>
                    <a:pt x="1168" y="606"/>
                  </a:lnTo>
                  <a:lnTo>
                    <a:pt x="1172" y="605"/>
                  </a:lnTo>
                  <a:lnTo>
                    <a:pt x="1176" y="606"/>
                  </a:lnTo>
                  <a:lnTo>
                    <a:pt x="1179" y="595"/>
                  </a:lnTo>
                  <a:lnTo>
                    <a:pt x="1181" y="585"/>
                  </a:lnTo>
                  <a:lnTo>
                    <a:pt x="1181" y="575"/>
                  </a:lnTo>
                  <a:lnTo>
                    <a:pt x="1179" y="565"/>
                  </a:lnTo>
                  <a:lnTo>
                    <a:pt x="1175" y="543"/>
                  </a:lnTo>
                  <a:lnTo>
                    <a:pt x="1172" y="533"/>
                  </a:lnTo>
                  <a:lnTo>
                    <a:pt x="1171" y="520"/>
                  </a:lnTo>
                  <a:lnTo>
                    <a:pt x="1181" y="516"/>
                  </a:lnTo>
                  <a:lnTo>
                    <a:pt x="1191" y="510"/>
                  </a:lnTo>
                  <a:lnTo>
                    <a:pt x="1200" y="503"/>
                  </a:lnTo>
                  <a:lnTo>
                    <a:pt x="1207" y="495"/>
                  </a:lnTo>
                  <a:lnTo>
                    <a:pt x="1215" y="478"/>
                  </a:lnTo>
                  <a:lnTo>
                    <a:pt x="1217" y="478"/>
                  </a:lnTo>
                  <a:lnTo>
                    <a:pt x="1220" y="478"/>
                  </a:lnTo>
                  <a:lnTo>
                    <a:pt x="1221" y="480"/>
                  </a:lnTo>
                  <a:lnTo>
                    <a:pt x="1223" y="478"/>
                  </a:lnTo>
                  <a:lnTo>
                    <a:pt x="1223" y="474"/>
                  </a:lnTo>
                  <a:lnTo>
                    <a:pt x="1221" y="470"/>
                  </a:lnTo>
                  <a:lnTo>
                    <a:pt x="1220" y="468"/>
                  </a:lnTo>
                  <a:lnTo>
                    <a:pt x="1218" y="468"/>
                  </a:lnTo>
                  <a:lnTo>
                    <a:pt x="1217" y="470"/>
                  </a:lnTo>
                  <a:lnTo>
                    <a:pt x="1215" y="472"/>
                  </a:lnTo>
                  <a:lnTo>
                    <a:pt x="1218" y="457"/>
                  </a:lnTo>
                  <a:lnTo>
                    <a:pt x="1220" y="449"/>
                  </a:lnTo>
                  <a:lnTo>
                    <a:pt x="1220" y="445"/>
                  </a:lnTo>
                  <a:lnTo>
                    <a:pt x="1218" y="444"/>
                  </a:lnTo>
                  <a:lnTo>
                    <a:pt x="1215" y="441"/>
                  </a:lnTo>
                  <a:lnTo>
                    <a:pt x="1211" y="439"/>
                  </a:lnTo>
                  <a:lnTo>
                    <a:pt x="1210" y="436"/>
                  </a:lnTo>
                  <a:lnTo>
                    <a:pt x="1208" y="434"/>
                  </a:lnTo>
                  <a:lnTo>
                    <a:pt x="1207" y="429"/>
                  </a:lnTo>
                  <a:lnTo>
                    <a:pt x="1204" y="421"/>
                  </a:lnTo>
                  <a:lnTo>
                    <a:pt x="1204" y="416"/>
                  </a:lnTo>
                  <a:lnTo>
                    <a:pt x="1202" y="413"/>
                  </a:lnTo>
                  <a:lnTo>
                    <a:pt x="1201" y="409"/>
                  </a:lnTo>
                  <a:lnTo>
                    <a:pt x="1198" y="406"/>
                  </a:lnTo>
                  <a:lnTo>
                    <a:pt x="1195" y="405"/>
                  </a:lnTo>
                  <a:lnTo>
                    <a:pt x="1191" y="403"/>
                  </a:lnTo>
                  <a:lnTo>
                    <a:pt x="1185" y="403"/>
                  </a:lnTo>
                  <a:lnTo>
                    <a:pt x="1182" y="402"/>
                  </a:lnTo>
                  <a:lnTo>
                    <a:pt x="1182" y="393"/>
                  </a:lnTo>
                  <a:lnTo>
                    <a:pt x="1182" y="385"/>
                  </a:lnTo>
                  <a:lnTo>
                    <a:pt x="1187" y="383"/>
                  </a:lnTo>
                  <a:lnTo>
                    <a:pt x="1189" y="383"/>
                  </a:lnTo>
                  <a:lnTo>
                    <a:pt x="1194" y="383"/>
                  </a:lnTo>
                  <a:lnTo>
                    <a:pt x="1198" y="382"/>
                  </a:lnTo>
                  <a:lnTo>
                    <a:pt x="1198" y="376"/>
                  </a:lnTo>
                  <a:lnTo>
                    <a:pt x="1198" y="373"/>
                  </a:lnTo>
                  <a:lnTo>
                    <a:pt x="1195" y="373"/>
                  </a:lnTo>
                  <a:lnTo>
                    <a:pt x="1192" y="367"/>
                  </a:lnTo>
                  <a:lnTo>
                    <a:pt x="1197" y="369"/>
                  </a:lnTo>
                  <a:lnTo>
                    <a:pt x="1201" y="370"/>
                  </a:lnTo>
                  <a:lnTo>
                    <a:pt x="1204" y="366"/>
                  </a:lnTo>
                  <a:lnTo>
                    <a:pt x="1205" y="366"/>
                  </a:lnTo>
                  <a:lnTo>
                    <a:pt x="1207" y="364"/>
                  </a:lnTo>
                  <a:lnTo>
                    <a:pt x="1207" y="362"/>
                  </a:lnTo>
                  <a:lnTo>
                    <a:pt x="1207" y="360"/>
                  </a:lnTo>
                  <a:lnTo>
                    <a:pt x="1202" y="357"/>
                  </a:lnTo>
                  <a:lnTo>
                    <a:pt x="1201" y="354"/>
                  </a:lnTo>
                  <a:lnTo>
                    <a:pt x="1200" y="351"/>
                  </a:lnTo>
                  <a:lnTo>
                    <a:pt x="1200" y="350"/>
                  </a:lnTo>
                  <a:lnTo>
                    <a:pt x="1201" y="344"/>
                  </a:lnTo>
                  <a:lnTo>
                    <a:pt x="1201" y="337"/>
                  </a:lnTo>
                  <a:lnTo>
                    <a:pt x="1197" y="337"/>
                  </a:lnTo>
                  <a:lnTo>
                    <a:pt x="1192" y="337"/>
                  </a:lnTo>
                  <a:lnTo>
                    <a:pt x="1191" y="334"/>
                  </a:lnTo>
                  <a:lnTo>
                    <a:pt x="1191" y="331"/>
                  </a:lnTo>
                  <a:lnTo>
                    <a:pt x="1192" y="333"/>
                  </a:lnTo>
                  <a:lnTo>
                    <a:pt x="1197" y="326"/>
                  </a:lnTo>
                  <a:lnTo>
                    <a:pt x="1201" y="321"/>
                  </a:lnTo>
                  <a:lnTo>
                    <a:pt x="1201" y="317"/>
                  </a:lnTo>
                  <a:lnTo>
                    <a:pt x="1200" y="315"/>
                  </a:lnTo>
                  <a:lnTo>
                    <a:pt x="1198" y="315"/>
                  </a:lnTo>
                  <a:lnTo>
                    <a:pt x="1198" y="313"/>
                  </a:lnTo>
                  <a:lnTo>
                    <a:pt x="1204" y="313"/>
                  </a:lnTo>
                  <a:lnTo>
                    <a:pt x="1204" y="307"/>
                  </a:lnTo>
                  <a:lnTo>
                    <a:pt x="1198" y="305"/>
                  </a:lnTo>
                  <a:lnTo>
                    <a:pt x="1192" y="304"/>
                  </a:lnTo>
                  <a:lnTo>
                    <a:pt x="1195" y="297"/>
                  </a:lnTo>
                  <a:lnTo>
                    <a:pt x="1200" y="295"/>
                  </a:lnTo>
                  <a:lnTo>
                    <a:pt x="1204" y="294"/>
                  </a:lnTo>
                  <a:lnTo>
                    <a:pt x="1208" y="294"/>
                  </a:lnTo>
                  <a:lnTo>
                    <a:pt x="1215" y="294"/>
                  </a:lnTo>
                  <a:lnTo>
                    <a:pt x="1223" y="295"/>
                  </a:lnTo>
                  <a:lnTo>
                    <a:pt x="1230" y="297"/>
                  </a:lnTo>
                  <a:lnTo>
                    <a:pt x="1238" y="300"/>
                  </a:lnTo>
                  <a:lnTo>
                    <a:pt x="1246" y="298"/>
                  </a:lnTo>
                  <a:lnTo>
                    <a:pt x="1246" y="294"/>
                  </a:lnTo>
                  <a:lnTo>
                    <a:pt x="1247" y="292"/>
                  </a:lnTo>
                  <a:lnTo>
                    <a:pt x="1248" y="292"/>
                  </a:lnTo>
                  <a:lnTo>
                    <a:pt x="1253" y="294"/>
                  </a:lnTo>
                  <a:lnTo>
                    <a:pt x="1256" y="294"/>
                  </a:lnTo>
                  <a:lnTo>
                    <a:pt x="1259" y="294"/>
                  </a:lnTo>
                  <a:lnTo>
                    <a:pt x="1261" y="290"/>
                  </a:lnTo>
                  <a:lnTo>
                    <a:pt x="1263" y="287"/>
                  </a:lnTo>
                  <a:lnTo>
                    <a:pt x="1264" y="285"/>
                  </a:lnTo>
                  <a:lnTo>
                    <a:pt x="1267" y="284"/>
                  </a:lnTo>
                  <a:lnTo>
                    <a:pt x="1270" y="284"/>
                  </a:lnTo>
                  <a:lnTo>
                    <a:pt x="1273" y="284"/>
                  </a:lnTo>
                  <a:lnTo>
                    <a:pt x="1276" y="282"/>
                  </a:lnTo>
                  <a:lnTo>
                    <a:pt x="1292" y="292"/>
                  </a:lnTo>
                  <a:lnTo>
                    <a:pt x="1299" y="298"/>
                  </a:lnTo>
                  <a:lnTo>
                    <a:pt x="1302" y="301"/>
                  </a:lnTo>
                  <a:lnTo>
                    <a:pt x="1303" y="304"/>
                  </a:lnTo>
                  <a:lnTo>
                    <a:pt x="1303" y="310"/>
                  </a:lnTo>
                  <a:lnTo>
                    <a:pt x="1309" y="310"/>
                  </a:lnTo>
                  <a:lnTo>
                    <a:pt x="1309" y="314"/>
                  </a:lnTo>
                  <a:lnTo>
                    <a:pt x="1309" y="318"/>
                  </a:lnTo>
                  <a:lnTo>
                    <a:pt x="1312" y="318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1" y="318"/>
                  </a:lnTo>
                  <a:lnTo>
                    <a:pt x="1333" y="318"/>
                  </a:lnTo>
                  <a:lnTo>
                    <a:pt x="1336" y="318"/>
                  </a:lnTo>
                  <a:lnTo>
                    <a:pt x="1333" y="324"/>
                  </a:lnTo>
                  <a:lnTo>
                    <a:pt x="1331" y="324"/>
                  </a:lnTo>
                  <a:lnTo>
                    <a:pt x="1331" y="326"/>
                  </a:lnTo>
                  <a:lnTo>
                    <a:pt x="1331" y="330"/>
                  </a:lnTo>
                  <a:lnTo>
                    <a:pt x="1335" y="330"/>
                  </a:lnTo>
                  <a:lnTo>
                    <a:pt x="1339" y="331"/>
                  </a:lnTo>
                  <a:lnTo>
                    <a:pt x="1342" y="331"/>
                  </a:lnTo>
                  <a:lnTo>
                    <a:pt x="1345" y="333"/>
                  </a:lnTo>
                  <a:lnTo>
                    <a:pt x="1346" y="331"/>
                  </a:lnTo>
                  <a:lnTo>
                    <a:pt x="1348" y="330"/>
                  </a:lnTo>
                  <a:lnTo>
                    <a:pt x="1349" y="328"/>
                  </a:lnTo>
                  <a:lnTo>
                    <a:pt x="1351" y="327"/>
                  </a:lnTo>
                  <a:lnTo>
                    <a:pt x="1354" y="327"/>
                  </a:lnTo>
                  <a:lnTo>
                    <a:pt x="1342" y="346"/>
                  </a:lnTo>
                  <a:lnTo>
                    <a:pt x="1344" y="346"/>
                  </a:lnTo>
                  <a:lnTo>
                    <a:pt x="1346" y="346"/>
                  </a:lnTo>
                  <a:lnTo>
                    <a:pt x="1348" y="346"/>
                  </a:lnTo>
                  <a:lnTo>
                    <a:pt x="1348" y="349"/>
                  </a:lnTo>
                  <a:lnTo>
                    <a:pt x="1346" y="350"/>
                  </a:lnTo>
                  <a:lnTo>
                    <a:pt x="1344" y="350"/>
                  </a:lnTo>
                  <a:lnTo>
                    <a:pt x="1339" y="351"/>
                  </a:lnTo>
                  <a:lnTo>
                    <a:pt x="1342" y="360"/>
                  </a:lnTo>
                  <a:lnTo>
                    <a:pt x="1342" y="366"/>
                  </a:lnTo>
                  <a:lnTo>
                    <a:pt x="1342" y="373"/>
                  </a:lnTo>
                  <a:lnTo>
                    <a:pt x="1342" y="382"/>
                  </a:lnTo>
                  <a:lnTo>
                    <a:pt x="1349" y="385"/>
                  </a:lnTo>
                  <a:lnTo>
                    <a:pt x="1354" y="386"/>
                  </a:lnTo>
                  <a:lnTo>
                    <a:pt x="1367" y="387"/>
                  </a:lnTo>
                  <a:lnTo>
                    <a:pt x="1368" y="395"/>
                  </a:lnTo>
                  <a:lnTo>
                    <a:pt x="1369" y="402"/>
                  </a:lnTo>
                  <a:lnTo>
                    <a:pt x="1371" y="402"/>
                  </a:lnTo>
                  <a:lnTo>
                    <a:pt x="1372" y="402"/>
                  </a:lnTo>
                  <a:lnTo>
                    <a:pt x="1375" y="400"/>
                  </a:lnTo>
                  <a:lnTo>
                    <a:pt x="1378" y="396"/>
                  </a:lnTo>
                  <a:lnTo>
                    <a:pt x="1384" y="402"/>
                  </a:lnTo>
                  <a:lnTo>
                    <a:pt x="1390" y="406"/>
                  </a:lnTo>
                  <a:lnTo>
                    <a:pt x="1395" y="403"/>
                  </a:lnTo>
                  <a:lnTo>
                    <a:pt x="1400" y="400"/>
                  </a:lnTo>
                  <a:lnTo>
                    <a:pt x="1403" y="399"/>
                  </a:lnTo>
                  <a:lnTo>
                    <a:pt x="1404" y="395"/>
                  </a:lnTo>
                  <a:lnTo>
                    <a:pt x="1404" y="393"/>
                  </a:lnTo>
                  <a:lnTo>
                    <a:pt x="1404" y="390"/>
                  </a:lnTo>
                  <a:lnTo>
                    <a:pt x="1405" y="387"/>
                  </a:lnTo>
                  <a:lnTo>
                    <a:pt x="1407" y="387"/>
                  </a:lnTo>
                  <a:lnTo>
                    <a:pt x="1408" y="387"/>
                  </a:lnTo>
                  <a:lnTo>
                    <a:pt x="1411" y="390"/>
                  </a:lnTo>
                  <a:lnTo>
                    <a:pt x="1411" y="389"/>
                  </a:lnTo>
                  <a:lnTo>
                    <a:pt x="1411" y="386"/>
                  </a:lnTo>
                  <a:lnTo>
                    <a:pt x="1411" y="382"/>
                  </a:lnTo>
                  <a:lnTo>
                    <a:pt x="1413" y="380"/>
                  </a:lnTo>
                  <a:lnTo>
                    <a:pt x="1416" y="379"/>
                  </a:lnTo>
                  <a:lnTo>
                    <a:pt x="1418" y="377"/>
                  </a:lnTo>
                  <a:lnTo>
                    <a:pt x="1420" y="376"/>
                  </a:lnTo>
                  <a:lnTo>
                    <a:pt x="1420" y="379"/>
                  </a:lnTo>
                  <a:lnTo>
                    <a:pt x="1418" y="382"/>
                  </a:lnTo>
                  <a:lnTo>
                    <a:pt x="1420" y="383"/>
                  </a:lnTo>
                  <a:lnTo>
                    <a:pt x="1420" y="385"/>
                  </a:lnTo>
                  <a:lnTo>
                    <a:pt x="1423" y="385"/>
                  </a:lnTo>
                  <a:lnTo>
                    <a:pt x="1424" y="374"/>
                  </a:lnTo>
                  <a:lnTo>
                    <a:pt x="1427" y="367"/>
                  </a:lnTo>
                  <a:lnTo>
                    <a:pt x="1436" y="349"/>
                  </a:lnTo>
                  <a:lnTo>
                    <a:pt x="1444" y="349"/>
                  </a:lnTo>
                  <a:lnTo>
                    <a:pt x="1444" y="351"/>
                  </a:lnTo>
                  <a:lnTo>
                    <a:pt x="1443" y="353"/>
                  </a:lnTo>
                  <a:lnTo>
                    <a:pt x="1441" y="356"/>
                  </a:lnTo>
                  <a:lnTo>
                    <a:pt x="1441" y="360"/>
                  </a:lnTo>
                  <a:lnTo>
                    <a:pt x="1447" y="363"/>
                  </a:lnTo>
                  <a:lnTo>
                    <a:pt x="1446" y="372"/>
                  </a:lnTo>
                  <a:lnTo>
                    <a:pt x="1447" y="376"/>
                  </a:lnTo>
                  <a:lnTo>
                    <a:pt x="1447" y="385"/>
                  </a:lnTo>
                  <a:lnTo>
                    <a:pt x="1449" y="386"/>
                  </a:lnTo>
                  <a:lnTo>
                    <a:pt x="1449" y="387"/>
                  </a:lnTo>
                  <a:lnTo>
                    <a:pt x="1449" y="389"/>
                  </a:lnTo>
                  <a:lnTo>
                    <a:pt x="1450" y="390"/>
                  </a:lnTo>
                  <a:lnTo>
                    <a:pt x="1456" y="390"/>
                  </a:lnTo>
                  <a:lnTo>
                    <a:pt x="1460" y="390"/>
                  </a:lnTo>
                  <a:lnTo>
                    <a:pt x="1469" y="406"/>
                  </a:lnTo>
                  <a:lnTo>
                    <a:pt x="1456" y="415"/>
                  </a:lnTo>
                  <a:lnTo>
                    <a:pt x="1464" y="415"/>
                  </a:lnTo>
                  <a:lnTo>
                    <a:pt x="1475" y="415"/>
                  </a:lnTo>
                  <a:lnTo>
                    <a:pt x="1473" y="419"/>
                  </a:lnTo>
                  <a:lnTo>
                    <a:pt x="1472" y="423"/>
                  </a:lnTo>
                  <a:lnTo>
                    <a:pt x="1476" y="429"/>
                  </a:lnTo>
                  <a:lnTo>
                    <a:pt x="1479" y="434"/>
                  </a:lnTo>
                  <a:lnTo>
                    <a:pt x="1482" y="434"/>
                  </a:lnTo>
                  <a:lnTo>
                    <a:pt x="1483" y="435"/>
                  </a:lnTo>
                  <a:lnTo>
                    <a:pt x="1486" y="435"/>
                  </a:lnTo>
                  <a:lnTo>
                    <a:pt x="1486" y="438"/>
                  </a:lnTo>
                  <a:lnTo>
                    <a:pt x="1486" y="442"/>
                  </a:lnTo>
                  <a:lnTo>
                    <a:pt x="1486" y="448"/>
                  </a:lnTo>
                  <a:lnTo>
                    <a:pt x="1493" y="451"/>
                  </a:lnTo>
                  <a:lnTo>
                    <a:pt x="1499" y="454"/>
                  </a:lnTo>
                  <a:lnTo>
                    <a:pt x="1499" y="462"/>
                  </a:lnTo>
                  <a:lnTo>
                    <a:pt x="1492" y="462"/>
                  </a:lnTo>
                  <a:lnTo>
                    <a:pt x="1480" y="462"/>
                  </a:lnTo>
                  <a:lnTo>
                    <a:pt x="1482" y="464"/>
                  </a:lnTo>
                  <a:lnTo>
                    <a:pt x="1483" y="465"/>
                  </a:lnTo>
                  <a:lnTo>
                    <a:pt x="1486" y="465"/>
                  </a:lnTo>
                  <a:lnTo>
                    <a:pt x="1483" y="475"/>
                  </a:lnTo>
                  <a:lnTo>
                    <a:pt x="1485" y="475"/>
                  </a:lnTo>
                  <a:lnTo>
                    <a:pt x="1486" y="475"/>
                  </a:lnTo>
                  <a:lnTo>
                    <a:pt x="1489" y="472"/>
                  </a:lnTo>
                  <a:lnTo>
                    <a:pt x="1495" y="487"/>
                  </a:lnTo>
                  <a:lnTo>
                    <a:pt x="1498" y="487"/>
                  </a:lnTo>
                  <a:lnTo>
                    <a:pt x="1502" y="487"/>
                  </a:lnTo>
                  <a:lnTo>
                    <a:pt x="1505" y="488"/>
                  </a:lnTo>
                  <a:lnTo>
                    <a:pt x="1506" y="491"/>
                  </a:lnTo>
                  <a:lnTo>
                    <a:pt x="1509" y="494"/>
                  </a:lnTo>
                  <a:lnTo>
                    <a:pt x="1511" y="495"/>
                  </a:lnTo>
                  <a:lnTo>
                    <a:pt x="1513" y="495"/>
                  </a:lnTo>
                  <a:lnTo>
                    <a:pt x="1515" y="497"/>
                  </a:lnTo>
                  <a:lnTo>
                    <a:pt x="1515" y="500"/>
                  </a:lnTo>
                  <a:lnTo>
                    <a:pt x="1515" y="503"/>
                  </a:lnTo>
                  <a:lnTo>
                    <a:pt x="1513" y="506"/>
                  </a:lnTo>
                  <a:lnTo>
                    <a:pt x="1513" y="508"/>
                  </a:lnTo>
                  <a:lnTo>
                    <a:pt x="1531" y="513"/>
                  </a:lnTo>
                  <a:lnTo>
                    <a:pt x="1532" y="511"/>
                  </a:lnTo>
                  <a:lnTo>
                    <a:pt x="1535" y="511"/>
                  </a:lnTo>
                  <a:lnTo>
                    <a:pt x="1544" y="508"/>
                  </a:lnTo>
                  <a:lnTo>
                    <a:pt x="1545" y="511"/>
                  </a:lnTo>
                  <a:lnTo>
                    <a:pt x="1545" y="514"/>
                  </a:lnTo>
                  <a:lnTo>
                    <a:pt x="1545" y="517"/>
                  </a:lnTo>
                  <a:lnTo>
                    <a:pt x="1547" y="520"/>
                  </a:lnTo>
                  <a:lnTo>
                    <a:pt x="1552" y="523"/>
                  </a:lnTo>
                  <a:lnTo>
                    <a:pt x="1555" y="523"/>
                  </a:lnTo>
                  <a:lnTo>
                    <a:pt x="1557" y="521"/>
                  </a:lnTo>
                  <a:lnTo>
                    <a:pt x="1558" y="521"/>
                  </a:lnTo>
                  <a:lnTo>
                    <a:pt x="1558" y="517"/>
                  </a:lnTo>
                  <a:lnTo>
                    <a:pt x="1562" y="520"/>
                  </a:lnTo>
                  <a:lnTo>
                    <a:pt x="1562" y="521"/>
                  </a:lnTo>
                  <a:lnTo>
                    <a:pt x="1561" y="523"/>
                  </a:lnTo>
                  <a:lnTo>
                    <a:pt x="1562" y="529"/>
                  </a:lnTo>
                  <a:lnTo>
                    <a:pt x="1568" y="527"/>
                  </a:lnTo>
                  <a:lnTo>
                    <a:pt x="1570" y="526"/>
                  </a:lnTo>
                  <a:lnTo>
                    <a:pt x="1571" y="526"/>
                  </a:lnTo>
                  <a:lnTo>
                    <a:pt x="1570" y="527"/>
                  </a:lnTo>
                  <a:lnTo>
                    <a:pt x="1567" y="531"/>
                  </a:lnTo>
                  <a:lnTo>
                    <a:pt x="1565" y="534"/>
                  </a:lnTo>
                  <a:lnTo>
                    <a:pt x="1562" y="537"/>
                  </a:lnTo>
                  <a:lnTo>
                    <a:pt x="1560" y="537"/>
                  </a:lnTo>
                  <a:lnTo>
                    <a:pt x="1555" y="539"/>
                  </a:lnTo>
                  <a:lnTo>
                    <a:pt x="1551" y="539"/>
                  </a:lnTo>
                  <a:lnTo>
                    <a:pt x="1547" y="540"/>
                  </a:lnTo>
                  <a:lnTo>
                    <a:pt x="1542" y="542"/>
                  </a:lnTo>
                  <a:lnTo>
                    <a:pt x="1538" y="546"/>
                  </a:lnTo>
                  <a:lnTo>
                    <a:pt x="1534" y="550"/>
                  </a:lnTo>
                  <a:lnTo>
                    <a:pt x="1529" y="553"/>
                  </a:lnTo>
                  <a:lnTo>
                    <a:pt x="1526" y="553"/>
                  </a:lnTo>
                  <a:lnTo>
                    <a:pt x="1522" y="553"/>
                  </a:lnTo>
                  <a:lnTo>
                    <a:pt x="1518" y="553"/>
                  </a:lnTo>
                  <a:lnTo>
                    <a:pt x="1513" y="553"/>
                  </a:lnTo>
                  <a:lnTo>
                    <a:pt x="1515" y="554"/>
                  </a:lnTo>
                  <a:lnTo>
                    <a:pt x="1515" y="557"/>
                  </a:lnTo>
                  <a:lnTo>
                    <a:pt x="1515" y="560"/>
                  </a:lnTo>
                  <a:lnTo>
                    <a:pt x="1515" y="563"/>
                  </a:lnTo>
                  <a:lnTo>
                    <a:pt x="1516" y="563"/>
                  </a:lnTo>
                  <a:lnTo>
                    <a:pt x="1516" y="565"/>
                  </a:lnTo>
                  <a:lnTo>
                    <a:pt x="1518" y="565"/>
                  </a:lnTo>
                  <a:lnTo>
                    <a:pt x="1522" y="565"/>
                  </a:lnTo>
                  <a:lnTo>
                    <a:pt x="1522" y="559"/>
                  </a:lnTo>
                  <a:lnTo>
                    <a:pt x="1535" y="553"/>
                  </a:lnTo>
                  <a:lnTo>
                    <a:pt x="1547" y="547"/>
                  </a:lnTo>
                  <a:lnTo>
                    <a:pt x="1552" y="546"/>
                  </a:lnTo>
                  <a:lnTo>
                    <a:pt x="1561" y="544"/>
                  </a:lnTo>
                  <a:lnTo>
                    <a:pt x="1558" y="542"/>
                  </a:lnTo>
                  <a:lnTo>
                    <a:pt x="1558" y="540"/>
                  </a:lnTo>
                  <a:lnTo>
                    <a:pt x="1561" y="539"/>
                  </a:lnTo>
                  <a:lnTo>
                    <a:pt x="1565" y="539"/>
                  </a:lnTo>
                  <a:lnTo>
                    <a:pt x="1571" y="540"/>
                  </a:lnTo>
                  <a:lnTo>
                    <a:pt x="1574" y="542"/>
                  </a:lnTo>
                  <a:lnTo>
                    <a:pt x="1578" y="544"/>
                  </a:lnTo>
                  <a:lnTo>
                    <a:pt x="1583" y="550"/>
                  </a:lnTo>
                  <a:lnTo>
                    <a:pt x="1585" y="552"/>
                  </a:lnTo>
                  <a:lnTo>
                    <a:pt x="1588" y="553"/>
                  </a:lnTo>
                  <a:lnTo>
                    <a:pt x="1591" y="553"/>
                  </a:lnTo>
                  <a:lnTo>
                    <a:pt x="1593" y="552"/>
                  </a:lnTo>
                  <a:lnTo>
                    <a:pt x="1596" y="550"/>
                  </a:lnTo>
                  <a:lnTo>
                    <a:pt x="1597" y="550"/>
                  </a:lnTo>
                  <a:lnTo>
                    <a:pt x="1598" y="578"/>
                  </a:lnTo>
                  <a:lnTo>
                    <a:pt x="1596" y="582"/>
                  </a:lnTo>
                  <a:lnTo>
                    <a:pt x="1588" y="589"/>
                  </a:lnTo>
                  <a:lnTo>
                    <a:pt x="1577" y="598"/>
                  </a:lnTo>
                  <a:lnTo>
                    <a:pt x="1572" y="596"/>
                  </a:lnTo>
                  <a:lnTo>
                    <a:pt x="1570" y="596"/>
                  </a:lnTo>
                  <a:lnTo>
                    <a:pt x="1570" y="595"/>
                  </a:lnTo>
                  <a:lnTo>
                    <a:pt x="1571" y="595"/>
                  </a:lnTo>
                  <a:lnTo>
                    <a:pt x="1558" y="599"/>
                  </a:lnTo>
                  <a:lnTo>
                    <a:pt x="1551" y="601"/>
                  </a:lnTo>
                  <a:lnTo>
                    <a:pt x="1547" y="603"/>
                  </a:lnTo>
                  <a:lnTo>
                    <a:pt x="1545" y="605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4" y="616"/>
                  </a:lnTo>
                  <a:lnTo>
                    <a:pt x="1544" y="619"/>
                  </a:lnTo>
                  <a:lnTo>
                    <a:pt x="1541" y="622"/>
                  </a:lnTo>
                  <a:lnTo>
                    <a:pt x="1538" y="622"/>
                  </a:lnTo>
                  <a:lnTo>
                    <a:pt x="1534" y="624"/>
                  </a:lnTo>
                  <a:lnTo>
                    <a:pt x="1529" y="625"/>
                  </a:lnTo>
                  <a:lnTo>
                    <a:pt x="1529" y="626"/>
                  </a:lnTo>
                  <a:lnTo>
                    <a:pt x="1529" y="629"/>
                  </a:lnTo>
                  <a:lnTo>
                    <a:pt x="1528" y="632"/>
                  </a:lnTo>
                  <a:lnTo>
                    <a:pt x="1528" y="634"/>
                  </a:lnTo>
                  <a:lnTo>
                    <a:pt x="1525" y="634"/>
                  </a:lnTo>
                  <a:lnTo>
                    <a:pt x="1522" y="634"/>
                  </a:lnTo>
                  <a:lnTo>
                    <a:pt x="1519" y="632"/>
                  </a:lnTo>
                  <a:lnTo>
                    <a:pt x="1516" y="634"/>
                  </a:lnTo>
                  <a:lnTo>
                    <a:pt x="1516" y="639"/>
                  </a:lnTo>
                  <a:lnTo>
                    <a:pt x="1512" y="639"/>
                  </a:lnTo>
                  <a:lnTo>
                    <a:pt x="1509" y="638"/>
                  </a:lnTo>
                  <a:lnTo>
                    <a:pt x="1506" y="637"/>
                  </a:lnTo>
                  <a:lnTo>
                    <a:pt x="1505" y="637"/>
                  </a:lnTo>
                  <a:lnTo>
                    <a:pt x="1502" y="637"/>
                  </a:lnTo>
                  <a:lnTo>
                    <a:pt x="1502" y="642"/>
                  </a:lnTo>
                  <a:lnTo>
                    <a:pt x="1495" y="642"/>
                  </a:lnTo>
                  <a:lnTo>
                    <a:pt x="1492" y="637"/>
                  </a:lnTo>
                  <a:lnTo>
                    <a:pt x="1489" y="634"/>
                  </a:lnTo>
                  <a:lnTo>
                    <a:pt x="1488" y="634"/>
                  </a:lnTo>
                  <a:lnTo>
                    <a:pt x="1486" y="634"/>
                  </a:lnTo>
                  <a:lnTo>
                    <a:pt x="1485" y="635"/>
                  </a:lnTo>
                  <a:lnTo>
                    <a:pt x="1483" y="638"/>
                  </a:lnTo>
                  <a:lnTo>
                    <a:pt x="1483" y="639"/>
                  </a:lnTo>
                  <a:lnTo>
                    <a:pt x="1479" y="639"/>
                  </a:lnTo>
                  <a:lnTo>
                    <a:pt x="1477" y="638"/>
                  </a:lnTo>
                  <a:lnTo>
                    <a:pt x="1477" y="637"/>
                  </a:lnTo>
                  <a:lnTo>
                    <a:pt x="1476" y="635"/>
                  </a:lnTo>
                  <a:lnTo>
                    <a:pt x="1475" y="634"/>
                  </a:lnTo>
                  <a:lnTo>
                    <a:pt x="1470" y="634"/>
                  </a:lnTo>
                  <a:lnTo>
                    <a:pt x="1467" y="635"/>
                  </a:lnTo>
                  <a:lnTo>
                    <a:pt x="1466" y="638"/>
                  </a:lnTo>
                  <a:lnTo>
                    <a:pt x="1464" y="638"/>
                  </a:lnTo>
                  <a:lnTo>
                    <a:pt x="1463" y="639"/>
                  </a:lnTo>
                  <a:lnTo>
                    <a:pt x="1459" y="639"/>
                  </a:lnTo>
                  <a:lnTo>
                    <a:pt x="1452" y="639"/>
                  </a:lnTo>
                  <a:lnTo>
                    <a:pt x="1437" y="638"/>
                  </a:lnTo>
                  <a:lnTo>
                    <a:pt x="1420" y="637"/>
                  </a:lnTo>
                  <a:lnTo>
                    <a:pt x="1411" y="638"/>
                  </a:lnTo>
                  <a:lnTo>
                    <a:pt x="1403" y="639"/>
                  </a:lnTo>
                  <a:lnTo>
                    <a:pt x="1401" y="641"/>
                  </a:lnTo>
                  <a:lnTo>
                    <a:pt x="1398" y="642"/>
                  </a:lnTo>
                  <a:lnTo>
                    <a:pt x="1394" y="647"/>
                  </a:lnTo>
                  <a:lnTo>
                    <a:pt x="1391" y="649"/>
                  </a:lnTo>
                  <a:lnTo>
                    <a:pt x="1390" y="652"/>
                  </a:lnTo>
                  <a:lnTo>
                    <a:pt x="1375" y="670"/>
                  </a:lnTo>
                  <a:lnTo>
                    <a:pt x="1372" y="670"/>
                  </a:lnTo>
                  <a:lnTo>
                    <a:pt x="1371" y="670"/>
                  </a:lnTo>
                  <a:lnTo>
                    <a:pt x="1369" y="668"/>
                  </a:lnTo>
                  <a:lnTo>
                    <a:pt x="1368" y="668"/>
                  </a:lnTo>
                  <a:lnTo>
                    <a:pt x="1367" y="670"/>
                  </a:lnTo>
                  <a:lnTo>
                    <a:pt x="1367" y="671"/>
                  </a:lnTo>
                  <a:lnTo>
                    <a:pt x="1367" y="674"/>
                  </a:lnTo>
                  <a:lnTo>
                    <a:pt x="1367" y="675"/>
                  </a:lnTo>
                  <a:lnTo>
                    <a:pt x="1367" y="678"/>
                  </a:lnTo>
                  <a:lnTo>
                    <a:pt x="1365" y="678"/>
                  </a:lnTo>
                  <a:lnTo>
                    <a:pt x="1362" y="677"/>
                  </a:lnTo>
                  <a:lnTo>
                    <a:pt x="1361" y="677"/>
                  </a:lnTo>
                  <a:lnTo>
                    <a:pt x="1358" y="678"/>
                  </a:lnTo>
                  <a:lnTo>
                    <a:pt x="1355" y="681"/>
                  </a:lnTo>
                  <a:lnTo>
                    <a:pt x="1354" y="685"/>
                  </a:lnTo>
                  <a:lnTo>
                    <a:pt x="1351" y="691"/>
                  </a:lnTo>
                  <a:lnTo>
                    <a:pt x="1348" y="694"/>
                  </a:lnTo>
                  <a:lnTo>
                    <a:pt x="1345" y="696"/>
                  </a:lnTo>
                  <a:lnTo>
                    <a:pt x="1344" y="696"/>
                  </a:lnTo>
                  <a:lnTo>
                    <a:pt x="1341" y="696"/>
                  </a:lnTo>
                  <a:lnTo>
                    <a:pt x="1339" y="697"/>
                  </a:lnTo>
                  <a:lnTo>
                    <a:pt x="1339" y="698"/>
                  </a:lnTo>
                  <a:lnTo>
                    <a:pt x="1339" y="700"/>
                  </a:lnTo>
                  <a:lnTo>
                    <a:pt x="1341" y="700"/>
                  </a:lnTo>
                  <a:lnTo>
                    <a:pt x="1345" y="700"/>
                  </a:lnTo>
                  <a:lnTo>
                    <a:pt x="1339" y="713"/>
                  </a:lnTo>
                  <a:lnTo>
                    <a:pt x="1331" y="727"/>
                  </a:lnTo>
                  <a:lnTo>
                    <a:pt x="1344" y="711"/>
                  </a:lnTo>
                  <a:lnTo>
                    <a:pt x="1351" y="704"/>
                  </a:lnTo>
                  <a:lnTo>
                    <a:pt x="1358" y="696"/>
                  </a:lnTo>
                  <a:lnTo>
                    <a:pt x="1365" y="690"/>
                  </a:lnTo>
                  <a:lnTo>
                    <a:pt x="1374" y="683"/>
                  </a:lnTo>
                  <a:lnTo>
                    <a:pt x="1382" y="677"/>
                  </a:lnTo>
                  <a:lnTo>
                    <a:pt x="1391" y="673"/>
                  </a:lnTo>
                  <a:lnTo>
                    <a:pt x="1397" y="670"/>
                  </a:lnTo>
                  <a:lnTo>
                    <a:pt x="1403" y="667"/>
                  </a:lnTo>
                  <a:lnTo>
                    <a:pt x="1411" y="664"/>
                  </a:lnTo>
                  <a:lnTo>
                    <a:pt x="1420" y="662"/>
                  </a:lnTo>
                  <a:lnTo>
                    <a:pt x="1424" y="661"/>
                  </a:lnTo>
                  <a:lnTo>
                    <a:pt x="1428" y="661"/>
                  </a:lnTo>
                  <a:lnTo>
                    <a:pt x="1434" y="662"/>
                  </a:lnTo>
                  <a:lnTo>
                    <a:pt x="1439" y="664"/>
                  </a:lnTo>
                  <a:lnTo>
                    <a:pt x="1439" y="667"/>
                  </a:lnTo>
                  <a:lnTo>
                    <a:pt x="1440" y="670"/>
                  </a:lnTo>
                  <a:lnTo>
                    <a:pt x="1441" y="671"/>
                  </a:lnTo>
                  <a:lnTo>
                    <a:pt x="1447" y="675"/>
                  </a:lnTo>
                  <a:lnTo>
                    <a:pt x="1444" y="678"/>
                  </a:lnTo>
                  <a:lnTo>
                    <a:pt x="1443" y="678"/>
                  </a:lnTo>
                  <a:lnTo>
                    <a:pt x="1441" y="678"/>
                  </a:lnTo>
                  <a:lnTo>
                    <a:pt x="1441" y="681"/>
                  </a:lnTo>
                  <a:lnTo>
                    <a:pt x="1441" y="684"/>
                  </a:lnTo>
                  <a:lnTo>
                    <a:pt x="1441" y="688"/>
                  </a:lnTo>
                  <a:lnTo>
                    <a:pt x="1441" y="690"/>
                  </a:lnTo>
                  <a:lnTo>
                    <a:pt x="1441" y="691"/>
                  </a:lnTo>
                  <a:lnTo>
                    <a:pt x="1437" y="691"/>
                  </a:lnTo>
                  <a:lnTo>
                    <a:pt x="1433" y="691"/>
                  </a:lnTo>
                  <a:lnTo>
                    <a:pt x="1433" y="693"/>
                  </a:lnTo>
                  <a:lnTo>
                    <a:pt x="1431" y="697"/>
                  </a:lnTo>
                  <a:lnTo>
                    <a:pt x="1430" y="703"/>
                  </a:lnTo>
                  <a:lnTo>
                    <a:pt x="1426" y="703"/>
                  </a:lnTo>
                  <a:lnTo>
                    <a:pt x="1423" y="706"/>
                  </a:lnTo>
                  <a:lnTo>
                    <a:pt x="1417" y="697"/>
                  </a:lnTo>
                  <a:lnTo>
                    <a:pt x="1414" y="697"/>
                  </a:lnTo>
                  <a:lnTo>
                    <a:pt x="1413" y="698"/>
                  </a:lnTo>
                  <a:lnTo>
                    <a:pt x="1413" y="700"/>
                  </a:lnTo>
                  <a:lnTo>
                    <a:pt x="1411" y="700"/>
                  </a:lnTo>
                  <a:lnTo>
                    <a:pt x="1410" y="700"/>
                  </a:lnTo>
                  <a:lnTo>
                    <a:pt x="1408" y="700"/>
                  </a:lnTo>
                  <a:lnTo>
                    <a:pt x="1411" y="706"/>
                  </a:lnTo>
                  <a:lnTo>
                    <a:pt x="1414" y="711"/>
                  </a:lnTo>
                  <a:lnTo>
                    <a:pt x="1411" y="711"/>
                  </a:lnTo>
                  <a:lnTo>
                    <a:pt x="1413" y="711"/>
                  </a:lnTo>
                  <a:lnTo>
                    <a:pt x="1420" y="710"/>
                  </a:lnTo>
                  <a:lnTo>
                    <a:pt x="1430" y="709"/>
                  </a:lnTo>
                  <a:lnTo>
                    <a:pt x="1436" y="709"/>
                  </a:lnTo>
                  <a:lnTo>
                    <a:pt x="1437" y="710"/>
                  </a:lnTo>
                  <a:lnTo>
                    <a:pt x="1437" y="713"/>
                  </a:lnTo>
                  <a:lnTo>
                    <a:pt x="1436" y="716"/>
                  </a:lnTo>
                  <a:lnTo>
                    <a:pt x="1433" y="721"/>
                  </a:lnTo>
                  <a:lnTo>
                    <a:pt x="1434" y="723"/>
                  </a:lnTo>
                  <a:lnTo>
                    <a:pt x="1433" y="726"/>
                  </a:lnTo>
                  <a:lnTo>
                    <a:pt x="1430" y="733"/>
                  </a:lnTo>
                  <a:lnTo>
                    <a:pt x="1433" y="733"/>
                  </a:lnTo>
                  <a:lnTo>
                    <a:pt x="1433" y="732"/>
                  </a:lnTo>
                  <a:lnTo>
                    <a:pt x="1434" y="732"/>
                  </a:lnTo>
                  <a:lnTo>
                    <a:pt x="1439" y="730"/>
                  </a:lnTo>
                  <a:lnTo>
                    <a:pt x="1439" y="733"/>
                  </a:lnTo>
                  <a:lnTo>
                    <a:pt x="1439" y="734"/>
                  </a:lnTo>
                  <a:lnTo>
                    <a:pt x="1439" y="736"/>
                  </a:lnTo>
                  <a:lnTo>
                    <a:pt x="1436" y="736"/>
                  </a:lnTo>
                  <a:lnTo>
                    <a:pt x="1437" y="736"/>
                  </a:lnTo>
                  <a:lnTo>
                    <a:pt x="1437" y="737"/>
                  </a:lnTo>
                  <a:lnTo>
                    <a:pt x="1437" y="742"/>
                  </a:lnTo>
                  <a:lnTo>
                    <a:pt x="1436" y="749"/>
                  </a:lnTo>
                  <a:lnTo>
                    <a:pt x="1441" y="752"/>
                  </a:lnTo>
                  <a:lnTo>
                    <a:pt x="1444" y="752"/>
                  </a:lnTo>
                  <a:lnTo>
                    <a:pt x="1456" y="755"/>
                  </a:lnTo>
                  <a:lnTo>
                    <a:pt x="1453" y="757"/>
                  </a:lnTo>
                  <a:lnTo>
                    <a:pt x="1453" y="759"/>
                  </a:lnTo>
                  <a:lnTo>
                    <a:pt x="1453" y="760"/>
                  </a:lnTo>
                  <a:lnTo>
                    <a:pt x="1447" y="760"/>
                  </a:lnTo>
                  <a:lnTo>
                    <a:pt x="1449" y="763"/>
                  </a:lnTo>
                  <a:lnTo>
                    <a:pt x="1450" y="765"/>
                  </a:lnTo>
                  <a:lnTo>
                    <a:pt x="1450" y="766"/>
                  </a:lnTo>
                  <a:lnTo>
                    <a:pt x="1452" y="766"/>
                  </a:lnTo>
                  <a:lnTo>
                    <a:pt x="1453" y="765"/>
                  </a:lnTo>
                  <a:lnTo>
                    <a:pt x="1454" y="763"/>
                  </a:lnTo>
                  <a:lnTo>
                    <a:pt x="1459" y="763"/>
                  </a:lnTo>
                  <a:lnTo>
                    <a:pt x="1463" y="769"/>
                  </a:lnTo>
                  <a:lnTo>
                    <a:pt x="1467" y="770"/>
                  </a:lnTo>
                  <a:lnTo>
                    <a:pt x="1472" y="770"/>
                  </a:lnTo>
                  <a:lnTo>
                    <a:pt x="1475" y="770"/>
                  </a:lnTo>
                  <a:lnTo>
                    <a:pt x="1477" y="769"/>
                  </a:lnTo>
                  <a:lnTo>
                    <a:pt x="1480" y="768"/>
                  </a:lnTo>
                  <a:lnTo>
                    <a:pt x="1483" y="765"/>
                  </a:lnTo>
                  <a:lnTo>
                    <a:pt x="1489" y="760"/>
                  </a:lnTo>
                  <a:lnTo>
                    <a:pt x="1492" y="769"/>
                  </a:lnTo>
                  <a:lnTo>
                    <a:pt x="1492" y="773"/>
                  </a:lnTo>
                  <a:lnTo>
                    <a:pt x="1495" y="778"/>
                  </a:lnTo>
                  <a:lnTo>
                    <a:pt x="1489" y="778"/>
                  </a:lnTo>
                  <a:lnTo>
                    <a:pt x="1489" y="782"/>
                  </a:lnTo>
                  <a:lnTo>
                    <a:pt x="1486" y="786"/>
                  </a:lnTo>
                  <a:lnTo>
                    <a:pt x="1482" y="789"/>
                  </a:lnTo>
                  <a:lnTo>
                    <a:pt x="1472" y="793"/>
                  </a:lnTo>
                  <a:lnTo>
                    <a:pt x="1472" y="796"/>
                  </a:lnTo>
                  <a:lnTo>
                    <a:pt x="1469" y="796"/>
                  </a:lnTo>
                  <a:lnTo>
                    <a:pt x="1464" y="796"/>
                  </a:lnTo>
                  <a:lnTo>
                    <a:pt x="1462" y="796"/>
                  </a:lnTo>
                  <a:lnTo>
                    <a:pt x="1460" y="796"/>
                  </a:lnTo>
                  <a:lnTo>
                    <a:pt x="1459" y="796"/>
                  </a:lnTo>
                  <a:lnTo>
                    <a:pt x="1457" y="798"/>
                  </a:lnTo>
                  <a:lnTo>
                    <a:pt x="1456" y="801"/>
                  </a:lnTo>
                  <a:lnTo>
                    <a:pt x="1456" y="805"/>
                  </a:lnTo>
                  <a:lnTo>
                    <a:pt x="1453" y="805"/>
                  </a:lnTo>
                  <a:lnTo>
                    <a:pt x="1452" y="805"/>
                  </a:lnTo>
                  <a:lnTo>
                    <a:pt x="1450" y="802"/>
                  </a:lnTo>
                  <a:lnTo>
                    <a:pt x="1449" y="801"/>
                  </a:lnTo>
                  <a:lnTo>
                    <a:pt x="1447" y="802"/>
                  </a:lnTo>
                  <a:lnTo>
                    <a:pt x="1444" y="805"/>
                  </a:lnTo>
                  <a:lnTo>
                    <a:pt x="1443" y="806"/>
                  </a:lnTo>
                  <a:lnTo>
                    <a:pt x="1443" y="808"/>
                  </a:lnTo>
                  <a:lnTo>
                    <a:pt x="1443" y="811"/>
                  </a:lnTo>
                  <a:lnTo>
                    <a:pt x="1443" y="815"/>
                  </a:lnTo>
                  <a:lnTo>
                    <a:pt x="1441" y="818"/>
                  </a:lnTo>
                  <a:lnTo>
                    <a:pt x="1430" y="827"/>
                  </a:lnTo>
                  <a:lnTo>
                    <a:pt x="1428" y="825"/>
                  </a:lnTo>
                  <a:lnTo>
                    <a:pt x="1428" y="824"/>
                  </a:lnTo>
                  <a:lnTo>
                    <a:pt x="1427" y="821"/>
                  </a:lnTo>
                  <a:lnTo>
                    <a:pt x="1426" y="821"/>
                  </a:lnTo>
                  <a:lnTo>
                    <a:pt x="1424" y="822"/>
                  </a:lnTo>
                  <a:lnTo>
                    <a:pt x="1423" y="824"/>
                  </a:lnTo>
                  <a:lnTo>
                    <a:pt x="1420" y="824"/>
                  </a:lnTo>
                  <a:lnTo>
                    <a:pt x="1417" y="818"/>
                  </a:lnTo>
                  <a:lnTo>
                    <a:pt x="1410" y="815"/>
                  </a:lnTo>
                  <a:lnTo>
                    <a:pt x="1407" y="814"/>
                  </a:lnTo>
                  <a:lnTo>
                    <a:pt x="1405" y="811"/>
                  </a:lnTo>
                  <a:lnTo>
                    <a:pt x="1405" y="808"/>
                  </a:lnTo>
                  <a:lnTo>
                    <a:pt x="1408" y="802"/>
                  </a:lnTo>
                  <a:lnTo>
                    <a:pt x="1411" y="798"/>
                  </a:lnTo>
                  <a:lnTo>
                    <a:pt x="1414" y="793"/>
                  </a:lnTo>
                  <a:lnTo>
                    <a:pt x="1423" y="793"/>
                  </a:lnTo>
                  <a:lnTo>
                    <a:pt x="1423" y="788"/>
                  </a:lnTo>
                  <a:lnTo>
                    <a:pt x="1431" y="785"/>
                  </a:lnTo>
                  <a:lnTo>
                    <a:pt x="1436" y="783"/>
                  </a:lnTo>
                  <a:lnTo>
                    <a:pt x="1437" y="783"/>
                  </a:lnTo>
                  <a:lnTo>
                    <a:pt x="1440" y="783"/>
                  </a:lnTo>
                  <a:lnTo>
                    <a:pt x="1450" y="785"/>
                  </a:lnTo>
                  <a:lnTo>
                    <a:pt x="1452" y="782"/>
                  </a:lnTo>
                  <a:lnTo>
                    <a:pt x="1452" y="781"/>
                  </a:lnTo>
                  <a:lnTo>
                    <a:pt x="1453" y="778"/>
                  </a:lnTo>
                  <a:lnTo>
                    <a:pt x="1456" y="778"/>
                  </a:lnTo>
                  <a:lnTo>
                    <a:pt x="1456" y="776"/>
                  </a:lnTo>
                  <a:lnTo>
                    <a:pt x="1456" y="775"/>
                  </a:lnTo>
                  <a:lnTo>
                    <a:pt x="1453" y="772"/>
                  </a:lnTo>
                  <a:lnTo>
                    <a:pt x="1441" y="775"/>
                  </a:lnTo>
                  <a:lnTo>
                    <a:pt x="1430" y="778"/>
                  </a:lnTo>
                  <a:lnTo>
                    <a:pt x="1431" y="773"/>
                  </a:lnTo>
                  <a:lnTo>
                    <a:pt x="1433" y="770"/>
                  </a:lnTo>
                  <a:lnTo>
                    <a:pt x="1433" y="768"/>
                  </a:lnTo>
                  <a:lnTo>
                    <a:pt x="1433" y="763"/>
                  </a:lnTo>
                  <a:lnTo>
                    <a:pt x="1439" y="763"/>
                  </a:lnTo>
                  <a:lnTo>
                    <a:pt x="1437" y="760"/>
                  </a:lnTo>
                  <a:lnTo>
                    <a:pt x="1434" y="759"/>
                  </a:lnTo>
                  <a:lnTo>
                    <a:pt x="1433" y="760"/>
                  </a:lnTo>
                  <a:lnTo>
                    <a:pt x="1433" y="757"/>
                  </a:lnTo>
                  <a:lnTo>
                    <a:pt x="1428" y="765"/>
                  </a:lnTo>
                  <a:lnTo>
                    <a:pt x="1427" y="768"/>
                  </a:lnTo>
                  <a:lnTo>
                    <a:pt x="1424" y="770"/>
                  </a:lnTo>
                  <a:lnTo>
                    <a:pt x="1420" y="775"/>
                  </a:lnTo>
                  <a:lnTo>
                    <a:pt x="1414" y="781"/>
                  </a:lnTo>
                  <a:lnTo>
                    <a:pt x="1411" y="776"/>
                  </a:lnTo>
                  <a:lnTo>
                    <a:pt x="1410" y="775"/>
                  </a:lnTo>
                  <a:lnTo>
                    <a:pt x="1408" y="775"/>
                  </a:lnTo>
                  <a:lnTo>
                    <a:pt x="1408" y="776"/>
                  </a:lnTo>
                  <a:lnTo>
                    <a:pt x="1408" y="779"/>
                  </a:lnTo>
                  <a:lnTo>
                    <a:pt x="1411" y="782"/>
                  </a:lnTo>
                  <a:lnTo>
                    <a:pt x="1408" y="783"/>
                  </a:lnTo>
                  <a:lnTo>
                    <a:pt x="1404" y="785"/>
                  </a:lnTo>
                  <a:lnTo>
                    <a:pt x="1400" y="786"/>
                  </a:lnTo>
                  <a:lnTo>
                    <a:pt x="1397" y="786"/>
                  </a:lnTo>
                  <a:lnTo>
                    <a:pt x="1394" y="785"/>
                  </a:lnTo>
                  <a:lnTo>
                    <a:pt x="1391" y="783"/>
                  </a:lnTo>
                  <a:lnTo>
                    <a:pt x="1387" y="781"/>
                  </a:lnTo>
                  <a:lnTo>
                    <a:pt x="1388" y="789"/>
                  </a:lnTo>
                  <a:lnTo>
                    <a:pt x="1391" y="796"/>
                  </a:lnTo>
                  <a:lnTo>
                    <a:pt x="1384" y="802"/>
                  </a:lnTo>
                  <a:lnTo>
                    <a:pt x="1378" y="808"/>
                  </a:lnTo>
                  <a:lnTo>
                    <a:pt x="1375" y="805"/>
                  </a:lnTo>
                  <a:lnTo>
                    <a:pt x="1372" y="804"/>
                  </a:lnTo>
                  <a:lnTo>
                    <a:pt x="1372" y="802"/>
                  </a:lnTo>
                  <a:lnTo>
                    <a:pt x="1364" y="808"/>
                  </a:lnTo>
                  <a:lnTo>
                    <a:pt x="1364" y="799"/>
                  </a:lnTo>
                  <a:lnTo>
                    <a:pt x="1361" y="805"/>
                  </a:lnTo>
                  <a:lnTo>
                    <a:pt x="1358" y="809"/>
                  </a:lnTo>
                  <a:lnTo>
                    <a:pt x="1355" y="812"/>
                  </a:lnTo>
                  <a:lnTo>
                    <a:pt x="1354" y="815"/>
                  </a:lnTo>
                  <a:lnTo>
                    <a:pt x="1351" y="815"/>
                  </a:lnTo>
                  <a:lnTo>
                    <a:pt x="1346" y="817"/>
                  </a:lnTo>
                  <a:lnTo>
                    <a:pt x="1336" y="817"/>
                  </a:lnTo>
                  <a:lnTo>
                    <a:pt x="1333" y="825"/>
                  </a:lnTo>
                  <a:lnTo>
                    <a:pt x="1333" y="831"/>
                  </a:lnTo>
                  <a:lnTo>
                    <a:pt x="1331" y="835"/>
                  </a:lnTo>
                  <a:lnTo>
                    <a:pt x="1325" y="838"/>
                  </a:lnTo>
                  <a:lnTo>
                    <a:pt x="1325" y="840"/>
                  </a:lnTo>
                  <a:lnTo>
                    <a:pt x="1326" y="841"/>
                  </a:lnTo>
                  <a:lnTo>
                    <a:pt x="1328" y="841"/>
                  </a:lnTo>
                  <a:lnTo>
                    <a:pt x="1329" y="842"/>
                  </a:lnTo>
                  <a:lnTo>
                    <a:pt x="1329" y="844"/>
                  </a:lnTo>
                  <a:lnTo>
                    <a:pt x="1328" y="847"/>
                  </a:lnTo>
                  <a:lnTo>
                    <a:pt x="1326" y="848"/>
                  </a:lnTo>
                  <a:lnTo>
                    <a:pt x="1325" y="850"/>
                  </a:lnTo>
                  <a:lnTo>
                    <a:pt x="1322" y="851"/>
                  </a:lnTo>
                  <a:lnTo>
                    <a:pt x="1320" y="854"/>
                  </a:lnTo>
                  <a:lnTo>
                    <a:pt x="1328" y="858"/>
                  </a:lnTo>
                  <a:lnTo>
                    <a:pt x="1333" y="863"/>
                  </a:lnTo>
                  <a:lnTo>
                    <a:pt x="1329" y="864"/>
                  </a:lnTo>
                  <a:lnTo>
                    <a:pt x="1325" y="865"/>
                  </a:lnTo>
                  <a:lnTo>
                    <a:pt x="1326" y="867"/>
                  </a:lnTo>
                  <a:lnTo>
                    <a:pt x="1325" y="868"/>
                  </a:lnTo>
                  <a:lnTo>
                    <a:pt x="1320" y="868"/>
                  </a:lnTo>
                  <a:lnTo>
                    <a:pt x="1319" y="865"/>
                  </a:lnTo>
                  <a:lnTo>
                    <a:pt x="1318" y="863"/>
                  </a:lnTo>
                  <a:lnTo>
                    <a:pt x="1318" y="861"/>
                  </a:lnTo>
                  <a:lnTo>
                    <a:pt x="1315" y="860"/>
                  </a:lnTo>
                  <a:lnTo>
                    <a:pt x="1312" y="867"/>
                  </a:lnTo>
                  <a:lnTo>
                    <a:pt x="1312" y="874"/>
                  </a:lnTo>
                  <a:lnTo>
                    <a:pt x="1309" y="874"/>
                  </a:lnTo>
                  <a:lnTo>
                    <a:pt x="1308" y="874"/>
                  </a:lnTo>
                  <a:lnTo>
                    <a:pt x="1305" y="873"/>
                  </a:lnTo>
                  <a:lnTo>
                    <a:pt x="1302" y="871"/>
                  </a:lnTo>
                  <a:lnTo>
                    <a:pt x="1297" y="871"/>
                  </a:lnTo>
                  <a:lnTo>
                    <a:pt x="1295" y="877"/>
                  </a:lnTo>
                  <a:lnTo>
                    <a:pt x="1293" y="877"/>
                  </a:lnTo>
                  <a:lnTo>
                    <a:pt x="1289" y="877"/>
                  </a:lnTo>
                  <a:lnTo>
                    <a:pt x="1284" y="877"/>
                  </a:lnTo>
                  <a:lnTo>
                    <a:pt x="1280" y="878"/>
                  </a:lnTo>
                  <a:lnTo>
                    <a:pt x="1276" y="883"/>
                  </a:lnTo>
                  <a:lnTo>
                    <a:pt x="1272" y="887"/>
                  </a:lnTo>
                  <a:lnTo>
                    <a:pt x="1267" y="890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66" y="894"/>
                  </a:lnTo>
                  <a:lnTo>
                    <a:pt x="1264" y="896"/>
                  </a:lnTo>
                  <a:lnTo>
                    <a:pt x="1264" y="897"/>
                  </a:lnTo>
                  <a:lnTo>
                    <a:pt x="1264" y="899"/>
                  </a:lnTo>
                  <a:lnTo>
                    <a:pt x="1273" y="904"/>
                  </a:lnTo>
                  <a:lnTo>
                    <a:pt x="1266" y="916"/>
                  </a:lnTo>
                  <a:lnTo>
                    <a:pt x="1261" y="923"/>
                  </a:lnTo>
                  <a:lnTo>
                    <a:pt x="1260" y="926"/>
                  </a:lnTo>
                  <a:lnTo>
                    <a:pt x="1256" y="926"/>
                  </a:lnTo>
                  <a:lnTo>
                    <a:pt x="1240" y="926"/>
                  </a:lnTo>
                  <a:lnTo>
                    <a:pt x="1240" y="930"/>
                  </a:lnTo>
                  <a:lnTo>
                    <a:pt x="1240" y="935"/>
                  </a:lnTo>
                  <a:lnTo>
                    <a:pt x="1241" y="936"/>
                  </a:lnTo>
                  <a:lnTo>
                    <a:pt x="1243" y="936"/>
                  </a:lnTo>
                  <a:lnTo>
                    <a:pt x="1248" y="937"/>
                  </a:lnTo>
                  <a:lnTo>
                    <a:pt x="1246" y="952"/>
                  </a:lnTo>
                  <a:lnTo>
                    <a:pt x="1243" y="965"/>
                  </a:lnTo>
                  <a:lnTo>
                    <a:pt x="1234" y="965"/>
                  </a:lnTo>
                  <a:lnTo>
                    <a:pt x="1234" y="959"/>
                  </a:lnTo>
                  <a:lnTo>
                    <a:pt x="1230" y="959"/>
                  </a:lnTo>
                  <a:lnTo>
                    <a:pt x="1227" y="961"/>
                  </a:lnTo>
                  <a:lnTo>
                    <a:pt x="1225" y="962"/>
                  </a:lnTo>
                  <a:lnTo>
                    <a:pt x="1223" y="962"/>
                  </a:lnTo>
                  <a:lnTo>
                    <a:pt x="1223" y="959"/>
                  </a:lnTo>
                  <a:lnTo>
                    <a:pt x="1220" y="956"/>
                  </a:lnTo>
                  <a:lnTo>
                    <a:pt x="1221" y="956"/>
                  </a:lnTo>
                  <a:lnTo>
                    <a:pt x="1221" y="953"/>
                  </a:lnTo>
                  <a:lnTo>
                    <a:pt x="1223" y="943"/>
                  </a:lnTo>
                  <a:lnTo>
                    <a:pt x="1225" y="933"/>
                  </a:lnTo>
                  <a:lnTo>
                    <a:pt x="1228" y="929"/>
                  </a:lnTo>
                  <a:lnTo>
                    <a:pt x="1231" y="926"/>
                  </a:lnTo>
                  <a:lnTo>
                    <a:pt x="1230" y="925"/>
                  </a:lnTo>
                  <a:lnTo>
                    <a:pt x="1230" y="923"/>
                  </a:lnTo>
                  <a:lnTo>
                    <a:pt x="1228" y="922"/>
                  </a:lnTo>
                  <a:lnTo>
                    <a:pt x="1223" y="923"/>
                  </a:lnTo>
                  <a:lnTo>
                    <a:pt x="1221" y="923"/>
                  </a:lnTo>
                  <a:lnTo>
                    <a:pt x="1218" y="923"/>
                  </a:lnTo>
                  <a:lnTo>
                    <a:pt x="1215" y="932"/>
                  </a:lnTo>
                  <a:lnTo>
                    <a:pt x="1215" y="937"/>
                  </a:lnTo>
                  <a:lnTo>
                    <a:pt x="1214" y="940"/>
                  </a:lnTo>
                  <a:lnTo>
                    <a:pt x="1214" y="943"/>
                  </a:lnTo>
                  <a:lnTo>
                    <a:pt x="1211" y="946"/>
                  </a:lnTo>
                  <a:lnTo>
                    <a:pt x="1210" y="949"/>
                  </a:lnTo>
                  <a:lnTo>
                    <a:pt x="1210" y="950"/>
                  </a:lnTo>
                  <a:lnTo>
                    <a:pt x="1211" y="952"/>
                  </a:lnTo>
                  <a:lnTo>
                    <a:pt x="1211" y="953"/>
                  </a:lnTo>
                  <a:lnTo>
                    <a:pt x="1212" y="953"/>
                  </a:lnTo>
                  <a:lnTo>
                    <a:pt x="1212" y="956"/>
                  </a:lnTo>
                  <a:lnTo>
                    <a:pt x="1210" y="958"/>
                  </a:lnTo>
                  <a:lnTo>
                    <a:pt x="1208" y="956"/>
                  </a:lnTo>
                  <a:lnTo>
                    <a:pt x="1207" y="958"/>
                  </a:lnTo>
                  <a:lnTo>
                    <a:pt x="1207" y="959"/>
                  </a:lnTo>
                  <a:lnTo>
                    <a:pt x="1212" y="962"/>
                  </a:lnTo>
                  <a:lnTo>
                    <a:pt x="1215" y="963"/>
                  </a:lnTo>
                  <a:lnTo>
                    <a:pt x="1218" y="965"/>
                  </a:lnTo>
                  <a:lnTo>
                    <a:pt x="1218" y="966"/>
                  </a:lnTo>
                  <a:lnTo>
                    <a:pt x="1217" y="968"/>
                  </a:lnTo>
                  <a:lnTo>
                    <a:pt x="1217" y="969"/>
                  </a:lnTo>
                  <a:lnTo>
                    <a:pt x="1215" y="971"/>
                  </a:lnTo>
                  <a:lnTo>
                    <a:pt x="1217" y="972"/>
                  </a:lnTo>
                  <a:lnTo>
                    <a:pt x="1218" y="973"/>
                  </a:lnTo>
                  <a:lnTo>
                    <a:pt x="1220" y="973"/>
                  </a:lnTo>
                  <a:lnTo>
                    <a:pt x="1221" y="973"/>
                  </a:lnTo>
                  <a:lnTo>
                    <a:pt x="1220" y="975"/>
                  </a:lnTo>
                  <a:lnTo>
                    <a:pt x="1217" y="979"/>
                  </a:lnTo>
                  <a:lnTo>
                    <a:pt x="1212" y="985"/>
                  </a:lnTo>
                  <a:lnTo>
                    <a:pt x="1214" y="986"/>
                  </a:lnTo>
                  <a:lnTo>
                    <a:pt x="1215" y="989"/>
                  </a:lnTo>
                  <a:lnTo>
                    <a:pt x="1215" y="991"/>
                  </a:lnTo>
                  <a:lnTo>
                    <a:pt x="1218" y="992"/>
                  </a:lnTo>
                  <a:lnTo>
                    <a:pt x="1220" y="994"/>
                  </a:lnTo>
                  <a:lnTo>
                    <a:pt x="1224" y="994"/>
                  </a:lnTo>
                  <a:lnTo>
                    <a:pt x="1227" y="995"/>
                  </a:lnTo>
                  <a:lnTo>
                    <a:pt x="1228" y="995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7" y="1008"/>
                  </a:lnTo>
                  <a:lnTo>
                    <a:pt x="1224" y="1008"/>
                  </a:lnTo>
                  <a:lnTo>
                    <a:pt x="1218" y="1009"/>
                  </a:lnTo>
                  <a:lnTo>
                    <a:pt x="1218" y="1015"/>
                  </a:lnTo>
                  <a:lnTo>
                    <a:pt x="1223" y="1014"/>
                  </a:lnTo>
                  <a:lnTo>
                    <a:pt x="1228" y="1015"/>
                  </a:lnTo>
                  <a:lnTo>
                    <a:pt x="1231" y="1018"/>
                  </a:lnTo>
                  <a:lnTo>
                    <a:pt x="1233" y="1021"/>
                  </a:lnTo>
                  <a:lnTo>
                    <a:pt x="1234" y="1024"/>
                  </a:lnTo>
                  <a:lnTo>
                    <a:pt x="1221" y="1024"/>
                  </a:lnTo>
                  <a:lnTo>
                    <a:pt x="1215" y="1025"/>
                  </a:lnTo>
                  <a:lnTo>
                    <a:pt x="1214" y="1025"/>
                  </a:lnTo>
                  <a:lnTo>
                    <a:pt x="1215" y="1025"/>
                  </a:lnTo>
                  <a:lnTo>
                    <a:pt x="1218" y="1031"/>
                  </a:lnTo>
                  <a:lnTo>
                    <a:pt x="1212" y="1033"/>
                  </a:lnTo>
                  <a:lnTo>
                    <a:pt x="1207" y="1034"/>
                  </a:lnTo>
                  <a:lnTo>
                    <a:pt x="1212" y="1045"/>
                  </a:lnTo>
                  <a:lnTo>
                    <a:pt x="1208" y="1047"/>
                  </a:lnTo>
                  <a:lnTo>
                    <a:pt x="1204" y="1048"/>
                  </a:lnTo>
                  <a:lnTo>
                    <a:pt x="1201" y="1051"/>
                  </a:lnTo>
                  <a:lnTo>
                    <a:pt x="1200" y="1057"/>
                  </a:lnTo>
                  <a:lnTo>
                    <a:pt x="1198" y="1061"/>
                  </a:lnTo>
                  <a:lnTo>
                    <a:pt x="1195" y="1064"/>
                  </a:lnTo>
                  <a:lnTo>
                    <a:pt x="1191" y="1067"/>
                  </a:lnTo>
                  <a:lnTo>
                    <a:pt x="1185" y="1067"/>
                  </a:lnTo>
                  <a:lnTo>
                    <a:pt x="1181" y="1068"/>
                  </a:lnTo>
                  <a:lnTo>
                    <a:pt x="1178" y="1068"/>
                  </a:lnTo>
                  <a:lnTo>
                    <a:pt x="1176" y="1070"/>
                  </a:lnTo>
                  <a:lnTo>
                    <a:pt x="1175" y="1073"/>
                  </a:lnTo>
                  <a:lnTo>
                    <a:pt x="1174" y="1076"/>
                  </a:lnTo>
                  <a:lnTo>
                    <a:pt x="1175" y="1079"/>
                  </a:lnTo>
                  <a:lnTo>
                    <a:pt x="1174" y="1081"/>
                  </a:lnTo>
                  <a:lnTo>
                    <a:pt x="1172" y="1083"/>
                  </a:lnTo>
                  <a:lnTo>
                    <a:pt x="1169" y="1084"/>
                  </a:lnTo>
                  <a:lnTo>
                    <a:pt x="1165" y="1086"/>
                  </a:lnTo>
                  <a:lnTo>
                    <a:pt x="1158" y="1087"/>
                  </a:lnTo>
                  <a:lnTo>
                    <a:pt x="1153" y="1090"/>
                  </a:lnTo>
                  <a:lnTo>
                    <a:pt x="1153" y="1092"/>
                  </a:lnTo>
                  <a:lnTo>
                    <a:pt x="1153" y="1094"/>
                  </a:lnTo>
                  <a:lnTo>
                    <a:pt x="1152" y="1096"/>
                  </a:lnTo>
                  <a:lnTo>
                    <a:pt x="1152" y="1097"/>
                  </a:lnTo>
                  <a:lnTo>
                    <a:pt x="1151" y="1097"/>
                  </a:lnTo>
                  <a:lnTo>
                    <a:pt x="1149" y="1097"/>
                  </a:lnTo>
                  <a:lnTo>
                    <a:pt x="1146" y="1097"/>
                  </a:lnTo>
                  <a:lnTo>
                    <a:pt x="1145" y="1097"/>
                  </a:lnTo>
                  <a:lnTo>
                    <a:pt x="1143" y="1097"/>
                  </a:lnTo>
                  <a:lnTo>
                    <a:pt x="1142" y="1100"/>
                  </a:lnTo>
                  <a:lnTo>
                    <a:pt x="1142" y="1103"/>
                  </a:lnTo>
                  <a:lnTo>
                    <a:pt x="1143" y="1106"/>
                  </a:lnTo>
                  <a:lnTo>
                    <a:pt x="1143" y="1109"/>
                  </a:lnTo>
                  <a:lnTo>
                    <a:pt x="1136" y="1122"/>
                  </a:lnTo>
                  <a:lnTo>
                    <a:pt x="1133" y="1130"/>
                  </a:lnTo>
                  <a:lnTo>
                    <a:pt x="1133" y="1133"/>
                  </a:lnTo>
                  <a:lnTo>
                    <a:pt x="1135" y="1133"/>
                  </a:lnTo>
                  <a:lnTo>
                    <a:pt x="1138" y="1135"/>
                  </a:lnTo>
                  <a:lnTo>
                    <a:pt x="1136" y="1135"/>
                  </a:lnTo>
                  <a:lnTo>
                    <a:pt x="1132" y="1136"/>
                  </a:lnTo>
                  <a:lnTo>
                    <a:pt x="1130" y="1138"/>
                  </a:lnTo>
                  <a:lnTo>
                    <a:pt x="1130" y="1139"/>
                  </a:lnTo>
                  <a:lnTo>
                    <a:pt x="1132" y="1139"/>
                  </a:lnTo>
                  <a:lnTo>
                    <a:pt x="1129" y="1139"/>
                  </a:lnTo>
                  <a:lnTo>
                    <a:pt x="1128" y="1139"/>
                  </a:lnTo>
                  <a:lnTo>
                    <a:pt x="1126" y="1140"/>
                  </a:lnTo>
                  <a:lnTo>
                    <a:pt x="1128" y="1142"/>
                  </a:lnTo>
                  <a:lnTo>
                    <a:pt x="1129" y="1143"/>
                  </a:lnTo>
                  <a:lnTo>
                    <a:pt x="1135" y="1148"/>
                  </a:lnTo>
                  <a:lnTo>
                    <a:pt x="1135" y="1152"/>
                  </a:lnTo>
                  <a:lnTo>
                    <a:pt x="1135" y="1158"/>
                  </a:lnTo>
                  <a:lnTo>
                    <a:pt x="1135" y="1162"/>
                  </a:lnTo>
                  <a:lnTo>
                    <a:pt x="1135" y="1166"/>
                  </a:lnTo>
                  <a:lnTo>
                    <a:pt x="1139" y="1172"/>
                  </a:lnTo>
                  <a:lnTo>
                    <a:pt x="1142" y="1175"/>
                  </a:lnTo>
                  <a:lnTo>
                    <a:pt x="1143" y="1178"/>
                  </a:lnTo>
                  <a:lnTo>
                    <a:pt x="1143" y="1181"/>
                  </a:lnTo>
                  <a:lnTo>
                    <a:pt x="1143" y="1182"/>
                  </a:lnTo>
                  <a:lnTo>
                    <a:pt x="1142" y="1182"/>
                  </a:lnTo>
                  <a:lnTo>
                    <a:pt x="1140" y="1184"/>
                  </a:lnTo>
                  <a:lnTo>
                    <a:pt x="1140" y="1185"/>
                  </a:lnTo>
                  <a:lnTo>
                    <a:pt x="1140" y="1187"/>
                  </a:lnTo>
                  <a:lnTo>
                    <a:pt x="1146" y="1189"/>
                  </a:lnTo>
                  <a:lnTo>
                    <a:pt x="1148" y="1195"/>
                  </a:lnTo>
                  <a:lnTo>
                    <a:pt x="1151" y="1205"/>
                  </a:lnTo>
                  <a:lnTo>
                    <a:pt x="1153" y="1220"/>
                  </a:lnTo>
                  <a:lnTo>
                    <a:pt x="1155" y="1225"/>
                  </a:lnTo>
                  <a:lnTo>
                    <a:pt x="1155" y="1233"/>
                  </a:lnTo>
                  <a:lnTo>
                    <a:pt x="1153" y="1244"/>
                  </a:lnTo>
                  <a:lnTo>
                    <a:pt x="1151" y="1254"/>
                  </a:lnTo>
                  <a:lnTo>
                    <a:pt x="1149" y="1267"/>
                  </a:lnTo>
                  <a:lnTo>
                    <a:pt x="1145" y="1264"/>
                  </a:lnTo>
                  <a:lnTo>
                    <a:pt x="1142" y="1264"/>
                  </a:lnTo>
                  <a:lnTo>
                    <a:pt x="1138" y="1263"/>
                  </a:lnTo>
                  <a:lnTo>
                    <a:pt x="1135" y="1261"/>
                  </a:lnTo>
                  <a:lnTo>
                    <a:pt x="1135" y="1259"/>
                  </a:lnTo>
                  <a:lnTo>
                    <a:pt x="1135" y="1257"/>
                  </a:lnTo>
                  <a:lnTo>
                    <a:pt x="1135" y="1254"/>
                  </a:lnTo>
                  <a:lnTo>
                    <a:pt x="1135" y="1253"/>
                  </a:lnTo>
                  <a:lnTo>
                    <a:pt x="1130" y="1248"/>
                  </a:lnTo>
                  <a:lnTo>
                    <a:pt x="1126" y="1244"/>
                  </a:lnTo>
                  <a:lnTo>
                    <a:pt x="1125" y="1240"/>
                  </a:lnTo>
                  <a:lnTo>
                    <a:pt x="1125" y="1237"/>
                  </a:lnTo>
                  <a:lnTo>
                    <a:pt x="1125" y="1234"/>
                  </a:lnTo>
                  <a:lnTo>
                    <a:pt x="1123" y="1231"/>
                  </a:lnTo>
                  <a:lnTo>
                    <a:pt x="1117" y="1227"/>
                  </a:lnTo>
                  <a:lnTo>
                    <a:pt x="1113" y="1225"/>
                  </a:lnTo>
                  <a:lnTo>
                    <a:pt x="1112" y="1221"/>
                  </a:lnTo>
                  <a:lnTo>
                    <a:pt x="1112" y="1218"/>
                  </a:lnTo>
                  <a:lnTo>
                    <a:pt x="1113" y="1214"/>
                  </a:lnTo>
                  <a:lnTo>
                    <a:pt x="1116" y="1210"/>
                  </a:lnTo>
                  <a:lnTo>
                    <a:pt x="1117" y="1205"/>
                  </a:lnTo>
                  <a:lnTo>
                    <a:pt x="1113" y="1207"/>
                  </a:lnTo>
                  <a:lnTo>
                    <a:pt x="1107" y="1208"/>
                  </a:lnTo>
                  <a:lnTo>
                    <a:pt x="1107" y="1200"/>
                  </a:lnTo>
                  <a:lnTo>
                    <a:pt x="1109" y="1189"/>
                  </a:lnTo>
                  <a:lnTo>
                    <a:pt x="1109" y="1178"/>
                  </a:lnTo>
                  <a:lnTo>
                    <a:pt x="1107" y="1174"/>
                  </a:lnTo>
                  <a:lnTo>
                    <a:pt x="1107" y="1169"/>
                  </a:lnTo>
                  <a:lnTo>
                    <a:pt x="1099" y="1166"/>
                  </a:lnTo>
                  <a:lnTo>
                    <a:pt x="1097" y="1164"/>
                  </a:lnTo>
                  <a:lnTo>
                    <a:pt x="1096" y="1161"/>
                  </a:lnTo>
                  <a:lnTo>
                    <a:pt x="1093" y="1153"/>
                  </a:lnTo>
                  <a:lnTo>
                    <a:pt x="1092" y="1153"/>
                  </a:lnTo>
                  <a:lnTo>
                    <a:pt x="1089" y="1153"/>
                  </a:lnTo>
                  <a:lnTo>
                    <a:pt x="1087" y="1153"/>
                  </a:lnTo>
                  <a:lnTo>
                    <a:pt x="1084" y="1153"/>
                  </a:lnTo>
                  <a:lnTo>
                    <a:pt x="1084" y="1155"/>
                  </a:lnTo>
                  <a:lnTo>
                    <a:pt x="1081" y="1158"/>
                  </a:lnTo>
                  <a:lnTo>
                    <a:pt x="1080" y="1162"/>
                  </a:lnTo>
                  <a:lnTo>
                    <a:pt x="1071" y="1159"/>
                  </a:lnTo>
                  <a:lnTo>
                    <a:pt x="1068" y="1159"/>
                  </a:lnTo>
                  <a:lnTo>
                    <a:pt x="1066" y="1159"/>
                  </a:lnTo>
                  <a:lnTo>
                    <a:pt x="1064" y="1153"/>
                  </a:lnTo>
                  <a:lnTo>
                    <a:pt x="1064" y="1152"/>
                  </a:lnTo>
                  <a:lnTo>
                    <a:pt x="1063" y="1151"/>
                  </a:lnTo>
                  <a:lnTo>
                    <a:pt x="1058" y="1149"/>
                  </a:lnTo>
                  <a:lnTo>
                    <a:pt x="1056" y="1149"/>
                  </a:lnTo>
                  <a:lnTo>
                    <a:pt x="1053" y="1149"/>
                  </a:lnTo>
                  <a:lnTo>
                    <a:pt x="1048" y="1148"/>
                  </a:lnTo>
                  <a:lnTo>
                    <a:pt x="1050" y="1146"/>
                  </a:lnTo>
                  <a:lnTo>
                    <a:pt x="1050" y="1143"/>
                  </a:lnTo>
                  <a:lnTo>
                    <a:pt x="1048" y="1142"/>
                  </a:lnTo>
                  <a:lnTo>
                    <a:pt x="1047" y="1139"/>
                  </a:lnTo>
                  <a:lnTo>
                    <a:pt x="1044" y="1139"/>
                  </a:lnTo>
                  <a:lnTo>
                    <a:pt x="1043" y="1140"/>
                  </a:lnTo>
                  <a:lnTo>
                    <a:pt x="1041" y="1145"/>
                  </a:lnTo>
                  <a:lnTo>
                    <a:pt x="1032" y="1139"/>
                  </a:lnTo>
                  <a:lnTo>
                    <a:pt x="1027" y="1148"/>
                  </a:lnTo>
                  <a:lnTo>
                    <a:pt x="1022" y="1146"/>
                  </a:lnTo>
                  <a:lnTo>
                    <a:pt x="1021" y="1145"/>
                  </a:lnTo>
                  <a:lnTo>
                    <a:pt x="1021" y="1142"/>
                  </a:lnTo>
                  <a:lnTo>
                    <a:pt x="1018" y="1139"/>
                  </a:lnTo>
                  <a:lnTo>
                    <a:pt x="1015" y="1142"/>
                  </a:lnTo>
                  <a:lnTo>
                    <a:pt x="1015" y="1143"/>
                  </a:lnTo>
                  <a:lnTo>
                    <a:pt x="1015" y="1145"/>
                  </a:lnTo>
                  <a:lnTo>
                    <a:pt x="1008" y="1143"/>
                  </a:lnTo>
                  <a:lnTo>
                    <a:pt x="1005" y="1143"/>
                  </a:lnTo>
                  <a:lnTo>
                    <a:pt x="994" y="1142"/>
                  </a:lnTo>
                  <a:lnTo>
                    <a:pt x="994" y="1148"/>
                  </a:lnTo>
                  <a:lnTo>
                    <a:pt x="989" y="1148"/>
                  </a:lnTo>
                  <a:lnTo>
                    <a:pt x="985" y="1146"/>
                  </a:lnTo>
                  <a:lnTo>
                    <a:pt x="982" y="1145"/>
                  </a:lnTo>
                  <a:lnTo>
                    <a:pt x="981" y="1145"/>
                  </a:lnTo>
                  <a:lnTo>
                    <a:pt x="979" y="1145"/>
                  </a:lnTo>
                  <a:lnTo>
                    <a:pt x="982" y="1151"/>
                  </a:lnTo>
                  <a:lnTo>
                    <a:pt x="985" y="1151"/>
                  </a:lnTo>
                  <a:lnTo>
                    <a:pt x="992" y="1152"/>
                  </a:lnTo>
                  <a:lnTo>
                    <a:pt x="999" y="1156"/>
                  </a:lnTo>
                  <a:lnTo>
                    <a:pt x="996" y="1159"/>
                  </a:lnTo>
                  <a:lnTo>
                    <a:pt x="996" y="1161"/>
                  </a:lnTo>
                  <a:lnTo>
                    <a:pt x="996" y="1162"/>
                  </a:lnTo>
                  <a:lnTo>
                    <a:pt x="995" y="1162"/>
                  </a:lnTo>
                  <a:lnTo>
                    <a:pt x="994" y="1164"/>
                  </a:lnTo>
                  <a:lnTo>
                    <a:pt x="994" y="1166"/>
                  </a:lnTo>
                  <a:lnTo>
                    <a:pt x="1002" y="1169"/>
                  </a:lnTo>
                  <a:lnTo>
                    <a:pt x="1004" y="1171"/>
                  </a:lnTo>
                  <a:lnTo>
                    <a:pt x="1004" y="1172"/>
                  </a:lnTo>
                  <a:lnTo>
                    <a:pt x="1002" y="1174"/>
                  </a:lnTo>
                  <a:lnTo>
                    <a:pt x="999" y="1175"/>
                  </a:lnTo>
                  <a:lnTo>
                    <a:pt x="996" y="1175"/>
                  </a:lnTo>
                  <a:lnTo>
                    <a:pt x="996" y="1169"/>
                  </a:lnTo>
                  <a:lnTo>
                    <a:pt x="994" y="1169"/>
                  </a:lnTo>
                  <a:lnTo>
                    <a:pt x="991" y="1169"/>
                  </a:lnTo>
                  <a:lnTo>
                    <a:pt x="988" y="1169"/>
                  </a:lnTo>
                  <a:lnTo>
                    <a:pt x="985" y="1169"/>
                  </a:lnTo>
                  <a:lnTo>
                    <a:pt x="978" y="1159"/>
                  </a:lnTo>
                  <a:lnTo>
                    <a:pt x="973" y="1162"/>
                  </a:lnTo>
                  <a:lnTo>
                    <a:pt x="971" y="1164"/>
                  </a:lnTo>
                  <a:lnTo>
                    <a:pt x="969" y="1164"/>
                  </a:lnTo>
                  <a:lnTo>
                    <a:pt x="969" y="1165"/>
                  </a:lnTo>
                  <a:lnTo>
                    <a:pt x="969" y="1168"/>
                  </a:lnTo>
                  <a:lnTo>
                    <a:pt x="972" y="1172"/>
                  </a:lnTo>
                  <a:lnTo>
                    <a:pt x="969" y="1172"/>
                  </a:lnTo>
                  <a:lnTo>
                    <a:pt x="968" y="1172"/>
                  </a:lnTo>
                  <a:lnTo>
                    <a:pt x="965" y="1174"/>
                  </a:lnTo>
                  <a:lnTo>
                    <a:pt x="962" y="1175"/>
                  </a:lnTo>
                  <a:lnTo>
                    <a:pt x="960" y="1175"/>
                  </a:lnTo>
                  <a:lnTo>
                    <a:pt x="958" y="1175"/>
                  </a:lnTo>
                  <a:lnTo>
                    <a:pt x="956" y="1174"/>
                  </a:lnTo>
                  <a:lnTo>
                    <a:pt x="956" y="1171"/>
                  </a:lnTo>
                  <a:lnTo>
                    <a:pt x="956" y="1169"/>
                  </a:lnTo>
                  <a:lnTo>
                    <a:pt x="955" y="1166"/>
                  </a:lnTo>
                  <a:lnTo>
                    <a:pt x="949" y="1164"/>
                  </a:lnTo>
                  <a:lnTo>
                    <a:pt x="939" y="1161"/>
                  </a:lnTo>
                  <a:lnTo>
                    <a:pt x="927" y="1156"/>
                  </a:lnTo>
                  <a:lnTo>
                    <a:pt x="919" y="1156"/>
                  </a:lnTo>
                  <a:lnTo>
                    <a:pt x="917" y="1156"/>
                  </a:lnTo>
                  <a:lnTo>
                    <a:pt x="916" y="1158"/>
                  </a:lnTo>
                  <a:lnTo>
                    <a:pt x="910" y="1162"/>
                  </a:lnTo>
                  <a:lnTo>
                    <a:pt x="904" y="1166"/>
                  </a:lnTo>
                  <a:lnTo>
                    <a:pt x="901" y="1169"/>
                  </a:lnTo>
                  <a:lnTo>
                    <a:pt x="900" y="1169"/>
                  </a:lnTo>
                  <a:lnTo>
                    <a:pt x="896" y="1169"/>
                  </a:lnTo>
                  <a:lnTo>
                    <a:pt x="893" y="1168"/>
                  </a:lnTo>
                  <a:lnTo>
                    <a:pt x="888" y="1166"/>
                  </a:lnTo>
                  <a:lnTo>
                    <a:pt x="884" y="1176"/>
                  </a:lnTo>
                  <a:lnTo>
                    <a:pt x="883" y="1182"/>
                  </a:lnTo>
                  <a:lnTo>
                    <a:pt x="880" y="1187"/>
                  </a:lnTo>
                  <a:lnTo>
                    <a:pt x="877" y="1188"/>
                  </a:lnTo>
                  <a:lnTo>
                    <a:pt x="874" y="1188"/>
                  </a:lnTo>
                  <a:lnTo>
                    <a:pt x="870" y="1188"/>
                  </a:lnTo>
                  <a:lnTo>
                    <a:pt x="867" y="1189"/>
                  </a:lnTo>
                  <a:lnTo>
                    <a:pt x="865" y="1191"/>
                  </a:lnTo>
                  <a:lnTo>
                    <a:pt x="865" y="1194"/>
                  </a:lnTo>
                  <a:lnTo>
                    <a:pt x="865" y="1198"/>
                  </a:lnTo>
                  <a:lnTo>
                    <a:pt x="864" y="1200"/>
                  </a:lnTo>
                  <a:lnTo>
                    <a:pt x="860" y="1202"/>
                  </a:lnTo>
                  <a:lnTo>
                    <a:pt x="854" y="1204"/>
                  </a:lnTo>
                  <a:lnTo>
                    <a:pt x="848" y="1205"/>
                  </a:lnTo>
                  <a:lnTo>
                    <a:pt x="847" y="1207"/>
                  </a:lnTo>
                  <a:lnTo>
                    <a:pt x="844" y="1208"/>
                  </a:lnTo>
                  <a:lnTo>
                    <a:pt x="844" y="1211"/>
                  </a:lnTo>
                  <a:lnTo>
                    <a:pt x="844" y="1214"/>
                  </a:lnTo>
                  <a:lnTo>
                    <a:pt x="845" y="1217"/>
                  </a:lnTo>
                  <a:lnTo>
                    <a:pt x="844" y="1220"/>
                  </a:lnTo>
                  <a:lnTo>
                    <a:pt x="840" y="1220"/>
                  </a:lnTo>
                  <a:lnTo>
                    <a:pt x="841" y="1228"/>
                  </a:lnTo>
                  <a:lnTo>
                    <a:pt x="841" y="1233"/>
                  </a:lnTo>
                  <a:lnTo>
                    <a:pt x="840" y="1236"/>
                  </a:lnTo>
                  <a:lnTo>
                    <a:pt x="842" y="1243"/>
                  </a:lnTo>
                  <a:lnTo>
                    <a:pt x="847" y="1251"/>
                  </a:lnTo>
                  <a:lnTo>
                    <a:pt x="850" y="1259"/>
                  </a:lnTo>
                  <a:lnTo>
                    <a:pt x="850" y="1263"/>
                  </a:lnTo>
                  <a:lnTo>
                    <a:pt x="850" y="1267"/>
                  </a:lnTo>
                  <a:lnTo>
                    <a:pt x="850" y="1269"/>
                  </a:lnTo>
                  <a:lnTo>
                    <a:pt x="847" y="1270"/>
                  </a:lnTo>
                  <a:lnTo>
                    <a:pt x="841" y="1274"/>
                  </a:lnTo>
                  <a:lnTo>
                    <a:pt x="837" y="1279"/>
                  </a:lnTo>
                  <a:lnTo>
                    <a:pt x="834" y="1283"/>
                  </a:lnTo>
                  <a:lnTo>
                    <a:pt x="834" y="1284"/>
                  </a:lnTo>
                  <a:lnTo>
                    <a:pt x="834" y="1287"/>
                  </a:lnTo>
                  <a:lnTo>
                    <a:pt x="835" y="1293"/>
                  </a:lnTo>
                  <a:lnTo>
                    <a:pt x="840" y="1302"/>
                  </a:lnTo>
                  <a:lnTo>
                    <a:pt x="838" y="1308"/>
                  </a:lnTo>
                  <a:lnTo>
                    <a:pt x="837" y="1312"/>
                  </a:lnTo>
                  <a:lnTo>
                    <a:pt x="837" y="1316"/>
                  </a:lnTo>
                  <a:lnTo>
                    <a:pt x="838" y="1322"/>
                  </a:lnTo>
                  <a:lnTo>
                    <a:pt x="840" y="1328"/>
                  </a:lnTo>
                  <a:lnTo>
                    <a:pt x="842" y="1335"/>
                  </a:lnTo>
                  <a:lnTo>
                    <a:pt x="842" y="1338"/>
                  </a:lnTo>
                  <a:lnTo>
                    <a:pt x="841" y="1341"/>
                  </a:lnTo>
                  <a:lnTo>
                    <a:pt x="837" y="1346"/>
                  </a:lnTo>
                  <a:lnTo>
                    <a:pt x="837" y="1348"/>
                  </a:lnTo>
                  <a:lnTo>
                    <a:pt x="838" y="1351"/>
                  </a:lnTo>
                  <a:lnTo>
                    <a:pt x="838" y="1356"/>
                  </a:lnTo>
                  <a:lnTo>
                    <a:pt x="838" y="1362"/>
                  </a:lnTo>
                  <a:lnTo>
                    <a:pt x="837" y="1365"/>
                  </a:lnTo>
                  <a:lnTo>
                    <a:pt x="837" y="1367"/>
                  </a:lnTo>
                  <a:lnTo>
                    <a:pt x="838" y="1365"/>
                  </a:lnTo>
                  <a:lnTo>
                    <a:pt x="841" y="1364"/>
                  </a:lnTo>
                  <a:lnTo>
                    <a:pt x="847" y="1377"/>
                  </a:lnTo>
                  <a:lnTo>
                    <a:pt x="852" y="1388"/>
                  </a:lnTo>
                  <a:lnTo>
                    <a:pt x="860" y="1400"/>
                  </a:lnTo>
                  <a:lnTo>
                    <a:pt x="867" y="1410"/>
                  </a:lnTo>
                  <a:lnTo>
                    <a:pt x="870" y="1417"/>
                  </a:lnTo>
                  <a:lnTo>
                    <a:pt x="870" y="1421"/>
                  </a:lnTo>
                  <a:lnTo>
                    <a:pt x="873" y="1424"/>
                  </a:lnTo>
                  <a:lnTo>
                    <a:pt x="874" y="1426"/>
                  </a:lnTo>
                  <a:lnTo>
                    <a:pt x="877" y="1426"/>
                  </a:lnTo>
                  <a:lnTo>
                    <a:pt x="881" y="1426"/>
                  </a:lnTo>
                  <a:lnTo>
                    <a:pt x="887" y="1426"/>
                  </a:lnTo>
                  <a:lnTo>
                    <a:pt x="888" y="1426"/>
                  </a:lnTo>
                  <a:lnTo>
                    <a:pt x="891" y="1427"/>
                  </a:lnTo>
                  <a:lnTo>
                    <a:pt x="893" y="1431"/>
                  </a:lnTo>
                  <a:lnTo>
                    <a:pt x="894" y="1439"/>
                  </a:lnTo>
                  <a:lnTo>
                    <a:pt x="901" y="1436"/>
                  </a:lnTo>
                  <a:lnTo>
                    <a:pt x="904" y="1434"/>
                  </a:lnTo>
                  <a:lnTo>
                    <a:pt x="909" y="1436"/>
                  </a:lnTo>
                  <a:lnTo>
                    <a:pt x="906" y="1437"/>
                  </a:lnTo>
                  <a:lnTo>
                    <a:pt x="906" y="1439"/>
                  </a:lnTo>
                  <a:lnTo>
                    <a:pt x="907" y="1439"/>
                  </a:lnTo>
                  <a:lnTo>
                    <a:pt x="910" y="1439"/>
                  </a:lnTo>
                  <a:lnTo>
                    <a:pt x="912" y="1437"/>
                  </a:lnTo>
                  <a:lnTo>
                    <a:pt x="913" y="1434"/>
                  </a:lnTo>
                  <a:lnTo>
                    <a:pt x="913" y="1431"/>
                  </a:lnTo>
                  <a:lnTo>
                    <a:pt x="913" y="1430"/>
                  </a:lnTo>
                  <a:lnTo>
                    <a:pt x="916" y="1428"/>
                  </a:lnTo>
                  <a:lnTo>
                    <a:pt x="920" y="1428"/>
                  </a:lnTo>
                  <a:lnTo>
                    <a:pt x="924" y="1428"/>
                  </a:lnTo>
                  <a:lnTo>
                    <a:pt x="927" y="1427"/>
                  </a:lnTo>
                  <a:lnTo>
                    <a:pt x="930" y="1423"/>
                  </a:lnTo>
                  <a:lnTo>
                    <a:pt x="933" y="1418"/>
                  </a:lnTo>
                  <a:lnTo>
                    <a:pt x="937" y="1418"/>
                  </a:lnTo>
                  <a:lnTo>
                    <a:pt x="946" y="1418"/>
                  </a:lnTo>
                  <a:lnTo>
                    <a:pt x="946" y="1424"/>
                  </a:lnTo>
                  <a:lnTo>
                    <a:pt x="949" y="1424"/>
                  </a:lnTo>
                  <a:lnTo>
                    <a:pt x="950" y="1423"/>
                  </a:lnTo>
                  <a:lnTo>
                    <a:pt x="952" y="1421"/>
                  </a:lnTo>
                  <a:lnTo>
                    <a:pt x="955" y="1421"/>
                  </a:lnTo>
                  <a:lnTo>
                    <a:pt x="956" y="1417"/>
                  </a:lnTo>
                  <a:lnTo>
                    <a:pt x="958" y="1413"/>
                  </a:lnTo>
                  <a:lnTo>
                    <a:pt x="962" y="1411"/>
                  </a:lnTo>
                  <a:lnTo>
                    <a:pt x="966" y="1410"/>
                  </a:lnTo>
                  <a:lnTo>
                    <a:pt x="966" y="1407"/>
                  </a:lnTo>
                  <a:lnTo>
                    <a:pt x="966" y="1404"/>
                  </a:lnTo>
                  <a:lnTo>
                    <a:pt x="966" y="1400"/>
                  </a:lnTo>
                  <a:lnTo>
                    <a:pt x="966" y="1397"/>
                  </a:lnTo>
                  <a:lnTo>
                    <a:pt x="972" y="1394"/>
                  </a:lnTo>
                  <a:lnTo>
                    <a:pt x="973" y="1387"/>
                  </a:lnTo>
                  <a:lnTo>
                    <a:pt x="973" y="1380"/>
                  </a:lnTo>
                  <a:lnTo>
                    <a:pt x="973" y="1374"/>
                  </a:lnTo>
                  <a:lnTo>
                    <a:pt x="975" y="1367"/>
                  </a:lnTo>
                  <a:lnTo>
                    <a:pt x="986" y="1361"/>
                  </a:lnTo>
                  <a:lnTo>
                    <a:pt x="1002" y="1354"/>
                  </a:lnTo>
                  <a:lnTo>
                    <a:pt x="1009" y="1352"/>
                  </a:lnTo>
                  <a:lnTo>
                    <a:pt x="1017" y="1351"/>
                  </a:lnTo>
                  <a:lnTo>
                    <a:pt x="1024" y="1351"/>
                  </a:lnTo>
                  <a:lnTo>
                    <a:pt x="1027" y="1351"/>
                  </a:lnTo>
                  <a:lnTo>
                    <a:pt x="1030" y="1352"/>
                  </a:lnTo>
                  <a:lnTo>
                    <a:pt x="1031" y="1354"/>
                  </a:lnTo>
                  <a:lnTo>
                    <a:pt x="1031" y="1355"/>
                  </a:lnTo>
                  <a:lnTo>
                    <a:pt x="1031" y="1362"/>
                  </a:lnTo>
                  <a:lnTo>
                    <a:pt x="1030" y="1371"/>
                  </a:lnTo>
                  <a:lnTo>
                    <a:pt x="1028" y="1381"/>
                  </a:lnTo>
                  <a:lnTo>
                    <a:pt x="1021" y="1410"/>
                  </a:lnTo>
                  <a:lnTo>
                    <a:pt x="1021" y="1416"/>
                  </a:lnTo>
                  <a:lnTo>
                    <a:pt x="1021" y="1421"/>
                  </a:lnTo>
                  <a:lnTo>
                    <a:pt x="1021" y="1427"/>
                  </a:lnTo>
                  <a:lnTo>
                    <a:pt x="1022" y="1428"/>
                  </a:lnTo>
                  <a:lnTo>
                    <a:pt x="1020" y="1428"/>
                  </a:lnTo>
                  <a:lnTo>
                    <a:pt x="1012" y="1427"/>
                  </a:lnTo>
                  <a:lnTo>
                    <a:pt x="1012" y="1418"/>
                  </a:lnTo>
                  <a:lnTo>
                    <a:pt x="1011" y="1421"/>
                  </a:lnTo>
                  <a:lnTo>
                    <a:pt x="1009" y="1424"/>
                  </a:lnTo>
                  <a:lnTo>
                    <a:pt x="1008" y="1424"/>
                  </a:lnTo>
                  <a:lnTo>
                    <a:pt x="1009" y="1427"/>
                  </a:lnTo>
                  <a:lnTo>
                    <a:pt x="1011" y="1430"/>
                  </a:lnTo>
                  <a:lnTo>
                    <a:pt x="1012" y="1431"/>
                  </a:lnTo>
                  <a:lnTo>
                    <a:pt x="1012" y="1433"/>
                  </a:lnTo>
                  <a:lnTo>
                    <a:pt x="1014" y="1437"/>
                  </a:lnTo>
                  <a:lnTo>
                    <a:pt x="1014" y="1443"/>
                  </a:lnTo>
                  <a:lnTo>
                    <a:pt x="1011" y="1454"/>
                  </a:lnTo>
                  <a:lnTo>
                    <a:pt x="1007" y="1467"/>
                  </a:lnTo>
                  <a:lnTo>
                    <a:pt x="1002" y="1479"/>
                  </a:lnTo>
                  <a:lnTo>
                    <a:pt x="999" y="1488"/>
                  </a:lnTo>
                  <a:lnTo>
                    <a:pt x="1007" y="1488"/>
                  </a:lnTo>
                  <a:lnTo>
                    <a:pt x="1021" y="1488"/>
                  </a:lnTo>
                  <a:lnTo>
                    <a:pt x="1035" y="1488"/>
                  </a:lnTo>
                  <a:lnTo>
                    <a:pt x="1040" y="1486"/>
                  </a:lnTo>
                  <a:lnTo>
                    <a:pt x="1045" y="1483"/>
                  </a:lnTo>
                  <a:lnTo>
                    <a:pt x="1051" y="1480"/>
                  </a:lnTo>
                  <a:lnTo>
                    <a:pt x="1057" y="1479"/>
                  </a:lnTo>
                  <a:lnTo>
                    <a:pt x="1063" y="1480"/>
                  </a:lnTo>
                  <a:lnTo>
                    <a:pt x="1068" y="1482"/>
                  </a:lnTo>
                  <a:lnTo>
                    <a:pt x="1077" y="1483"/>
                  </a:lnTo>
                  <a:lnTo>
                    <a:pt x="1081" y="1485"/>
                  </a:lnTo>
                  <a:lnTo>
                    <a:pt x="1084" y="1492"/>
                  </a:lnTo>
                  <a:lnTo>
                    <a:pt x="1086" y="1496"/>
                  </a:lnTo>
                  <a:lnTo>
                    <a:pt x="1087" y="1499"/>
                  </a:lnTo>
                  <a:lnTo>
                    <a:pt x="1102" y="1502"/>
                  </a:lnTo>
                  <a:lnTo>
                    <a:pt x="1087" y="1587"/>
                  </a:lnTo>
                  <a:lnTo>
                    <a:pt x="1090" y="1591"/>
                  </a:lnTo>
                  <a:lnTo>
                    <a:pt x="1094" y="1597"/>
                  </a:lnTo>
                  <a:lnTo>
                    <a:pt x="1099" y="1603"/>
                  </a:lnTo>
                  <a:lnTo>
                    <a:pt x="1107" y="1613"/>
                  </a:lnTo>
                  <a:lnTo>
                    <a:pt x="1112" y="1623"/>
                  </a:lnTo>
                  <a:lnTo>
                    <a:pt x="1116" y="1631"/>
                  </a:lnTo>
                  <a:lnTo>
                    <a:pt x="1117" y="1637"/>
                  </a:lnTo>
                  <a:lnTo>
                    <a:pt x="1119" y="1637"/>
                  </a:lnTo>
                  <a:lnTo>
                    <a:pt x="1120" y="1637"/>
                  </a:lnTo>
                  <a:lnTo>
                    <a:pt x="1123" y="1636"/>
                  </a:lnTo>
                  <a:lnTo>
                    <a:pt x="1126" y="1634"/>
                  </a:lnTo>
                  <a:lnTo>
                    <a:pt x="1129" y="1634"/>
                  </a:lnTo>
                  <a:lnTo>
                    <a:pt x="1130" y="1636"/>
                  </a:lnTo>
                  <a:lnTo>
                    <a:pt x="1130" y="1639"/>
                  </a:lnTo>
                  <a:lnTo>
                    <a:pt x="1132" y="1640"/>
                  </a:lnTo>
                  <a:lnTo>
                    <a:pt x="1140" y="1637"/>
                  </a:lnTo>
                  <a:lnTo>
                    <a:pt x="1146" y="1636"/>
                  </a:lnTo>
                  <a:lnTo>
                    <a:pt x="1153" y="1634"/>
                  </a:lnTo>
                  <a:lnTo>
                    <a:pt x="1162" y="1631"/>
                  </a:lnTo>
                  <a:lnTo>
                    <a:pt x="1164" y="1627"/>
                  </a:lnTo>
                  <a:lnTo>
                    <a:pt x="1165" y="1623"/>
                  </a:lnTo>
                  <a:lnTo>
                    <a:pt x="1172" y="1624"/>
                  </a:lnTo>
                  <a:lnTo>
                    <a:pt x="1182" y="1626"/>
                  </a:lnTo>
                  <a:lnTo>
                    <a:pt x="1187" y="1634"/>
                  </a:lnTo>
                  <a:lnTo>
                    <a:pt x="1194" y="1642"/>
                  </a:lnTo>
                  <a:lnTo>
                    <a:pt x="1200" y="1647"/>
                  </a:lnTo>
                  <a:lnTo>
                    <a:pt x="1207" y="1655"/>
                  </a:lnTo>
                  <a:lnTo>
                    <a:pt x="1218" y="1662"/>
                  </a:lnTo>
                  <a:lnTo>
                    <a:pt x="1218" y="1659"/>
                  </a:lnTo>
                  <a:lnTo>
                    <a:pt x="1218" y="1656"/>
                  </a:lnTo>
                  <a:lnTo>
                    <a:pt x="1217" y="1653"/>
                  </a:lnTo>
                  <a:lnTo>
                    <a:pt x="1218" y="1650"/>
                  </a:lnTo>
                  <a:lnTo>
                    <a:pt x="1221" y="1644"/>
                  </a:lnTo>
                  <a:lnTo>
                    <a:pt x="1225" y="1637"/>
                  </a:lnTo>
                  <a:lnTo>
                    <a:pt x="1234" y="1637"/>
                  </a:lnTo>
                  <a:lnTo>
                    <a:pt x="1234" y="1636"/>
                  </a:lnTo>
                  <a:lnTo>
                    <a:pt x="1234" y="1634"/>
                  </a:lnTo>
                  <a:lnTo>
                    <a:pt x="1234" y="1631"/>
                  </a:lnTo>
                  <a:lnTo>
                    <a:pt x="1234" y="1629"/>
                  </a:lnTo>
                  <a:lnTo>
                    <a:pt x="1234" y="1626"/>
                  </a:lnTo>
                  <a:lnTo>
                    <a:pt x="1240" y="1626"/>
                  </a:lnTo>
                  <a:lnTo>
                    <a:pt x="1241" y="1614"/>
                  </a:lnTo>
                  <a:lnTo>
                    <a:pt x="1243" y="1604"/>
                  </a:lnTo>
                  <a:lnTo>
                    <a:pt x="1250" y="1604"/>
                  </a:lnTo>
                  <a:lnTo>
                    <a:pt x="1254" y="1604"/>
                  </a:lnTo>
                  <a:lnTo>
                    <a:pt x="1254" y="1606"/>
                  </a:lnTo>
                  <a:lnTo>
                    <a:pt x="1256" y="1607"/>
                  </a:lnTo>
                  <a:lnTo>
                    <a:pt x="1257" y="1600"/>
                  </a:lnTo>
                  <a:lnTo>
                    <a:pt x="1257" y="1597"/>
                  </a:lnTo>
                  <a:lnTo>
                    <a:pt x="1259" y="1595"/>
                  </a:lnTo>
                  <a:lnTo>
                    <a:pt x="1261" y="1595"/>
                  </a:lnTo>
                  <a:lnTo>
                    <a:pt x="1263" y="1595"/>
                  </a:lnTo>
                  <a:lnTo>
                    <a:pt x="1267" y="1597"/>
                  </a:lnTo>
                  <a:lnTo>
                    <a:pt x="1270" y="1598"/>
                  </a:lnTo>
                  <a:lnTo>
                    <a:pt x="1273" y="1598"/>
                  </a:lnTo>
                  <a:lnTo>
                    <a:pt x="1284" y="1590"/>
                  </a:lnTo>
                  <a:lnTo>
                    <a:pt x="1295" y="1581"/>
                  </a:lnTo>
                  <a:lnTo>
                    <a:pt x="1295" y="1577"/>
                  </a:lnTo>
                  <a:lnTo>
                    <a:pt x="1300" y="1575"/>
                  </a:lnTo>
                  <a:lnTo>
                    <a:pt x="1306" y="1574"/>
                  </a:lnTo>
                  <a:lnTo>
                    <a:pt x="1309" y="1580"/>
                  </a:lnTo>
                  <a:lnTo>
                    <a:pt x="1312" y="1584"/>
                  </a:lnTo>
                  <a:lnTo>
                    <a:pt x="1303" y="1590"/>
                  </a:lnTo>
                  <a:lnTo>
                    <a:pt x="1295" y="1595"/>
                  </a:lnTo>
                  <a:lnTo>
                    <a:pt x="1295" y="1598"/>
                  </a:lnTo>
                  <a:lnTo>
                    <a:pt x="1299" y="1600"/>
                  </a:lnTo>
                  <a:lnTo>
                    <a:pt x="1303" y="1601"/>
                  </a:lnTo>
                  <a:lnTo>
                    <a:pt x="1300" y="1607"/>
                  </a:lnTo>
                  <a:lnTo>
                    <a:pt x="1306" y="1607"/>
                  </a:lnTo>
                  <a:lnTo>
                    <a:pt x="1306" y="1608"/>
                  </a:lnTo>
                  <a:lnTo>
                    <a:pt x="1306" y="1610"/>
                  </a:lnTo>
                  <a:lnTo>
                    <a:pt x="1306" y="1613"/>
                  </a:lnTo>
                  <a:lnTo>
                    <a:pt x="1306" y="1614"/>
                  </a:lnTo>
                  <a:lnTo>
                    <a:pt x="1305" y="1616"/>
                  </a:lnTo>
                  <a:lnTo>
                    <a:pt x="1303" y="1617"/>
                  </a:lnTo>
                  <a:lnTo>
                    <a:pt x="1297" y="1617"/>
                  </a:lnTo>
                  <a:lnTo>
                    <a:pt x="1299" y="1627"/>
                  </a:lnTo>
                  <a:lnTo>
                    <a:pt x="1299" y="1631"/>
                  </a:lnTo>
                  <a:lnTo>
                    <a:pt x="1300" y="1636"/>
                  </a:lnTo>
                  <a:lnTo>
                    <a:pt x="1302" y="1639"/>
                  </a:lnTo>
                  <a:lnTo>
                    <a:pt x="1303" y="1640"/>
                  </a:lnTo>
                  <a:lnTo>
                    <a:pt x="1305" y="1642"/>
                  </a:lnTo>
                  <a:lnTo>
                    <a:pt x="1309" y="1643"/>
                  </a:lnTo>
                  <a:lnTo>
                    <a:pt x="1315" y="1643"/>
                  </a:lnTo>
                  <a:lnTo>
                    <a:pt x="1318" y="1642"/>
                  </a:lnTo>
                  <a:lnTo>
                    <a:pt x="1319" y="1640"/>
                  </a:lnTo>
                  <a:lnTo>
                    <a:pt x="1319" y="1639"/>
                  </a:lnTo>
                  <a:lnTo>
                    <a:pt x="1320" y="1637"/>
                  </a:lnTo>
                  <a:lnTo>
                    <a:pt x="1320" y="1636"/>
                  </a:lnTo>
                  <a:lnTo>
                    <a:pt x="1319" y="1634"/>
                  </a:lnTo>
                  <a:lnTo>
                    <a:pt x="1318" y="1630"/>
                  </a:lnTo>
                  <a:lnTo>
                    <a:pt x="1312" y="1621"/>
                  </a:lnTo>
                  <a:lnTo>
                    <a:pt x="1309" y="1617"/>
                  </a:lnTo>
                  <a:lnTo>
                    <a:pt x="1308" y="1614"/>
                  </a:lnTo>
                  <a:lnTo>
                    <a:pt x="1309" y="1610"/>
                  </a:lnTo>
                  <a:lnTo>
                    <a:pt x="1309" y="1606"/>
                  </a:lnTo>
                  <a:lnTo>
                    <a:pt x="1309" y="1601"/>
                  </a:lnTo>
                  <a:lnTo>
                    <a:pt x="1322" y="1598"/>
                  </a:lnTo>
                  <a:lnTo>
                    <a:pt x="1329" y="1597"/>
                  </a:lnTo>
                  <a:lnTo>
                    <a:pt x="1336" y="1595"/>
                  </a:lnTo>
                  <a:lnTo>
                    <a:pt x="1335" y="1593"/>
                  </a:lnTo>
                  <a:lnTo>
                    <a:pt x="1333" y="1591"/>
                  </a:lnTo>
                  <a:lnTo>
                    <a:pt x="1332" y="1588"/>
                  </a:lnTo>
                  <a:lnTo>
                    <a:pt x="1331" y="1587"/>
                  </a:lnTo>
                  <a:lnTo>
                    <a:pt x="1328" y="1587"/>
                  </a:lnTo>
                  <a:lnTo>
                    <a:pt x="1329" y="1583"/>
                  </a:lnTo>
                  <a:lnTo>
                    <a:pt x="1328" y="1578"/>
                  </a:lnTo>
                  <a:lnTo>
                    <a:pt x="1332" y="1581"/>
                  </a:lnTo>
                  <a:lnTo>
                    <a:pt x="1336" y="1581"/>
                  </a:lnTo>
                  <a:lnTo>
                    <a:pt x="1336" y="1590"/>
                  </a:lnTo>
                  <a:lnTo>
                    <a:pt x="1339" y="1591"/>
                  </a:lnTo>
                  <a:lnTo>
                    <a:pt x="1342" y="1590"/>
                  </a:lnTo>
                  <a:lnTo>
                    <a:pt x="1345" y="1590"/>
                  </a:lnTo>
                  <a:lnTo>
                    <a:pt x="1348" y="1590"/>
                  </a:lnTo>
                  <a:lnTo>
                    <a:pt x="1352" y="1591"/>
                  </a:lnTo>
                  <a:lnTo>
                    <a:pt x="1356" y="1594"/>
                  </a:lnTo>
                  <a:lnTo>
                    <a:pt x="1359" y="1597"/>
                  </a:lnTo>
                  <a:lnTo>
                    <a:pt x="1362" y="1600"/>
                  </a:lnTo>
                  <a:lnTo>
                    <a:pt x="1364" y="1603"/>
                  </a:lnTo>
                  <a:lnTo>
                    <a:pt x="1365" y="1607"/>
                  </a:lnTo>
                  <a:lnTo>
                    <a:pt x="1367" y="1614"/>
                  </a:lnTo>
                  <a:lnTo>
                    <a:pt x="1375" y="1613"/>
                  </a:lnTo>
                  <a:lnTo>
                    <a:pt x="1385" y="1608"/>
                  </a:lnTo>
                  <a:lnTo>
                    <a:pt x="1395" y="1607"/>
                  </a:lnTo>
                  <a:lnTo>
                    <a:pt x="1401" y="1606"/>
                  </a:lnTo>
                  <a:lnTo>
                    <a:pt x="1405" y="1607"/>
                  </a:lnTo>
                  <a:lnTo>
                    <a:pt x="1405" y="1613"/>
                  </a:lnTo>
                  <a:lnTo>
                    <a:pt x="1420" y="1614"/>
                  </a:lnTo>
                  <a:lnTo>
                    <a:pt x="1427" y="1616"/>
                  </a:lnTo>
                  <a:lnTo>
                    <a:pt x="1436" y="1614"/>
                  </a:lnTo>
                  <a:lnTo>
                    <a:pt x="1441" y="1607"/>
                  </a:lnTo>
                  <a:lnTo>
                    <a:pt x="1443" y="1607"/>
                  </a:lnTo>
                  <a:lnTo>
                    <a:pt x="1446" y="1607"/>
                  </a:lnTo>
                  <a:lnTo>
                    <a:pt x="1453" y="1610"/>
                  </a:lnTo>
                  <a:lnTo>
                    <a:pt x="1453" y="1608"/>
                  </a:lnTo>
                  <a:lnTo>
                    <a:pt x="1450" y="1607"/>
                  </a:lnTo>
                  <a:lnTo>
                    <a:pt x="1447" y="1604"/>
                  </a:lnTo>
                  <a:lnTo>
                    <a:pt x="1477" y="1604"/>
                  </a:lnTo>
                  <a:lnTo>
                    <a:pt x="1473" y="1607"/>
                  </a:lnTo>
                  <a:lnTo>
                    <a:pt x="1466" y="1610"/>
                  </a:lnTo>
                  <a:lnTo>
                    <a:pt x="1467" y="1611"/>
                  </a:lnTo>
                  <a:lnTo>
                    <a:pt x="1467" y="1616"/>
                  </a:lnTo>
                  <a:lnTo>
                    <a:pt x="1469" y="1617"/>
                  </a:lnTo>
                  <a:lnTo>
                    <a:pt x="1470" y="1619"/>
                  </a:lnTo>
                  <a:lnTo>
                    <a:pt x="1472" y="1617"/>
                  </a:lnTo>
                  <a:lnTo>
                    <a:pt x="1472" y="1623"/>
                  </a:lnTo>
                  <a:lnTo>
                    <a:pt x="1475" y="1624"/>
                  </a:lnTo>
                  <a:lnTo>
                    <a:pt x="1476" y="1623"/>
                  </a:lnTo>
                  <a:lnTo>
                    <a:pt x="1477" y="1621"/>
                  </a:lnTo>
                  <a:lnTo>
                    <a:pt x="1479" y="1620"/>
                  </a:lnTo>
                  <a:lnTo>
                    <a:pt x="1480" y="1620"/>
                  </a:lnTo>
                  <a:lnTo>
                    <a:pt x="1483" y="1620"/>
                  </a:lnTo>
                  <a:lnTo>
                    <a:pt x="1483" y="1626"/>
                  </a:lnTo>
                  <a:lnTo>
                    <a:pt x="1486" y="1626"/>
                  </a:lnTo>
                  <a:lnTo>
                    <a:pt x="1489" y="1624"/>
                  </a:lnTo>
                  <a:lnTo>
                    <a:pt x="1490" y="1623"/>
                  </a:lnTo>
                  <a:lnTo>
                    <a:pt x="1495" y="1623"/>
                  </a:lnTo>
                  <a:lnTo>
                    <a:pt x="1499" y="1626"/>
                  </a:lnTo>
                  <a:lnTo>
                    <a:pt x="1500" y="1629"/>
                  </a:lnTo>
                  <a:lnTo>
                    <a:pt x="1499" y="1629"/>
                  </a:lnTo>
                  <a:lnTo>
                    <a:pt x="1496" y="1629"/>
                  </a:lnTo>
                  <a:lnTo>
                    <a:pt x="1495" y="1633"/>
                  </a:lnTo>
                  <a:lnTo>
                    <a:pt x="1495" y="1637"/>
                  </a:lnTo>
                  <a:lnTo>
                    <a:pt x="1495" y="1640"/>
                  </a:lnTo>
                  <a:lnTo>
                    <a:pt x="1495" y="1646"/>
                  </a:lnTo>
                  <a:lnTo>
                    <a:pt x="1489" y="1646"/>
                  </a:lnTo>
                  <a:lnTo>
                    <a:pt x="1485" y="1646"/>
                  </a:lnTo>
                  <a:lnTo>
                    <a:pt x="1475" y="1646"/>
                  </a:lnTo>
                  <a:lnTo>
                    <a:pt x="1473" y="1650"/>
                  </a:lnTo>
                  <a:lnTo>
                    <a:pt x="1473" y="1652"/>
                  </a:lnTo>
                  <a:lnTo>
                    <a:pt x="1472" y="1653"/>
                  </a:lnTo>
                  <a:lnTo>
                    <a:pt x="1480" y="1650"/>
                  </a:lnTo>
                  <a:lnTo>
                    <a:pt x="1489" y="1650"/>
                  </a:lnTo>
                  <a:lnTo>
                    <a:pt x="1498" y="1649"/>
                  </a:lnTo>
                  <a:lnTo>
                    <a:pt x="1506" y="1649"/>
                  </a:lnTo>
                  <a:lnTo>
                    <a:pt x="1512" y="1649"/>
                  </a:lnTo>
                  <a:lnTo>
                    <a:pt x="1516" y="1650"/>
                  </a:lnTo>
                  <a:lnTo>
                    <a:pt x="1519" y="1650"/>
                  </a:lnTo>
                  <a:lnTo>
                    <a:pt x="1521" y="1652"/>
                  </a:lnTo>
                  <a:lnTo>
                    <a:pt x="1522" y="1655"/>
                  </a:lnTo>
                  <a:lnTo>
                    <a:pt x="1525" y="1659"/>
                  </a:lnTo>
                  <a:lnTo>
                    <a:pt x="1529" y="1660"/>
                  </a:lnTo>
                  <a:lnTo>
                    <a:pt x="1532" y="1662"/>
                  </a:lnTo>
                  <a:lnTo>
                    <a:pt x="1532" y="1667"/>
                  </a:lnTo>
                  <a:lnTo>
                    <a:pt x="1535" y="1667"/>
                  </a:lnTo>
                  <a:lnTo>
                    <a:pt x="1536" y="1667"/>
                  </a:lnTo>
                  <a:lnTo>
                    <a:pt x="1539" y="1667"/>
                  </a:lnTo>
                  <a:lnTo>
                    <a:pt x="1541" y="1667"/>
                  </a:lnTo>
                  <a:lnTo>
                    <a:pt x="1538" y="1683"/>
                  </a:lnTo>
                  <a:lnTo>
                    <a:pt x="1536" y="1691"/>
                  </a:lnTo>
                  <a:lnTo>
                    <a:pt x="1532" y="1698"/>
                  </a:lnTo>
                  <a:lnTo>
                    <a:pt x="1535" y="1696"/>
                  </a:lnTo>
                  <a:lnTo>
                    <a:pt x="1538" y="1696"/>
                  </a:lnTo>
                  <a:lnTo>
                    <a:pt x="1539" y="1698"/>
                  </a:lnTo>
                  <a:lnTo>
                    <a:pt x="1541" y="1698"/>
                  </a:lnTo>
                  <a:lnTo>
                    <a:pt x="1541" y="1692"/>
                  </a:lnTo>
                  <a:lnTo>
                    <a:pt x="1541" y="1686"/>
                  </a:lnTo>
                  <a:lnTo>
                    <a:pt x="1544" y="1686"/>
                  </a:lnTo>
                  <a:lnTo>
                    <a:pt x="1547" y="1686"/>
                  </a:lnTo>
                  <a:lnTo>
                    <a:pt x="1548" y="1685"/>
                  </a:lnTo>
                  <a:lnTo>
                    <a:pt x="1552" y="1683"/>
                  </a:lnTo>
                  <a:lnTo>
                    <a:pt x="1555" y="1688"/>
                  </a:lnTo>
                  <a:lnTo>
                    <a:pt x="1558" y="1692"/>
                  </a:lnTo>
                  <a:lnTo>
                    <a:pt x="1560" y="1692"/>
                  </a:lnTo>
                  <a:lnTo>
                    <a:pt x="1562" y="1692"/>
                  </a:lnTo>
                  <a:lnTo>
                    <a:pt x="1564" y="1692"/>
                  </a:lnTo>
                  <a:lnTo>
                    <a:pt x="1565" y="1692"/>
                  </a:lnTo>
                  <a:lnTo>
                    <a:pt x="1567" y="1693"/>
                  </a:lnTo>
                  <a:lnTo>
                    <a:pt x="1568" y="1696"/>
                  </a:lnTo>
                  <a:lnTo>
                    <a:pt x="1568" y="1699"/>
                  </a:lnTo>
                  <a:lnTo>
                    <a:pt x="1568" y="1705"/>
                  </a:lnTo>
                  <a:lnTo>
                    <a:pt x="1568" y="1709"/>
                  </a:lnTo>
                  <a:lnTo>
                    <a:pt x="1571" y="1708"/>
                  </a:lnTo>
                  <a:lnTo>
                    <a:pt x="1571" y="1706"/>
                  </a:lnTo>
                  <a:lnTo>
                    <a:pt x="1571" y="1703"/>
                  </a:lnTo>
                  <a:lnTo>
                    <a:pt x="1571" y="1701"/>
                  </a:lnTo>
                  <a:lnTo>
                    <a:pt x="1585" y="1702"/>
                  </a:lnTo>
                  <a:lnTo>
                    <a:pt x="1597" y="1702"/>
                  </a:lnTo>
                  <a:lnTo>
                    <a:pt x="1606" y="1702"/>
                  </a:lnTo>
                  <a:lnTo>
                    <a:pt x="1619" y="1703"/>
                  </a:lnTo>
                  <a:lnTo>
                    <a:pt x="1619" y="1712"/>
                  </a:lnTo>
                  <a:lnTo>
                    <a:pt x="1620" y="1712"/>
                  </a:lnTo>
                  <a:lnTo>
                    <a:pt x="1623" y="1712"/>
                  </a:lnTo>
                  <a:lnTo>
                    <a:pt x="1626" y="1712"/>
                  </a:lnTo>
                  <a:lnTo>
                    <a:pt x="1630" y="1711"/>
                  </a:lnTo>
                  <a:lnTo>
                    <a:pt x="1633" y="1711"/>
                  </a:lnTo>
                  <a:lnTo>
                    <a:pt x="1634" y="1712"/>
                  </a:lnTo>
                  <a:lnTo>
                    <a:pt x="1646" y="1716"/>
                  </a:lnTo>
                  <a:lnTo>
                    <a:pt x="1647" y="1718"/>
                  </a:lnTo>
                  <a:lnTo>
                    <a:pt x="1649" y="1721"/>
                  </a:lnTo>
                  <a:lnTo>
                    <a:pt x="1650" y="1725"/>
                  </a:lnTo>
                  <a:lnTo>
                    <a:pt x="1652" y="1729"/>
                  </a:lnTo>
                  <a:lnTo>
                    <a:pt x="1655" y="1734"/>
                  </a:lnTo>
                  <a:lnTo>
                    <a:pt x="1656" y="1735"/>
                  </a:lnTo>
                  <a:lnTo>
                    <a:pt x="1660" y="1737"/>
                  </a:lnTo>
                  <a:lnTo>
                    <a:pt x="1663" y="1738"/>
                  </a:lnTo>
                  <a:lnTo>
                    <a:pt x="1666" y="1739"/>
                  </a:lnTo>
                  <a:lnTo>
                    <a:pt x="1666" y="1741"/>
                  </a:lnTo>
                  <a:lnTo>
                    <a:pt x="1666" y="1744"/>
                  </a:lnTo>
                  <a:lnTo>
                    <a:pt x="1665" y="1745"/>
                  </a:lnTo>
                  <a:lnTo>
                    <a:pt x="1666" y="1748"/>
                  </a:lnTo>
                  <a:lnTo>
                    <a:pt x="1670" y="1748"/>
                  </a:lnTo>
                  <a:lnTo>
                    <a:pt x="1673" y="1751"/>
                  </a:lnTo>
                  <a:lnTo>
                    <a:pt x="1675" y="1754"/>
                  </a:lnTo>
                  <a:lnTo>
                    <a:pt x="1676" y="1758"/>
                  </a:lnTo>
                  <a:lnTo>
                    <a:pt x="1678" y="1764"/>
                  </a:lnTo>
                  <a:lnTo>
                    <a:pt x="1679" y="1768"/>
                  </a:lnTo>
                  <a:lnTo>
                    <a:pt x="1680" y="1778"/>
                  </a:lnTo>
                  <a:lnTo>
                    <a:pt x="1682" y="1787"/>
                  </a:lnTo>
                  <a:lnTo>
                    <a:pt x="1685" y="1797"/>
                  </a:lnTo>
                  <a:lnTo>
                    <a:pt x="1691" y="1797"/>
                  </a:lnTo>
                  <a:lnTo>
                    <a:pt x="1696" y="1797"/>
                  </a:lnTo>
                  <a:lnTo>
                    <a:pt x="1696" y="1799"/>
                  </a:lnTo>
                  <a:lnTo>
                    <a:pt x="1696" y="1801"/>
                  </a:lnTo>
                  <a:lnTo>
                    <a:pt x="1695" y="1804"/>
                  </a:lnTo>
                  <a:lnTo>
                    <a:pt x="1696" y="1806"/>
                  </a:lnTo>
                  <a:lnTo>
                    <a:pt x="1689" y="1810"/>
                  </a:lnTo>
                  <a:lnTo>
                    <a:pt x="1682" y="1814"/>
                  </a:lnTo>
                  <a:lnTo>
                    <a:pt x="1693" y="1819"/>
                  </a:lnTo>
                  <a:lnTo>
                    <a:pt x="1696" y="1820"/>
                  </a:lnTo>
                  <a:lnTo>
                    <a:pt x="1698" y="1820"/>
                  </a:lnTo>
                  <a:lnTo>
                    <a:pt x="1698" y="1823"/>
                  </a:lnTo>
                  <a:lnTo>
                    <a:pt x="1696" y="1824"/>
                  </a:lnTo>
                  <a:lnTo>
                    <a:pt x="1693" y="1829"/>
                  </a:lnTo>
                  <a:lnTo>
                    <a:pt x="1691" y="1836"/>
                  </a:lnTo>
                  <a:lnTo>
                    <a:pt x="1692" y="1836"/>
                  </a:lnTo>
                  <a:lnTo>
                    <a:pt x="1692" y="1837"/>
                  </a:lnTo>
                  <a:lnTo>
                    <a:pt x="1693" y="1839"/>
                  </a:lnTo>
                  <a:lnTo>
                    <a:pt x="1695" y="1840"/>
                  </a:lnTo>
                  <a:lnTo>
                    <a:pt x="1696" y="1842"/>
                  </a:lnTo>
                  <a:lnTo>
                    <a:pt x="1699" y="1842"/>
                  </a:lnTo>
                  <a:lnTo>
                    <a:pt x="1702" y="1840"/>
                  </a:lnTo>
                  <a:lnTo>
                    <a:pt x="1705" y="1839"/>
                  </a:lnTo>
                  <a:lnTo>
                    <a:pt x="1709" y="1839"/>
                  </a:lnTo>
                  <a:lnTo>
                    <a:pt x="1706" y="1847"/>
                  </a:lnTo>
                  <a:lnTo>
                    <a:pt x="1711" y="1847"/>
                  </a:lnTo>
                  <a:lnTo>
                    <a:pt x="1715" y="1846"/>
                  </a:lnTo>
                  <a:lnTo>
                    <a:pt x="1719" y="1846"/>
                  </a:lnTo>
                  <a:lnTo>
                    <a:pt x="1724" y="1847"/>
                  </a:lnTo>
                  <a:lnTo>
                    <a:pt x="1724" y="1849"/>
                  </a:lnTo>
                  <a:lnTo>
                    <a:pt x="1724" y="1850"/>
                  </a:lnTo>
                  <a:lnTo>
                    <a:pt x="1722" y="1856"/>
                  </a:lnTo>
                  <a:lnTo>
                    <a:pt x="1721" y="1859"/>
                  </a:lnTo>
                  <a:lnTo>
                    <a:pt x="1721" y="1862"/>
                  </a:lnTo>
                  <a:lnTo>
                    <a:pt x="1722" y="1865"/>
                  </a:lnTo>
                  <a:lnTo>
                    <a:pt x="1724" y="1866"/>
                  </a:lnTo>
                  <a:lnTo>
                    <a:pt x="1729" y="1866"/>
                  </a:lnTo>
                  <a:lnTo>
                    <a:pt x="1732" y="1858"/>
                  </a:lnTo>
                  <a:lnTo>
                    <a:pt x="1738" y="1858"/>
                  </a:lnTo>
                  <a:lnTo>
                    <a:pt x="1744" y="1858"/>
                  </a:lnTo>
                  <a:lnTo>
                    <a:pt x="1751" y="1859"/>
                  </a:lnTo>
                  <a:lnTo>
                    <a:pt x="1758" y="1862"/>
                  </a:lnTo>
                  <a:lnTo>
                    <a:pt x="1771" y="1868"/>
                  </a:lnTo>
                  <a:lnTo>
                    <a:pt x="1778" y="1872"/>
                  </a:lnTo>
                  <a:lnTo>
                    <a:pt x="1778" y="1878"/>
                  </a:lnTo>
                  <a:lnTo>
                    <a:pt x="1787" y="1875"/>
                  </a:lnTo>
                  <a:lnTo>
                    <a:pt x="1790" y="1886"/>
                  </a:lnTo>
                  <a:lnTo>
                    <a:pt x="1796" y="1886"/>
                  </a:lnTo>
                  <a:lnTo>
                    <a:pt x="1796" y="1888"/>
                  </a:lnTo>
                  <a:lnTo>
                    <a:pt x="1796" y="1889"/>
                  </a:lnTo>
                  <a:lnTo>
                    <a:pt x="1796" y="1891"/>
                  </a:lnTo>
                  <a:lnTo>
                    <a:pt x="1796" y="1892"/>
                  </a:lnTo>
                  <a:lnTo>
                    <a:pt x="1793" y="1896"/>
                  </a:lnTo>
                  <a:lnTo>
                    <a:pt x="1796" y="1899"/>
                  </a:lnTo>
                  <a:lnTo>
                    <a:pt x="1797" y="1901"/>
                  </a:lnTo>
                  <a:lnTo>
                    <a:pt x="1797" y="1904"/>
                  </a:lnTo>
                  <a:lnTo>
                    <a:pt x="1799" y="1908"/>
                  </a:lnTo>
                  <a:lnTo>
                    <a:pt x="1801" y="1908"/>
                  </a:lnTo>
                  <a:lnTo>
                    <a:pt x="1806" y="1908"/>
                  </a:lnTo>
                  <a:lnTo>
                    <a:pt x="1807" y="1902"/>
                  </a:lnTo>
                  <a:lnTo>
                    <a:pt x="1809" y="1896"/>
                  </a:lnTo>
                  <a:lnTo>
                    <a:pt x="1814" y="1895"/>
                  </a:lnTo>
                  <a:lnTo>
                    <a:pt x="1817" y="1896"/>
                  </a:lnTo>
                  <a:lnTo>
                    <a:pt x="1820" y="1896"/>
                  </a:lnTo>
                  <a:lnTo>
                    <a:pt x="1823" y="1898"/>
                  </a:lnTo>
                  <a:lnTo>
                    <a:pt x="1827" y="1902"/>
                  </a:lnTo>
                  <a:lnTo>
                    <a:pt x="1832" y="1905"/>
                  </a:lnTo>
                  <a:lnTo>
                    <a:pt x="1833" y="1905"/>
                  </a:lnTo>
                  <a:lnTo>
                    <a:pt x="1836" y="1904"/>
                  </a:lnTo>
                  <a:lnTo>
                    <a:pt x="1839" y="1902"/>
                  </a:lnTo>
                  <a:lnTo>
                    <a:pt x="1842" y="1902"/>
                  </a:lnTo>
                  <a:lnTo>
                    <a:pt x="1845" y="1908"/>
                  </a:lnTo>
                  <a:lnTo>
                    <a:pt x="1849" y="1909"/>
                  </a:lnTo>
                  <a:lnTo>
                    <a:pt x="1853" y="1909"/>
                  </a:lnTo>
                  <a:lnTo>
                    <a:pt x="1860" y="1909"/>
                  </a:lnTo>
                  <a:lnTo>
                    <a:pt x="1866" y="1908"/>
                  </a:lnTo>
                  <a:lnTo>
                    <a:pt x="1871" y="1908"/>
                  </a:lnTo>
                  <a:lnTo>
                    <a:pt x="1872" y="1908"/>
                  </a:lnTo>
                  <a:lnTo>
                    <a:pt x="1879" y="1911"/>
                  </a:lnTo>
                  <a:lnTo>
                    <a:pt x="1889" y="1917"/>
                  </a:lnTo>
                  <a:lnTo>
                    <a:pt x="1899" y="1922"/>
                  </a:lnTo>
                  <a:lnTo>
                    <a:pt x="1907" y="1927"/>
                  </a:lnTo>
                  <a:lnTo>
                    <a:pt x="1909" y="1932"/>
                  </a:lnTo>
                  <a:lnTo>
                    <a:pt x="1915" y="1941"/>
                  </a:lnTo>
                  <a:lnTo>
                    <a:pt x="1922" y="1953"/>
                  </a:lnTo>
                  <a:lnTo>
                    <a:pt x="1924" y="1953"/>
                  </a:lnTo>
                  <a:lnTo>
                    <a:pt x="1925" y="1953"/>
                  </a:lnTo>
                  <a:lnTo>
                    <a:pt x="1928" y="1951"/>
                  </a:lnTo>
                  <a:lnTo>
                    <a:pt x="1931" y="1950"/>
                  </a:lnTo>
                  <a:lnTo>
                    <a:pt x="1934" y="1950"/>
                  </a:lnTo>
                  <a:lnTo>
                    <a:pt x="1937" y="1950"/>
                  </a:lnTo>
                  <a:lnTo>
                    <a:pt x="1937" y="1958"/>
                  </a:lnTo>
                  <a:lnTo>
                    <a:pt x="1950" y="1955"/>
                  </a:lnTo>
                  <a:lnTo>
                    <a:pt x="1954" y="1966"/>
                  </a:lnTo>
                  <a:lnTo>
                    <a:pt x="1956" y="1971"/>
                  </a:lnTo>
                  <a:lnTo>
                    <a:pt x="1958" y="1977"/>
                  </a:lnTo>
                  <a:lnTo>
                    <a:pt x="1963" y="1980"/>
                  </a:lnTo>
                  <a:lnTo>
                    <a:pt x="1966" y="1981"/>
                  </a:lnTo>
                  <a:lnTo>
                    <a:pt x="1967" y="1983"/>
                  </a:lnTo>
                  <a:lnTo>
                    <a:pt x="1968" y="1993"/>
                  </a:lnTo>
                  <a:lnTo>
                    <a:pt x="1970" y="2003"/>
                  </a:lnTo>
                  <a:lnTo>
                    <a:pt x="1970" y="2014"/>
                  </a:lnTo>
                  <a:lnTo>
                    <a:pt x="1968" y="2026"/>
                  </a:lnTo>
                  <a:lnTo>
                    <a:pt x="1966" y="2036"/>
                  </a:lnTo>
                  <a:lnTo>
                    <a:pt x="1963" y="2045"/>
                  </a:lnTo>
                  <a:lnTo>
                    <a:pt x="1960" y="2053"/>
                  </a:lnTo>
                  <a:lnTo>
                    <a:pt x="1956" y="2061"/>
                  </a:lnTo>
                  <a:lnTo>
                    <a:pt x="1953" y="2063"/>
                  </a:lnTo>
                  <a:lnTo>
                    <a:pt x="1950" y="2066"/>
                  </a:lnTo>
                  <a:lnTo>
                    <a:pt x="1941" y="2071"/>
                  </a:lnTo>
                  <a:lnTo>
                    <a:pt x="1934" y="2076"/>
                  </a:lnTo>
                  <a:lnTo>
                    <a:pt x="1931" y="2079"/>
                  </a:lnTo>
                  <a:lnTo>
                    <a:pt x="1928" y="2082"/>
                  </a:lnTo>
                  <a:lnTo>
                    <a:pt x="1925" y="2086"/>
                  </a:lnTo>
                  <a:lnTo>
                    <a:pt x="1922" y="2092"/>
                  </a:lnTo>
                  <a:lnTo>
                    <a:pt x="1918" y="2105"/>
                  </a:lnTo>
                  <a:lnTo>
                    <a:pt x="1914" y="2117"/>
                  </a:lnTo>
                  <a:lnTo>
                    <a:pt x="1908" y="2130"/>
                  </a:lnTo>
                  <a:lnTo>
                    <a:pt x="1902" y="2124"/>
                  </a:lnTo>
                  <a:lnTo>
                    <a:pt x="1895" y="2121"/>
                  </a:lnTo>
                  <a:lnTo>
                    <a:pt x="1895" y="2124"/>
                  </a:lnTo>
                  <a:lnTo>
                    <a:pt x="1896" y="2127"/>
                  </a:lnTo>
                  <a:lnTo>
                    <a:pt x="1898" y="2128"/>
                  </a:lnTo>
                  <a:lnTo>
                    <a:pt x="1898" y="2130"/>
                  </a:lnTo>
                  <a:lnTo>
                    <a:pt x="1894" y="2133"/>
                  </a:lnTo>
                  <a:lnTo>
                    <a:pt x="1892" y="2135"/>
                  </a:lnTo>
                  <a:lnTo>
                    <a:pt x="1891" y="2138"/>
                  </a:lnTo>
                  <a:lnTo>
                    <a:pt x="1889" y="2141"/>
                  </a:lnTo>
                  <a:lnTo>
                    <a:pt x="1891" y="2146"/>
                  </a:lnTo>
                  <a:lnTo>
                    <a:pt x="1889" y="2148"/>
                  </a:lnTo>
                  <a:lnTo>
                    <a:pt x="1889" y="2151"/>
                  </a:lnTo>
                  <a:lnTo>
                    <a:pt x="1884" y="2151"/>
                  </a:lnTo>
                  <a:lnTo>
                    <a:pt x="1884" y="2154"/>
                  </a:lnTo>
                  <a:lnTo>
                    <a:pt x="1884" y="2156"/>
                  </a:lnTo>
                  <a:lnTo>
                    <a:pt x="1885" y="2156"/>
                  </a:lnTo>
                  <a:lnTo>
                    <a:pt x="1886" y="2156"/>
                  </a:lnTo>
                  <a:lnTo>
                    <a:pt x="1889" y="2157"/>
                  </a:lnTo>
                  <a:lnTo>
                    <a:pt x="1889" y="2166"/>
                  </a:lnTo>
                  <a:lnTo>
                    <a:pt x="1891" y="2176"/>
                  </a:lnTo>
                  <a:lnTo>
                    <a:pt x="1892" y="2187"/>
                  </a:lnTo>
                  <a:lnTo>
                    <a:pt x="1892" y="2199"/>
                  </a:lnTo>
                  <a:lnTo>
                    <a:pt x="1889" y="2199"/>
                  </a:lnTo>
                  <a:lnTo>
                    <a:pt x="1889" y="2207"/>
                  </a:lnTo>
                  <a:lnTo>
                    <a:pt x="1889" y="2218"/>
                  </a:lnTo>
                  <a:lnTo>
                    <a:pt x="1884" y="2220"/>
                  </a:lnTo>
                  <a:lnTo>
                    <a:pt x="1884" y="2223"/>
                  </a:lnTo>
                  <a:lnTo>
                    <a:pt x="1885" y="2228"/>
                  </a:lnTo>
                  <a:lnTo>
                    <a:pt x="1886" y="2233"/>
                  </a:lnTo>
                  <a:lnTo>
                    <a:pt x="1888" y="2239"/>
                  </a:lnTo>
                  <a:lnTo>
                    <a:pt x="1889" y="2241"/>
                  </a:lnTo>
                  <a:lnTo>
                    <a:pt x="1889" y="2242"/>
                  </a:lnTo>
                  <a:lnTo>
                    <a:pt x="1889" y="2243"/>
                  </a:lnTo>
                  <a:lnTo>
                    <a:pt x="1888" y="2245"/>
                  </a:lnTo>
                  <a:lnTo>
                    <a:pt x="1884" y="2246"/>
                  </a:lnTo>
                  <a:lnTo>
                    <a:pt x="1881" y="2249"/>
                  </a:lnTo>
                  <a:lnTo>
                    <a:pt x="1878" y="2251"/>
                  </a:lnTo>
                  <a:lnTo>
                    <a:pt x="1878" y="2254"/>
                  </a:lnTo>
                  <a:lnTo>
                    <a:pt x="1878" y="2256"/>
                  </a:lnTo>
                  <a:lnTo>
                    <a:pt x="1878" y="2262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6" y="2277"/>
                  </a:lnTo>
                  <a:lnTo>
                    <a:pt x="1873" y="2282"/>
                  </a:lnTo>
                  <a:lnTo>
                    <a:pt x="1863" y="2294"/>
                  </a:lnTo>
                  <a:lnTo>
                    <a:pt x="1853" y="2305"/>
                  </a:lnTo>
                  <a:lnTo>
                    <a:pt x="1850" y="2313"/>
                  </a:lnTo>
                  <a:lnTo>
                    <a:pt x="1849" y="2314"/>
                  </a:lnTo>
                  <a:lnTo>
                    <a:pt x="1848" y="2317"/>
                  </a:lnTo>
                  <a:lnTo>
                    <a:pt x="1848" y="2320"/>
                  </a:lnTo>
                  <a:lnTo>
                    <a:pt x="1848" y="2324"/>
                  </a:lnTo>
                  <a:lnTo>
                    <a:pt x="1848" y="2330"/>
                  </a:lnTo>
                  <a:lnTo>
                    <a:pt x="1849" y="2334"/>
                  </a:lnTo>
                  <a:lnTo>
                    <a:pt x="1850" y="2340"/>
                  </a:lnTo>
                  <a:lnTo>
                    <a:pt x="1839" y="2344"/>
                  </a:lnTo>
                  <a:lnTo>
                    <a:pt x="1840" y="2349"/>
                  </a:lnTo>
                  <a:lnTo>
                    <a:pt x="1839" y="2353"/>
                  </a:lnTo>
                  <a:lnTo>
                    <a:pt x="1836" y="2354"/>
                  </a:lnTo>
                  <a:lnTo>
                    <a:pt x="1832" y="2356"/>
                  </a:lnTo>
                  <a:lnTo>
                    <a:pt x="1829" y="2354"/>
                  </a:lnTo>
                  <a:lnTo>
                    <a:pt x="1826" y="2354"/>
                  </a:lnTo>
                  <a:lnTo>
                    <a:pt x="1823" y="2351"/>
                  </a:lnTo>
                  <a:lnTo>
                    <a:pt x="1820" y="2350"/>
                  </a:lnTo>
                  <a:lnTo>
                    <a:pt x="1820" y="2359"/>
                  </a:lnTo>
                  <a:lnTo>
                    <a:pt x="1806" y="2360"/>
                  </a:lnTo>
                  <a:lnTo>
                    <a:pt x="1793" y="2362"/>
                  </a:lnTo>
                  <a:lnTo>
                    <a:pt x="1791" y="2363"/>
                  </a:lnTo>
                  <a:lnTo>
                    <a:pt x="1791" y="2364"/>
                  </a:lnTo>
                  <a:lnTo>
                    <a:pt x="1790" y="2364"/>
                  </a:lnTo>
                  <a:lnTo>
                    <a:pt x="1787" y="2364"/>
                  </a:lnTo>
                  <a:lnTo>
                    <a:pt x="1790" y="2374"/>
                  </a:lnTo>
                  <a:lnTo>
                    <a:pt x="1787" y="2376"/>
                  </a:lnTo>
                  <a:lnTo>
                    <a:pt x="1784" y="2377"/>
                  </a:lnTo>
                  <a:lnTo>
                    <a:pt x="1776" y="2377"/>
                  </a:lnTo>
                  <a:lnTo>
                    <a:pt x="1768" y="2379"/>
                  </a:lnTo>
                  <a:lnTo>
                    <a:pt x="1763" y="2380"/>
                  </a:lnTo>
                  <a:lnTo>
                    <a:pt x="1761" y="2382"/>
                  </a:lnTo>
                  <a:lnTo>
                    <a:pt x="1760" y="2385"/>
                  </a:lnTo>
                  <a:lnTo>
                    <a:pt x="1760" y="2386"/>
                  </a:lnTo>
                  <a:lnTo>
                    <a:pt x="1760" y="2389"/>
                  </a:lnTo>
                  <a:lnTo>
                    <a:pt x="1757" y="2392"/>
                  </a:lnTo>
                  <a:lnTo>
                    <a:pt x="1754" y="2395"/>
                  </a:lnTo>
                  <a:lnTo>
                    <a:pt x="1750" y="2398"/>
                  </a:lnTo>
                  <a:lnTo>
                    <a:pt x="1744" y="2400"/>
                  </a:lnTo>
                  <a:lnTo>
                    <a:pt x="1727" y="2409"/>
                  </a:lnTo>
                  <a:lnTo>
                    <a:pt x="1727" y="2413"/>
                  </a:lnTo>
                  <a:lnTo>
                    <a:pt x="1725" y="2415"/>
                  </a:lnTo>
                  <a:lnTo>
                    <a:pt x="1724" y="2415"/>
                  </a:lnTo>
                  <a:lnTo>
                    <a:pt x="1719" y="2415"/>
                  </a:lnTo>
                  <a:lnTo>
                    <a:pt x="1718" y="2415"/>
                  </a:lnTo>
                  <a:lnTo>
                    <a:pt x="1715" y="2416"/>
                  </a:lnTo>
                  <a:lnTo>
                    <a:pt x="1715" y="2418"/>
                  </a:lnTo>
                  <a:lnTo>
                    <a:pt x="1715" y="2419"/>
                  </a:lnTo>
                  <a:lnTo>
                    <a:pt x="1716" y="2421"/>
                  </a:lnTo>
                  <a:lnTo>
                    <a:pt x="1718" y="2421"/>
                  </a:lnTo>
                  <a:lnTo>
                    <a:pt x="1719" y="2422"/>
                  </a:lnTo>
                  <a:lnTo>
                    <a:pt x="1718" y="2422"/>
                  </a:lnTo>
                  <a:lnTo>
                    <a:pt x="1715" y="2423"/>
                  </a:lnTo>
                  <a:lnTo>
                    <a:pt x="1714" y="2426"/>
                  </a:lnTo>
                  <a:lnTo>
                    <a:pt x="1714" y="2429"/>
                  </a:lnTo>
                  <a:lnTo>
                    <a:pt x="1712" y="2433"/>
                  </a:lnTo>
                  <a:lnTo>
                    <a:pt x="1714" y="2442"/>
                  </a:lnTo>
                  <a:lnTo>
                    <a:pt x="1715" y="2452"/>
                  </a:lnTo>
                  <a:lnTo>
                    <a:pt x="1716" y="2462"/>
                  </a:lnTo>
                  <a:lnTo>
                    <a:pt x="1718" y="2472"/>
                  </a:lnTo>
                  <a:lnTo>
                    <a:pt x="1719" y="2481"/>
                  </a:lnTo>
                  <a:lnTo>
                    <a:pt x="1718" y="2488"/>
                  </a:lnTo>
                  <a:lnTo>
                    <a:pt x="1716" y="2493"/>
                  </a:lnTo>
                  <a:lnTo>
                    <a:pt x="1714" y="2495"/>
                  </a:lnTo>
                  <a:lnTo>
                    <a:pt x="1708" y="2501"/>
                  </a:lnTo>
                  <a:lnTo>
                    <a:pt x="1701" y="2507"/>
                  </a:lnTo>
                  <a:lnTo>
                    <a:pt x="1698" y="2510"/>
                  </a:lnTo>
                  <a:lnTo>
                    <a:pt x="1696" y="2513"/>
                  </a:lnTo>
                  <a:lnTo>
                    <a:pt x="1693" y="2518"/>
                  </a:lnTo>
                  <a:lnTo>
                    <a:pt x="1692" y="2523"/>
                  </a:lnTo>
                  <a:lnTo>
                    <a:pt x="1691" y="2533"/>
                  </a:lnTo>
                  <a:lnTo>
                    <a:pt x="1688" y="2541"/>
                  </a:lnTo>
                  <a:lnTo>
                    <a:pt x="1685" y="2552"/>
                  </a:lnTo>
                  <a:lnTo>
                    <a:pt x="1682" y="2554"/>
                  </a:lnTo>
                  <a:lnTo>
                    <a:pt x="1679" y="2557"/>
                  </a:lnTo>
                  <a:lnTo>
                    <a:pt x="1676" y="2560"/>
                  </a:lnTo>
                  <a:lnTo>
                    <a:pt x="1673" y="2563"/>
                  </a:lnTo>
                  <a:lnTo>
                    <a:pt x="1679" y="2550"/>
                  </a:lnTo>
                  <a:lnTo>
                    <a:pt x="1685" y="2536"/>
                  </a:lnTo>
                  <a:lnTo>
                    <a:pt x="1682" y="2536"/>
                  </a:lnTo>
                  <a:lnTo>
                    <a:pt x="1682" y="2537"/>
                  </a:lnTo>
                  <a:lnTo>
                    <a:pt x="1680" y="2539"/>
                  </a:lnTo>
                  <a:lnTo>
                    <a:pt x="1676" y="2539"/>
                  </a:lnTo>
                  <a:lnTo>
                    <a:pt x="1673" y="2536"/>
                  </a:lnTo>
                  <a:lnTo>
                    <a:pt x="1670" y="2534"/>
                  </a:lnTo>
                  <a:lnTo>
                    <a:pt x="1668" y="2533"/>
                  </a:lnTo>
                  <a:lnTo>
                    <a:pt x="1668" y="2536"/>
                  </a:lnTo>
                  <a:lnTo>
                    <a:pt x="1668" y="2540"/>
                  </a:lnTo>
                  <a:lnTo>
                    <a:pt x="1669" y="2543"/>
                  </a:lnTo>
                  <a:lnTo>
                    <a:pt x="1668" y="2547"/>
                  </a:lnTo>
                  <a:lnTo>
                    <a:pt x="1656" y="2562"/>
                  </a:lnTo>
                  <a:lnTo>
                    <a:pt x="1643" y="2577"/>
                  </a:lnTo>
                  <a:lnTo>
                    <a:pt x="1643" y="2580"/>
                  </a:lnTo>
                  <a:lnTo>
                    <a:pt x="1644" y="2583"/>
                  </a:lnTo>
                  <a:lnTo>
                    <a:pt x="1646" y="2586"/>
                  </a:lnTo>
                  <a:lnTo>
                    <a:pt x="1646" y="2590"/>
                  </a:lnTo>
                  <a:lnTo>
                    <a:pt x="1643" y="2598"/>
                  </a:lnTo>
                  <a:lnTo>
                    <a:pt x="1637" y="2608"/>
                  </a:lnTo>
                  <a:lnTo>
                    <a:pt x="1632" y="2616"/>
                  </a:lnTo>
                  <a:lnTo>
                    <a:pt x="1624" y="2625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2163" y="1331"/>
              <a:ext cx="189" cy="95"/>
            </a:xfrm>
            <a:custGeom>
              <a:avLst/>
              <a:gdLst>
                <a:gd name="T0" fmla="*/ 177 w 189"/>
                <a:gd name="T1" fmla="*/ 49 h 95"/>
                <a:gd name="T2" fmla="*/ 158 w 189"/>
                <a:gd name="T3" fmla="*/ 70 h 95"/>
                <a:gd name="T4" fmla="*/ 148 w 189"/>
                <a:gd name="T5" fmla="*/ 72 h 95"/>
                <a:gd name="T6" fmla="*/ 138 w 189"/>
                <a:gd name="T7" fmla="*/ 80 h 95"/>
                <a:gd name="T8" fmla="*/ 132 w 189"/>
                <a:gd name="T9" fmla="*/ 78 h 95"/>
                <a:gd name="T10" fmla="*/ 127 w 189"/>
                <a:gd name="T11" fmla="*/ 82 h 95"/>
                <a:gd name="T12" fmla="*/ 119 w 189"/>
                <a:gd name="T13" fmla="*/ 83 h 95"/>
                <a:gd name="T14" fmla="*/ 108 w 189"/>
                <a:gd name="T15" fmla="*/ 78 h 95"/>
                <a:gd name="T16" fmla="*/ 114 w 189"/>
                <a:gd name="T17" fmla="*/ 86 h 95"/>
                <a:gd name="T18" fmla="*/ 108 w 189"/>
                <a:gd name="T19" fmla="*/ 95 h 95"/>
                <a:gd name="T20" fmla="*/ 72 w 189"/>
                <a:gd name="T21" fmla="*/ 89 h 95"/>
                <a:gd name="T22" fmla="*/ 75 w 189"/>
                <a:gd name="T23" fmla="*/ 85 h 95"/>
                <a:gd name="T24" fmla="*/ 50 w 189"/>
                <a:gd name="T25" fmla="*/ 78 h 95"/>
                <a:gd name="T26" fmla="*/ 42 w 189"/>
                <a:gd name="T27" fmla="*/ 80 h 95"/>
                <a:gd name="T28" fmla="*/ 27 w 189"/>
                <a:gd name="T29" fmla="*/ 75 h 95"/>
                <a:gd name="T30" fmla="*/ 40 w 189"/>
                <a:gd name="T31" fmla="*/ 62 h 95"/>
                <a:gd name="T32" fmla="*/ 30 w 189"/>
                <a:gd name="T33" fmla="*/ 55 h 95"/>
                <a:gd name="T34" fmla="*/ 9 w 189"/>
                <a:gd name="T35" fmla="*/ 59 h 95"/>
                <a:gd name="T36" fmla="*/ 19 w 189"/>
                <a:gd name="T37" fmla="*/ 50 h 95"/>
                <a:gd name="T38" fmla="*/ 39 w 189"/>
                <a:gd name="T39" fmla="*/ 44 h 95"/>
                <a:gd name="T40" fmla="*/ 32 w 189"/>
                <a:gd name="T41" fmla="*/ 40 h 95"/>
                <a:gd name="T42" fmla="*/ 33 w 189"/>
                <a:gd name="T43" fmla="*/ 33 h 95"/>
                <a:gd name="T44" fmla="*/ 36 w 189"/>
                <a:gd name="T45" fmla="*/ 29 h 95"/>
                <a:gd name="T46" fmla="*/ 21 w 189"/>
                <a:gd name="T47" fmla="*/ 33 h 95"/>
                <a:gd name="T48" fmla="*/ 10 w 189"/>
                <a:gd name="T49" fmla="*/ 39 h 95"/>
                <a:gd name="T50" fmla="*/ 6 w 189"/>
                <a:gd name="T51" fmla="*/ 34 h 95"/>
                <a:gd name="T52" fmla="*/ 14 w 189"/>
                <a:gd name="T53" fmla="*/ 29 h 95"/>
                <a:gd name="T54" fmla="*/ 17 w 189"/>
                <a:gd name="T55" fmla="*/ 21 h 95"/>
                <a:gd name="T56" fmla="*/ 20 w 189"/>
                <a:gd name="T57" fmla="*/ 19 h 95"/>
                <a:gd name="T58" fmla="*/ 27 w 189"/>
                <a:gd name="T59" fmla="*/ 17 h 95"/>
                <a:gd name="T60" fmla="*/ 39 w 189"/>
                <a:gd name="T61" fmla="*/ 20 h 95"/>
                <a:gd name="T62" fmla="*/ 33 w 189"/>
                <a:gd name="T63" fmla="*/ 11 h 95"/>
                <a:gd name="T64" fmla="*/ 39 w 189"/>
                <a:gd name="T65" fmla="*/ 8 h 95"/>
                <a:gd name="T66" fmla="*/ 53 w 189"/>
                <a:gd name="T67" fmla="*/ 17 h 95"/>
                <a:gd name="T68" fmla="*/ 52 w 189"/>
                <a:gd name="T69" fmla="*/ 27 h 95"/>
                <a:gd name="T70" fmla="*/ 53 w 189"/>
                <a:gd name="T71" fmla="*/ 39 h 95"/>
                <a:gd name="T72" fmla="*/ 59 w 189"/>
                <a:gd name="T73" fmla="*/ 31 h 95"/>
                <a:gd name="T74" fmla="*/ 70 w 189"/>
                <a:gd name="T75" fmla="*/ 27 h 95"/>
                <a:gd name="T76" fmla="*/ 75 w 189"/>
                <a:gd name="T77" fmla="*/ 11 h 95"/>
                <a:gd name="T78" fmla="*/ 78 w 189"/>
                <a:gd name="T79" fmla="*/ 23 h 95"/>
                <a:gd name="T80" fmla="*/ 83 w 189"/>
                <a:gd name="T81" fmla="*/ 16 h 95"/>
                <a:gd name="T82" fmla="*/ 91 w 189"/>
                <a:gd name="T83" fmla="*/ 11 h 95"/>
                <a:gd name="T84" fmla="*/ 95 w 189"/>
                <a:gd name="T85" fmla="*/ 8 h 95"/>
                <a:gd name="T86" fmla="*/ 104 w 189"/>
                <a:gd name="T87" fmla="*/ 21 h 95"/>
                <a:gd name="T88" fmla="*/ 108 w 189"/>
                <a:gd name="T89" fmla="*/ 13 h 95"/>
                <a:gd name="T90" fmla="*/ 114 w 189"/>
                <a:gd name="T91" fmla="*/ 17 h 95"/>
                <a:gd name="T92" fmla="*/ 128 w 189"/>
                <a:gd name="T93" fmla="*/ 8 h 95"/>
                <a:gd name="T94" fmla="*/ 138 w 189"/>
                <a:gd name="T95" fmla="*/ 11 h 95"/>
                <a:gd name="T96" fmla="*/ 145 w 189"/>
                <a:gd name="T97" fmla="*/ 0 h 95"/>
                <a:gd name="T98" fmla="*/ 151 w 189"/>
                <a:gd name="T99" fmla="*/ 4 h 95"/>
                <a:gd name="T100" fmla="*/ 157 w 189"/>
                <a:gd name="T101" fmla="*/ 11 h 95"/>
                <a:gd name="T102" fmla="*/ 170 w 189"/>
                <a:gd name="T103" fmla="*/ 6 h 95"/>
                <a:gd name="T104" fmla="*/ 167 w 189"/>
                <a:gd name="T105" fmla="*/ 10 h 95"/>
                <a:gd name="T106" fmla="*/ 170 w 189"/>
                <a:gd name="T107" fmla="*/ 20 h 95"/>
                <a:gd name="T108" fmla="*/ 165 w 189"/>
                <a:gd name="T109" fmla="*/ 26 h 95"/>
                <a:gd name="T110" fmla="*/ 165 w 189"/>
                <a:gd name="T111" fmla="*/ 30 h 95"/>
                <a:gd name="T112" fmla="*/ 170 w 189"/>
                <a:gd name="T113" fmla="*/ 29 h 95"/>
                <a:gd name="T114" fmla="*/ 178 w 189"/>
                <a:gd name="T115" fmla="*/ 27 h 95"/>
                <a:gd name="T116" fmla="*/ 184 w 189"/>
                <a:gd name="T117" fmla="*/ 53 h 95"/>
                <a:gd name="T118" fmla="*/ 178 w 189"/>
                <a:gd name="T119" fmla="*/ 50 h 95"/>
                <a:gd name="T120" fmla="*/ 160 w 189"/>
                <a:gd name="T121" fmla="*/ 69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" h="95">
                  <a:moveTo>
                    <a:pt x="178" y="50"/>
                  </a:moveTo>
                  <a:lnTo>
                    <a:pt x="180" y="47"/>
                  </a:lnTo>
                  <a:lnTo>
                    <a:pt x="177" y="49"/>
                  </a:lnTo>
                  <a:lnTo>
                    <a:pt x="178" y="50"/>
                  </a:lnTo>
                  <a:close/>
                  <a:moveTo>
                    <a:pt x="160" y="69"/>
                  </a:moveTo>
                  <a:lnTo>
                    <a:pt x="158" y="70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48" y="72"/>
                  </a:lnTo>
                  <a:lnTo>
                    <a:pt x="145" y="75"/>
                  </a:lnTo>
                  <a:lnTo>
                    <a:pt x="141" y="79"/>
                  </a:lnTo>
                  <a:lnTo>
                    <a:pt x="138" y="80"/>
                  </a:lnTo>
                  <a:lnTo>
                    <a:pt x="135" y="80"/>
                  </a:lnTo>
                  <a:lnTo>
                    <a:pt x="134" y="80"/>
                  </a:lnTo>
                  <a:lnTo>
                    <a:pt x="132" y="78"/>
                  </a:lnTo>
                  <a:lnTo>
                    <a:pt x="129" y="79"/>
                  </a:lnTo>
                  <a:lnTo>
                    <a:pt x="128" y="80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7" y="82"/>
                  </a:lnTo>
                  <a:lnTo>
                    <a:pt x="112" y="79"/>
                  </a:lnTo>
                  <a:lnTo>
                    <a:pt x="108" y="78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8"/>
                  </a:lnTo>
                  <a:lnTo>
                    <a:pt x="112" y="89"/>
                  </a:lnTo>
                  <a:lnTo>
                    <a:pt x="108" y="95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47" y="79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3" y="83"/>
                  </a:lnTo>
                  <a:lnTo>
                    <a:pt x="27" y="75"/>
                  </a:lnTo>
                  <a:lnTo>
                    <a:pt x="37" y="72"/>
                  </a:lnTo>
                  <a:lnTo>
                    <a:pt x="47" y="69"/>
                  </a:lnTo>
                  <a:lnTo>
                    <a:pt x="40" y="62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19" y="5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17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69" y="31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6" y="6"/>
                  </a:lnTo>
                  <a:lnTo>
                    <a:pt x="99" y="20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1" y="4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1"/>
                  </a:lnTo>
                  <a:lnTo>
                    <a:pt x="161" y="11"/>
                  </a:lnTo>
                  <a:lnTo>
                    <a:pt x="160" y="8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67" y="10"/>
                  </a:lnTo>
                  <a:lnTo>
                    <a:pt x="163" y="14"/>
                  </a:lnTo>
                  <a:lnTo>
                    <a:pt x="167" y="19"/>
                  </a:lnTo>
                  <a:lnTo>
                    <a:pt x="170" y="20"/>
                  </a:lnTo>
                  <a:lnTo>
                    <a:pt x="170" y="21"/>
                  </a:lnTo>
                  <a:lnTo>
                    <a:pt x="168" y="23"/>
                  </a:lnTo>
                  <a:lnTo>
                    <a:pt x="165" y="26"/>
                  </a:lnTo>
                  <a:lnTo>
                    <a:pt x="165" y="27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6"/>
                  </a:lnTo>
                  <a:lnTo>
                    <a:pt x="178" y="27"/>
                  </a:lnTo>
                  <a:lnTo>
                    <a:pt x="186" y="31"/>
                  </a:lnTo>
                  <a:lnTo>
                    <a:pt x="189" y="50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0"/>
                  </a:lnTo>
                  <a:lnTo>
                    <a:pt x="178" y="50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60" y="69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2487" y="1570"/>
              <a:ext cx="142" cy="252"/>
            </a:xfrm>
            <a:custGeom>
              <a:avLst/>
              <a:gdLst>
                <a:gd name="T0" fmla="*/ 9 w 142"/>
                <a:gd name="T1" fmla="*/ 46 h 252"/>
                <a:gd name="T2" fmla="*/ 4 w 142"/>
                <a:gd name="T3" fmla="*/ 37 h 252"/>
                <a:gd name="T4" fmla="*/ 16 w 142"/>
                <a:gd name="T5" fmla="*/ 30 h 252"/>
                <a:gd name="T6" fmla="*/ 14 w 142"/>
                <a:gd name="T7" fmla="*/ 19 h 252"/>
                <a:gd name="T8" fmla="*/ 21 w 142"/>
                <a:gd name="T9" fmla="*/ 4 h 252"/>
                <a:gd name="T10" fmla="*/ 34 w 142"/>
                <a:gd name="T11" fmla="*/ 3 h 252"/>
                <a:gd name="T12" fmla="*/ 50 w 142"/>
                <a:gd name="T13" fmla="*/ 1 h 252"/>
                <a:gd name="T14" fmla="*/ 42 w 142"/>
                <a:gd name="T15" fmla="*/ 21 h 252"/>
                <a:gd name="T16" fmla="*/ 36 w 142"/>
                <a:gd name="T17" fmla="*/ 24 h 252"/>
                <a:gd name="T18" fmla="*/ 33 w 142"/>
                <a:gd name="T19" fmla="*/ 34 h 252"/>
                <a:gd name="T20" fmla="*/ 39 w 142"/>
                <a:gd name="T21" fmla="*/ 37 h 252"/>
                <a:gd name="T22" fmla="*/ 68 w 142"/>
                <a:gd name="T23" fmla="*/ 33 h 252"/>
                <a:gd name="T24" fmla="*/ 75 w 142"/>
                <a:gd name="T25" fmla="*/ 40 h 252"/>
                <a:gd name="T26" fmla="*/ 69 w 142"/>
                <a:gd name="T27" fmla="*/ 57 h 252"/>
                <a:gd name="T28" fmla="*/ 63 w 142"/>
                <a:gd name="T29" fmla="*/ 69 h 252"/>
                <a:gd name="T30" fmla="*/ 55 w 142"/>
                <a:gd name="T31" fmla="*/ 85 h 252"/>
                <a:gd name="T32" fmla="*/ 66 w 142"/>
                <a:gd name="T33" fmla="*/ 85 h 252"/>
                <a:gd name="T34" fmla="*/ 72 w 142"/>
                <a:gd name="T35" fmla="*/ 92 h 252"/>
                <a:gd name="T36" fmla="*/ 79 w 142"/>
                <a:gd name="T37" fmla="*/ 102 h 252"/>
                <a:gd name="T38" fmla="*/ 85 w 142"/>
                <a:gd name="T39" fmla="*/ 121 h 252"/>
                <a:gd name="T40" fmla="*/ 93 w 142"/>
                <a:gd name="T41" fmla="*/ 124 h 252"/>
                <a:gd name="T42" fmla="*/ 109 w 142"/>
                <a:gd name="T43" fmla="*/ 145 h 252"/>
                <a:gd name="T44" fmla="*/ 115 w 142"/>
                <a:gd name="T45" fmla="*/ 151 h 252"/>
                <a:gd name="T46" fmla="*/ 112 w 142"/>
                <a:gd name="T47" fmla="*/ 155 h 252"/>
                <a:gd name="T48" fmla="*/ 118 w 142"/>
                <a:gd name="T49" fmla="*/ 174 h 252"/>
                <a:gd name="T50" fmla="*/ 124 w 142"/>
                <a:gd name="T51" fmla="*/ 168 h 252"/>
                <a:gd name="T52" fmla="*/ 138 w 142"/>
                <a:gd name="T53" fmla="*/ 171 h 252"/>
                <a:gd name="T54" fmla="*/ 142 w 142"/>
                <a:gd name="T55" fmla="*/ 178 h 252"/>
                <a:gd name="T56" fmla="*/ 140 w 142"/>
                <a:gd name="T57" fmla="*/ 194 h 252"/>
                <a:gd name="T58" fmla="*/ 131 w 142"/>
                <a:gd name="T59" fmla="*/ 200 h 252"/>
                <a:gd name="T60" fmla="*/ 121 w 142"/>
                <a:gd name="T61" fmla="*/ 207 h 252"/>
                <a:gd name="T62" fmla="*/ 132 w 142"/>
                <a:gd name="T63" fmla="*/ 214 h 252"/>
                <a:gd name="T64" fmla="*/ 115 w 142"/>
                <a:gd name="T65" fmla="*/ 229 h 252"/>
                <a:gd name="T66" fmla="*/ 81 w 142"/>
                <a:gd name="T67" fmla="*/ 226 h 252"/>
                <a:gd name="T68" fmla="*/ 72 w 142"/>
                <a:gd name="T69" fmla="*/ 235 h 252"/>
                <a:gd name="T70" fmla="*/ 49 w 142"/>
                <a:gd name="T71" fmla="*/ 232 h 252"/>
                <a:gd name="T72" fmla="*/ 33 w 142"/>
                <a:gd name="T73" fmla="*/ 237 h 252"/>
                <a:gd name="T74" fmla="*/ 16 w 142"/>
                <a:gd name="T75" fmla="*/ 250 h 252"/>
                <a:gd name="T76" fmla="*/ 4 w 142"/>
                <a:gd name="T77" fmla="*/ 249 h 252"/>
                <a:gd name="T78" fmla="*/ 16 w 142"/>
                <a:gd name="T79" fmla="*/ 233 h 252"/>
                <a:gd name="T80" fmla="*/ 59 w 142"/>
                <a:gd name="T81" fmla="*/ 209 h 252"/>
                <a:gd name="T82" fmla="*/ 46 w 142"/>
                <a:gd name="T83" fmla="*/ 207 h 252"/>
                <a:gd name="T84" fmla="*/ 30 w 142"/>
                <a:gd name="T85" fmla="*/ 201 h 252"/>
                <a:gd name="T86" fmla="*/ 16 w 142"/>
                <a:gd name="T87" fmla="*/ 206 h 252"/>
                <a:gd name="T88" fmla="*/ 23 w 142"/>
                <a:gd name="T89" fmla="*/ 190 h 252"/>
                <a:gd name="T90" fmla="*/ 27 w 142"/>
                <a:gd name="T91" fmla="*/ 174 h 252"/>
                <a:gd name="T92" fmla="*/ 32 w 142"/>
                <a:gd name="T93" fmla="*/ 161 h 252"/>
                <a:gd name="T94" fmla="*/ 27 w 142"/>
                <a:gd name="T95" fmla="*/ 155 h 252"/>
                <a:gd name="T96" fmla="*/ 49 w 142"/>
                <a:gd name="T97" fmla="*/ 155 h 252"/>
                <a:gd name="T98" fmla="*/ 57 w 142"/>
                <a:gd name="T99" fmla="*/ 145 h 252"/>
                <a:gd name="T100" fmla="*/ 47 w 142"/>
                <a:gd name="T101" fmla="*/ 122 h 252"/>
                <a:gd name="T102" fmla="*/ 17 w 142"/>
                <a:gd name="T103" fmla="*/ 109 h 252"/>
                <a:gd name="T104" fmla="*/ 19 w 142"/>
                <a:gd name="T105" fmla="*/ 82 h 252"/>
                <a:gd name="T106" fmla="*/ 10 w 142"/>
                <a:gd name="T107" fmla="*/ 89 h 252"/>
                <a:gd name="T108" fmla="*/ 7 w 142"/>
                <a:gd name="T109" fmla="*/ 79 h 252"/>
                <a:gd name="T110" fmla="*/ 16 w 142"/>
                <a:gd name="T111" fmla="*/ 70 h 252"/>
                <a:gd name="T112" fmla="*/ 4 w 142"/>
                <a:gd name="T113" fmla="*/ 70 h 252"/>
                <a:gd name="T114" fmla="*/ 7 w 142"/>
                <a:gd name="T115" fmla="*/ 56 h 252"/>
                <a:gd name="T116" fmla="*/ 7 w 142"/>
                <a:gd name="T117" fmla="*/ 49 h 252"/>
                <a:gd name="T118" fmla="*/ 7 w 142"/>
                <a:gd name="T119" fmla="*/ 4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2" h="252">
                  <a:moveTo>
                    <a:pt x="9" y="46"/>
                  </a:move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close/>
                  <a:moveTo>
                    <a:pt x="7" y="46"/>
                  </a:moveTo>
                  <a:lnTo>
                    <a:pt x="7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16" y="30"/>
                  </a:lnTo>
                  <a:lnTo>
                    <a:pt x="17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6"/>
                  </a:lnTo>
                  <a:lnTo>
                    <a:pt x="52" y="13"/>
                  </a:lnTo>
                  <a:lnTo>
                    <a:pt x="46" y="1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50" y="34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57" y="66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3" y="72"/>
                  </a:lnTo>
                  <a:lnTo>
                    <a:pt x="62" y="75"/>
                  </a:lnTo>
                  <a:lnTo>
                    <a:pt x="57" y="80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3" y="93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6"/>
                  </a:lnTo>
                  <a:lnTo>
                    <a:pt x="82" y="114"/>
                  </a:lnTo>
                  <a:lnTo>
                    <a:pt x="83" y="118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6" y="128"/>
                  </a:lnTo>
                  <a:lnTo>
                    <a:pt x="102" y="135"/>
                  </a:lnTo>
                  <a:lnTo>
                    <a:pt x="106" y="142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109" y="151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5" y="157"/>
                  </a:lnTo>
                  <a:lnTo>
                    <a:pt x="112" y="173"/>
                  </a:lnTo>
                  <a:lnTo>
                    <a:pt x="117" y="173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7"/>
                  </a:lnTo>
                  <a:lnTo>
                    <a:pt x="121" y="176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4" y="170"/>
                  </a:lnTo>
                  <a:lnTo>
                    <a:pt x="138" y="171"/>
                  </a:lnTo>
                  <a:lnTo>
                    <a:pt x="140" y="173"/>
                  </a:lnTo>
                  <a:lnTo>
                    <a:pt x="140" y="174"/>
                  </a:lnTo>
                  <a:lnTo>
                    <a:pt x="141" y="177"/>
                  </a:lnTo>
                  <a:lnTo>
                    <a:pt x="142" y="178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1" y="188"/>
                  </a:lnTo>
                  <a:lnTo>
                    <a:pt x="140" y="194"/>
                  </a:lnTo>
                  <a:lnTo>
                    <a:pt x="138" y="199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1" y="200"/>
                  </a:lnTo>
                  <a:lnTo>
                    <a:pt x="128" y="200"/>
                  </a:lnTo>
                  <a:lnTo>
                    <a:pt x="124" y="201"/>
                  </a:lnTo>
                  <a:lnTo>
                    <a:pt x="122" y="203"/>
                  </a:lnTo>
                  <a:lnTo>
                    <a:pt x="121" y="207"/>
                  </a:lnTo>
                  <a:lnTo>
                    <a:pt x="119" y="211"/>
                  </a:lnTo>
                  <a:lnTo>
                    <a:pt x="118" y="214"/>
                  </a:lnTo>
                  <a:lnTo>
                    <a:pt x="125" y="214"/>
                  </a:lnTo>
                  <a:lnTo>
                    <a:pt x="132" y="214"/>
                  </a:lnTo>
                  <a:lnTo>
                    <a:pt x="132" y="220"/>
                  </a:lnTo>
                  <a:lnTo>
                    <a:pt x="124" y="224"/>
                  </a:lnTo>
                  <a:lnTo>
                    <a:pt x="119" y="227"/>
                  </a:lnTo>
                  <a:lnTo>
                    <a:pt x="115" y="229"/>
                  </a:lnTo>
                  <a:lnTo>
                    <a:pt x="106" y="229"/>
                  </a:lnTo>
                  <a:lnTo>
                    <a:pt x="96" y="227"/>
                  </a:lnTo>
                  <a:lnTo>
                    <a:pt x="86" y="226"/>
                  </a:lnTo>
                  <a:lnTo>
                    <a:pt x="81" y="226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3" y="230"/>
                  </a:lnTo>
                  <a:lnTo>
                    <a:pt x="72" y="235"/>
                  </a:lnTo>
                  <a:lnTo>
                    <a:pt x="66" y="235"/>
                  </a:lnTo>
                  <a:lnTo>
                    <a:pt x="62" y="233"/>
                  </a:lnTo>
                  <a:lnTo>
                    <a:pt x="56" y="232"/>
                  </a:lnTo>
                  <a:lnTo>
                    <a:pt x="49" y="232"/>
                  </a:lnTo>
                  <a:lnTo>
                    <a:pt x="43" y="240"/>
                  </a:lnTo>
                  <a:lnTo>
                    <a:pt x="40" y="240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7" y="237"/>
                  </a:lnTo>
                  <a:lnTo>
                    <a:pt x="21" y="239"/>
                  </a:lnTo>
                  <a:lnTo>
                    <a:pt x="16" y="242"/>
                  </a:lnTo>
                  <a:lnTo>
                    <a:pt x="16" y="250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7" y="250"/>
                  </a:lnTo>
                  <a:lnTo>
                    <a:pt x="4" y="249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9" y="242"/>
                  </a:lnTo>
                  <a:lnTo>
                    <a:pt x="16" y="233"/>
                  </a:lnTo>
                  <a:lnTo>
                    <a:pt x="21" y="224"/>
                  </a:lnTo>
                  <a:lnTo>
                    <a:pt x="27" y="214"/>
                  </a:lnTo>
                  <a:lnTo>
                    <a:pt x="57" y="214"/>
                  </a:lnTo>
                  <a:lnTo>
                    <a:pt x="59" y="209"/>
                  </a:lnTo>
                  <a:lnTo>
                    <a:pt x="60" y="206"/>
                  </a:lnTo>
                  <a:lnTo>
                    <a:pt x="63" y="204"/>
                  </a:lnTo>
                  <a:lnTo>
                    <a:pt x="52" y="204"/>
                  </a:lnTo>
                  <a:lnTo>
                    <a:pt x="46" y="207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0" y="209"/>
                  </a:lnTo>
                  <a:lnTo>
                    <a:pt x="30" y="201"/>
                  </a:lnTo>
                  <a:lnTo>
                    <a:pt x="21" y="206"/>
                  </a:lnTo>
                  <a:lnTo>
                    <a:pt x="19" y="207"/>
                  </a:lnTo>
                  <a:lnTo>
                    <a:pt x="17" y="207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3" y="196"/>
                  </a:lnTo>
                  <a:lnTo>
                    <a:pt x="19" y="193"/>
                  </a:lnTo>
                  <a:lnTo>
                    <a:pt x="23" y="190"/>
                  </a:lnTo>
                  <a:lnTo>
                    <a:pt x="33" y="184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1" y="176"/>
                  </a:lnTo>
                  <a:lnTo>
                    <a:pt x="27" y="168"/>
                  </a:lnTo>
                  <a:lnTo>
                    <a:pt x="33" y="163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36" y="154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3" y="154"/>
                  </a:lnTo>
                  <a:lnTo>
                    <a:pt x="55" y="152"/>
                  </a:lnTo>
                  <a:lnTo>
                    <a:pt x="56" y="151"/>
                  </a:lnTo>
                  <a:lnTo>
                    <a:pt x="57" y="145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52" y="115"/>
                  </a:lnTo>
                  <a:lnTo>
                    <a:pt x="32" y="116"/>
                  </a:lnTo>
                  <a:lnTo>
                    <a:pt x="16" y="118"/>
                  </a:lnTo>
                  <a:lnTo>
                    <a:pt x="17" y="109"/>
                  </a:lnTo>
                  <a:lnTo>
                    <a:pt x="20" y="99"/>
                  </a:lnTo>
                  <a:lnTo>
                    <a:pt x="21" y="88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3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5135" y="1710"/>
              <a:ext cx="49" cy="224"/>
            </a:xfrm>
            <a:custGeom>
              <a:avLst/>
              <a:gdLst>
                <a:gd name="T0" fmla="*/ 23 w 49"/>
                <a:gd name="T1" fmla="*/ 5 h 224"/>
                <a:gd name="T2" fmla="*/ 27 w 49"/>
                <a:gd name="T3" fmla="*/ 14 h 224"/>
                <a:gd name="T4" fmla="*/ 25 w 49"/>
                <a:gd name="T5" fmla="*/ 20 h 224"/>
                <a:gd name="T6" fmla="*/ 22 w 49"/>
                <a:gd name="T7" fmla="*/ 25 h 224"/>
                <a:gd name="T8" fmla="*/ 23 w 49"/>
                <a:gd name="T9" fmla="*/ 33 h 224"/>
                <a:gd name="T10" fmla="*/ 30 w 49"/>
                <a:gd name="T11" fmla="*/ 43 h 224"/>
                <a:gd name="T12" fmla="*/ 33 w 49"/>
                <a:gd name="T13" fmla="*/ 47 h 224"/>
                <a:gd name="T14" fmla="*/ 30 w 49"/>
                <a:gd name="T15" fmla="*/ 54 h 224"/>
                <a:gd name="T16" fmla="*/ 27 w 49"/>
                <a:gd name="T17" fmla="*/ 61 h 224"/>
                <a:gd name="T18" fmla="*/ 29 w 49"/>
                <a:gd name="T19" fmla="*/ 64 h 224"/>
                <a:gd name="T20" fmla="*/ 30 w 49"/>
                <a:gd name="T21" fmla="*/ 86 h 224"/>
                <a:gd name="T22" fmla="*/ 29 w 49"/>
                <a:gd name="T23" fmla="*/ 109 h 224"/>
                <a:gd name="T24" fmla="*/ 33 w 49"/>
                <a:gd name="T25" fmla="*/ 113 h 224"/>
                <a:gd name="T26" fmla="*/ 37 w 49"/>
                <a:gd name="T27" fmla="*/ 118 h 224"/>
                <a:gd name="T28" fmla="*/ 49 w 49"/>
                <a:gd name="T29" fmla="*/ 141 h 224"/>
                <a:gd name="T30" fmla="*/ 40 w 49"/>
                <a:gd name="T31" fmla="*/ 132 h 224"/>
                <a:gd name="T32" fmla="*/ 35 w 49"/>
                <a:gd name="T33" fmla="*/ 129 h 224"/>
                <a:gd name="T34" fmla="*/ 27 w 49"/>
                <a:gd name="T35" fmla="*/ 131 h 224"/>
                <a:gd name="T36" fmla="*/ 25 w 49"/>
                <a:gd name="T37" fmla="*/ 132 h 224"/>
                <a:gd name="T38" fmla="*/ 22 w 49"/>
                <a:gd name="T39" fmla="*/ 136 h 224"/>
                <a:gd name="T40" fmla="*/ 16 w 49"/>
                <a:gd name="T41" fmla="*/ 161 h 224"/>
                <a:gd name="T42" fmla="*/ 13 w 49"/>
                <a:gd name="T43" fmla="*/ 172 h 224"/>
                <a:gd name="T44" fmla="*/ 16 w 49"/>
                <a:gd name="T45" fmla="*/ 191 h 224"/>
                <a:gd name="T46" fmla="*/ 25 w 49"/>
                <a:gd name="T47" fmla="*/ 205 h 224"/>
                <a:gd name="T48" fmla="*/ 27 w 49"/>
                <a:gd name="T49" fmla="*/ 214 h 224"/>
                <a:gd name="T50" fmla="*/ 27 w 49"/>
                <a:gd name="T51" fmla="*/ 221 h 224"/>
                <a:gd name="T52" fmla="*/ 25 w 49"/>
                <a:gd name="T53" fmla="*/ 220 h 224"/>
                <a:gd name="T54" fmla="*/ 22 w 49"/>
                <a:gd name="T55" fmla="*/ 215 h 224"/>
                <a:gd name="T56" fmla="*/ 12 w 49"/>
                <a:gd name="T57" fmla="*/ 207 h 224"/>
                <a:gd name="T58" fmla="*/ 9 w 49"/>
                <a:gd name="T59" fmla="*/ 207 h 224"/>
                <a:gd name="T60" fmla="*/ 6 w 49"/>
                <a:gd name="T61" fmla="*/ 210 h 224"/>
                <a:gd name="T62" fmla="*/ 1 w 49"/>
                <a:gd name="T63" fmla="*/ 208 h 224"/>
                <a:gd name="T64" fmla="*/ 7 w 49"/>
                <a:gd name="T65" fmla="*/ 181 h 224"/>
                <a:gd name="T66" fmla="*/ 7 w 49"/>
                <a:gd name="T67" fmla="*/ 169 h 224"/>
                <a:gd name="T68" fmla="*/ 3 w 49"/>
                <a:gd name="T69" fmla="*/ 155 h 224"/>
                <a:gd name="T70" fmla="*/ 4 w 49"/>
                <a:gd name="T71" fmla="*/ 152 h 224"/>
                <a:gd name="T72" fmla="*/ 4 w 49"/>
                <a:gd name="T73" fmla="*/ 142 h 224"/>
                <a:gd name="T74" fmla="*/ 3 w 49"/>
                <a:gd name="T75" fmla="*/ 141 h 224"/>
                <a:gd name="T76" fmla="*/ 6 w 49"/>
                <a:gd name="T77" fmla="*/ 99 h 224"/>
                <a:gd name="T78" fmla="*/ 4 w 49"/>
                <a:gd name="T79" fmla="*/ 83 h 224"/>
                <a:gd name="T80" fmla="*/ 1 w 49"/>
                <a:gd name="T81" fmla="*/ 66 h 224"/>
                <a:gd name="T82" fmla="*/ 0 w 49"/>
                <a:gd name="T83" fmla="*/ 56 h 224"/>
                <a:gd name="T84" fmla="*/ 3 w 49"/>
                <a:gd name="T85" fmla="*/ 44 h 224"/>
                <a:gd name="T86" fmla="*/ 6 w 49"/>
                <a:gd name="T87" fmla="*/ 40 h 224"/>
                <a:gd name="T88" fmla="*/ 10 w 49"/>
                <a:gd name="T89" fmla="*/ 36 h 224"/>
                <a:gd name="T90" fmla="*/ 16 w 49"/>
                <a:gd name="T91" fmla="*/ 27 h 224"/>
                <a:gd name="T92" fmla="*/ 16 w 49"/>
                <a:gd name="T93" fmla="*/ 21 h 224"/>
                <a:gd name="T94" fmla="*/ 13 w 49"/>
                <a:gd name="T95" fmla="*/ 14 h 224"/>
                <a:gd name="T96" fmla="*/ 14 w 49"/>
                <a:gd name="T97" fmla="*/ 7 h 224"/>
                <a:gd name="T98" fmla="*/ 17 w 49"/>
                <a:gd name="T99" fmla="*/ 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" h="224">
                  <a:moveTo>
                    <a:pt x="19" y="0"/>
                  </a:moveTo>
                  <a:lnTo>
                    <a:pt x="23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30" y="43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0" y="70"/>
                  </a:lnTo>
                  <a:lnTo>
                    <a:pt x="30" y="86"/>
                  </a:lnTo>
                  <a:lnTo>
                    <a:pt x="29" y="102"/>
                  </a:lnTo>
                  <a:lnTo>
                    <a:pt x="29" y="109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5" y="115"/>
                  </a:lnTo>
                  <a:lnTo>
                    <a:pt x="37" y="118"/>
                  </a:lnTo>
                  <a:lnTo>
                    <a:pt x="42" y="126"/>
                  </a:lnTo>
                  <a:lnTo>
                    <a:pt x="49" y="141"/>
                  </a:lnTo>
                  <a:lnTo>
                    <a:pt x="43" y="135"/>
                  </a:lnTo>
                  <a:lnTo>
                    <a:pt x="40" y="132"/>
                  </a:lnTo>
                  <a:lnTo>
                    <a:pt x="37" y="131"/>
                  </a:lnTo>
                  <a:lnTo>
                    <a:pt x="35" y="129"/>
                  </a:lnTo>
                  <a:lnTo>
                    <a:pt x="32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5" y="135"/>
                  </a:lnTo>
                  <a:lnTo>
                    <a:pt x="22" y="136"/>
                  </a:lnTo>
                  <a:lnTo>
                    <a:pt x="19" y="148"/>
                  </a:lnTo>
                  <a:lnTo>
                    <a:pt x="16" y="161"/>
                  </a:lnTo>
                  <a:lnTo>
                    <a:pt x="14" y="167"/>
                  </a:lnTo>
                  <a:lnTo>
                    <a:pt x="13" y="172"/>
                  </a:lnTo>
                  <a:lnTo>
                    <a:pt x="13" y="185"/>
                  </a:lnTo>
                  <a:lnTo>
                    <a:pt x="16" y="191"/>
                  </a:lnTo>
                  <a:lnTo>
                    <a:pt x="20" y="198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27" y="214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4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13" y="210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9" y="207"/>
                  </a:lnTo>
                  <a:lnTo>
                    <a:pt x="7" y="208"/>
                  </a:lnTo>
                  <a:lnTo>
                    <a:pt x="6" y="210"/>
                  </a:lnTo>
                  <a:lnTo>
                    <a:pt x="0" y="221"/>
                  </a:lnTo>
                  <a:lnTo>
                    <a:pt x="1" y="208"/>
                  </a:lnTo>
                  <a:lnTo>
                    <a:pt x="4" y="194"/>
                  </a:lnTo>
                  <a:lnTo>
                    <a:pt x="7" y="181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3" y="158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4" y="113"/>
                  </a:lnTo>
                  <a:lnTo>
                    <a:pt x="6" y="99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10" y="36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5096" y="1940"/>
              <a:ext cx="105" cy="101"/>
            </a:xfrm>
            <a:custGeom>
              <a:avLst/>
              <a:gdLst>
                <a:gd name="T0" fmla="*/ 45 w 105"/>
                <a:gd name="T1" fmla="*/ 9 h 101"/>
                <a:gd name="T2" fmla="*/ 52 w 105"/>
                <a:gd name="T3" fmla="*/ 16 h 101"/>
                <a:gd name="T4" fmla="*/ 56 w 105"/>
                <a:gd name="T5" fmla="*/ 27 h 101"/>
                <a:gd name="T6" fmla="*/ 61 w 105"/>
                <a:gd name="T7" fmla="*/ 36 h 101"/>
                <a:gd name="T8" fmla="*/ 65 w 105"/>
                <a:gd name="T9" fmla="*/ 37 h 101"/>
                <a:gd name="T10" fmla="*/ 76 w 105"/>
                <a:gd name="T11" fmla="*/ 37 h 101"/>
                <a:gd name="T12" fmla="*/ 84 w 105"/>
                <a:gd name="T13" fmla="*/ 43 h 101"/>
                <a:gd name="T14" fmla="*/ 85 w 105"/>
                <a:gd name="T15" fmla="*/ 46 h 101"/>
                <a:gd name="T16" fmla="*/ 89 w 105"/>
                <a:gd name="T17" fmla="*/ 47 h 101"/>
                <a:gd name="T18" fmla="*/ 97 w 105"/>
                <a:gd name="T19" fmla="*/ 45 h 101"/>
                <a:gd name="T20" fmla="*/ 100 w 105"/>
                <a:gd name="T21" fmla="*/ 45 h 101"/>
                <a:gd name="T22" fmla="*/ 98 w 105"/>
                <a:gd name="T23" fmla="*/ 49 h 101"/>
                <a:gd name="T24" fmla="*/ 97 w 105"/>
                <a:gd name="T25" fmla="*/ 55 h 101"/>
                <a:gd name="T26" fmla="*/ 101 w 105"/>
                <a:gd name="T27" fmla="*/ 59 h 101"/>
                <a:gd name="T28" fmla="*/ 105 w 105"/>
                <a:gd name="T29" fmla="*/ 63 h 101"/>
                <a:gd name="T30" fmla="*/ 95 w 105"/>
                <a:gd name="T31" fmla="*/ 65 h 101"/>
                <a:gd name="T32" fmla="*/ 78 w 105"/>
                <a:gd name="T33" fmla="*/ 68 h 101"/>
                <a:gd name="T34" fmla="*/ 72 w 105"/>
                <a:gd name="T35" fmla="*/ 72 h 101"/>
                <a:gd name="T36" fmla="*/ 66 w 105"/>
                <a:gd name="T37" fmla="*/ 79 h 101"/>
                <a:gd name="T38" fmla="*/ 53 w 105"/>
                <a:gd name="T39" fmla="*/ 88 h 101"/>
                <a:gd name="T40" fmla="*/ 39 w 105"/>
                <a:gd name="T41" fmla="*/ 78 h 101"/>
                <a:gd name="T42" fmla="*/ 32 w 105"/>
                <a:gd name="T43" fmla="*/ 76 h 101"/>
                <a:gd name="T44" fmla="*/ 19 w 105"/>
                <a:gd name="T45" fmla="*/ 79 h 101"/>
                <a:gd name="T46" fmla="*/ 15 w 105"/>
                <a:gd name="T47" fmla="*/ 82 h 101"/>
                <a:gd name="T48" fmla="*/ 13 w 105"/>
                <a:gd name="T49" fmla="*/ 86 h 101"/>
                <a:gd name="T50" fmla="*/ 23 w 105"/>
                <a:gd name="T51" fmla="*/ 92 h 101"/>
                <a:gd name="T52" fmla="*/ 28 w 105"/>
                <a:gd name="T53" fmla="*/ 93 h 101"/>
                <a:gd name="T54" fmla="*/ 25 w 105"/>
                <a:gd name="T55" fmla="*/ 96 h 101"/>
                <a:gd name="T56" fmla="*/ 6 w 105"/>
                <a:gd name="T57" fmla="*/ 101 h 101"/>
                <a:gd name="T58" fmla="*/ 4 w 105"/>
                <a:gd name="T59" fmla="*/ 99 h 101"/>
                <a:gd name="T60" fmla="*/ 9 w 105"/>
                <a:gd name="T61" fmla="*/ 92 h 101"/>
                <a:gd name="T62" fmla="*/ 4 w 105"/>
                <a:gd name="T63" fmla="*/ 82 h 101"/>
                <a:gd name="T64" fmla="*/ 6 w 105"/>
                <a:gd name="T65" fmla="*/ 72 h 101"/>
                <a:gd name="T66" fmla="*/ 9 w 105"/>
                <a:gd name="T67" fmla="*/ 65 h 101"/>
                <a:gd name="T68" fmla="*/ 19 w 105"/>
                <a:gd name="T69" fmla="*/ 60 h 101"/>
                <a:gd name="T70" fmla="*/ 20 w 105"/>
                <a:gd name="T71" fmla="*/ 63 h 101"/>
                <a:gd name="T72" fmla="*/ 26 w 105"/>
                <a:gd name="T73" fmla="*/ 65 h 101"/>
                <a:gd name="T74" fmla="*/ 28 w 105"/>
                <a:gd name="T75" fmla="*/ 62 h 101"/>
                <a:gd name="T76" fmla="*/ 30 w 105"/>
                <a:gd name="T77" fmla="*/ 56 h 101"/>
                <a:gd name="T78" fmla="*/ 28 w 105"/>
                <a:gd name="T79" fmla="*/ 53 h 101"/>
                <a:gd name="T80" fmla="*/ 29 w 105"/>
                <a:gd name="T81" fmla="*/ 47 h 101"/>
                <a:gd name="T82" fmla="*/ 35 w 105"/>
                <a:gd name="T83" fmla="*/ 39 h 101"/>
                <a:gd name="T84" fmla="*/ 36 w 105"/>
                <a:gd name="T85" fmla="*/ 29 h 101"/>
                <a:gd name="T86" fmla="*/ 36 w 105"/>
                <a:gd name="T87" fmla="*/ 20 h 101"/>
                <a:gd name="T88" fmla="*/ 33 w 105"/>
                <a:gd name="T89" fmla="*/ 16 h 101"/>
                <a:gd name="T90" fmla="*/ 30 w 105"/>
                <a:gd name="T91" fmla="*/ 13 h 101"/>
                <a:gd name="T92" fmla="*/ 30 w 105"/>
                <a:gd name="T93" fmla="*/ 6 h 101"/>
                <a:gd name="T94" fmla="*/ 33 w 105"/>
                <a:gd name="T95" fmla="*/ 1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101">
                  <a:moveTo>
                    <a:pt x="36" y="0"/>
                  </a:moveTo>
                  <a:lnTo>
                    <a:pt x="45" y="9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8" y="32"/>
                  </a:lnTo>
                  <a:lnTo>
                    <a:pt x="61" y="36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71" y="37"/>
                  </a:lnTo>
                  <a:lnTo>
                    <a:pt x="76" y="37"/>
                  </a:lnTo>
                  <a:lnTo>
                    <a:pt x="82" y="39"/>
                  </a:lnTo>
                  <a:lnTo>
                    <a:pt x="84" y="43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4" y="46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100" y="57"/>
                  </a:lnTo>
                  <a:lnTo>
                    <a:pt x="101" y="59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6" y="79"/>
                  </a:lnTo>
                  <a:lnTo>
                    <a:pt x="64" y="88"/>
                  </a:lnTo>
                  <a:lnTo>
                    <a:pt x="53" y="88"/>
                  </a:lnTo>
                  <a:lnTo>
                    <a:pt x="43" y="8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5" y="96"/>
                  </a:lnTo>
                  <a:lnTo>
                    <a:pt x="16" y="99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7" y="95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4" y="82"/>
                  </a:lnTo>
                  <a:lnTo>
                    <a:pt x="0" y="75"/>
                  </a:lnTo>
                  <a:lnTo>
                    <a:pt x="6" y="72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5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4941" y="2055"/>
              <a:ext cx="194" cy="194"/>
            </a:xfrm>
            <a:custGeom>
              <a:avLst/>
              <a:gdLst>
                <a:gd name="T0" fmla="*/ 187 w 194"/>
                <a:gd name="T1" fmla="*/ 14 h 194"/>
                <a:gd name="T2" fmla="*/ 194 w 194"/>
                <a:gd name="T3" fmla="*/ 43 h 194"/>
                <a:gd name="T4" fmla="*/ 185 w 194"/>
                <a:gd name="T5" fmla="*/ 63 h 194"/>
                <a:gd name="T6" fmla="*/ 187 w 194"/>
                <a:gd name="T7" fmla="*/ 71 h 194"/>
                <a:gd name="T8" fmla="*/ 178 w 194"/>
                <a:gd name="T9" fmla="*/ 74 h 194"/>
                <a:gd name="T10" fmla="*/ 177 w 194"/>
                <a:gd name="T11" fmla="*/ 92 h 194"/>
                <a:gd name="T12" fmla="*/ 171 w 194"/>
                <a:gd name="T13" fmla="*/ 124 h 194"/>
                <a:gd name="T14" fmla="*/ 168 w 194"/>
                <a:gd name="T15" fmla="*/ 137 h 194"/>
                <a:gd name="T16" fmla="*/ 175 w 194"/>
                <a:gd name="T17" fmla="*/ 144 h 194"/>
                <a:gd name="T18" fmla="*/ 161 w 194"/>
                <a:gd name="T19" fmla="*/ 163 h 194"/>
                <a:gd name="T20" fmla="*/ 161 w 194"/>
                <a:gd name="T21" fmla="*/ 154 h 194"/>
                <a:gd name="T22" fmla="*/ 162 w 194"/>
                <a:gd name="T23" fmla="*/ 141 h 194"/>
                <a:gd name="T24" fmla="*/ 158 w 194"/>
                <a:gd name="T25" fmla="*/ 150 h 194"/>
                <a:gd name="T26" fmla="*/ 148 w 194"/>
                <a:gd name="T27" fmla="*/ 163 h 194"/>
                <a:gd name="T28" fmla="*/ 142 w 194"/>
                <a:gd name="T29" fmla="*/ 171 h 194"/>
                <a:gd name="T30" fmla="*/ 136 w 194"/>
                <a:gd name="T31" fmla="*/ 163 h 194"/>
                <a:gd name="T32" fmla="*/ 119 w 194"/>
                <a:gd name="T33" fmla="*/ 169 h 194"/>
                <a:gd name="T34" fmla="*/ 113 w 194"/>
                <a:gd name="T35" fmla="*/ 174 h 194"/>
                <a:gd name="T36" fmla="*/ 113 w 194"/>
                <a:gd name="T37" fmla="*/ 170 h 194"/>
                <a:gd name="T38" fmla="*/ 99 w 194"/>
                <a:gd name="T39" fmla="*/ 170 h 194"/>
                <a:gd name="T40" fmla="*/ 96 w 194"/>
                <a:gd name="T41" fmla="*/ 180 h 194"/>
                <a:gd name="T42" fmla="*/ 90 w 194"/>
                <a:gd name="T43" fmla="*/ 186 h 194"/>
                <a:gd name="T44" fmla="*/ 86 w 194"/>
                <a:gd name="T45" fmla="*/ 194 h 194"/>
                <a:gd name="T46" fmla="*/ 75 w 194"/>
                <a:gd name="T47" fmla="*/ 194 h 194"/>
                <a:gd name="T48" fmla="*/ 69 w 194"/>
                <a:gd name="T49" fmla="*/ 186 h 194"/>
                <a:gd name="T50" fmla="*/ 73 w 194"/>
                <a:gd name="T51" fmla="*/ 171 h 194"/>
                <a:gd name="T52" fmla="*/ 27 w 194"/>
                <a:gd name="T53" fmla="*/ 173 h 194"/>
                <a:gd name="T54" fmla="*/ 0 w 194"/>
                <a:gd name="T55" fmla="*/ 180 h 194"/>
                <a:gd name="T56" fmla="*/ 10 w 194"/>
                <a:gd name="T57" fmla="*/ 173 h 194"/>
                <a:gd name="T58" fmla="*/ 27 w 194"/>
                <a:gd name="T59" fmla="*/ 157 h 194"/>
                <a:gd name="T60" fmla="*/ 47 w 194"/>
                <a:gd name="T61" fmla="*/ 144 h 194"/>
                <a:gd name="T62" fmla="*/ 59 w 194"/>
                <a:gd name="T63" fmla="*/ 146 h 194"/>
                <a:gd name="T64" fmla="*/ 73 w 194"/>
                <a:gd name="T65" fmla="*/ 146 h 194"/>
                <a:gd name="T66" fmla="*/ 87 w 194"/>
                <a:gd name="T67" fmla="*/ 143 h 194"/>
                <a:gd name="T68" fmla="*/ 86 w 194"/>
                <a:gd name="T69" fmla="*/ 135 h 194"/>
                <a:gd name="T70" fmla="*/ 87 w 194"/>
                <a:gd name="T71" fmla="*/ 128 h 194"/>
                <a:gd name="T72" fmla="*/ 98 w 194"/>
                <a:gd name="T73" fmla="*/ 114 h 194"/>
                <a:gd name="T74" fmla="*/ 99 w 194"/>
                <a:gd name="T75" fmla="*/ 101 h 194"/>
                <a:gd name="T76" fmla="*/ 106 w 194"/>
                <a:gd name="T77" fmla="*/ 99 h 194"/>
                <a:gd name="T78" fmla="*/ 103 w 194"/>
                <a:gd name="T79" fmla="*/ 111 h 194"/>
                <a:gd name="T80" fmla="*/ 116 w 194"/>
                <a:gd name="T81" fmla="*/ 108 h 194"/>
                <a:gd name="T82" fmla="*/ 128 w 194"/>
                <a:gd name="T83" fmla="*/ 104 h 194"/>
                <a:gd name="T84" fmla="*/ 132 w 194"/>
                <a:gd name="T85" fmla="*/ 89 h 194"/>
                <a:gd name="T86" fmla="*/ 158 w 194"/>
                <a:gd name="T87" fmla="*/ 56 h 194"/>
                <a:gd name="T88" fmla="*/ 164 w 194"/>
                <a:gd name="T89" fmla="*/ 45 h 194"/>
                <a:gd name="T90" fmla="*/ 155 w 194"/>
                <a:gd name="T91" fmla="*/ 36 h 194"/>
                <a:gd name="T92" fmla="*/ 162 w 194"/>
                <a:gd name="T93" fmla="*/ 23 h 194"/>
                <a:gd name="T94" fmla="*/ 170 w 194"/>
                <a:gd name="T95" fmla="*/ 7 h 1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94">
                  <a:moveTo>
                    <a:pt x="168" y="0"/>
                  </a:moveTo>
                  <a:lnTo>
                    <a:pt x="185" y="6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7"/>
                  </a:lnTo>
                  <a:lnTo>
                    <a:pt x="193" y="29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4" y="49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1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9"/>
                  </a:lnTo>
                  <a:lnTo>
                    <a:pt x="175" y="84"/>
                  </a:lnTo>
                  <a:lnTo>
                    <a:pt x="177" y="92"/>
                  </a:lnTo>
                  <a:lnTo>
                    <a:pt x="177" y="101"/>
                  </a:lnTo>
                  <a:lnTo>
                    <a:pt x="177" y="108"/>
                  </a:lnTo>
                  <a:lnTo>
                    <a:pt x="171" y="117"/>
                  </a:lnTo>
                  <a:lnTo>
                    <a:pt x="171" y="124"/>
                  </a:lnTo>
                  <a:lnTo>
                    <a:pt x="172" y="130"/>
                  </a:lnTo>
                  <a:lnTo>
                    <a:pt x="172" y="133"/>
                  </a:lnTo>
                  <a:lnTo>
                    <a:pt x="171" y="134"/>
                  </a:lnTo>
                  <a:lnTo>
                    <a:pt x="168" y="137"/>
                  </a:lnTo>
                  <a:lnTo>
                    <a:pt x="171" y="138"/>
                  </a:lnTo>
                  <a:lnTo>
                    <a:pt x="174" y="140"/>
                  </a:lnTo>
                  <a:lnTo>
                    <a:pt x="175" y="141"/>
                  </a:lnTo>
                  <a:lnTo>
                    <a:pt x="175" y="144"/>
                  </a:lnTo>
                  <a:lnTo>
                    <a:pt x="175" y="148"/>
                  </a:lnTo>
                  <a:lnTo>
                    <a:pt x="171" y="156"/>
                  </a:lnTo>
                  <a:lnTo>
                    <a:pt x="162" y="164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9" y="158"/>
                  </a:lnTo>
                  <a:lnTo>
                    <a:pt x="161" y="154"/>
                  </a:lnTo>
                  <a:lnTo>
                    <a:pt x="164" y="147"/>
                  </a:lnTo>
                  <a:lnTo>
                    <a:pt x="165" y="144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1" y="141"/>
                  </a:lnTo>
                  <a:lnTo>
                    <a:pt x="159" y="144"/>
                  </a:lnTo>
                  <a:lnTo>
                    <a:pt x="158" y="146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49" y="158"/>
                  </a:lnTo>
                  <a:lnTo>
                    <a:pt x="148" y="163"/>
                  </a:lnTo>
                  <a:lnTo>
                    <a:pt x="148" y="166"/>
                  </a:lnTo>
                  <a:lnTo>
                    <a:pt x="147" y="173"/>
                  </a:lnTo>
                  <a:lnTo>
                    <a:pt x="141" y="173"/>
                  </a:lnTo>
                  <a:lnTo>
                    <a:pt x="142" y="171"/>
                  </a:lnTo>
                  <a:lnTo>
                    <a:pt x="142" y="170"/>
                  </a:lnTo>
                  <a:lnTo>
                    <a:pt x="141" y="167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4" y="166"/>
                  </a:lnTo>
                  <a:lnTo>
                    <a:pt x="129" y="173"/>
                  </a:lnTo>
                  <a:lnTo>
                    <a:pt x="122" y="170"/>
                  </a:lnTo>
                  <a:lnTo>
                    <a:pt x="119" y="169"/>
                  </a:lnTo>
                  <a:lnTo>
                    <a:pt x="116" y="170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2" y="169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99" y="170"/>
                  </a:lnTo>
                  <a:lnTo>
                    <a:pt x="100" y="173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96" y="180"/>
                  </a:lnTo>
                  <a:lnTo>
                    <a:pt x="93" y="181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7" y="193"/>
                  </a:lnTo>
                  <a:lnTo>
                    <a:pt x="86" y="193"/>
                  </a:lnTo>
                  <a:lnTo>
                    <a:pt x="86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5" y="194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2" y="187"/>
                  </a:lnTo>
                  <a:lnTo>
                    <a:pt x="69" y="186"/>
                  </a:lnTo>
                  <a:lnTo>
                    <a:pt x="69" y="180"/>
                  </a:lnTo>
                  <a:lnTo>
                    <a:pt x="69" y="174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5" y="170"/>
                  </a:lnTo>
                  <a:lnTo>
                    <a:pt x="59" y="170"/>
                  </a:lnTo>
                  <a:lnTo>
                    <a:pt x="40" y="171"/>
                  </a:lnTo>
                  <a:lnTo>
                    <a:pt x="27" y="173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7" y="173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5" y="170"/>
                  </a:lnTo>
                  <a:lnTo>
                    <a:pt x="20" y="166"/>
                  </a:lnTo>
                  <a:lnTo>
                    <a:pt x="27" y="157"/>
                  </a:lnTo>
                  <a:lnTo>
                    <a:pt x="36" y="150"/>
                  </a:lnTo>
                  <a:lnTo>
                    <a:pt x="40" y="147"/>
                  </a:lnTo>
                  <a:lnTo>
                    <a:pt x="44" y="144"/>
                  </a:lnTo>
                  <a:lnTo>
                    <a:pt x="47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59" y="146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3" y="146"/>
                  </a:lnTo>
                  <a:lnTo>
                    <a:pt x="83" y="150"/>
                  </a:lnTo>
                  <a:lnTo>
                    <a:pt x="85" y="147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7" y="138"/>
                  </a:lnTo>
                  <a:lnTo>
                    <a:pt x="86" y="135"/>
                  </a:lnTo>
                  <a:lnTo>
                    <a:pt x="85" y="134"/>
                  </a:lnTo>
                  <a:lnTo>
                    <a:pt x="85" y="133"/>
                  </a:lnTo>
                  <a:lnTo>
                    <a:pt x="86" y="131"/>
                  </a:lnTo>
                  <a:lnTo>
                    <a:pt x="87" y="128"/>
                  </a:lnTo>
                  <a:lnTo>
                    <a:pt x="92" y="124"/>
                  </a:lnTo>
                  <a:lnTo>
                    <a:pt x="95" y="121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6" y="110"/>
                  </a:lnTo>
                  <a:lnTo>
                    <a:pt x="96" y="107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103" y="98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9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103" y="111"/>
                  </a:lnTo>
                  <a:lnTo>
                    <a:pt x="102" y="114"/>
                  </a:lnTo>
                  <a:lnTo>
                    <a:pt x="113" y="114"/>
                  </a:lnTo>
                  <a:lnTo>
                    <a:pt x="113" y="108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3" y="107"/>
                  </a:lnTo>
                  <a:lnTo>
                    <a:pt x="128" y="105"/>
                  </a:lnTo>
                  <a:lnTo>
                    <a:pt x="128" y="104"/>
                  </a:lnTo>
                  <a:lnTo>
                    <a:pt x="131" y="101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32" y="89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8" y="62"/>
                  </a:lnTo>
                  <a:lnTo>
                    <a:pt x="158" y="56"/>
                  </a:lnTo>
                  <a:lnTo>
                    <a:pt x="158" y="50"/>
                  </a:lnTo>
                  <a:lnTo>
                    <a:pt x="161" y="49"/>
                  </a:lnTo>
                  <a:lnTo>
                    <a:pt x="162" y="48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0"/>
                  </a:lnTo>
                  <a:lnTo>
                    <a:pt x="159" y="39"/>
                  </a:lnTo>
                  <a:lnTo>
                    <a:pt x="155" y="36"/>
                  </a:lnTo>
                  <a:lnTo>
                    <a:pt x="157" y="35"/>
                  </a:lnTo>
                  <a:lnTo>
                    <a:pt x="158" y="33"/>
                  </a:lnTo>
                  <a:lnTo>
                    <a:pt x="162" y="32"/>
                  </a:lnTo>
                  <a:lnTo>
                    <a:pt x="162" y="23"/>
                  </a:lnTo>
                  <a:lnTo>
                    <a:pt x="161" y="14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4916" y="2235"/>
              <a:ext cx="42" cy="72"/>
            </a:xfrm>
            <a:custGeom>
              <a:avLst/>
              <a:gdLst>
                <a:gd name="T0" fmla="*/ 20 w 42"/>
                <a:gd name="T1" fmla="*/ 0 h 72"/>
                <a:gd name="T2" fmla="*/ 23 w 42"/>
                <a:gd name="T3" fmla="*/ 1 h 72"/>
                <a:gd name="T4" fmla="*/ 26 w 42"/>
                <a:gd name="T5" fmla="*/ 6 h 72"/>
                <a:gd name="T6" fmla="*/ 28 w 42"/>
                <a:gd name="T7" fmla="*/ 9 h 72"/>
                <a:gd name="T8" fmla="*/ 36 w 42"/>
                <a:gd name="T9" fmla="*/ 13 h 72"/>
                <a:gd name="T10" fmla="*/ 33 w 42"/>
                <a:gd name="T11" fmla="*/ 20 h 72"/>
                <a:gd name="T12" fmla="*/ 39 w 42"/>
                <a:gd name="T13" fmla="*/ 23 h 72"/>
                <a:gd name="T14" fmla="*/ 42 w 42"/>
                <a:gd name="T15" fmla="*/ 27 h 72"/>
                <a:gd name="T16" fmla="*/ 36 w 42"/>
                <a:gd name="T17" fmla="*/ 33 h 72"/>
                <a:gd name="T18" fmla="*/ 35 w 42"/>
                <a:gd name="T19" fmla="*/ 45 h 72"/>
                <a:gd name="T20" fmla="*/ 33 w 42"/>
                <a:gd name="T21" fmla="*/ 56 h 72"/>
                <a:gd name="T22" fmla="*/ 28 w 42"/>
                <a:gd name="T23" fmla="*/ 65 h 72"/>
                <a:gd name="T24" fmla="*/ 17 w 42"/>
                <a:gd name="T25" fmla="*/ 69 h 72"/>
                <a:gd name="T26" fmla="*/ 16 w 42"/>
                <a:gd name="T27" fmla="*/ 66 h 72"/>
                <a:gd name="T28" fmla="*/ 19 w 42"/>
                <a:gd name="T29" fmla="*/ 63 h 72"/>
                <a:gd name="T30" fmla="*/ 15 w 42"/>
                <a:gd name="T31" fmla="*/ 65 h 72"/>
                <a:gd name="T32" fmla="*/ 12 w 42"/>
                <a:gd name="T33" fmla="*/ 66 h 72"/>
                <a:gd name="T34" fmla="*/ 12 w 42"/>
                <a:gd name="T35" fmla="*/ 52 h 72"/>
                <a:gd name="T36" fmla="*/ 16 w 42"/>
                <a:gd name="T37" fmla="*/ 42 h 72"/>
                <a:gd name="T38" fmla="*/ 20 w 42"/>
                <a:gd name="T39" fmla="*/ 32 h 72"/>
                <a:gd name="T40" fmla="*/ 19 w 42"/>
                <a:gd name="T41" fmla="*/ 26 h 72"/>
                <a:gd name="T42" fmla="*/ 15 w 42"/>
                <a:gd name="T43" fmla="*/ 26 h 72"/>
                <a:gd name="T44" fmla="*/ 16 w 42"/>
                <a:gd name="T45" fmla="*/ 27 h 72"/>
                <a:gd name="T46" fmla="*/ 13 w 42"/>
                <a:gd name="T47" fmla="*/ 39 h 72"/>
                <a:gd name="T48" fmla="*/ 10 w 42"/>
                <a:gd name="T49" fmla="*/ 39 h 72"/>
                <a:gd name="T50" fmla="*/ 7 w 42"/>
                <a:gd name="T51" fmla="*/ 37 h 72"/>
                <a:gd name="T52" fmla="*/ 3 w 42"/>
                <a:gd name="T53" fmla="*/ 32 h 72"/>
                <a:gd name="T54" fmla="*/ 4 w 42"/>
                <a:gd name="T55" fmla="*/ 29 h 72"/>
                <a:gd name="T56" fmla="*/ 9 w 42"/>
                <a:gd name="T57" fmla="*/ 30 h 72"/>
                <a:gd name="T58" fmla="*/ 3 w 42"/>
                <a:gd name="T59" fmla="*/ 20 h 72"/>
                <a:gd name="T60" fmla="*/ 0 w 42"/>
                <a:gd name="T61" fmla="*/ 16 h 72"/>
                <a:gd name="T62" fmla="*/ 3 w 42"/>
                <a:gd name="T63" fmla="*/ 12 h 72"/>
                <a:gd name="T64" fmla="*/ 6 w 42"/>
                <a:gd name="T65" fmla="*/ 12 h 72"/>
                <a:gd name="T66" fmla="*/ 10 w 42"/>
                <a:gd name="T67" fmla="*/ 12 h 72"/>
                <a:gd name="T68" fmla="*/ 16 w 42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72">
                  <a:moveTo>
                    <a:pt x="16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5"/>
                  </a:lnTo>
                  <a:lnTo>
                    <a:pt x="35" y="49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2" y="72"/>
                  </a:lnTo>
                  <a:lnTo>
                    <a:pt x="17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5" y="65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6" y="42"/>
                  </a:lnTo>
                  <a:lnTo>
                    <a:pt x="22" y="33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4745" y="2442"/>
              <a:ext cx="30" cy="72"/>
            </a:xfrm>
            <a:custGeom>
              <a:avLst/>
              <a:gdLst>
                <a:gd name="T0" fmla="*/ 21 w 30"/>
                <a:gd name="T1" fmla="*/ 0 h 72"/>
                <a:gd name="T2" fmla="*/ 30 w 30"/>
                <a:gd name="T3" fmla="*/ 0 h 72"/>
                <a:gd name="T4" fmla="*/ 29 w 30"/>
                <a:gd name="T5" fmla="*/ 19 h 72"/>
                <a:gd name="T6" fmla="*/ 26 w 30"/>
                <a:gd name="T7" fmla="*/ 38 h 72"/>
                <a:gd name="T8" fmla="*/ 20 w 30"/>
                <a:gd name="T9" fmla="*/ 55 h 72"/>
                <a:gd name="T10" fmla="*/ 17 w 30"/>
                <a:gd name="T11" fmla="*/ 64 h 72"/>
                <a:gd name="T12" fmla="*/ 14 w 30"/>
                <a:gd name="T13" fmla="*/ 72 h 72"/>
                <a:gd name="T14" fmla="*/ 8 w 30"/>
                <a:gd name="T15" fmla="*/ 72 h 72"/>
                <a:gd name="T16" fmla="*/ 4 w 30"/>
                <a:gd name="T17" fmla="*/ 65 h 72"/>
                <a:gd name="T18" fmla="*/ 1 w 30"/>
                <a:gd name="T19" fmla="*/ 58 h 72"/>
                <a:gd name="T20" fmla="*/ 0 w 30"/>
                <a:gd name="T21" fmla="*/ 55 h 72"/>
                <a:gd name="T22" fmla="*/ 0 w 30"/>
                <a:gd name="T23" fmla="*/ 51 h 72"/>
                <a:gd name="T24" fmla="*/ 1 w 30"/>
                <a:gd name="T25" fmla="*/ 46 h 72"/>
                <a:gd name="T26" fmla="*/ 3 w 30"/>
                <a:gd name="T27" fmla="*/ 39 h 72"/>
                <a:gd name="T28" fmla="*/ 6 w 30"/>
                <a:gd name="T29" fmla="*/ 29 h 72"/>
                <a:gd name="T30" fmla="*/ 11 w 30"/>
                <a:gd name="T31" fmla="*/ 19 h 72"/>
                <a:gd name="T32" fmla="*/ 17 w 30"/>
                <a:gd name="T33" fmla="*/ 10 h 72"/>
                <a:gd name="T34" fmla="*/ 21 w 3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72">
                  <a:moveTo>
                    <a:pt x="21" y="0"/>
                  </a:moveTo>
                  <a:lnTo>
                    <a:pt x="30" y="0"/>
                  </a:lnTo>
                  <a:lnTo>
                    <a:pt x="29" y="19"/>
                  </a:lnTo>
                  <a:lnTo>
                    <a:pt x="26" y="38"/>
                  </a:lnTo>
                  <a:lnTo>
                    <a:pt x="20" y="55"/>
                  </a:lnTo>
                  <a:lnTo>
                    <a:pt x="17" y="64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077" y="2484"/>
              <a:ext cx="179" cy="81"/>
            </a:xfrm>
            <a:custGeom>
              <a:avLst/>
              <a:gdLst>
                <a:gd name="T0" fmla="*/ 55 w 179"/>
                <a:gd name="T1" fmla="*/ 3 h 81"/>
                <a:gd name="T2" fmla="*/ 81 w 179"/>
                <a:gd name="T3" fmla="*/ 7 h 81"/>
                <a:gd name="T4" fmla="*/ 88 w 179"/>
                <a:gd name="T5" fmla="*/ 12 h 81"/>
                <a:gd name="T6" fmla="*/ 91 w 179"/>
                <a:gd name="T7" fmla="*/ 19 h 81"/>
                <a:gd name="T8" fmla="*/ 95 w 179"/>
                <a:gd name="T9" fmla="*/ 23 h 81"/>
                <a:gd name="T10" fmla="*/ 102 w 179"/>
                <a:gd name="T11" fmla="*/ 22 h 81"/>
                <a:gd name="T12" fmla="*/ 111 w 179"/>
                <a:gd name="T13" fmla="*/ 25 h 81"/>
                <a:gd name="T14" fmla="*/ 128 w 179"/>
                <a:gd name="T15" fmla="*/ 35 h 81"/>
                <a:gd name="T16" fmla="*/ 137 w 179"/>
                <a:gd name="T17" fmla="*/ 40 h 81"/>
                <a:gd name="T18" fmla="*/ 137 w 179"/>
                <a:gd name="T19" fmla="*/ 45 h 81"/>
                <a:gd name="T20" fmla="*/ 146 w 179"/>
                <a:gd name="T21" fmla="*/ 46 h 81"/>
                <a:gd name="T22" fmla="*/ 157 w 179"/>
                <a:gd name="T23" fmla="*/ 61 h 81"/>
                <a:gd name="T24" fmla="*/ 167 w 179"/>
                <a:gd name="T25" fmla="*/ 62 h 81"/>
                <a:gd name="T26" fmla="*/ 179 w 179"/>
                <a:gd name="T27" fmla="*/ 72 h 81"/>
                <a:gd name="T28" fmla="*/ 121 w 179"/>
                <a:gd name="T29" fmla="*/ 81 h 81"/>
                <a:gd name="T30" fmla="*/ 123 w 179"/>
                <a:gd name="T31" fmla="*/ 61 h 81"/>
                <a:gd name="T32" fmla="*/ 108 w 179"/>
                <a:gd name="T33" fmla="*/ 53 h 81"/>
                <a:gd name="T34" fmla="*/ 105 w 179"/>
                <a:gd name="T35" fmla="*/ 48 h 81"/>
                <a:gd name="T36" fmla="*/ 105 w 179"/>
                <a:gd name="T37" fmla="*/ 43 h 81"/>
                <a:gd name="T38" fmla="*/ 105 w 179"/>
                <a:gd name="T39" fmla="*/ 39 h 81"/>
                <a:gd name="T40" fmla="*/ 101 w 179"/>
                <a:gd name="T41" fmla="*/ 38 h 81"/>
                <a:gd name="T42" fmla="*/ 89 w 179"/>
                <a:gd name="T43" fmla="*/ 39 h 81"/>
                <a:gd name="T44" fmla="*/ 82 w 179"/>
                <a:gd name="T45" fmla="*/ 36 h 81"/>
                <a:gd name="T46" fmla="*/ 74 w 179"/>
                <a:gd name="T47" fmla="*/ 25 h 81"/>
                <a:gd name="T48" fmla="*/ 71 w 179"/>
                <a:gd name="T49" fmla="*/ 25 h 81"/>
                <a:gd name="T50" fmla="*/ 66 w 179"/>
                <a:gd name="T51" fmla="*/ 25 h 81"/>
                <a:gd name="T52" fmla="*/ 61 w 179"/>
                <a:gd name="T53" fmla="*/ 19 h 81"/>
                <a:gd name="T54" fmla="*/ 55 w 179"/>
                <a:gd name="T55" fmla="*/ 20 h 81"/>
                <a:gd name="T56" fmla="*/ 49 w 179"/>
                <a:gd name="T57" fmla="*/ 16 h 81"/>
                <a:gd name="T58" fmla="*/ 45 w 179"/>
                <a:gd name="T59" fmla="*/ 10 h 81"/>
                <a:gd name="T60" fmla="*/ 39 w 179"/>
                <a:gd name="T61" fmla="*/ 10 h 81"/>
                <a:gd name="T62" fmla="*/ 30 w 179"/>
                <a:gd name="T63" fmla="*/ 9 h 81"/>
                <a:gd name="T64" fmla="*/ 19 w 179"/>
                <a:gd name="T65" fmla="*/ 19 h 81"/>
                <a:gd name="T66" fmla="*/ 13 w 179"/>
                <a:gd name="T67" fmla="*/ 28 h 81"/>
                <a:gd name="T68" fmla="*/ 6 w 179"/>
                <a:gd name="T69" fmla="*/ 29 h 81"/>
                <a:gd name="T70" fmla="*/ 0 w 179"/>
                <a:gd name="T71" fmla="*/ 30 h 81"/>
                <a:gd name="T72" fmla="*/ 9 w 179"/>
                <a:gd name="T73" fmla="*/ 13 h 81"/>
                <a:gd name="T74" fmla="*/ 16 w 179"/>
                <a:gd name="T75" fmla="*/ 4 h 81"/>
                <a:gd name="T76" fmla="*/ 27 w 179"/>
                <a:gd name="T77" fmla="*/ 0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9" h="81">
                  <a:moveTo>
                    <a:pt x="27" y="0"/>
                  </a:moveTo>
                  <a:lnTo>
                    <a:pt x="55" y="3"/>
                  </a:lnTo>
                  <a:lnTo>
                    <a:pt x="74" y="6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89" y="16"/>
                  </a:lnTo>
                  <a:lnTo>
                    <a:pt x="91" y="19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7" y="23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8" y="35"/>
                  </a:lnTo>
                  <a:lnTo>
                    <a:pt x="135" y="39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54" y="48"/>
                  </a:lnTo>
                  <a:lnTo>
                    <a:pt x="157" y="61"/>
                  </a:lnTo>
                  <a:lnTo>
                    <a:pt x="161" y="62"/>
                  </a:lnTo>
                  <a:lnTo>
                    <a:pt x="167" y="62"/>
                  </a:lnTo>
                  <a:lnTo>
                    <a:pt x="177" y="61"/>
                  </a:lnTo>
                  <a:lnTo>
                    <a:pt x="179" y="72"/>
                  </a:lnTo>
                  <a:lnTo>
                    <a:pt x="150" y="76"/>
                  </a:lnTo>
                  <a:lnTo>
                    <a:pt x="121" y="81"/>
                  </a:lnTo>
                  <a:lnTo>
                    <a:pt x="130" y="64"/>
                  </a:lnTo>
                  <a:lnTo>
                    <a:pt x="123" y="61"/>
                  </a:lnTo>
                  <a:lnTo>
                    <a:pt x="115" y="58"/>
                  </a:lnTo>
                  <a:lnTo>
                    <a:pt x="108" y="53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5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6"/>
                  </a:lnTo>
                  <a:lnTo>
                    <a:pt x="66" y="25"/>
                  </a:lnTo>
                  <a:lnTo>
                    <a:pt x="63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0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540" y="2565"/>
              <a:ext cx="49" cy="44"/>
            </a:xfrm>
            <a:custGeom>
              <a:avLst/>
              <a:gdLst>
                <a:gd name="T0" fmla="*/ 33 w 49"/>
                <a:gd name="T1" fmla="*/ 0 h 44"/>
                <a:gd name="T2" fmla="*/ 41 w 49"/>
                <a:gd name="T3" fmla="*/ 0 h 44"/>
                <a:gd name="T4" fmla="*/ 46 w 49"/>
                <a:gd name="T5" fmla="*/ 1 h 44"/>
                <a:gd name="T6" fmla="*/ 49 w 49"/>
                <a:gd name="T7" fmla="*/ 3 h 44"/>
                <a:gd name="T8" fmla="*/ 49 w 49"/>
                <a:gd name="T9" fmla="*/ 6 h 44"/>
                <a:gd name="T10" fmla="*/ 49 w 49"/>
                <a:gd name="T11" fmla="*/ 8 h 44"/>
                <a:gd name="T12" fmla="*/ 49 w 49"/>
                <a:gd name="T13" fmla="*/ 10 h 44"/>
                <a:gd name="T14" fmla="*/ 46 w 49"/>
                <a:gd name="T15" fmla="*/ 11 h 44"/>
                <a:gd name="T16" fmla="*/ 45 w 49"/>
                <a:gd name="T17" fmla="*/ 11 h 44"/>
                <a:gd name="T18" fmla="*/ 45 w 49"/>
                <a:gd name="T19" fmla="*/ 10 h 44"/>
                <a:gd name="T20" fmla="*/ 42 w 49"/>
                <a:gd name="T21" fmla="*/ 21 h 44"/>
                <a:gd name="T22" fmla="*/ 41 w 49"/>
                <a:gd name="T23" fmla="*/ 27 h 44"/>
                <a:gd name="T24" fmla="*/ 38 w 49"/>
                <a:gd name="T25" fmla="*/ 31 h 44"/>
                <a:gd name="T26" fmla="*/ 36 w 49"/>
                <a:gd name="T27" fmla="*/ 36 h 44"/>
                <a:gd name="T28" fmla="*/ 33 w 49"/>
                <a:gd name="T29" fmla="*/ 40 h 44"/>
                <a:gd name="T30" fmla="*/ 29 w 49"/>
                <a:gd name="T31" fmla="*/ 42 h 44"/>
                <a:gd name="T32" fmla="*/ 25 w 49"/>
                <a:gd name="T33" fmla="*/ 43 h 44"/>
                <a:gd name="T34" fmla="*/ 22 w 49"/>
                <a:gd name="T35" fmla="*/ 44 h 44"/>
                <a:gd name="T36" fmla="*/ 18 w 49"/>
                <a:gd name="T37" fmla="*/ 44 h 44"/>
                <a:gd name="T38" fmla="*/ 15 w 49"/>
                <a:gd name="T39" fmla="*/ 44 h 44"/>
                <a:gd name="T40" fmla="*/ 13 w 49"/>
                <a:gd name="T41" fmla="*/ 43 h 44"/>
                <a:gd name="T42" fmla="*/ 9 w 49"/>
                <a:gd name="T43" fmla="*/ 40 h 44"/>
                <a:gd name="T44" fmla="*/ 6 w 49"/>
                <a:gd name="T45" fmla="*/ 37 h 44"/>
                <a:gd name="T46" fmla="*/ 3 w 49"/>
                <a:gd name="T47" fmla="*/ 29 h 44"/>
                <a:gd name="T48" fmla="*/ 0 w 49"/>
                <a:gd name="T49" fmla="*/ 19 h 44"/>
                <a:gd name="T50" fmla="*/ 16 w 49"/>
                <a:gd name="T51" fmla="*/ 7 h 44"/>
                <a:gd name="T52" fmla="*/ 26 w 49"/>
                <a:gd name="T53" fmla="*/ 3 h 44"/>
                <a:gd name="T54" fmla="*/ 31 w 49"/>
                <a:gd name="T55" fmla="*/ 0 h 44"/>
                <a:gd name="T56" fmla="*/ 33 w 49"/>
                <a:gd name="T57" fmla="*/ 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" h="44">
                  <a:moveTo>
                    <a:pt x="33" y="0"/>
                  </a:move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2" y="21"/>
                  </a:lnTo>
                  <a:lnTo>
                    <a:pt x="41" y="27"/>
                  </a:lnTo>
                  <a:lnTo>
                    <a:pt x="38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0" y="19"/>
                  </a:lnTo>
                  <a:lnTo>
                    <a:pt x="16" y="7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182" y="2589"/>
              <a:ext cx="41" cy="20"/>
            </a:xfrm>
            <a:custGeom>
              <a:avLst/>
              <a:gdLst>
                <a:gd name="T0" fmla="*/ 5 w 41"/>
                <a:gd name="T1" fmla="*/ 0 h 20"/>
                <a:gd name="T2" fmla="*/ 12 w 41"/>
                <a:gd name="T3" fmla="*/ 0 h 20"/>
                <a:gd name="T4" fmla="*/ 19 w 41"/>
                <a:gd name="T5" fmla="*/ 0 h 20"/>
                <a:gd name="T6" fmla="*/ 26 w 41"/>
                <a:gd name="T7" fmla="*/ 2 h 20"/>
                <a:gd name="T8" fmla="*/ 33 w 41"/>
                <a:gd name="T9" fmla="*/ 3 h 20"/>
                <a:gd name="T10" fmla="*/ 33 w 41"/>
                <a:gd name="T11" fmla="*/ 9 h 20"/>
                <a:gd name="T12" fmla="*/ 38 w 41"/>
                <a:gd name="T13" fmla="*/ 9 h 20"/>
                <a:gd name="T14" fmla="*/ 39 w 41"/>
                <a:gd name="T15" fmla="*/ 9 h 20"/>
                <a:gd name="T16" fmla="*/ 41 w 41"/>
                <a:gd name="T17" fmla="*/ 10 h 20"/>
                <a:gd name="T18" fmla="*/ 41 w 41"/>
                <a:gd name="T19" fmla="*/ 12 h 20"/>
                <a:gd name="T20" fmla="*/ 38 w 41"/>
                <a:gd name="T21" fmla="*/ 15 h 20"/>
                <a:gd name="T22" fmla="*/ 35 w 41"/>
                <a:gd name="T23" fmla="*/ 18 h 20"/>
                <a:gd name="T24" fmla="*/ 29 w 41"/>
                <a:gd name="T25" fmla="*/ 19 h 20"/>
                <a:gd name="T26" fmla="*/ 25 w 41"/>
                <a:gd name="T27" fmla="*/ 20 h 20"/>
                <a:gd name="T28" fmla="*/ 19 w 41"/>
                <a:gd name="T29" fmla="*/ 19 h 20"/>
                <a:gd name="T30" fmla="*/ 19 w 41"/>
                <a:gd name="T31" fmla="*/ 18 h 20"/>
                <a:gd name="T32" fmla="*/ 15 w 41"/>
                <a:gd name="T33" fmla="*/ 15 h 20"/>
                <a:gd name="T34" fmla="*/ 9 w 41"/>
                <a:gd name="T35" fmla="*/ 13 h 20"/>
                <a:gd name="T36" fmla="*/ 5 w 41"/>
                <a:gd name="T37" fmla="*/ 10 h 20"/>
                <a:gd name="T38" fmla="*/ 0 w 41"/>
                <a:gd name="T39" fmla="*/ 9 h 20"/>
                <a:gd name="T40" fmla="*/ 5 w 41"/>
                <a:gd name="T41" fmla="*/ 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0">
                  <a:moveTo>
                    <a:pt x="5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4739" y="2595"/>
              <a:ext cx="81" cy="135"/>
            </a:xfrm>
            <a:custGeom>
              <a:avLst/>
              <a:gdLst>
                <a:gd name="T0" fmla="*/ 7 w 81"/>
                <a:gd name="T1" fmla="*/ 59 h 135"/>
                <a:gd name="T2" fmla="*/ 14 w 81"/>
                <a:gd name="T3" fmla="*/ 58 h 135"/>
                <a:gd name="T4" fmla="*/ 13 w 81"/>
                <a:gd name="T5" fmla="*/ 52 h 135"/>
                <a:gd name="T6" fmla="*/ 12 w 81"/>
                <a:gd name="T7" fmla="*/ 48 h 135"/>
                <a:gd name="T8" fmla="*/ 17 w 81"/>
                <a:gd name="T9" fmla="*/ 42 h 135"/>
                <a:gd name="T10" fmla="*/ 17 w 81"/>
                <a:gd name="T11" fmla="*/ 12 h 135"/>
                <a:gd name="T12" fmla="*/ 25 w 81"/>
                <a:gd name="T13" fmla="*/ 1 h 135"/>
                <a:gd name="T14" fmla="*/ 33 w 81"/>
                <a:gd name="T15" fmla="*/ 6 h 135"/>
                <a:gd name="T16" fmla="*/ 39 w 81"/>
                <a:gd name="T17" fmla="*/ 6 h 135"/>
                <a:gd name="T18" fmla="*/ 43 w 81"/>
                <a:gd name="T19" fmla="*/ 3 h 135"/>
                <a:gd name="T20" fmla="*/ 48 w 81"/>
                <a:gd name="T21" fmla="*/ 0 h 135"/>
                <a:gd name="T22" fmla="*/ 45 w 81"/>
                <a:gd name="T23" fmla="*/ 12 h 135"/>
                <a:gd name="T24" fmla="*/ 43 w 81"/>
                <a:gd name="T25" fmla="*/ 22 h 135"/>
                <a:gd name="T26" fmla="*/ 49 w 81"/>
                <a:gd name="T27" fmla="*/ 30 h 135"/>
                <a:gd name="T28" fmla="*/ 53 w 81"/>
                <a:gd name="T29" fmla="*/ 37 h 135"/>
                <a:gd name="T30" fmla="*/ 48 w 81"/>
                <a:gd name="T31" fmla="*/ 45 h 135"/>
                <a:gd name="T32" fmla="*/ 37 w 81"/>
                <a:gd name="T33" fmla="*/ 59 h 135"/>
                <a:gd name="T34" fmla="*/ 30 w 81"/>
                <a:gd name="T35" fmla="*/ 66 h 135"/>
                <a:gd name="T36" fmla="*/ 32 w 81"/>
                <a:gd name="T37" fmla="*/ 69 h 135"/>
                <a:gd name="T38" fmla="*/ 33 w 81"/>
                <a:gd name="T39" fmla="*/ 76 h 135"/>
                <a:gd name="T40" fmla="*/ 30 w 81"/>
                <a:gd name="T41" fmla="*/ 81 h 135"/>
                <a:gd name="T42" fmla="*/ 33 w 81"/>
                <a:gd name="T43" fmla="*/ 88 h 135"/>
                <a:gd name="T44" fmla="*/ 33 w 81"/>
                <a:gd name="T45" fmla="*/ 88 h 135"/>
                <a:gd name="T46" fmla="*/ 35 w 81"/>
                <a:gd name="T47" fmla="*/ 95 h 135"/>
                <a:gd name="T48" fmla="*/ 43 w 81"/>
                <a:gd name="T49" fmla="*/ 101 h 135"/>
                <a:gd name="T50" fmla="*/ 53 w 81"/>
                <a:gd name="T51" fmla="*/ 98 h 135"/>
                <a:gd name="T52" fmla="*/ 61 w 81"/>
                <a:gd name="T53" fmla="*/ 105 h 135"/>
                <a:gd name="T54" fmla="*/ 73 w 81"/>
                <a:gd name="T55" fmla="*/ 108 h 135"/>
                <a:gd name="T56" fmla="*/ 81 w 81"/>
                <a:gd name="T57" fmla="*/ 127 h 135"/>
                <a:gd name="T58" fmla="*/ 78 w 81"/>
                <a:gd name="T59" fmla="*/ 130 h 135"/>
                <a:gd name="T60" fmla="*/ 78 w 81"/>
                <a:gd name="T61" fmla="*/ 135 h 135"/>
                <a:gd name="T62" fmla="*/ 73 w 81"/>
                <a:gd name="T63" fmla="*/ 132 h 135"/>
                <a:gd name="T64" fmla="*/ 65 w 81"/>
                <a:gd name="T65" fmla="*/ 121 h 135"/>
                <a:gd name="T66" fmla="*/ 55 w 81"/>
                <a:gd name="T67" fmla="*/ 111 h 135"/>
                <a:gd name="T68" fmla="*/ 53 w 81"/>
                <a:gd name="T69" fmla="*/ 112 h 135"/>
                <a:gd name="T70" fmla="*/ 46 w 81"/>
                <a:gd name="T71" fmla="*/ 114 h 135"/>
                <a:gd name="T72" fmla="*/ 42 w 81"/>
                <a:gd name="T73" fmla="*/ 112 h 135"/>
                <a:gd name="T74" fmla="*/ 36 w 81"/>
                <a:gd name="T75" fmla="*/ 112 h 135"/>
                <a:gd name="T76" fmla="*/ 22 w 81"/>
                <a:gd name="T77" fmla="*/ 108 h 135"/>
                <a:gd name="T78" fmla="*/ 19 w 81"/>
                <a:gd name="T79" fmla="*/ 99 h 135"/>
                <a:gd name="T80" fmla="*/ 22 w 81"/>
                <a:gd name="T81" fmla="*/ 85 h 135"/>
                <a:gd name="T82" fmla="*/ 19 w 81"/>
                <a:gd name="T83" fmla="*/ 86 h 135"/>
                <a:gd name="T84" fmla="*/ 16 w 81"/>
                <a:gd name="T85" fmla="*/ 89 h 135"/>
                <a:gd name="T86" fmla="*/ 10 w 81"/>
                <a:gd name="T87" fmla="*/ 81 h 135"/>
                <a:gd name="T88" fmla="*/ 3 w 81"/>
                <a:gd name="T89" fmla="*/ 66 h 135"/>
                <a:gd name="T90" fmla="*/ 1 w 81"/>
                <a:gd name="T91" fmla="*/ 63 h 135"/>
                <a:gd name="T92" fmla="*/ 1 w 81"/>
                <a:gd name="T93" fmla="*/ 59 h 135"/>
                <a:gd name="T94" fmla="*/ 9 w 81"/>
                <a:gd name="T95" fmla="*/ 5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35">
                  <a:moveTo>
                    <a:pt x="9" y="58"/>
                  </a:move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9" y="30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48" y="45"/>
                  </a:lnTo>
                  <a:lnTo>
                    <a:pt x="42" y="52"/>
                  </a:lnTo>
                  <a:lnTo>
                    <a:pt x="37" y="59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5" y="95"/>
                  </a:lnTo>
                  <a:lnTo>
                    <a:pt x="36" y="102"/>
                  </a:lnTo>
                  <a:lnTo>
                    <a:pt x="43" y="101"/>
                  </a:lnTo>
                  <a:lnTo>
                    <a:pt x="48" y="99"/>
                  </a:lnTo>
                  <a:lnTo>
                    <a:pt x="53" y="98"/>
                  </a:lnTo>
                  <a:lnTo>
                    <a:pt x="61" y="96"/>
                  </a:lnTo>
                  <a:lnTo>
                    <a:pt x="61" y="105"/>
                  </a:lnTo>
                  <a:lnTo>
                    <a:pt x="72" y="102"/>
                  </a:lnTo>
                  <a:lnTo>
                    <a:pt x="73" y="108"/>
                  </a:lnTo>
                  <a:lnTo>
                    <a:pt x="75" y="114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4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55" y="121"/>
                  </a:lnTo>
                  <a:lnTo>
                    <a:pt x="46" y="114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25" y="117"/>
                  </a:lnTo>
                  <a:lnTo>
                    <a:pt x="22" y="108"/>
                  </a:lnTo>
                  <a:lnTo>
                    <a:pt x="20" y="102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4" y="91"/>
                  </a:lnTo>
                  <a:lnTo>
                    <a:pt x="10" y="81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4692" y="2761"/>
              <a:ext cx="47" cy="63"/>
            </a:xfrm>
            <a:custGeom>
              <a:avLst/>
              <a:gdLst>
                <a:gd name="T0" fmla="*/ 41 w 47"/>
                <a:gd name="T1" fmla="*/ 0 h 63"/>
                <a:gd name="T2" fmla="*/ 44 w 47"/>
                <a:gd name="T3" fmla="*/ 10 h 63"/>
                <a:gd name="T4" fmla="*/ 47 w 47"/>
                <a:gd name="T5" fmla="*/ 15 h 63"/>
                <a:gd name="T6" fmla="*/ 47 w 47"/>
                <a:gd name="T7" fmla="*/ 20 h 63"/>
                <a:gd name="T8" fmla="*/ 44 w 47"/>
                <a:gd name="T9" fmla="*/ 24 h 63"/>
                <a:gd name="T10" fmla="*/ 40 w 47"/>
                <a:gd name="T11" fmla="*/ 28 h 63"/>
                <a:gd name="T12" fmla="*/ 34 w 47"/>
                <a:gd name="T13" fmla="*/ 31 h 63"/>
                <a:gd name="T14" fmla="*/ 31 w 47"/>
                <a:gd name="T15" fmla="*/ 36 h 63"/>
                <a:gd name="T16" fmla="*/ 28 w 47"/>
                <a:gd name="T17" fmla="*/ 40 h 63"/>
                <a:gd name="T18" fmla="*/ 28 w 47"/>
                <a:gd name="T19" fmla="*/ 44 h 63"/>
                <a:gd name="T20" fmla="*/ 27 w 47"/>
                <a:gd name="T21" fmla="*/ 49 h 63"/>
                <a:gd name="T22" fmla="*/ 27 w 47"/>
                <a:gd name="T23" fmla="*/ 50 h 63"/>
                <a:gd name="T24" fmla="*/ 25 w 47"/>
                <a:gd name="T25" fmla="*/ 53 h 63"/>
                <a:gd name="T26" fmla="*/ 21 w 47"/>
                <a:gd name="T27" fmla="*/ 56 h 63"/>
                <a:gd name="T28" fmla="*/ 14 w 47"/>
                <a:gd name="T29" fmla="*/ 59 h 63"/>
                <a:gd name="T30" fmla="*/ 2 w 47"/>
                <a:gd name="T31" fmla="*/ 63 h 63"/>
                <a:gd name="T32" fmla="*/ 1 w 47"/>
                <a:gd name="T33" fmla="*/ 63 h 63"/>
                <a:gd name="T34" fmla="*/ 0 w 47"/>
                <a:gd name="T35" fmla="*/ 62 h 63"/>
                <a:gd name="T36" fmla="*/ 1 w 47"/>
                <a:gd name="T37" fmla="*/ 59 h 63"/>
                <a:gd name="T38" fmla="*/ 2 w 47"/>
                <a:gd name="T39" fmla="*/ 54 h 63"/>
                <a:gd name="T40" fmla="*/ 4 w 47"/>
                <a:gd name="T41" fmla="*/ 53 h 63"/>
                <a:gd name="T42" fmla="*/ 7 w 47"/>
                <a:gd name="T43" fmla="*/ 53 h 63"/>
                <a:gd name="T44" fmla="*/ 11 w 47"/>
                <a:gd name="T45" fmla="*/ 50 h 63"/>
                <a:gd name="T46" fmla="*/ 15 w 47"/>
                <a:gd name="T47" fmla="*/ 49 h 63"/>
                <a:gd name="T48" fmla="*/ 20 w 47"/>
                <a:gd name="T49" fmla="*/ 47 h 63"/>
                <a:gd name="T50" fmla="*/ 23 w 47"/>
                <a:gd name="T51" fmla="*/ 44 h 63"/>
                <a:gd name="T52" fmla="*/ 24 w 47"/>
                <a:gd name="T53" fmla="*/ 40 h 63"/>
                <a:gd name="T54" fmla="*/ 28 w 47"/>
                <a:gd name="T55" fmla="*/ 30 h 63"/>
                <a:gd name="T56" fmla="*/ 36 w 47"/>
                <a:gd name="T57" fmla="*/ 11 h 63"/>
                <a:gd name="T58" fmla="*/ 41 w 47"/>
                <a:gd name="T59" fmla="*/ 11 h 63"/>
                <a:gd name="T60" fmla="*/ 41 w 47"/>
                <a:gd name="T61" fmla="*/ 8 h 63"/>
                <a:gd name="T62" fmla="*/ 41 w 47"/>
                <a:gd name="T63" fmla="*/ 7 h 63"/>
                <a:gd name="T64" fmla="*/ 41 w 47"/>
                <a:gd name="T65" fmla="*/ 4 h 63"/>
                <a:gd name="T66" fmla="*/ 41 w 47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63">
                  <a:moveTo>
                    <a:pt x="41" y="0"/>
                  </a:moveTo>
                  <a:lnTo>
                    <a:pt x="44" y="10"/>
                  </a:lnTo>
                  <a:lnTo>
                    <a:pt x="47" y="15"/>
                  </a:lnTo>
                  <a:lnTo>
                    <a:pt x="47" y="20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4" y="59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4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1" y="50"/>
                  </a:lnTo>
                  <a:lnTo>
                    <a:pt x="15" y="49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4" y="40"/>
                  </a:lnTo>
                  <a:lnTo>
                    <a:pt x="28" y="30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4776" y="2805"/>
              <a:ext cx="87" cy="85"/>
            </a:xfrm>
            <a:custGeom>
              <a:avLst/>
              <a:gdLst>
                <a:gd name="T0" fmla="*/ 68 w 87"/>
                <a:gd name="T1" fmla="*/ 0 h 85"/>
                <a:gd name="T2" fmla="*/ 77 w 87"/>
                <a:gd name="T3" fmla="*/ 0 h 85"/>
                <a:gd name="T4" fmla="*/ 78 w 87"/>
                <a:gd name="T5" fmla="*/ 13 h 85"/>
                <a:gd name="T6" fmla="*/ 80 w 87"/>
                <a:gd name="T7" fmla="*/ 20 h 85"/>
                <a:gd name="T8" fmla="*/ 85 w 87"/>
                <a:gd name="T9" fmla="*/ 25 h 85"/>
                <a:gd name="T10" fmla="*/ 87 w 87"/>
                <a:gd name="T11" fmla="*/ 28 h 85"/>
                <a:gd name="T12" fmla="*/ 81 w 87"/>
                <a:gd name="T13" fmla="*/ 36 h 85"/>
                <a:gd name="T14" fmla="*/ 77 w 87"/>
                <a:gd name="T15" fmla="*/ 43 h 85"/>
                <a:gd name="T16" fmla="*/ 68 w 87"/>
                <a:gd name="T17" fmla="*/ 49 h 85"/>
                <a:gd name="T18" fmla="*/ 70 w 87"/>
                <a:gd name="T19" fmla="*/ 55 h 85"/>
                <a:gd name="T20" fmla="*/ 74 w 87"/>
                <a:gd name="T21" fmla="*/ 64 h 85"/>
                <a:gd name="T22" fmla="*/ 71 w 87"/>
                <a:gd name="T23" fmla="*/ 64 h 85"/>
                <a:gd name="T24" fmla="*/ 65 w 87"/>
                <a:gd name="T25" fmla="*/ 61 h 85"/>
                <a:gd name="T26" fmla="*/ 67 w 87"/>
                <a:gd name="T27" fmla="*/ 71 h 85"/>
                <a:gd name="T28" fmla="*/ 67 w 87"/>
                <a:gd name="T29" fmla="*/ 81 h 85"/>
                <a:gd name="T30" fmla="*/ 60 w 87"/>
                <a:gd name="T31" fmla="*/ 85 h 85"/>
                <a:gd name="T32" fmla="*/ 49 w 87"/>
                <a:gd name="T33" fmla="*/ 75 h 85"/>
                <a:gd name="T34" fmla="*/ 44 w 87"/>
                <a:gd name="T35" fmla="*/ 72 h 85"/>
                <a:gd name="T36" fmla="*/ 38 w 87"/>
                <a:gd name="T37" fmla="*/ 64 h 85"/>
                <a:gd name="T38" fmla="*/ 35 w 87"/>
                <a:gd name="T39" fmla="*/ 52 h 85"/>
                <a:gd name="T40" fmla="*/ 41 w 87"/>
                <a:gd name="T41" fmla="*/ 45 h 85"/>
                <a:gd name="T42" fmla="*/ 24 w 87"/>
                <a:gd name="T43" fmla="*/ 43 h 85"/>
                <a:gd name="T44" fmla="*/ 18 w 87"/>
                <a:gd name="T45" fmla="*/ 42 h 85"/>
                <a:gd name="T46" fmla="*/ 16 w 87"/>
                <a:gd name="T47" fmla="*/ 41 h 85"/>
                <a:gd name="T48" fmla="*/ 12 w 87"/>
                <a:gd name="T49" fmla="*/ 41 h 85"/>
                <a:gd name="T50" fmla="*/ 5 w 87"/>
                <a:gd name="T51" fmla="*/ 52 h 85"/>
                <a:gd name="T52" fmla="*/ 2 w 87"/>
                <a:gd name="T53" fmla="*/ 52 h 85"/>
                <a:gd name="T54" fmla="*/ 0 w 87"/>
                <a:gd name="T55" fmla="*/ 48 h 85"/>
                <a:gd name="T56" fmla="*/ 2 w 87"/>
                <a:gd name="T57" fmla="*/ 45 h 85"/>
                <a:gd name="T58" fmla="*/ 5 w 87"/>
                <a:gd name="T59" fmla="*/ 38 h 85"/>
                <a:gd name="T60" fmla="*/ 5 w 87"/>
                <a:gd name="T61" fmla="*/ 30 h 85"/>
                <a:gd name="T62" fmla="*/ 16 w 87"/>
                <a:gd name="T63" fmla="*/ 25 h 85"/>
                <a:gd name="T64" fmla="*/ 21 w 87"/>
                <a:gd name="T65" fmla="*/ 20 h 85"/>
                <a:gd name="T66" fmla="*/ 25 w 87"/>
                <a:gd name="T67" fmla="*/ 19 h 85"/>
                <a:gd name="T68" fmla="*/ 31 w 87"/>
                <a:gd name="T69" fmla="*/ 20 h 85"/>
                <a:gd name="T70" fmla="*/ 32 w 87"/>
                <a:gd name="T71" fmla="*/ 25 h 85"/>
                <a:gd name="T72" fmla="*/ 32 w 87"/>
                <a:gd name="T73" fmla="*/ 28 h 85"/>
                <a:gd name="T74" fmla="*/ 34 w 87"/>
                <a:gd name="T75" fmla="*/ 26 h 85"/>
                <a:gd name="T76" fmla="*/ 42 w 87"/>
                <a:gd name="T77" fmla="*/ 23 h 85"/>
                <a:gd name="T78" fmla="*/ 49 w 87"/>
                <a:gd name="T79" fmla="*/ 23 h 85"/>
                <a:gd name="T80" fmla="*/ 54 w 87"/>
                <a:gd name="T81" fmla="*/ 13 h 85"/>
                <a:gd name="T82" fmla="*/ 60 w 87"/>
                <a:gd name="T83" fmla="*/ 13 h 85"/>
                <a:gd name="T84" fmla="*/ 65 w 87"/>
                <a:gd name="T85" fmla="*/ 13 h 85"/>
                <a:gd name="T86" fmla="*/ 65 w 87"/>
                <a:gd name="T87" fmla="*/ 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85">
                  <a:moveTo>
                    <a:pt x="65" y="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6"/>
                  </a:lnTo>
                  <a:lnTo>
                    <a:pt x="78" y="13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80" y="39"/>
                  </a:lnTo>
                  <a:lnTo>
                    <a:pt x="77" y="43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0" y="55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2" y="65"/>
                  </a:lnTo>
                  <a:lnTo>
                    <a:pt x="71" y="64"/>
                  </a:lnTo>
                  <a:lnTo>
                    <a:pt x="70" y="62"/>
                  </a:lnTo>
                  <a:lnTo>
                    <a:pt x="65" y="61"/>
                  </a:lnTo>
                  <a:lnTo>
                    <a:pt x="65" y="66"/>
                  </a:lnTo>
                  <a:lnTo>
                    <a:pt x="67" y="71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4" y="82"/>
                  </a:lnTo>
                  <a:lnTo>
                    <a:pt x="60" y="85"/>
                  </a:lnTo>
                  <a:lnTo>
                    <a:pt x="60" y="78"/>
                  </a:lnTo>
                  <a:lnTo>
                    <a:pt x="49" y="75"/>
                  </a:lnTo>
                  <a:lnTo>
                    <a:pt x="47" y="74"/>
                  </a:lnTo>
                  <a:lnTo>
                    <a:pt x="44" y="72"/>
                  </a:lnTo>
                  <a:lnTo>
                    <a:pt x="39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5" y="52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3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4297" y="2877"/>
              <a:ext cx="199" cy="257"/>
            </a:xfrm>
            <a:custGeom>
              <a:avLst/>
              <a:gdLst>
                <a:gd name="T0" fmla="*/ 154 w 199"/>
                <a:gd name="T1" fmla="*/ 143 h 257"/>
                <a:gd name="T2" fmla="*/ 161 w 199"/>
                <a:gd name="T3" fmla="*/ 156 h 257"/>
                <a:gd name="T4" fmla="*/ 170 w 199"/>
                <a:gd name="T5" fmla="*/ 172 h 257"/>
                <a:gd name="T6" fmla="*/ 174 w 199"/>
                <a:gd name="T7" fmla="*/ 185 h 257"/>
                <a:gd name="T8" fmla="*/ 190 w 199"/>
                <a:gd name="T9" fmla="*/ 185 h 257"/>
                <a:gd name="T10" fmla="*/ 190 w 199"/>
                <a:gd name="T11" fmla="*/ 196 h 257"/>
                <a:gd name="T12" fmla="*/ 196 w 199"/>
                <a:gd name="T13" fmla="*/ 221 h 257"/>
                <a:gd name="T14" fmla="*/ 190 w 199"/>
                <a:gd name="T15" fmla="*/ 228 h 257"/>
                <a:gd name="T16" fmla="*/ 193 w 199"/>
                <a:gd name="T17" fmla="*/ 251 h 257"/>
                <a:gd name="T18" fmla="*/ 174 w 199"/>
                <a:gd name="T19" fmla="*/ 249 h 257"/>
                <a:gd name="T20" fmla="*/ 173 w 199"/>
                <a:gd name="T21" fmla="*/ 254 h 257"/>
                <a:gd name="T22" fmla="*/ 166 w 199"/>
                <a:gd name="T23" fmla="*/ 254 h 257"/>
                <a:gd name="T24" fmla="*/ 153 w 199"/>
                <a:gd name="T25" fmla="*/ 241 h 257"/>
                <a:gd name="T26" fmla="*/ 141 w 199"/>
                <a:gd name="T27" fmla="*/ 238 h 257"/>
                <a:gd name="T28" fmla="*/ 135 w 199"/>
                <a:gd name="T29" fmla="*/ 231 h 257"/>
                <a:gd name="T30" fmla="*/ 130 w 199"/>
                <a:gd name="T31" fmla="*/ 213 h 257"/>
                <a:gd name="T32" fmla="*/ 121 w 199"/>
                <a:gd name="T33" fmla="*/ 199 h 257"/>
                <a:gd name="T34" fmla="*/ 107 w 199"/>
                <a:gd name="T35" fmla="*/ 169 h 257"/>
                <a:gd name="T36" fmla="*/ 96 w 199"/>
                <a:gd name="T37" fmla="*/ 146 h 257"/>
                <a:gd name="T38" fmla="*/ 79 w 199"/>
                <a:gd name="T39" fmla="*/ 130 h 257"/>
                <a:gd name="T40" fmla="*/ 72 w 199"/>
                <a:gd name="T41" fmla="*/ 117 h 257"/>
                <a:gd name="T42" fmla="*/ 71 w 199"/>
                <a:gd name="T43" fmla="*/ 95 h 257"/>
                <a:gd name="T44" fmla="*/ 60 w 199"/>
                <a:gd name="T45" fmla="*/ 85 h 257"/>
                <a:gd name="T46" fmla="*/ 50 w 199"/>
                <a:gd name="T47" fmla="*/ 79 h 257"/>
                <a:gd name="T48" fmla="*/ 42 w 199"/>
                <a:gd name="T49" fmla="*/ 65 h 257"/>
                <a:gd name="T50" fmla="*/ 29 w 199"/>
                <a:gd name="T51" fmla="*/ 46 h 257"/>
                <a:gd name="T52" fmla="*/ 9 w 199"/>
                <a:gd name="T53" fmla="*/ 29 h 257"/>
                <a:gd name="T54" fmla="*/ 0 w 199"/>
                <a:gd name="T55" fmla="*/ 13 h 257"/>
                <a:gd name="T56" fmla="*/ 3 w 199"/>
                <a:gd name="T57" fmla="*/ 3 h 257"/>
                <a:gd name="T58" fmla="*/ 6 w 199"/>
                <a:gd name="T59" fmla="*/ 0 h 257"/>
                <a:gd name="T60" fmla="*/ 14 w 199"/>
                <a:gd name="T61" fmla="*/ 0 h 257"/>
                <a:gd name="T62" fmla="*/ 19 w 199"/>
                <a:gd name="T63" fmla="*/ 7 h 257"/>
                <a:gd name="T64" fmla="*/ 43 w 199"/>
                <a:gd name="T65" fmla="*/ 9 h 257"/>
                <a:gd name="T66" fmla="*/ 50 w 199"/>
                <a:gd name="T67" fmla="*/ 12 h 257"/>
                <a:gd name="T68" fmla="*/ 53 w 199"/>
                <a:gd name="T69" fmla="*/ 23 h 257"/>
                <a:gd name="T70" fmla="*/ 72 w 199"/>
                <a:gd name="T71" fmla="*/ 39 h 257"/>
                <a:gd name="T72" fmla="*/ 73 w 199"/>
                <a:gd name="T73" fmla="*/ 48 h 257"/>
                <a:gd name="T74" fmla="*/ 82 w 199"/>
                <a:gd name="T75" fmla="*/ 52 h 257"/>
                <a:gd name="T76" fmla="*/ 92 w 199"/>
                <a:gd name="T77" fmla="*/ 64 h 257"/>
                <a:gd name="T78" fmla="*/ 96 w 199"/>
                <a:gd name="T79" fmla="*/ 66 h 257"/>
                <a:gd name="T80" fmla="*/ 96 w 199"/>
                <a:gd name="T81" fmla="*/ 75 h 257"/>
                <a:gd name="T82" fmla="*/ 108 w 199"/>
                <a:gd name="T83" fmla="*/ 85 h 257"/>
                <a:gd name="T84" fmla="*/ 109 w 199"/>
                <a:gd name="T85" fmla="*/ 79 h 257"/>
                <a:gd name="T86" fmla="*/ 112 w 199"/>
                <a:gd name="T87" fmla="*/ 82 h 257"/>
                <a:gd name="T88" fmla="*/ 117 w 199"/>
                <a:gd name="T89" fmla="*/ 94 h 257"/>
                <a:gd name="T90" fmla="*/ 125 w 199"/>
                <a:gd name="T91" fmla="*/ 98 h 257"/>
                <a:gd name="T92" fmla="*/ 130 w 199"/>
                <a:gd name="T93" fmla="*/ 108 h 257"/>
                <a:gd name="T94" fmla="*/ 144 w 199"/>
                <a:gd name="T95" fmla="*/ 105 h 257"/>
                <a:gd name="T96" fmla="*/ 141 w 199"/>
                <a:gd name="T97" fmla="*/ 114 h 257"/>
                <a:gd name="T98" fmla="*/ 147 w 199"/>
                <a:gd name="T99" fmla="*/ 121 h 257"/>
                <a:gd name="T100" fmla="*/ 154 w 199"/>
                <a:gd name="T101" fmla="*/ 127 h 257"/>
                <a:gd name="T102" fmla="*/ 157 w 199"/>
                <a:gd name="T103" fmla="*/ 146 h 257"/>
                <a:gd name="T104" fmla="*/ 153 w 199"/>
                <a:gd name="T105" fmla="*/ 154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257">
                  <a:moveTo>
                    <a:pt x="154" y="144"/>
                  </a:moveTo>
                  <a:lnTo>
                    <a:pt x="154" y="141"/>
                  </a:lnTo>
                  <a:lnTo>
                    <a:pt x="154" y="143"/>
                  </a:lnTo>
                  <a:lnTo>
                    <a:pt x="154" y="144"/>
                  </a:lnTo>
                  <a:close/>
                  <a:moveTo>
                    <a:pt x="153" y="154"/>
                  </a:moveTo>
                  <a:lnTo>
                    <a:pt x="161" y="156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70" y="172"/>
                  </a:lnTo>
                  <a:lnTo>
                    <a:pt x="171" y="179"/>
                  </a:lnTo>
                  <a:lnTo>
                    <a:pt x="173" y="183"/>
                  </a:lnTo>
                  <a:lnTo>
                    <a:pt x="174" y="185"/>
                  </a:lnTo>
                  <a:lnTo>
                    <a:pt x="177" y="186"/>
                  </a:lnTo>
                  <a:lnTo>
                    <a:pt x="181" y="186"/>
                  </a:lnTo>
                  <a:lnTo>
                    <a:pt x="190" y="185"/>
                  </a:lnTo>
                  <a:lnTo>
                    <a:pt x="191" y="187"/>
                  </a:lnTo>
                  <a:lnTo>
                    <a:pt x="190" y="190"/>
                  </a:lnTo>
                  <a:lnTo>
                    <a:pt x="190" y="196"/>
                  </a:lnTo>
                  <a:lnTo>
                    <a:pt x="194" y="200"/>
                  </a:lnTo>
                  <a:lnTo>
                    <a:pt x="199" y="205"/>
                  </a:lnTo>
                  <a:lnTo>
                    <a:pt x="196" y="221"/>
                  </a:lnTo>
                  <a:lnTo>
                    <a:pt x="187" y="223"/>
                  </a:lnTo>
                  <a:lnTo>
                    <a:pt x="187" y="226"/>
                  </a:lnTo>
                  <a:lnTo>
                    <a:pt x="190" y="228"/>
                  </a:lnTo>
                  <a:lnTo>
                    <a:pt x="191" y="231"/>
                  </a:lnTo>
                  <a:lnTo>
                    <a:pt x="193" y="236"/>
                  </a:lnTo>
                  <a:lnTo>
                    <a:pt x="193" y="251"/>
                  </a:lnTo>
                  <a:lnTo>
                    <a:pt x="183" y="249"/>
                  </a:lnTo>
                  <a:lnTo>
                    <a:pt x="177" y="249"/>
                  </a:lnTo>
                  <a:lnTo>
                    <a:pt x="174" y="249"/>
                  </a:lnTo>
                  <a:lnTo>
                    <a:pt x="173" y="251"/>
                  </a:lnTo>
                  <a:lnTo>
                    <a:pt x="173" y="252"/>
                  </a:lnTo>
                  <a:lnTo>
                    <a:pt x="173" y="254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6" y="254"/>
                  </a:lnTo>
                  <a:lnTo>
                    <a:pt x="157" y="249"/>
                  </a:lnTo>
                  <a:lnTo>
                    <a:pt x="157" y="244"/>
                  </a:lnTo>
                  <a:lnTo>
                    <a:pt x="153" y="241"/>
                  </a:lnTo>
                  <a:lnTo>
                    <a:pt x="148" y="241"/>
                  </a:lnTo>
                  <a:lnTo>
                    <a:pt x="144" y="239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7" y="232"/>
                  </a:lnTo>
                  <a:lnTo>
                    <a:pt x="135" y="231"/>
                  </a:lnTo>
                  <a:lnTo>
                    <a:pt x="134" y="226"/>
                  </a:lnTo>
                  <a:lnTo>
                    <a:pt x="132" y="223"/>
                  </a:lnTo>
                  <a:lnTo>
                    <a:pt x="130" y="213"/>
                  </a:lnTo>
                  <a:lnTo>
                    <a:pt x="127" y="205"/>
                  </a:lnTo>
                  <a:lnTo>
                    <a:pt x="125" y="202"/>
                  </a:lnTo>
                  <a:lnTo>
                    <a:pt x="121" y="199"/>
                  </a:lnTo>
                  <a:lnTo>
                    <a:pt x="117" y="193"/>
                  </a:lnTo>
                  <a:lnTo>
                    <a:pt x="111" y="182"/>
                  </a:lnTo>
                  <a:lnTo>
                    <a:pt x="107" y="169"/>
                  </a:lnTo>
                  <a:lnTo>
                    <a:pt x="102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2" y="141"/>
                  </a:lnTo>
                  <a:lnTo>
                    <a:pt x="85" y="136"/>
                  </a:lnTo>
                  <a:lnTo>
                    <a:pt x="79" y="130"/>
                  </a:lnTo>
                  <a:lnTo>
                    <a:pt x="75" y="124"/>
                  </a:lnTo>
                  <a:lnTo>
                    <a:pt x="73" y="121"/>
                  </a:lnTo>
                  <a:lnTo>
                    <a:pt x="72" y="117"/>
                  </a:lnTo>
                  <a:lnTo>
                    <a:pt x="72" y="108"/>
                  </a:lnTo>
                  <a:lnTo>
                    <a:pt x="71" y="100"/>
                  </a:lnTo>
                  <a:lnTo>
                    <a:pt x="71" y="95"/>
                  </a:lnTo>
                  <a:lnTo>
                    <a:pt x="69" y="91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5" y="72"/>
                  </a:lnTo>
                  <a:lnTo>
                    <a:pt x="42" y="65"/>
                  </a:lnTo>
                  <a:lnTo>
                    <a:pt x="37" y="56"/>
                  </a:lnTo>
                  <a:lnTo>
                    <a:pt x="33" y="49"/>
                  </a:lnTo>
                  <a:lnTo>
                    <a:pt x="29" y="46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3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5" y="28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82" y="52"/>
                  </a:lnTo>
                  <a:lnTo>
                    <a:pt x="88" y="55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102" y="82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09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4" y="87"/>
                  </a:lnTo>
                  <a:lnTo>
                    <a:pt x="114" y="91"/>
                  </a:lnTo>
                  <a:lnTo>
                    <a:pt x="117" y="94"/>
                  </a:lnTo>
                  <a:lnTo>
                    <a:pt x="118" y="95"/>
                  </a:lnTo>
                  <a:lnTo>
                    <a:pt x="122" y="97"/>
                  </a:lnTo>
                  <a:lnTo>
                    <a:pt x="125" y="98"/>
                  </a:lnTo>
                  <a:lnTo>
                    <a:pt x="127" y="100"/>
                  </a:lnTo>
                  <a:lnTo>
                    <a:pt x="128" y="104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44" y="105"/>
                  </a:lnTo>
                  <a:lnTo>
                    <a:pt x="144" y="108"/>
                  </a:lnTo>
                  <a:lnTo>
                    <a:pt x="143" y="111"/>
                  </a:lnTo>
                  <a:lnTo>
                    <a:pt x="141" y="114"/>
                  </a:lnTo>
                  <a:lnTo>
                    <a:pt x="141" y="115"/>
                  </a:lnTo>
                  <a:lnTo>
                    <a:pt x="147" y="115"/>
                  </a:lnTo>
                  <a:lnTo>
                    <a:pt x="147" y="121"/>
                  </a:lnTo>
                  <a:lnTo>
                    <a:pt x="150" y="124"/>
                  </a:lnTo>
                  <a:lnTo>
                    <a:pt x="153" y="126"/>
                  </a:lnTo>
                  <a:lnTo>
                    <a:pt x="154" y="127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46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3" y="15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4722" y="2975"/>
              <a:ext cx="112" cy="156"/>
            </a:xfrm>
            <a:custGeom>
              <a:avLst/>
              <a:gdLst>
                <a:gd name="T0" fmla="*/ 111 w 112"/>
                <a:gd name="T1" fmla="*/ 0 h 156"/>
                <a:gd name="T2" fmla="*/ 112 w 112"/>
                <a:gd name="T3" fmla="*/ 4 h 156"/>
                <a:gd name="T4" fmla="*/ 105 w 112"/>
                <a:gd name="T5" fmla="*/ 20 h 156"/>
                <a:gd name="T6" fmla="*/ 93 w 112"/>
                <a:gd name="T7" fmla="*/ 32 h 156"/>
                <a:gd name="T8" fmla="*/ 67 w 112"/>
                <a:gd name="T9" fmla="*/ 32 h 156"/>
                <a:gd name="T10" fmla="*/ 29 w 112"/>
                <a:gd name="T11" fmla="*/ 53 h 156"/>
                <a:gd name="T12" fmla="*/ 40 w 112"/>
                <a:gd name="T13" fmla="*/ 59 h 156"/>
                <a:gd name="T14" fmla="*/ 46 w 112"/>
                <a:gd name="T15" fmla="*/ 55 h 156"/>
                <a:gd name="T16" fmla="*/ 63 w 112"/>
                <a:gd name="T17" fmla="*/ 53 h 156"/>
                <a:gd name="T18" fmla="*/ 75 w 112"/>
                <a:gd name="T19" fmla="*/ 61 h 156"/>
                <a:gd name="T20" fmla="*/ 72 w 112"/>
                <a:gd name="T21" fmla="*/ 66 h 156"/>
                <a:gd name="T22" fmla="*/ 79 w 112"/>
                <a:gd name="T23" fmla="*/ 74 h 156"/>
                <a:gd name="T24" fmla="*/ 70 w 112"/>
                <a:gd name="T25" fmla="*/ 76 h 156"/>
                <a:gd name="T26" fmla="*/ 66 w 112"/>
                <a:gd name="T27" fmla="*/ 69 h 156"/>
                <a:gd name="T28" fmla="*/ 57 w 112"/>
                <a:gd name="T29" fmla="*/ 78 h 156"/>
                <a:gd name="T30" fmla="*/ 49 w 112"/>
                <a:gd name="T31" fmla="*/ 79 h 156"/>
                <a:gd name="T32" fmla="*/ 42 w 112"/>
                <a:gd name="T33" fmla="*/ 84 h 156"/>
                <a:gd name="T34" fmla="*/ 54 w 112"/>
                <a:gd name="T35" fmla="*/ 94 h 156"/>
                <a:gd name="T36" fmla="*/ 57 w 112"/>
                <a:gd name="T37" fmla="*/ 102 h 156"/>
                <a:gd name="T38" fmla="*/ 67 w 112"/>
                <a:gd name="T39" fmla="*/ 107 h 156"/>
                <a:gd name="T40" fmla="*/ 66 w 112"/>
                <a:gd name="T41" fmla="*/ 111 h 156"/>
                <a:gd name="T42" fmla="*/ 65 w 112"/>
                <a:gd name="T43" fmla="*/ 117 h 156"/>
                <a:gd name="T44" fmla="*/ 75 w 112"/>
                <a:gd name="T45" fmla="*/ 125 h 156"/>
                <a:gd name="T46" fmla="*/ 78 w 112"/>
                <a:gd name="T47" fmla="*/ 133 h 156"/>
                <a:gd name="T48" fmla="*/ 62 w 112"/>
                <a:gd name="T49" fmla="*/ 134 h 156"/>
                <a:gd name="T50" fmla="*/ 59 w 112"/>
                <a:gd name="T51" fmla="*/ 146 h 156"/>
                <a:gd name="T52" fmla="*/ 52 w 112"/>
                <a:gd name="T53" fmla="*/ 144 h 156"/>
                <a:gd name="T54" fmla="*/ 47 w 112"/>
                <a:gd name="T55" fmla="*/ 130 h 156"/>
                <a:gd name="T56" fmla="*/ 39 w 112"/>
                <a:gd name="T57" fmla="*/ 105 h 156"/>
                <a:gd name="T58" fmla="*/ 34 w 112"/>
                <a:gd name="T59" fmla="*/ 107 h 156"/>
                <a:gd name="T60" fmla="*/ 29 w 112"/>
                <a:gd name="T61" fmla="*/ 125 h 156"/>
                <a:gd name="T62" fmla="*/ 26 w 112"/>
                <a:gd name="T63" fmla="*/ 128 h 156"/>
                <a:gd name="T64" fmla="*/ 30 w 112"/>
                <a:gd name="T65" fmla="*/ 148 h 156"/>
                <a:gd name="T66" fmla="*/ 23 w 112"/>
                <a:gd name="T67" fmla="*/ 154 h 156"/>
                <a:gd name="T68" fmla="*/ 8 w 112"/>
                <a:gd name="T69" fmla="*/ 134 h 156"/>
                <a:gd name="T70" fmla="*/ 4 w 112"/>
                <a:gd name="T71" fmla="*/ 110 h 156"/>
                <a:gd name="T72" fmla="*/ 0 w 112"/>
                <a:gd name="T73" fmla="*/ 108 h 156"/>
                <a:gd name="T74" fmla="*/ 4 w 112"/>
                <a:gd name="T75" fmla="*/ 87 h 156"/>
                <a:gd name="T76" fmla="*/ 8 w 112"/>
                <a:gd name="T77" fmla="*/ 71 h 156"/>
                <a:gd name="T78" fmla="*/ 8 w 112"/>
                <a:gd name="T79" fmla="*/ 59 h 156"/>
                <a:gd name="T80" fmla="*/ 16 w 112"/>
                <a:gd name="T81" fmla="*/ 51 h 156"/>
                <a:gd name="T82" fmla="*/ 17 w 112"/>
                <a:gd name="T83" fmla="*/ 45 h 156"/>
                <a:gd name="T84" fmla="*/ 14 w 112"/>
                <a:gd name="T85" fmla="*/ 30 h 156"/>
                <a:gd name="T86" fmla="*/ 23 w 112"/>
                <a:gd name="T87" fmla="*/ 15 h 156"/>
                <a:gd name="T88" fmla="*/ 26 w 112"/>
                <a:gd name="T89" fmla="*/ 17 h 156"/>
                <a:gd name="T90" fmla="*/ 36 w 112"/>
                <a:gd name="T91" fmla="*/ 13 h 156"/>
                <a:gd name="T92" fmla="*/ 44 w 112"/>
                <a:gd name="T93" fmla="*/ 15 h 156"/>
                <a:gd name="T94" fmla="*/ 89 w 112"/>
                <a:gd name="T95" fmla="*/ 17 h 156"/>
                <a:gd name="T96" fmla="*/ 99 w 112"/>
                <a:gd name="T97" fmla="*/ 9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56">
                  <a:moveTo>
                    <a:pt x="106" y="2"/>
                  </a:moveTo>
                  <a:lnTo>
                    <a:pt x="109" y="0"/>
                  </a:lnTo>
                  <a:lnTo>
                    <a:pt x="111" y="0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1" y="12"/>
                  </a:lnTo>
                  <a:lnTo>
                    <a:pt x="105" y="20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93" y="32"/>
                  </a:lnTo>
                  <a:lnTo>
                    <a:pt x="86" y="32"/>
                  </a:lnTo>
                  <a:lnTo>
                    <a:pt x="78" y="33"/>
                  </a:lnTo>
                  <a:lnTo>
                    <a:pt x="67" y="32"/>
                  </a:lnTo>
                  <a:lnTo>
                    <a:pt x="49" y="30"/>
                  </a:lnTo>
                  <a:lnTo>
                    <a:pt x="31" y="29"/>
                  </a:lnTo>
                  <a:lnTo>
                    <a:pt x="29" y="53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56" y="53"/>
                  </a:lnTo>
                  <a:lnTo>
                    <a:pt x="63" y="53"/>
                  </a:lnTo>
                  <a:lnTo>
                    <a:pt x="70" y="53"/>
                  </a:lnTo>
                  <a:lnTo>
                    <a:pt x="80" y="53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5" y="69"/>
                  </a:lnTo>
                  <a:lnTo>
                    <a:pt x="83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67" y="68"/>
                  </a:lnTo>
                  <a:lnTo>
                    <a:pt x="66" y="69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42" y="84"/>
                  </a:lnTo>
                  <a:lnTo>
                    <a:pt x="53" y="87"/>
                  </a:lnTo>
                  <a:lnTo>
                    <a:pt x="54" y="89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7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5" y="117"/>
                  </a:lnTo>
                  <a:lnTo>
                    <a:pt x="67" y="121"/>
                  </a:lnTo>
                  <a:lnTo>
                    <a:pt x="70" y="124"/>
                  </a:lnTo>
                  <a:lnTo>
                    <a:pt x="75" y="125"/>
                  </a:lnTo>
                  <a:lnTo>
                    <a:pt x="78" y="128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5" y="131"/>
                  </a:lnTo>
                  <a:lnTo>
                    <a:pt x="69" y="133"/>
                  </a:lnTo>
                  <a:lnTo>
                    <a:pt x="62" y="134"/>
                  </a:lnTo>
                  <a:lnTo>
                    <a:pt x="62" y="140"/>
                  </a:lnTo>
                  <a:lnTo>
                    <a:pt x="62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3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50" y="138"/>
                  </a:lnTo>
                  <a:lnTo>
                    <a:pt x="47" y="130"/>
                  </a:lnTo>
                  <a:lnTo>
                    <a:pt x="46" y="120"/>
                  </a:lnTo>
                  <a:lnTo>
                    <a:pt x="43" y="111"/>
                  </a:lnTo>
                  <a:lnTo>
                    <a:pt x="39" y="105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30" y="117"/>
                  </a:lnTo>
                  <a:lnTo>
                    <a:pt x="29" y="125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7" y="156"/>
                  </a:lnTo>
                  <a:lnTo>
                    <a:pt x="6" y="156"/>
                  </a:lnTo>
                  <a:lnTo>
                    <a:pt x="8" y="134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1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4" y="87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6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4" y="39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66" y="19"/>
                  </a:lnTo>
                  <a:lnTo>
                    <a:pt x="78" y="19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4483" y="3134"/>
              <a:ext cx="171" cy="66"/>
            </a:xfrm>
            <a:custGeom>
              <a:avLst/>
              <a:gdLst>
                <a:gd name="T0" fmla="*/ 14 w 171"/>
                <a:gd name="T1" fmla="*/ 1 h 66"/>
                <a:gd name="T2" fmla="*/ 21 w 171"/>
                <a:gd name="T3" fmla="*/ 5 h 66"/>
                <a:gd name="T4" fmla="*/ 30 w 171"/>
                <a:gd name="T5" fmla="*/ 4 h 66"/>
                <a:gd name="T6" fmla="*/ 43 w 171"/>
                <a:gd name="T7" fmla="*/ 0 h 66"/>
                <a:gd name="T8" fmla="*/ 49 w 171"/>
                <a:gd name="T9" fmla="*/ 0 h 66"/>
                <a:gd name="T10" fmla="*/ 56 w 171"/>
                <a:gd name="T11" fmla="*/ 4 h 66"/>
                <a:gd name="T12" fmla="*/ 69 w 171"/>
                <a:gd name="T13" fmla="*/ 14 h 66"/>
                <a:gd name="T14" fmla="*/ 76 w 171"/>
                <a:gd name="T15" fmla="*/ 17 h 66"/>
                <a:gd name="T16" fmla="*/ 99 w 171"/>
                <a:gd name="T17" fmla="*/ 8 h 66"/>
                <a:gd name="T18" fmla="*/ 102 w 171"/>
                <a:gd name="T19" fmla="*/ 11 h 66"/>
                <a:gd name="T20" fmla="*/ 109 w 171"/>
                <a:gd name="T21" fmla="*/ 14 h 66"/>
                <a:gd name="T22" fmla="*/ 125 w 171"/>
                <a:gd name="T23" fmla="*/ 15 h 66"/>
                <a:gd name="T24" fmla="*/ 135 w 171"/>
                <a:gd name="T25" fmla="*/ 21 h 66"/>
                <a:gd name="T26" fmla="*/ 138 w 171"/>
                <a:gd name="T27" fmla="*/ 27 h 66"/>
                <a:gd name="T28" fmla="*/ 135 w 171"/>
                <a:gd name="T29" fmla="*/ 36 h 66"/>
                <a:gd name="T30" fmla="*/ 160 w 171"/>
                <a:gd name="T31" fmla="*/ 38 h 66"/>
                <a:gd name="T32" fmla="*/ 162 w 171"/>
                <a:gd name="T33" fmla="*/ 48 h 66"/>
                <a:gd name="T34" fmla="*/ 162 w 171"/>
                <a:gd name="T35" fmla="*/ 56 h 66"/>
                <a:gd name="T36" fmla="*/ 171 w 171"/>
                <a:gd name="T37" fmla="*/ 66 h 66"/>
                <a:gd name="T38" fmla="*/ 162 w 171"/>
                <a:gd name="T39" fmla="*/ 66 h 66"/>
                <a:gd name="T40" fmla="*/ 154 w 171"/>
                <a:gd name="T41" fmla="*/ 63 h 66"/>
                <a:gd name="T42" fmla="*/ 148 w 171"/>
                <a:gd name="T43" fmla="*/ 57 h 66"/>
                <a:gd name="T44" fmla="*/ 142 w 171"/>
                <a:gd name="T45" fmla="*/ 53 h 66"/>
                <a:gd name="T46" fmla="*/ 135 w 171"/>
                <a:gd name="T47" fmla="*/ 51 h 66"/>
                <a:gd name="T48" fmla="*/ 115 w 171"/>
                <a:gd name="T49" fmla="*/ 53 h 66"/>
                <a:gd name="T50" fmla="*/ 99 w 171"/>
                <a:gd name="T51" fmla="*/ 50 h 66"/>
                <a:gd name="T52" fmla="*/ 85 w 171"/>
                <a:gd name="T53" fmla="*/ 43 h 66"/>
                <a:gd name="T54" fmla="*/ 79 w 171"/>
                <a:gd name="T55" fmla="*/ 41 h 66"/>
                <a:gd name="T56" fmla="*/ 70 w 171"/>
                <a:gd name="T57" fmla="*/ 41 h 66"/>
                <a:gd name="T58" fmla="*/ 56 w 171"/>
                <a:gd name="T59" fmla="*/ 44 h 66"/>
                <a:gd name="T60" fmla="*/ 40 w 171"/>
                <a:gd name="T61" fmla="*/ 41 h 66"/>
                <a:gd name="T62" fmla="*/ 37 w 171"/>
                <a:gd name="T63" fmla="*/ 34 h 66"/>
                <a:gd name="T64" fmla="*/ 29 w 171"/>
                <a:gd name="T65" fmla="*/ 36 h 66"/>
                <a:gd name="T66" fmla="*/ 20 w 171"/>
                <a:gd name="T67" fmla="*/ 37 h 66"/>
                <a:gd name="T68" fmla="*/ 16 w 171"/>
                <a:gd name="T69" fmla="*/ 34 h 66"/>
                <a:gd name="T70" fmla="*/ 18 w 171"/>
                <a:gd name="T71" fmla="*/ 27 h 66"/>
                <a:gd name="T72" fmla="*/ 4 w 171"/>
                <a:gd name="T73" fmla="*/ 25 h 66"/>
                <a:gd name="T74" fmla="*/ 5 w 171"/>
                <a:gd name="T75" fmla="*/ 12 h 66"/>
                <a:gd name="T76" fmla="*/ 10 w 171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" h="66">
                  <a:moveTo>
                    <a:pt x="10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16" y="15"/>
                  </a:lnTo>
                  <a:lnTo>
                    <a:pt x="125" y="15"/>
                  </a:lnTo>
                  <a:lnTo>
                    <a:pt x="135" y="17"/>
                  </a:lnTo>
                  <a:lnTo>
                    <a:pt x="135" y="21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5" y="36"/>
                  </a:lnTo>
                  <a:lnTo>
                    <a:pt x="157" y="36"/>
                  </a:lnTo>
                  <a:lnTo>
                    <a:pt x="160" y="38"/>
                  </a:lnTo>
                  <a:lnTo>
                    <a:pt x="165" y="41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6"/>
                  </a:lnTo>
                  <a:lnTo>
                    <a:pt x="165" y="60"/>
                  </a:lnTo>
                  <a:lnTo>
                    <a:pt x="171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3"/>
                  </a:lnTo>
                  <a:lnTo>
                    <a:pt x="151" y="61"/>
                  </a:lnTo>
                  <a:lnTo>
                    <a:pt x="148" y="57"/>
                  </a:lnTo>
                  <a:lnTo>
                    <a:pt x="145" y="54"/>
                  </a:lnTo>
                  <a:lnTo>
                    <a:pt x="142" y="53"/>
                  </a:lnTo>
                  <a:lnTo>
                    <a:pt x="139" y="51"/>
                  </a:lnTo>
                  <a:lnTo>
                    <a:pt x="135" y="51"/>
                  </a:lnTo>
                  <a:lnTo>
                    <a:pt x="125" y="53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9" y="50"/>
                  </a:lnTo>
                  <a:lnTo>
                    <a:pt x="92" y="47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0" y="41"/>
                  </a:lnTo>
                  <a:lnTo>
                    <a:pt x="63" y="43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3355" y="3292"/>
              <a:ext cx="137" cy="299"/>
            </a:xfrm>
            <a:custGeom>
              <a:avLst/>
              <a:gdLst>
                <a:gd name="T0" fmla="*/ 123 w 137"/>
                <a:gd name="T1" fmla="*/ 13 h 299"/>
                <a:gd name="T2" fmla="*/ 128 w 137"/>
                <a:gd name="T3" fmla="*/ 11 h 299"/>
                <a:gd name="T4" fmla="*/ 133 w 137"/>
                <a:gd name="T5" fmla="*/ 26 h 299"/>
                <a:gd name="T6" fmla="*/ 137 w 137"/>
                <a:gd name="T7" fmla="*/ 58 h 299"/>
                <a:gd name="T8" fmla="*/ 134 w 137"/>
                <a:gd name="T9" fmla="*/ 75 h 299"/>
                <a:gd name="T10" fmla="*/ 130 w 137"/>
                <a:gd name="T11" fmla="*/ 79 h 299"/>
                <a:gd name="T12" fmla="*/ 121 w 137"/>
                <a:gd name="T13" fmla="*/ 72 h 299"/>
                <a:gd name="T14" fmla="*/ 130 w 137"/>
                <a:gd name="T15" fmla="*/ 94 h 299"/>
                <a:gd name="T16" fmla="*/ 124 w 137"/>
                <a:gd name="T17" fmla="*/ 102 h 299"/>
                <a:gd name="T18" fmla="*/ 124 w 137"/>
                <a:gd name="T19" fmla="*/ 112 h 299"/>
                <a:gd name="T20" fmla="*/ 121 w 137"/>
                <a:gd name="T21" fmla="*/ 127 h 299"/>
                <a:gd name="T22" fmla="*/ 108 w 137"/>
                <a:gd name="T23" fmla="*/ 157 h 299"/>
                <a:gd name="T24" fmla="*/ 102 w 137"/>
                <a:gd name="T25" fmla="*/ 176 h 299"/>
                <a:gd name="T26" fmla="*/ 102 w 137"/>
                <a:gd name="T27" fmla="*/ 193 h 299"/>
                <a:gd name="T28" fmla="*/ 88 w 137"/>
                <a:gd name="T29" fmla="*/ 233 h 299"/>
                <a:gd name="T30" fmla="*/ 79 w 137"/>
                <a:gd name="T31" fmla="*/ 268 h 299"/>
                <a:gd name="T32" fmla="*/ 77 w 137"/>
                <a:gd name="T33" fmla="*/ 281 h 299"/>
                <a:gd name="T34" fmla="*/ 62 w 137"/>
                <a:gd name="T35" fmla="*/ 292 h 299"/>
                <a:gd name="T36" fmla="*/ 45 w 137"/>
                <a:gd name="T37" fmla="*/ 299 h 299"/>
                <a:gd name="T38" fmla="*/ 30 w 137"/>
                <a:gd name="T39" fmla="*/ 291 h 299"/>
                <a:gd name="T40" fmla="*/ 17 w 137"/>
                <a:gd name="T41" fmla="*/ 274 h 299"/>
                <a:gd name="T42" fmla="*/ 2 w 137"/>
                <a:gd name="T43" fmla="*/ 233 h 299"/>
                <a:gd name="T44" fmla="*/ 2 w 137"/>
                <a:gd name="T45" fmla="*/ 210 h 299"/>
                <a:gd name="T46" fmla="*/ 13 w 137"/>
                <a:gd name="T47" fmla="*/ 196 h 299"/>
                <a:gd name="T48" fmla="*/ 13 w 137"/>
                <a:gd name="T49" fmla="*/ 186 h 299"/>
                <a:gd name="T50" fmla="*/ 20 w 137"/>
                <a:gd name="T51" fmla="*/ 177 h 299"/>
                <a:gd name="T52" fmla="*/ 28 w 137"/>
                <a:gd name="T53" fmla="*/ 167 h 299"/>
                <a:gd name="T54" fmla="*/ 25 w 137"/>
                <a:gd name="T55" fmla="*/ 148 h 299"/>
                <a:gd name="T56" fmla="*/ 16 w 137"/>
                <a:gd name="T57" fmla="*/ 125 h 299"/>
                <a:gd name="T58" fmla="*/ 17 w 137"/>
                <a:gd name="T59" fmla="*/ 105 h 299"/>
                <a:gd name="T60" fmla="*/ 29 w 137"/>
                <a:gd name="T61" fmla="*/ 94 h 299"/>
                <a:gd name="T62" fmla="*/ 49 w 137"/>
                <a:gd name="T63" fmla="*/ 76 h 299"/>
                <a:gd name="T64" fmla="*/ 55 w 137"/>
                <a:gd name="T65" fmla="*/ 79 h 299"/>
                <a:gd name="T66" fmla="*/ 64 w 137"/>
                <a:gd name="T67" fmla="*/ 79 h 299"/>
                <a:gd name="T68" fmla="*/ 68 w 137"/>
                <a:gd name="T69" fmla="*/ 72 h 299"/>
                <a:gd name="T70" fmla="*/ 75 w 137"/>
                <a:gd name="T71" fmla="*/ 75 h 299"/>
                <a:gd name="T72" fmla="*/ 77 w 137"/>
                <a:gd name="T73" fmla="*/ 68 h 299"/>
                <a:gd name="T74" fmla="*/ 81 w 137"/>
                <a:gd name="T75" fmla="*/ 60 h 299"/>
                <a:gd name="T76" fmla="*/ 87 w 137"/>
                <a:gd name="T77" fmla="*/ 59 h 299"/>
                <a:gd name="T78" fmla="*/ 88 w 137"/>
                <a:gd name="T79" fmla="*/ 49 h 299"/>
                <a:gd name="T80" fmla="*/ 92 w 137"/>
                <a:gd name="T81" fmla="*/ 43 h 299"/>
                <a:gd name="T82" fmla="*/ 91 w 137"/>
                <a:gd name="T83" fmla="*/ 39 h 299"/>
                <a:gd name="T84" fmla="*/ 104 w 137"/>
                <a:gd name="T85" fmla="*/ 36 h 299"/>
                <a:gd name="T86" fmla="*/ 113 w 137"/>
                <a:gd name="T87" fmla="*/ 0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99">
                  <a:moveTo>
                    <a:pt x="113" y="0"/>
                  </a:moveTo>
                  <a:lnTo>
                    <a:pt x="121" y="13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30" y="13"/>
                  </a:lnTo>
                  <a:lnTo>
                    <a:pt x="131" y="19"/>
                  </a:lnTo>
                  <a:lnTo>
                    <a:pt x="133" y="26"/>
                  </a:lnTo>
                  <a:lnTo>
                    <a:pt x="134" y="33"/>
                  </a:lnTo>
                  <a:lnTo>
                    <a:pt x="136" y="42"/>
                  </a:lnTo>
                  <a:lnTo>
                    <a:pt x="137" y="5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5"/>
                  </a:lnTo>
                  <a:lnTo>
                    <a:pt x="134" y="76"/>
                  </a:lnTo>
                  <a:lnTo>
                    <a:pt x="134" y="79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1" y="72"/>
                  </a:lnTo>
                  <a:lnTo>
                    <a:pt x="125" y="83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0" y="99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1" y="127"/>
                  </a:lnTo>
                  <a:lnTo>
                    <a:pt x="121" y="130"/>
                  </a:lnTo>
                  <a:lnTo>
                    <a:pt x="115" y="145"/>
                  </a:lnTo>
                  <a:lnTo>
                    <a:pt x="108" y="157"/>
                  </a:lnTo>
                  <a:lnTo>
                    <a:pt x="101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2" y="193"/>
                  </a:lnTo>
                  <a:lnTo>
                    <a:pt x="101" y="200"/>
                  </a:lnTo>
                  <a:lnTo>
                    <a:pt x="94" y="217"/>
                  </a:lnTo>
                  <a:lnTo>
                    <a:pt x="88" y="233"/>
                  </a:lnTo>
                  <a:lnTo>
                    <a:pt x="82" y="249"/>
                  </a:lnTo>
                  <a:lnTo>
                    <a:pt x="81" y="258"/>
                  </a:lnTo>
                  <a:lnTo>
                    <a:pt x="79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7" y="281"/>
                  </a:lnTo>
                  <a:lnTo>
                    <a:pt x="74" y="285"/>
                  </a:lnTo>
                  <a:lnTo>
                    <a:pt x="69" y="289"/>
                  </a:lnTo>
                  <a:lnTo>
                    <a:pt x="62" y="292"/>
                  </a:lnTo>
                  <a:lnTo>
                    <a:pt x="46" y="298"/>
                  </a:lnTo>
                  <a:lnTo>
                    <a:pt x="48" y="299"/>
                  </a:lnTo>
                  <a:lnTo>
                    <a:pt x="45" y="299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30" y="291"/>
                  </a:lnTo>
                  <a:lnTo>
                    <a:pt x="26" y="288"/>
                  </a:lnTo>
                  <a:lnTo>
                    <a:pt x="23" y="284"/>
                  </a:lnTo>
                  <a:lnTo>
                    <a:pt x="17" y="274"/>
                  </a:lnTo>
                  <a:lnTo>
                    <a:pt x="13" y="259"/>
                  </a:lnTo>
                  <a:lnTo>
                    <a:pt x="7" y="246"/>
                  </a:lnTo>
                  <a:lnTo>
                    <a:pt x="2" y="233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0"/>
                  </a:lnTo>
                  <a:lnTo>
                    <a:pt x="5" y="202"/>
                  </a:lnTo>
                  <a:lnTo>
                    <a:pt x="9" y="199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20" y="177"/>
                  </a:lnTo>
                  <a:lnTo>
                    <a:pt x="25" y="174"/>
                  </a:lnTo>
                  <a:lnTo>
                    <a:pt x="28" y="171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6" y="155"/>
                  </a:lnTo>
                  <a:lnTo>
                    <a:pt x="25" y="148"/>
                  </a:lnTo>
                  <a:lnTo>
                    <a:pt x="22" y="141"/>
                  </a:lnTo>
                  <a:lnTo>
                    <a:pt x="19" y="132"/>
                  </a:lnTo>
                  <a:lnTo>
                    <a:pt x="16" y="125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7" y="105"/>
                  </a:lnTo>
                  <a:lnTo>
                    <a:pt x="20" y="101"/>
                  </a:lnTo>
                  <a:lnTo>
                    <a:pt x="25" y="96"/>
                  </a:lnTo>
                  <a:lnTo>
                    <a:pt x="29" y="94"/>
                  </a:lnTo>
                  <a:lnTo>
                    <a:pt x="39" y="88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8" y="81"/>
                  </a:lnTo>
                  <a:lnTo>
                    <a:pt x="61" y="81"/>
                  </a:lnTo>
                  <a:lnTo>
                    <a:pt x="64" y="79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71" y="72"/>
                  </a:lnTo>
                  <a:lnTo>
                    <a:pt x="74" y="73"/>
                  </a:lnTo>
                  <a:lnTo>
                    <a:pt x="75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7" y="60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59"/>
                  </a:lnTo>
                  <a:lnTo>
                    <a:pt x="87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2" y="37"/>
                  </a:lnTo>
                  <a:lnTo>
                    <a:pt x="97" y="36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8" y="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2412" y="1672"/>
              <a:ext cx="85" cy="111"/>
            </a:xfrm>
            <a:custGeom>
              <a:avLst/>
              <a:gdLst>
                <a:gd name="T0" fmla="*/ 59 w 85"/>
                <a:gd name="T1" fmla="*/ 2 h 111"/>
                <a:gd name="T2" fmla="*/ 59 w 85"/>
                <a:gd name="T3" fmla="*/ 10 h 111"/>
                <a:gd name="T4" fmla="*/ 62 w 85"/>
                <a:gd name="T5" fmla="*/ 12 h 111"/>
                <a:gd name="T6" fmla="*/ 73 w 85"/>
                <a:gd name="T7" fmla="*/ 7 h 111"/>
                <a:gd name="T8" fmla="*/ 78 w 85"/>
                <a:gd name="T9" fmla="*/ 10 h 111"/>
                <a:gd name="T10" fmla="*/ 75 w 85"/>
                <a:gd name="T11" fmla="*/ 17 h 111"/>
                <a:gd name="T12" fmla="*/ 81 w 85"/>
                <a:gd name="T13" fmla="*/ 25 h 111"/>
                <a:gd name="T14" fmla="*/ 84 w 85"/>
                <a:gd name="T15" fmla="*/ 30 h 111"/>
                <a:gd name="T16" fmla="*/ 79 w 85"/>
                <a:gd name="T17" fmla="*/ 33 h 111"/>
                <a:gd name="T18" fmla="*/ 72 w 85"/>
                <a:gd name="T19" fmla="*/ 35 h 111"/>
                <a:gd name="T20" fmla="*/ 65 w 85"/>
                <a:gd name="T21" fmla="*/ 46 h 111"/>
                <a:gd name="T22" fmla="*/ 63 w 85"/>
                <a:gd name="T23" fmla="*/ 58 h 111"/>
                <a:gd name="T24" fmla="*/ 68 w 85"/>
                <a:gd name="T25" fmla="*/ 69 h 111"/>
                <a:gd name="T26" fmla="*/ 68 w 85"/>
                <a:gd name="T27" fmla="*/ 78 h 111"/>
                <a:gd name="T28" fmla="*/ 62 w 85"/>
                <a:gd name="T29" fmla="*/ 84 h 111"/>
                <a:gd name="T30" fmla="*/ 66 w 85"/>
                <a:gd name="T31" fmla="*/ 88 h 111"/>
                <a:gd name="T32" fmla="*/ 62 w 85"/>
                <a:gd name="T33" fmla="*/ 88 h 111"/>
                <a:gd name="T34" fmla="*/ 58 w 85"/>
                <a:gd name="T35" fmla="*/ 91 h 111"/>
                <a:gd name="T36" fmla="*/ 49 w 85"/>
                <a:gd name="T37" fmla="*/ 99 h 111"/>
                <a:gd name="T38" fmla="*/ 40 w 85"/>
                <a:gd name="T39" fmla="*/ 99 h 111"/>
                <a:gd name="T40" fmla="*/ 32 w 85"/>
                <a:gd name="T41" fmla="*/ 105 h 111"/>
                <a:gd name="T42" fmla="*/ 27 w 85"/>
                <a:gd name="T43" fmla="*/ 111 h 111"/>
                <a:gd name="T44" fmla="*/ 23 w 85"/>
                <a:gd name="T45" fmla="*/ 107 h 111"/>
                <a:gd name="T46" fmla="*/ 19 w 85"/>
                <a:gd name="T47" fmla="*/ 104 h 111"/>
                <a:gd name="T48" fmla="*/ 13 w 85"/>
                <a:gd name="T49" fmla="*/ 107 h 111"/>
                <a:gd name="T50" fmla="*/ 9 w 85"/>
                <a:gd name="T51" fmla="*/ 108 h 111"/>
                <a:gd name="T52" fmla="*/ 4 w 85"/>
                <a:gd name="T53" fmla="*/ 104 h 111"/>
                <a:gd name="T54" fmla="*/ 0 w 85"/>
                <a:gd name="T55" fmla="*/ 94 h 111"/>
                <a:gd name="T56" fmla="*/ 12 w 85"/>
                <a:gd name="T57" fmla="*/ 84 h 111"/>
                <a:gd name="T58" fmla="*/ 13 w 85"/>
                <a:gd name="T59" fmla="*/ 61 h 111"/>
                <a:gd name="T60" fmla="*/ 3 w 85"/>
                <a:gd name="T61" fmla="*/ 52 h 111"/>
                <a:gd name="T62" fmla="*/ 6 w 85"/>
                <a:gd name="T63" fmla="*/ 46 h 111"/>
                <a:gd name="T64" fmla="*/ 16 w 85"/>
                <a:gd name="T65" fmla="*/ 45 h 111"/>
                <a:gd name="T66" fmla="*/ 16 w 85"/>
                <a:gd name="T67" fmla="*/ 39 h 111"/>
                <a:gd name="T68" fmla="*/ 10 w 85"/>
                <a:gd name="T69" fmla="*/ 38 h 111"/>
                <a:gd name="T70" fmla="*/ 13 w 85"/>
                <a:gd name="T71" fmla="*/ 27 h 111"/>
                <a:gd name="T72" fmla="*/ 22 w 85"/>
                <a:gd name="T73" fmla="*/ 33 h 111"/>
                <a:gd name="T74" fmla="*/ 29 w 85"/>
                <a:gd name="T75" fmla="*/ 29 h 111"/>
                <a:gd name="T76" fmla="*/ 32 w 85"/>
                <a:gd name="T77" fmla="*/ 23 h 111"/>
                <a:gd name="T78" fmla="*/ 39 w 85"/>
                <a:gd name="T79" fmla="*/ 16 h 111"/>
                <a:gd name="T80" fmla="*/ 39 w 85"/>
                <a:gd name="T81" fmla="*/ 13 h 111"/>
                <a:gd name="T82" fmla="*/ 48 w 85"/>
                <a:gd name="T83" fmla="*/ 6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1">
                  <a:moveTo>
                    <a:pt x="55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79" y="33"/>
                  </a:lnTo>
                  <a:lnTo>
                    <a:pt x="76" y="32"/>
                  </a:lnTo>
                  <a:lnTo>
                    <a:pt x="75" y="33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66" y="40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8" y="69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8" y="78"/>
                  </a:lnTo>
                  <a:lnTo>
                    <a:pt x="66" y="79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5" y="85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58" y="85"/>
                  </a:lnTo>
                  <a:lnTo>
                    <a:pt x="58" y="91"/>
                  </a:lnTo>
                  <a:lnTo>
                    <a:pt x="53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5" y="102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9" y="108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2" y="84"/>
                  </a:lnTo>
                  <a:lnTo>
                    <a:pt x="14" y="76"/>
                  </a:lnTo>
                  <a:lnTo>
                    <a:pt x="22" y="61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2" y="33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4621" y="3265"/>
              <a:ext cx="716" cy="528"/>
            </a:xfrm>
            <a:custGeom>
              <a:avLst/>
              <a:gdLst>
                <a:gd name="T0" fmla="*/ 396 w 716"/>
                <a:gd name="T1" fmla="*/ 21 h 528"/>
                <a:gd name="T2" fmla="*/ 413 w 716"/>
                <a:gd name="T3" fmla="*/ 37 h 528"/>
                <a:gd name="T4" fmla="*/ 407 w 716"/>
                <a:gd name="T5" fmla="*/ 56 h 528"/>
                <a:gd name="T6" fmla="*/ 422 w 716"/>
                <a:gd name="T7" fmla="*/ 106 h 528"/>
                <a:gd name="T8" fmla="*/ 461 w 716"/>
                <a:gd name="T9" fmla="*/ 132 h 528"/>
                <a:gd name="T10" fmla="*/ 481 w 716"/>
                <a:gd name="T11" fmla="*/ 148 h 528"/>
                <a:gd name="T12" fmla="*/ 494 w 716"/>
                <a:gd name="T13" fmla="*/ 135 h 528"/>
                <a:gd name="T14" fmla="*/ 507 w 716"/>
                <a:gd name="T15" fmla="*/ 97 h 528"/>
                <a:gd name="T16" fmla="*/ 521 w 716"/>
                <a:gd name="T17" fmla="*/ 0 h 528"/>
                <a:gd name="T18" fmla="*/ 549 w 716"/>
                <a:gd name="T19" fmla="*/ 76 h 528"/>
                <a:gd name="T20" fmla="*/ 576 w 716"/>
                <a:gd name="T21" fmla="*/ 90 h 528"/>
                <a:gd name="T22" fmla="*/ 589 w 716"/>
                <a:gd name="T23" fmla="*/ 142 h 528"/>
                <a:gd name="T24" fmla="*/ 625 w 716"/>
                <a:gd name="T25" fmla="*/ 195 h 528"/>
                <a:gd name="T26" fmla="*/ 632 w 716"/>
                <a:gd name="T27" fmla="*/ 217 h 528"/>
                <a:gd name="T28" fmla="*/ 652 w 716"/>
                <a:gd name="T29" fmla="*/ 253 h 528"/>
                <a:gd name="T30" fmla="*/ 688 w 716"/>
                <a:gd name="T31" fmla="*/ 301 h 528"/>
                <a:gd name="T32" fmla="*/ 704 w 716"/>
                <a:gd name="T33" fmla="*/ 360 h 528"/>
                <a:gd name="T34" fmla="*/ 713 w 716"/>
                <a:gd name="T35" fmla="*/ 416 h 528"/>
                <a:gd name="T36" fmla="*/ 707 w 716"/>
                <a:gd name="T37" fmla="*/ 469 h 528"/>
                <a:gd name="T38" fmla="*/ 683 w 716"/>
                <a:gd name="T39" fmla="*/ 499 h 528"/>
                <a:gd name="T40" fmla="*/ 671 w 716"/>
                <a:gd name="T41" fmla="*/ 528 h 528"/>
                <a:gd name="T42" fmla="*/ 432 w 716"/>
                <a:gd name="T43" fmla="*/ 502 h 528"/>
                <a:gd name="T44" fmla="*/ 387 w 716"/>
                <a:gd name="T45" fmla="*/ 522 h 528"/>
                <a:gd name="T46" fmla="*/ 373 w 716"/>
                <a:gd name="T47" fmla="*/ 496 h 528"/>
                <a:gd name="T48" fmla="*/ 366 w 716"/>
                <a:gd name="T49" fmla="*/ 482 h 528"/>
                <a:gd name="T50" fmla="*/ 334 w 716"/>
                <a:gd name="T51" fmla="*/ 475 h 528"/>
                <a:gd name="T52" fmla="*/ 284 w 716"/>
                <a:gd name="T53" fmla="*/ 470 h 528"/>
                <a:gd name="T54" fmla="*/ 226 w 716"/>
                <a:gd name="T55" fmla="*/ 483 h 528"/>
                <a:gd name="T56" fmla="*/ 209 w 716"/>
                <a:gd name="T57" fmla="*/ 499 h 528"/>
                <a:gd name="T58" fmla="*/ 189 w 716"/>
                <a:gd name="T59" fmla="*/ 515 h 528"/>
                <a:gd name="T60" fmla="*/ 160 w 716"/>
                <a:gd name="T61" fmla="*/ 521 h 528"/>
                <a:gd name="T62" fmla="*/ 109 w 716"/>
                <a:gd name="T63" fmla="*/ 521 h 528"/>
                <a:gd name="T64" fmla="*/ 43 w 716"/>
                <a:gd name="T65" fmla="*/ 516 h 528"/>
                <a:gd name="T66" fmla="*/ 36 w 716"/>
                <a:gd name="T67" fmla="*/ 442 h 528"/>
                <a:gd name="T68" fmla="*/ 30 w 716"/>
                <a:gd name="T69" fmla="*/ 393 h 528"/>
                <a:gd name="T70" fmla="*/ 17 w 716"/>
                <a:gd name="T71" fmla="*/ 364 h 528"/>
                <a:gd name="T72" fmla="*/ 13 w 716"/>
                <a:gd name="T73" fmla="*/ 344 h 528"/>
                <a:gd name="T74" fmla="*/ 14 w 716"/>
                <a:gd name="T75" fmla="*/ 319 h 528"/>
                <a:gd name="T76" fmla="*/ 0 w 716"/>
                <a:gd name="T77" fmla="*/ 292 h 528"/>
                <a:gd name="T78" fmla="*/ 9 w 716"/>
                <a:gd name="T79" fmla="*/ 259 h 528"/>
                <a:gd name="T80" fmla="*/ 20 w 716"/>
                <a:gd name="T81" fmla="*/ 249 h 528"/>
                <a:gd name="T82" fmla="*/ 60 w 716"/>
                <a:gd name="T83" fmla="*/ 218 h 528"/>
                <a:gd name="T84" fmla="*/ 88 w 716"/>
                <a:gd name="T85" fmla="*/ 205 h 528"/>
                <a:gd name="T86" fmla="*/ 108 w 716"/>
                <a:gd name="T87" fmla="*/ 194 h 528"/>
                <a:gd name="T88" fmla="*/ 147 w 716"/>
                <a:gd name="T89" fmla="*/ 177 h 528"/>
                <a:gd name="T90" fmla="*/ 166 w 716"/>
                <a:gd name="T91" fmla="*/ 126 h 528"/>
                <a:gd name="T92" fmla="*/ 191 w 716"/>
                <a:gd name="T93" fmla="*/ 128 h 528"/>
                <a:gd name="T94" fmla="*/ 204 w 716"/>
                <a:gd name="T95" fmla="*/ 106 h 528"/>
                <a:gd name="T96" fmla="*/ 217 w 716"/>
                <a:gd name="T97" fmla="*/ 96 h 528"/>
                <a:gd name="T98" fmla="*/ 222 w 716"/>
                <a:gd name="T99" fmla="*/ 82 h 528"/>
                <a:gd name="T100" fmla="*/ 235 w 716"/>
                <a:gd name="T101" fmla="*/ 64 h 528"/>
                <a:gd name="T102" fmla="*/ 263 w 716"/>
                <a:gd name="T103" fmla="*/ 86 h 528"/>
                <a:gd name="T104" fmla="*/ 285 w 716"/>
                <a:gd name="T105" fmla="*/ 87 h 528"/>
                <a:gd name="T106" fmla="*/ 298 w 716"/>
                <a:gd name="T107" fmla="*/ 59 h 528"/>
                <a:gd name="T108" fmla="*/ 305 w 716"/>
                <a:gd name="T109" fmla="*/ 41 h 528"/>
                <a:gd name="T110" fmla="*/ 327 w 716"/>
                <a:gd name="T111" fmla="*/ 25 h 528"/>
                <a:gd name="T112" fmla="*/ 337 w 716"/>
                <a:gd name="T113" fmla="*/ 11 h 528"/>
                <a:gd name="T114" fmla="*/ 351 w 716"/>
                <a:gd name="T115" fmla="*/ 14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6" h="528">
                  <a:moveTo>
                    <a:pt x="361" y="10"/>
                  </a:moveTo>
                  <a:lnTo>
                    <a:pt x="364" y="13"/>
                  </a:lnTo>
                  <a:lnTo>
                    <a:pt x="364" y="14"/>
                  </a:lnTo>
                  <a:lnTo>
                    <a:pt x="366" y="15"/>
                  </a:lnTo>
                  <a:lnTo>
                    <a:pt x="369" y="17"/>
                  </a:lnTo>
                  <a:lnTo>
                    <a:pt x="373" y="18"/>
                  </a:lnTo>
                  <a:lnTo>
                    <a:pt x="374" y="18"/>
                  </a:lnTo>
                  <a:lnTo>
                    <a:pt x="373" y="18"/>
                  </a:lnTo>
                  <a:lnTo>
                    <a:pt x="389" y="21"/>
                  </a:lnTo>
                  <a:lnTo>
                    <a:pt x="396" y="21"/>
                  </a:lnTo>
                  <a:lnTo>
                    <a:pt x="403" y="21"/>
                  </a:lnTo>
                  <a:lnTo>
                    <a:pt x="406" y="27"/>
                  </a:lnTo>
                  <a:lnTo>
                    <a:pt x="416" y="23"/>
                  </a:lnTo>
                  <a:lnTo>
                    <a:pt x="419" y="21"/>
                  </a:lnTo>
                  <a:lnTo>
                    <a:pt x="422" y="27"/>
                  </a:lnTo>
                  <a:lnTo>
                    <a:pt x="422" y="31"/>
                  </a:lnTo>
                  <a:lnTo>
                    <a:pt x="422" y="33"/>
                  </a:lnTo>
                  <a:lnTo>
                    <a:pt x="420" y="34"/>
                  </a:lnTo>
                  <a:lnTo>
                    <a:pt x="418" y="36"/>
                  </a:lnTo>
                  <a:lnTo>
                    <a:pt x="413" y="37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6" y="43"/>
                  </a:lnTo>
                  <a:lnTo>
                    <a:pt x="416" y="51"/>
                  </a:lnTo>
                  <a:lnTo>
                    <a:pt x="409" y="50"/>
                  </a:lnTo>
                  <a:lnTo>
                    <a:pt x="403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63"/>
                  </a:lnTo>
                  <a:lnTo>
                    <a:pt x="406" y="69"/>
                  </a:lnTo>
                  <a:lnTo>
                    <a:pt x="400" y="70"/>
                  </a:lnTo>
                  <a:lnTo>
                    <a:pt x="400" y="80"/>
                  </a:lnTo>
                  <a:lnTo>
                    <a:pt x="400" y="90"/>
                  </a:lnTo>
                  <a:lnTo>
                    <a:pt x="409" y="95"/>
                  </a:lnTo>
                  <a:lnTo>
                    <a:pt x="416" y="99"/>
                  </a:lnTo>
                  <a:lnTo>
                    <a:pt x="416" y="103"/>
                  </a:lnTo>
                  <a:lnTo>
                    <a:pt x="422" y="106"/>
                  </a:lnTo>
                  <a:lnTo>
                    <a:pt x="428" y="106"/>
                  </a:lnTo>
                  <a:lnTo>
                    <a:pt x="433" y="108"/>
                  </a:lnTo>
                  <a:lnTo>
                    <a:pt x="439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8" y="121"/>
                  </a:lnTo>
                  <a:lnTo>
                    <a:pt x="454" y="128"/>
                  </a:lnTo>
                  <a:lnTo>
                    <a:pt x="455" y="131"/>
                  </a:lnTo>
                  <a:lnTo>
                    <a:pt x="458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5" y="131"/>
                  </a:lnTo>
                  <a:lnTo>
                    <a:pt x="467" y="132"/>
                  </a:lnTo>
                  <a:lnTo>
                    <a:pt x="468" y="135"/>
                  </a:lnTo>
                  <a:lnTo>
                    <a:pt x="469" y="141"/>
                  </a:lnTo>
                  <a:lnTo>
                    <a:pt x="472" y="145"/>
                  </a:lnTo>
                  <a:lnTo>
                    <a:pt x="474" y="146"/>
                  </a:lnTo>
                  <a:lnTo>
                    <a:pt x="475" y="148"/>
                  </a:lnTo>
                  <a:lnTo>
                    <a:pt x="478" y="149"/>
                  </a:lnTo>
                  <a:lnTo>
                    <a:pt x="481" y="148"/>
                  </a:lnTo>
                  <a:lnTo>
                    <a:pt x="485" y="148"/>
                  </a:lnTo>
                  <a:lnTo>
                    <a:pt x="488" y="148"/>
                  </a:lnTo>
                  <a:lnTo>
                    <a:pt x="490" y="146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4" y="144"/>
                  </a:lnTo>
                  <a:lnTo>
                    <a:pt x="494" y="139"/>
                  </a:lnTo>
                  <a:lnTo>
                    <a:pt x="494" y="136"/>
                  </a:lnTo>
                  <a:lnTo>
                    <a:pt x="494" y="135"/>
                  </a:lnTo>
                  <a:lnTo>
                    <a:pt x="500" y="129"/>
                  </a:lnTo>
                  <a:lnTo>
                    <a:pt x="500" y="125"/>
                  </a:lnTo>
                  <a:lnTo>
                    <a:pt x="500" y="122"/>
                  </a:lnTo>
                  <a:lnTo>
                    <a:pt x="500" y="119"/>
                  </a:lnTo>
                  <a:lnTo>
                    <a:pt x="500" y="116"/>
                  </a:lnTo>
                  <a:lnTo>
                    <a:pt x="500" y="115"/>
                  </a:lnTo>
                  <a:lnTo>
                    <a:pt x="503" y="113"/>
                  </a:lnTo>
                  <a:lnTo>
                    <a:pt x="505" y="112"/>
                  </a:lnTo>
                  <a:lnTo>
                    <a:pt x="507" y="105"/>
                  </a:lnTo>
                  <a:lnTo>
                    <a:pt x="507" y="97"/>
                  </a:lnTo>
                  <a:lnTo>
                    <a:pt x="507" y="83"/>
                  </a:lnTo>
                  <a:lnTo>
                    <a:pt x="505" y="70"/>
                  </a:lnTo>
                  <a:lnTo>
                    <a:pt x="504" y="61"/>
                  </a:lnTo>
                  <a:lnTo>
                    <a:pt x="505" y="54"/>
                  </a:lnTo>
                  <a:lnTo>
                    <a:pt x="511" y="51"/>
                  </a:lnTo>
                  <a:lnTo>
                    <a:pt x="510" y="38"/>
                  </a:lnTo>
                  <a:lnTo>
                    <a:pt x="510" y="27"/>
                  </a:lnTo>
                  <a:lnTo>
                    <a:pt x="511" y="14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0" y="15"/>
                  </a:lnTo>
                  <a:lnTo>
                    <a:pt x="537" y="31"/>
                  </a:lnTo>
                  <a:lnTo>
                    <a:pt x="540" y="40"/>
                  </a:lnTo>
                  <a:lnTo>
                    <a:pt x="543" y="50"/>
                  </a:lnTo>
                  <a:lnTo>
                    <a:pt x="543" y="60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7" y="74"/>
                  </a:lnTo>
                  <a:lnTo>
                    <a:pt x="547" y="76"/>
                  </a:lnTo>
                  <a:lnTo>
                    <a:pt x="549" y="76"/>
                  </a:lnTo>
                  <a:lnTo>
                    <a:pt x="551" y="76"/>
                  </a:lnTo>
                  <a:lnTo>
                    <a:pt x="551" y="70"/>
                  </a:lnTo>
                  <a:lnTo>
                    <a:pt x="560" y="69"/>
                  </a:lnTo>
                  <a:lnTo>
                    <a:pt x="560" y="76"/>
                  </a:lnTo>
                  <a:lnTo>
                    <a:pt x="563" y="76"/>
                  </a:lnTo>
                  <a:lnTo>
                    <a:pt x="564" y="79"/>
                  </a:lnTo>
                  <a:lnTo>
                    <a:pt x="566" y="82"/>
                  </a:lnTo>
                  <a:lnTo>
                    <a:pt x="575" y="82"/>
                  </a:lnTo>
                  <a:lnTo>
                    <a:pt x="576" y="86"/>
                  </a:lnTo>
                  <a:lnTo>
                    <a:pt x="576" y="90"/>
                  </a:lnTo>
                  <a:lnTo>
                    <a:pt x="575" y="97"/>
                  </a:lnTo>
                  <a:lnTo>
                    <a:pt x="573" y="108"/>
                  </a:lnTo>
                  <a:lnTo>
                    <a:pt x="573" y="110"/>
                  </a:lnTo>
                  <a:lnTo>
                    <a:pt x="575" y="115"/>
                  </a:lnTo>
                  <a:lnTo>
                    <a:pt x="576" y="118"/>
                  </a:lnTo>
                  <a:lnTo>
                    <a:pt x="577" y="121"/>
                  </a:lnTo>
                  <a:lnTo>
                    <a:pt x="582" y="125"/>
                  </a:lnTo>
                  <a:lnTo>
                    <a:pt x="585" y="131"/>
                  </a:lnTo>
                  <a:lnTo>
                    <a:pt x="587" y="138"/>
                  </a:lnTo>
                  <a:lnTo>
                    <a:pt x="589" y="142"/>
                  </a:lnTo>
                  <a:lnTo>
                    <a:pt x="589" y="146"/>
                  </a:lnTo>
                  <a:lnTo>
                    <a:pt x="589" y="157"/>
                  </a:lnTo>
                  <a:lnTo>
                    <a:pt x="589" y="167"/>
                  </a:lnTo>
                  <a:lnTo>
                    <a:pt x="589" y="171"/>
                  </a:lnTo>
                  <a:lnTo>
                    <a:pt x="590" y="175"/>
                  </a:lnTo>
                  <a:lnTo>
                    <a:pt x="592" y="177"/>
                  </a:lnTo>
                  <a:lnTo>
                    <a:pt x="593" y="178"/>
                  </a:lnTo>
                  <a:lnTo>
                    <a:pt x="598" y="181"/>
                  </a:lnTo>
                  <a:lnTo>
                    <a:pt x="611" y="188"/>
                  </a:lnTo>
                  <a:lnTo>
                    <a:pt x="625" y="195"/>
                  </a:lnTo>
                  <a:lnTo>
                    <a:pt x="631" y="198"/>
                  </a:lnTo>
                  <a:lnTo>
                    <a:pt x="635" y="201"/>
                  </a:lnTo>
                  <a:lnTo>
                    <a:pt x="635" y="204"/>
                  </a:lnTo>
                  <a:lnTo>
                    <a:pt x="636" y="205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6" y="210"/>
                  </a:lnTo>
                  <a:lnTo>
                    <a:pt x="635" y="211"/>
                  </a:lnTo>
                  <a:lnTo>
                    <a:pt x="634" y="214"/>
                  </a:lnTo>
                  <a:lnTo>
                    <a:pt x="632" y="217"/>
                  </a:lnTo>
                  <a:lnTo>
                    <a:pt x="638" y="217"/>
                  </a:lnTo>
                  <a:lnTo>
                    <a:pt x="639" y="218"/>
                  </a:lnTo>
                  <a:lnTo>
                    <a:pt x="642" y="220"/>
                  </a:lnTo>
                  <a:lnTo>
                    <a:pt x="644" y="221"/>
                  </a:lnTo>
                  <a:lnTo>
                    <a:pt x="644" y="223"/>
                  </a:lnTo>
                  <a:lnTo>
                    <a:pt x="647" y="227"/>
                  </a:lnTo>
                  <a:lnTo>
                    <a:pt x="647" y="231"/>
                  </a:lnTo>
                  <a:lnTo>
                    <a:pt x="647" y="241"/>
                  </a:lnTo>
                  <a:lnTo>
                    <a:pt x="647" y="250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2" y="259"/>
                  </a:lnTo>
                  <a:lnTo>
                    <a:pt x="665" y="260"/>
                  </a:lnTo>
                  <a:lnTo>
                    <a:pt x="668" y="262"/>
                  </a:lnTo>
                  <a:lnTo>
                    <a:pt x="668" y="276"/>
                  </a:lnTo>
                  <a:lnTo>
                    <a:pt x="670" y="283"/>
                  </a:lnTo>
                  <a:lnTo>
                    <a:pt x="671" y="289"/>
                  </a:lnTo>
                  <a:lnTo>
                    <a:pt x="680" y="293"/>
                  </a:lnTo>
                  <a:lnTo>
                    <a:pt x="685" y="298"/>
                  </a:lnTo>
                  <a:lnTo>
                    <a:pt x="688" y="301"/>
                  </a:lnTo>
                  <a:lnTo>
                    <a:pt x="688" y="303"/>
                  </a:lnTo>
                  <a:lnTo>
                    <a:pt x="687" y="306"/>
                  </a:lnTo>
                  <a:lnTo>
                    <a:pt x="687" y="309"/>
                  </a:lnTo>
                  <a:lnTo>
                    <a:pt x="687" y="311"/>
                  </a:lnTo>
                  <a:lnTo>
                    <a:pt x="688" y="312"/>
                  </a:lnTo>
                  <a:lnTo>
                    <a:pt x="704" y="322"/>
                  </a:lnTo>
                  <a:lnTo>
                    <a:pt x="706" y="328"/>
                  </a:lnTo>
                  <a:lnTo>
                    <a:pt x="707" y="334"/>
                  </a:lnTo>
                  <a:lnTo>
                    <a:pt x="706" y="347"/>
                  </a:lnTo>
                  <a:lnTo>
                    <a:pt x="704" y="360"/>
                  </a:lnTo>
                  <a:lnTo>
                    <a:pt x="704" y="365"/>
                  </a:lnTo>
                  <a:lnTo>
                    <a:pt x="704" y="370"/>
                  </a:lnTo>
                  <a:lnTo>
                    <a:pt x="706" y="374"/>
                  </a:lnTo>
                  <a:lnTo>
                    <a:pt x="708" y="380"/>
                  </a:lnTo>
                  <a:lnTo>
                    <a:pt x="710" y="384"/>
                  </a:lnTo>
                  <a:lnTo>
                    <a:pt x="713" y="388"/>
                  </a:lnTo>
                  <a:lnTo>
                    <a:pt x="714" y="396"/>
                  </a:lnTo>
                  <a:lnTo>
                    <a:pt x="716" y="401"/>
                  </a:lnTo>
                  <a:lnTo>
                    <a:pt x="716" y="406"/>
                  </a:lnTo>
                  <a:lnTo>
                    <a:pt x="713" y="416"/>
                  </a:lnTo>
                  <a:lnTo>
                    <a:pt x="707" y="416"/>
                  </a:lnTo>
                  <a:lnTo>
                    <a:pt x="707" y="424"/>
                  </a:lnTo>
                  <a:lnTo>
                    <a:pt x="707" y="433"/>
                  </a:lnTo>
                  <a:lnTo>
                    <a:pt x="707" y="440"/>
                  </a:lnTo>
                  <a:lnTo>
                    <a:pt x="707" y="444"/>
                  </a:lnTo>
                  <a:lnTo>
                    <a:pt x="707" y="447"/>
                  </a:lnTo>
                  <a:lnTo>
                    <a:pt x="707" y="452"/>
                  </a:lnTo>
                  <a:lnTo>
                    <a:pt x="707" y="457"/>
                  </a:lnTo>
                  <a:lnTo>
                    <a:pt x="707" y="463"/>
                  </a:lnTo>
                  <a:lnTo>
                    <a:pt x="707" y="469"/>
                  </a:lnTo>
                  <a:lnTo>
                    <a:pt x="706" y="472"/>
                  </a:lnTo>
                  <a:lnTo>
                    <a:pt x="704" y="478"/>
                  </a:lnTo>
                  <a:lnTo>
                    <a:pt x="698" y="478"/>
                  </a:lnTo>
                  <a:lnTo>
                    <a:pt x="698" y="480"/>
                  </a:lnTo>
                  <a:lnTo>
                    <a:pt x="697" y="483"/>
                  </a:lnTo>
                  <a:lnTo>
                    <a:pt x="698" y="486"/>
                  </a:lnTo>
                  <a:lnTo>
                    <a:pt x="698" y="485"/>
                  </a:lnTo>
                  <a:lnTo>
                    <a:pt x="698" y="491"/>
                  </a:lnTo>
                  <a:lnTo>
                    <a:pt x="688" y="496"/>
                  </a:lnTo>
                  <a:lnTo>
                    <a:pt x="683" y="499"/>
                  </a:lnTo>
                  <a:lnTo>
                    <a:pt x="681" y="501"/>
                  </a:lnTo>
                  <a:lnTo>
                    <a:pt x="680" y="502"/>
                  </a:lnTo>
                  <a:lnTo>
                    <a:pt x="680" y="506"/>
                  </a:lnTo>
                  <a:lnTo>
                    <a:pt x="680" y="511"/>
                  </a:lnTo>
                  <a:lnTo>
                    <a:pt x="675" y="511"/>
                  </a:lnTo>
                  <a:lnTo>
                    <a:pt x="671" y="511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71" y="524"/>
                  </a:lnTo>
                  <a:lnTo>
                    <a:pt x="671" y="528"/>
                  </a:lnTo>
                  <a:lnTo>
                    <a:pt x="429" y="528"/>
                  </a:lnTo>
                  <a:lnTo>
                    <a:pt x="432" y="521"/>
                  </a:lnTo>
                  <a:lnTo>
                    <a:pt x="436" y="511"/>
                  </a:lnTo>
                  <a:lnTo>
                    <a:pt x="438" y="505"/>
                  </a:lnTo>
                  <a:lnTo>
                    <a:pt x="438" y="502"/>
                  </a:lnTo>
                  <a:lnTo>
                    <a:pt x="438" y="501"/>
                  </a:lnTo>
                  <a:lnTo>
                    <a:pt x="436" y="499"/>
                  </a:lnTo>
                  <a:lnTo>
                    <a:pt x="433" y="499"/>
                  </a:lnTo>
                  <a:lnTo>
                    <a:pt x="432" y="501"/>
                  </a:lnTo>
                  <a:lnTo>
                    <a:pt x="432" y="502"/>
                  </a:lnTo>
                  <a:lnTo>
                    <a:pt x="429" y="506"/>
                  </a:lnTo>
                  <a:lnTo>
                    <a:pt x="428" y="511"/>
                  </a:lnTo>
                  <a:lnTo>
                    <a:pt x="425" y="514"/>
                  </a:lnTo>
                  <a:lnTo>
                    <a:pt x="423" y="514"/>
                  </a:lnTo>
                  <a:lnTo>
                    <a:pt x="420" y="514"/>
                  </a:lnTo>
                  <a:lnTo>
                    <a:pt x="419" y="514"/>
                  </a:lnTo>
                  <a:lnTo>
                    <a:pt x="416" y="514"/>
                  </a:lnTo>
                  <a:lnTo>
                    <a:pt x="406" y="528"/>
                  </a:lnTo>
                  <a:lnTo>
                    <a:pt x="390" y="528"/>
                  </a:lnTo>
                  <a:lnTo>
                    <a:pt x="387" y="522"/>
                  </a:lnTo>
                  <a:lnTo>
                    <a:pt x="387" y="516"/>
                  </a:lnTo>
                  <a:lnTo>
                    <a:pt x="387" y="511"/>
                  </a:lnTo>
                  <a:lnTo>
                    <a:pt x="386" y="505"/>
                  </a:lnTo>
                  <a:lnTo>
                    <a:pt x="380" y="504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1" y="499"/>
                  </a:lnTo>
                  <a:lnTo>
                    <a:pt x="370" y="496"/>
                  </a:lnTo>
                  <a:lnTo>
                    <a:pt x="373" y="498"/>
                  </a:lnTo>
                  <a:lnTo>
                    <a:pt x="373" y="496"/>
                  </a:lnTo>
                  <a:lnTo>
                    <a:pt x="371" y="495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6" y="491"/>
                  </a:lnTo>
                  <a:lnTo>
                    <a:pt x="374" y="489"/>
                  </a:lnTo>
                  <a:lnTo>
                    <a:pt x="373" y="489"/>
                  </a:lnTo>
                  <a:lnTo>
                    <a:pt x="364" y="488"/>
                  </a:lnTo>
                  <a:lnTo>
                    <a:pt x="366" y="486"/>
                  </a:lnTo>
                  <a:lnTo>
                    <a:pt x="367" y="483"/>
                  </a:lnTo>
                  <a:lnTo>
                    <a:pt x="366" y="482"/>
                  </a:lnTo>
                  <a:lnTo>
                    <a:pt x="364" y="480"/>
                  </a:lnTo>
                  <a:lnTo>
                    <a:pt x="364" y="478"/>
                  </a:lnTo>
                  <a:lnTo>
                    <a:pt x="360" y="476"/>
                  </a:lnTo>
                  <a:lnTo>
                    <a:pt x="357" y="476"/>
                  </a:lnTo>
                  <a:lnTo>
                    <a:pt x="350" y="476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6"/>
                  </a:lnTo>
                  <a:lnTo>
                    <a:pt x="334" y="475"/>
                  </a:lnTo>
                  <a:lnTo>
                    <a:pt x="331" y="470"/>
                  </a:lnTo>
                  <a:lnTo>
                    <a:pt x="330" y="466"/>
                  </a:lnTo>
                  <a:lnTo>
                    <a:pt x="327" y="465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17" y="463"/>
                  </a:lnTo>
                  <a:lnTo>
                    <a:pt x="312" y="463"/>
                  </a:lnTo>
                  <a:lnTo>
                    <a:pt x="307" y="465"/>
                  </a:lnTo>
                  <a:lnTo>
                    <a:pt x="295" y="468"/>
                  </a:lnTo>
                  <a:lnTo>
                    <a:pt x="284" y="470"/>
                  </a:lnTo>
                  <a:lnTo>
                    <a:pt x="261" y="479"/>
                  </a:lnTo>
                  <a:lnTo>
                    <a:pt x="251" y="482"/>
                  </a:lnTo>
                  <a:lnTo>
                    <a:pt x="242" y="483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3" y="480"/>
                  </a:lnTo>
                  <a:lnTo>
                    <a:pt x="229" y="479"/>
                  </a:lnTo>
                  <a:lnTo>
                    <a:pt x="227" y="479"/>
                  </a:lnTo>
                  <a:lnTo>
                    <a:pt x="226" y="480"/>
                  </a:lnTo>
                  <a:lnTo>
                    <a:pt x="226" y="483"/>
                  </a:lnTo>
                  <a:lnTo>
                    <a:pt x="223" y="483"/>
                  </a:lnTo>
                  <a:lnTo>
                    <a:pt x="222" y="485"/>
                  </a:lnTo>
                  <a:lnTo>
                    <a:pt x="222" y="486"/>
                  </a:lnTo>
                  <a:lnTo>
                    <a:pt x="220" y="491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2" y="492"/>
                  </a:lnTo>
                  <a:lnTo>
                    <a:pt x="210" y="492"/>
                  </a:lnTo>
                  <a:lnTo>
                    <a:pt x="209" y="493"/>
                  </a:lnTo>
                  <a:lnTo>
                    <a:pt x="209" y="499"/>
                  </a:lnTo>
                  <a:lnTo>
                    <a:pt x="207" y="499"/>
                  </a:lnTo>
                  <a:lnTo>
                    <a:pt x="206" y="499"/>
                  </a:lnTo>
                  <a:lnTo>
                    <a:pt x="203" y="498"/>
                  </a:lnTo>
                  <a:lnTo>
                    <a:pt x="202" y="498"/>
                  </a:lnTo>
                  <a:lnTo>
                    <a:pt x="200" y="498"/>
                  </a:lnTo>
                  <a:lnTo>
                    <a:pt x="196" y="499"/>
                  </a:lnTo>
                  <a:lnTo>
                    <a:pt x="194" y="501"/>
                  </a:lnTo>
                  <a:lnTo>
                    <a:pt x="193" y="504"/>
                  </a:lnTo>
                  <a:lnTo>
                    <a:pt x="190" y="509"/>
                  </a:lnTo>
                  <a:lnTo>
                    <a:pt x="189" y="515"/>
                  </a:lnTo>
                  <a:lnTo>
                    <a:pt x="187" y="518"/>
                  </a:lnTo>
                  <a:lnTo>
                    <a:pt x="184" y="519"/>
                  </a:lnTo>
                  <a:lnTo>
                    <a:pt x="183" y="519"/>
                  </a:lnTo>
                  <a:lnTo>
                    <a:pt x="180" y="519"/>
                  </a:lnTo>
                  <a:lnTo>
                    <a:pt x="177" y="518"/>
                  </a:lnTo>
                  <a:lnTo>
                    <a:pt x="174" y="516"/>
                  </a:lnTo>
                  <a:lnTo>
                    <a:pt x="171" y="516"/>
                  </a:lnTo>
                  <a:lnTo>
                    <a:pt x="166" y="519"/>
                  </a:lnTo>
                  <a:lnTo>
                    <a:pt x="163" y="521"/>
                  </a:lnTo>
                  <a:lnTo>
                    <a:pt x="160" y="521"/>
                  </a:lnTo>
                  <a:lnTo>
                    <a:pt x="158" y="521"/>
                  </a:lnTo>
                  <a:lnTo>
                    <a:pt x="158" y="518"/>
                  </a:lnTo>
                  <a:lnTo>
                    <a:pt x="157" y="516"/>
                  </a:lnTo>
                  <a:lnTo>
                    <a:pt x="154" y="516"/>
                  </a:lnTo>
                  <a:lnTo>
                    <a:pt x="147" y="516"/>
                  </a:lnTo>
                  <a:lnTo>
                    <a:pt x="137" y="519"/>
                  </a:lnTo>
                  <a:lnTo>
                    <a:pt x="128" y="522"/>
                  </a:lnTo>
                  <a:lnTo>
                    <a:pt x="121" y="524"/>
                  </a:lnTo>
                  <a:lnTo>
                    <a:pt x="114" y="522"/>
                  </a:lnTo>
                  <a:lnTo>
                    <a:pt x="109" y="521"/>
                  </a:lnTo>
                  <a:lnTo>
                    <a:pt x="111" y="528"/>
                  </a:lnTo>
                  <a:lnTo>
                    <a:pt x="99" y="528"/>
                  </a:lnTo>
                  <a:lnTo>
                    <a:pt x="98" y="528"/>
                  </a:lnTo>
                  <a:lnTo>
                    <a:pt x="37" y="528"/>
                  </a:lnTo>
                  <a:lnTo>
                    <a:pt x="35" y="525"/>
                  </a:lnTo>
                  <a:lnTo>
                    <a:pt x="33" y="522"/>
                  </a:lnTo>
                  <a:lnTo>
                    <a:pt x="30" y="516"/>
                  </a:lnTo>
                  <a:lnTo>
                    <a:pt x="35" y="515"/>
                  </a:lnTo>
                  <a:lnTo>
                    <a:pt x="39" y="515"/>
                  </a:lnTo>
                  <a:lnTo>
                    <a:pt x="43" y="516"/>
                  </a:lnTo>
                  <a:lnTo>
                    <a:pt x="45" y="502"/>
                  </a:lnTo>
                  <a:lnTo>
                    <a:pt x="46" y="491"/>
                  </a:lnTo>
                  <a:lnTo>
                    <a:pt x="47" y="479"/>
                  </a:lnTo>
                  <a:lnTo>
                    <a:pt x="47" y="473"/>
                  </a:lnTo>
                  <a:lnTo>
                    <a:pt x="46" y="469"/>
                  </a:lnTo>
                  <a:lnTo>
                    <a:pt x="43" y="469"/>
                  </a:lnTo>
                  <a:lnTo>
                    <a:pt x="43" y="456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6" y="442"/>
                  </a:lnTo>
                  <a:lnTo>
                    <a:pt x="35" y="427"/>
                  </a:lnTo>
                  <a:lnTo>
                    <a:pt x="35" y="417"/>
                  </a:lnTo>
                  <a:lnTo>
                    <a:pt x="33" y="413"/>
                  </a:lnTo>
                  <a:lnTo>
                    <a:pt x="33" y="408"/>
                  </a:lnTo>
                  <a:lnTo>
                    <a:pt x="30" y="404"/>
                  </a:lnTo>
                  <a:lnTo>
                    <a:pt x="27" y="400"/>
                  </a:lnTo>
                  <a:lnTo>
                    <a:pt x="27" y="398"/>
                  </a:lnTo>
                  <a:lnTo>
                    <a:pt x="29" y="397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30" y="391"/>
                  </a:lnTo>
                  <a:lnTo>
                    <a:pt x="27" y="390"/>
                  </a:lnTo>
                  <a:lnTo>
                    <a:pt x="24" y="387"/>
                  </a:lnTo>
                  <a:lnTo>
                    <a:pt x="20" y="385"/>
                  </a:lnTo>
                  <a:lnTo>
                    <a:pt x="19" y="383"/>
                  </a:lnTo>
                  <a:lnTo>
                    <a:pt x="19" y="380"/>
                  </a:lnTo>
                  <a:lnTo>
                    <a:pt x="19" y="375"/>
                  </a:lnTo>
                  <a:lnTo>
                    <a:pt x="19" y="371"/>
                  </a:lnTo>
                  <a:lnTo>
                    <a:pt x="19" y="367"/>
                  </a:lnTo>
                  <a:lnTo>
                    <a:pt x="17" y="364"/>
                  </a:lnTo>
                  <a:lnTo>
                    <a:pt x="16" y="362"/>
                  </a:lnTo>
                  <a:lnTo>
                    <a:pt x="11" y="358"/>
                  </a:lnTo>
                  <a:lnTo>
                    <a:pt x="6" y="354"/>
                  </a:lnTo>
                  <a:lnTo>
                    <a:pt x="1" y="349"/>
                  </a:lnTo>
                  <a:lnTo>
                    <a:pt x="1" y="345"/>
                  </a:lnTo>
                  <a:lnTo>
                    <a:pt x="7" y="347"/>
                  </a:lnTo>
                  <a:lnTo>
                    <a:pt x="14" y="349"/>
                  </a:lnTo>
                  <a:lnTo>
                    <a:pt x="17" y="349"/>
                  </a:lnTo>
                  <a:lnTo>
                    <a:pt x="17" y="348"/>
                  </a:lnTo>
                  <a:lnTo>
                    <a:pt x="13" y="344"/>
                  </a:lnTo>
                  <a:lnTo>
                    <a:pt x="4" y="336"/>
                  </a:lnTo>
                  <a:lnTo>
                    <a:pt x="4" y="331"/>
                  </a:lnTo>
                  <a:lnTo>
                    <a:pt x="6" y="328"/>
                  </a:lnTo>
                  <a:lnTo>
                    <a:pt x="7" y="328"/>
                  </a:lnTo>
                  <a:lnTo>
                    <a:pt x="7" y="336"/>
                  </a:lnTo>
                  <a:lnTo>
                    <a:pt x="13" y="336"/>
                  </a:lnTo>
                  <a:lnTo>
                    <a:pt x="14" y="338"/>
                  </a:lnTo>
                  <a:lnTo>
                    <a:pt x="16" y="339"/>
                  </a:lnTo>
                  <a:lnTo>
                    <a:pt x="16" y="325"/>
                  </a:lnTo>
                  <a:lnTo>
                    <a:pt x="14" y="319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9" y="305"/>
                  </a:lnTo>
                  <a:lnTo>
                    <a:pt x="7" y="302"/>
                  </a:lnTo>
                  <a:lnTo>
                    <a:pt x="4" y="301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1" y="288"/>
                  </a:lnTo>
                  <a:lnTo>
                    <a:pt x="6" y="285"/>
                  </a:lnTo>
                  <a:lnTo>
                    <a:pt x="9" y="283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1" y="277"/>
                  </a:lnTo>
                  <a:lnTo>
                    <a:pt x="11" y="273"/>
                  </a:lnTo>
                  <a:lnTo>
                    <a:pt x="10" y="266"/>
                  </a:lnTo>
                  <a:lnTo>
                    <a:pt x="9" y="259"/>
                  </a:lnTo>
                  <a:lnTo>
                    <a:pt x="7" y="253"/>
                  </a:lnTo>
                  <a:lnTo>
                    <a:pt x="10" y="250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3" y="244"/>
                  </a:lnTo>
                  <a:lnTo>
                    <a:pt x="16" y="243"/>
                  </a:lnTo>
                  <a:lnTo>
                    <a:pt x="13" y="250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19" y="247"/>
                  </a:lnTo>
                  <a:lnTo>
                    <a:pt x="27" y="243"/>
                  </a:lnTo>
                  <a:lnTo>
                    <a:pt x="33" y="237"/>
                  </a:lnTo>
                  <a:lnTo>
                    <a:pt x="39" y="230"/>
                  </a:lnTo>
                  <a:lnTo>
                    <a:pt x="45" y="224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8" y="217"/>
                  </a:lnTo>
                  <a:lnTo>
                    <a:pt x="60" y="218"/>
                  </a:lnTo>
                  <a:lnTo>
                    <a:pt x="63" y="217"/>
                  </a:lnTo>
                  <a:lnTo>
                    <a:pt x="63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8" y="210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1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8" y="204"/>
                  </a:lnTo>
                  <a:lnTo>
                    <a:pt x="101" y="200"/>
                  </a:lnTo>
                  <a:lnTo>
                    <a:pt x="102" y="195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7" y="193"/>
                  </a:lnTo>
                  <a:lnTo>
                    <a:pt x="108" y="194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0"/>
                  </a:lnTo>
                  <a:lnTo>
                    <a:pt x="124" y="187"/>
                  </a:lnTo>
                  <a:lnTo>
                    <a:pt x="132" y="187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5" y="181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3" y="167"/>
                  </a:lnTo>
                  <a:lnTo>
                    <a:pt x="157" y="162"/>
                  </a:lnTo>
                  <a:lnTo>
                    <a:pt x="166" y="157"/>
                  </a:lnTo>
                  <a:lnTo>
                    <a:pt x="163" y="155"/>
                  </a:lnTo>
                  <a:lnTo>
                    <a:pt x="163" y="154"/>
                  </a:lnTo>
                  <a:lnTo>
                    <a:pt x="163" y="145"/>
                  </a:lnTo>
                  <a:lnTo>
                    <a:pt x="164" y="135"/>
                  </a:lnTo>
                  <a:lnTo>
                    <a:pt x="166" y="126"/>
                  </a:lnTo>
                  <a:lnTo>
                    <a:pt x="171" y="123"/>
                  </a:lnTo>
                  <a:lnTo>
                    <a:pt x="174" y="121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7" y="123"/>
                  </a:lnTo>
                  <a:lnTo>
                    <a:pt x="179" y="129"/>
                  </a:lnTo>
                  <a:lnTo>
                    <a:pt x="183" y="133"/>
                  </a:lnTo>
                  <a:lnTo>
                    <a:pt x="187" y="138"/>
                  </a:lnTo>
                  <a:lnTo>
                    <a:pt x="190" y="131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0" y="125"/>
                  </a:lnTo>
                  <a:lnTo>
                    <a:pt x="187" y="126"/>
                  </a:lnTo>
                  <a:lnTo>
                    <a:pt x="187" y="109"/>
                  </a:lnTo>
                  <a:lnTo>
                    <a:pt x="189" y="108"/>
                  </a:lnTo>
                  <a:lnTo>
                    <a:pt x="190" y="106"/>
                  </a:lnTo>
                  <a:lnTo>
                    <a:pt x="193" y="105"/>
                  </a:lnTo>
                  <a:lnTo>
                    <a:pt x="200" y="110"/>
                  </a:lnTo>
                  <a:lnTo>
                    <a:pt x="204" y="112"/>
                  </a:lnTo>
                  <a:lnTo>
                    <a:pt x="204" y="106"/>
                  </a:lnTo>
                  <a:lnTo>
                    <a:pt x="203" y="103"/>
                  </a:lnTo>
                  <a:lnTo>
                    <a:pt x="203" y="99"/>
                  </a:lnTo>
                  <a:lnTo>
                    <a:pt x="204" y="96"/>
                  </a:lnTo>
                  <a:lnTo>
                    <a:pt x="204" y="95"/>
                  </a:lnTo>
                  <a:lnTo>
                    <a:pt x="206" y="93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3" y="93"/>
                  </a:lnTo>
                  <a:lnTo>
                    <a:pt x="216" y="95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3"/>
                  </a:lnTo>
                  <a:lnTo>
                    <a:pt x="217" y="92"/>
                  </a:lnTo>
                  <a:lnTo>
                    <a:pt x="215" y="87"/>
                  </a:lnTo>
                  <a:lnTo>
                    <a:pt x="216" y="87"/>
                  </a:lnTo>
                  <a:lnTo>
                    <a:pt x="219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3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6" y="76"/>
                  </a:lnTo>
                  <a:lnTo>
                    <a:pt x="223" y="70"/>
                  </a:lnTo>
                  <a:lnTo>
                    <a:pt x="229" y="70"/>
                  </a:lnTo>
                  <a:lnTo>
                    <a:pt x="229" y="73"/>
                  </a:lnTo>
                  <a:lnTo>
                    <a:pt x="229" y="74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3" y="66"/>
                  </a:lnTo>
                  <a:lnTo>
                    <a:pt x="235" y="64"/>
                  </a:lnTo>
                  <a:lnTo>
                    <a:pt x="236" y="63"/>
                  </a:lnTo>
                  <a:lnTo>
                    <a:pt x="240" y="61"/>
                  </a:lnTo>
                  <a:lnTo>
                    <a:pt x="246" y="61"/>
                  </a:lnTo>
                  <a:lnTo>
                    <a:pt x="253" y="60"/>
                  </a:lnTo>
                  <a:lnTo>
                    <a:pt x="256" y="69"/>
                  </a:lnTo>
                  <a:lnTo>
                    <a:pt x="263" y="74"/>
                  </a:lnTo>
                  <a:lnTo>
                    <a:pt x="265" y="77"/>
                  </a:lnTo>
                  <a:lnTo>
                    <a:pt x="265" y="80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2" y="96"/>
                  </a:lnTo>
                  <a:lnTo>
                    <a:pt x="271" y="93"/>
                  </a:lnTo>
                  <a:lnTo>
                    <a:pt x="269" y="87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9" y="83"/>
                  </a:lnTo>
                  <a:lnTo>
                    <a:pt x="278" y="85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5" y="87"/>
                  </a:lnTo>
                  <a:lnTo>
                    <a:pt x="291" y="86"/>
                  </a:lnTo>
                  <a:lnTo>
                    <a:pt x="294" y="85"/>
                  </a:lnTo>
                  <a:lnTo>
                    <a:pt x="295" y="83"/>
                  </a:lnTo>
                  <a:lnTo>
                    <a:pt x="294" y="82"/>
                  </a:lnTo>
                  <a:lnTo>
                    <a:pt x="291" y="77"/>
                  </a:lnTo>
                  <a:lnTo>
                    <a:pt x="289" y="74"/>
                  </a:lnTo>
                  <a:lnTo>
                    <a:pt x="287" y="70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298" y="59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07" y="50"/>
                  </a:lnTo>
                  <a:lnTo>
                    <a:pt x="305" y="47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7" y="34"/>
                  </a:lnTo>
                  <a:lnTo>
                    <a:pt x="310" y="27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8" y="28"/>
                  </a:lnTo>
                  <a:lnTo>
                    <a:pt x="320" y="25"/>
                  </a:lnTo>
                  <a:lnTo>
                    <a:pt x="320" y="24"/>
                  </a:lnTo>
                  <a:lnTo>
                    <a:pt x="324" y="24"/>
                  </a:lnTo>
                  <a:lnTo>
                    <a:pt x="327" y="25"/>
                  </a:lnTo>
                  <a:lnTo>
                    <a:pt x="334" y="28"/>
                  </a:lnTo>
                  <a:lnTo>
                    <a:pt x="341" y="31"/>
                  </a:lnTo>
                  <a:lnTo>
                    <a:pt x="346" y="33"/>
                  </a:lnTo>
                  <a:lnTo>
                    <a:pt x="347" y="33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3" y="25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3" y="5"/>
                  </a:lnTo>
                  <a:lnTo>
                    <a:pt x="346" y="8"/>
                  </a:lnTo>
                  <a:lnTo>
                    <a:pt x="350" y="13"/>
                  </a:lnTo>
                  <a:lnTo>
                    <a:pt x="350" y="14"/>
                  </a:lnTo>
                  <a:lnTo>
                    <a:pt x="351" y="14"/>
                  </a:lnTo>
                  <a:lnTo>
                    <a:pt x="356" y="15"/>
                  </a:lnTo>
                  <a:lnTo>
                    <a:pt x="356" y="14"/>
                  </a:lnTo>
                  <a:lnTo>
                    <a:pt x="357" y="13"/>
                  </a:lnTo>
                  <a:lnTo>
                    <a:pt x="361" y="1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4941" y="3026"/>
              <a:ext cx="339" cy="227"/>
            </a:xfrm>
            <a:custGeom>
              <a:avLst/>
              <a:gdLst>
                <a:gd name="T0" fmla="*/ 46 w 339"/>
                <a:gd name="T1" fmla="*/ 41 h 227"/>
                <a:gd name="T2" fmla="*/ 33 w 339"/>
                <a:gd name="T3" fmla="*/ 36 h 227"/>
                <a:gd name="T4" fmla="*/ 15 w 339"/>
                <a:gd name="T5" fmla="*/ 27 h 227"/>
                <a:gd name="T6" fmla="*/ 7 w 339"/>
                <a:gd name="T7" fmla="*/ 24 h 227"/>
                <a:gd name="T8" fmla="*/ 3 w 339"/>
                <a:gd name="T9" fmla="*/ 8 h 227"/>
                <a:gd name="T10" fmla="*/ 15 w 339"/>
                <a:gd name="T11" fmla="*/ 4 h 227"/>
                <a:gd name="T12" fmla="*/ 23 w 339"/>
                <a:gd name="T13" fmla="*/ 0 h 227"/>
                <a:gd name="T14" fmla="*/ 36 w 339"/>
                <a:gd name="T15" fmla="*/ 5 h 227"/>
                <a:gd name="T16" fmla="*/ 49 w 339"/>
                <a:gd name="T17" fmla="*/ 7 h 227"/>
                <a:gd name="T18" fmla="*/ 54 w 339"/>
                <a:gd name="T19" fmla="*/ 43 h 227"/>
                <a:gd name="T20" fmla="*/ 63 w 339"/>
                <a:gd name="T21" fmla="*/ 44 h 227"/>
                <a:gd name="T22" fmla="*/ 73 w 339"/>
                <a:gd name="T23" fmla="*/ 60 h 227"/>
                <a:gd name="T24" fmla="*/ 86 w 339"/>
                <a:gd name="T25" fmla="*/ 57 h 227"/>
                <a:gd name="T26" fmla="*/ 92 w 339"/>
                <a:gd name="T27" fmla="*/ 44 h 227"/>
                <a:gd name="T28" fmla="*/ 105 w 339"/>
                <a:gd name="T29" fmla="*/ 38 h 227"/>
                <a:gd name="T30" fmla="*/ 109 w 339"/>
                <a:gd name="T31" fmla="*/ 28 h 227"/>
                <a:gd name="T32" fmla="*/ 126 w 339"/>
                <a:gd name="T33" fmla="*/ 31 h 227"/>
                <a:gd name="T34" fmla="*/ 147 w 339"/>
                <a:gd name="T35" fmla="*/ 44 h 227"/>
                <a:gd name="T36" fmla="*/ 161 w 339"/>
                <a:gd name="T37" fmla="*/ 44 h 227"/>
                <a:gd name="T38" fmla="*/ 168 w 339"/>
                <a:gd name="T39" fmla="*/ 49 h 227"/>
                <a:gd name="T40" fmla="*/ 208 w 339"/>
                <a:gd name="T41" fmla="*/ 64 h 227"/>
                <a:gd name="T42" fmla="*/ 231 w 339"/>
                <a:gd name="T43" fmla="*/ 74 h 227"/>
                <a:gd name="T44" fmla="*/ 240 w 339"/>
                <a:gd name="T45" fmla="*/ 83 h 227"/>
                <a:gd name="T46" fmla="*/ 257 w 339"/>
                <a:gd name="T47" fmla="*/ 97 h 227"/>
                <a:gd name="T48" fmla="*/ 257 w 339"/>
                <a:gd name="T49" fmla="*/ 108 h 227"/>
                <a:gd name="T50" fmla="*/ 270 w 339"/>
                <a:gd name="T51" fmla="*/ 109 h 227"/>
                <a:gd name="T52" fmla="*/ 278 w 339"/>
                <a:gd name="T53" fmla="*/ 119 h 227"/>
                <a:gd name="T54" fmla="*/ 286 w 339"/>
                <a:gd name="T55" fmla="*/ 122 h 227"/>
                <a:gd name="T56" fmla="*/ 282 w 339"/>
                <a:gd name="T57" fmla="*/ 144 h 227"/>
                <a:gd name="T58" fmla="*/ 289 w 339"/>
                <a:gd name="T59" fmla="*/ 167 h 227"/>
                <a:gd name="T60" fmla="*/ 299 w 339"/>
                <a:gd name="T61" fmla="*/ 171 h 227"/>
                <a:gd name="T62" fmla="*/ 303 w 339"/>
                <a:gd name="T63" fmla="*/ 181 h 227"/>
                <a:gd name="T64" fmla="*/ 309 w 339"/>
                <a:gd name="T65" fmla="*/ 192 h 227"/>
                <a:gd name="T66" fmla="*/ 316 w 339"/>
                <a:gd name="T67" fmla="*/ 198 h 227"/>
                <a:gd name="T68" fmla="*/ 321 w 339"/>
                <a:gd name="T69" fmla="*/ 205 h 227"/>
                <a:gd name="T70" fmla="*/ 332 w 339"/>
                <a:gd name="T71" fmla="*/ 207 h 227"/>
                <a:gd name="T72" fmla="*/ 332 w 339"/>
                <a:gd name="T73" fmla="*/ 216 h 227"/>
                <a:gd name="T74" fmla="*/ 339 w 339"/>
                <a:gd name="T75" fmla="*/ 227 h 227"/>
                <a:gd name="T76" fmla="*/ 293 w 339"/>
                <a:gd name="T77" fmla="*/ 216 h 227"/>
                <a:gd name="T78" fmla="*/ 276 w 339"/>
                <a:gd name="T79" fmla="*/ 197 h 227"/>
                <a:gd name="T80" fmla="*/ 270 w 339"/>
                <a:gd name="T81" fmla="*/ 188 h 227"/>
                <a:gd name="T82" fmla="*/ 259 w 339"/>
                <a:gd name="T83" fmla="*/ 172 h 227"/>
                <a:gd name="T84" fmla="*/ 219 w 339"/>
                <a:gd name="T85" fmla="*/ 167 h 227"/>
                <a:gd name="T86" fmla="*/ 219 w 339"/>
                <a:gd name="T87" fmla="*/ 180 h 227"/>
                <a:gd name="T88" fmla="*/ 211 w 339"/>
                <a:gd name="T89" fmla="*/ 188 h 227"/>
                <a:gd name="T90" fmla="*/ 183 w 339"/>
                <a:gd name="T91" fmla="*/ 192 h 227"/>
                <a:gd name="T92" fmla="*/ 158 w 339"/>
                <a:gd name="T93" fmla="*/ 171 h 227"/>
                <a:gd name="T94" fmla="*/ 132 w 339"/>
                <a:gd name="T95" fmla="*/ 169 h 227"/>
                <a:gd name="T96" fmla="*/ 119 w 339"/>
                <a:gd name="T97" fmla="*/ 169 h 227"/>
                <a:gd name="T98" fmla="*/ 129 w 339"/>
                <a:gd name="T99" fmla="*/ 164 h 227"/>
                <a:gd name="T100" fmla="*/ 129 w 339"/>
                <a:gd name="T101" fmla="*/ 135 h 227"/>
                <a:gd name="T102" fmla="*/ 105 w 339"/>
                <a:gd name="T103" fmla="*/ 102 h 227"/>
                <a:gd name="T104" fmla="*/ 100 w 339"/>
                <a:gd name="T105" fmla="*/ 97 h 227"/>
                <a:gd name="T106" fmla="*/ 92 w 339"/>
                <a:gd name="T107" fmla="*/ 89 h 227"/>
                <a:gd name="T108" fmla="*/ 63 w 339"/>
                <a:gd name="T109" fmla="*/ 83 h 227"/>
                <a:gd name="T110" fmla="*/ 62 w 339"/>
                <a:gd name="T111" fmla="*/ 74 h 227"/>
                <a:gd name="T112" fmla="*/ 54 w 339"/>
                <a:gd name="T113" fmla="*/ 69 h 227"/>
                <a:gd name="T114" fmla="*/ 47 w 339"/>
                <a:gd name="T115" fmla="*/ 64 h 227"/>
                <a:gd name="T116" fmla="*/ 40 w 339"/>
                <a:gd name="T117" fmla="*/ 64 h 227"/>
                <a:gd name="T118" fmla="*/ 30 w 339"/>
                <a:gd name="T119" fmla="*/ 63 h 227"/>
                <a:gd name="T120" fmla="*/ 24 w 339"/>
                <a:gd name="T121" fmla="*/ 53 h 227"/>
                <a:gd name="T122" fmla="*/ 31 w 339"/>
                <a:gd name="T123" fmla="*/ 49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227">
                  <a:moveTo>
                    <a:pt x="14" y="47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4" y="36"/>
                  </a:lnTo>
                  <a:lnTo>
                    <a:pt x="33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6" y="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3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67" y="57"/>
                  </a:lnTo>
                  <a:lnTo>
                    <a:pt x="69" y="61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2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7" y="56"/>
                  </a:lnTo>
                  <a:lnTo>
                    <a:pt x="89" y="51"/>
                  </a:lnTo>
                  <a:lnTo>
                    <a:pt x="90" y="47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1"/>
                  </a:lnTo>
                  <a:lnTo>
                    <a:pt x="102" y="41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8" y="33"/>
                  </a:lnTo>
                  <a:lnTo>
                    <a:pt x="109" y="30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6" y="27"/>
                  </a:lnTo>
                  <a:lnTo>
                    <a:pt x="121" y="28"/>
                  </a:lnTo>
                  <a:lnTo>
                    <a:pt x="126" y="31"/>
                  </a:lnTo>
                  <a:lnTo>
                    <a:pt x="131" y="34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7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8" y="49"/>
                  </a:lnTo>
                  <a:lnTo>
                    <a:pt x="180" y="54"/>
                  </a:lnTo>
                  <a:lnTo>
                    <a:pt x="185" y="59"/>
                  </a:lnTo>
                  <a:lnTo>
                    <a:pt x="195" y="61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24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3" y="77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6" y="83"/>
                  </a:lnTo>
                  <a:lnTo>
                    <a:pt x="257" y="97"/>
                  </a:lnTo>
                  <a:lnTo>
                    <a:pt x="257" y="99"/>
                  </a:lnTo>
                  <a:lnTo>
                    <a:pt x="257" y="103"/>
                  </a:lnTo>
                  <a:lnTo>
                    <a:pt x="256" y="106"/>
                  </a:lnTo>
                  <a:lnTo>
                    <a:pt x="257" y="108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3" y="110"/>
                  </a:lnTo>
                  <a:lnTo>
                    <a:pt x="275" y="113"/>
                  </a:lnTo>
                  <a:lnTo>
                    <a:pt x="276" y="116"/>
                  </a:lnTo>
                  <a:lnTo>
                    <a:pt x="278" y="119"/>
                  </a:lnTo>
                  <a:lnTo>
                    <a:pt x="278" y="120"/>
                  </a:lnTo>
                  <a:lnTo>
                    <a:pt x="279" y="122"/>
                  </a:lnTo>
                  <a:lnTo>
                    <a:pt x="283" y="122"/>
                  </a:lnTo>
                  <a:lnTo>
                    <a:pt x="286" y="122"/>
                  </a:lnTo>
                  <a:lnTo>
                    <a:pt x="289" y="122"/>
                  </a:lnTo>
                  <a:lnTo>
                    <a:pt x="293" y="122"/>
                  </a:lnTo>
                  <a:lnTo>
                    <a:pt x="296" y="138"/>
                  </a:lnTo>
                  <a:lnTo>
                    <a:pt x="282" y="144"/>
                  </a:lnTo>
                  <a:lnTo>
                    <a:pt x="283" y="149"/>
                  </a:lnTo>
                  <a:lnTo>
                    <a:pt x="285" y="158"/>
                  </a:lnTo>
                  <a:lnTo>
                    <a:pt x="288" y="164"/>
                  </a:lnTo>
                  <a:lnTo>
                    <a:pt x="289" y="167"/>
                  </a:lnTo>
                  <a:lnTo>
                    <a:pt x="291" y="169"/>
                  </a:lnTo>
                  <a:lnTo>
                    <a:pt x="293" y="169"/>
                  </a:lnTo>
                  <a:lnTo>
                    <a:pt x="296" y="169"/>
                  </a:lnTo>
                  <a:lnTo>
                    <a:pt x="299" y="171"/>
                  </a:lnTo>
                  <a:lnTo>
                    <a:pt x="301" y="171"/>
                  </a:lnTo>
                  <a:lnTo>
                    <a:pt x="302" y="174"/>
                  </a:lnTo>
                  <a:lnTo>
                    <a:pt x="303" y="177"/>
                  </a:lnTo>
                  <a:lnTo>
                    <a:pt x="303" y="181"/>
                  </a:lnTo>
                  <a:lnTo>
                    <a:pt x="305" y="187"/>
                  </a:lnTo>
                  <a:lnTo>
                    <a:pt x="305" y="190"/>
                  </a:lnTo>
                  <a:lnTo>
                    <a:pt x="306" y="191"/>
                  </a:lnTo>
                  <a:lnTo>
                    <a:pt x="309" y="192"/>
                  </a:lnTo>
                  <a:lnTo>
                    <a:pt x="312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16" y="198"/>
                  </a:lnTo>
                  <a:lnTo>
                    <a:pt x="316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1" y="205"/>
                  </a:lnTo>
                  <a:lnTo>
                    <a:pt x="325" y="205"/>
                  </a:lnTo>
                  <a:lnTo>
                    <a:pt x="328" y="205"/>
                  </a:lnTo>
                  <a:lnTo>
                    <a:pt x="331" y="207"/>
                  </a:lnTo>
                  <a:lnTo>
                    <a:pt x="332" y="207"/>
                  </a:lnTo>
                  <a:lnTo>
                    <a:pt x="332" y="208"/>
                  </a:lnTo>
                  <a:lnTo>
                    <a:pt x="331" y="210"/>
                  </a:lnTo>
                  <a:lnTo>
                    <a:pt x="329" y="213"/>
                  </a:lnTo>
                  <a:lnTo>
                    <a:pt x="332" y="216"/>
                  </a:lnTo>
                  <a:lnTo>
                    <a:pt x="334" y="216"/>
                  </a:lnTo>
                  <a:lnTo>
                    <a:pt x="339" y="218"/>
                  </a:lnTo>
                  <a:lnTo>
                    <a:pt x="339" y="223"/>
                  </a:lnTo>
                  <a:lnTo>
                    <a:pt x="339" y="227"/>
                  </a:lnTo>
                  <a:lnTo>
                    <a:pt x="329" y="224"/>
                  </a:lnTo>
                  <a:lnTo>
                    <a:pt x="315" y="223"/>
                  </a:lnTo>
                  <a:lnTo>
                    <a:pt x="303" y="220"/>
                  </a:lnTo>
                  <a:lnTo>
                    <a:pt x="293" y="216"/>
                  </a:lnTo>
                  <a:lnTo>
                    <a:pt x="285" y="200"/>
                  </a:lnTo>
                  <a:lnTo>
                    <a:pt x="282" y="198"/>
                  </a:lnTo>
                  <a:lnTo>
                    <a:pt x="279" y="198"/>
                  </a:lnTo>
                  <a:lnTo>
                    <a:pt x="276" y="197"/>
                  </a:lnTo>
                  <a:lnTo>
                    <a:pt x="273" y="197"/>
                  </a:lnTo>
                  <a:lnTo>
                    <a:pt x="272" y="195"/>
                  </a:lnTo>
                  <a:lnTo>
                    <a:pt x="272" y="192"/>
                  </a:lnTo>
                  <a:lnTo>
                    <a:pt x="270" y="188"/>
                  </a:lnTo>
                  <a:lnTo>
                    <a:pt x="269" y="184"/>
                  </a:lnTo>
                  <a:lnTo>
                    <a:pt x="267" y="180"/>
                  </a:lnTo>
                  <a:lnTo>
                    <a:pt x="263" y="175"/>
                  </a:lnTo>
                  <a:lnTo>
                    <a:pt x="259" y="172"/>
                  </a:lnTo>
                  <a:lnTo>
                    <a:pt x="252" y="169"/>
                  </a:lnTo>
                  <a:lnTo>
                    <a:pt x="244" y="168"/>
                  </a:lnTo>
                  <a:lnTo>
                    <a:pt x="230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72"/>
                  </a:lnTo>
                  <a:lnTo>
                    <a:pt x="219" y="177"/>
                  </a:lnTo>
                  <a:lnTo>
                    <a:pt x="219" y="180"/>
                  </a:lnTo>
                  <a:lnTo>
                    <a:pt x="217" y="182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1" y="188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198" y="191"/>
                  </a:lnTo>
                  <a:lnTo>
                    <a:pt x="183" y="192"/>
                  </a:lnTo>
                  <a:lnTo>
                    <a:pt x="175" y="192"/>
                  </a:lnTo>
                  <a:lnTo>
                    <a:pt x="168" y="194"/>
                  </a:lnTo>
                  <a:lnTo>
                    <a:pt x="162" y="184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5" y="169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13" y="177"/>
                  </a:lnTo>
                  <a:lnTo>
                    <a:pt x="119" y="169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4" y="149"/>
                  </a:lnTo>
                  <a:lnTo>
                    <a:pt x="129" y="135"/>
                  </a:lnTo>
                  <a:lnTo>
                    <a:pt x="122" y="105"/>
                  </a:lnTo>
                  <a:lnTo>
                    <a:pt x="108" y="100"/>
                  </a:lnTo>
                  <a:lnTo>
                    <a:pt x="106" y="100"/>
                  </a:lnTo>
                  <a:lnTo>
                    <a:pt x="105" y="102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82" y="87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7" y="70"/>
                  </a:lnTo>
                  <a:lnTo>
                    <a:pt x="54" y="69"/>
                  </a:lnTo>
                  <a:lnTo>
                    <a:pt x="50" y="67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72"/>
                  </a:lnTo>
                  <a:lnTo>
                    <a:pt x="30" y="63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23" y="50"/>
                  </a:lnTo>
                  <a:lnTo>
                    <a:pt x="24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4545" y="2857"/>
              <a:ext cx="183" cy="233"/>
            </a:xfrm>
            <a:custGeom>
              <a:avLst/>
              <a:gdLst>
                <a:gd name="T0" fmla="*/ 103 w 183"/>
                <a:gd name="T1" fmla="*/ 59 h 233"/>
                <a:gd name="T2" fmla="*/ 106 w 183"/>
                <a:gd name="T3" fmla="*/ 55 h 233"/>
                <a:gd name="T4" fmla="*/ 112 w 183"/>
                <a:gd name="T5" fmla="*/ 49 h 233"/>
                <a:gd name="T6" fmla="*/ 122 w 183"/>
                <a:gd name="T7" fmla="*/ 48 h 233"/>
                <a:gd name="T8" fmla="*/ 122 w 183"/>
                <a:gd name="T9" fmla="*/ 35 h 233"/>
                <a:gd name="T10" fmla="*/ 134 w 183"/>
                <a:gd name="T11" fmla="*/ 14 h 233"/>
                <a:gd name="T12" fmla="*/ 138 w 183"/>
                <a:gd name="T13" fmla="*/ 3 h 233"/>
                <a:gd name="T14" fmla="*/ 152 w 183"/>
                <a:gd name="T15" fmla="*/ 6 h 233"/>
                <a:gd name="T16" fmla="*/ 161 w 183"/>
                <a:gd name="T17" fmla="*/ 17 h 233"/>
                <a:gd name="T18" fmla="*/ 161 w 183"/>
                <a:gd name="T19" fmla="*/ 23 h 233"/>
                <a:gd name="T20" fmla="*/ 168 w 183"/>
                <a:gd name="T21" fmla="*/ 26 h 233"/>
                <a:gd name="T22" fmla="*/ 177 w 183"/>
                <a:gd name="T23" fmla="*/ 30 h 233"/>
                <a:gd name="T24" fmla="*/ 183 w 183"/>
                <a:gd name="T25" fmla="*/ 42 h 233"/>
                <a:gd name="T26" fmla="*/ 172 w 183"/>
                <a:gd name="T27" fmla="*/ 48 h 233"/>
                <a:gd name="T28" fmla="*/ 167 w 183"/>
                <a:gd name="T29" fmla="*/ 45 h 233"/>
                <a:gd name="T30" fmla="*/ 168 w 183"/>
                <a:gd name="T31" fmla="*/ 50 h 233"/>
                <a:gd name="T32" fmla="*/ 167 w 183"/>
                <a:gd name="T33" fmla="*/ 59 h 233"/>
                <a:gd name="T34" fmla="*/ 149 w 183"/>
                <a:gd name="T35" fmla="*/ 63 h 233"/>
                <a:gd name="T36" fmla="*/ 152 w 183"/>
                <a:gd name="T37" fmla="*/ 75 h 233"/>
                <a:gd name="T38" fmla="*/ 151 w 183"/>
                <a:gd name="T39" fmla="*/ 81 h 233"/>
                <a:gd name="T40" fmla="*/ 154 w 183"/>
                <a:gd name="T41" fmla="*/ 91 h 233"/>
                <a:gd name="T42" fmla="*/ 158 w 183"/>
                <a:gd name="T43" fmla="*/ 102 h 233"/>
                <a:gd name="T44" fmla="*/ 158 w 183"/>
                <a:gd name="T45" fmla="*/ 120 h 233"/>
                <a:gd name="T46" fmla="*/ 164 w 183"/>
                <a:gd name="T47" fmla="*/ 124 h 233"/>
                <a:gd name="T48" fmla="*/ 172 w 183"/>
                <a:gd name="T49" fmla="*/ 130 h 233"/>
                <a:gd name="T50" fmla="*/ 175 w 183"/>
                <a:gd name="T51" fmla="*/ 135 h 233"/>
                <a:gd name="T52" fmla="*/ 164 w 183"/>
                <a:gd name="T53" fmla="*/ 135 h 233"/>
                <a:gd name="T54" fmla="*/ 152 w 183"/>
                <a:gd name="T55" fmla="*/ 144 h 233"/>
                <a:gd name="T56" fmla="*/ 154 w 183"/>
                <a:gd name="T57" fmla="*/ 171 h 233"/>
                <a:gd name="T58" fmla="*/ 147 w 183"/>
                <a:gd name="T59" fmla="*/ 182 h 233"/>
                <a:gd name="T60" fmla="*/ 145 w 183"/>
                <a:gd name="T61" fmla="*/ 193 h 233"/>
                <a:gd name="T62" fmla="*/ 139 w 183"/>
                <a:gd name="T63" fmla="*/ 202 h 233"/>
                <a:gd name="T64" fmla="*/ 131 w 183"/>
                <a:gd name="T65" fmla="*/ 218 h 233"/>
                <a:gd name="T66" fmla="*/ 128 w 183"/>
                <a:gd name="T67" fmla="*/ 225 h 233"/>
                <a:gd name="T68" fmla="*/ 119 w 183"/>
                <a:gd name="T69" fmla="*/ 225 h 233"/>
                <a:gd name="T70" fmla="*/ 106 w 183"/>
                <a:gd name="T71" fmla="*/ 230 h 233"/>
                <a:gd name="T72" fmla="*/ 106 w 183"/>
                <a:gd name="T73" fmla="*/ 228 h 233"/>
                <a:gd name="T74" fmla="*/ 76 w 183"/>
                <a:gd name="T75" fmla="*/ 222 h 233"/>
                <a:gd name="T76" fmla="*/ 56 w 183"/>
                <a:gd name="T77" fmla="*/ 216 h 233"/>
                <a:gd name="T78" fmla="*/ 43 w 183"/>
                <a:gd name="T79" fmla="*/ 218 h 233"/>
                <a:gd name="T80" fmla="*/ 17 w 183"/>
                <a:gd name="T81" fmla="*/ 174 h 233"/>
                <a:gd name="T82" fmla="*/ 7 w 183"/>
                <a:gd name="T83" fmla="*/ 180 h 233"/>
                <a:gd name="T84" fmla="*/ 10 w 183"/>
                <a:gd name="T85" fmla="*/ 174 h 233"/>
                <a:gd name="T86" fmla="*/ 1 w 183"/>
                <a:gd name="T87" fmla="*/ 148 h 233"/>
                <a:gd name="T88" fmla="*/ 1 w 183"/>
                <a:gd name="T89" fmla="*/ 131 h 233"/>
                <a:gd name="T90" fmla="*/ 14 w 183"/>
                <a:gd name="T91" fmla="*/ 108 h 233"/>
                <a:gd name="T92" fmla="*/ 43 w 183"/>
                <a:gd name="T93" fmla="*/ 112 h 233"/>
                <a:gd name="T94" fmla="*/ 49 w 183"/>
                <a:gd name="T95" fmla="*/ 97 h 233"/>
                <a:gd name="T96" fmla="*/ 62 w 183"/>
                <a:gd name="T97" fmla="*/ 89 h 233"/>
                <a:gd name="T98" fmla="*/ 75 w 183"/>
                <a:gd name="T99" fmla="*/ 89 h 233"/>
                <a:gd name="T100" fmla="*/ 86 w 183"/>
                <a:gd name="T101" fmla="*/ 75 h 233"/>
                <a:gd name="T102" fmla="*/ 99 w 183"/>
                <a:gd name="T103" fmla="*/ 61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33">
                  <a:moveTo>
                    <a:pt x="99" y="61"/>
                  </a:moveTo>
                  <a:lnTo>
                    <a:pt x="100" y="59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2" y="48"/>
                  </a:lnTo>
                  <a:lnTo>
                    <a:pt x="122" y="42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3" y="30"/>
                  </a:lnTo>
                  <a:lnTo>
                    <a:pt x="128" y="23"/>
                  </a:lnTo>
                  <a:lnTo>
                    <a:pt x="134" y="14"/>
                  </a:lnTo>
                  <a:lnTo>
                    <a:pt x="139" y="12"/>
                  </a:lnTo>
                  <a:lnTo>
                    <a:pt x="139" y="6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9"/>
                  </a:lnTo>
                  <a:lnTo>
                    <a:pt x="164" y="14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4" y="25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5" y="27"/>
                  </a:lnTo>
                  <a:lnTo>
                    <a:pt x="177" y="30"/>
                  </a:lnTo>
                  <a:lnTo>
                    <a:pt x="180" y="35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0" y="42"/>
                  </a:lnTo>
                  <a:lnTo>
                    <a:pt x="175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67" y="45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8" y="50"/>
                  </a:lnTo>
                  <a:lnTo>
                    <a:pt x="168" y="53"/>
                  </a:lnTo>
                  <a:lnTo>
                    <a:pt x="168" y="56"/>
                  </a:lnTo>
                  <a:lnTo>
                    <a:pt x="167" y="59"/>
                  </a:lnTo>
                  <a:lnTo>
                    <a:pt x="164" y="62"/>
                  </a:lnTo>
                  <a:lnTo>
                    <a:pt x="158" y="63"/>
                  </a:lnTo>
                  <a:lnTo>
                    <a:pt x="149" y="63"/>
                  </a:lnTo>
                  <a:lnTo>
                    <a:pt x="155" y="75"/>
                  </a:lnTo>
                  <a:lnTo>
                    <a:pt x="154" y="74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4" y="91"/>
                  </a:lnTo>
                  <a:lnTo>
                    <a:pt x="157" y="95"/>
                  </a:lnTo>
                  <a:lnTo>
                    <a:pt x="158" y="97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7" y="114"/>
                  </a:lnTo>
                  <a:lnTo>
                    <a:pt x="158" y="120"/>
                  </a:lnTo>
                  <a:lnTo>
                    <a:pt x="159" y="121"/>
                  </a:lnTo>
                  <a:lnTo>
                    <a:pt x="161" y="122"/>
                  </a:lnTo>
                  <a:lnTo>
                    <a:pt x="164" y="124"/>
                  </a:lnTo>
                  <a:lnTo>
                    <a:pt x="168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2" y="137"/>
                  </a:lnTo>
                  <a:lnTo>
                    <a:pt x="170" y="135"/>
                  </a:lnTo>
                  <a:lnTo>
                    <a:pt x="164" y="135"/>
                  </a:lnTo>
                  <a:lnTo>
                    <a:pt x="161" y="137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54" y="171"/>
                  </a:lnTo>
                  <a:lnTo>
                    <a:pt x="152" y="177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5" y="183"/>
                  </a:lnTo>
                  <a:lnTo>
                    <a:pt x="142" y="186"/>
                  </a:lnTo>
                  <a:lnTo>
                    <a:pt x="145" y="193"/>
                  </a:lnTo>
                  <a:lnTo>
                    <a:pt x="147" y="202"/>
                  </a:lnTo>
                  <a:lnTo>
                    <a:pt x="144" y="203"/>
                  </a:lnTo>
                  <a:lnTo>
                    <a:pt x="139" y="202"/>
                  </a:lnTo>
                  <a:lnTo>
                    <a:pt x="134" y="210"/>
                  </a:lnTo>
                  <a:lnTo>
                    <a:pt x="132" y="215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5"/>
                  </a:lnTo>
                  <a:lnTo>
                    <a:pt x="126" y="225"/>
                  </a:lnTo>
                  <a:lnTo>
                    <a:pt x="123" y="225"/>
                  </a:lnTo>
                  <a:lnTo>
                    <a:pt x="119" y="225"/>
                  </a:lnTo>
                  <a:lnTo>
                    <a:pt x="113" y="229"/>
                  </a:lnTo>
                  <a:lnTo>
                    <a:pt x="109" y="233"/>
                  </a:lnTo>
                  <a:lnTo>
                    <a:pt x="106" y="230"/>
                  </a:lnTo>
                  <a:lnTo>
                    <a:pt x="105" y="229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98" y="222"/>
                  </a:lnTo>
                  <a:lnTo>
                    <a:pt x="87" y="222"/>
                  </a:lnTo>
                  <a:lnTo>
                    <a:pt x="76" y="222"/>
                  </a:lnTo>
                  <a:lnTo>
                    <a:pt x="70" y="228"/>
                  </a:lnTo>
                  <a:lnTo>
                    <a:pt x="56" y="225"/>
                  </a:lnTo>
                  <a:lnTo>
                    <a:pt x="56" y="216"/>
                  </a:lnTo>
                  <a:lnTo>
                    <a:pt x="53" y="216"/>
                  </a:lnTo>
                  <a:lnTo>
                    <a:pt x="49" y="218"/>
                  </a:lnTo>
                  <a:lnTo>
                    <a:pt x="43" y="218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17" y="174"/>
                  </a:lnTo>
                  <a:lnTo>
                    <a:pt x="13" y="179"/>
                  </a:lnTo>
                  <a:lnTo>
                    <a:pt x="10" y="180"/>
                  </a:lnTo>
                  <a:lnTo>
                    <a:pt x="7" y="180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8" y="173"/>
                  </a:lnTo>
                  <a:lnTo>
                    <a:pt x="7" y="171"/>
                  </a:lnTo>
                  <a:lnTo>
                    <a:pt x="1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31"/>
                  </a:lnTo>
                  <a:lnTo>
                    <a:pt x="3" y="128"/>
                  </a:lnTo>
                  <a:lnTo>
                    <a:pt x="4" y="125"/>
                  </a:lnTo>
                  <a:lnTo>
                    <a:pt x="14" y="108"/>
                  </a:lnTo>
                  <a:lnTo>
                    <a:pt x="28" y="115"/>
                  </a:lnTo>
                  <a:lnTo>
                    <a:pt x="43" y="122"/>
                  </a:lnTo>
                  <a:lnTo>
                    <a:pt x="43" y="112"/>
                  </a:lnTo>
                  <a:lnTo>
                    <a:pt x="46" y="102"/>
                  </a:lnTo>
                  <a:lnTo>
                    <a:pt x="47" y="98"/>
                  </a:lnTo>
                  <a:lnTo>
                    <a:pt x="49" y="97"/>
                  </a:lnTo>
                  <a:lnTo>
                    <a:pt x="50" y="94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0" y="84"/>
                  </a:lnTo>
                  <a:lnTo>
                    <a:pt x="86" y="75"/>
                  </a:lnTo>
                  <a:lnTo>
                    <a:pt x="92" y="63"/>
                  </a:lnTo>
                  <a:lnTo>
                    <a:pt x="95" y="59"/>
                  </a:lnTo>
                  <a:lnTo>
                    <a:pt x="99" y="61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</p:grp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813542" y="1866035"/>
            <a:ext cx="1935271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Pohjois-Amerikka: +2,3 %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USA	+2,4 %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Kanada	+1,5 %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477715" y="3320225"/>
            <a:ext cx="2252607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Etelä- ja Väli-Amerikka: +1,6 %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Brasilia 	+1,9 %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Meksiko 	+1,6 %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Argentiina 	-1,2 %</a:t>
            </a:r>
          </a:p>
          <a:p>
            <a:pPr defTabSz="812394"/>
            <a:r>
              <a:rPr lang="fi-FI" sz="900" b="0" dirty="0">
                <a:solidFill>
                  <a:srgbClr val="FF00B8"/>
                </a:solidFill>
                <a:latin typeface="Verdana"/>
                <a:ea typeface="ＭＳ Ｐゴシック" pitchFamily="34" charset="-128"/>
              </a:rPr>
              <a:t>Venezuela 	-20,2 %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Kolumbia 	+3,0 %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Chile 	+3,2 %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Peru 	+3,7 %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2828192" y="1042754"/>
            <a:ext cx="1780366" cy="24468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Länsi-Eurooppa: +1,2 %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Saksa	+0,8 %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Iso-Britannia	+1,3 %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Ranska	+1,3 %</a:t>
            </a:r>
          </a:p>
          <a:p>
            <a:pPr defTabSz="812394"/>
            <a:r>
              <a:rPr lang="fi-FI" sz="900" b="0" dirty="0">
                <a:solidFill>
                  <a:srgbClr val="FF00B8"/>
                </a:solidFill>
                <a:latin typeface="Verdana"/>
                <a:ea typeface="ＭＳ Ｐゴシック" pitchFamily="34" charset="-128"/>
              </a:rPr>
              <a:t>Italia	+0,0 %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Espanja	+2,2 %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Alankomaat	+1,6 %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Sveitsi	+1,2 %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Ruotsi	+1,6 %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Belgia	+1,3 %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Norja	+2,2 %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Itävalta	+1,7 %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Tanska	+1,5 %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Kreikka	+1,8 %</a:t>
            </a:r>
          </a:p>
          <a:p>
            <a:pPr defTabSz="812394"/>
            <a:r>
              <a:rPr lang="fi-FI" sz="900" dirty="0">
                <a:solidFill>
                  <a:srgbClr val="0070C0"/>
                </a:solidFill>
                <a:latin typeface="Verdana"/>
                <a:ea typeface="ＭＳ Ｐゴシック" pitchFamily="34" charset="-128"/>
              </a:rPr>
              <a:t>Suomi	+1,7 %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Portugali	+1,7 %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Irlanti	+3,4 %</a:t>
            </a: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4810201" y="3041228"/>
            <a:ext cx="1486531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900" dirty="0" err="1">
                <a:solidFill>
                  <a:srgbClr val="000066"/>
                </a:solidFill>
                <a:latin typeface="Verdana"/>
                <a:ea typeface="ＭＳ Ｐゴシック" pitchFamily="34" charset="-128"/>
              </a:rPr>
              <a:t>Lähi</a:t>
            </a:r>
            <a:r>
              <a:rPr lang="fi-FI" sz="900" dirty="0">
                <a:solidFill>
                  <a:srgbClr val="000066"/>
                </a:solidFill>
                <a:latin typeface="Verdana"/>
                <a:ea typeface="ＭＳ Ｐゴシック" pitchFamily="34" charset="-128"/>
              </a:rPr>
              <a:t>- ja Keski-Itä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Saudi Arabia	+1,8 % 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Israel	+3,2 %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6994297" y="1220764"/>
            <a:ext cx="1452001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Aasia: +4,5 %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Kiina	+6,2 %</a:t>
            </a:r>
          </a:p>
          <a:p>
            <a:pPr defTabSz="812394"/>
            <a:r>
              <a:rPr lang="fi-FI" sz="900" b="0" dirty="0">
                <a:solidFill>
                  <a:srgbClr val="FF00B8"/>
                </a:solidFill>
                <a:latin typeface="Verdana"/>
                <a:ea typeface="ＭＳ Ｐゴシック" pitchFamily="34" charset="-128"/>
              </a:rPr>
              <a:t>Japani	+0,6 %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Intia	+7,2 %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Australia	+2,2 %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Etelä-Korea	+2,4 %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Indonesia	+5,1 %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Taiwan	+2,0 %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Thaimaa	+3,6 %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Malesia	+4,4 %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Singapore	+2,4 %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Uusi Seelanti	+2,5 %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Filippiinit	+6,1 %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Vietnam	+6,6 %</a:t>
            </a: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3555239" y="3740339"/>
            <a:ext cx="145849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Afrikka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Etelä-Afrikka	+1,5 %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Nigeria	+2,5 %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Egypti	+5,2 %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4906151" y="808858"/>
            <a:ext cx="1652178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Keski- ja </a:t>
            </a:r>
          </a:p>
          <a:p>
            <a:pPr defTabSz="812394"/>
            <a:r>
              <a:rPr lang="fi-FI" sz="90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Itä-Eurooppa: +1,9 %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Venäjä  	+1,5 %</a:t>
            </a:r>
          </a:p>
          <a:p>
            <a:pPr defTabSz="812394"/>
            <a:r>
              <a:rPr lang="fi-FI" sz="900" b="0" dirty="0">
                <a:solidFill>
                  <a:schemeClr val="accent2"/>
                </a:solidFill>
                <a:latin typeface="Verdana"/>
                <a:ea typeface="ＭＳ Ｐゴシック" pitchFamily="34" charset="-128"/>
              </a:rPr>
              <a:t>Turkki	-1,2 %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Puola  	+3,9 %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Tšekki 	+2,6 %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Romania  	+3,1 %</a:t>
            </a:r>
          </a:p>
          <a:p>
            <a:pPr defTabSz="812394"/>
            <a:r>
              <a:rPr lang="fi-FI" sz="900" b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pitchFamily="34" charset="-128"/>
              </a:rPr>
              <a:t>Ukraina 	+2,6 %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Unkari  	+3,6 %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Slovakia 	+3,6 %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Slovenia 	+3,2 %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Liettua 	+3,0 %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Latvia 	+3,3 %</a:t>
            </a:r>
          </a:p>
          <a:p>
            <a:pPr defTabSz="812394"/>
            <a:r>
              <a:rPr lang="fi-FI" sz="900" b="0" dirty="0">
                <a:solidFill>
                  <a:srgbClr val="85E869">
                    <a:lumMod val="50000"/>
                  </a:srgbClr>
                </a:solidFill>
                <a:latin typeface="Verdana"/>
                <a:ea typeface="ＭＳ Ｐゴシック" pitchFamily="34" charset="-128"/>
              </a:rPr>
              <a:t>Viro 	+3,1 %</a:t>
            </a:r>
          </a:p>
        </p:txBody>
      </p:sp>
    </p:spTree>
    <p:extLst>
      <p:ext uri="{BB962C8B-B14F-4D97-AF65-F5344CB8AC3E}">
        <p14:creationId xmlns:p14="http://schemas.microsoft.com/office/powerpoint/2010/main" val="56277587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99177"/>
          </a:xfrm>
        </p:spPr>
        <p:txBody>
          <a:bodyPr/>
          <a:lstStyle/>
          <a:p>
            <a:r>
              <a:rPr lang="fi-FI" dirty="0"/>
              <a:t>Suomen takamatka BKT:n kasvussa suhteessa </a:t>
            </a:r>
            <a:r>
              <a:rPr lang="fi-FI" dirty="0" err="1"/>
              <a:t>euromaihin</a:t>
            </a:r>
            <a:r>
              <a:rPr lang="fi-FI" dirty="0"/>
              <a:t> on supistunut 7 prosenttiin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BF6C16C-9D57-45E3-90B0-BB3CCDD2F30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16985020"/>
              </p:ext>
            </p:extLst>
          </p:nvPr>
        </p:nvGraphicFramePr>
        <p:xfrm>
          <a:off x="383718" y="1146128"/>
          <a:ext cx="8386088" cy="3498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19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Objekti 8">
                        <a:extLst>
                          <a:ext uri="{FF2B5EF4-FFF2-40B4-BE49-F238E27FC236}">
                            <a16:creationId xmlns:a16="http://schemas.microsoft.com/office/drawing/2014/main" id="{C5B540FB-D74B-4984-AE61-67CBD6DF3D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46128"/>
                        <a:ext cx="8386088" cy="3498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7372800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Suomen takamatka viennin kasvussa suhteessa </a:t>
            </a:r>
            <a:r>
              <a:rPr lang="fi-FI" dirty="0" err="1"/>
              <a:t>euromaihin</a:t>
            </a:r>
            <a:r>
              <a:rPr lang="fi-FI" dirty="0"/>
              <a:t> on edelleen lähes 40 %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615C576-B824-424E-9D41-B8C11576091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4595799"/>
              </p:ext>
            </p:extLst>
          </p:nvPr>
        </p:nvGraphicFramePr>
        <p:xfrm>
          <a:off x="384175" y="1103313"/>
          <a:ext cx="8385175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8615C576-B824-424E-9D41-B8C1157609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5175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263680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272862" cy="648000"/>
          </a:xfrm>
        </p:spPr>
        <p:txBody>
          <a:bodyPr/>
          <a:lstStyle/>
          <a:p>
            <a:r>
              <a:rPr lang="fi-FI" dirty="0"/>
              <a:t>Aktiivisen talouspolitiikan tarvetta korostaa se, että euroalueen BKT-kasvun etumatkan kiinnikurominen edellyttää 3 %:n bkt-kasvua Suomessa 2019-2023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726" cy="165163"/>
          </a:xfrm>
        </p:spPr>
        <p:txBody>
          <a:bodyPr/>
          <a:lstStyle/>
          <a:p>
            <a:r>
              <a:rPr lang="fi-FI" dirty="0"/>
              <a:t>*) IMF:n ennuste </a:t>
            </a:r>
            <a:r>
              <a:rPr lang="fi-FI" dirty="0" err="1"/>
              <a:t>euroalueelle</a:t>
            </a:r>
            <a:r>
              <a:rPr lang="fi-FI" dirty="0"/>
              <a:t> tammikuussa 2019: 1,6 % vuonna 2019, 1,7 % vuonna 2020, 1,5 % vuonna 2021, 1,5 % vuonna 2022, 1,4 % vuonna 2023</a:t>
            </a:r>
          </a:p>
          <a:p>
            <a:r>
              <a:rPr lang="fi-FI" dirty="0"/>
              <a:t>Lähde: IMF, </a:t>
            </a:r>
            <a:r>
              <a:rPr lang="fi-FI" dirty="0" err="1"/>
              <a:t>Macrobond</a:t>
            </a:r>
            <a:r>
              <a:rPr lang="fi-FI" dirty="0"/>
              <a:t>, Teknologiateollisuus ry</a:t>
            </a:r>
          </a:p>
          <a:p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6603C3D0-5089-4EA4-A14A-D9873C6D1DB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95432052"/>
              </p:ext>
            </p:extLst>
          </p:nvPr>
        </p:nvGraphicFramePr>
        <p:xfrm>
          <a:off x="384175" y="1131888"/>
          <a:ext cx="8385175" cy="351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0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6603C3D0-5089-4EA4-A14A-D9873C6D1D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31888"/>
                        <a:ext cx="8385175" cy="351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05043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/>
              <a:t>Suomen</a:t>
            </a:r>
            <a:r>
              <a:rPr lang="en-GB" dirty="0"/>
              <a:t> </a:t>
            </a:r>
            <a:r>
              <a:rPr lang="en-GB" dirty="0" err="1"/>
              <a:t>talouskasvua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kannatelleet</a:t>
            </a:r>
            <a:r>
              <a:rPr lang="en-GB" dirty="0"/>
              <a:t> </a:t>
            </a:r>
            <a:r>
              <a:rPr lang="en-GB" dirty="0" err="1"/>
              <a:t>viime</a:t>
            </a:r>
            <a:r>
              <a:rPr lang="en-GB" dirty="0"/>
              <a:t> </a:t>
            </a:r>
            <a:r>
              <a:rPr lang="en-GB" dirty="0" err="1"/>
              <a:t>aikoina</a:t>
            </a:r>
            <a:r>
              <a:rPr lang="en-GB" dirty="0"/>
              <a:t> </a:t>
            </a:r>
            <a:r>
              <a:rPr lang="en-GB" dirty="0" err="1"/>
              <a:t>vienti</a:t>
            </a:r>
            <a:r>
              <a:rPr lang="en-GB" dirty="0"/>
              <a:t>, </a:t>
            </a:r>
            <a:r>
              <a:rPr lang="en-GB" dirty="0" err="1"/>
              <a:t>yksityinen</a:t>
            </a:r>
            <a:r>
              <a:rPr lang="en-GB" dirty="0"/>
              <a:t> </a:t>
            </a:r>
            <a:r>
              <a:rPr lang="en-GB" dirty="0" err="1"/>
              <a:t>kulutus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rakentaminen</a:t>
            </a:r>
            <a:endParaRPr lang="en-GB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err="1"/>
              <a:t>Lähde</a:t>
            </a:r>
            <a:r>
              <a:rPr lang="en-GB" dirty="0"/>
              <a:t>: </a:t>
            </a:r>
            <a:r>
              <a:rPr lang="en-GB" dirty="0" err="1"/>
              <a:t>Macrobond</a:t>
            </a:r>
            <a:r>
              <a:rPr lang="en-GB" dirty="0"/>
              <a:t>, </a:t>
            </a:r>
            <a:r>
              <a:rPr lang="en-GB" dirty="0" err="1"/>
              <a:t>Tilastokeskus</a:t>
            </a:r>
            <a:endParaRPr lang="en-GB" dirty="0"/>
          </a:p>
        </p:txBody>
      </p:sp>
      <p:graphicFrame>
        <p:nvGraphicFramePr>
          <p:cNvPr id="13" name="Sisällön paikkamerkki 12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5387136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3" name="Sisällön paikkamerkki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605684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Bruttokansantuote on kasvanut pitkään Euroopassa ja USA:ssa, Suomi on jälkijunassa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2607855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7" name="Objekti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761047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527915"/>
            <a:ext cx="6319781" cy="301260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Lähde: </a:t>
            </a:r>
            <a:r>
              <a:rPr lang="fi-FI" dirty="0" err="1"/>
              <a:t>Eurostat</a:t>
            </a:r>
            <a:r>
              <a:rPr lang="fi-FI" dirty="0"/>
              <a:t> (kansantalouden tilinpito)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pc="-50" dirty="0"/>
              <a:t>Ruotsin kasvuvauhdilla Suomen bkt olisi vuositasolla 38 miljardia euroa ja kokonaisverotulot 17 miljardia euroa nykyistä suuremmat 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67428225"/>
              </p:ext>
            </p:extLst>
          </p:nvPr>
        </p:nvGraphicFramePr>
        <p:xfrm>
          <a:off x="252000" y="1340531"/>
          <a:ext cx="8520526" cy="3321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883773" y="1470133"/>
            <a:ext cx="401424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/>
              <a:t>Suomen bruttokansantuote käyvin hinnoin, mrd. euroa</a:t>
            </a: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569131"/>
              </p:ext>
            </p:extLst>
          </p:nvPr>
        </p:nvGraphicFramePr>
        <p:xfrm>
          <a:off x="878344" y="4360208"/>
          <a:ext cx="602649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2879">
                  <a:extLst>
                    <a:ext uri="{9D8B030D-6E8A-4147-A177-3AD203B41FA5}">
                      <a16:colId xmlns:a16="http://schemas.microsoft.com/office/drawing/2014/main" val="1803676972"/>
                    </a:ext>
                  </a:extLst>
                </a:gridCol>
                <a:gridCol w="609815">
                  <a:extLst>
                    <a:ext uri="{9D8B030D-6E8A-4147-A177-3AD203B41FA5}">
                      <a16:colId xmlns:a16="http://schemas.microsoft.com/office/drawing/2014/main" val="2105154684"/>
                    </a:ext>
                  </a:extLst>
                </a:gridCol>
                <a:gridCol w="602111">
                  <a:extLst>
                    <a:ext uri="{9D8B030D-6E8A-4147-A177-3AD203B41FA5}">
                      <a16:colId xmlns:a16="http://schemas.microsoft.com/office/drawing/2014/main" val="3646309867"/>
                    </a:ext>
                  </a:extLst>
                </a:gridCol>
                <a:gridCol w="602111">
                  <a:extLst>
                    <a:ext uri="{9D8B030D-6E8A-4147-A177-3AD203B41FA5}">
                      <a16:colId xmlns:a16="http://schemas.microsoft.com/office/drawing/2014/main" val="2487516520"/>
                    </a:ext>
                  </a:extLst>
                </a:gridCol>
                <a:gridCol w="602111">
                  <a:extLst>
                    <a:ext uri="{9D8B030D-6E8A-4147-A177-3AD203B41FA5}">
                      <a16:colId xmlns:a16="http://schemas.microsoft.com/office/drawing/2014/main" val="3067801971"/>
                    </a:ext>
                  </a:extLst>
                </a:gridCol>
                <a:gridCol w="602111">
                  <a:extLst>
                    <a:ext uri="{9D8B030D-6E8A-4147-A177-3AD203B41FA5}">
                      <a16:colId xmlns:a16="http://schemas.microsoft.com/office/drawing/2014/main" val="1478731465"/>
                    </a:ext>
                  </a:extLst>
                </a:gridCol>
                <a:gridCol w="602111">
                  <a:extLst>
                    <a:ext uri="{9D8B030D-6E8A-4147-A177-3AD203B41FA5}">
                      <a16:colId xmlns:a16="http://schemas.microsoft.com/office/drawing/2014/main" val="2677636684"/>
                    </a:ext>
                  </a:extLst>
                </a:gridCol>
                <a:gridCol w="602111">
                  <a:extLst>
                    <a:ext uri="{9D8B030D-6E8A-4147-A177-3AD203B41FA5}">
                      <a16:colId xmlns:a16="http://schemas.microsoft.com/office/drawing/2014/main" val="1419263424"/>
                    </a:ext>
                  </a:extLst>
                </a:gridCol>
                <a:gridCol w="600567">
                  <a:extLst>
                    <a:ext uri="{9D8B030D-6E8A-4147-A177-3AD203B41FA5}">
                      <a16:colId xmlns:a16="http://schemas.microsoft.com/office/drawing/2014/main" val="1103362267"/>
                    </a:ext>
                  </a:extLst>
                </a:gridCol>
                <a:gridCol w="600567">
                  <a:extLst>
                    <a:ext uri="{9D8B030D-6E8A-4147-A177-3AD203B41FA5}">
                      <a16:colId xmlns:a16="http://schemas.microsoft.com/office/drawing/2014/main" val="189806763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256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970397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Viimeisin tieto huhtikuu 2019.   </a:t>
            </a:r>
          </a:p>
          <a:p>
            <a:r>
              <a:rPr lang="fi-FI" dirty="0"/>
              <a:t>Lähde: 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Talouskasvu euromaissa on hidastunut nopeasti                                                     </a:t>
            </a:r>
            <a:r>
              <a:rPr lang="fi-FI" sz="1200" b="0" dirty="0"/>
              <a:t>Teollisuuden ja palvelujen ostopäällikköindeksi, 50 = ei muutosta edelliskuukaudesta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B033B788-B5CD-487E-A060-764FFDBADC35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359935" y="1103313"/>
            <a:ext cx="8359329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13986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3B7CC8F-3B19-45E8-90D6-6EB8AD613F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Teollisuuden uudet tilaukset </a:t>
            </a:r>
            <a:r>
              <a:rPr lang="fi-FI" dirty="0" err="1"/>
              <a:t>euromaissa</a:t>
            </a:r>
            <a:r>
              <a:rPr lang="fi-FI" dirty="0"/>
              <a:t> ovat vähentyneet, palveluissa pientä kasvua	      </a:t>
            </a:r>
            <a:r>
              <a:rPr lang="fi-FI" sz="1400" b="0" dirty="0"/>
              <a:t>Teollisuuden ja palvelujen ostopäällikköindeksi, 50 = ei muutosta edelliskuukaudesta</a:t>
            </a:r>
            <a:endParaRPr lang="fi-FI" sz="14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7C7B454-7CE5-4862-9F25-7EB7C2834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C219AC4-0C00-4C4A-B1B3-45530E0A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5EC837-79BD-42ED-BE4F-8CD6A750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6CD20F1-1F67-49E0-B829-C516EBFE8E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Viimeisin tieto huhtikuu 2019</a:t>
            </a:r>
          </a:p>
          <a:p>
            <a:r>
              <a:rPr lang="fi-FI" dirty="0"/>
              <a:t>Lähde: Markit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FDADC315-A0D6-4039-86B0-58988481E725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52000" y="1275729"/>
            <a:ext cx="8467264" cy="33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6838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6780"/>
          </a:xfrm>
        </p:spPr>
        <p:txBody>
          <a:bodyPr/>
          <a:lstStyle/>
          <a:p>
            <a:r>
              <a:rPr lang="fi-FI" dirty="0"/>
              <a:t>Teollisuustuotanto on kasvanut myös Suomessa, mutta takamatkaa EU-keskiarvoon on vielä 15 %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24232A72-9960-4768-A4E0-FFD8424A369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786397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Objekti 8">
                        <a:extLst>
                          <a:ext uri="{FF2B5EF4-FFF2-40B4-BE49-F238E27FC236}">
                            <a16:creationId xmlns:a16="http://schemas.microsoft.com/office/drawing/2014/main" id="{D82AA378-FAB1-4CE2-AEEF-19F9A8C521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141972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Teollisuustuotanto Suomessa on jäänyt jälkeen useista kilpailijamaista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BAE50302-16A8-4552-8C52-216306A9325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30472039"/>
              </p:ext>
            </p:extLst>
          </p:nvPr>
        </p:nvGraphicFramePr>
        <p:xfrm>
          <a:off x="384175" y="1103313"/>
          <a:ext cx="8385175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0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Objekti 8">
                        <a:extLst>
                          <a:ext uri="{FF2B5EF4-FFF2-40B4-BE49-F238E27FC236}">
                            <a16:creationId xmlns:a16="http://schemas.microsoft.com/office/drawing/2014/main" id="{33C38B9F-8E17-4DA8-B1A4-91FF6B80A2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5175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753691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Euroalueella kuluttajien luottamus on heikentynyt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3B345CF8-6565-42C7-BD7C-E6B6CCE44DF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5534881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2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C3F8957F-CB41-4453-8D75-46AA934BA8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7495537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Suomessa kuluttajien luottamus on heikentynyt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 (kuluttajien luottamusindeksi)</a:t>
            </a:r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94731746"/>
              </p:ext>
            </p:extLst>
          </p:nvPr>
        </p:nvGraphicFramePr>
        <p:xfrm>
          <a:off x="381000" y="930150"/>
          <a:ext cx="8391525" cy="3697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49" name="Macrobond document" r:id="rId3" imgW="13336115" imgH="5572640" progId="Mbnd.mbnd">
                  <p:embed/>
                </p:oleObj>
              </mc:Choice>
              <mc:Fallback>
                <p:oleObj name="Macrobond document" r:id="rId3" imgW="13336115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930150"/>
                        <a:ext cx="8391525" cy="3697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81289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Kiinassa kasvu hidastuu, Brasiliassa ja Venäjällä on heikkoa kasvua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Kiinan, Intian, Brasilian ja Venäjän osuus maailmantaloudesta on ostovoimakorjattuna 31 %</a:t>
            </a:r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08472368"/>
              </p:ext>
            </p:extLst>
          </p:nvPr>
        </p:nvGraphicFramePr>
        <p:xfrm>
          <a:off x="383718" y="1275729"/>
          <a:ext cx="8386088" cy="3369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73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6" name="Objekti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275729"/>
                        <a:ext cx="8386088" cy="3369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834187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1072746" y="1146128"/>
            <a:ext cx="7635906" cy="11652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800" spc="-50" dirty="0"/>
              <a:t>Koko vientiteollisuuden taloudelliset vaikutukset Suomessa</a:t>
            </a:r>
          </a:p>
          <a:p>
            <a:pPr>
              <a:lnSpc>
                <a:spcPct val="100000"/>
              </a:lnSpc>
            </a:pPr>
            <a:endParaRPr lang="fi-FI" sz="2800" spc="-50" dirty="0"/>
          </a:p>
          <a:p>
            <a:pPr marL="468000" indent="-457200">
              <a:lnSpc>
                <a:spcPct val="100000"/>
              </a:lnSpc>
              <a:buFontTx/>
              <a:buChar char="-"/>
            </a:pPr>
            <a:r>
              <a:rPr lang="fi-FI" sz="2400" b="0" spc="-50" dirty="0"/>
              <a:t>Mukana jatkuva toiminta ja investoinnit</a:t>
            </a:r>
          </a:p>
          <a:p>
            <a:pPr marL="468000" indent="-457200">
              <a:lnSpc>
                <a:spcPct val="100000"/>
              </a:lnSpc>
              <a:buFontTx/>
              <a:buChar char="-"/>
            </a:pPr>
            <a:r>
              <a:rPr lang="fi-FI" sz="2400" b="0" spc="-50" dirty="0"/>
              <a:t>Välittömät, välilliset ja yksityisen kulutuksen kautta tulevat vaikutukset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2118540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Viimeisin tieto huhtikuu 2019.   </a:t>
            </a:r>
          </a:p>
          <a:p>
            <a:r>
              <a:rPr lang="fi-FI" dirty="0"/>
              <a:t>Lähde: 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Euroalueen teollisuudessa tuotanto vähenee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Teollisuuden ostopäällikköindeksi, 50 = ei muutosta edelliskuukaudesta </a:t>
            </a:r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D248BBD3-692A-4DF4-B523-D25E217BDF3B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359935" y="1103313"/>
            <a:ext cx="8359329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1168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Viimeisin tieto huhtikuu 2019.   </a:t>
            </a:r>
          </a:p>
          <a:p>
            <a:r>
              <a:rPr lang="fi-FI" dirty="0"/>
              <a:t>Lähde: 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8" cy="648000"/>
          </a:xfrm>
        </p:spPr>
        <p:txBody>
          <a:bodyPr/>
          <a:lstStyle/>
          <a:p>
            <a:r>
              <a:rPr lang="fi-FI" dirty="0"/>
              <a:t>Kiinan teollisuudessa tuotanto kasvaa hieman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Teollisuuden ostopäällikköindeksi, 50 = ei muutosta edelliskuukaudesta </a:t>
            </a:r>
            <a:endParaRPr lang="fi-FI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009022B1-BDDD-49CF-AE8A-0C72ACF51416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359935" y="1103313"/>
            <a:ext cx="8359329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38401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Viimeisin tieto huhtikuu 2019.   </a:t>
            </a:r>
          </a:p>
          <a:p>
            <a:r>
              <a:rPr lang="fi-FI" dirty="0"/>
              <a:t>Lähde: 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8" cy="648000"/>
          </a:xfrm>
        </p:spPr>
        <p:txBody>
          <a:bodyPr/>
          <a:lstStyle/>
          <a:p>
            <a:r>
              <a:rPr lang="fi-FI" dirty="0"/>
              <a:t>Intian teollisuudessa tuotanto kasvaa hidastuen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Teollisuuden ostopäällikköindeksi, 50 = ei muutosta edelliskuukaudesta </a:t>
            </a:r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FB065DA6-D44D-4BC1-8F51-2991259616A1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103313"/>
            <a:ext cx="8437237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50068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Viimeisin tieto huhtikuu 2019.   </a:t>
            </a:r>
          </a:p>
          <a:p>
            <a:r>
              <a:rPr lang="fi-FI" dirty="0"/>
              <a:t>Lähde: 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Venäjän teollisuudessa tuotanto kasvaa hieman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Teollisuuden ostopäällikköindeksi, 50 = ei muutosta edelliskuukaudesta </a:t>
            </a:r>
            <a:endParaRPr lang="fi-FI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18149952-199A-48FA-9B26-FA9CFCB0FA7B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359934" y="1103313"/>
            <a:ext cx="8359329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68917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Viimeisin tieto huhtikuu 2019.   </a:t>
            </a:r>
          </a:p>
          <a:p>
            <a:r>
              <a:rPr lang="fi-FI" dirty="0"/>
              <a:t>Lähde: 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Brasilian teollisuudessa tuotanto kasvaa hidastuen  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Teollisuuden ostopäällikköindeksi, 50 = ei muutosta edelliskuukaudesta </a:t>
            </a:r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E0B981AD-CD46-4FD9-8E59-1CA5381CA6C2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359934" y="1103313"/>
            <a:ext cx="8359329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40470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Yhdysvaltain teollisuudessa tuotannon kasvu on hidastunut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Teollisuuden ostopäällikköindeksi, 50 = ei muutosta edelliskuukaudesta </a:t>
            </a:r>
            <a:endParaRPr lang="fi-FI" dirty="0"/>
          </a:p>
        </p:txBody>
      </p:sp>
      <p:graphicFrame>
        <p:nvGraphicFramePr>
          <p:cNvPr id="15" name="Sisällön paikkamerkki 14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96659001"/>
              </p:ext>
            </p:extLst>
          </p:nvPr>
        </p:nvGraphicFramePr>
        <p:xfrm>
          <a:off x="381000" y="1275730"/>
          <a:ext cx="8391525" cy="3351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43" name="Macrobond document" r:id="rId3" imgW="13336115" imgH="5572640" progId="Mbnd.mbnd">
                  <p:embed/>
                </p:oleObj>
              </mc:Choice>
              <mc:Fallback>
                <p:oleObj name="Macrobond document" r:id="rId3" imgW="13336115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275730"/>
                        <a:ext cx="8391525" cy="3351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0105041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Teollisuustuotannon kasvu on hidastunut maailmanlaajuisesti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Macrobond</a:t>
            </a:r>
            <a:r>
              <a:rPr lang="en-US" dirty="0"/>
              <a:t>, The CPB Netherlands Bureau for Economic Policy Analysis</a:t>
            </a:r>
          </a:p>
          <a:p>
            <a:endParaRPr lang="fi-FI" dirty="0"/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493DABAE-2388-4A98-A1EA-9027493903C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812909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31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4" name="Objekti 13">
                        <a:extLst>
                          <a:ext uri="{FF2B5EF4-FFF2-40B4-BE49-F238E27FC236}">
                            <a16:creationId xmlns:a16="http://schemas.microsoft.com/office/drawing/2014/main" id="{B4591B53-FB3E-4958-AC36-535954195B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9491466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Macrobond</a:t>
            </a:r>
            <a:r>
              <a:rPr lang="en-US" dirty="0"/>
              <a:t>, The CPB Netherlands Bureau for Economic Policy Analysis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Maailmankauppa on laskusuunnassa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Viennin määrän kehitys </a:t>
            </a:r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1BC4FF3C-05BF-4AEE-A37E-EDFE6C39B48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942823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6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7" name="Objekti 6">
                        <a:extLst>
                          <a:ext uri="{FF2B5EF4-FFF2-40B4-BE49-F238E27FC236}">
                            <a16:creationId xmlns:a16="http://schemas.microsoft.com/office/drawing/2014/main" id="{DD7507CC-16D8-4BEF-9CB7-81E8C7F7DA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0446518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Kiinan tuonti on vähentynyt monista maista, eniten Yhdysvalloista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16167895"/>
              </p:ext>
            </p:extLst>
          </p:nvPr>
        </p:nvGraphicFramePr>
        <p:xfrm>
          <a:off x="383718" y="1081327"/>
          <a:ext cx="8386088" cy="3563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9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8" name="Objekti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081327"/>
                        <a:ext cx="8386088" cy="3563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0377417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Kiinan tuonti on vähentynyt monista maista, eniten Yhdysvalloista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99822401"/>
              </p:ext>
            </p:extLst>
          </p:nvPr>
        </p:nvGraphicFramePr>
        <p:xfrm>
          <a:off x="381000" y="1081327"/>
          <a:ext cx="8391525" cy="354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4" name="Macrobond document" r:id="rId3" imgW="13336115" imgH="5572640" progId="Mbnd.mbnd">
                  <p:embed/>
                </p:oleObj>
              </mc:Choice>
              <mc:Fallback>
                <p:oleObj name="Macrobond document" r:id="rId3" imgW="13336115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081327"/>
                        <a:ext cx="8391525" cy="3545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731013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1B004D4-8B2C-41B1-96BA-170317915A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Vientiteollisuus - mukana olevat toimialat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8E93230-A657-428E-91CE-7DA05FCE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BF18C9-EAE0-45B3-B350-130A8781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0A6844-19B4-4694-A9BE-8975CBC00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372F971-EB53-4963-A643-8FF1B1D3077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" y="915566"/>
            <a:ext cx="8391525" cy="372945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B		Kaivostoiminta ja louhinta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C		Teollisuus (mm. teknologia-, metsä-,		 		kemian- ja elintarviketeollisuus)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62-63	Tietotekniikkapalvelut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71		Suunnittelu ja konsultointi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2400" dirty="0"/>
              <a:t>Osuus Suomen tavara- ja palveluviennistä 85 %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90D7D47-0649-4C64-8D36-FDC6B49AFD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165163"/>
          </a:xfrm>
        </p:spPr>
        <p:txBody>
          <a:bodyPr/>
          <a:lstStyle/>
          <a:p>
            <a:r>
              <a:rPr lang="fi-FI" dirty="0"/>
              <a:t>Lähde: Vientiteollisuuden taloudelliset vaikutukset Suomessa 11/2018</a:t>
            </a:r>
          </a:p>
        </p:txBody>
      </p:sp>
    </p:spTree>
    <p:extLst>
      <p:ext uri="{BB962C8B-B14F-4D97-AF65-F5344CB8AC3E}">
        <p14:creationId xmlns:p14="http://schemas.microsoft.com/office/powerpoint/2010/main" val="986673660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A70CA31-83F5-4CB8-98C9-DF61D337A3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36781"/>
          </a:xfrm>
        </p:spPr>
        <p:txBody>
          <a:bodyPr/>
          <a:lstStyle/>
          <a:p>
            <a:r>
              <a:rPr lang="fi-FI" dirty="0"/>
              <a:t>Kiinan tuonti USA:sta on vähentynyt paljon enemmän kuin vienti USA:han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B7B2D6A-52E9-4CFF-A817-AD0FB076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D3A6EC-0FE9-4E44-8383-6308D0CB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58FA10-B5FE-4CDE-951F-87D551898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430286E-0902-4E06-81A2-DD734311F8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97F0AA07-1DE8-4C3F-8AC1-117F2E051B7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8518621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7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97F0AA07-1DE8-4C3F-8AC1-117F2E051B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1617632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Rakentamisen kasvu Kiinassa on selvästi aiempaa hitaampaa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Kiinan osuus Aasian </a:t>
            </a:r>
            <a:r>
              <a:rPr lang="fi-FI" sz="1200" b="0" dirty="0" err="1"/>
              <a:t>bkt:sta</a:t>
            </a:r>
            <a:r>
              <a:rPr lang="fi-FI" sz="1200" b="0" dirty="0"/>
              <a:t> on ostovoimakorjattuna 42 %</a:t>
            </a:r>
            <a:endParaRPr lang="fi-FI" dirty="0"/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96360942"/>
              </p:ext>
            </p:extLst>
          </p:nvPr>
        </p:nvGraphicFramePr>
        <p:xfrm>
          <a:off x="383718" y="1275729"/>
          <a:ext cx="8386088" cy="3369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3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6" name="Objekti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275729"/>
                        <a:ext cx="8386088" cy="3369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308113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Kiinteät investoinnit ovat päässeet kasvuun myös Brasiliassa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Venäjän osuus Euroopan </a:t>
            </a:r>
            <a:r>
              <a:rPr lang="fi-FI" sz="1200" b="0" dirty="0" err="1"/>
              <a:t>bkt:sta</a:t>
            </a:r>
            <a:r>
              <a:rPr lang="fi-FI" sz="1200" b="0" dirty="0"/>
              <a:t> on ostovoimakorjattuna 13 %</a:t>
            </a:r>
            <a:br>
              <a:rPr lang="fi-FI" sz="1200" b="0" dirty="0"/>
            </a:br>
            <a:r>
              <a:rPr lang="fi-FI" sz="1200" b="0" dirty="0"/>
              <a:t>Brasilian osuus </a:t>
            </a:r>
            <a:r>
              <a:rPr lang="fi-FI" sz="1200" b="0" dirty="0" err="1"/>
              <a:t>Keski</a:t>
            </a:r>
            <a:r>
              <a:rPr lang="fi-FI" sz="1200" b="0" dirty="0"/>
              <a:t>- ja Etelä-Amerikan </a:t>
            </a:r>
            <a:r>
              <a:rPr lang="fi-FI" sz="1200" b="0" dirty="0" err="1"/>
              <a:t>bkt:sta</a:t>
            </a:r>
            <a:r>
              <a:rPr lang="fi-FI" sz="1200" b="0" dirty="0"/>
              <a:t> on ostovoimakorjattuna 35 % </a:t>
            </a:r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C1862FB0-9C48-4CDB-AB90-385233F9A69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57931291"/>
              </p:ext>
            </p:extLst>
          </p:nvPr>
        </p:nvGraphicFramePr>
        <p:xfrm>
          <a:off x="383718" y="1405331"/>
          <a:ext cx="8386088" cy="3239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7" name="Objekti 6">
                        <a:extLst>
                          <a:ext uri="{FF2B5EF4-FFF2-40B4-BE49-F238E27FC236}">
                            <a16:creationId xmlns:a16="http://schemas.microsoft.com/office/drawing/2014/main" id="{AB1617E4-04EB-4F91-B18F-0F237EB24D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405331"/>
                        <a:ext cx="8386088" cy="3239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4202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EU-maiden vienti Venäjälle on elpynyt vain hieman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3928387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9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524607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Venäjän* osuus teknologiateollisuuden Suomen viennistä on pudonnut alle 5 prosentin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*) Neuvostoliitto vuoteen 1991 asti.</a:t>
            </a:r>
          </a:p>
          <a:p>
            <a:r>
              <a:rPr lang="fi-FI" dirty="0"/>
              <a:t>Lähde: Tulli </a:t>
            </a:r>
          </a:p>
          <a:p>
            <a:endParaRPr lang="fi-FI" dirty="0"/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5007082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740381" y="1210929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469653001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Uusien asuntojen myynti USA:ssa on elpynyt uudelleen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6745912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6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8" name="Objekti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llipsi 5">
            <a:extLst>
              <a:ext uri="{FF2B5EF4-FFF2-40B4-BE49-F238E27FC236}">
                <a16:creationId xmlns:a16="http://schemas.microsoft.com/office/drawing/2014/main" id="{40521D00-88A6-4995-96F2-811022010B1E}"/>
              </a:ext>
            </a:extLst>
          </p:cNvPr>
          <p:cNvSpPr/>
          <p:nvPr/>
        </p:nvSpPr>
        <p:spPr bwMode="auto">
          <a:xfrm>
            <a:off x="7747249" y="2636551"/>
            <a:ext cx="648010" cy="712811"/>
          </a:xfrm>
          <a:prstGeom prst="ellipse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307EE8B2-76F0-4A37-8BD8-4C1961EA9FF0}"/>
              </a:ext>
            </a:extLst>
          </p:cNvPr>
          <p:cNvSpPr/>
          <p:nvPr/>
        </p:nvSpPr>
        <p:spPr bwMode="auto">
          <a:xfrm>
            <a:off x="7693191" y="2636551"/>
            <a:ext cx="1101617" cy="583209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A9EB2275-FDC0-4733-8BEC-70169F10047B}"/>
              </a:ext>
            </a:extLst>
          </p:cNvPr>
          <p:cNvSpPr txBox="1">
            <a:spLocks/>
          </p:cNvSpPr>
          <p:nvPr/>
        </p:nvSpPr>
        <p:spPr>
          <a:xfrm>
            <a:off x="5945978" y="1412818"/>
            <a:ext cx="1671669" cy="186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8060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defRPr sz="700" kern="120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b="1" dirty="0">
                <a:solidFill>
                  <a:srgbClr val="92D050"/>
                </a:solidFill>
              </a:rPr>
              <a:t>Taantumat USA:ssa</a:t>
            </a:r>
          </a:p>
        </p:txBody>
      </p: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89A1EAF1-925B-42DA-996D-448A3644039B}"/>
              </a:ext>
            </a:extLst>
          </p:cNvPr>
          <p:cNvCxnSpPr>
            <a:cxnSpLocks/>
          </p:cNvCxnSpPr>
          <p:nvPr/>
        </p:nvCxnSpPr>
        <p:spPr>
          <a:xfrm flipH="1">
            <a:off x="5868020" y="1631334"/>
            <a:ext cx="634855" cy="259204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2188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Poliittinen epävarmuus horjuttaa maailman talousvakautta – valuuttakurssit muuttuvat paljon                        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65442369"/>
              </p:ext>
            </p:extLst>
          </p:nvPr>
        </p:nvGraphicFramePr>
        <p:xfrm>
          <a:off x="381000" y="1081326"/>
          <a:ext cx="8391525" cy="3646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33" name="Macrobond document" r:id="rId3" imgW="13336115" imgH="5572640" progId="Mbnd.mbnd">
                  <p:embed/>
                </p:oleObj>
              </mc:Choice>
              <mc:Fallback>
                <p:oleObj name="Macrobond document" r:id="rId3" imgW="13336115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081326"/>
                        <a:ext cx="8391525" cy="3646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5871177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Poliittinen epävarmuus horjuttaa maailman talousvakautta – valuuttakurssit muuttuvat paljon        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80886403"/>
              </p:ext>
            </p:extLst>
          </p:nvPr>
        </p:nvGraphicFramePr>
        <p:xfrm>
          <a:off x="381000" y="1081326"/>
          <a:ext cx="8391525" cy="3646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3" name="Macrobond document" r:id="rId4" imgW="13336115" imgH="5572640" progId="Mbnd.mbnd">
                  <p:embed/>
                </p:oleObj>
              </mc:Choice>
              <mc:Fallback>
                <p:oleObj name="Macrobond document" r:id="rId4" imgW="13336115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1081326"/>
                        <a:ext cx="8391525" cy="3646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6603698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10.5.2019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701602" y="822123"/>
            <a:ext cx="2138432" cy="388806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1600" indent="0" algn="ctr">
              <a:lnSpc>
                <a:spcPct val="90000"/>
              </a:lnSpc>
              <a:buNone/>
            </a:pPr>
            <a:r>
              <a:rPr lang="fi-FI" sz="1050" u="sng" dirty="0"/>
              <a:t>USA / EU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1.3.2018</a:t>
            </a:r>
            <a:r>
              <a:rPr lang="fi-FI" sz="600" dirty="0"/>
              <a:t> USA ilmoittaa asettavansa teräkselle (25 %) ja alumiinille (10 %) tullit lähes kaikille maille. Ilmoituksen mukaan ne astuvat voimaan "ensi viikolla". EU saa kuitenkin toistaiseksi vapautuksen.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2.3.2018</a:t>
            </a:r>
            <a:r>
              <a:rPr lang="fi-FI" sz="600" dirty="0"/>
              <a:t> </a:t>
            </a:r>
            <a:r>
              <a:rPr lang="fi-FI" sz="600" dirty="0" err="1"/>
              <a:t>Juncker</a:t>
            </a:r>
            <a:r>
              <a:rPr lang="fi-FI" sz="600" dirty="0"/>
              <a:t> ilmoittaa, että EU suunnittelee omia tullejaan Yhdysvaltoja vastaan. Tulli koskisi Harley-Davidsoneita, </a:t>
            </a:r>
            <a:r>
              <a:rPr lang="fi-FI" sz="600" dirty="0" err="1"/>
              <a:t>bourbon</a:t>
            </a:r>
            <a:r>
              <a:rPr lang="fi-FI" sz="600" dirty="0"/>
              <a:t> whiskyä sekä </a:t>
            </a:r>
            <a:r>
              <a:rPr lang="fi-FI" sz="600" dirty="0" err="1"/>
              <a:t>Leviksen</a:t>
            </a:r>
            <a:r>
              <a:rPr lang="fi-FI" sz="600" dirty="0"/>
              <a:t> farkkuja. EU:n komissio kertoo ilmoittavansa "tasoitustoimista" (</a:t>
            </a:r>
            <a:r>
              <a:rPr lang="fi-FI" sz="600" dirty="0" err="1"/>
              <a:t>rebalancing</a:t>
            </a:r>
            <a:r>
              <a:rPr lang="fi-FI" sz="600" dirty="0"/>
              <a:t>) muutaman päivän kuluessa.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8.3.2018</a:t>
            </a:r>
            <a:r>
              <a:rPr lang="fi-FI" sz="600" dirty="0"/>
              <a:t> USA ilmoittaa alumiini- ja terästulleista, jotka tulevat voimaan 15 päivän määräajan jälkeen.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22.3.2018</a:t>
            </a:r>
            <a:r>
              <a:rPr lang="fi-FI" sz="600" dirty="0"/>
              <a:t> USA päättää, että EU säästyy teräs- ja alumiinitulleilta huhtikuun loppuun saakka.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30.4.2018</a:t>
            </a:r>
            <a:r>
              <a:rPr lang="fi-FI" sz="600" dirty="0"/>
              <a:t> USA jatkaa tullihelpotuksia Kanadan, Meksikon sekä EU:n osalta 30:llä päivällä.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23.5.2018</a:t>
            </a:r>
            <a:r>
              <a:rPr lang="fi-FI" sz="600" dirty="0"/>
              <a:t> USA aloittaa kansallista turvallisuutta koskevan tutkinnan autojen tuonnista USA:han. Tarkoituksena olisi nostaa </a:t>
            </a:r>
            <a:r>
              <a:rPr lang="fi-FI" sz="600" dirty="0" err="1"/>
              <a:t>tuontiautojen</a:t>
            </a:r>
            <a:r>
              <a:rPr lang="fi-FI" sz="600" dirty="0"/>
              <a:t> tullit 20 %. Tutkinnassa vedotaan kansalliseen turvallisuuteen. Tiedotteessa ei suoraan puhuta maista, joita tullit koskisivat, mutta käytännössä myös EU:ta.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31.5.2018</a:t>
            </a:r>
            <a:r>
              <a:rPr lang="fi-FI" sz="600" dirty="0"/>
              <a:t> USA lakkauttaa odotetusti vapauksia saaneiden maiden (ml. EU) teräs- ja alumiinitullihelpotukset.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22.6.2018</a:t>
            </a:r>
            <a:r>
              <a:rPr lang="fi-FI" sz="600" dirty="0"/>
              <a:t> EU:n vastatullit USA:ta vastaan astuvat voimaan ja koskevat arvoltaan noin 2,8 miljardia euroa.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25.7.2018</a:t>
            </a:r>
            <a:r>
              <a:rPr lang="fi-FI" sz="600" dirty="0"/>
              <a:t> Jean-Claude </a:t>
            </a:r>
            <a:r>
              <a:rPr lang="fi-FI" sz="600" dirty="0" err="1"/>
              <a:t>Juncker</a:t>
            </a:r>
            <a:r>
              <a:rPr lang="fi-FI" sz="600" dirty="0"/>
              <a:t> vierailee valkoisessa talossa. Kauppasodan uhka USA:n ja EU:n välillä hellittää. </a:t>
            </a:r>
            <a:r>
              <a:rPr lang="fi-FI" sz="600" dirty="0" err="1"/>
              <a:t>Juncker</a:t>
            </a:r>
            <a:r>
              <a:rPr lang="fi-FI" sz="600" dirty="0"/>
              <a:t> sanoo sopineensa Trumpin kanssa, että neuvotteluiden ollessa kesken, </a:t>
            </a:r>
            <a:r>
              <a:rPr lang="fi-FI" sz="600" dirty="0" err="1"/>
              <a:t>autotullia</a:t>
            </a:r>
            <a:r>
              <a:rPr lang="fi-FI" sz="600" dirty="0"/>
              <a:t> ei nosteta. Sama pätee muihinkin tuotekategorioihin. Lisäksi Trump lupasi, että teräs- ja alumiinitulleja harkitaan uudelleen EU:n kohdalla. Samalla EU valmistautuu poistamaan omat tullinsa (mm. </a:t>
            </a:r>
            <a:r>
              <a:rPr lang="fi-FI" sz="600" dirty="0" err="1"/>
              <a:t>bourbon</a:t>
            </a:r>
            <a:r>
              <a:rPr lang="fi-FI" sz="600" dirty="0"/>
              <a:t> ja appelsiinimehu) Yhdysvaltoja vastaan, mikäli USA päätyy poistamaan teräs- ja alumiinitullit. Neuvotteluissa puhuttiin myös EU:n halukkuudesta tuoda tulevaisuudessa nesteytettyä maakaasua (LNG) Yhdysvalloista.</a:t>
            </a:r>
          </a:p>
        </p:txBody>
      </p:sp>
      <p:sp>
        <p:nvSpPr>
          <p:cNvPr id="2" name="Tekstin paikkamerkki 1"/>
          <p:cNvSpPr>
            <a:spLocks noGrp="1"/>
          </p:cNvSpPr>
          <p:nvPr>
            <p:ph type="body" sz="quarter" idx="17"/>
          </p:nvPr>
        </p:nvSpPr>
        <p:spPr>
          <a:xfrm>
            <a:off x="307813" y="303715"/>
            <a:ext cx="7171200" cy="367183"/>
          </a:xfrm>
        </p:spPr>
        <p:txBody>
          <a:bodyPr/>
          <a:lstStyle/>
          <a:p>
            <a:r>
              <a:rPr lang="fi-FI" dirty="0"/>
              <a:t>”Kauppasodan” vaiheita 2018-2019  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C1C3FE0-D6E5-41AD-8D12-EEE7D49C087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24736" y="822123"/>
            <a:ext cx="4276866" cy="388806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1600" indent="0" algn="ctr">
              <a:buNone/>
            </a:pPr>
            <a:r>
              <a:rPr lang="fi-FI" sz="1050" u="sng" dirty="0"/>
              <a:t>USA / Kiina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17.1.2018</a:t>
            </a:r>
            <a:r>
              <a:rPr lang="fi-FI" sz="600" dirty="0"/>
              <a:t> USA:n tasoitustullit ruostumattoman teräksen tuonnille Kiinasta ja Intiasta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22.1.2018 </a:t>
            </a:r>
            <a:r>
              <a:rPr lang="fi-FI" sz="600" dirty="0"/>
              <a:t>USA:n suojatariffit pesukoneille ja aurinkopaneeleille        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14.2.2018</a:t>
            </a:r>
            <a:r>
              <a:rPr lang="fi-FI" sz="600" dirty="0"/>
              <a:t> USA:n polkumyyntihinnoittelun estävä tulli Kiinasta tuleville valurautaputkien liitoksille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27.2.2018</a:t>
            </a:r>
            <a:r>
              <a:rPr lang="fi-FI" sz="600" dirty="0"/>
              <a:t> USA:n polkumyyntihinnoittelun estävä tulli Kiinasta tulevalle alumiinifoliolle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15.3.2018</a:t>
            </a:r>
            <a:r>
              <a:rPr lang="fi-FI" sz="600" dirty="0"/>
              <a:t> USA:n tullit teräkselle (25 %) ja alumiinille (10 %) lähes kaikille maille, ml. Kiina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20.3.2018</a:t>
            </a:r>
            <a:r>
              <a:rPr lang="fi-FI" sz="600" dirty="0"/>
              <a:t> USA:n polkumyyntihinnoittelun estävä tulli Kiinasta ja Intiasta tulevalle ruostumattomalle teräkselle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22.3.2018</a:t>
            </a:r>
            <a:r>
              <a:rPr lang="fi-FI" sz="600" dirty="0"/>
              <a:t> USA:n polkumyyntihinnoittelun estävä tulli kartonkien sulkemiseen tarkoitetuille "niiteille”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23.3.2018</a:t>
            </a:r>
            <a:r>
              <a:rPr lang="fi-FI" sz="600" dirty="0"/>
              <a:t> USA:n 25 %:n tullit kaikille niille tuotteille, jotka kuuluvat sektorin 301 alle (mm. teknologiavaihto ja investoinnit)                                                        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2.4.2018</a:t>
            </a:r>
            <a:r>
              <a:rPr lang="fi-FI" sz="600" dirty="0"/>
              <a:t> Kiinan 3 miljardin dollarin tullit USA:n tuotteille (tuoreet hedelmät, pähkinät, viinit, sianliha jne.) vastauksena teräs- ja alumiinitulleille                                       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9.4.2018 </a:t>
            </a:r>
            <a:r>
              <a:rPr lang="fi-FI" sz="600" dirty="0">
                <a:solidFill>
                  <a:schemeClr val="tx1"/>
                </a:solidFill>
              </a:rPr>
              <a:t>USA poistaa kauppaoikeudet kiinalaiselta telecomyritykseltä, </a:t>
            </a:r>
            <a:r>
              <a:rPr lang="fi-FI" sz="600" dirty="0" err="1">
                <a:solidFill>
                  <a:schemeClr val="tx1"/>
                </a:solidFill>
              </a:rPr>
              <a:t>ZTE:ltä</a:t>
            </a:r>
            <a:r>
              <a:rPr lang="fi-FI" sz="600" dirty="0">
                <a:solidFill>
                  <a:schemeClr val="tx1"/>
                </a:solidFill>
              </a:rPr>
              <a:t>, estäen yhdysvaltalaisten yritysten tekemästä kauppaa sen kanssa tulevina seitsemänä vuotena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9.5.2918</a:t>
            </a:r>
            <a:r>
              <a:rPr lang="fi-FI" sz="600" dirty="0">
                <a:solidFill>
                  <a:schemeClr val="tx1"/>
                </a:solidFill>
              </a:rPr>
              <a:t> ZTE keskeyttää pääasialliset operatiiviset toimintonsa USA:ssa, mutta pyrkii edelleen pääsemään sopuun Yhdysvaltojen hallinnon kanssa                            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13.5.2018 </a:t>
            </a:r>
            <a:r>
              <a:rPr lang="fi-FI" sz="600" dirty="0">
                <a:solidFill>
                  <a:schemeClr val="tx1"/>
                </a:solidFill>
              </a:rPr>
              <a:t>Trump ilmoittaa pelastavansa </a:t>
            </a:r>
            <a:r>
              <a:rPr lang="fi-FI" sz="600" dirty="0" err="1">
                <a:solidFill>
                  <a:schemeClr val="tx1"/>
                </a:solidFill>
              </a:rPr>
              <a:t>ZTE:n</a:t>
            </a:r>
            <a:r>
              <a:rPr lang="fi-FI" sz="600" dirty="0">
                <a:solidFill>
                  <a:schemeClr val="tx1"/>
                </a:solidFill>
              </a:rPr>
              <a:t>, sillä ”sen saamat rangaistukset tuhoavat liikaa kiinalaisten työpaikkoja”                                                                    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23.5..2018 </a:t>
            </a:r>
            <a:r>
              <a:rPr lang="fi-FI" sz="600" dirty="0">
                <a:solidFill>
                  <a:schemeClr val="tx1"/>
                </a:solidFill>
              </a:rPr>
              <a:t>USA aloittaa kansallista turvallisuutta koskevan tutkinnan autojen tuonnista USA:han. Tarkoituksena olisi nostaa </a:t>
            </a:r>
            <a:r>
              <a:rPr lang="fi-FI" sz="600" dirty="0" err="1">
                <a:solidFill>
                  <a:schemeClr val="tx1"/>
                </a:solidFill>
              </a:rPr>
              <a:t>tuontiautojen</a:t>
            </a:r>
            <a:r>
              <a:rPr lang="fi-FI" sz="600" dirty="0">
                <a:solidFill>
                  <a:schemeClr val="tx1"/>
                </a:solidFill>
              </a:rPr>
              <a:t> tullit 20 %:iin. Tutkinnassa vedotaan kansalliseen turvallisuuteen. Tiedotteessa ei suoraan puhuta maista, joita tullit koskisivat, mutta käytännössä myös Kiinaa                                                                   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29.5.2018</a:t>
            </a:r>
            <a:r>
              <a:rPr lang="fi-FI" sz="600" dirty="0">
                <a:solidFill>
                  <a:schemeClr val="tx1"/>
                </a:solidFill>
              </a:rPr>
              <a:t> USA lisää immateriaalioikeuksien nojalla tulleja 50 miljardilla dollarilla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15.6.2018</a:t>
            </a:r>
            <a:r>
              <a:rPr lang="fi-FI" sz="600" dirty="0">
                <a:solidFill>
                  <a:schemeClr val="tx1"/>
                </a:solidFill>
              </a:rPr>
              <a:t> USA  määrää uusia tulleja, jotka ovat arvoltaan 50 miljardia dollaria. Tullit kohdistuvat pääasiassa korkean teknologian tuotteisiin ja tulevat voimaan kahdessa eri vaiheessa.                                                                                            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3.7.2018</a:t>
            </a:r>
            <a:r>
              <a:rPr lang="fi-FI" sz="600" dirty="0">
                <a:solidFill>
                  <a:schemeClr val="tx1"/>
                </a:solidFill>
              </a:rPr>
              <a:t> Kiinalainen tuomioistuin estää yhdysvaltalaisen mikrosiruyrityksen toiminnan Kiinassa.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6.7.2018</a:t>
            </a:r>
            <a:r>
              <a:rPr lang="fi-FI" sz="600" dirty="0">
                <a:solidFill>
                  <a:schemeClr val="tx1"/>
                </a:solidFill>
              </a:rPr>
              <a:t> ZTE saa rajoitetun toimintaoikeuden Yhdysvaltoihin.              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6.7.2018</a:t>
            </a:r>
            <a:r>
              <a:rPr lang="fi-FI" sz="600" dirty="0">
                <a:solidFill>
                  <a:schemeClr val="tx1"/>
                </a:solidFill>
              </a:rPr>
              <a:t> </a:t>
            </a:r>
            <a:r>
              <a:rPr lang="fi-FI" sz="600" dirty="0" err="1">
                <a:solidFill>
                  <a:schemeClr val="tx1"/>
                </a:solidFill>
              </a:rPr>
              <a:t>USAn</a:t>
            </a:r>
            <a:r>
              <a:rPr lang="fi-FI" sz="600" dirty="0">
                <a:solidFill>
                  <a:schemeClr val="tx1"/>
                </a:solidFill>
              </a:rPr>
              <a:t> asettamat 34 miljardin dollarin tullit tulevat voimaan.   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6.7.2018</a:t>
            </a:r>
            <a:r>
              <a:rPr lang="fi-FI" sz="600" dirty="0">
                <a:solidFill>
                  <a:schemeClr val="tx1"/>
                </a:solidFill>
              </a:rPr>
              <a:t> Kiinan asettamat 34 miljardin dollarin tullit tulevat voimaan.                         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24.7.2018</a:t>
            </a:r>
            <a:r>
              <a:rPr lang="fi-FI" sz="600" dirty="0">
                <a:solidFill>
                  <a:schemeClr val="tx1"/>
                </a:solidFill>
              </a:rPr>
              <a:t> USDA  ilmoittaa avustavansa yhdysvaltalaisia maanviljelijöitä johtuen Kiinan "epäoikeutetusta vastaiskusta".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1.8.2018</a:t>
            </a:r>
            <a:r>
              <a:rPr lang="fi-FI" sz="600" dirty="0">
                <a:solidFill>
                  <a:schemeClr val="tx1"/>
                </a:solidFill>
              </a:rPr>
              <a:t> USA harkitsee muuttavansa 200 miljardia dollaria koskevien tullien prosentit 10:stä 25:een (10%--&gt;25%) saadakseen Kiinan takaisin neuvottelupöytään.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23.8.2018</a:t>
            </a:r>
            <a:r>
              <a:rPr lang="fi-FI" sz="600" dirty="0">
                <a:solidFill>
                  <a:schemeClr val="tx1"/>
                </a:solidFill>
              </a:rPr>
              <a:t> USA asettaa voimaan 25 %:n tullit arvoltaan $16 mrd. kiinalaisille tuotteille (301-toimet, 301 </a:t>
            </a:r>
            <a:r>
              <a:rPr lang="fi-FI" sz="600" dirty="0" err="1">
                <a:solidFill>
                  <a:schemeClr val="tx1"/>
                </a:solidFill>
              </a:rPr>
              <a:t>Section</a:t>
            </a:r>
            <a:r>
              <a:rPr lang="fi-FI" sz="600" dirty="0">
                <a:solidFill>
                  <a:schemeClr val="tx1"/>
                </a:solidFill>
              </a:rPr>
              <a:t>) 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23.8. 2018 </a:t>
            </a:r>
            <a:r>
              <a:rPr lang="fi-FI" sz="600" dirty="0">
                <a:solidFill>
                  <a:schemeClr val="tx1"/>
                </a:solidFill>
              </a:rPr>
              <a:t>Kiina asettaa voimaan 25 %:n tullit, jotka arvoltaan n. $16 </a:t>
            </a:r>
            <a:r>
              <a:rPr lang="fi-FI" sz="600" dirty="0" err="1">
                <a:solidFill>
                  <a:schemeClr val="tx1"/>
                </a:solidFill>
              </a:rPr>
              <a:t>mrd</a:t>
            </a:r>
            <a:r>
              <a:rPr lang="fi-FI" sz="600" dirty="0">
                <a:solidFill>
                  <a:schemeClr val="tx1"/>
                </a:solidFill>
              </a:rPr>
              <a:t> yhdysvaltalaisia tuotteita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24.9.2018 </a:t>
            </a:r>
            <a:r>
              <a:rPr lang="fi-FI" sz="600" dirty="0">
                <a:solidFill>
                  <a:schemeClr val="tx1"/>
                </a:solidFill>
              </a:rPr>
              <a:t>USA asettaa voimaan 10 %:n tullit yhteensä 200 miljardin dollarin Kiinan tuonnille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24.9.2018</a:t>
            </a:r>
            <a:r>
              <a:rPr lang="fi-FI" sz="600" dirty="0">
                <a:solidFill>
                  <a:schemeClr val="tx1"/>
                </a:solidFill>
              </a:rPr>
              <a:t> Kiina asettaa voimaan yhteensä 60 miljardin dollarin tullit yhdysvaltaisille tuotteille.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7.3.2018</a:t>
            </a:r>
            <a:r>
              <a:rPr lang="fi-FI" sz="600" dirty="0">
                <a:solidFill>
                  <a:schemeClr val="tx1"/>
                </a:solidFill>
              </a:rPr>
              <a:t> Huawei haastaa USA:n hallinnon oikeuteen.</a:t>
            </a:r>
          </a:p>
          <a:p>
            <a:pPr marL="21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sz="600" dirty="0">
              <a:solidFill>
                <a:schemeClr val="tx1"/>
              </a:solidFill>
            </a:endParaRPr>
          </a:p>
          <a:p>
            <a:pPr marL="21600" indent="0">
              <a:lnSpc>
                <a:spcPct val="100000"/>
              </a:lnSpc>
              <a:buNone/>
            </a:pPr>
            <a:endParaRPr lang="fi-FI" sz="600" dirty="0">
              <a:solidFill>
                <a:schemeClr val="tx1"/>
              </a:solidFill>
            </a:endParaRPr>
          </a:p>
          <a:p>
            <a:pPr marL="21600" indent="0">
              <a:lnSpc>
                <a:spcPct val="100000"/>
              </a:lnSpc>
              <a:buNone/>
            </a:pPr>
            <a:endParaRPr lang="fi-FI" sz="600" dirty="0">
              <a:solidFill>
                <a:schemeClr val="tx1"/>
              </a:solidFill>
            </a:endParaRPr>
          </a:p>
          <a:p>
            <a:pPr marL="21600" indent="0">
              <a:lnSpc>
                <a:spcPct val="100000"/>
              </a:lnSpc>
              <a:buNone/>
            </a:pPr>
            <a:endParaRPr lang="fi-FI" sz="600" dirty="0">
              <a:solidFill>
                <a:schemeClr val="tx1"/>
              </a:solidFill>
            </a:endParaRPr>
          </a:p>
          <a:p>
            <a:pPr marL="21600" indent="0">
              <a:lnSpc>
                <a:spcPct val="100000"/>
              </a:lnSpc>
              <a:buNone/>
            </a:pPr>
            <a:endParaRPr lang="fi-FI" sz="600" dirty="0">
              <a:solidFill>
                <a:schemeClr val="tx1"/>
              </a:solidFill>
            </a:endParaRPr>
          </a:p>
          <a:p>
            <a:pPr marL="21600" indent="0">
              <a:lnSpc>
                <a:spcPct val="100000"/>
              </a:lnSpc>
              <a:buNone/>
            </a:pPr>
            <a:endParaRPr lang="fi-FI" sz="600" dirty="0">
              <a:solidFill>
                <a:srgbClr val="FF0000"/>
              </a:solidFill>
            </a:endParaRPr>
          </a:p>
          <a:p>
            <a:pPr marL="21600" indent="0">
              <a:lnSpc>
                <a:spcPct val="100000"/>
              </a:lnSpc>
              <a:buNone/>
            </a:pPr>
            <a:endParaRPr lang="fi-FI" sz="800" dirty="0"/>
          </a:p>
          <a:p>
            <a:pPr marL="21600" indent="0">
              <a:lnSpc>
                <a:spcPct val="100000"/>
              </a:lnSpc>
              <a:buNone/>
            </a:pPr>
            <a:endParaRPr lang="fi-FI" sz="800" u="sng" dirty="0"/>
          </a:p>
          <a:p>
            <a:pPr marL="21600" indent="0" algn="ctr">
              <a:buNone/>
            </a:pPr>
            <a:endParaRPr lang="fi-FI" sz="1400" u="sng" dirty="0"/>
          </a:p>
        </p:txBody>
      </p:sp>
      <p:sp>
        <p:nvSpPr>
          <p:cNvPr id="9" name="Sisällön paikkamerkki 5">
            <a:extLst>
              <a:ext uri="{FF2B5EF4-FFF2-40B4-BE49-F238E27FC236}">
                <a16:creationId xmlns:a16="http://schemas.microsoft.com/office/drawing/2014/main" id="{3A2F615A-3C75-4B7B-9522-CBC910815DA4}"/>
              </a:ext>
            </a:extLst>
          </p:cNvPr>
          <p:cNvSpPr txBox="1">
            <a:spLocks/>
          </p:cNvSpPr>
          <p:nvPr/>
        </p:nvSpPr>
        <p:spPr>
          <a:xfrm>
            <a:off x="6840034" y="822123"/>
            <a:ext cx="1944031" cy="38880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fi-FI" sz="1050" u="sng" dirty="0"/>
              <a:t>USA / muut maat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1.3.2018</a:t>
            </a:r>
            <a:r>
              <a:rPr lang="fi-FI" sz="600" dirty="0"/>
              <a:t>  USA ilmoittaa asettavansa teräkselle (25 %) ja alumiinille (10 %) tullit lähes kaikille maille. Ilmoituksen mukaan ne astuvat voimaan "ensi viikolla". Muutamat maat (Kanada, Meksiko, EU, Etelä-Korea, Australia, Argentiina, Brasilia) rajautuvat vielä tässä vaiheessa tullien ulkopuolelle 30.4.2018 asti.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30.4.2018</a:t>
            </a:r>
            <a:r>
              <a:rPr lang="fi-FI" sz="600" dirty="0"/>
              <a:t> USA on päässyt sopuun terästulleista Argentiinan, Australian, Brasilian sekä Etelä-Korean kanssa. USA jatkaa tullihelpotuksia Kanadan, Meksikon sekä EU:n osalta 30:llä päivällä.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23.5.2018</a:t>
            </a:r>
            <a:r>
              <a:rPr lang="fi-FI" sz="600" dirty="0"/>
              <a:t> USA aloittaa kansallista turvallisuutta koskevan tutkinnan autojen tuonnista Yhdysvaltoihin. Tarkoituksena olisi nostaa </a:t>
            </a:r>
            <a:r>
              <a:rPr lang="fi-FI" sz="600" dirty="0" err="1"/>
              <a:t>tuontiautojen</a:t>
            </a:r>
            <a:r>
              <a:rPr lang="fi-FI" sz="600" dirty="0"/>
              <a:t> tullit 20 %. Tutkinnassa vedotaan kansalliseen turvallisuuteen.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31.5.2018</a:t>
            </a:r>
            <a:r>
              <a:rPr lang="fi-FI" sz="600" dirty="0"/>
              <a:t> USA lakkauttaa odotetusti em. maiden tullihelpotukset.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5.6.2018</a:t>
            </a:r>
            <a:r>
              <a:rPr lang="fi-FI" sz="600" dirty="0"/>
              <a:t> Meksiko ottaa käyttöönsä </a:t>
            </a:r>
            <a:r>
              <a:rPr lang="fi-FI" sz="600" dirty="0" err="1"/>
              <a:t>tuontitullit</a:t>
            </a:r>
            <a:r>
              <a:rPr lang="fi-FI" sz="600" dirty="0"/>
              <a:t> USA:ta vastaan. Tullit koskevat yhdysvaltalaisia tuotteita noin kolmen miljardin edestä.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14.6.2018</a:t>
            </a:r>
            <a:r>
              <a:rPr lang="fi-FI" sz="600" dirty="0"/>
              <a:t> Intia ilmoittaa WTO:lle aloittavansa vastatoimet USA:ta vastaan. Alun perin tullien tuli tulla voimaan 8.8, mutta siirtyi lopulta alkamaan 18.9.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30.6.2018</a:t>
            </a:r>
            <a:r>
              <a:rPr lang="fi-FI" sz="600" dirty="0"/>
              <a:t> Kanada ottaa käyttöön omat vastatullinsa USA:ta vastaan. Tullilistalta löytyvät esimerkiksi appelsiinimehu ja bourbonviski.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" dirty="0">
                <a:solidFill>
                  <a:srgbClr val="FF0000"/>
                </a:solidFill>
              </a:rPr>
              <a:t>27.8.2018 </a:t>
            </a:r>
            <a:r>
              <a:rPr lang="fi-FI" sz="600" dirty="0"/>
              <a:t>USA ja Meksiko pääsevät sopuun vapaakauppasopimuksesta. Trump ilmoittaa, että uutta sopimusta ei kutsuta enää </a:t>
            </a:r>
            <a:r>
              <a:rPr lang="fi-FI" sz="600" dirty="0" err="1"/>
              <a:t>NAFTA:ksi</a:t>
            </a:r>
            <a:r>
              <a:rPr lang="fi-FI" sz="600" dirty="0"/>
              <a:t> vaan "United </a:t>
            </a:r>
            <a:r>
              <a:rPr lang="fi-FI" sz="600" dirty="0" err="1"/>
              <a:t>States</a:t>
            </a:r>
            <a:r>
              <a:rPr lang="fi-FI" sz="600" dirty="0"/>
              <a:t>-Mexico Trade </a:t>
            </a:r>
            <a:r>
              <a:rPr lang="fi-FI" sz="600" dirty="0" err="1"/>
              <a:t>Agreement</a:t>
            </a:r>
            <a:r>
              <a:rPr lang="fi-FI" sz="600" dirty="0"/>
              <a:t>".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sz="600" dirty="0"/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9F48546A-60F5-4740-9E88-B33F5FBAF1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 sz="700" dirty="0"/>
              <a:t>Lähde: Ulkoministeriö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1981393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C074353-BB1A-479B-80E1-E871081B0F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49440"/>
          </a:xfrm>
        </p:spPr>
        <p:txBody>
          <a:bodyPr/>
          <a:lstStyle/>
          <a:p>
            <a:r>
              <a:rPr lang="fi-FI" dirty="0"/>
              <a:t>Yli 80 % Kiinasta Yhdysvaltoihin tuotavista koneista ja laitteista on tuontitullien piirissä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04155E2-A893-44AC-98CC-91BF68E4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AB3702-3EF9-4BD4-9A67-827EC433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944D59-1AE9-49FA-AA18-4C0732D39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pic>
        <p:nvPicPr>
          <p:cNvPr id="8" name="Grafik 5">
            <a:extLst>
              <a:ext uri="{FF2B5EF4-FFF2-40B4-BE49-F238E27FC236}">
                <a16:creationId xmlns:a16="http://schemas.microsoft.com/office/drawing/2014/main" id="{C6935AE4-7D70-4CEE-BA42-6A7CA45554A5}"/>
              </a:ext>
            </a:extLst>
          </p:cNvPr>
          <p:cNvPicPr>
            <a:picLocks noGrp="1"/>
          </p:cNvPicPr>
          <p:nvPr>
            <p:ph sz="quarter" idx="17"/>
            <p:extLst/>
          </p:nvPr>
        </p:nvPicPr>
        <p:blipFill>
          <a:blip r:embed="rId2"/>
          <a:stretch>
            <a:fillRect/>
          </a:stretch>
        </p:blipFill>
        <p:spPr>
          <a:xfrm>
            <a:off x="683568" y="1035904"/>
            <a:ext cx="6936145" cy="358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494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6"/>
            <a:ext cx="7126474" cy="291975"/>
          </a:xfrm>
        </p:spPr>
        <p:txBody>
          <a:bodyPr/>
          <a:lstStyle/>
          <a:p>
            <a:r>
              <a:rPr lang="fi-FI" dirty="0"/>
              <a:t>Lähde: Vientiteollisuuden taloudelliset vaikutukset Suomessa 11/2018; sis. vientiteollisuuden suoran, välillisen ja yksityisen kulutuksen kautta syntyvän vaikutuksen.</a:t>
            </a:r>
          </a:p>
          <a:p>
            <a:endParaRPr lang="fi-FI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7BD25B15-D966-426F-A1BF-2B6B61F49393}"/>
              </a:ext>
            </a:extLst>
          </p:cNvPr>
          <p:cNvPicPr>
            <a:picLocks noGrp="1" noChangeAspect="1"/>
          </p:cNvPicPr>
          <p:nvPr>
            <p:ph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1510"/>
            <a:ext cx="7554416" cy="3777208"/>
          </a:xfrm>
        </p:spPr>
      </p:pic>
    </p:spTree>
    <p:extLst>
      <p:ext uri="{BB962C8B-B14F-4D97-AF65-F5344CB8AC3E}">
        <p14:creationId xmlns:p14="http://schemas.microsoft.com/office/powerpoint/2010/main" val="949950983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IMF (</a:t>
            </a:r>
            <a:r>
              <a:rPr lang="fi-FI" dirty="0" err="1"/>
              <a:t>April</a:t>
            </a:r>
            <a:r>
              <a:rPr lang="fi-FI" dirty="0"/>
              <a:t> 2019)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Maailmantalouden ennustetaan kasvavan 3,3 % vuonna 2019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Bkt:n kasvu 2019 / 2018, %</a:t>
            </a:r>
            <a:endParaRPr lang="fi-FI" dirty="0"/>
          </a:p>
        </p:txBody>
      </p:sp>
      <p:graphicFrame>
        <p:nvGraphicFramePr>
          <p:cNvPr id="200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1" name="Rectangle 18"/>
          <p:cNvSpPr>
            <a:spLocks noChangeArrowheads="1"/>
          </p:cNvSpPr>
          <p:nvPr/>
        </p:nvSpPr>
        <p:spPr bwMode="auto">
          <a:xfrm flipV="1">
            <a:off x="852600" y="2844468"/>
            <a:ext cx="1244043" cy="532550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Rectangle 19"/>
          <p:cNvSpPr>
            <a:spLocks noChangeArrowheads="1"/>
          </p:cNvSpPr>
          <p:nvPr/>
        </p:nvSpPr>
        <p:spPr bwMode="auto">
          <a:xfrm flipV="1">
            <a:off x="2102636" y="3070901"/>
            <a:ext cx="1118949" cy="307305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3" name="Rectangle 20"/>
          <p:cNvSpPr>
            <a:spLocks noChangeArrowheads="1"/>
          </p:cNvSpPr>
          <p:nvPr/>
        </p:nvSpPr>
        <p:spPr bwMode="auto">
          <a:xfrm>
            <a:off x="3228628" y="3145085"/>
            <a:ext cx="322291" cy="229473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4" name="Rectangle 21"/>
          <p:cNvSpPr>
            <a:spLocks noChangeArrowheads="1"/>
          </p:cNvSpPr>
          <p:nvPr/>
        </p:nvSpPr>
        <p:spPr bwMode="auto">
          <a:xfrm>
            <a:off x="3557962" y="1923740"/>
            <a:ext cx="1457688" cy="145656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5" name="Text Box 22"/>
          <p:cNvSpPr txBox="1">
            <a:spLocks noChangeArrowheads="1"/>
          </p:cNvSpPr>
          <p:nvPr/>
        </p:nvSpPr>
        <p:spPr bwMode="auto">
          <a:xfrm>
            <a:off x="766791" y="2583631"/>
            <a:ext cx="156789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Pohjois-Amerikka</a:t>
            </a:r>
          </a:p>
        </p:txBody>
      </p:sp>
      <p:sp>
        <p:nvSpPr>
          <p:cNvPr id="206" name="Text Box 23"/>
          <p:cNvSpPr txBox="1">
            <a:spLocks noChangeArrowheads="1"/>
          </p:cNvSpPr>
          <p:nvPr/>
        </p:nvSpPr>
        <p:spPr bwMode="auto">
          <a:xfrm>
            <a:off x="2036703" y="2739047"/>
            <a:ext cx="14484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Länsi-Eurooppa</a:t>
            </a:r>
          </a:p>
        </p:txBody>
      </p:sp>
      <p:sp>
        <p:nvSpPr>
          <p:cNvPr id="207" name="Text Box 24"/>
          <p:cNvSpPr txBox="1">
            <a:spLocks noChangeArrowheads="1"/>
          </p:cNvSpPr>
          <p:nvPr/>
        </p:nvSpPr>
        <p:spPr bwMode="auto">
          <a:xfrm>
            <a:off x="3164929" y="2860419"/>
            <a:ext cx="76287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Japani </a:t>
            </a:r>
          </a:p>
        </p:txBody>
      </p:sp>
      <p:sp>
        <p:nvSpPr>
          <p:cNvPr id="208" name="Text Box 25"/>
          <p:cNvSpPr txBox="1">
            <a:spLocks noChangeArrowheads="1"/>
          </p:cNvSpPr>
          <p:nvPr/>
        </p:nvSpPr>
        <p:spPr bwMode="auto">
          <a:xfrm>
            <a:off x="4059383" y="1703963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Kiina</a:t>
            </a:r>
          </a:p>
        </p:txBody>
      </p:sp>
      <p:sp>
        <p:nvSpPr>
          <p:cNvPr id="209" name="Rectangle 26"/>
          <p:cNvSpPr>
            <a:spLocks noChangeArrowheads="1"/>
          </p:cNvSpPr>
          <p:nvPr/>
        </p:nvSpPr>
        <p:spPr bwMode="auto">
          <a:xfrm>
            <a:off x="5019570" y="1641814"/>
            <a:ext cx="572101" cy="1737669"/>
          </a:xfrm>
          <a:prstGeom prst="rect">
            <a:avLst/>
          </a:prstGeom>
          <a:solidFill>
            <a:schemeClr val="accent6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0" name="Rectangle 27"/>
          <p:cNvSpPr>
            <a:spLocks noChangeArrowheads="1"/>
          </p:cNvSpPr>
          <p:nvPr/>
        </p:nvSpPr>
        <p:spPr bwMode="auto">
          <a:xfrm flipV="1">
            <a:off x="5601252" y="2321980"/>
            <a:ext cx="779156" cy="1057835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1" name="Text Box 28"/>
          <p:cNvSpPr txBox="1">
            <a:spLocks noChangeArrowheads="1"/>
          </p:cNvSpPr>
          <p:nvPr/>
        </p:nvSpPr>
        <p:spPr bwMode="auto">
          <a:xfrm>
            <a:off x="5070672" y="1437628"/>
            <a:ext cx="53548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Intia</a:t>
            </a:r>
          </a:p>
        </p:txBody>
      </p:sp>
      <p:sp>
        <p:nvSpPr>
          <p:cNvPr id="212" name="Rectangle 30"/>
          <p:cNvSpPr>
            <a:spLocks noChangeArrowheads="1"/>
          </p:cNvSpPr>
          <p:nvPr/>
        </p:nvSpPr>
        <p:spPr bwMode="auto">
          <a:xfrm>
            <a:off x="6388406" y="3020662"/>
            <a:ext cx="226070" cy="362193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3" name="Text Box 31"/>
          <p:cNvSpPr txBox="1">
            <a:spLocks noChangeArrowheads="1"/>
          </p:cNvSpPr>
          <p:nvPr/>
        </p:nvSpPr>
        <p:spPr bwMode="auto">
          <a:xfrm>
            <a:off x="6197228" y="1810788"/>
            <a:ext cx="767014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9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14" name="Rectangle 32"/>
          <p:cNvSpPr>
            <a:spLocks noChangeArrowheads="1"/>
          </p:cNvSpPr>
          <p:nvPr/>
        </p:nvSpPr>
        <p:spPr bwMode="auto">
          <a:xfrm>
            <a:off x="6622473" y="2696904"/>
            <a:ext cx="438474" cy="6807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5" name="Text Box 33"/>
          <p:cNvSpPr txBox="1">
            <a:spLocks noChangeArrowheads="1"/>
          </p:cNvSpPr>
          <p:nvPr/>
        </p:nvSpPr>
        <p:spPr bwMode="auto">
          <a:xfrm rot="-5400000">
            <a:off x="6340258" y="1929132"/>
            <a:ext cx="99726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it. Eurooppa </a:t>
            </a:r>
          </a:p>
        </p:txBody>
      </p:sp>
      <p:sp>
        <p:nvSpPr>
          <p:cNvPr id="216" name="Rectangle 34"/>
          <p:cNvSpPr>
            <a:spLocks noChangeArrowheads="1"/>
          </p:cNvSpPr>
          <p:nvPr/>
        </p:nvSpPr>
        <p:spPr bwMode="auto">
          <a:xfrm>
            <a:off x="7068944" y="2889091"/>
            <a:ext cx="184365" cy="488709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7" name="Rectangle 35"/>
          <p:cNvSpPr>
            <a:spLocks noChangeArrowheads="1"/>
          </p:cNvSpPr>
          <p:nvPr/>
        </p:nvSpPr>
        <p:spPr bwMode="auto">
          <a:xfrm flipV="1">
            <a:off x="7262096" y="3017408"/>
            <a:ext cx="122489" cy="36219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8" name="Rectangle 36"/>
          <p:cNvSpPr>
            <a:spLocks noChangeArrowheads="1"/>
          </p:cNvSpPr>
          <p:nvPr/>
        </p:nvSpPr>
        <p:spPr bwMode="auto">
          <a:xfrm>
            <a:off x="7388085" y="2609345"/>
            <a:ext cx="315369" cy="7694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9" name="Rectangle 38"/>
          <p:cNvSpPr>
            <a:spLocks noChangeArrowheads="1"/>
          </p:cNvSpPr>
          <p:nvPr/>
        </p:nvSpPr>
        <p:spPr bwMode="auto">
          <a:xfrm>
            <a:off x="7703454" y="2807962"/>
            <a:ext cx="750203" cy="5665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0" name="Text Box 40"/>
          <p:cNvSpPr txBox="1">
            <a:spLocks noChangeArrowheads="1"/>
          </p:cNvSpPr>
          <p:nvPr/>
        </p:nvSpPr>
        <p:spPr bwMode="auto">
          <a:xfrm rot="-5400000">
            <a:off x="6123774" y="2504665"/>
            <a:ext cx="7513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Venäjä</a:t>
            </a:r>
            <a:r>
              <a:rPr kumimoji="0" lang="fi-FI" sz="1209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  <a:endParaRPr kumimoji="0" lang="fi-FI" sz="1209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21" name="Text Box 41"/>
          <p:cNvSpPr txBox="1">
            <a:spLocks noChangeArrowheads="1"/>
          </p:cNvSpPr>
          <p:nvPr/>
        </p:nvSpPr>
        <p:spPr bwMode="auto">
          <a:xfrm rot="-5400000">
            <a:off x="6780143" y="2349979"/>
            <a:ext cx="720069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Brasilia</a:t>
            </a:r>
            <a:r>
              <a:rPr kumimoji="0" lang="fi-FI" sz="1209" b="0" i="0" u="none" strike="noStrike" kern="0" cap="none" spc="0" normalizeH="0" baseline="0" noProof="0" dirty="0">
                <a:ln>
                  <a:noFill/>
                </a:ln>
                <a:solidFill>
                  <a:srgbClr val="83A00C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</a:p>
        </p:txBody>
      </p:sp>
      <p:sp>
        <p:nvSpPr>
          <p:cNvPr id="222" name="Text Box 42"/>
          <p:cNvSpPr txBox="1">
            <a:spLocks noChangeArrowheads="1"/>
          </p:cNvSpPr>
          <p:nvPr/>
        </p:nvSpPr>
        <p:spPr bwMode="auto">
          <a:xfrm rot="-5400000">
            <a:off x="6925025" y="2290952"/>
            <a:ext cx="7384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Meksiko</a:t>
            </a:r>
            <a:r>
              <a:rPr kumimoji="0" lang="fi-FI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</a:p>
        </p:txBody>
      </p:sp>
      <p:sp>
        <p:nvSpPr>
          <p:cNvPr id="223" name="Text Box 43"/>
          <p:cNvSpPr txBox="1">
            <a:spLocks noChangeArrowheads="1"/>
          </p:cNvSpPr>
          <p:nvPr/>
        </p:nvSpPr>
        <p:spPr bwMode="auto">
          <a:xfrm rot="-5400000">
            <a:off x="6999306" y="1915894"/>
            <a:ext cx="109495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Lat. Am. </a:t>
            </a:r>
          </a:p>
        </p:txBody>
      </p:sp>
      <p:sp>
        <p:nvSpPr>
          <p:cNvPr id="224" name="Text Box 44"/>
          <p:cNvSpPr txBox="1">
            <a:spLocks noChangeArrowheads="1"/>
          </p:cNvSpPr>
          <p:nvPr/>
        </p:nvSpPr>
        <p:spPr bwMode="auto">
          <a:xfrm rot="-5400000">
            <a:off x="7663642" y="2223100"/>
            <a:ext cx="86754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Lähi-itä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ja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Afrikka </a:t>
            </a:r>
          </a:p>
        </p:txBody>
      </p:sp>
      <p:sp>
        <p:nvSpPr>
          <p:cNvPr id="225" name="Text Box 48"/>
          <p:cNvSpPr txBox="1">
            <a:spLocks noChangeArrowheads="1"/>
          </p:cNvSpPr>
          <p:nvPr/>
        </p:nvSpPr>
        <p:spPr bwMode="auto">
          <a:xfrm>
            <a:off x="1423083" y="1775010"/>
            <a:ext cx="1786617" cy="415498"/>
          </a:xfrm>
          <a:prstGeom prst="rect">
            <a:avLst/>
          </a:prstGeom>
          <a:noFill/>
          <a:ln w="9525" algn="ctr">
            <a:solidFill>
              <a:srgbClr val="B1BEB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Kasvu keskimäärin: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+3,3 %</a:t>
            </a:r>
          </a:p>
        </p:txBody>
      </p:sp>
      <p:sp>
        <p:nvSpPr>
          <p:cNvPr id="226" name="Line 49"/>
          <p:cNvSpPr>
            <a:spLocks noChangeShapeType="1"/>
          </p:cNvSpPr>
          <p:nvPr/>
        </p:nvSpPr>
        <p:spPr bwMode="auto">
          <a:xfrm>
            <a:off x="846691" y="2611840"/>
            <a:ext cx="7622874" cy="23675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>
              <a:solidFill>
                <a:srgbClr val="002664"/>
              </a:solidFill>
              <a:latin typeface="Arial"/>
            </a:endParaRPr>
          </a:p>
        </p:txBody>
      </p:sp>
      <p:cxnSp>
        <p:nvCxnSpPr>
          <p:cNvPr id="227" name="Suora nuoliyhdysviiva 226"/>
          <p:cNvCxnSpPr>
            <a:cxnSpLocks/>
          </p:cNvCxnSpPr>
          <p:nvPr/>
        </p:nvCxnSpPr>
        <p:spPr bwMode="auto">
          <a:xfrm>
            <a:off x="2707719" y="2168882"/>
            <a:ext cx="114654" cy="381569"/>
          </a:xfrm>
          <a:prstGeom prst="straightConnector1">
            <a:avLst/>
          </a:prstGeom>
          <a:solidFill>
            <a:srgbClr val="7D001B"/>
          </a:solidFill>
          <a:ln w="12700" cap="flat" cmpd="sng" algn="ctr">
            <a:solidFill>
              <a:srgbClr val="29282E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9" name="Text Box 46"/>
          <p:cNvSpPr txBox="1">
            <a:spLocks noChangeArrowheads="1"/>
          </p:cNvSpPr>
          <p:nvPr/>
        </p:nvSpPr>
        <p:spPr bwMode="auto">
          <a:xfrm>
            <a:off x="1198736" y="4493663"/>
            <a:ext cx="697659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>
                <a:latin typeface="+mj-lt"/>
              </a:rPr>
              <a:t>Pylvään leveys kuvaa osuutta (ostovoimapariteetilla korjatusta) maailman bkt:stä vuonna 2018, %</a:t>
            </a:r>
          </a:p>
        </p:txBody>
      </p:sp>
      <p:sp>
        <p:nvSpPr>
          <p:cNvPr id="231" name="Text Box 29"/>
          <p:cNvSpPr txBox="1">
            <a:spLocks noChangeArrowheads="1"/>
          </p:cNvSpPr>
          <p:nvPr/>
        </p:nvSpPr>
        <p:spPr bwMode="auto">
          <a:xfrm>
            <a:off x="5670052" y="1846509"/>
            <a:ext cx="54373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>
                <a:latin typeface="Verdana" panose="020B0604030504040204" pitchFamily="34" charset="0"/>
              </a:rPr>
              <a:t>Muu </a:t>
            </a:r>
          </a:p>
          <a:p>
            <a:r>
              <a:rPr lang="fi-FI" sz="1050" dirty="0">
                <a:latin typeface="Verdana" panose="020B0604030504040204" pitchFamily="34" charset="0"/>
              </a:rPr>
              <a:t>Aasia</a:t>
            </a:r>
          </a:p>
        </p:txBody>
      </p:sp>
    </p:spTree>
    <p:extLst>
      <p:ext uri="{BB962C8B-B14F-4D97-AF65-F5344CB8AC3E}">
        <p14:creationId xmlns:p14="http://schemas.microsoft.com/office/powerpoint/2010/main" val="2803094600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IMF (</a:t>
            </a:r>
            <a:r>
              <a:rPr lang="fi-FI" dirty="0" err="1"/>
              <a:t>April</a:t>
            </a:r>
            <a:r>
              <a:rPr lang="fi-FI" dirty="0"/>
              <a:t> 2019), Tullihallitus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Teknologiateollisuuden vientimarkkinoilla kysyntä kasvaa 2,5 % vuonna 2019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Bkt:n kasvu 2019 / 2018, % </a:t>
            </a:r>
            <a:endParaRPr lang="fi-FI" dirty="0"/>
          </a:p>
        </p:txBody>
      </p:sp>
      <p:graphicFrame>
        <p:nvGraphicFramePr>
          <p:cNvPr id="9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71959612"/>
              </p:ext>
            </p:extLst>
          </p:nvPr>
        </p:nvGraphicFramePr>
        <p:xfrm>
          <a:off x="381000" y="1339850"/>
          <a:ext cx="83915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8"/>
          <p:cNvSpPr>
            <a:spLocks noChangeArrowheads="1"/>
          </p:cNvSpPr>
          <p:nvPr/>
        </p:nvSpPr>
        <p:spPr bwMode="auto">
          <a:xfrm flipV="1">
            <a:off x="855462" y="2963016"/>
            <a:ext cx="720001" cy="495799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 flipV="1">
            <a:off x="1582612" y="3200370"/>
            <a:ext cx="4061132" cy="257014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54244" y="3207900"/>
            <a:ext cx="192017" cy="257276"/>
          </a:xfrm>
          <a:prstGeom prst="rect">
            <a:avLst/>
          </a:prstGeom>
          <a:solidFill>
            <a:schemeClr val="accent4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5853146" y="2116417"/>
            <a:ext cx="398725" cy="134438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81765" y="2601071"/>
            <a:ext cx="148159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Pohjois-Amerikka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2983402" y="2927110"/>
            <a:ext cx="123142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Länsi-Eurooppa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306399" y="2913474"/>
            <a:ext cx="65915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Japani 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5775855" y="1888986"/>
            <a:ext cx="51648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Kiina</a:t>
            </a: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 flipV="1">
            <a:off x="6376318" y="2633804"/>
            <a:ext cx="507474" cy="823579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6076693" y="1635070"/>
            <a:ext cx="49564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Intia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6357131" y="2199974"/>
            <a:ext cx="54373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Aasia</a:t>
            </a: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891132" y="3140764"/>
            <a:ext cx="202293" cy="324121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7103207" y="2833667"/>
            <a:ext cx="904758" cy="632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 rot="-5400000">
            <a:off x="7082146" y="1990391"/>
            <a:ext cx="90458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Muu it.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Eurooppa </a:t>
            </a:r>
          </a:p>
        </p:txBody>
      </p:sp>
      <p:sp>
        <p:nvSpPr>
          <p:cNvPr id="25" name="Rectangle 34"/>
          <p:cNvSpPr>
            <a:spLocks noChangeArrowheads="1"/>
          </p:cNvSpPr>
          <p:nvPr/>
        </p:nvSpPr>
        <p:spPr bwMode="auto">
          <a:xfrm>
            <a:off x="8015788" y="3019527"/>
            <a:ext cx="85746" cy="445359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Rectangle 35"/>
          <p:cNvSpPr>
            <a:spLocks noChangeArrowheads="1"/>
          </p:cNvSpPr>
          <p:nvPr/>
        </p:nvSpPr>
        <p:spPr bwMode="auto">
          <a:xfrm flipV="1">
            <a:off x="8111315" y="3140764"/>
            <a:ext cx="87991" cy="32244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8199306" y="2733498"/>
            <a:ext cx="87991" cy="7332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8287297" y="2923112"/>
            <a:ext cx="173649" cy="541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 rot="-5400000">
            <a:off x="6641572" y="2609082"/>
            <a:ext cx="683192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Venäjä</a:t>
            </a:r>
            <a:r>
              <a:rPr kumimoji="0" lang="fi-FI" sz="1209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  <a:endParaRPr kumimoji="0" lang="fi-FI" sz="1209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 rot="-5400000">
            <a:off x="7658629" y="2495001"/>
            <a:ext cx="72487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Brasilia</a:t>
            </a:r>
            <a:r>
              <a:rPr kumimoji="0" lang="fi-FI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7365920" y="1808297"/>
            <a:ext cx="17342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Lat. Am. </a:t>
            </a: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7651340" y="2074597"/>
            <a:ext cx="143821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Lähi-itä ja Afrikka 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1830483" y="1952547"/>
            <a:ext cx="1569660" cy="415498"/>
          </a:xfrm>
          <a:prstGeom prst="rect">
            <a:avLst/>
          </a:prstGeom>
          <a:noFill/>
          <a:ln w="9525" algn="ctr">
            <a:solidFill>
              <a:srgbClr val="B1BEB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Kasvu </a:t>
            </a:r>
            <a:r>
              <a:rPr kumimoji="0" lang="fi-FI" sz="105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keskimäärin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: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+2,5 %</a:t>
            </a:r>
          </a:p>
        </p:txBody>
      </p:sp>
      <p:sp>
        <p:nvSpPr>
          <p:cNvPr id="34" name="Line 49"/>
          <p:cNvSpPr>
            <a:spLocks noChangeShapeType="1"/>
          </p:cNvSpPr>
          <p:nvPr/>
        </p:nvSpPr>
        <p:spPr bwMode="auto">
          <a:xfrm>
            <a:off x="855462" y="2932818"/>
            <a:ext cx="7620609" cy="8879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>
              <a:solidFill>
                <a:srgbClr val="002664"/>
              </a:solidFill>
              <a:latin typeface="Arial"/>
            </a:endParaRPr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6258756" y="1860268"/>
            <a:ext cx="123938" cy="159711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>
            <a:cxnSpLocks/>
          </p:cNvCxnSpPr>
          <p:nvPr/>
        </p:nvCxnSpPr>
        <p:spPr bwMode="auto">
          <a:xfrm>
            <a:off x="2726169" y="2350866"/>
            <a:ext cx="133365" cy="482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 Box 42"/>
          <p:cNvSpPr txBox="1">
            <a:spLocks noChangeArrowheads="1"/>
          </p:cNvSpPr>
          <p:nvPr/>
        </p:nvSpPr>
        <p:spPr bwMode="auto">
          <a:xfrm rot="-5400000">
            <a:off x="7370559" y="2073015"/>
            <a:ext cx="149119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>
                <a:latin typeface="+mj-lt"/>
              </a:rPr>
              <a:t>Meksiko </a:t>
            </a:r>
          </a:p>
        </p:txBody>
      </p:sp>
      <p:sp>
        <p:nvSpPr>
          <p:cNvPr id="38" name="Text Box 46"/>
          <p:cNvSpPr txBox="1">
            <a:spLocks noChangeArrowheads="1"/>
          </p:cNvSpPr>
          <p:nvPr/>
        </p:nvSpPr>
        <p:spPr bwMode="auto">
          <a:xfrm>
            <a:off x="1722434" y="4525796"/>
            <a:ext cx="62872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>
                <a:latin typeface="+mj-lt"/>
              </a:rPr>
              <a:t>Pylvään leveys kuvaa osuutta teknologiateollisuuden Suomen viennistä vuonna 2018, % </a:t>
            </a:r>
          </a:p>
        </p:txBody>
      </p:sp>
    </p:spTree>
    <p:extLst>
      <p:ext uri="{BB962C8B-B14F-4D97-AF65-F5344CB8AC3E}">
        <p14:creationId xmlns:p14="http://schemas.microsoft.com/office/powerpoint/2010/main" val="2186527706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1111510" y="1635646"/>
            <a:ext cx="7315624" cy="11652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200" spc="-50" dirty="0"/>
              <a:t>Teknologiateollisuus Suomessa</a:t>
            </a:r>
          </a:p>
          <a:p>
            <a:pPr marL="468000" indent="-457200">
              <a:lnSpc>
                <a:spcPct val="100000"/>
              </a:lnSpc>
              <a:buFontTx/>
              <a:buChar char="-"/>
            </a:pPr>
            <a:r>
              <a:rPr lang="fi-FI" sz="3200" spc="-50" dirty="0"/>
              <a:t>epävarmuus heikentää kasvunäkymiä, toistaiseksi selvitty säikähdyksellä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0510581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/>
          <p:cNvSpPr>
            <a:spLocks noGrp="1"/>
          </p:cNvSpPr>
          <p:nvPr>
            <p:ph type="body" sz="quarter" idx="15"/>
          </p:nvPr>
        </p:nvSpPr>
        <p:spPr>
          <a:xfrm>
            <a:off x="282027" y="303715"/>
            <a:ext cx="8272862" cy="715216"/>
          </a:xfrm>
        </p:spPr>
        <p:txBody>
          <a:bodyPr/>
          <a:lstStyle/>
          <a:p>
            <a:r>
              <a:rPr lang="fi-FI" dirty="0"/>
              <a:t>Teknologiateollisuuden liikevaihto Suomessa    kasvoi 6 % vuonna 2018 ja oli 77 miljardia euroa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9F8-3631-43D8-937B-CB2D984A1FF3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165163"/>
          </a:xfrm>
        </p:spPr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 / Kansantalouden tilinpito, Teknologiateollisuus ry</a:t>
            </a:r>
          </a:p>
          <a:p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818DBFA1-D7C3-4569-8ED6-BE9718CF16EA}"/>
              </a:ext>
            </a:extLst>
          </p:cNvPr>
          <p:cNvSpPr/>
          <p:nvPr/>
        </p:nvSpPr>
        <p:spPr>
          <a:xfrm>
            <a:off x="6321627" y="3543765"/>
            <a:ext cx="272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800" dirty="0">
                <a:latin typeface="+mj-lt"/>
                <a:ea typeface="Arial Unicode MS"/>
              </a:rPr>
              <a:t>Liikevaihdon kasvu 2018, %: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Kone- ja metalli	+6 %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Elektroniikka- ja sähkö	+6 %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Metallien jalostus	+7 %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Suunnittelu- ja konsultointi	+5 %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Tietotekniikka		+6 %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1478CD64-AB27-49D6-B52F-2E738A531BC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3274303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7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1478CD64-AB27-49D6-B52F-2E738A531B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9570429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981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Teknologiateollisuuden liikevaihto Suomessa oli noin 77 miljardia euroa vuonna 2018                 </a:t>
            </a:r>
            <a:r>
              <a:rPr lang="fi-FI" sz="1400" b="0" dirty="0"/>
              <a:t>Kasvusta noin puolet oli tuottajahintojen nousua, puolet volyymikasvua</a:t>
            </a:r>
            <a:endParaRPr lang="fi-FI" sz="14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16547" cy="165163"/>
          </a:xfrm>
        </p:spPr>
        <p:txBody>
          <a:bodyPr/>
          <a:lstStyle/>
          <a:p>
            <a:r>
              <a:rPr lang="fi-FI" dirty="0"/>
              <a:t>Kausipuhdistetut teollisuuden ja palveluiden liikevaihtokuvaajat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C9B9F3D3-B3FB-4922-A846-4CD36D9D0FD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81894816"/>
              </p:ext>
            </p:extLst>
          </p:nvPr>
        </p:nvGraphicFramePr>
        <p:xfrm>
          <a:off x="383718" y="1347613"/>
          <a:ext cx="8386088" cy="3297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0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C9B9F3D3-B3FB-4922-A846-4CD36D9D0F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347613"/>
                        <a:ext cx="8386088" cy="3297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75593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36781"/>
          </a:xfrm>
        </p:spPr>
        <p:txBody>
          <a:bodyPr/>
          <a:lstStyle/>
          <a:p>
            <a:r>
              <a:rPr lang="fi-FI" dirty="0"/>
              <a:t>Teknologiateollisuuden liikevaihto Suomessa kasvoi kaikilla päätoimialoilla vuonna 2018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 dirty="0"/>
              <a:t>Kausipuhdistetut teollisuuden ja palveluiden liikevaihtokuvaajat</a:t>
            </a:r>
          </a:p>
          <a:p>
            <a:r>
              <a:rPr lang="fi-FI" dirty="0"/>
              <a:t>Osuudet liikevaihdosta 2017: kone- ja metallituoteteollisuus 41 %, elektroniikka- ja sähköteollisuus 20 %, tietotekniikka-ala 17 %, metallien jalostus 14 %, suunnittelu ja konsultointi 8 %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DCF795B4-72A3-4FD3-B78E-915AFB7392F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1022076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2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DCF795B4-72A3-4FD3-B78E-915AFB7392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3512951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2AD8237-3CFB-4BEF-8577-5E2D83AD7D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67264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Tuottajahintojen nousu on ollut ripeää, hinnat selittävät pääosan teollisuuden liikevaihdon          kasvusta      </a:t>
            </a:r>
            <a:endParaRPr lang="fi-FI" sz="1400" b="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FE36B7-2942-446A-B002-D85C67543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3B3F56-7F9D-4B9B-8E78-139929B4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2D9B79-17BE-42C7-8064-466DCA09C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6A87FF3-CD07-436B-94B4-7104FB6860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Tilastokeskus (tuottajahintaindeksit)</a:t>
            </a:r>
          </a:p>
        </p:txBody>
      </p:sp>
      <p:graphicFrame>
        <p:nvGraphicFramePr>
          <p:cNvPr id="14" name="Sisällön paikkamerkki 13">
            <a:extLst>
              <a:ext uri="{FF2B5EF4-FFF2-40B4-BE49-F238E27FC236}">
                <a16:creationId xmlns:a16="http://schemas.microsoft.com/office/drawing/2014/main" id="{7C47D9EE-D186-4E6B-9AF8-008AA4B564B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09258424"/>
              </p:ext>
            </p:extLst>
          </p:nvPr>
        </p:nvGraphicFramePr>
        <p:xfrm>
          <a:off x="383718" y="1340531"/>
          <a:ext cx="8386088" cy="3304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69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Objekti 11">
                        <a:extLst>
                          <a:ext uri="{FF2B5EF4-FFF2-40B4-BE49-F238E27FC236}">
                            <a16:creationId xmlns:a16="http://schemas.microsoft.com/office/drawing/2014/main" id="{ADAE1EA0-221A-4C72-9F65-3A507243A7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340531"/>
                        <a:ext cx="8386088" cy="3304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2332849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Teknologiateollisuuden*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2019.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31194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6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44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48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2448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24480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/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IV,2018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metallien jalostus,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14918342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Teknologiateollisuuden* tilauskanta Suomessa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31.3.2019.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958257" y="3618566"/>
          <a:ext cx="7112996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1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0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5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0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2608077099"/>
                    </a:ext>
                  </a:extLst>
                </a:gridCol>
                <a:gridCol w="581977">
                  <a:extLst>
                    <a:ext uri="{9D8B030D-6E8A-4147-A177-3AD203B41FA5}">
                      <a16:colId xmlns:a16="http://schemas.microsoft.com/office/drawing/2014/main" val="3221604342"/>
                    </a:ext>
                  </a:extLst>
                </a:gridCol>
                <a:gridCol w="566951">
                  <a:extLst>
                    <a:ext uri="{9D8B030D-6E8A-4147-A177-3AD203B41FA5}">
                      <a16:colId xmlns:a16="http://schemas.microsoft.com/office/drawing/2014/main" val="4272239868"/>
                    </a:ext>
                  </a:extLst>
                </a:gridCol>
                <a:gridCol w="661665">
                  <a:extLst>
                    <a:ext uri="{9D8B030D-6E8A-4147-A177-3AD203B41FA5}">
                      <a16:colId xmlns:a16="http://schemas.microsoft.com/office/drawing/2014/main" val="704975957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31.3.2018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31.12.2018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metallien jalostus, pelialan ohjelmistoyritykset ja datakeskukset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600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</p:spTree>
    <p:extLst>
      <p:ext uri="{BB962C8B-B14F-4D97-AF65-F5344CB8AC3E}">
        <p14:creationId xmlns:p14="http://schemas.microsoft.com/office/powerpoint/2010/main" val="2397859502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Teknologiateollisuuden yritysten saamat tarjouspyynnöt Suomessa* </a:t>
            </a:r>
            <a:endParaRPr lang="fi-FI" sz="1600" b="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 huhtikuu 2019.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813541" y="2463439"/>
          <a:ext cx="7958981" cy="2379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4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48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48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6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16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48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16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16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1663">
                  <a:extLst>
                    <a:ext uri="{9D8B030D-6E8A-4147-A177-3AD203B41FA5}">
                      <a16:colId xmlns:a16="http://schemas.microsoft.com/office/drawing/2014/main" val="2160887690"/>
                    </a:ext>
                  </a:extLst>
                </a:gridCol>
                <a:gridCol w="631663">
                  <a:extLst>
                    <a:ext uri="{9D8B030D-6E8A-4147-A177-3AD203B41FA5}">
                      <a16:colId xmlns:a16="http://schemas.microsoft.com/office/drawing/2014/main" val="1410474131"/>
                    </a:ext>
                  </a:extLst>
                </a:gridCol>
                <a:gridCol w="631663">
                  <a:extLst>
                    <a:ext uri="{9D8B030D-6E8A-4147-A177-3AD203B41FA5}">
                      <a16:colId xmlns:a16="http://schemas.microsoft.com/office/drawing/2014/main" val="992297701"/>
                    </a:ext>
                  </a:extLst>
                </a:gridCol>
              </a:tblGrid>
              <a:tr h="134940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2008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2009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2010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2011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2012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2015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2019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Suorakulmio 5"/>
          <p:cNvSpPr/>
          <p:nvPr/>
        </p:nvSpPr>
        <p:spPr>
          <a:xfrm>
            <a:off x="740381" y="4313710"/>
            <a:ext cx="791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määrä, joissa tarjouspyyntöjen määrä on vähentynyt.</a:t>
            </a:r>
          </a:p>
        </p:txBody>
      </p:sp>
    </p:spTree>
    <p:extLst>
      <p:ext uri="{BB962C8B-B14F-4D97-AF65-F5344CB8AC3E}">
        <p14:creationId xmlns:p14="http://schemas.microsoft.com/office/powerpoint/2010/main" val="22998915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521D0CB-DA3E-4E43-BBAB-50B2E78F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2F6E3AA-9BB4-4B6E-AC53-CF0BC472C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14D99F1-FBA1-415E-AF92-CA0B5960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7276914" cy="164690"/>
          </a:xfrm>
        </p:spPr>
        <p:txBody>
          <a:bodyPr/>
          <a:lstStyle/>
          <a:p>
            <a:r>
              <a:rPr lang="fi-FI" dirty="0"/>
              <a:t>Lähde: Vientiteollisuuden taloudelliset vaikutukset Suomessa 11/2018; sis. vientiteollisuuden suoran, välillisen ja yksityisen kulutuksen kautta syntyvän vaikutuksen.</a:t>
            </a:r>
          </a:p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CE51777-4336-4222-9F57-9EB67A0DB1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322E4CC-9FD3-4E34-9294-7A1239222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8892000" cy="44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15932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Elektroniikka- ja sähköteollisuuden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2019.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2856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2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3598797742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3137109403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3771673844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31052" y="113996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/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IV,2018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092232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31.3.2019.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59936" y="1081327"/>
          <a:ext cx="8412590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109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31.3.2018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31.12.2018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606911" y="1988613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07943" y="3628739"/>
          <a:ext cx="6933707" cy="29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7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89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1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43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78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78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78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78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7848">
                  <a:extLst>
                    <a:ext uri="{9D8B030D-6E8A-4147-A177-3AD203B41FA5}">
                      <a16:colId xmlns:a16="http://schemas.microsoft.com/office/drawing/2014/main" val="1616241093"/>
                    </a:ext>
                  </a:extLst>
                </a:gridCol>
                <a:gridCol w="577848">
                  <a:extLst>
                    <a:ext uri="{9D8B030D-6E8A-4147-A177-3AD203B41FA5}">
                      <a16:colId xmlns:a16="http://schemas.microsoft.com/office/drawing/2014/main" val="828707075"/>
                    </a:ext>
                  </a:extLst>
                </a:gridCol>
                <a:gridCol w="577375">
                  <a:extLst>
                    <a:ext uri="{9D8B030D-6E8A-4147-A177-3AD203B41FA5}">
                      <a16:colId xmlns:a16="http://schemas.microsoft.com/office/drawing/2014/main" val="1875454429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508205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Kone- ja metallituoteteollisuuden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2019.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282027" y="1058780"/>
          <a:ext cx="8391525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2856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2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1310758030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815008771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8154609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/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IV,2018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320373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31.3.2019.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081327"/>
          <a:ext cx="8391525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87887" y="1191591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3405582" y="3923754"/>
          <a:ext cx="3900255" cy="772021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31.3.2018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31.12.2018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33822" y="1219203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/>
          </p:nvPr>
        </p:nvGraphicFramePr>
        <p:xfrm>
          <a:off x="1007947" y="3628739"/>
          <a:ext cx="6804103" cy="29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6298">
                  <a:extLst>
                    <a:ext uri="{9D8B030D-6E8A-4147-A177-3AD203B41FA5}">
                      <a16:colId xmlns:a16="http://schemas.microsoft.com/office/drawing/2014/main" val="4228025223"/>
                    </a:ext>
                  </a:extLst>
                </a:gridCol>
                <a:gridCol w="566296">
                  <a:extLst>
                    <a:ext uri="{9D8B030D-6E8A-4147-A177-3AD203B41FA5}">
                      <a16:colId xmlns:a16="http://schemas.microsoft.com/office/drawing/2014/main" val="3765177212"/>
                    </a:ext>
                  </a:extLst>
                </a:gridCol>
                <a:gridCol w="591366">
                  <a:extLst>
                    <a:ext uri="{9D8B030D-6E8A-4147-A177-3AD203B41FA5}">
                      <a16:colId xmlns:a16="http://schemas.microsoft.com/office/drawing/2014/main" val="1631859761"/>
                    </a:ext>
                  </a:extLst>
                </a:gridCol>
                <a:gridCol w="548757">
                  <a:extLst>
                    <a:ext uri="{9D8B030D-6E8A-4147-A177-3AD203B41FA5}">
                      <a16:colId xmlns:a16="http://schemas.microsoft.com/office/drawing/2014/main" val="1571681010"/>
                    </a:ext>
                  </a:extLst>
                </a:gridCol>
                <a:gridCol w="582574">
                  <a:extLst>
                    <a:ext uri="{9D8B030D-6E8A-4147-A177-3AD203B41FA5}">
                      <a16:colId xmlns:a16="http://schemas.microsoft.com/office/drawing/2014/main" val="1646634047"/>
                    </a:ext>
                  </a:extLst>
                </a:gridCol>
                <a:gridCol w="546758">
                  <a:extLst>
                    <a:ext uri="{9D8B030D-6E8A-4147-A177-3AD203B41FA5}">
                      <a16:colId xmlns:a16="http://schemas.microsoft.com/office/drawing/2014/main" val="1927876813"/>
                    </a:ext>
                  </a:extLst>
                </a:gridCol>
                <a:gridCol w="607510">
                  <a:extLst>
                    <a:ext uri="{9D8B030D-6E8A-4147-A177-3AD203B41FA5}">
                      <a16:colId xmlns:a16="http://schemas.microsoft.com/office/drawing/2014/main" val="1145011917"/>
                    </a:ext>
                  </a:extLst>
                </a:gridCol>
                <a:gridCol w="546758">
                  <a:extLst>
                    <a:ext uri="{9D8B030D-6E8A-4147-A177-3AD203B41FA5}">
                      <a16:colId xmlns:a16="http://schemas.microsoft.com/office/drawing/2014/main" val="1196178682"/>
                    </a:ext>
                  </a:extLst>
                </a:gridCol>
                <a:gridCol w="546758">
                  <a:extLst>
                    <a:ext uri="{9D8B030D-6E8A-4147-A177-3AD203B41FA5}">
                      <a16:colId xmlns:a16="http://schemas.microsoft.com/office/drawing/2014/main" val="3912423379"/>
                    </a:ext>
                  </a:extLst>
                </a:gridCol>
                <a:gridCol w="607510">
                  <a:extLst>
                    <a:ext uri="{9D8B030D-6E8A-4147-A177-3AD203B41FA5}">
                      <a16:colId xmlns:a16="http://schemas.microsoft.com/office/drawing/2014/main" val="4212475879"/>
                    </a:ext>
                  </a:extLst>
                </a:gridCol>
                <a:gridCol w="546759">
                  <a:extLst>
                    <a:ext uri="{9D8B030D-6E8A-4147-A177-3AD203B41FA5}">
                      <a16:colId xmlns:a16="http://schemas.microsoft.com/office/drawing/2014/main" val="2631491985"/>
                    </a:ext>
                  </a:extLst>
                </a:gridCol>
                <a:gridCol w="546759">
                  <a:extLst>
                    <a:ext uri="{9D8B030D-6E8A-4147-A177-3AD203B41FA5}">
                      <a16:colId xmlns:a16="http://schemas.microsoft.com/office/drawing/2014/main" val="1370198787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078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047343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2019.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8" y="3673367"/>
          <a:ext cx="6263202" cy="412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1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7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03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23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23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23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2378">
                  <a:extLst>
                    <a:ext uri="{9D8B030D-6E8A-4147-A177-3AD203B41FA5}">
                      <a16:colId xmlns:a16="http://schemas.microsoft.com/office/drawing/2014/main" val="1103030781"/>
                    </a:ext>
                  </a:extLst>
                </a:gridCol>
                <a:gridCol w="522378">
                  <a:extLst>
                    <a:ext uri="{9D8B030D-6E8A-4147-A177-3AD203B41FA5}">
                      <a16:colId xmlns:a16="http://schemas.microsoft.com/office/drawing/2014/main" val="673561477"/>
                    </a:ext>
                  </a:extLst>
                </a:gridCol>
                <a:gridCol w="522378">
                  <a:extLst>
                    <a:ext uri="{9D8B030D-6E8A-4147-A177-3AD203B41FA5}">
                      <a16:colId xmlns:a16="http://schemas.microsoft.com/office/drawing/2014/main" val="801540977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7599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/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IV,2018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629395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31.3.2019.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007948" y="3653915"/>
          <a:ext cx="6868905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4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6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9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17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5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11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24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41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6270">
                  <a:extLst>
                    <a:ext uri="{9D8B030D-6E8A-4147-A177-3AD203B41FA5}">
                      <a16:colId xmlns:a16="http://schemas.microsoft.com/office/drawing/2014/main" val="498062259"/>
                    </a:ext>
                  </a:extLst>
                </a:gridCol>
                <a:gridCol w="551965">
                  <a:extLst>
                    <a:ext uri="{9D8B030D-6E8A-4147-A177-3AD203B41FA5}">
                      <a16:colId xmlns:a16="http://schemas.microsoft.com/office/drawing/2014/main" val="210274074"/>
                    </a:ext>
                  </a:extLst>
                </a:gridCol>
                <a:gridCol w="551965">
                  <a:extLst>
                    <a:ext uri="{9D8B030D-6E8A-4147-A177-3AD203B41FA5}">
                      <a16:colId xmlns:a16="http://schemas.microsoft.com/office/drawing/2014/main" val="4292605631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9520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31.3.2018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31.12.2018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86428" y="111600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</p:spTree>
    <p:extLst>
      <p:ext uri="{BB962C8B-B14F-4D97-AF65-F5344CB8AC3E}">
        <p14:creationId xmlns:p14="http://schemas.microsoft.com/office/powerpoint/2010/main" val="520080986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2019.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2856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2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873830935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1779904262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185446886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996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/>
          </p:nvPr>
        </p:nvGraphicFramePr>
        <p:xfrm>
          <a:off x="3438453" y="3934949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I,2019 / IV,2018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25169" y="4358484"/>
            <a:ext cx="27372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pelialan ohjelmistoyritykset ja datakeskukset  </a:t>
            </a:r>
          </a:p>
        </p:txBody>
      </p:sp>
    </p:spTree>
    <p:extLst>
      <p:ext uri="{BB962C8B-B14F-4D97-AF65-F5344CB8AC3E}">
        <p14:creationId xmlns:p14="http://schemas.microsoft.com/office/powerpoint/2010/main" val="1262087665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Tietotekniikka-alan*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31.3.2019.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015689"/>
          <a:ext cx="8391525" cy="285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007947" y="3653915"/>
          <a:ext cx="6998029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7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8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15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4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4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94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60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2343">
                  <a:extLst>
                    <a:ext uri="{9D8B030D-6E8A-4147-A177-3AD203B41FA5}">
                      <a16:colId xmlns:a16="http://schemas.microsoft.com/office/drawing/2014/main" val="2914086870"/>
                    </a:ext>
                  </a:extLst>
                </a:gridCol>
                <a:gridCol w="562345">
                  <a:extLst>
                    <a:ext uri="{9D8B030D-6E8A-4147-A177-3AD203B41FA5}">
                      <a16:colId xmlns:a16="http://schemas.microsoft.com/office/drawing/2014/main" val="1858174444"/>
                    </a:ext>
                  </a:extLst>
                </a:gridCol>
                <a:gridCol w="562345">
                  <a:extLst>
                    <a:ext uri="{9D8B030D-6E8A-4147-A177-3AD203B41FA5}">
                      <a16:colId xmlns:a16="http://schemas.microsoft.com/office/drawing/2014/main" val="2537824008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68241" y="108628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3405582" y="3923754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31.3.2018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31.3.2019 / 31.12.2018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Suorakulmio 11"/>
          <p:cNvSpPr/>
          <p:nvPr/>
        </p:nvSpPr>
        <p:spPr>
          <a:xfrm>
            <a:off x="3470383" y="4411203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47364" y="4358242"/>
            <a:ext cx="2391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pelialan ohjelmistoyritykset ja datakeskukset  </a:t>
            </a:r>
          </a:p>
        </p:txBody>
      </p:sp>
    </p:spTree>
    <p:extLst>
      <p:ext uri="{BB962C8B-B14F-4D97-AF65-F5344CB8AC3E}">
        <p14:creationId xmlns:p14="http://schemas.microsoft.com/office/powerpoint/2010/main" val="1186585383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99177"/>
          </a:xfrm>
        </p:spPr>
        <p:txBody>
          <a:bodyPr/>
          <a:lstStyle/>
          <a:p>
            <a:r>
              <a:rPr lang="fi-FI" dirty="0"/>
              <a:t>Teknologiateollisuuden henkilöstö Suomessa ja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395536" y="943123"/>
          <a:ext cx="8015459" cy="364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492013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99177"/>
          </a:xfrm>
        </p:spPr>
        <p:txBody>
          <a:bodyPr/>
          <a:lstStyle/>
          <a:p>
            <a:r>
              <a:rPr lang="fi-FI" dirty="0"/>
              <a:t>Teknologiateollisuuden henkilöstörekrytoinnit Suomessa vuosineljänneksittäin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001942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A631F90-53A4-499E-8ABC-F481A720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15D4B2-B1E3-41EC-9670-EF0D21BAD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05D4345-CB5A-43F0-B600-36089247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6"/>
            <a:ext cx="7060890" cy="291975"/>
          </a:xfrm>
        </p:spPr>
        <p:txBody>
          <a:bodyPr/>
          <a:lstStyle/>
          <a:p>
            <a:r>
              <a:rPr lang="fi-FI" dirty="0"/>
              <a:t>Lähde: Vientiteollisuuden taloudelliset vaikutukset Suomessa 11/2018; sis. vientiteollisuuden suoran, välillisen ja yksityisen kulutuksen kautta syntyvän vaikutuksen.</a:t>
            </a: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1AE76D9-FF41-4D14-BB40-5A72455A4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53" y="555526"/>
            <a:ext cx="7416824" cy="37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26156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Yhteenveto teknologiateollisuuden tilanteesta ja kevään 2019 näkymistä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7"/>
          </p:nvPr>
        </p:nvSpPr>
        <p:spPr>
          <a:xfrm>
            <a:off x="1111510" y="1224757"/>
            <a:ext cx="7607754" cy="354171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Liikevaihto Suomessa oli yhteensä 77 miljardia euroa vuonna 2018. Kasvua edellisvuotisesta oli koko vuoden ajalta noin 6 prosenttia. Tammikuussa 2019 kasvua oli saman verran viimevuotisesta.          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Alan yritykset Suomessa saivat uusia tilauksia tammi-maaliskuussa </a:t>
            </a:r>
            <a:r>
              <a:rPr lang="fi-FI" sz="1200" dirty="0" err="1"/>
              <a:t>euromääräisesti</a:t>
            </a:r>
            <a:r>
              <a:rPr lang="fi-FI" sz="1200" dirty="0"/>
              <a:t> saman verran kuin loka-joulukuussa, mutta 14 prosenttia enemmän kuin viime vuonna samaan aikaan.       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Tilauskannan arvo oli maaliskuun lopussa 6 prosenttia suurempi kuin joulukuun lopussa ja 14 prosenttia suurempi kuin vuoden 2018 maaliskuussa. 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Teknologiateollisuuden liikevaihto on keväällä 2019 arvoltaan suurempi kuin vuonna 2018 vastaavaan aikaan. 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Teknologiateollisuuden yritysten henkilöstö Suomessa kasvoi tammi-maaliskuussa runsaat kolme prosenttia verrattuna vuoden 2018 keskiarvoon. Henkilöstöä oli maaliskuun lopussa 318 500 eli lähes 7 500 enemmän kuin viime vuonna. Tämän lisäksi alan yrityksillä oli vuokratyövoimaa lähes 20 000 henkilöä.      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Alan yritysten henkilöstörekrytoinnit kääntyivät uudelleen kasvuun tammi-maaliskuussa. Rekrytointeja oli yhteensä 12 500. Pk-yritysten osuus rekrytoinneista oli 61 prosenttia.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948541311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1028694" y="1275730"/>
            <a:ext cx="6977283" cy="11652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200" spc="-50" dirty="0"/>
              <a:t>Teknologiateollisuuden yritysten kannattavuus Suomessa on parantunut, mutta ei ole yltänyt 2006-2008 tasolle</a:t>
            </a:r>
            <a:endParaRPr lang="fi-FI" sz="3200" b="0" spc="-5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8758175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99177"/>
          </a:xfrm>
        </p:spPr>
        <p:txBody>
          <a:bodyPr/>
          <a:lstStyle/>
          <a:p>
            <a:r>
              <a:rPr lang="fi-FI" dirty="0"/>
              <a:t>Kannattavuus (mediaani) teknologiateollisuuden yrityksissä Suomessa on parantunut korkeasuhdanteessa</a:t>
            </a:r>
            <a:endParaRPr lang="fi-FI" sz="1200" b="0" dirty="0"/>
          </a:p>
          <a:p>
            <a:endParaRPr lang="fi-FI" dirty="0"/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65100841"/>
              </p:ext>
            </p:extLst>
          </p:nvPr>
        </p:nvGraphicFramePr>
        <p:xfrm>
          <a:off x="381000" y="1444258"/>
          <a:ext cx="8391525" cy="3200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91244AB1-728C-44EC-9E51-5ED274D4C2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736572" cy="165163"/>
          </a:xfrm>
        </p:spPr>
        <p:txBody>
          <a:bodyPr/>
          <a:lstStyle/>
          <a:p>
            <a:r>
              <a:rPr lang="fi-FI" dirty="0"/>
              <a:t>Lähde: Tilastokeskuksen tilinpäätösaineisto, Teknologiateollisuus ry:n jäsenrekisteri </a:t>
            </a:r>
          </a:p>
          <a:p>
            <a:endParaRPr lang="fi-FI" dirty="0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9588611C-C45E-41BD-BBF1-C3DF69DA58F3}"/>
              </a:ext>
            </a:extLst>
          </p:cNvPr>
          <p:cNvSpPr/>
          <p:nvPr/>
        </p:nvSpPr>
        <p:spPr bwMode="auto">
          <a:xfrm>
            <a:off x="2174363" y="1682129"/>
            <a:ext cx="3888060" cy="2704049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665FC65C-DF91-4099-8556-B727D166449B}"/>
              </a:ext>
            </a:extLst>
          </p:cNvPr>
          <p:cNvSpPr/>
          <p:nvPr/>
        </p:nvSpPr>
        <p:spPr>
          <a:xfrm>
            <a:off x="2260321" y="1680053"/>
            <a:ext cx="3815468" cy="29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70C0"/>
                </a:solidFill>
              </a:rPr>
              <a:t>Matalasuhdanne teknologiateollisuudessa 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8BC5901-9619-4509-8ABE-ECBD85142280}"/>
              </a:ext>
            </a:extLst>
          </p:cNvPr>
          <p:cNvSpPr/>
          <p:nvPr/>
        </p:nvSpPr>
        <p:spPr>
          <a:xfrm>
            <a:off x="740381" y="1359876"/>
            <a:ext cx="268054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/>
              <a:t>Liiketulos/liikevaihto (mediaani), % </a:t>
            </a:r>
          </a:p>
        </p:txBody>
      </p:sp>
    </p:spTree>
    <p:extLst>
      <p:ext uri="{BB962C8B-B14F-4D97-AF65-F5344CB8AC3E}">
        <p14:creationId xmlns:p14="http://schemas.microsoft.com/office/powerpoint/2010/main" val="2466149505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9934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Teknologiateollisuus ry:n jäsenyritysten liiketulos Suomessa 2017 </a:t>
            </a:r>
          </a:p>
          <a:p>
            <a:pPr>
              <a:lnSpc>
                <a:spcPct val="100000"/>
              </a:lnSpc>
            </a:pPr>
            <a:r>
              <a:rPr lang="fi-FI" sz="1400" b="0" dirty="0">
                <a:solidFill>
                  <a:schemeClr val="tx1"/>
                </a:solidFill>
              </a:rPr>
              <a:t>Liiketulos-% = liiketulos / liikevaihto *100 				                 </a:t>
            </a:r>
            <a:r>
              <a:rPr lang="fi-FI" sz="1050" b="0" dirty="0">
                <a:solidFill>
                  <a:srgbClr val="FF0000"/>
                </a:solidFill>
              </a:rPr>
              <a:t>Kuvaa varsinaisen toiminnan tulosta ennen veroja sekä rahoitustuottoja ja -kuluja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4901614" cy="117616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Lähde: </a:t>
            </a:r>
            <a:r>
              <a:rPr lang="fi-FI" sz="800" dirty="0">
                <a:solidFill>
                  <a:schemeClr val="tx2"/>
                </a:solidFill>
                <a:ea typeface="ＭＳ Ｐゴシック" pitchFamily="34" charset="-128"/>
              </a:rPr>
              <a:t>Tilastokeskuksen tilinpäätösaineisto, Teknologiateollisuus ry:n jäsenrekisteri</a:t>
            </a:r>
            <a:endParaRPr lang="fi-FI" dirty="0">
              <a:solidFill>
                <a:schemeClr val="tx2"/>
              </a:solidFill>
            </a:endParaRP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44012208"/>
              </p:ext>
            </p:extLst>
          </p:nvPr>
        </p:nvGraphicFramePr>
        <p:xfrm>
          <a:off x="381000" y="1491630"/>
          <a:ext cx="8391525" cy="315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1">
            <a:extLst>
              <a:ext uri="{FF2B5EF4-FFF2-40B4-BE49-F238E27FC236}">
                <a16:creationId xmlns:a16="http://schemas.microsoft.com/office/drawing/2014/main" id="{D5785AFC-4BA1-4DB5-9610-A8121781EFB9}"/>
              </a:ext>
            </a:extLst>
          </p:cNvPr>
          <p:cNvSpPr txBox="1"/>
          <p:nvPr/>
        </p:nvSpPr>
        <p:spPr>
          <a:xfrm>
            <a:off x="3081577" y="4527881"/>
            <a:ext cx="278045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>
                <a:latin typeface="Verdana" panose="020B0604030504040204" pitchFamily="34" charset="0"/>
              </a:rPr>
              <a:t>Yritykset satunnaisjärjestyksessä</a:t>
            </a:r>
            <a:endParaRPr lang="fi-FI" sz="1000" spc="-40" dirty="0"/>
          </a:p>
        </p:txBody>
      </p:sp>
    </p:spTree>
    <p:extLst>
      <p:ext uri="{BB962C8B-B14F-4D97-AF65-F5344CB8AC3E}">
        <p14:creationId xmlns:p14="http://schemas.microsoft.com/office/powerpoint/2010/main" val="1488791254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8726468" cy="10534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Teknologiateollisuus ry:n jäsenyritysten nettotulos Suomessa 2017  </a:t>
            </a:r>
          </a:p>
          <a:p>
            <a:pPr>
              <a:lnSpc>
                <a:spcPct val="100000"/>
              </a:lnSpc>
            </a:pPr>
            <a:r>
              <a:rPr lang="fi-FI" sz="1400" b="0" dirty="0">
                <a:solidFill>
                  <a:schemeClr val="tx1"/>
                </a:solidFill>
              </a:rPr>
              <a:t>Nettotulos -% = nettotulos / liikevaihto *100 (verojen sekä rahoitustuottojen ja –kulujen jälkeen) </a:t>
            </a:r>
            <a:r>
              <a:rPr lang="fi-FI" sz="1400" b="0" dirty="0"/>
              <a:t>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461358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Lähde: </a:t>
            </a:r>
            <a:r>
              <a:rPr lang="fi-FI" sz="800" dirty="0">
                <a:solidFill>
                  <a:schemeClr val="tx2"/>
                </a:solidFill>
                <a:ea typeface="ＭＳ Ｐゴシック" pitchFamily="34" charset="-128"/>
              </a:rPr>
              <a:t>Tilastokeskuksen tilinpäätösaineisto, Teknologiateollisuus ry:n jäsenrekisteri</a:t>
            </a:r>
            <a:endParaRPr lang="fi-FI" dirty="0">
              <a:solidFill>
                <a:schemeClr val="tx2"/>
              </a:solidFill>
            </a:endParaRP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14572193"/>
              </p:ext>
            </p:extLst>
          </p:nvPr>
        </p:nvGraphicFramePr>
        <p:xfrm>
          <a:off x="381000" y="1563638"/>
          <a:ext cx="8391525" cy="3081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1">
            <a:extLst>
              <a:ext uri="{FF2B5EF4-FFF2-40B4-BE49-F238E27FC236}">
                <a16:creationId xmlns:a16="http://schemas.microsoft.com/office/drawing/2014/main" id="{8826BA56-98DA-4B13-B4F4-09DF5F8F79AF}"/>
              </a:ext>
            </a:extLst>
          </p:cNvPr>
          <p:cNvSpPr txBox="1"/>
          <p:nvPr/>
        </p:nvSpPr>
        <p:spPr>
          <a:xfrm>
            <a:off x="7337795" y="3291830"/>
            <a:ext cx="1336364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>
                <a:latin typeface="Verdana" panose="020B0604030504040204" pitchFamily="34" charset="0"/>
              </a:rPr>
              <a:t>Tappiollinen </a:t>
            </a:r>
            <a:r>
              <a:rPr lang="fi-FI" sz="1000" spc="-40" dirty="0"/>
              <a:t>(23 %)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F0B993DC-2235-4B52-AD0E-B8A7FA7121CD}"/>
              </a:ext>
            </a:extLst>
          </p:cNvPr>
          <p:cNvCxnSpPr>
            <a:cxnSpLocks/>
          </p:cNvCxnSpPr>
          <p:nvPr/>
        </p:nvCxnSpPr>
        <p:spPr>
          <a:xfrm>
            <a:off x="820685" y="2631704"/>
            <a:ext cx="77802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C5201106-0A21-4B20-8E73-1884C1F2F591}"/>
              </a:ext>
            </a:extLst>
          </p:cNvPr>
          <p:cNvCxnSpPr/>
          <p:nvPr/>
        </p:nvCxnSpPr>
        <p:spPr>
          <a:xfrm>
            <a:off x="820769" y="2859782"/>
            <a:ext cx="778011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ruutu 1">
            <a:extLst>
              <a:ext uri="{FF2B5EF4-FFF2-40B4-BE49-F238E27FC236}">
                <a16:creationId xmlns:a16="http://schemas.microsoft.com/office/drawing/2014/main" id="{329442B5-0369-4444-884A-A13513DA52F6}"/>
              </a:ext>
            </a:extLst>
          </p:cNvPr>
          <p:cNvSpPr txBox="1"/>
          <p:nvPr/>
        </p:nvSpPr>
        <p:spPr>
          <a:xfrm>
            <a:off x="7365512" y="2261680"/>
            <a:ext cx="1368152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spc="-40" dirty="0"/>
              <a:t>Hyvä (21 %)</a:t>
            </a:r>
          </a:p>
        </p:txBody>
      </p:sp>
      <p:sp>
        <p:nvSpPr>
          <p:cNvPr id="14" name="Tekstiruutu 2">
            <a:extLst>
              <a:ext uri="{FF2B5EF4-FFF2-40B4-BE49-F238E27FC236}">
                <a16:creationId xmlns:a16="http://schemas.microsoft.com/office/drawing/2014/main" id="{4F06A374-F39E-4168-B921-F0872AE4C222}"/>
              </a:ext>
            </a:extLst>
          </p:cNvPr>
          <p:cNvSpPr txBox="1"/>
          <p:nvPr/>
        </p:nvSpPr>
        <p:spPr>
          <a:xfrm>
            <a:off x="7348060" y="2631704"/>
            <a:ext cx="1384517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spc="-40" dirty="0"/>
              <a:t>Tyydyttävä (23 %)</a:t>
            </a:r>
          </a:p>
        </p:txBody>
      </p:sp>
      <p:sp>
        <p:nvSpPr>
          <p:cNvPr id="15" name="Tekstiruutu 3">
            <a:extLst>
              <a:ext uri="{FF2B5EF4-FFF2-40B4-BE49-F238E27FC236}">
                <a16:creationId xmlns:a16="http://schemas.microsoft.com/office/drawing/2014/main" id="{DD955FFE-CC89-4C84-A220-0746F29A4BF2}"/>
              </a:ext>
            </a:extLst>
          </p:cNvPr>
          <p:cNvSpPr txBox="1"/>
          <p:nvPr/>
        </p:nvSpPr>
        <p:spPr>
          <a:xfrm>
            <a:off x="7348060" y="2883068"/>
            <a:ext cx="1303623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spc="-40" dirty="0"/>
              <a:t>Heikko (33 %)</a:t>
            </a:r>
          </a:p>
        </p:txBody>
      </p:sp>
      <p:sp>
        <p:nvSpPr>
          <p:cNvPr id="16" name="Tekstiruutu 1">
            <a:extLst>
              <a:ext uri="{FF2B5EF4-FFF2-40B4-BE49-F238E27FC236}">
                <a16:creationId xmlns:a16="http://schemas.microsoft.com/office/drawing/2014/main" id="{644BBEBC-CD49-4527-9E62-74766BA5A13D}"/>
              </a:ext>
            </a:extLst>
          </p:cNvPr>
          <p:cNvSpPr txBox="1"/>
          <p:nvPr/>
        </p:nvSpPr>
        <p:spPr>
          <a:xfrm>
            <a:off x="3081577" y="4527881"/>
            <a:ext cx="278045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>
                <a:latin typeface="Verdana" panose="020B0604030504040204" pitchFamily="34" charset="0"/>
              </a:rPr>
              <a:t>Yritykset satunnaisjärjestyksessä</a:t>
            </a:r>
            <a:endParaRPr lang="fi-FI" sz="1000" spc="-40" dirty="0"/>
          </a:p>
        </p:txBody>
      </p:sp>
    </p:spTree>
    <p:extLst>
      <p:ext uri="{BB962C8B-B14F-4D97-AF65-F5344CB8AC3E}">
        <p14:creationId xmlns:p14="http://schemas.microsoft.com/office/powerpoint/2010/main" val="1072512795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Teknologiateollisuus ry:n jäsenyritysten sijoitetun pääoman tuotto Suomessa 2017 </a:t>
            </a:r>
          </a:p>
          <a:p>
            <a:pPr>
              <a:lnSpc>
                <a:spcPct val="100000"/>
              </a:lnSpc>
            </a:pPr>
            <a:r>
              <a:rPr lang="fi-FI" sz="1400" b="0" dirty="0">
                <a:solidFill>
                  <a:schemeClr val="tx1"/>
                </a:solidFill>
              </a:rPr>
              <a:t>Sijoitetun pääoman tuotto -% = (</a:t>
            </a:r>
            <a:r>
              <a:rPr lang="fi-FI" sz="1400" b="0" dirty="0" err="1">
                <a:solidFill>
                  <a:schemeClr val="tx1"/>
                </a:solidFill>
              </a:rPr>
              <a:t>nettotulos+rahoituskulut+verot</a:t>
            </a:r>
            <a:r>
              <a:rPr lang="fi-FI" sz="1400" b="0" dirty="0">
                <a:solidFill>
                  <a:schemeClr val="tx1"/>
                </a:solidFill>
              </a:rPr>
              <a:t>) / (sijoitettu pääoma tilikaudella) *100 								                              </a:t>
            </a:r>
            <a:r>
              <a:rPr lang="fi-FI" sz="1050" b="0" dirty="0">
                <a:solidFill>
                  <a:srgbClr val="FF0000"/>
                </a:solidFill>
              </a:rPr>
              <a:t>Mittaa yrityksen tuottoa, joka on saatu yritykseen sijoitetulle, korkoa tai muuta tuottoa vaativalle pääomalle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76789" y="4679585"/>
            <a:ext cx="5003523" cy="213152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Lähde: </a:t>
            </a:r>
            <a:r>
              <a:rPr lang="fi-FI" sz="800" dirty="0">
                <a:solidFill>
                  <a:schemeClr val="tx2"/>
                </a:solidFill>
                <a:ea typeface="ＭＳ Ｐゴシック" pitchFamily="34" charset="-128"/>
              </a:rPr>
              <a:t>Tilastokeskuksen tilinpäätösaineisto, Teknologiateollisuus ry:n jäsenrekisteri</a:t>
            </a:r>
            <a:endParaRPr lang="fi-FI" dirty="0">
              <a:solidFill>
                <a:schemeClr val="tx2"/>
              </a:solidFill>
            </a:endParaRP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8683087"/>
              </p:ext>
            </p:extLst>
          </p:nvPr>
        </p:nvGraphicFramePr>
        <p:xfrm>
          <a:off x="381000" y="1664536"/>
          <a:ext cx="8391525" cy="298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F62689F8-6F80-42BD-A374-D976AF4E3C48}"/>
              </a:ext>
            </a:extLst>
          </p:cNvPr>
          <p:cNvCxnSpPr/>
          <p:nvPr/>
        </p:nvCxnSpPr>
        <p:spPr>
          <a:xfrm>
            <a:off x="827584" y="2427734"/>
            <a:ext cx="77802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ruutu 1">
            <a:extLst>
              <a:ext uri="{FF2B5EF4-FFF2-40B4-BE49-F238E27FC236}">
                <a16:creationId xmlns:a16="http://schemas.microsoft.com/office/drawing/2014/main" id="{538BC3AE-1D94-4907-9C20-0A3E440DCB19}"/>
              </a:ext>
            </a:extLst>
          </p:cNvPr>
          <p:cNvSpPr txBox="1"/>
          <p:nvPr/>
        </p:nvSpPr>
        <p:spPr>
          <a:xfrm>
            <a:off x="3081577" y="4527881"/>
            <a:ext cx="278045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>
                <a:latin typeface="Verdana" panose="020B0604030504040204" pitchFamily="34" charset="0"/>
              </a:rPr>
              <a:t>Yritykset satunnaisjärjestyksessä</a:t>
            </a:r>
            <a:endParaRPr lang="fi-FI" sz="1000" spc="-40" dirty="0"/>
          </a:p>
        </p:txBody>
      </p:sp>
    </p:spTree>
    <p:extLst>
      <p:ext uri="{BB962C8B-B14F-4D97-AF65-F5344CB8AC3E}">
        <p14:creationId xmlns:p14="http://schemas.microsoft.com/office/powerpoint/2010/main" val="2814804121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64416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Teknologiateollisuus ry:n jäsenyritysten omavaraisuusaste Suomessa 2017 </a:t>
            </a:r>
          </a:p>
          <a:p>
            <a:pPr>
              <a:lnSpc>
                <a:spcPct val="100000"/>
              </a:lnSpc>
            </a:pPr>
            <a:r>
              <a:rPr lang="fi-FI" sz="1400" b="0" dirty="0">
                <a:solidFill>
                  <a:schemeClr val="tx1"/>
                </a:solidFill>
              </a:rPr>
              <a:t>Omavaraisuusaste -% = (oma pääoma yhteensä + tilinpäätössiirtojen kertymä yhteensä) / oikaistu tase *100								       </a:t>
            </a:r>
            <a:r>
              <a:rPr lang="fi-FI" sz="1050" b="0" dirty="0">
                <a:solidFill>
                  <a:srgbClr val="FF0000"/>
                </a:solidFill>
              </a:rPr>
              <a:t>Mittaa yrityksen vakavaraisuutta vertaamalla taseen omia pääomia taseen loppusummaan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10.5.2019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4541574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Lähde: </a:t>
            </a:r>
            <a:r>
              <a:rPr lang="fi-FI" sz="800" dirty="0">
                <a:solidFill>
                  <a:schemeClr val="tx2"/>
                </a:solidFill>
                <a:ea typeface="ＭＳ Ｐゴシック" pitchFamily="34" charset="-128"/>
              </a:rPr>
              <a:t>Tilastokeskuksen tilinpäätösaineisto, Teknologiateollisuus ry:n jäsenrekisteri</a:t>
            </a:r>
            <a:endParaRPr lang="fi-FI" dirty="0">
              <a:solidFill>
                <a:schemeClr val="tx2"/>
              </a:solidFill>
            </a:endParaRP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02695866"/>
              </p:ext>
            </p:extLst>
          </p:nvPr>
        </p:nvGraphicFramePr>
        <p:xfrm>
          <a:off x="381000" y="1664536"/>
          <a:ext cx="8391525" cy="298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1">
            <a:extLst>
              <a:ext uri="{FF2B5EF4-FFF2-40B4-BE49-F238E27FC236}">
                <a16:creationId xmlns:a16="http://schemas.microsoft.com/office/drawing/2014/main" id="{C3D0CAC4-BD7D-4F3C-B136-755B2BD982C8}"/>
              </a:ext>
            </a:extLst>
          </p:cNvPr>
          <p:cNvSpPr txBox="1"/>
          <p:nvPr/>
        </p:nvSpPr>
        <p:spPr>
          <a:xfrm>
            <a:off x="3081577" y="4527881"/>
            <a:ext cx="278045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>
                <a:latin typeface="Verdana" panose="020B0604030504040204" pitchFamily="34" charset="0"/>
              </a:rPr>
              <a:t>Yritykset satunnaisjärjestyksessä</a:t>
            </a:r>
            <a:endParaRPr lang="fi-FI" sz="1000" spc="-40" dirty="0"/>
          </a:p>
        </p:txBody>
      </p:sp>
    </p:spTree>
    <p:extLst>
      <p:ext uri="{BB962C8B-B14F-4D97-AF65-F5344CB8AC3E}">
        <p14:creationId xmlns:p14="http://schemas.microsoft.com/office/powerpoint/2010/main" val="3002621706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866174" cy="327831"/>
          </a:xfrm>
        </p:spPr>
        <p:txBody>
          <a:bodyPr/>
          <a:lstStyle/>
          <a:p>
            <a:r>
              <a:rPr lang="fi-FI" dirty="0"/>
              <a:t>*) Välituotekäyttö koostuu tuotantoprosessissa panoksina kulutettavien tavaroiden ja palveluiden arvosta, pl. kiinteät varat. </a:t>
            </a:r>
          </a:p>
          <a:p>
            <a:r>
              <a:rPr lang="fi-FI" dirty="0"/>
              <a:t>Lähde: Tilastokeskus, Panos-tuotos –laskelmat 2014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Teknologiateollisuuden tuotteita ja palveluja käytetään paljon välituotteina* eri toimialoilla</a:t>
            </a:r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54478734"/>
              </p:ext>
            </p:extLst>
          </p:nvPr>
        </p:nvGraphicFramePr>
        <p:xfrm>
          <a:off x="381000" y="1146128"/>
          <a:ext cx="8391525" cy="3498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164040" y="1340531"/>
            <a:ext cx="1221564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Miljardia euroa </a:t>
            </a:r>
          </a:p>
        </p:txBody>
      </p:sp>
    </p:spTree>
    <p:extLst>
      <p:ext uri="{BB962C8B-B14F-4D97-AF65-F5344CB8AC3E}">
        <p14:creationId xmlns:p14="http://schemas.microsoft.com/office/powerpoint/2010/main" val="625629343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318" cy="415926"/>
          </a:xfrm>
        </p:spPr>
        <p:txBody>
          <a:bodyPr/>
          <a:lstStyle/>
          <a:p>
            <a:r>
              <a:rPr lang="fi-FI" dirty="0"/>
              <a:t>*) Välituotekäyttö koostuu tuotantoprosessissa panoksina kulutettavien tavaroiden ja palveluiden arvosta, pl. kiinteät varat. </a:t>
            </a:r>
          </a:p>
          <a:p>
            <a:r>
              <a:rPr lang="fi-FI" dirty="0"/>
              <a:t>Lähde: Tilastokeskus, Panos-tuotos –laskelmat 2014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Teknologiateollisuuden työpaikoista Suomessa puolet suuntautuu alihankintaan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Suomessa valmistettujen välituotteiden* tuomat välittömät työpaikat Suomessa </a:t>
            </a:r>
            <a:endParaRPr lang="fi-FI" dirty="0"/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31074000"/>
              </p:ext>
            </p:extLst>
          </p:nvPr>
        </p:nvGraphicFramePr>
        <p:xfrm>
          <a:off x="381000" y="1339850"/>
          <a:ext cx="83915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2062470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3200" dirty="0"/>
              <a:t>Teknologiateollisuuden henkilöstökehitys Suomessa ja maailmalla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10.5.2019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610011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2.xml><?xml version="1.0" encoding="utf-8"?>
<a:theme xmlns:a="http://schemas.openxmlformats.org/drawingml/2006/main" name="8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3.xml><?xml version="1.0" encoding="utf-8"?>
<a:theme xmlns:a="http://schemas.openxmlformats.org/drawingml/2006/main" name="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4.xml><?xml version="1.0" encoding="utf-8"?>
<a:theme xmlns:a="http://schemas.openxmlformats.org/drawingml/2006/main" name="16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5.xml><?xml version="1.0" encoding="utf-8"?>
<a:theme xmlns:a="http://schemas.openxmlformats.org/drawingml/2006/main" name="17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6.xml><?xml version="1.0" encoding="utf-8"?>
<a:theme xmlns:a="http://schemas.openxmlformats.org/drawingml/2006/main" name="24_Teknologiateollisuus_masterdia">
  <a:themeElements>
    <a:clrScheme name="Teknologiateollisuus">
      <a:dk1>
        <a:srgbClr val="29282E"/>
      </a:dk1>
      <a:lt1>
        <a:srgbClr val="FFFFFF"/>
      </a:lt1>
      <a:dk2>
        <a:srgbClr val="B3B3B3"/>
      </a:dk2>
      <a:lt2>
        <a:srgbClr val="002964"/>
      </a:lt2>
      <a:accent1>
        <a:srgbClr val="FF00B8"/>
      </a:accent1>
      <a:accent2>
        <a:srgbClr val="141F94"/>
      </a:accent2>
      <a:accent3>
        <a:srgbClr val="0ACFCF"/>
      </a:accent3>
      <a:accent4>
        <a:srgbClr val="FF805C"/>
      </a:accent4>
      <a:accent5>
        <a:srgbClr val="FFFF00"/>
      </a:accent5>
      <a:accent6>
        <a:srgbClr val="85E869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2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Tekno_Fi_2016 (002)</Template>
  <TotalTime>15260</TotalTime>
  <Words>7739</Words>
  <Application>Microsoft Office PowerPoint</Application>
  <PresentationFormat>Näytössä katseltava esitys (16:9)</PresentationFormat>
  <Paragraphs>1910</Paragraphs>
  <Slides>187</Slides>
  <Notes>11</Notes>
  <HiddenSlides>0</HiddenSlides>
  <MMClips>0</MMClips>
  <ScaleCrop>false</ScaleCrop>
  <HeadingPairs>
    <vt:vector size="8" baseType="variant">
      <vt:variant>
        <vt:lpstr>Käytetyt fontit</vt:lpstr>
      </vt:variant>
      <vt:variant>
        <vt:i4>9</vt:i4>
      </vt:variant>
      <vt:variant>
        <vt:lpstr>Teema</vt:lpstr>
      </vt:variant>
      <vt:variant>
        <vt:i4>7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187</vt:i4>
      </vt:variant>
    </vt:vector>
  </HeadingPairs>
  <TitlesOfParts>
    <vt:vector size="204" baseType="lpstr">
      <vt:lpstr>ＭＳ Ｐゴシック</vt:lpstr>
      <vt:lpstr>Adobe Fan Heiti Std B</vt:lpstr>
      <vt:lpstr>Adobe Hebrew</vt:lpstr>
      <vt:lpstr>Arial</vt:lpstr>
      <vt:lpstr>Arial Unicode MS</vt:lpstr>
      <vt:lpstr>Calibri</vt:lpstr>
      <vt:lpstr>Frutiger LT 45 Light</vt:lpstr>
      <vt:lpstr>Verdana</vt:lpstr>
      <vt:lpstr>Wingdings</vt:lpstr>
      <vt:lpstr>Teknologiateollisuus_masterdia</vt:lpstr>
      <vt:lpstr>8_Teknologiateollisuus_masterdia</vt:lpstr>
      <vt:lpstr>1_Teknologiateollisuus_masterdia</vt:lpstr>
      <vt:lpstr>16_Teknologiateollisuus_masterdia</vt:lpstr>
      <vt:lpstr>17_Teknologiateollisuus_masterdia</vt:lpstr>
      <vt:lpstr>24_Teknologiateollisuus_masterdia</vt:lpstr>
      <vt:lpstr>2_Teknologiateollisuus_masterdia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Daniel Forsman</dc:creator>
  <cp:keywords>Teknologiateollisuus</cp:keywords>
  <cp:lastModifiedBy>Palokangas Jukka</cp:lastModifiedBy>
  <cp:revision>1239</cp:revision>
  <cp:lastPrinted>2019-03-13T09:46:34Z</cp:lastPrinted>
  <dcterms:created xsi:type="dcterms:W3CDTF">2016-09-05T10:47:53Z</dcterms:created>
  <dcterms:modified xsi:type="dcterms:W3CDTF">2019-05-10T10:14:20Z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</Properties>
</file>