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1" r:id="rId3"/>
    <p:sldId id="260" r:id="rId4"/>
    <p:sldId id="257" r:id="rId5"/>
    <p:sldId id="258" r:id="rId6"/>
    <p:sldId id="259" r:id="rId7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0909" autoAdjust="0"/>
  </p:normalViewPr>
  <p:slideViewPr>
    <p:cSldViewPr showGuides="1">
      <p:cViewPr varScale="1">
        <p:scale>
          <a:sx n="166" d="100"/>
          <a:sy n="166" d="100"/>
        </p:scale>
        <p:origin x="138" y="7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16.3.2018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16.3.2018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16.3.2018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16.3.2018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16.3.2018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16.3.2018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16.3.2018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16.3.2018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16.3.2018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16.3.2018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16.3.2018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16.3.2018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16.3.2018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16.3.2018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16.3.2018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16.3.2018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16.3.2018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16.3.2018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16.3.2018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16.3.2018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16.3.2018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16.3.2018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16.3.2018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16.3.2018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16.3.2018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16.3.2018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16.3.2018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16.3.2018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Tietotekniikka-alan palkat 2008-2017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16.3.2018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587974"/>
            <a:ext cx="6269766" cy="165163"/>
          </a:xfrm>
        </p:spPr>
        <p:txBody>
          <a:bodyPr/>
          <a:lstStyle/>
          <a:p>
            <a:r>
              <a:rPr lang="fi-FI" dirty="0"/>
              <a:t>Kuukausiansio sisältää kiinteän kuukausipalkan, palkkiopalkan muuttuvan osan sekä luontoisedut.</a:t>
            </a:r>
          </a:p>
          <a:p>
            <a:r>
              <a:rPr lang="fi-FI" dirty="0"/>
              <a:t>*Identtisten muutokset on laskettu sellaisista henkilöistä, joilta löytyy havainto kummaltakin perättäiseltä ajankohdalta.</a:t>
            </a:r>
          </a:p>
          <a:p>
            <a:r>
              <a:rPr lang="fi-FI" dirty="0"/>
              <a:t>Alin 10 % = 10 % palkansaajista ansaitsee vähemmän, yli 10 % = 10 % palkansaajista ansaitsee enemmän.</a:t>
            </a:r>
          </a:p>
          <a:p>
            <a:r>
              <a:rPr lang="fi-FI" dirty="0"/>
              <a:t>Lähde: Teknologiateollisuus ry</a:t>
            </a:r>
          </a:p>
          <a:p>
            <a:endParaRPr lang="fi-FI" dirty="0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22288001"/>
              </p:ext>
            </p:extLst>
          </p:nvPr>
        </p:nvGraphicFramePr>
        <p:xfrm>
          <a:off x="395536" y="957064"/>
          <a:ext cx="8327612" cy="3630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3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3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39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17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66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466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854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90430">
                <a:tc>
                  <a:txBody>
                    <a:bodyPr/>
                    <a:lstStyle/>
                    <a:p>
                      <a:endParaRPr lang="fi-FI" sz="9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633" marR="80633" marT="40316" marB="403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>
                          <a:solidFill>
                            <a:schemeClr val="bg1"/>
                          </a:solidFill>
                          <a:latin typeface="+mn-lt"/>
                        </a:rPr>
                        <a:t>Alin 10 %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>
                          <a:solidFill>
                            <a:schemeClr val="bg1"/>
                          </a:solidFill>
                          <a:latin typeface="+mn-lt"/>
                        </a:rPr>
                        <a:t>Alin 25 %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>
                          <a:solidFill>
                            <a:schemeClr val="bg1"/>
                          </a:solidFill>
                          <a:latin typeface="+mn-lt"/>
                        </a:rPr>
                        <a:t>Ylin 25 %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>
                          <a:solidFill>
                            <a:schemeClr val="bg1"/>
                          </a:solidFill>
                          <a:latin typeface="+mn-lt"/>
                        </a:rPr>
                        <a:t>Ylin 10 %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>
                          <a:solidFill>
                            <a:schemeClr val="bg1"/>
                          </a:solidFill>
                          <a:latin typeface="+mn-lt"/>
                        </a:rPr>
                        <a:t>Keskiarvo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80633" marR="80633" marT="40316" marB="403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>
                          <a:solidFill>
                            <a:schemeClr val="bg1"/>
                          </a:solidFill>
                          <a:latin typeface="+mn-lt"/>
                        </a:rPr>
                        <a:t>Keskipalkan</a:t>
                      </a:r>
                      <a:r>
                        <a:rPr lang="fi-FI" sz="1000" baseline="0" dirty="0">
                          <a:solidFill>
                            <a:schemeClr val="bg1"/>
                          </a:solidFill>
                          <a:latin typeface="+mn-lt"/>
                        </a:rPr>
                        <a:t> muutos,</a:t>
                      </a:r>
                      <a:r>
                        <a:rPr lang="fi-FI" sz="1000" dirty="0">
                          <a:solidFill>
                            <a:schemeClr val="bg1"/>
                          </a:solidFill>
                          <a:latin typeface="+mn-lt"/>
                        </a:rPr>
                        <a:t> kaikki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>
                          <a:solidFill>
                            <a:schemeClr val="bg1"/>
                          </a:solidFill>
                          <a:latin typeface="+mn-lt"/>
                        </a:rPr>
                        <a:t>Muutos, identtiset*</a:t>
                      </a:r>
                    </a:p>
                  </a:txBody>
                  <a:tcPr marL="80633" marR="80633" marT="40316" marB="4031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04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rgbClr val="000000"/>
                          </a:solidFill>
                          <a:latin typeface="+mn-lt"/>
                        </a:rPr>
                        <a:t>2008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2 597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3 074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4 508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5 506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3 959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633" marR="80633" marT="40316" marB="403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6,6</a:t>
                      </a:r>
                    </a:p>
                  </a:txBody>
                  <a:tcPr marL="8399" marR="8399" marT="839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04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rgbClr val="000000"/>
                          </a:solidFill>
                          <a:latin typeface="+mn-lt"/>
                        </a:rPr>
                        <a:t>2009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2 634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3 116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4 567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5 625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4 035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633" marR="80633" marT="40316" marB="403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</a:t>
                      </a:r>
                    </a:p>
                  </a:txBody>
                  <a:tcPr marL="8399" marR="8399" marT="8399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04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rgbClr val="000000"/>
                          </a:solidFill>
                          <a:latin typeface="+mn-lt"/>
                        </a:rPr>
                        <a:t>2010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2 676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3 161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4 567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5 564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4 049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633" marR="80633" marT="40316" marB="403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0,3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2,6</a:t>
                      </a:r>
                    </a:p>
                  </a:txBody>
                  <a:tcPr marL="8399" marR="8399" marT="8399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04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rgbClr val="000000"/>
                          </a:solidFill>
                          <a:latin typeface="+mn-lt"/>
                        </a:rPr>
                        <a:t>2011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2 758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3 283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4 755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5 898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4 194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633" marR="80633" marT="40316" marB="403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3,6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3,7</a:t>
                      </a:r>
                    </a:p>
                  </a:txBody>
                  <a:tcPr marL="8399" marR="8399" marT="8399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04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rgbClr val="000000"/>
                          </a:solidFill>
                          <a:latin typeface="+mn-lt"/>
                        </a:rPr>
                        <a:t>2012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2 886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3 420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4 888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6 020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4 338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90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633" marR="80633" marT="40316" marB="403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3,4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4,2</a:t>
                      </a:r>
                    </a:p>
                  </a:txBody>
                  <a:tcPr marL="8399" marR="8399" marT="8399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04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rgbClr val="000000"/>
                          </a:solidFill>
                          <a:latin typeface="+mn-lt"/>
                        </a:rPr>
                        <a:t>2013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2 970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3 504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5 010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6 182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4 445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633" marR="80633" marT="40316" marB="403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2,5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</a:t>
                      </a:r>
                    </a:p>
                  </a:txBody>
                  <a:tcPr marL="8399" marR="8399" marT="8399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04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rgbClr val="000000"/>
                          </a:solidFill>
                          <a:latin typeface="+mn-lt"/>
                        </a:rPr>
                        <a:t>2014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3 000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3 550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5 080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6 241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4 503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633" marR="80633" marT="40316" marB="403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2,3</a:t>
                      </a:r>
                    </a:p>
                  </a:txBody>
                  <a:tcPr marL="8399" marR="8399" marT="8399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04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rgbClr val="000000"/>
                          </a:solidFill>
                          <a:latin typeface="+mn-lt"/>
                        </a:rPr>
                        <a:t>2015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3 040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3 605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5 173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6 387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4 591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633" marR="80633" marT="40316" marB="403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2,6</a:t>
                      </a:r>
                    </a:p>
                  </a:txBody>
                  <a:tcPr marL="8399" marR="8399" marT="8399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04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rgbClr val="000000"/>
                          </a:solidFill>
                          <a:latin typeface="+mn-lt"/>
                        </a:rPr>
                        <a:t>2016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3 046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3 620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5 263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6 505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4 654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633" marR="80633" marT="40316" marB="403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2,6</a:t>
                      </a:r>
                    </a:p>
                  </a:txBody>
                  <a:tcPr marL="8399" marR="8399" marT="8399" marB="0" anchor="ctr"/>
                </a:tc>
                <a:extLst>
                  <a:ext uri="{0D108BD9-81ED-4DB2-BD59-A6C34878D82A}">
                    <a16:rowId xmlns:a16="http://schemas.microsoft.com/office/drawing/2014/main" val="1093307324"/>
                  </a:ext>
                </a:extLst>
              </a:tr>
              <a:tr h="314048">
                <a:tc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rgbClr val="000000"/>
                          </a:solidFill>
                          <a:latin typeface="+mn-lt"/>
                        </a:rPr>
                        <a:t>2017</a:t>
                      </a:r>
                    </a:p>
                  </a:txBody>
                  <a:tcPr marL="80633" marR="80633" marT="40316" marB="4031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3 105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3 699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5 370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6 705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4 769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633" marR="80633" marT="40316" marB="4031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2,5</a:t>
                      </a:r>
                    </a:p>
                  </a:txBody>
                  <a:tcPr marL="8399" marR="8399" marT="8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2,6</a:t>
                      </a:r>
                    </a:p>
                  </a:txBody>
                  <a:tcPr marL="8399" marR="8399" marT="8399" marB="0" anchor="ctr"/>
                </a:tc>
                <a:extLst>
                  <a:ext uri="{0D108BD9-81ED-4DB2-BD59-A6C34878D82A}">
                    <a16:rowId xmlns:a16="http://schemas.microsoft.com/office/drawing/2014/main" val="1401940343"/>
                  </a:ext>
                </a:extLst>
              </a:tr>
            </a:tbl>
          </a:graphicData>
        </a:graphic>
      </p:graphicFrame>
      <p:sp>
        <p:nvSpPr>
          <p:cNvPr id="9" name="Tekstiruutu 8"/>
          <p:cNvSpPr txBox="1"/>
          <p:nvPr/>
        </p:nvSpPr>
        <p:spPr>
          <a:xfrm>
            <a:off x="1619672" y="741040"/>
            <a:ext cx="2808312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/>
              <a:t>Palkkahajonta ja keskipalkka, € / kuukausi</a:t>
            </a:r>
          </a:p>
        </p:txBody>
      </p:sp>
      <p:sp>
        <p:nvSpPr>
          <p:cNvPr id="10" name="Tekstiruutu 9"/>
          <p:cNvSpPr txBox="1"/>
          <p:nvPr/>
        </p:nvSpPr>
        <p:spPr>
          <a:xfrm>
            <a:off x="6300192" y="741040"/>
            <a:ext cx="2401784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>
                <a:solidFill>
                  <a:srgbClr val="000000"/>
                </a:solidFill>
              </a:rPr>
              <a:t>Muutokset edellisestä vuodesta, %</a:t>
            </a:r>
          </a:p>
        </p:txBody>
      </p:sp>
    </p:spTree>
    <p:extLst>
      <p:ext uri="{BB962C8B-B14F-4D97-AF65-F5344CB8AC3E}">
        <p14:creationId xmlns:p14="http://schemas.microsoft.com/office/powerpoint/2010/main" val="1166341986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Tietotekniikan palvelualojen palkat tehtäväalueittain vuonna 2017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16.3.2018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</a:t>
            </a:r>
          </a:p>
        </p:txBody>
      </p:sp>
      <p:graphicFrame>
        <p:nvGraphicFramePr>
          <p:cNvPr id="8" name="Sisällön paikkamerkki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57893873"/>
              </p:ext>
            </p:extLst>
          </p:nvPr>
        </p:nvGraphicFramePr>
        <p:xfrm>
          <a:off x="251521" y="1059581"/>
          <a:ext cx="8496945" cy="366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3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37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28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13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04223"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Tehtävä-alue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Johtotehtävät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 asiantuntija-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Asiantuntija-</a:t>
                      </a:r>
                    </a:p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</a:t>
                      </a:r>
                      <a:r>
                        <a:rPr lang="fi-FI" sz="900" baseline="0" dirty="0">
                          <a:solidFill>
                            <a:schemeClr val="bg1"/>
                          </a:solidFill>
                          <a:latin typeface="+mn-lt"/>
                        </a:rPr>
                        <a:t> ammattitehtävät</a:t>
                      </a:r>
                      <a:endParaRPr lang="fi-FI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Ammattitehtävät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Yhteensä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764">
                <a:tc>
                  <a:txBody>
                    <a:bodyPr/>
                    <a:lstStyle/>
                    <a:p>
                      <a:pPr algn="ctr"/>
                      <a:endParaRPr lang="fi-FI" sz="105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Myynti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9 792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6 859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6 899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7 033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1 379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Markkinointi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7 813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6 348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Asiakaspalvelu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7 027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2 519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Suunnittelu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7 124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5 948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4 216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4 134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3 400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4 498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9 219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Konsultointi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6 774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5 964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3 779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Verkkoteknologia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7 325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7 933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4 125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4 836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Käyttöpalvelu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7 157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6 426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Laitteisto ylläp.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7 118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Yleishallinto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8 972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6 492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2 695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5 960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Henkilöstöhallinto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8 084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6 191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4 867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8 653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Tietohallinto ja tietoturvallisuus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6 194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5 679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7 846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1 595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6 139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7 033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4 203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8 419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21 148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570331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Tietotekniikan palvelualojen palkat tehtäväalueittain vuonna 2016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16.3.2018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</a:t>
            </a:r>
          </a:p>
        </p:txBody>
      </p:sp>
      <p:graphicFrame>
        <p:nvGraphicFramePr>
          <p:cNvPr id="8" name="Sisällön paikkamerkki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13194227"/>
              </p:ext>
            </p:extLst>
          </p:nvPr>
        </p:nvGraphicFramePr>
        <p:xfrm>
          <a:off x="251521" y="1059581"/>
          <a:ext cx="8496945" cy="366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3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37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28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13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04223"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Tehtävä-alue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Johtotehtävät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 asiantuntija-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Asiantuntija-</a:t>
                      </a:r>
                    </a:p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</a:t>
                      </a:r>
                      <a:r>
                        <a:rPr lang="fi-FI" sz="900" baseline="0" dirty="0">
                          <a:solidFill>
                            <a:schemeClr val="bg1"/>
                          </a:solidFill>
                          <a:latin typeface="+mn-lt"/>
                        </a:rPr>
                        <a:t> ammattitehtävät</a:t>
                      </a:r>
                      <a:endParaRPr lang="fi-FI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Ammattitehtävät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Yhteensä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764">
                <a:tc>
                  <a:txBody>
                    <a:bodyPr/>
                    <a:lstStyle/>
                    <a:p>
                      <a:pPr algn="ctr"/>
                      <a:endParaRPr lang="fi-FI" sz="105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Myynti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9 014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6 733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6 583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5 447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6 697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Markkinointi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7 557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6 397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Asiakaspalvelu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6 473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2 546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Suunnittelu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6 393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4 824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4 140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3 414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9 346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Konsultointi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6 457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4 466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3 902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Verkkoteknologia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5 688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8 313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Käyttöpalvelu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6 988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Laitteisto ylläp.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Yleishallinto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9 024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7 410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2 652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Henkilöstöhallinto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4 835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8 406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Tietohallinto ja tietoturvallisuus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6 393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7 359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6 009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6 950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4 137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8 339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3 334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3 489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21 453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4329220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Tietotekniikan palvelualojen palkat tehtäväalueittain vuonna 2015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16.3.2018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</a:t>
            </a:r>
          </a:p>
          <a:p>
            <a:endParaRPr lang="fi-FI" dirty="0"/>
          </a:p>
        </p:txBody>
      </p:sp>
      <p:graphicFrame>
        <p:nvGraphicFramePr>
          <p:cNvPr id="8" name="Sisällön paikkamerkki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98448388"/>
              </p:ext>
            </p:extLst>
          </p:nvPr>
        </p:nvGraphicFramePr>
        <p:xfrm>
          <a:off x="251521" y="1059581"/>
          <a:ext cx="8496945" cy="366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3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37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28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13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04223"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Tehtävä-alue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Johtotehtävät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 asiantuntija-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Asiantuntija-</a:t>
                      </a:r>
                    </a:p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</a:t>
                      </a:r>
                      <a:r>
                        <a:rPr lang="fi-FI" sz="900" baseline="0" dirty="0">
                          <a:solidFill>
                            <a:schemeClr val="bg1"/>
                          </a:solidFill>
                          <a:latin typeface="+mn-lt"/>
                        </a:rPr>
                        <a:t> ammattitehtävät</a:t>
                      </a:r>
                      <a:endParaRPr lang="fi-FI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Ammattitehtävät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Yhteensä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764">
                <a:tc>
                  <a:txBody>
                    <a:bodyPr/>
                    <a:lstStyle/>
                    <a:p>
                      <a:pPr algn="ctr"/>
                      <a:endParaRPr lang="fi-FI" sz="105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Myynti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8 831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6 515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6 528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5 439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4 294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6 596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Markkinointi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7 389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6 141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4 281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Asiakaspalvelu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6 551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2 615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Suunnittelu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6 301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5 678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2 807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8 751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Konsultointi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6 280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5 656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Verkkoteknologia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5 648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7 197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Käyttöpalvelu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6 970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Laitteisto ylläp.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6 579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5 409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Yleishallinto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8 844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7 193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2 590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Henkilöstöhallinto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6 676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4 835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7 896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Tietohallinto ja tietoturvallisuus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6 324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7 214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6 702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4 107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8 166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20 725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6963870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Tietotekniikan palvelualojen palkat tehtäväalueittain vuonna 2014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16.3.2018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</a:t>
            </a:r>
          </a:p>
          <a:p>
            <a:endParaRPr lang="fi-FI" dirty="0"/>
          </a:p>
        </p:txBody>
      </p:sp>
      <p:graphicFrame>
        <p:nvGraphicFramePr>
          <p:cNvPr id="8" name="Sisällön paikkamerkki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16793541"/>
              </p:ext>
            </p:extLst>
          </p:nvPr>
        </p:nvGraphicFramePr>
        <p:xfrm>
          <a:off x="251521" y="1059581"/>
          <a:ext cx="8496945" cy="366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3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37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28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13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04223"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Tehtävä-alue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Johtotehtävät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 asiantuntija-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Asiantuntija-</a:t>
                      </a:r>
                    </a:p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</a:t>
                      </a:r>
                      <a:r>
                        <a:rPr lang="fi-FI" sz="900" baseline="0" dirty="0">
                          <a:solidFill>
                            <a:schemeClr val="bg1"/>
                          </a:solidFill>
                          <a:latin typeface="+mn-lt"/>
                        </a:rPr>
                        <a:t> ammattitehtävät</a:t>
                      </a:r>
                      <a:endParaRPr lang="fi-FI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Ammattitehtävät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Yhteensä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764">
                <a:tc>
                  <a:txBody>
                    <a:bodyPr/>
                    <a:lstStyle/>
                    <a:p>
                      <a:pPr algn="ctr"/>
                      <a:endParaRPr lang="fi-FI" sz="105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Myynti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8 585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7 031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6 374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6 464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Markkinointi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7 171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5 470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Asiakaspalvelu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6 651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Suunnittelu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6 233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4 252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9 088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Konsultointi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6 187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Verkkoteknologia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6 423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6 856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Käyttöpalvelu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6 668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Laitteisto ylläp.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6 611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Yleishallinto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8 714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6 557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2 802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Henkilöstöhallinto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7 028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4 872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7 507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Tietohallinto ja tietoturvallisuus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6 082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4 254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7 077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7 045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8 451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21 576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6342486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Tietotekniikan palvelualojen palkat tehtäväalueittain vuonna 2013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16.3.2018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</a:t>
            </a:r>
          </a:p>
          <a:p>
            <a:endParaRPr lang="fi-FI" dirty="0"/>
          </a:p>
        </p:txBody>
      </p:sp>
      <p:graphicFrame>
        <p:nvGraphicFramePr>
          <p:cNvPr id="9" name="Sisällön paikkamerkki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61286649"/>
              </p:ext>
            </p:extLst>
          </p:nvPr>
        </p:nvGraphicFramePr>
        <p:xfrm>
          <a:off x="251521" y="1059581"/>
          <a:ext cx="8496945" cy="366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3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37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28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13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04223"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Tehtävä-alue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Johtotehtävät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 asiantuntija-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Asiantuntija-</a:t>
                      </a:r>
                    </a:p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</a:t>
                      </a:r>
                      <a:r>
                        <a:rPr lang="fi-FI" sz="900" baseline="0" dirty="0">
                          <a:solidFill>
                            <a:schemeClr val="bg1"/>
                          </a:solidFill>
                          <a:latin typeface="+mn-lt"/>
                        </a:rPr>
                        <a:t> ammattitehtävät</a:t>
                      </a:r>
                      <a:endParaRPr lang="fi-FI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Ammattitehtävät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Yhteensä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764">
                <a:tc>
                  <a:txBody>
                    <a:bodyPr/>
                    <a:lstStyle/>
                    <a:p>
                      <a:pPr algn="ctr"/>
                      <a:endParaRPr lang="fi-FI" sz="105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Myynti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8 676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6 034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6 285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5 296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4 269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6 427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1 380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Markkinointi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7 353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5 455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5 414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4 323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3 870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5 220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Asiakaspalvelu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6 543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5 033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4 481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3 722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1 177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2 968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3 760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2 628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Suunnittelu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6 346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5 542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4 623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2 889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3 945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3 898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3 358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1 257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4 230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8 661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Konsultointi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6 323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5 440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5 013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1 687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4 281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1 209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3 768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4 879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3 883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Verkkoteknologia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7 483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5 850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5 012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3 828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3 384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4 417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Käyttöpalvelu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5 833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4 881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4 493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3 904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3 241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3 863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1 222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Laitteisto ylläp.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6 633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4 963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4 506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3 613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2 995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3 561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1 064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Yleishallinto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8 564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5 514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5 025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3 468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2 900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5 452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Henkilöstöhallinto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7 066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5 468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4 781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3 441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3 082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4 630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Taloushallinto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7 536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5 556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4 946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3 707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3 121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4 497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Tietohallinto ja tietoturvallisuus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5 717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5 209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4 621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3 777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3 075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4 286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7 142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1 629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5 479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4 885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6 641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3 979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8 338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3 248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3 579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4 445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21 004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2857402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173</TotalTime>
  <Words>1766</Words>
  <Application>Microsoft Office PowerPoint</Application>
  <PresentationFormat>Näytössä katseltava esitys (16:9)</PresentationFormat>
  <Paragraphs>1102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1" baseType="lpstr">
      <vt:lpstr>Adobe Fan Heiti Std B</vt:lpstr>
      <vt:lpstr>Adobe Hebrew</vt:lpstr>
      <vt:lpstr>Arial</vt:lpstr>
      <vt:lpstr>Verdana</vt:lpstr>
      <vt:lpstr>Teknologiateollisuus_masterdia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Emaus Katriina</cp:lastModifiedBy>
  <cp:revision>26</cp:revision>
  <cp:lastPrinted>2016-06-09T07:47:11Z</cp:lastPrinted>
  <dcterms:created xsi:type="dcterms:W3CDTF">2016-09-05T07:25:23Z</dcterms:created>
  <dcterms:modified xsi:type="dcterms:W3CDTF">2018-03-16T07:15:07Z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</Properties>
</file>