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7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8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4054" r:id="rId2"/>
    <p:sldMasterId id="2147484067" r:id="rId3"/>
    <p:sldMasterId id="2147484085" r:id="rId4"/>
    <p:sldMasterId id="2147484103" r:id="rId5"/>
    <p:sldMasterId id="2147484110" r:id="rId6"/>
    <p:sldMasterId id="2147484119" r:id="rId7"/>
    <p:sldMasterId id="2147484137" r:id="rId8"/>
    <p:sldMasterId id="2147484157" r:id="rId9"/>
  </p:sldMasterIdLst>
  <p:notesMasterIdLst>
    <p:notesMasterId r:id="rId41"/>
  </p:notesMasterIdLst>
  <p:handoutMasterIdLst>
    <p:handoutMasterId r:id="rId42"/>
  </p:handoutMasterIdLst>
  <p:sldIdLst>
    <p:sldId id="346" r:id="rId10"/>
    <p:sldId id="347" r:id="rId11"/>
    <p:sldId id="348" r:id="rId12"/>
    <p:sldId id="349" r:id="rId13"/>
    <p:sldId id="350" r:id="rId14"/>
    <p:sldId id="345" r:id="rId15"/>
    <p:sldId id="287" r:id="rId16"/>
    <p:sldId id="288" r:id="rId17"/>
    <p:sldId id="289" r:id="rId18"/>
    <p:sldId id="290" r:id="rId19"/>
    <p:sldId id="291" r:id="rId20"/>
    <p:sldId id="292" r:id="rId21"/>
    <p:sldId id="342" r:id="rId22"/>
    <p:sldId id="343" r:id="rId23"/>
    <p:sldId id="293" r:id="rId24"/>
    <p:sldId id="294" r:id="rId25"/>
    <p:sldId id="295" r:id="rId26"/>
    <p:sldId id="296" r:id="rId27"/>
    <p:sldId id="351" r:id="rId28"/>
    <p:sldId id="352" r:id="rId29"/>
    <p:sldId id="353" r:id="rId30"/>
    <p:sldId id="354" r:id="rId31"/>
    <p:sldId id="355" r:id="rId32"/>
    <p:sldId id="356" r:id="rId33"/>
    <p:sldId id="357" r:id="rId34"/>
    <p:sldId id="358" r:id="rId35"/>
    <p:sldId id="359" r:id="rId36"/>
    <p:sldId id="360" r:id="rId37"/>
    <p:sldId id="361" r:id="rId38"/>
    <p:sldId id="362" r:id="rId39"/>
    <p:sldId id="363" r:id="rId40"/>
  </p:sldIdLst>
  <p:sldSz cx="10369550" cy="6911975"/>
  <p:notesSz cx="9929813" cy="6799263"/>
  <p:defaultTextStyle>
    <a:defPPr>
      <a:defRPr lang="fi-FI"/>
    </a:defPPr>
    <a:lvl1pPr marL="0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34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69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04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39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173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207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243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278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7">
          <p15:clr>
            <a:srgbClr val="A4A3A4"/>
          </p15:clr>
        </p15:guide>
        <p15:guide id="2" pos="32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2" userDrawn="1">
          <p15:clr>
            <a:srgbClr val="A4A3A4"/>
          </p15:clr>
        </p15:guide>
        <p15:guide id="2" pos="31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  <a:srgbClr val="2F20EC"/>
    <a:srgbClr val="FCEE21"/>
    <a:srgbClr val="C11A4D"/>
    <a:srgbClr val="FF4770"/>
    <a:srgbClr val="9F01FF"/>
    <a:srgbClr val="0EC501"/>
    <a:srgbClr val="FE01D3"/>
    <a:srgbClr val="30BEFE"/>
    <a:srgbClr val="D49D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preferSingleView="1">
    <p:restoredLeft sz="34580" autoAdjust="0"/>
    <p:restoredTop sz="86410" autoAdjust="0"/>
  </p:normalViewPr>
  <p:slideViewPr>
    <p:cSldViewPr showGuides="1">
      <p:cViewPr>
        <p:scale>
          <a:sx n="75" d="100"/>
          <a:sy n="75" d="100"/>
        </p:scale>
        <p:origin x="778" y="-230"/>
      </p:cViewPr>
      <p:guideLst>
        <p:guide orient="horz" pos="2177"/>
        <p:guide pos="32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31" d="100"/>
          <a:sy n="131" d="100"/>
        </p:scale>
        <p:origin x="-4792" y="-128"/>
      </p:cViewPr>
      <p:guideLst>
        <p:guide orient="horz" pos="2142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912514696725486E-2"/>
          <c:y val="5.296293080005595E-2"/>
          <c:w val="0.90632698996125094"/>
          <c:h val="0.853754940711462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Kasvun osuus 2007</c:v>
                </c:pt>
              </c:strCache>
            </c:strRef>
          </c:tx>
          <c:spPr>
            <a:solidFill>
              <a:srgbClr val="00FFFF"/>
            </a:solidFill>
            <a:ln w="11797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</c:numCache>
            </c:numRef>
          </c:cat>
          <c:val>
            <c:numRef>
              <c:f>Sheet1!$B$2:$B$22</c:f>
              <c:numCache>
                <c:formatCode>General</c:formatCode>
                <c:ptCount val="2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93257928"/>
        <c:axId val="393259496"/>
      </c:barChart>
      <c:catAx>
        <c:axId val="39325792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out"/>
        <c:tickLblPos val="nextTo"/>
        <c:spPr>
          <a:ln w="2359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aseline="0">
                <a:solidFill>
                  <a:srgbClr val="002060"/>
                </a:solidFill>
              </a:defRPr>
            </a:pPr>
            <a:endParaRPr lang="fi-FI"/>
          </a:p>
        </c:txPr>
        <c:crossAx val="393259496"/>
        <c:crossesAt val="-5"/>
        <c:auto val="0"/>
        <c:lblAlgn val="ctr"/>
        <c:lblOffset val="100"/>
        <c:tickLblSkip val="2"/>
        <c:tickMarkSkip val="1"/>
        <c:noMultiLvlLbl val="0"/>
      </c:catAx>
      <c:valAx>
        <c:axId val="393259496"/>
        <c:scaling>
          <c:orientation val="minMax"/>
          <c:max val="9"/>
          <c:min val="-4"/>
        </c:scaling>
        <c:delete val="0"/>
        <c:axPos val="l"/>
        <c:majorGridlines>
          <c:spPr>
            <a:ln w="11797">
              <a:solidFill>
                <a:srgbClr val="555555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294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aseline="0">
                <a:solidFill>
                  <a:srgbClr val="002060"/>
                </a:solidFill>
              </a:defRPr>
            </a:pPr>
            <a:endParaRPr lang="fi-FI"/>
          </a:p>
        </c:txPr>
        <c:crossAx val="393257928"/>
        <c:crosses val="autoZero"/>
        <c:crossBetween val="midCat"/>
        <c:majorUnit val="1"/>
        <c:minorUnit val="0.5"/>
      </c:valAx>
      <c:spPr>
        <a:noFill/>
        <a:ln w="2949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 b="1" i="0" u="none" strike="noStrike" baseline="0">
          <a:solidFill>
            <a:srgbClr val="000000"/>
          </a:solidFill>
          <a:latin typeface="Arial" pitchFamily="34" charset="0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336787564766837E-2"/>
          <c:y val="5.6964980633701187E-2"/>
          <c:w val="0.73742165222382694"/>
          <c:h val="0.89865424535890492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Combined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2911,I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Sheet1!$B$2:$B$50</c:f>
              <c:numCache>
                <c:formatCode>General</c:formatCode>
                <c:ptCount val="49"/>
                <c:pt idx="1">
                  <c:v>4740.7</c:v>
                </c:pt>
                <c:pt idx="2">
                  <c:v>4648.2</c:v>
                </c:pt>
                <c:pt idx="3">
                  <c:v>5421.1</c:v>
                </c:pt>
                <c:pt idx="4">
                  <c:v>4910.5</c:v>
                </c:pt>
                <c:pt idx="5">
                  <c:v>5207.6000000000004</c:v>
                </c:pt>
                <c:pt idx="6">
                  <c:v>5624.9</c:v>
                </c:pt>
                <c:pt idx="7">
                  <c:v>5724.6</c:v>
                </c:pt>
                <c:pt idx="8">
                  <c:v>5794.8</c:v>
                </c:pt>
                <c:pt idx="9">
                  <c:v>5603.9</c:v>
                </c:pt>
                <c:pt idx="10">
                  <c:v>5943.4</c:v>
                </c:pt>
                <c:pt idx="11">
                  <c:v>6129.9</c:v>
                </c:pt>
                <c:pt idx="12">
                  <c:v>6872</c:v>
                </c:pt>
                <c:pt idx="13">
                  <c:v>6293.9</c:v>
                </c:pt>
                <c:pt idx="14">
                  <c:v>6368.4</c:v>
                </c:pt>
                <c:pt idx="15">
                  <c:v>6600</c:v>
                </c:pt>
                <c:pt idx="16">
                  <c:v>6905.2</c:v>
                </c:pt>
                <c:pt idx="17">
                  <c:v>4106.2</c:v>
                </c:pt>
                <c:pt idx="18">
                  <c:v>4392.3</c:v>
                </c:pt>
                <c:pt idx="19">
                  <c:v>4396</c:v>
                </c:pt>
                <c:pt idx="20">
                  <c:v>4892.8999999999996</c:v>
                </c:pt>
                <c:pt idx="21">
                  <c:v>4622.8</c:v>
                </c:pt>
                <c:pt idx="22">
                  <c:v>4386.8999999999996</c:v>
                </c:pt>
                <c:pt idx="23">
                  <c:v>4518.3</c:v>
                </c:pt>
                <c:pt idx="24">
                  <c:v>5727.9</c:v>
                </c:pt>
                <c:pt idx="25">
                  <c:v>4625</c:v>
                </c:pt>
                <c:pt idx="26">
                  <c:v>4155</c:v>
                </c:pt>
                <c:pt idx="27">
                  <c:v>4271.2</c:v>
                </c:pt>
                <c:pt idx="28">
                  <c:v>5436</c:v>
                </c:pt>
                <c:pt idx="29">
                  <c:v>4217.3</c:v>
                </c:pt>
                <c:pt idx="30">
                  <c:v>4727.5</c:v>
                </c:pt>
                <c:pt idx="31">
                  <c:v>4193.1000000000004</c:v>
                </c:pt>
                <c:pt idx="32">
                  <c:v>4690.5</c:v>
                </c:pt>
                <c:pt idx="33">
                  <c:v>3330.8</c:v>
                </c:pt>
                <c:pt idx="34">
                  <c:v>3603.7</c:v>
                </c:pt>
                <c:pt idx="35">
                  <c:v>3246.4</c:v>
                </c:pt>
                <c:pt idx="36">
                  <c:v>3937.5</c:v>
                </c:pt>
                <c:pt idx="37">
                  <c:v>3167.6</c:v>
                </c:pt>
                <c:pt idx="38">
                  <c:v>3225.1</c:v>
                </c:pt>
                <c:pt idx="39">
                  <c:v>3897.6</c:v>
                </c:pt>
                <c:pt idx="40">
                  <c:v>3543.8</c:v>
                </c:pt>
                <c:pt idx="41">
                  <c:v>2922.8</c:v>
                </c:pt>
                <c:pt idx="42">
                  <c:v>2857.2</c:v>
                </c:pt>
                <c:pt idx="43">
                  <c:v>2549.3000000000002</c:v>
                </c:pt>
                <c:pt idx="44">
                  <c:v>3726.8</c:v>
                </c:pt>
                <c:pt idx="45">
                  <c:v>2975.9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2911,I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Sheet1!$C$2:$C$50</c:f>
              <c:numCache>
                <c:formatCode>General</c:formatCode>
                <c:ptCount val="49"/>
                <c:pt idx="1">
                  <c:v>4240.8999999999996</c:v>
                </c:pt>
                <c:pt idx="2">
                  <c:v>4283.3999999999996</c:v>
                </c:pt>
                <c:pt idx="3">
                  <c:v>4968.7</c:v>
                </c:pt>
                <c:pt idx="4">
                  <c:v>4521.5</c:v>
                </c:pt>
                <c:pt idx="5">
                  <c:v>4838</c:v>
                </c:pt>
                <c:pt idx="6">
                  <c:v>4942.5</c:v>
                </c:pt>
                <c:pt idx="7">
                  <c:v>5086.8</c:v>
                </c:pt>
                <c:pt idx="8">
                  <c:v>5362.5</c:v>
                </c:pt>
                <c:pt idx="9">
                  <c:v>4973.8</c:v>
                </c:pt>
                <c:pt idx="10">
                  <c:v>5160.8</c:v>
                </c:pt>
                <c:pt idx="11">
                  <c:v>5476.6</c:v>
                </c:pt>
                <c:pt idx="12">
                  <c:v>6179.3</c:v>
                </c:pt>
                <c:pt idx="13">
                  <c:v>5486</c:v>
                </c:pt>
                <c:pt idx="14">
                  <c:v>5374.6</c:v>
                </c:pt>
                <c:pt idx="15">
                  <c:v>5662.7</c:v>
                </c:pt>
                <c:pt idx="16">
                  <c:v>6018.3</c:v>
                </c:pt>
                <c:pt idx="17">
                  <c:v>3582.7</c:v>
                </c:pt>
                <c:pt idx="18">
                  <c:v>3720.6</c:v>
                </c:pt>
                <c:pt idx="19">
                  <c:v>3696.4</c:v>
                </c:pt>
                <c:pt idx="20">
                  <c:v>4137</c:v>
                </c:pt>
                <c:pt idx="21">
                  <c:v>3651.4</c:v>
                </c:pt>
                <c:pt idx="22">
                  <c:v>3676.6</c:v>
                </c:pt>
                <c:pt idx="23">
                  <c:v>3624.7</c:v>
                </c:pt>
                <c:pt idx="24">
                  <c:v>4667.5</c:v>
                </c:pt>
                <c:pt idx="25">
                  <c:v>3566</c:v>
                </c:pt>
                <c:pt idx="26">
                  <c:v>3453.7</c:v>
                </c:pt>
                <c:pt idx="27">
                  <c:v>3333.1</c:v>
                </c:pt>
                <c:pt idx="28">
                  <c:v>4370.3999999999996</c:v>
                </c:pt>
                <c:pt idx="29">
                  <c:v>3465.7</c:v>
                </c:pt>
                <c:pt idx="30">
                  <c:v>4050.4</c:v>
                </c:pt>
                <c:pt idx="31">
                  <c:v>3736.1</c:v>
                </c:pt>
                <c:pt idx="32">
                  <c:v>4104.5</c:v>
                </c:pt>
                <c:pt idx="33">
                  <c:v>2831.3</c:v>
                </c:pt>
                <c:pt idx="34">
                  <c:v>3140.2</c:v>
                </c:pt>
                <c:pt idx="35">
                  <c:v>2848.1</c:v>
                </c:pt>
                <c:pt idx="36">
                  <c:v>3568.1</c:v>
                </c:pt>
                <c:pt idx="37">
                  <c:v>2688.9</c:v>
                </c:pt>
                <c:pt idx="38">
                  <c:v>2730.1</c:v>
                </c:pt>
                <c:pt idx="39">
                  <c:v>3406.6</c:v>
                </c:pt>
                <c:pt idx="40">
                  <c:v>3068.3</c:v>
                </c:pt>
                <c:pt idx="41">
                  <c:v>2323</c:v>
                </c:pt>
                <c:pt idx="42">
                  <c:v>2317.1999999999998</c:v>
                </c:pt>
                <c:pt idx="43">
                  <c:v>2100.6</c:v>
                </c:pt>
                <c:pt idx="44">
                  <c:v>2972.1</c:v>
                </c:pt>
                <c:pt idx="45">
                  <c:v>2599.6999999999998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Domestic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2911,I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Sheet1!$D$2:$D$50</c:f>
              <c:numCache>
                <c:formatCode>General</c:formatCode>
                <c:ptCount val="49"/>
                <c:pt idx="1">
                  <c:v>499.7</c:v>
                </c:pt>
                <c:pt idx="2">
                  <c:v>364.8</c:v>
                </c:pt>
                <c:pt idx="3">
                  <c:v>452.4</c:v>
                </c:pt>
                <c:pt idx="4">
                  <c:v>389</c:v>
                </c:pt>
                <c:pt idx="5">
                  <c:v>369.6</c:v>
                </c:pt>
                <c:pt idx="6">
                  <c:v>682.4</c:v>
                </c:pt>
                <c:pt idx="7">
                  <c:v>637.79999999999995</c:v>
                </c:pt>
                <c:pt idx="8">
                  <c:v>432.3</c:v>
                </c:pt>
                <c:pt idx="9">
                  <c:v>630.20000000000005</c:v>
                </c:pt>
                <c:pt idx="10">
                  <c:v>782.7</c:v>
                </c:pt>
                <c:pt idx="11">
                  <c:v>653.29999999999995</c:v>
                </c:pt>
                <c:pt idx="12">
                  <c:v>692.7</c:v>
                </c:pt>
                <c:pt idx="13">
                  <c:v>807.9</c:v>
                </c:pt>
                <c:pt idx="14">
                  <c:v>993.8</c:v>
                </c:pt>
                <c:pt idx="15">
                  <c:v>937.3</c:v>
                </c:pt>
                <c:pt idx="16">
                  <c:v>886.9</c:v>
                </c:pt>
                <c:pt idx="17">
                  <c:v>523.5</c:v>
                </c:pt>
                <c:pt idx="18">
                  <c:v>671.6</c:v>
                </c:pt>
                <c:pt idx="19">
                  <c:v>699.5</c:v>
                </c:pt>
                <c:pt idx="20">
                  <c:v>755.9</c:v>
                </c:pt>
                <c:pt idx="21">
                  <c:v>971.5</c:v>
                </c:pt>
                <c:pt idx="22">
                  <c:v>710.4</c:v>
                </c:pt>
                <c:pt idx="23">
                  <c:v>893.6</c:v>
                </c:pt>
                <c:pt idx="24">
                  <c:v>1060.4000000000001</c:v>
                </c:pt>
                <c:pt idx="25">
                  <c:v>1059</c:v>
                </c:pt>
                <c:pt idx="26">
                  <c:v>701.4</c:v>
                </c:pt>
                <c:pt idx="27">
                  <c:v>938</c:v>
                </c:pt>
                <c:pt idx="28">
                  <c:v>1065.5999999999999</c:v>
                </c:pt>
                <c:pt idx="29">
                  <c:v>751.6</c:v>
                </c:pt>
                <c:pt idx="30">
                  <c:v>677.1</c:v>
                </c:pt>
                <c:pt idx="31">
                  <c:v>457</c:v>
                </c:pt>
                <c:pt idx="32">
                  <c:v>586.1</c:v>
                </c:pt>
                <c:pt idx="33">
                  <c:v>499.6</c:v>
                </c:pt>
                <c:pt idx="34">
                  <c:v>463.5</c:v>
                </c:pt>
                <c:pt idx="35">
                  <c:v>398.3</c:v>
                </c:pt>
                <c:pt idx="36">
                  <c:v>369.4</c:v>
                </c:pt>
                <c:pt idx="37">
                  <c:v>478.6</c:v>
                </c:pt>
                <c:pt idx="38">
                  <c:v>495</c:v>
                </c:pt>
                <c:pt idx="39">
                  <c:v>491</c:v>
                </c:pt>
                <c:pt idx="40">
                  <c:v>475.5</c:v>
                </c:pt>
                <c:pt idx="41">
                  <c:v>599.79999999999995</c:v>
                </c:pt>
                <c:pt idx="42">
                  <c:v>540</c:v>
                </c:pt>
                <c:pt idx="43">
                  <c:v>448.7</c:v>
                </c:pt>
                <c:pt idx="44">
                  <c:v>754.7</c:v>
                </c:pt>
                <c:pt idx="45">
                  <c:v>376.2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4067192"/>
        <c:axId val="484060528"/>
      </c:lineChart>
      <c:catAx>
        <c:axId val="484067192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64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6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84060528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484060528"/>
        <c:scaling>
          <c:orientation val="minMax"/>
          <c:max val="80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64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84067192"/>
        <c:crosses val="autoZero"/>
        <c:crossBetween val="midCat"/>
        <c:majorUnit val="500"/>
        <c:minorUnit val="100"/>
      </c:valAx>
      <c:spPr>
        <a:noFill/>
        <a:ln w="2646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01634772062363"/>
          <c:y val="0.33036899700461053"/>
          <c:w val="0.15824433859200832"/>
          <c:h val="0.62999452056942395"/>
        </c:manualLayout>
      </c:layout>
      <c:overlay val="0"/>
      <c:spPr>
        <a:solidFill>
          <a:schemeClr val="bg1"/>
        </a:solidFill>
        <a:ln w="2646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485115766262397E-2"/>
          <c:y val="0.15608338235366812"/>
          <c:w val="0.74090407938257996"/>
          <c:h val="0.80589553972624406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Domestic </c:v>
                </c:pt>
              </c:strCache>
            </c:strRef>
          </c:tx>
          <c:spPr>
            <a:solidFill>
              <a:srgbClr val="FF0000"/>
            </a:solidFill>
            <a:ln w="11392">
              <a:solidFill>
                <a:schemeClr val="tx1"/>
              </a:solidFill>
              <a:prstDash val="solid"/>
            </a:ln>
          </c:spPr>
          <c:cat>
            <c:strRef>
              <c:f>Sheet1!$A$2:$A$47</c:f>
              <c:strCache>
                <c:ptCount val="46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Sheet1!$B$2:$B$47</c:f>
              <c:numCache>
                <c:formatCode>General</c:formatCode>
                <c:ptCount val="46"/>
                <c:pt idx="0">
                  <c:v>566.4</c:v>
                </c:pt>
                <c:pt idx="1">
                  <c:v>667.2</c:v>
                </c:pt>
                <c:pt idx="2">
                  <c:v>583.79999999999995</c:v>
                </c:pt>
                <c:pt idx="3">
                  <c:v>587.9</c:v>
                </c:pt>
                <c:pt idx="4">
                  <c:v>694.3</c:v>
                </c:pt>
                <c:pt idx="5">
                  <c:v>532.5</c:v>
                </c:pt>
                <c:pt idx="6">
                  <c:v>532.5</c:v>
                </c:pt>
                <c:pt idx="7">
                  <c:v>547.20000000000005</c:v>
                </c:pt>
                <c:pt idx="8">
                  <c:v>390</c:v>
                </c:pt>
                <c:pt idx="9">
                  <c:v>487.1</c:v>
                </c:pt>
                <c:pt idx="10">
                  <c:v>634.4</c:v>
                </c:pt>
                <c:pt idx="11">
                  <c:v>585</c:v>
                </c:pt>
                <c:pt idx="12">
                  <c:v>600.9</c:v>
                </c:pt>
                <c:pt idx="13">
                  <c:v>668.9</c:v>
                </c:pt>
                <c:pt idx="14">
                  <c:v>925.8</c:v>
                </c:pt>
                <c:pt idx="15">
                  <c:v>896.9</c:v>
                </c:pt>
                <c:pt idx="16">
                  <c:v>913.7</c:v>
                </c:pt>
                <c:pt idx="17">
                  <c:v>567.70000000000005</c:v>
                </c:pt>
                <c:pt idx="18">
                  <c:v>581.6</c:v>
                </c:pt>
                <c:pt idx="19">
                  <c:v>609.4</c:v>
                </c:pt>
                <c:pt idx="20">
                  <c:v>632.4</c:v>
                </c:pt>
                <c:pt idx="21">
                  <c:v>784.7</c:v>
                </c:pt>
                <c:pt idx="22">
                  <c:v>581.9</c:v>
                </c:pt>
                <c:pt idx="23">
                  <c:v>735</c:v>
                </c:pt>
                <c:pt idx="24">
                  <c:v>732.9</c:v>
                </c:pt>
                <c:pt idx="25">
                  <c:v>789.3</c:v>
                </c:pt>
                <c:pt idx="26">
                  <c:v>721.8</c:v>
                </c:pt>
                <c:pt idx="27">
                  <c:v>834</c:v>
                </c:pt>
                <c:pt idx="28">
                  <c:v>892.6</c:v>
                </c:pt>
                <c:pt idx="29">
                  <c:v>618.70000000000005</c:v>
                </c:pt>
                <c:pt idx="30">
                  <c:v>642</c:v>
                </c:pt>
                <c:pt idx="31">
                  <c:v>528.20000000000005</c:v>
                </c:pt>
                <c:pt idx="32">
                  <c:v>593.70000000000005</c:v>
                </c:pt>
                <c:pt idx="33">
                  <c:v>581</c:v>
                </c:pt>
                <c:pt idx="34">
                  <c:v>482</c:v>
                </c:pt>
                <c:pt idx="35">
                  <c:v>414.2</c:v>
                </c:pt>
                <c:pt idx="36">
                  <c:v>396</c:v>
                </c:pt>
                <c:pt idx="37">
                  <c:v>481.9</c:v>
                </c:pt>
                <c:pt idx="38">
                  <c:v>521.79999999999995</c:v>
                </c:pt>
                <c:pt idx="39">
                  <c:v>574.29999999999995</c:v>
                </c:pt>
                <c:pt idx="40">
                  <c:v>554.9</c:v>
                </c:pt>
                <c:pt idx="41">
                  <c:v>738.9</c:v>
                </c:pt>
                <c:pt idx="42">
                  <c:v>643.29999999999995</c:v>
                </c:pt>
                <c:pt idx="43">
                  <c:v>564.70000000000005</c:v>
                </c:pt>
                <c:pt idx="44">
                  <c:v>826.5</c:v>
                </c:pt>
                <c:pt idx="45">
                  <c:v>516.79999999999995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rgbClr val="99CCFF"/>
            </a:solidFill>
            <a:ln w="11392">
              <a:solidFill>
                <a:schemeClr val="tx1"/>
              </a:solidFill>
              <a:prstDash val="solid"/>
            </a:ln>
          </c:spPr>
          <c:cat>
            <c:strRef>
              <c:f>Sheet1!$A$2:$A$47</c:f>
              <c:strCache>
                <c:ptCount val="46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Sheet1!$C$2:$C$47</c:f>
              <c:numCache>
                <c:formatCode>General</c:formatCode>
                <c:ptCount val="46"/>
                <c:pt idx="0">
                  <c:v>4970.5</c:v>
                </c:pt>
                <c:pt idx="1">
                  <c:v>5512.3</c:v>
                </c:pt>
                <c:pt idx="2">
                  <c:v>5561.9</c:v>
                </c:pt>
                <c:pt idx="3">
                  <c:v>6407.3</c:v>
                </c:pt>
                <c:pt idx="4">
                  <c:v>5298.9</c:v>
                </c:pt>
                <c:pt idx="5">
                  <c:v>5585</c:v>
                </c:pt>
                <c:pt idx="6">
                  <c:v>5706.2</c:v>
                </c:pt>
                <c:pt idx="7">
                  <c:v>5979</c:v>
                </c:pt>
                <c:pt idx="8">
                  <c:v>6341.9</c:v>
                </c:pt>
                <c:pt idx="9">
                  <c:v>5807.9</c:v>
                </c:pt>
                <c:pt idx="10">
                  <c:v>6016.4</c:v>
                </c:pt>
                <c:pt idx="11">
                  <c:v>6369</c:v>
                </c:pt>
                <c:pt idx="12">
                  <c:v>7177.2</c:v>
                </c:pt>
                <c:pt idx="13">
                  <c:v>6376.2</c:v>
                </c:pt>
                <c:pt idx="14">
                  <c:v>6135.2</c:v>
                </c:pt>
                <c:pt idx="15">
                  <c:v>6511.9</c:v>
                </c:pt>
                <c:pt idx="16">
                  <c:v>6841.4</c:v>
                </c:pt>
                <c:pt idx="17">
                  <c:v>4181.5</c:v>
                </c:pt>
                <c:pt idx="18">
                  <c:v>4274.7</c:v>
                </c:pt>
                <c:pt idx="19">
                  <c:v>4189.6000000000004</c:v>
                </c:pt>
                <c:pt idx="20">
                  <c:v>4634.2</c:v>
                </c:pt>
                <c:pt idx="21">
                  <c:v>4107.7</c:v>
                </c:pt>
                <c:pt idx="22">
                  <c:v>4158.2</c:v>
                </c:pt>
                <c:pt idx="23">
                  <c:v>4102.5</c:v>
                </c:pt>
                <c:pt idx="24">
                  <c:v>5076</c:v>
                </c:pt>
                <c:pt idx="25">
                  <c:v>3919.7</c:v>
                </c:pt>
                <c:pt idx="26">
                  <c:v>3715.1</c:v>
                </c:pt>
                <c:pt idx="27">
                  <c:v>3754.1</c:v>
                </c:pt>
                <c:pt idx="28">
                  <c:v>4577</c:v>
                </c:pt>
                <c:pt idx="29">
                  <c:v>3745.8</c:v>
                </c:pt>
                <c:pt idx="30">
                  <c:v>4376.6000000000004</c:v>
                </c:pt>
                <c:pt idx="31">
                  <c:v>4095.7</c:v>
                </c:pt>
                <c:pt idx="32">
                  <c:v>4398.7</c:v>
                </c:pt>
                <c:pt idx="33">
                  <c:v>3147.3</c:v>
                </c:pt>
                <c:pt idx="34">
                  <c:v>3514</c:v>
                </c:pt>
                <c:pt idx="35">
                  <c:v>3187.2</c:v>
                </c:pt>
                <c:pt idx="36">
                  <c:v>3743</c:v>
                </c:pt>
                <c:pt idx="37">
                  <c:v>2963</c:v>
                </c:pt>
                <c:pt idx="38">
                  <c:v>2995.5</c:v>
                </c:pt>
                <c:pt idx="39">
                  <c:v>3561.1</c:v>
                </c:pt>
                <c:pt idx="40">
                  <c:v>3550.8</c:v>
                </c:pt>
                <c:pt idx="41">
                  <c:v>2925.1</c:v>
                </c:pt>
                <c:pt idx="42">
                  <c:v>3038.3</c:v>
                </c:pt>
                <c:pt idx="43">
                  <c:v>2888.5</c:v>
                </c:pt>
                <c:pt idx="44">
                  <c:v>3653.7</c:v>
                </c:pt>
                <c:pt idx="45">
                  <c:v>3398.7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4066800"/>
        <c:axId val="484060920"/>
      </c:areaChart>
      <c:catAx>
        <c:axId val="48406680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2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84060920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484060920"/>
        <c:scaling>
          <c:orientation val="minMax"/>
          <c:max val="9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68" b="0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84066800"/>
        <c:crosses val="autoZero"/>
        <c:crossBetween val="midCat"/>
        <c:majorUnit val="500"/>
        <c:minorUnit val="100"/>
      </c:valAx>
      <c:spPr>
        <a:noFill/>
        <a:ln w="2848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351708930540247"/>
          <c:y val="0.46317253467014935"/>
          <c:w val="0.16648291069459759"/>
          <c:h val="0.49340178055037887"/>
        </c:manualLayout>
      </c:layout>
      <c:overlay val="0"/>
      <c:spPr>
        <a:solidFill>
          <a:schemeClr val="bg1"/>
        </a:solidFill>
        <a:ln w="2848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52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27370948379349E-2"/>
          <c:y val="0.10183299389002037"/>
          <c:w val="0.91956782713085239"/>
          <c:h val="0.81873727087576376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4058960"/>
        <c:axId val="484072288"/>
      </c:lineChart>
      <c:catAx>
        <c:axId val="484058960"/>
        <c:scaling>
          <c:orientation val="minMax"/>
        </c:scaling>
        <c:delete val="1"/>
        <c:axPos val="b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crossAx val="484072288"/>
        <c:crosses val="autoZero"/>
        <c:auto val="1"/>
        <c:lblAlgn val="ctr"/>
        <c:lblOffset val="100"/>
        <c:noMultiLvlLbl val="0"/>
      </c:catAx>
      <c:valAx>
        <c:axId val="484072288"/>
        <c:scaling>
          <c:orientation val="minMax"/>
          <c:max val="34"/>
        </c:scaling>
        <c:delete val="0"/>
        <c:axPos val="l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spPr>
          <a:ln w="29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1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84058960"/>
        <c:crosses val="autoZero"/>
        <c:crossBetween val="midCat"/>
        <c:majorUnit val="2"/>
      </c:valAx>
      <c:spPr>
        <a:noFill/>
        <a:ln w="2382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8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398169336384442E-2"/>
          <c:y val="3.3201946827140234E-2"/>
          <c:w val="0.70768325037565738"/>
          <c:h val="0.8794354562080056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Combined </c:v>
                </c:pt>
              </c:strCache>
            </c:strRef>
          </c:tx>
          <c:spPr>
            <a:ln w="37274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Sheet1!$B$2:$B$50</c:f>
              <c:numCache>
                <c:formatCode>General</c:formatCode>
                <c:ptCount val="49"/>
                <c:pt idx="1">
                  <c:v>1963.9</c:v>
                </c:pt>
                <c:pt idx="2">
                  <c:v>2987</c:v>
                </c:pt>
                <c:pt idx="3">
                  <c:v>2006.9</c:v>
                </c:pt>
                <c:pt idx="4">
                  <c:v>3216.9</c:v>
                </c:pt>
                <c:pt idx="5">
                  <c:v>3333.6</c:v>
                </c:pt>
                <c:pt idx="6">
                  <c:v>2381.6999999999998</c:v>
                </c:pt>
                <c:pt idx="7">
                  <c:v>2371.6</c:v>
                </c:pt>
                <c:pt idx="8">
                  <c:v>2990.6</c:v>
                </c:pt>
                <c:pt idx="9">
                  <c:v>3078.9</c:v>
                </c:pt>
                <c:pt idx="10">
                  <c:v>4287.6000000000004</c:v>
                </c:pt>
                <c:pt idx="11">
                  <c:v>2938.8</c:v>
                </c:pt>
                <c:pt idx="12">
                  <c:v>3441.5</c:v>
                </c:pt>
                <c:pt idx="13">
                  <c:v>3998.6</c:v>
                </c:pt>
                <c:pt idx="14">
                  <c:v>3336.1</c:v>
                </c:pt>
                <c:pt idx="15">
                  <c:v>3874.9</c:v>
                </c:pt>
                <c:pt idx="16">
                  <c:v>1919.3</c:v>
                </c:pt>
                <c:pt idx="17">
                  <c:v>1612.4</c:v>
                </c:pt>
                <c:pt idx="18">
                  <c:v>1501</c:v>
                </c:pt>
                <c:pt idx="19">
                  <c:v>1741.2</c:v>
                </c:pt>
                <c:pt idx="20">
                  <c:v>2167.6</c:v>
                </c:pt>
                <c:pt idx="21">
                  <c:v>1884.4</c:v>
                </c:pt>
                <c:pt idx="22">
                  <c:v>2310.1999999999998</c:v>
                </c:pt>
                <c:pt idx="23">
                  <c:v>2130.3000000000002</c:v>
                </c:pt>
                <c:pt idx="24">
                  <c:v>2858</c:v>
                </c:pt>
                <c:pt idx="25">
                  <c:v>2955.8</c:v>
                </c:pt>
                <c:pt idx="26">
                  <c:v>3790.7</c:v>
                </c:pt>
                <c:pt idx="27">
                  <c:v>2851.2</c:v>
                </c:pt>
                <c:pt idx="28">
                  <c:v>3366.4</c:v>
                </c:pt>
                <c:pt idx="29">
                  <c:v>3167.2</c:v>
                </c:pt>
                <c:pt idx="30">
                  <c:v>3009.3</c:v>
                </c:pt>
                <c:pt idx="31">
                  <c:v>2754.2</c:v>
                </c:pt>
                <c:pt idx="32">
                  <c:v>3452.5</c:v>
                </c:pt>
                <c:pt idx="33">
                  <c:v>2763.3</c:v>
                </c:pt>
                <c:pt idx="34">
                  <c:v>2963.9</c:v>
                </c:pt>
                <c:pt idx="35">
                  <c:v>2790.4</c:v>
                </c:pt>
                <c:pt idx="36">
                  <c:v>2761.8</c:v>
                </c:pt>
                <c:pt idx="37">
                  <c:v>3386.9</c:v>
                </c:pt>
                <c:pt idx="38">
                  <c:v>3631.7</c:v>
                </c:pt>
                <c:pt idx="39">
                  <c:v>4220.1000000000004</c:v>
                </c:pt>
                <c:pt idx="40">
                  <c:v>3409</c:v>
                </c:pt>
                <c:pt idx="41">
                  <c:v>3081</c:v>
                </c:pt>
                <c:pt idx="42">
                  <c:v>4931.8999999999996</c:v>
                </c:pt>
                <c:pt idx="43">
                  <c:v>3794.8</c:v>
                </c:pt>
                <c:pt idx="44">
                  <c:v>3438.3</c:v>
                </c:pt>
                <c:pt idx="45">
                  <c:v>3090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Sheet1!$C$2:$C$50</c:f>
              <c:numCache>
                <c:formatCode>General</c:formatCode>
                <c:ptCount val="49"/>
                <c:pt idx="1">
                  <c:v>1382.7</c:v>
                </c:pt>
                <c:pt idx="2">
                  <c:v>2394.1999999999998</c:v>
                </c:pt>
                <c:pt idx="3">
                  <c:v>1538.6</c:v>
                </c:pt>
                <c:pt idx="4">
                  <c:v>2356.3000000000002</c:v>
                </c:pt>
                <c:pt idx="5">
                  <c:v>2712.6</c:v>
                </c:pt>
                <c:pt idx="6">
                  <c:v>1752</c:v>
                </c:pt>
                <c:pt idx="7">
                  <c:v>1808</c:v>
                </c:pt>
                <c:pt idx="8">
                  <c:v>2366.6999999999998</c:v>
                </c:pt>
                <c:pt idx="9">
                  <c:v>2458.1999999999998</c:v>
                </c:pt>
                <c:pt idx="10">
                  <c:v>3646.3</c:v>
                </c:pt>
                <c:pt idx="11">
                  <c:v>2327.6999999999998</c:v>
                </c:pt>
                <c:pt idx="12">
                  <c:v>2749.7</c:v>
                </c:pt>
                <c:pt idx="13">
                  <c:v>3341.7</c:v>
                </c:pt>
                <c:pt idx="14">
                  <c:v>2663.2</c:v>
                </c:pt>
                <c:pt idx="15">
                  <c:v>3300.2</c:v>
                </c:pt>
                <c:pt idx="16">
                  <c:v>1439</c:v>
                </c:pt>
                <c:pt idx="17">
                  <c:v>1230.2</c:v>
                </c:pt>
                <c:pt idx="18">
                  <c:v>1108.5999999999999</c:v>
                </c:pt>
                <c:pt idx="19">
                  <c:v>1428.4</c:v>
                </c:pt>
                <c:pt idx="20">
                  <c:v>1723.2</c:v>
                </c:pt>
                <c:pt idx="21">
                  <c:v>1496.1</c:v>
                </c:pt>
                <c:pt idx="22">
                  <c:v>1837.8</c:v>
                </c:pt>
                <c:pt idx="23">
                  <c:v>1792.2</c:v>
                </c:pt>
                <c:pt idx="24">
                  <c:v>2124.8000000000002</c:v>
                </c:pt>
                <c:pt idx="25">
                  <c:v>2245.8000000000002</c:v>
                </c:pt>
                <c:pt idx="26">
                  <c:v>3045.1</c:v>
                </c:pt>
                <c:pt idx="27">
                  <c:v>2326.8000000000002</c:v>
                </c:pt>
                <c:pt idx="28">
                  <c:v>2706.5</c:v>
                </c:pt>
                <c:pt idx="29">
                  <c:v>2530.5</c:v>
                </c:pt>
                <c:pt idx="30">
                  <c:v>2385.1</c:v>
                </c:pt>
                <c:pt idx="31">
                  <c:v>2204.5</c:v>
                </c:pt>
                <c:pt idx="32">
                  <c:v>2854.8</c:v>
                </c:pt>
                <c:pt idx="33">
                  <c:v>2240.6999999999998</c:v>
                </c:pt>
                <c:pt idx="34">
                  <c:v>2287.1999999999998</c:v>
                </c:pt>
                <c:pt idx="35">
                  <c:v>2280.6</c:v>
                </c:pt>
                <c:pt idx="36">
                  <c:v>2197.6999999999998</c:v>
                </c:pt>
                <c:pt idx="37">
                  <c:v>2601.6</c:v>
                </c:pt>
                <c:pt idx="38">
                  <c:v>2768.9</c:v>
                </c:pt>
                <c:pt idx="39">
                  <c:v>3107.6</c:v>
                </c:pt>
                <c:pt idx="40">
                  <c:v>2693.2</c:v>
                </c:pt>
                <c:pt idx="41">
                  <c:v>2372.1</c:v>
                </c:pt>
                <c:pt idx="42">
                  <c:v>3960.7</c:v>
                </c:pt>
                <c:pt idx="43">
                  <c:v>3247.6</c:v>
                </c:pt>
                <c:pt idx="44">
                  <c:v>2642.1</c:v>
                </c:pt>
                <c:pt idx="45">
                  <c:v>2259.6999999999998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Domestic</c:v>
                </c:pt>
              </c:strCache>
            </c:strRef>
          </c:tx>
          <c:spPr>
            <a:ln w="38100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Sheet1!$D$2:$D$50</c:f>
              <c:numCache>
                <c:formatCode>General</c:formatCode>
                <c:ptCount val="49"/>
                <c:pt idx="1">
                  <c:v>581.20000000000005</c:v>
                </c:pt>
                <c:pt idx="2">
                  <c:v>592.79999999999995</c:v>
                </c:pt>
                <c:pt idx="3">
                  <c:v>468.3</c:v>
                </c:pt>
                <c:pt idx="4">
                  <c:v>860.6</c:v>
                </c:pt>
                <c:pt idx="5">
                  <c:v>621</c:v>
                </c:pt>
                <c:pt idx="6">
                  <c:v>629.70000000000005</c:v>
                </c:pt>
                <c:pt idx="7">
                  <c:v>563.6</c:v>
                </c:pt>
                <c:pt idx="8">
                  <c:v>623.9</c:v>
                </c:pt>
                <c:pt idx="9">
                  <c:v>620.79999999999995</c:v>
                </c:pt>
                <c:pt idx="10">
                  <c:v>641.29999999999995</c:v>
                </c:pt>
                <c:pt idx="11">
                  <c:v>611.1</c:v>
                </c:pt>
                <c:pt idx="12">
                  <c:v>691.9</c:v>
                </c:pt>
                <c:pt idx="13">
                  <c:v>656.9</c:v>
                </c:pt>
                <c:pt idx="14">
                  <c:v>673</c:v>
                </c:pt>
                <c:pt idx="15">
                  <c:v>574.70000000000005</c:v>
                </c:pt>
                <c:pt idx="16">
                  <c:v>480.3</c:v>
                </c:pt>
                <c:pt idx="17">
                  <c:v>382.1</c:v>
                </c:pt>
                <c:pt idx="18">
                  <c:v>392.5</c:v>
                </c:pt>
                <c:pt idx="19">
                  <c:v>312.7</c:v>
                </c:pt>
                <c:pt idx="20">
                  <c:v>444.4</c:v>
                </c:pt>
                <c:pt idx="21">
                  <c:v>388.3</c:v>
                </c:pt>
                <c:pt idx="22">
                  <c:v>472.4</c:v>
                </c:pt>
                <c:pt idx="23">
                  <c:v>338.1</c:v>
                </c:pt>
                <c:pt idx="24">
                  <c:v>733.2</c:v>
                </c:pt>
                <c:pt idx="25">
                  <c:v>710.1</c:v>
                </c:pt>
                <c:pt idx="26">
                  <c:v>745.6</c:v>
                </c:pt>
                <c:pt idx="27">
                  <c:v>524.5</c:v>
                </c:pt>
                <c:pt idx="28">
                  <c:v>659.9</c:v>
                </c:pt>
                <c:pt idx="29">
                  <c:v>636.70000000000005</c:v>
                </c:pt>
                <c:pt idx="30">
                  <c:v>624.20000000000005</c:v>
                </c:pt>
                <c:pt idx="31">
                  <c:v>549.70000000000005</c:v>
                </c:pt>
                <c:pt idx="32">
                  <c:v>597.70000000000005</c:v>
                </c:pt>
                <c:pt idx="33">
                  <c:v>522.6</c:v>
                </c:pt>
                <c:pt idx="34">
                  <c:v>676.6</c:v>
                </c:pt>
                <c:pt idx="35">
                  <c:v>509.7</c:v>
                </c:pt>
                <c:pt idx="36">
                  <c:v>564.1</c:v>
                </c:pt>
                <c:pt idx="37">
                  <c:v>785.3</c:v>
                </c:pt>
                <c:pt idx="38">
                  <c:v>862.8</c:v>
                </c:pt>
                <c:pt idx="39">
                  <c:v>1112.5</c:v>
                </c:pt>
                <c:pt idx="40">
                  <c:v>715.9</c:v>
                </c:pt>
                <c:pt idx="41">
                  <c:v>708.9</c:v>
                </c:pt>
                <c:pt idx="42">
                  <c:v>971.2</c:v>
                </c:pt>
                <c:pt idx="43">
                  <c:v>547.29999999999995</c:v>
                </c:pt>
                <c:pt idx="44">
                  <c:v>796.2</c:v>
                </c:pt>
                <c:pt idx="45">
                  <c:v>830.4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4753528"/>
        <c:axId val="464758624"/>
      </c:lineChart>
      <c:catAx>
        <c:axId val="46475352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310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3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64758624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464758624"/>
        <c:scaling>
          <c:orientation val="minMax"/>
          <c:max val="55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310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12" b="0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64753528"/>
        <c:crosses val="autoZero"/>
        <c:crossBetween val="midCat"/>
        <c:majorUnit val="500"/>
        <c:minorUnit val="100"/>
      </c:valAx>
      <c:spPr>
        <a:noFill/>
        <a:ln w="3106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1693367214781387"/>
          <c:y val="0.32383698889569462"/>
          <c:w val="0.17688275259661471"/>
          <c:h val="0.59131635503711588"/>
        </c:manualLayout>
      </c:layout>
      <c:overlay val="0"/>
      <c:spPr>
        <a:solidFill>
          <a:schemeClr val="bg1"/>
        </a:solidFill>
        <a:ln w="3106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2060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6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119170984455959E-2"/>
          <c:y val="2.7734998719037875E-2"/>
          <c:w val="0.73886010362694299"/>
          <c:h val="0.94453000256192421"/>
        </c:manualLayout>
      </c:layout>
      <c:areaChart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Domestic </c:v>
                </c:pt>
              </c:strCache>
            </c:strRef>
          </c:tx>
          <c:spPr>
            <a:solidFill>
              <a:srgbClr val="FF0000"/>
            </a:solidFill>
            <a:ln w="11448">
              <a:solidFill>
                <a:schemeClr val="tx1"/>
              </a:solidFill>
              <a:prstDash val="sysDash"/>
            </a:ln>
          </c:spPr>
          <c:cat>
            <c:strRef>
              <c:f>Sheet1!$A$2:$A$47</c:f>
              <c:strCache>
                <c:ptCount val="46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Sheet1!$C$2:$C$47</c:f>
              <c:numCache>
                <c:formatCode>General</c:formatCode>
                <c:ptCount val="46"/>
                <c:pt idx="0">
                  <c:v>1257.0999999999999</c:v>
                </c:pt>
                <c:pt idx="1">
                  <c:v>1361.4</c:v>
                </c:pt>
                <c:pt idx="2">
                  <c:v>1350.5</c:v>
                </c:pt>
                <c:pt idx="3">
                  <c:v>1301.9000000000001</c:v>
                </c:pt>
                <c:pt idx="4">
                  <c:v>1523</c:v>
                </c:pt>
                <c:pt idx="5">
                  <c:v>1582.9</c:v>
                </c:pt>
                <c:pt idx="6">
                  <c:v>2008.7</c:v>
                </c:pt>
                <c:pt idx="7">
                  <c:v>1864</c:v>
                </c:pt>
                <c:pt idx="8">
                  <c:v>1843.2</c:v>
                </c:pt>
                <c:pt idx="9">
                  <c:v>2052.1999999999998</c:v>
                </c:pt>
                <c:pt idx="10">
                  <c:v>2173.3000000000002</c:v>
                </c:pt>
                <c:pt idx="11">
                  <c:v>2373.5</c:v>
                </c:pt>
                <c:pt idx="12">
                  <c:v>2095.3000000000002</c:v>
                </c:pt>
                <c:pt idx="13">
                  <c:v>1953.5</c:v>
                </c:pt>
                <c:pt idx="14">
                  <c:v>1839</c:v>
                </c:pt>
                <c:pt idx="15">
                  <c:v>1816.2</c:v>
                </c:pt>
                <c:pt idx="16">
                  <c:v>1584.3</c:v>
                </c:pt>
                <c:pt idx="17">
                  <c:v>1501</c:v>
                </c:pt>
                <c:pt idx="18">
                  <c:v>1310.4000000000001</c:v>
                </c:pt>
                <c:pt idx="19">
                  <c:v>1260.5</c:v>
                </c:pt>
                <c:pt idx="20">
                  <c:v>1239.8</c:v>
                </c:pt>
                <c:pt idx="21">
                  <c:v>1199.8</c:v>
                </c:pt>
                <c:pt idx="22">
                  <c:v>1294.3</c:v>
                </c:pt>
                <c:pt idx="23">
                  <c:v>1124.5</c:v>
                </c:pt>
                <c:pt idx="24">
                  <c:v>1434.1</c:v>
                </c:pt>
                <c:pt idx="25">
                  <c:v>1793.7</c:v>
                </c:pt>
                <c:pt idx="26">
                  <c:v>1986.3</c:v>
                </c:pt>
                <c:pt idx="27">
                  <c:v>1927.1</c:v>
                </c:pt>
                <c:pt idx="28">
                  <c:v>1802.9</c:v>
                </c:pt>
                <c:pt idx="29">
                  <c:v>1865.5</c:v>
                </c:pt>
                <c:pt idx="30">
                  <c:v>2132</c:v>
                </c:pt>
                <c:pt idx="31">
                  <c:v>1716.6</c:v>
                </c:pt>
                <c:pt idx="32">
                  <c:v>1730.9</c:v>
                </c:pt>
                <c:pt idx="33">
                  <c:v>1518.8</c:v>
                </c:pt>
                <c:pt idx="34">
                  <c:v>1632.7</c:v>
                </c:pt>
                <c:pt idx="35">
                  <c:v>1646.6</c:v>
                </c:pt>
                <c:pt idx="36">
                  <c:v>1457.1</c:v>
                </c:pt>
                <c:pt idx="37">
                  <c:v>1658.6</c:v>
                </c:pt>
                <c:pt idx="38">
                  <c:v>1751.7</c:v>
                </c:pt>
                <c:pt idx="39">
                  <c:v>2220.9</c:v>
                </c:pt>
                <c:pt idx="40">
                  <c:v>2296.6999999999998</c:v>
                </c:pt>
                <c:pt idx="41">
                  <c:v>2398.6</c:v>
                </c:pt>
                <c:pt idx="42">
                  <c:v>2527.5</c:v>
                </c:pt>
                <c:pt idx="43">
                  <c:v>2305.3000000000002</c:v>
                </c:pt>
                <c:pt idx="44">
                  <c:v>2323.4</c:v>
                </c:pt>
                <c:pt idx="45">
                  <c:v>2468.4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rgbClr val="99CCFF"/>
            </a:solidFill>
            <a:ln w="11448">
              <a:solidFill>
                <a:schemeClr val="tx1"/>
              </a:solidFill>
              <a:prstDash val="solid"/>
            </a:ln>
          </c:spPr>
          <c:cat>
            <c:strRef>
              <c:f>Sheet1!$A$2:$A$47</c:f>
              <c:strCache>
                <c:ptCount val="46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Sheet1!$D$2:$D$47</c:f>
              <c:numCache>
                <c:formatCode>General</c:formatCode>
                <c:ptCount val="46"/>
                <c:pt idx="0">
                  <c:v>4596.5</c:v>
                </c:pt>
                <c:pt idx="1">
                  <c:v>4967.3</c:v>
                </c:pt>
                <c:pt idx="2">
                  <c:v>6083.8</c:v>
                </c:pt>
                <c:pt idx="3">
                  <c:v>6783.9</c:v>
                </c:pt>
                <c:pt idx="4">
                  <c:v>7668.1</c:v>
                </c:pt>
                <c:pt idx="5">
                  <c:v>9056</c:v>
                </c:pt>
                <c:pt idx="6">
                  <c:v>8334.4</c:v>
                </c:pt>
                <c:pt idx="7">
                  <c:v>8888.7999999999993</c:v>
                </c:pt>
                <c:pt idx="8">
                  <c:v>9320.5</c:v>
                </c:pt>
                <c:pt idx="9">
                  <c:v>9577.7000000000007</c:v>
                </c:pt>
                <c:pt idx="10">
                  <c:v>10911.1</c:v>
                </c:pt>
                <c:pt idx="11">
                  <c:v>10911.7</c:v>
                </c:pt>
                <c:pt idx="12">
                  <c:v>11138.1</c:v>
                </c:pt>
                <c:pt idx="13">
                  <c:v>11938.5</c:v>
                </c:pt>
                <c:pt idx="14">
                  <c:v>11750.6</c:v>
                </c:pt>
                <c:pt idx="15">
                  <c:v>12732.9</c:v>
                </c:pt>
                <c:pt idx="16">
                  <c:v>11225.8</c:v>
                </c:pt>
                <c:pt idx="17">
                  <c:v>10026</c:v>
                </c:pt>
                <c:pt idx="18">
                  <c:v>8738.5</c:v>
                </c:pt>
                <c:pt idx="19">
                  <c:v>8473.2000000000007</c:v>
                </c:pt>
                <c:pt idx="20">
                  <c:v>7239.2</c:v>
                </c:pt>
                <c:pt idx="21">
                  <c:v>6959.2</c:v>
                </c:pt>
                <c:pt idx="22">
                  <c:v>6964.9</c:v>
                </c:pt>
                <c:pt idx="23">
                  <c:v>6895.5</c:v>
                </c:pt>
                <c:pt idx="24">
                  <c:v>5935.2</c:v>
                </c:pt>
                <c:pt idx="25">
                  <c:v>5953.1</c:v>
                </c:pt>
                <c:pt idx="26">
                  <c:v>6710.9</c:v>
                </c:pt>
                <c:pt idx="27">
                  <c:v>7062</c:v>
                </c:pt>
                <c:pt idx="28">
                  <c:v>7116.5</c:v>
                </c:pt>
                <c:pt idx="29">
                  <c:v>7206.7</c:v>
                </c:pt>
                <c:pt idx="30">
                  <c:v>6849.4</c:v>
                </c:pt>
                <c:pt idx="31">
                  <c:v>6559.6</c:v>
                </c:pt>
                <c:pt idx="32">
                  <c:v>6877.4</c:v>
                </c:pt>
                <c:pt idx="33">
                  <c:v>7133.2</c:v>
                </c:pt>
                <c:pt idx="34">
                  <c:v>6881.7</c:v>
                </c:pt>
                <c:pt idx="35">
                  <c:v>6920.4</c:v>
                </c:pt>
                <c:pt idx="36">
                  <c:v>6270.9</c:v>
                </c:pt>
                <c:pt idx="37">
                  <c:v>6804.6</c:v>
                </c:pt>
                <c:pt idx="38">
                  <c:v>6827.5</c:v>
                </c:pt>
                <c:pt idx="39">
                  <c:v>7442.7</c:v>
                </c:pt>
                <c:pt idx="40">
                  <c:v>7531.5</c:v>
                </c:pt>
                <c:pt idx="41">
                  <c:v>7754.1</c:v>
                </c:pt>
                <c:pt idx="42">
                  <c:v>8715.7999999999993</c:v>
                </c:pt>
                <c:pt idx="43">
                  <c:v>9722.6</c:v>
                </c:pt>
                <c:pt idx="44">
                  <c:v>9842.5</c:v>
                </c:pt>
                <c:pt idx="45">
                  <c:v>10031.5</c:v>
                </c:pt>
              </c:numCache>
            </c:numRef>
          </c:val>
        </c:ser>
        <c:ser>
          <c:idx val="4"/>
          <c:order val="2"/>
          <c:tx>
            <c:strRef>
              <c:f>Sheet1!$F$1</c:f>
              <c:strCache>
                <c:ptCount val="1"/>
              </c:strCache>
            </c:strRef>
          </c:tx>
          <c:spPr>
            <a:noFill/>
            <a:ln w="22895">
              <a:noFill/>
            </a:ln>
          </c:spPr>
          <c:cat>
            <c:strRef>
              <c:f>Sheet1!$A$2:$A$47</c:f>
              <c:strCache>
                <c:ptCount val="46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Sheet1!$F$2:$F$47</c:f>
              <c:numCache>
                <c:formatCode>General</c:formatCode>
                <c:ptCount val="4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4758232"/>
        <c:axId val="464755096"/>
      </c:areaChart>
      <c:catAx>
        <c:axId val="464758232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1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64755096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464755096"/>
        <c:scaling>
          <c:orientation val="minMax"/>
          <c:max val="15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52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64758232"/>
        <c:crosses val="autoZero"/>
        <c:crossBetween val="midCat"/>
        <c:majorUnit val="1000"/>
        <c:minorUnit val="500"/>
      </c:valAx>
      <c:spPr>
        <a:noFill/>
        <a:ln w="2862">
          <a:solidFill>
            <a:schemeClr val="tx1"/>
          </a:solidFill>
          <a:prstDash val="solid"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8372612919552147"/>
          <c:y val="0.30646773103149549"/>
          <c:w val="0.16273870804478516"/>
          <c:h val="0.67286135710274708"/>
        </c:manualLayout>
      </c:layout>
      <c:overlay val="0"/>
      <c:spPr>
        <a:solidFill>
          <a:schemeClr val="bg1"/>
        </a:solidFill>
        <a:ln w="2862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51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058522378989302E-2"/>
          <c:y val="5.4731409859586806E-2"/>
          <c:w val="0.92560425770367072"/>
          <c:h val="0.86790490011449295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Metallien jalostus / Metals industry</c:v>
                </c:pt>
              </c:strCache>
            </c:strRef>
          </c:tx>
          <c:spPr>
            <a:ln w="4445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Taul1!$A$2:$A$145</c:f>
              <c:numCache>
                <c:formatCode>mm\/yyyy</c:formatCode>
                <c:ptCount val="144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  <c:pt idx="132">
                  <c:v>42370</c:v>
                </c:pt>
                <c:pt idx="133">
                  <c:v>42401</c:v>
                </c:pt>
                <c:pt idx="134">
                  <c:v>42430</c:v>
                </c:pt>
                <c:pt idx="135">
                  <c:v>42461</c:v>
                </c:pt>
                <c:pt idx="136">
                  <c:v>42491</c:v>
                </c:pt>
                <c:pt idx="137">
                  <c:v>42522</c:v>
                </c:pt>
                <c:pt idx="138">
                  <c:v>42552</c:v>
                </c:pt>
                <c:pt idx="139">
                  <c:v>42583</c:v>
                </c:pt>
                <c:pt idx="140">
                  <c:v>42614</c:v>
                </c:pt>
                <c:pt idx="141">
                  <c:v>42644</c:v>
                </c:pt>
                <c:pt idx="142">
                  <c:v>42675</c:v>
                </c:pt>
                <c:pt idx="143">
                  <c:v>42705</c:v>
                </c:pt>
              </c:numCache>
            </c:numRef>
          </c:cat>
          <c:val>
            <c:numRef>
              <c:f>Taul1!$B$2:$B$145</c:f>
              <c:numCache>
                <c:formatCode>0.0</c:formatCode>
                <c:ptCount val="144"/>
                <c:pt idx="0">
                  <c:v>106.2</c:v>
                </c:pt>
                <c:pt idx="1">
                  <c:v>106.2</c:v>
                </c:pt>
                <c:pt idx="2">
                  <c:v>110.8</c:v>
                </c:pt>
                <c:pt idx="3">
                  <c:v>100.4</c:v>
                </c:pt>
                <c:pt idx="4">
                  <c:v>100.8</c:v>
                </c:pt>
                <c:pt idx="5">
                  <c:v>96.1</c:v>
                </c:pt>
                <c:pt idx="6">
                  <c:v>93.8</c:v>
                </c:pt>
                <c:pt idx="7">
                  <c:v>96.1</c:v>
                </c:pt>
                <c:pt idx="8">
                  <c:v>95.5</c:v>
                </c:pt>
                <c:pt idx="9">
                  <c:v>96.3</c:v>
                </c:pt>
                <c:pt idx="10">
                  <c:v>98.2</c:v>
                </c:pt>
                <c:pt idx="11">
                  <c:v>99.6</c:v>
                </c:pt>
                <c:pt idx="12">
                  <c:v>101.5</c:v>
                </c:pt>
                <c:pt idx="13">
                  <c:v>98.8</c:v>
                </c:pt>
                <c:pt idx="14">
                  <c:v>105.1</c:v>
                </c:pt>
                <c:pt idx="15">
                  <c:v>110.1</c:v>
                </c:pt>
                <c:pt idx="16">
                  <c:v>116.5</c:v>
                </c:pt>
                <c:pt idx="17">
                  <c:v>119.4</c:v>
                </c:pt>
                <c:pt idx="18">
                  <c:v>125.5</c:v>
                </c:pt>
                <c:pt idx="19">
                  <c:v>125.4</c:v>
                </c:pt>
                <c:pt idx="20">
                  <c:v>132.80000000000001</c:v>
                </c:pt>
                <c:pt idx="21">
                  <c:v>143.6</c:v>
                </c:pt>
                <c:pt idx="22">
                  <c:v>145.80000000000001</c:v>
                </c:pt>
                <c:pt idx="23">
                  <c:v>148.5</c:v>
                </c:pt>
                <c:pt idx="24">
                  <c:v>150.6</c:v>
                </c:pt>
                <c:pt idx="25">
                  <c:v>146.6</c:v>
                </c:pt>
                <c:pt idx="26">
                  <c:v>143.19999999999999</c:v>
                </c:pt>
                <c:pt idx="27">
                  <c:v>146.1</c:v>
                </c:pt>
                <c:pt idx="28">
                  <c:v>148.6</c:v>
                </c:pt>
                <c:pt idx="29">
                  <c:v>134.30000000000001</c:v>
                </c:pt>
                <c:pt idx="30">
                  <c:v>122.3</c:v>
                </c:pt>
                <c:pt idx="31">
                  <c:v>125.2</c:v>
                </c:pt>
                <c:pt idx="32">
                  <c:v>121.8</c:v>
                </c:pt>
                <c:pt idx="33">
                  <c:v>125.5</c:v>
                </c:pt>
                <c:pt idx="34">
                  <c:v>130.6</c:v>
                </c:pt>
                <c:pt idx="35">
                  <c:v>127.8</c:v>
                </c:pt>
                <c:pt idx="36">
                  <c:v>141.19999999999999</c:v>
                </c:pt>
                <c:pt idx="37">
                  <c:v>147.4</c:v>
                </c:pt>
                <c:pt idx="38">
                  <c:v>141.80000000000001</c:v>
                </c:pt>
                <c:pt idx="39">
                  <c:v>137.1</c:v>
                </c:pt>
                <c:pt idx="40">
                  <c:v>137.80000000000001</c:v>
                </c:pt>
                <c:pt idx="41">
                  <c:v>132.69999999999999</c:v>
                </c:pt>
                <c:pt idx="42">
                  <c:v>130.5</c:v>
                </c:pt>
                <c:pt idx="43">
                  <c:v>131.19999999999999</c:v>
                </c:pt>
                <c:pt idx="44">
                  <c:v>120.4</c:v>
                </c:pt>
                <c:pt idx="45">
                  <c:v>119.9</c:v>
                </c:pt>
                <c:pt idx="46">
                  <c:v>86.6</c:v>
                </c:pt>
                <c:pt idx="47">
                  <c:v>63.6</c:v>
                </c:pt>
                <c:pt idx="48">
                  <c:v>62.9</c:v>
                </c:pt>
                <c:pt idx="49">
                  <c:v>60.8</c:v>
                </c:pt>
                <c:pt idx="50">
                  <c:v>58.6</c:v>
                </c:pt>
                <c:pt idx="51">
                  <c:v>60.3</c:v>
                </c:pt>
                <c:pt idx="52">
                  <c:v>62.4</c:v>
                </c:pt>
                <c:pt idx="53">
                  <c:v>67.7</c:v>
                </c:pt>
                <c:pt idx="54">
                  <c:v>66.3</c:v>
                </c:pt>
                <c:pt idx="55">
                  <c:v>64.900000000000006</c:v>
                </c:pt>
                <c:pt idx="56">
                  <c:v>75.5</c:v>
                </c:pt>
                <c:pt idx="57">
                  <c:v>85.8</c:v>
                </c:pt>
                <c:pt idx="58">
                  <c:v>85.8</c:v>
                </c:pt>
                <c:pt idx="59">
                  <c:v>91.6</c:v>
                </c:pt>
                <c:pt idx="60">
                  <c:v>88.3</c:v>
                </c:pt>
                <c:pt idx="61">
                  <c:v>88.5</c:v>
                </c:pt>
                <c:pt idx="62">
                  <c:v>93.2</c:v>
                </c:pt>
                <c:pt idx="63">
                  <c:v>105.4</c:v>
                </c:pt>
                <c:pt idx="64">
                  <c:v>111.4</c:v>
                </c:pt>
                <c:pt idx="65">
                  <c:v>120.8</c:v>
                </c:pt>
                <c:pt idx="66">
                  <c:v>115.7</c:v>
                </c:pt>
                <c:pt idx="67">
                  <c:v>114.9</c:v>
                </c:pt>
                <c:pt idx="68">
                  <c:v>118.4</c:v>
                </c:pt>
                <c:pt idx="69">
                  <c:v>120.1</c:v>
                </c:pt>
                <c:pt idx="70">
                  <c:v>113.2</c:v>
                </c:pt>
                <c:pt idx="71">
                  <c:v>119.5</c:v>
                </c:pt>
                <c:pt idx="72">
                  <c:v>122.2</c:v>
                </c:pt>
                <c:pt idx="73">
                  <c:v>123.5</c:v>
                </c:pt>
                <c:pt idx="74">
                  <c:v>126.1</c:v>
                </c:pt>
                <c:pt idx="75">
                  <c:v>123.1</c:v>
                </c:pt>
                <c:pt idx="76">
                  <c:v>112.1</c:v>
                </c:pt>
                <c:pt idx="77">
                  <c:v>115.5</c:v>
                </c:pt>
                <c:pt idx="78">
                  <c:v>127.8</c:v>
                </c:pt>
                <c:pt idx="79">
                  <c:v>130.80000000000001</c:v>
                </c:pt>
                <c:pt idx="80">
                  <c:v>132.1</c:v>
                </c:pt>
                <c:pt idx="81">
                  <c:v>110.6</c:v>
                </c:pt>
                <c:pt idx="82">
                  <c:v>116.7</c:v>
                </c:pt>
                <c:pt idx="83">
                  <c:v>125.7</c:v>
                </c:pt>
                <c:pt idx="84">
                  <c:v>117.7</c:v>
                </c:pt>
                <c:pt idx="85">
                  <c:v>120.7</c:v>
                </c:pt>
                <c:pt idx="86">
                  <c:v>120.3</c:v>
                </c:pt>
                <c:pt idx="87">
                  <c:v>112.9</c:v>
                </c:pt>
                <c:pt idx="88">
                  <c:v>119.9</c:v>
                </c:pt>
                <c:pt idx="89">
                  <c:v>119.4</c:v>
                </c:pt>
                <c:pt idx="90">
                  <c:v>110.8</c:v>
                </c:pt>
                <c:pt idx="91">
                  <c:v>113.7</c:v>
                </c:pt>
                <c:pt idx="92">
                  <c:v>112.2</c:v>
                </c:pt>
                <c:pt idx="93">
                  <c:v>111.3</c:v>
                </c:pt>
                <c:pt idx="94">
                  <c:v>105.4</c:v>
                </c:pt>
                <c:pt idx="95">
                  <c:v>107.7</c:v>
                </c:pt>
                <c:pt idx="96">
                  <c:v>108.1</c:v>
                </c:pt>
                <c:pt idx="97">
                  <c:v>112.4</c:v>
                </c:pt>
                <c:pt idx="98">
                  <c:v>113.2</c:v>
                </c:pt>
                <c:pt idx="99">
                  <c:v>105.9</c:v>
                </c:pt>
                <c:pt idx="100">
                  <c:v>98.7</c:v>
                </c:pt>
                <c:pt idx="101">
                  <c:v>102.5</c:v>
                </c:pt>
                <c:pt idx="102">
                  <c:v>115</c:v>
                </c:pt>
                <c:pt idx="103">
                  <c:v>109.6</c:v>
                </c:pt>
                <c:pt idx="104">
                  <c:v>101.3</c:v>
                </c:pt>
                <c:pt idx="105">
                  <c:v>91.7</c:v>
                </c:pt>
                <c:pt idx="106">
                  <c:v>101.3</c:v>
                </c:pt>
                <c:pt idx="107">
                  <c:v>115.5</c:v>
                </c:pt>
                <c:pt idx="108">
                  <c:v>103.9</c:v>
                </c:pt>
                <c:pt idx="109">
                  <c:v>107.2</c:v>
                </c:pt>
                <c:pt idx="110">
                  <c:v>105.3</c:v>
                </c:pt>
                <c:pt idx="111">
                  <c:v>103.3</c:v>
                </c:pt>
                <c:pt idx="112" formatCode="0.00">
                  <c:v>106.01</c:v>
                </c:pt>
                <c:pt idx="113">
                  <c:v>103.2</c:v>
                </c:pt>
                <c:pt idx="114">
                  <c:v>112.5</c:v>
                </c:pt>
                <c:pt idx="115">
                  <c:v>118.3</c:v>
                </c:pt>
                <c:pt idx="116">
                  <c:v>107.9</c:v>
                </c:pt>
                <c:pt idx="117">
                  <c:v>113.5</c:v>
                </c:pt>
                <c:pt idx="118">
                  <c:v>108.8</c:v>
                </c:pt>
                <c:pt idx="119">
                  <c:v>106</c:v>
                </c:pt>
                <c:pt idx="120">
                  <c:v>115.9</c:v>
                </c:pt>
                <c:pt idx="121">
                  <c:v>111.4</c:v>
                </c:pt>
                <c:pt idx="122">
                  <c:v>106.8</c:v>
                </c:pt>
                <c:pt idx="123">
                  <c:v>119.4</c:v>
                </c:pt>
                <c:pt idx="124">
                  <c:v>110.9</c:v>
                </c:pt>
                <c:pt idx="125">
                  <c:v>109.1</c:v>
                </c:pt>
                <c:pt idx="126">
                  <c:v>126.7</c:v>
                </c:pt>
                <c:pt idx="127">
                  <c:v>97.7</c:v>
                </c:pt>
                <c:pt idx="128">
                  <c:v>105.5</c:v>
                </c:pt>
                <c:pt idx="129">
                  <c:v>105.8</c:v>
                </c:pt>
                <c:pt idx="130">
                  <c:v>100.5</c:v>
                </c:pt>
                <c:pt idx="131">
                  <c:v>100.4</c:v>
                </c:pt>
                <c:pt idx="132">
                  <c:v>99.5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4754704"/>
        <c:axId val="464757448"/>
      </c:lineChart>
      <c:dateAx>
        <c:axId val="464754704"/>
        <c:scaling>
          <c:orientation val="minMax"/>
        </c:scaling>
        <c:delete val="0"/>
        <c:axPos val="b"/>
        <c:majorGridlines>
          <c:spPr>
            <a:ln w="3175">
              <a:solidFill>
                <a:schemeClr val="bg2"/>
              </a:solidFill>
              <a:prstDash val="dash"/>
            </a:ln>
          </c:spPr>
        </c:majorGridlines>
        <c:numFmt formatCode="mm\/yyyy" sourceLinked="1"/>
        <c:majorTickMark val="out"/>
        <c:minorTickMark val="none"/>
        <c:tickLblPos val="none"/>
        <c:crossAx val="464757448"/>
        <c:crosses val="autoZero"/>
        <c:auto val="1"/>
        <c:lblOffset val="100"/>
        <c:baseTimeUnit val="months"/>
        <c:majorUnit val="1"/>
        <c:majorTimeUnit val="years"/>
      </c:dateAx>
      <c:valAx>
        <c:axId val="464757448"/>
        <c:scaling>
          <c:orientation val="minMax"/>
          <c:max val="160"/>
          <c:min val="5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fi-FI" sz="1400" b="0" dirty="0" smtClean="0"/>
                  <a:t>2005 = 100</a:t>
                </a:r>
                <a:endParaRPr lang="fi-FI" sz="1400" b="0" dirty="0"/>
              </a:p>
            </c:rich>
          </c:tx>
          <c:layout>
            <c:manualLayout>
              <c:xMode val="edge"/>
              <c:yMode val="edge"/>
              <c:x val="4.2429185159071958E-2"/>
              <c:y val="3.5707880379757818E-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 b="0" i="0" baseline="0">
                <a:solidFill>
                  <a:srgbClr val="002060"/>
                </a:solidFill>
                <a:latin typeface="Arial" panose="020B0604020202020204" pitchFamily="34" charset="0"/>
              </a:defRPr>
            </a:pPr>
            <a:endParaRPr lang="fi-FI"/>
          </a:p>
        </c:txPr>
        <c:crossAx val="464754704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413673126695428E-2"/>
          <c:y val="6.1349155462399121E-2"/>
          <c:w val="0.92253683792365893"/>
          <c:h val="0.89430895896596363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Metallien jalostus / 
Metals industry</c:v>
                </c:pt>
              </c:strCache>
            </c:strRef>
          </c:tx>
          <c:spPr>
            <a:ln w="44450"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Taul1!$A$2:$A$145</c:f>
              <c:numCache>
                <c:formatCode>mm\/yyyy</c:formatCode>
                <c:ptCount val="144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  <c:pt idx="132">
                  <c:v>42370</c:v>
                </c:pt>
                <c:pt idx="133">
                  <c:v>42401</c:v>
                </c:pt>
                <c:pt idx="134">
                  <c:v>42430</c:v>
                </c:pt>
                <c:pt idx="135">
                  <c:v>42461</c:v>
                </c:pt>
                <c:pt idx="136">
                  <c:v>42491</c:v>
                </c:pt>
                <c:pt idx="137">
                  <c:v>42522</c:v>
                </c:pt>
                <c:pt idx="138">
                  <c:v>42552</c:v>
                </c:pt>
                <c:pt idx="139">
                  <c:v>42583</c:v>
                </c:pt>
                <c:pt idx="140">
                  <c:v>42614</c:v>
                </c:pt>
                <c:pt idx="141">
                  <c:v>42644</c:v>
                </c:pt>
                <c:pt idx="142">
                  <c:v>42675</c:v>
                </c:pt>
                <c:pt idx="143">
                  <c:v>42705</c:v>
                </c:pt>
              </c:numCache>
            </c:numRef>
          </c:cat>
          <c:val>
            <c:numRef>
              <c:f>Taul1!$B$2:$B$145</c:f>
              <c:numCache>
                <c:formatCode>0.00</c:formatCode>
                <c:ptCount val="144"/>
                <c:pt idx="0">
                  <c:v>102.6</c:v>
                </c:pt>
                <c:pt idx="1">
                  <c:v>102.6</c:v>
                </c:pt>
                <c:pt idx="2">
                  <c:v>104.5</c:v>
                </c:pt>
                <c:pt idx="3">
                  <c:v>100.4</c:v>
                </c:pt>
                <c:pt idx="4">
                  <c:v>102.2</c:v>
                </c:pt>
                <c:pt idx="5">
                  <c:v>98.3</c:v>
                </c:pt>
                <c:pt idx="6">
                  <c:v>93.9</c:v>
                </c:pt>
                <c:pt idx="7">
                  <c:v>100.2</c:v>
                </c:pt>
                <c:pt idx="8">
                  <c:v>96.9</c:v>
                </c:pt>
                <c:pt idx="9">
                  <c:v>100.2</c:v>
                </c:pt>
                <c:pt idx="10">
                  <c:v>99.1</c:v>
                </c:pt>
                <c:pt idx="11">
                  <c:v>99.2</c:v>
                </c:pt>
                <c:pt idx="12">
                  <c:v>97.9</c:v>
                </c:pt>
                <c:pt idx="13">
                  <c:v>100.1</c:v>
                </c:pt>
                <c:pt idx="14">
                  <c:v>98.2</c:v>
                </c:pt>
                <c:pt idx="15">
                  <c:v>101.4</c:v>
                </c:pt>
                <c:pt idx="16">
                  <c:v>102</c:v>
                </c:pt>
                <c:pt idx="17">
                  <c:v>102.1</c:v>
                </c:pt>
                <c:pt idx="18">
                  <c:v>112.6</c:v>
                </c:pt>
                <c:pt idx="19">
                  <c:v>104.3</c:v>
                </c:pt>
                <c:pt idx="20">
                  <c:v>107.3</c:v>
                </c:pt>
                <c:pt idx="21">
                  <c:v>106</c:v>
                </c:pt>
                <c:pt idx="22">
                  <c:v>100.6</c:v>
                </c:pt>
                <c:pt idx="23">
                  <c:v>100.7</c:v>
                </c:pt>
                <c:pt idx="24">
                  <c:v>106.4</c:v>
                </c:pt>
                <c:pt idx="25">
                  <c:v>99.4</c:v>
                </c:pt>
                <c:pt idx="26">
                  <c:v>101.3</c:v>
                </c:pt>
                <c:pt idx="27">
                  <c:v>98.1</c:v>
                </c:pt>
                <c:pt idx="28">
                  <c:v>93.4</c:v>
                </c:pt>
                <c:pt idx="29">
                  <c:v>87.8</c:v>
                </c:pt>
                <c:pt idx="30">
                  <c:v>84</c:v>
                </c:pt>
                <c:pt idx="31">
                  <c:v>88.3</c:v>
                </c:pt>
                <c:pt idx="32">
                  <c:v>88.3</c:v>
                </c:pt>
                <c:pt idx="33">
                  <c:v>90.8</c:v>
                </c:pt>
                <c:pt idx="34">
                  <c:v>96.7</c:v>
                </c:pt>
                <c:pt idx="35">
                  <c:v>104.5</c:v>
                </c:pt>
                <c:pt idx="36">
                  <c:v>106.5</c:v>
                </c:pt>
                <c:pt idx="37">
                  <c:v>103.8</c:v>
                </c:pt>
                <c:pt idx="38">
                  <c:v>91.5</c:v>
                </c:pt>
                <c:pt idx="39">
                  <c:v>98.7</c:v>
                </c:pt>
                <c:pt idx="40">
                  <c:v>101.6</c:v>
                </c:pt>
                <c:pt idx="41">
                  <c:v>96.1</c:v>
                </c:pt>
                <c:pt idx="42">
                  <c:v>100.4</c:v>
                </c:pt>
                <c:pt idx="43">
                  <c:v>95.8</c:v>
                </c:pt>
                <c:pt idx="44">
                  <c:v>86.2</c:v>
                </c:pt>
                <c:pt idx="45">
                  <c:v>85.9</c:v>
                </c:pt>
                <c:pt idx="46">
                  <c:v>60.1</c:v>
                </c:pt>
                <c:pt idx="47">
                  <c:v>53.9</c:v>
                </c:pt>
                <c:pt idx="48">
                  <c:v>61.2</c:v>
                </c:pt>
                <c:pt idx="49">
                  <c:v>67.5</c:v>
                </c:pt>
                <c:pt idx="50">
                  <c:v>75.2</c:v>
                </c:pt>
                <c:pt idx="51">
                  <c:v>68.7</c:v>
                </c:pt>
                <c:pt idx="52">
                  <c:v>66.3</c:v>
                </c:pt>
                <c:pt idx="53">
                  <c:v>74.7</c:v>
                </c:pt>
                <c:pt idx="54">
                  <c:v>73.3</c:v>
                </c:pt>
                <c:pt idx="55">
                  <c:v>56.3</c:v>
                </c:pt>
                <c:pt idx="56">
                  <c:v>78.599999999999994</c:v>
                </c:pt>
                <c:pt idx="57">
                  <c:v>77.7</c:v>
                </c:pt>
                <c:pt idx="58">
                  <c:v>75.3</c:v>
                </c:pt>
                <c:pt idx="59">
                  <c:v>77.2</c:v>
                </c:pt>
                <c:pt idx="60">
                  <c:v>76.599999999999994</c:v>
                </c:pt>
                <c:pt idx="61">
                  <c:v>81.8</c:v>
                </c:pt>
                <c:pt idx="62">
                  <c:v>84.2</c:v>
                </c:pt>
                <c:pt idx="63">
                  <c:v>91.1</c:v>
                </c:pt>
                <c:pt idx="64">
                  <c:v>99.4</c:v>
                </c:pt>
                <c:pt idx="65">
                  <c:v>100.5</c:v>
                </c:pt>
                <c:pt idx="66">
                  <c:v>94.5</c:v>
                </c:pt>
                <c:pt idx="67">
                  <c:v>95.3</c:v>
                </c:pt>
                <c:pt idx="68">
                  <c:v>101.1</c:v>
                </c:pt>
                <c:pt idx="69">
                  <c:v>96.5</c:v>
                </c:pt>
                <c:pt idx="70">
                  <c:v>86.9</c:v>
                </c:pt>
                <c:pt idx="71">
                  <c:v>94.4</c:v>
                </c:pt>
                <c:pt idx="72">
                  <c:v>96.3</c:v>
                </c:pt>
                <c:pt idx="73">
                  <c:v>96.9</c:v>
                </c:pt>
                <c:pt idx="74">
                  <c:v>98.6</c:v>
                </c:pt>
                <c:pt idx="75">
                  <c:v>97.6</c:v>
                </c:pt>
                <c:pt idx="76">
                  <c:v>95.6</c:v>
                </c:pt>
                <c:pt idx="77">
                  <c:v>96</c:v>
                </c:pt>
                <c:pt idx="78">
                  <c:v>96.4</c:v>
                </c:pt>
                <c:pt idx="79">
                  <c:v>92.7</c:v>
                </c:pt>
                <c:pt idx="80">
                  <c:v>95.5</c:v>
                </c:pt>
                <c:pt idx="81">
                  <c:v>97.3</c:v>
                </c:pt>
                <c:pt idx="82">
                  <c:v>97.3</c:v>
                </c:pt>
                <c:pt idx="83">
                  <c:v>89.2</c:v>
                </c:pt>
                <c:pt idx="84">
                  <c:v>98.5</c:v>
                </c:pt>
                <c:pt idx="85">
                  <c:v>88.6</c:v>
                </c:pt>
                <c:pt idx="86">
                  <c:v>93.3</c:v>
                </c:pt>
                <c:pt idx="87">
                  <c:v>92.7</c:v>
                </c:pt>
                <c:pt idx="88">
                  <c:v>88.1</c:v>
                </c:pt>
                <c:pt idx="89">
                  <c:v>88</c:v>
                </c:pt>
                <c:pt idx="90">
                  <c:v>87.5</c:v>
                </c:pt>
                <c:pt idx="91">
                  <c:v>88.6</c:v>
                </c:pt>
                <c:pt idx="92">
                  <c:v>98.7</c:v>
                </c:pt>
                <c:pt idx="93">
                  <c:v>94.3</c:v>
                </c:pt>
                <c:pt idx="94">
                  <c:v>98.9</c:v>
                </c:pt>
                <c:pt idx="95">
                  <c:v>107.1</c:v>
                </c:pt>
                <c:pt idx="96">
                  <c:v>94.1</c:v>
                </c:pt>
                <c:pt idx="97">
                  <c:v>95.7</c:v>
                </c:pt>
                <c:pt idx="98">
                  <c:v>95.3</c:v>
                </c:pt>
                <c:pt idx="99">
                  <c:v>92.7</c:v>
                </c:pt>
                <c:pt idx="100">
                  <c:v>90.5</c:v>
                </c:pt>
                <c:pt idx="101">
                  <c:v>89.6</c:v>
                </c:pt>
                <c:pt idx="102">
                  <c:v>103.1</c:v>
                </c:pt>
                <c:pt idx="103">
                  <c:v>104.9</c:v>
                </c:pt>
                <c:pt idx="104">
                  <c:v>96.7</c:v>
                </c:pt>
                <c:pt idx="105">
                  <c:v>90.6</c:v>
                </c:pt>
                <c:pt idx="106">
                  <c:v>100.1</c:v>
                </c:pt>
                <c:pt idx="107">
                  <c:v>102.5</c:v>
                </c:pt>
                <c:pt idx="108">
                  <c:v>98.6</c:v>
                </c:pt>
                <c:pt idx="109">
                  <c:v>99</c:v>
                </c:pt>
                <c:pt idx="110">
                  <c:v>100</c:v>
                </c:pt>
                <c:pt idx="111">
                  <c:v>99.4</c:v>
                </c:pt>
                <c:pt idx="112">
                  <c:v>102.03</c:v>
                </c:pt>
                <c:pt idx="113">
                  <c:v>99.3</c:v>
                </c:pt>
                <c:pt idx="114">
                  <c:v>96.7</c:v>
                </c:pt>
                <c:pt idx="115">
                  <c:v>102.3</c:v>
                </c:pt>
                <c:pt idx="116">
                  <c:v>90.7</c:v>
                </c:pt>
                <c:pt idx="117">
                  <c:v>118.6</c:v>
                </c:pt>
                <c:pt idx="118">
                  <c:v>99.3</c:v>
                </c:pt>
                <c:pt idx="119">
                  <c:v>93</c:v>
                </c:pt>
                <c:pt idx="120">
                  <c:v>99.4</c:v>
                </c:pt>
                <c:pt idx="121">
                  <c:v>99.8</c:v>
                </c:pt>
                <c:pt idx="122">
                  <c:v>97.7</c:v>
                </c:pt>
                <c:pt idx="123">
                  <c:v>99.2</c:v>
                </c:pt>
                <c:pt idx="124">
                  <c:v>100.2</c:v>
                </c:pt>
                <c:pt idx="125">
                  <c:v>102</c:v>
                </c:pt>
                <c:pt idx="126">
                  <c:v>103.2</c:v>
                </c:pt>
                <c:pt idx="127">
                  <c:v>96.2</c:v>
                </c:pt>
                <c:pt idx="128">
                  <c:v>104.2</c:v>
                </c:pt>
                <c:pt idx="129">
                  <c:v>111.5</c:v>
                </c:pt>
                <c:pt idx="130">
                  <c:v>103.7</c:v>
                </c:pt>
                <c:pt idx="131">
                  <c:v>107.5</c:v>
                </c:pt>
                <c:pt idx="132">
                  <c:v>101.3</c:v>
                </c:pt>
                <c:pt idx="133">
                  <c:v>106.9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4756664"/>
        <c:axId val="464753920"/>
      </c:lineChart>
      <c:dateAx>
        <c:axId val="464756664"/>
        <c:scaling>
          <c:orientation val="minMax"/>
        </c:scaling>
        <c:delete val="0"/>
        <c:axPos val="b"/>
        <c:majorGridlines>
          <c:spPr>
            <a:ln>
              <a:solidFill>
                <a:schemeClr val="bg2"/>
              </a:solidFill>
              <a:prstDash val="dash"/>
            </a:ln>
          </c:spPr>
        </c:majorGridlines>
        <c:numFmt formatCode="mm\/yyyy" sourceLinked="1"/>
        <c:majorTickMark val="out"/>
        <c:minorTickMark val="none"/>
        <c:tickLblPos val="none"/>
        <c:crossAx val="464753920"/>
        <c:crosses val="autoZero"/>
        <c:auto val="1"/>
        <c:lblOffset val="100"/>
        <c:baseTimeUnit val="months"/>
        <c:majorUnit val="1"/>
        <c:majorTimeUnit val="years"/>
      </c:dateAx>
      <c:valAx>
        <c:axId val="464753920"/>
        <c:scaling>
          <c:orientation val="minMax"/>
          <c:min val="50"/>
        </c:scaling>
        <c:delete val="0"/>
        <c:axPos val="l"/>
        <c:majorGridlines>
          <c:spPr>
            <a:ln>
              <a:solidFill>
                <a:schemeClr val="tx1"/>
              </a:solidFill>
              <a:prstDash val="dash"/>
            </a:ln>
          </c:spPr>
        </c:majorGridlines>
        <c:title>
          <c:tx>
            <c:rich>
              <a:bodyPr rot="0" vert="horz"/>
              <a:lstStyle/>
              <a:p>
                <a:pPr>
                  <a:defRPr sz="1400" baseline="0">
                    <a:solidFill>
                      <a:srgbClr val="002060"/>
                    </a:solidFill>
                  </a:defRPr>
                </a:pPr>
                <a:r>
                  <a:rPr lang="fi-FI" sz="1400" b="0" baseline="0" dirty="0" smtClean="0">
                    <a:solidFill>
                      <a:srgbClr val="002060"/>
                    </a:solidFill>
                  </a:rPr>
                  <a:t>2005 = 100</a:t>
                </a:r>
                <a:endParaRPr lang="fi-FI" sz="1400" b="0" baseline="0" dirty="0">
                  <a:solidFill>
                    <a:srgbClr val="002060"/>
                  </a:solidFill>
                </a:endParaRPr>
              </a:p>
            </c:rich>
          </c:tx>
          <c:layout>
            <c:manualLayout>
              <c:xMode val="edge"/>
              <c:yMode val="edge"/>
              <c:x val="5.3120846759443112E-2"/>
              <c:y val="3.5714789416188173E-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 b="0" i="0" baseline="0">
                <a:solidFill>
                  <a:srgbClr val="002060"/>
                </a:solidFill>
                <a:latin typeface="Arial" panose="020B0604020202020204" pitchFamily="34" charset="0"/>
              </a:defRPr>
            </a:pPr>
            <a:endParaRPr lang="fi-FI"/>
          </a:p>
        </c:txPr>
        <c:crossAx val="4647566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27370948379349E-2"/>
          <c:y val="0.10183299389002037"/>
          <c:w val="0.91956782713085239"/>
          <c:h val="0.81873727087576376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4757056"/>
        <c:axId val="464753136"/>
      </c:lineChart>
      <c:catAx>
        <c:axId val="464757056"/>
        <c:scaling>
          <c:orientation val="minMax"/>
        </c:scaling>
        <c:delete val="1"/>
        <c:axPos val="b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crossAx val="464753136"/>
        <c:crosses val="autoZero"/>
        <c:auto val="1"/>
        <c:lblAlgn val="ctr"/>
        <c:lblOffset val="100"/>
        <c:noMultiLvlLbl val="0"/>
      </c:catAx>
      <c:valAx>
        <c:axId val="464753136"/>
        <c:scaling>
          <c:orientation val="minMax"/>
          <c:max val="34"/>
        </c:scaling>
        <c:delete val="0"/>
        <c:axPos val="l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spPr>
          <a:ln w="29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1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64757056"/>
        <c:crosses val="autoZero"/>
        <c:crossBetween val="midCat"/>
        <c:majorUnit val="2"/>
      </c:valAx>
      <c:spPr>
        <a:noFill/>
        <a:ln w="2382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8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80320366132723E-2"/>
          <c:y val="3.7442035467336827E-2"/>
          <c:w val="0.74172681859698908"/>
          <c:h val="0.8835867728699010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Combined </c:v>
                </c:pt>
              </c:strCache>
            </c:strRef>
          </c:tx>
          <c:spPr>
            <a:ln w="38100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Sheet1!$B$2:$B$50</c:f>
              <c:numCache>
                <c:formatCode>General</c:formatCode>
                <c:ptCount val="49"/>
                <c:pt idx="1">
                  <c:v>140.9</c:v>
                </c:pt>
                <c:pt idx="2">
                  <c:v>138.80000000000001</c:v>
                </c:pt>
                <c:pt idx="3">
                  <c:v>136.80000000000001</c:v>
                </c:pt>
                <c:pt idx="4">
                  <c:v>147.1</c:v>
                </c:pt>
                <c:pt idx="5">
                  <c:v>157.4</c:v>
                </c:pt>
                <c:pt idx="6">
                  <c:v>147.69999999999999</c:v>
                </c:pt>
                <c:pt idx="7">
                  <c:v>138.1</c:v>
                </c:pt>
                <c:pt idx="8">
                  <c:v>149</c:v>
                </c:pt>
                <c:pt idx="9">
                  <c:v>159.9</c:v>
                </c:pt>
                <c:pt idx="10">
                  <c:v>154.80000000000001</c:v>
                </c:pt>
                <c:pt idx="11">
                  <c:v>149.69999999999999</c:v>
                </c:pt>
                <c:pt idx="12">
                  <c:v>158.5</c:v>
                </c:pt>
                <c:pt idx="13">
                  <c:v>167.4</c:v>
                </c:pt>
                <c:pt idx="14">
                  <c:v>156.4</c:v>
                </c:pt>
                <c:pt idx="15">
                  <c:v>145.4</c:v>
                </c:pt>
                <c:pt idx="16">
                  <c:v>138.1</c:v>
                </c:pt>
                <c:pt idx="17">
                  <c:v>130.69999999999999</c:v>
                </c:pt>
                <c:pt idx="18">
                  <c:v>121.2</c:v>
                </c:pt>
                <c:pt idx="19">
                  <c:v>111.7</c:v>
                </c:pt>
                <c:pt idx="20">
                  <c:v>116.2</c:v>
                </c:pt>
                <c:pt idx="21">
                  <c:v>120.8</c:v>
                </c:pt>
                <c:pt idx="22">
                  <c:v>124</c:v>
                </c:pt>
                <c:pt idx="23">
                  <c:v>127.2</c:v>
                </c:pt>
                <c:pt idx="24">
                  <c:v>182.5</c:v>
                </c:pt>
                <c:pt idx="25">
                  <c:v>210.4</c:v>
                </c:pt>
                <c:pt idx="26">
                  <c:v>177.8</c:v>
                </c:pt>
                <c:pt idx="27">
                  <c:v>188.1</c:v>
                </c:pt>
                <c:pt idx="28">
                  <c:v>236.7</c:v>
                </c:pt>
                <c:pt idx="29">
                  <c:v>240.3</c:v>
                </c:pt>
                <c:pt idx="30">
                  <c:v>271.8</c:v>
                </c:pt>
                <c:pt idx="31">
                  <c:v>175.2</c:v>
                </c:pt>
                <c:pt idx="32">
                  <c:v>198.7</c:v>
                </c:pt>
                <c:pt idx="33">
                  <c:v>223.8</c:v>
                </c:pt>
                <c:pt idx="34">
                  <c:v>199.2</c:v>
                </c:pt>
                <c:pt idx="35">
                  <c:v>186.5</c:v>
                </c:pt>
                <c:pt idx="36">
                  <c:v>235.8</c:v>
                </c:pt>
                <c:pt idx="37">
                  <c:v>241.2</c:v>
                </c:pt>
                <c:pt idx="38">
                  <c:v>231.2</c:v>
                </c:pt>
                <c:pt idx="39">
                  <c:v>176.5</c:v>
                </c:pt>
                <c:pt idx="40">
                  <c:v>285.8</c:v>
                </c:pt>
                <c:pt idx="41">
                  <c:v>245.8</c:v>
                </c:pt>
                <c:pt idx="42">
                  <c:v>276.10000000000002</c:v>
                </c:pt>
                <c:pt idx="43">
                  <c:v>198.6</c:v>
                </c:pt>
                <c:pt idx="44">
                  <c:v>247</c:v>
                </c:pt>
                <c:pt idx="45">
                  <c:v>276.10000000000002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ln w="38100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Sheet1!$C$2:$C$50</c:f>
              <c:numCache>
                <c:formatCode>General</c:formatCode>
                <c:ptCount val="49"/>
                <c:pt idx="1">
                  <c:v>34.6</c:v>
                </c:pt>
                <c:pt idx="2">
                  <c:v>39.700000000000003</c:v>
                </c:pt>
                <c:pt idx="3">
                  <c:v>44.8</c:v>
                </c:pt>
                <c:pt idx="4">
                  <c:v>50.4</c:v>
                </c:pt>
                <c:pt idx="5">
                  <c:v>56</c:v>
                </c:pt>
                <c:pt idx="6">
                  <c:v>46.9</c:v>
                </c:pt>
                <c:pt idx="7">
                  <c:v>37.799999999999997</c:v>
                </c:pt>
                <c:pt idx="8">
                  <c:v>38.5</c:v>
                </c:pt>
                <c:pt idx="9">
                  <c:v>39.1</c:v>
                </c:pt>
                <c:pt idx="10">
                  <c:v>41.7</c:v>
                </c:pt>
                <c:pt idx="11">
                  <c:v>44.4</c:v>
                </c:pt>
                <c:pt idx="12">
                  <c:v>44.6</c:v>
                </c:pt>
                <c:pt idx="13">
                  <c:v>44.8</c:v>
                </c:pt>
                <c:pt idx="14">
                  <c:v>37.799999999999997</c:v>
                </c:pt>
                <c:pt idx="15">
                  <c:v>30.7</c:v>
                </c:pt>
                <c:pt idx="16">
                  <c:v>29.6</c:v>
                </c:pt>
                <c:pt idx="17">
                  <c:v>28.5</c:v>
                </c:pt>
                <c:pt idx="18">
                  <c:v>26.5</c:v>
                </c:pt>
                <c:pt idx="19">
                  <c:v>24.4</c:v>
                </c:pt>
                <c:pt idx="20">
                  <c:v>24.1</c:v>
                </c:pt>
                <c:pt idx="21">
                  <c:v>23.8</c:v>
                </c:pt>
                <c:pt idx="22">
                  <c:v>24.9</c:v>
                </c:pt>
                <c:pt idx="23">
                  <c:v>26</c:v>
                </c:pt>
                <c:pt idx="24">
                  <c:v>17</c:v>
                </c:pt>
                <c:pt idx="25">
                  <c:v>31</c:v>
                </c:pt>
                <c:pt idx="26">
                  <c:v>26.7</c:v>
                </c:pt>
                <c:pt idx="27">
                  <c:v>18.7</c:v>
                </c:pt>
                <c:pt idx="28">
                  <c:v>25.2</c:v>
                </c:pt>
                <c:pt idx="29">
                  <c:v>31.5</c:v>
                </c:pt>
                <c:pt idx="30">
                  <c:v>60</c:v>
                </c:pt>
                <c:pt idx="31">
                  <c:v>25</c:v>
                </c:pt>
                <c:pt idx="32">
                  <c:v>22.4</c:v>
                </c:pt>
                <c:pt idx="33">
                  <c:v>30.1</c:v>
                </c:pt>
                <c:pt idx="34">
                  <c:v>29.1</c:v>
                </c:pt>
                <c:pt idx="35">
                  <c:v>22.6</c:v>
                </c:pt>
                <c:pt idx="36">
                  <c:v>29.3</c:v>
                </c:pt>
                <c:pt idx="37">
                  <c:v>28.4</c:v>
                </c:pt>
                <c:pt idx="38">
                  <c:v>36.700000000000003</c:v>
                </c:pt>
                <c:pt idx="39">
                  <c:v>24.5</c:v>
                </c:pt>
                <c:pt idx="40">
                  <c:v>34.200000000000003</c:v>
                </c:pt>
                <c:pt idx="41">
                  <c:v>24.7</c:v>
                </c:pt>
                <c:pt idx="42">
                  <c:v>34</c:v>
                </c:pt>
                <c:pt idx="43">
                  <c:v>17.899999999999999</c:v>
                </c:pt>
                <c:pt idx="44">
                  <c:v>27.4</c:v>
                </c:pt>
                <c:pt idx="45">
                  <c:v>32.799999999999997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Domestic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Sheet1!$D$2:$D$50</c:f>
              <c:numCache>
                <c:formatCode>General</c:formatCode>
                <c:ptCount val="49"/>
                <c:pt idx="1">
                  <c:v>106.3</c:v>
                </c:pt>
                <c:pt idx="2">
                  <c:v>99.1</c:v>
                </c:pt>
                <c:pt idx="3">
                  <c:v>92</c:v>
                </c:pt>
                <c:pt idx="4">
                  <c:v>96.7</c:v>
                </c:pt>
                <c:pt idx="5">
                  <c:v>101.4</c:v>
                </c:pt>
                <c:pt idx="6">
                  <c:v>100.8</c:v>
                </c:pt>
                <c:pt idx="7">
                  <c:v>100.3</c:v>
                </c:pt>
                <c:pt idx="8">
                  <c:v>110.5</c:v>
                </c:pt>
                <c:pt idx="9">
                  <c:v>120.7</c:v>
                </c:pt>
                <c:pt idx="10">
                  <c:v>113</c:v>
                </c:pt>
                <c:pt idx="11">
                  <c:v>105.3</c:v>
                </c:pt>
                <c:pt idx="12">
                  <c:v>114</c:v>
                </c:pt>
                <c:pt idx="13">
                  <c:v>122.6</c:v>
                </c:pt>
                <c:pt idx="14">
                  <c:v>118.6</c:v>
                </c:pt>
                <c:pt idx="15">
                  <c:v>114.7</c:v>
                </c:pt>
                <c:pt idx="16">
                  <c:v>108.4</c:v>
                </c:pt>
                <c:pt idx="17">
                  <c:v>102.1</c:v>
                </c:pt>
                <c:pt idx="18">
                  <c:v>94.7</c:v>
                </c:pt>
                <c:pt idx="19">
                  <c:v>87.3</c:v>
                </c:pt>
                <c:pt idx="20">
                  <c:v>92.1</c:v>
                </c:pt>
                <c:pt idx="21">
                  <c:v>97</c:v>
                </c:pt>
                <c:pt idx="22">
                  <c:v>99.1</c:v>
                </c:pt>
                <c:pt idx="23">
                  <c:v>101.3</c:v>
                </c:pt>
                <c:pt idx="24">
                  <c:v>165.6</c:v>
                </c:pt>
                <c:pt idx="25">
                  <c:v>179.4</c:v>
                </c:pt>
                <c:pt idx="26">
                  <c:v>151.1</c:v>
                </c:pt>
                <c:pt idx="27">
                  <c:v>169.5</c:v>
                </c:pt>
                <c:pt idx="28">
                  <c:v>211.5</c:v>
                </c:pt>
                <c:pt idx="29">
                  <c:v>208.8</c:v>
                </c:pt>
                <c:pt idx="30">
                  <c:v>211.9</c:v>
                </c:pt>
                <c:pt idx="31">
                  <c:v>150.19999999999999</c:v>
                </c:pt>
                <c:pt idx="32">
                  <c:v>176.3</c:v>
                </c:pt>
                <c:pt idx="33">
                  <c:v>193.8</c:v>
                </c:pt>
                <c:pt idx="34">
                  <c:v>170</c:v>
                </c:pt>
                <c:pt idx="35">
                  <c:v>163.9</c:v>
                </c:pt>
                <c:pt idx="36">
                  <c:v>206.5</c:v>
                </c:pt>
                <c:pt idx="37">
                  <c:v>212.8</c:v>
                </c:pt>
                <c:pt idx="38">
                  <c:v>194.5</c:v>
                </c:pt>
                <c:pt idx="39">
                  <c:v>152</c:v>
                </c:pt>
                <c:pt idx="40">
                  <c:v>251.5</c:v>
                </c:pt>
                <c:pt idx="41">
                  <c:v>221.1</c:v>
                </c:pt>
                <c:pt idx="42">
                  <c:v>242.2</c:v>
                </c:pt>
                <c:pt idx="43">
                  <c:v>180.7</c:v>
                </c:pt>
                <c:pt idx="44">
                  <c:v>219.6</c:v>
                </c:pt>
                <c:pt idx="45">
                  <c:v>243.3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4752352"/>
        <c:axId val="464751960"/>
      </c:lineChart>
      <c:catAx>
        <c:axId val="464752352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91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0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64751960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464751960"/>
        <c:scaling>
          <c:orientation val="minMax"/>
          <c:max val="32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91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64752352"/>
        <c:crosses val="autoZero"/>
        <c:crossBetween val="midCat"/>
        <c:majorUnit val="20"/>
        <c:minorUnit val="10"/>
      </c:valAx>
      <c:spPr>
        <a:noFill/>
        <a:ln w="2919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2346579016588595"/>
          <c:y val="0.32817054989990202"/>
          <c:w val="0.16760738971325739"/>
          <c:h val="0.59478581874458691"/>
        </c:manualLayout>
      </c:layout>
      <c:overlay val="0"/>
      <c:spPr>
        <a:solidFill>
          <a:schemeClr val="bg1"/>
        </a:solidFill>
        <a:ln w="2919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2060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5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321243523316059E-2"/>
          <c:y val="6.2780269058295965E-2"/>
          <c:w val="0.77745134157507034"/>
          <c:h val="0.89651987702571845"/>
        </c:manualLayout>
      </c:layout>
      <c:areaChart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Domestic </c:v>
                </c:pt>
              </c:strCache>
            </c:strRef>
          </c:tx>
          <c:spPr>
            <a:solidFill>
              <a:srgbClr val="FF0000"/>
            </a:solidFill>
            <a:ln w="11448">
              <a:solidFill>
                <a:schemeClr val="tx1"/>
              </a:solidFill>
              <a:prstDash val="sysDash"/>
            </a:ln>
          </c:spPr>
          <c:cat>
            <c:strRef>
              <c:f>Sheet1!$A$2:$A$47</c:f>
              <c:strCache>
                <c:ptCount val="46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Sheet1!$C$2:$C$47</c:f>
              <c:numCache>
                <c:formatCode>General</c:formatCode>
                <c:ptCount val="46"/>
                <c:pt idx="0">
                  <c:v>170.5</c:v>
                </c:pt>
                <c:pt idx="1">
                  <c:v>192.5</c:v>
                </c:pt>
                <c:pt idx="2">
                  <c:v>192.8</c:v>
                </c:pt>
                <c:pt idx="3">
                  <c:v>193</c:v>
                </c:pt>
                <c:pt idx="4">
                  <c:v>194.4</c:v>
                </c:pt>
                <c:pt idx="5">
                  <c:v>195.8</c:v>
                </c:pt>
                <c:pt idx="6">
                  <c:v>203.8</c:v>
                </c:pt>
                <c:pt idx="7">
                  <c:v>211.8</c:v>
                </c:pt>
                <c:pt idx="8">
                  <c:v>218.4</c:v>
                </c:pt>
                <c:pt idx="9">
                  <c:v>225.1</c:v>
                </c:pt>
                <c:pt idx="10">
                  <c:v>224.1</c:v>
                </c:pt>
                <c:pt idx="11">
                  <c:v>223.2</c:v>
                </c:pt>
                <c:pt idx="12">
                  <c:v>232.8</c:v>
                </c:pt>
                <c:pt idx="13">
                  <c:v>242.3</c:v>
                </c:pt>
                <c:pt idx="14">
                  <c:v>246.5</c:v>
                </c:pt>
                <c:pt idx="15">
                  <c:v>250.6</c:v>
                </c:pt>
                <c:pt idx="16">
                  <c:v>235.4</c:v>
                </c:pt>
                <c:pt idx="17">
                  <c:v>220.2</c:v>
                </c:pt>
                <c:pt idx="18">
                  <c:v>219.6</c:v>
                </c:pt>
                <c:pt idx="19">
                  <c:v>218.9</c:v>
                </c:pt>
                <c:pt idx="20">
                  <c:v>217.9</c:v>
                </c:pt>
                <c:pt idx="21">
                  <c:v>216.9</c:v>
                </c:pt>
                <c:pt idx="22">
                  <c:v>216.5</c:v>
                </c:pt>
                <c:pt idx="23">
                  <c:v>216.2</c:v>
                </c:pt>
                <c:pt idx="24">
                  <c:v>240.2</c:v>
                </c:pt>
                <c:pt idx="25">
                  <c:v>264.2</c:v>
                </c:pt>
                <c:pt idx="26">
                  <c:v>276</c:v>
                </c:pt>
                <c:pt idx="27">
                  <c:v>287.3</c:v>
                </c:pt>
                <c:pt idx="28">
                  <c:v>272.7</c:v>
                </c:pt>
                <c:pt idx="29">
                  <c:v>292.39999999999998</c:v>
                </c:pt>
                <c:pt idx="30">
                  <c:v>342.2</c:v>
                </c:pt>
                <c:pt idx="31">
                  <c:v>286</c:v>
                </c:pt>
                <c:pt idx="32">
                  <c:v>284.60000000000002</c:v>
                </c:pt>
                <c:pt idx="33">
                  <c:v>329.6</c:v>
                </c:pt>
                <c:pt idx="34">
                  <c:v>358.3</c:v>
                </c:pt>
                <c:pt idx="35">
                  <c:v>348</c:v>
                </c:pt>
                <c:pt idx="36">
                  <c:v>354.3</c:v>
                </c:pt>
                <c:pt idx="37">
                  <c:v>386</c:v>
                </c:pt>
                <c:pt idx="38">
                  <c:v>410.9</c:v>
                </c:pt>
                <c:pt idx="39">
                  <c:v>395.5</c:v>
                </c:pt>
                <c:pt idx="40">
                  <c:v>427.7</c:v>
                </c:pt>
                <c:pt idx="41">
                  <c:v>443.2</c:v>
                </c:pt>
                <c:pt idx="42">
                  <c:v>486.2</c:v>
                </c:pt>
                <c:pt idx="43">
                  <c:v>498.4</c:v>
                </c:pt>
                <c:pt idx="44">
                  <c:v>519.79999999999995</c:v>
                </c:pt>
                <c:pt idx="45">
                  <c:v>552.20000000000005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rgbClr val="99CCFF"/>
            </a:solidFill>
            <a:ln w="11448">
              <a:solidFill>
                <a:schemeClr val="tx1"/>
              </a:solidFill>
              <a:prstDash val="solid"/>
            </a:ln>
          </c:spPr>
          <c:cat>
            <c:strRef>
              <c:f>Sheet1!$A$2:$A$47</c:f>
              <c:strCache>
                <c:ptCount val="46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Sheet1!$D$2:$D$47</c:f>
              <c:numCache>
                <c:formatCode>General</c:formatCode>
                <c:ptCount val="46"/>
                <c:pt idx="0">
                  <c:v>199.5</c:v>
                </c:pt>
                <c:pt idx="1">
                  <c:v>203.5</c:v>
                </c:pt>
                <c:pt idx="2">
                  <c:v>233.8</c:v>
                </c:pt>
                <c:pt idx="3">
                  <c:v>264</c:v>
                </c:pt>
                <c:pt idx="4">
                  <c:v>302.7</c:v>
                </c:pt>
                <c:pt idx="5">
                  <c:v>341.4</c:v>
                </c:pt>
                <c:pt idx="6">
                  <c:v>323.8</c:v>
                </c:pt>
                <c:pt idx="7">
                  <c:v>306.2</c:v>
                </c:pt>
                <c:pt idx="8">
                  <c:v>291.60000000000002</c:v>
                </c:pt>
                <c:pt idx="9">
                  <c:v>276.89999999999998</c:v>
                </c:pt>
                <c:pt idx="10">
                  <c:v>289.10000000000002</c:v>
                </c:pt>
                <c:pt idx="11">
                  <c:v>301.2</c:v>
                </c:pt>
                <c:pt idx="12">
                  <c:v>305</c:v>
                </c:pt>
                <c:pt idx="13">
                  <c:v>308.7</c:v>
                </c:pt>
                <c:pt idx="14">
                  <c:v>287.2</c:v>
                </c:pt>
                <c:pt idx="15">
                  <c:v>265.60000000000002</c:v>
                </c:pt>
                <c:pt idx="16">
                  <c:v>218</c:v>
                </c:pt>
                <c:pt idx="17">
                  <c:v>170.3</c:v>
                </c:pt>
                <c:pt idx="18">
                  <c:v>157.69999999999999</c:v>
                </c:pt>
                <c:pt idx="19">
                  <c:v>145.1</c:v>
                </c:pt>
                <c:pt idx="20">
                  <c:v>133.5</c:v>
                </c:pt>
                <c:pt idx="21">
                  <c:v>121.9</c:v>
                </c:pt>
                <c:pt idx="22">
                  <c:v>132.69999999999999</c:v>
                </c:pt>
                <c:pt idx="23">
                  <c:v>143.4</c:v>
                </c:pt>
                <c:pt idx="24">
                  <c:v>125.8</c:v>
                </c:pt>
                <c:pt idx="25">
                  <c:v>132.19999999999999</c:v>
                </c:pt>
                <c:pt idx="26">
                  <c:v>129.6</c:v>
                </c:pt>
                <c:pt idx="27">
                  <c:v>117.2</c:v>
                </c:pt>
                <c:pt idx="28">
                  <c:v>107.2</c:v>
                </c:pt>
                <c:pt idx="29">
                  <c:v>110.4</c:v>
                </c:pt>
                <c:pt idx="30">
                  <c:v>125</c:v>
                </c:pt>
                <c:pt idx="31">
                  <c:v>101</c:v>
                </c:pt>
                <c:pt idx="32">
                  <c:v>91.9</c:v>
                </c:pt>
                <c:pt idx="33">
                  <c:v>100</c:v>
                </c:pt>
                <c:pt idx="34">
                  <c:v>111.8</c:v>
                </c:pt>
                <c:pt idx="35">
                  <c:v>96.6</c:v>
                </c:pt>
                <c:pt idx="36">
                  <c:v>102.3</c:v>
                </c:pt>
                <c:pt idx="37">
                  <c:v>103.4</c:v>
                </c:pt>
                <c:pt idx="38">
                  <c:v>108</c:v>
                </c:pt>
                <c:pt idx="39">
                  <c:v>105.2</c:v>
                </c:pt>
                <c:pt idx="40">
                  <c:v>108.2</c:v>
                </c:pt>
                <c:pt idx="41">
                  <c:v>98.3</c:v>
                </c:pt>
                <c:pt idx="42">
                  <c:v>97.8</c:v>
                </c:pt>
                <c:pt idx="43">
                  <c:v>96</c:v>
                </c:pt>
                <c:pt idx="44">
                  <c:v>87.3</c:v>
                </c:pt>
                <c:pt idx="45">
                  <c:v>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4750784"/>
        <c:axId val="464760192"/>
      </c:areaChart>
      <c:catAx>
        <c:axId val="46475078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1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64760192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464760192"/>
        <c:scaling>
          <c:orientation val="minMax"/>
          <c:max val="7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64750784"/>
        <c:crosses val="autoZero"/>
        <c:crossBetween val="midCat"/>
        <c:majorUnit val="50"/>
        <c:minorUnit val="10"/>
      </c:valAx>
      <c:spPr>
        <a:noFill/>
        <a:ln w="286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5038371798399215"/>
          <c:y val="0.36022553711733069"/>
          <c:w val="0.14961628201600782"/>
          <c:h val="0.59917285865160674"/>
        </c:manualLayout>
      </c:layout>
      <c:overlay val="0"/>
      <c:spPr>
        <a:solidFill>
          <a:schemeClr val="bg1"/>
        </a:solidFill>
        <a:ln w="2862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51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202134197163196"/>
          <c:y val="1.2896136540384399E-2"/>
          <c:w val="0.44699297474773869"/>
          <c:h val="0.93562694422841919"/>
        </c:manualLayout>
      </c:layout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2014</c:v>
                </c:pt>
              </c:strCache>
            </c:strRef>
          </c:tx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vert="horz" anchor="ctr" anchorCtr="1"/>
                <a:lstStyle/>
                <a:p>
                  <a:pPr>
                    <a:defRPr sz="1200" baseline="0">
                      <a:solidFill>
                        <a:srgbClr val="C00000"/>
                      </a:solidFill>
                      <a:latin typeface="Arial Narrow" pitchFamily="34" charset="0"/>
                    </a:defRPr>
                  </a:pPr>
                  <a:endParaRPr lang="fi-FI"/>
                </a:p>
              </c:txPr>
              <c:dLblPos val="outEnd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5798731623089538E-2"/>
                  <c:y val="-1.9290391345405968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7115292591680327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 anchor="ctr" anchorCtr="1"/>
                <a:lstStyle/>
                <a:p>
                  <a:pPr>
                    <a:defRPr sz="1200" baseline="0">
                      <a:solidFill>
                        <a:srgbClr val="C00000"/>
                      </a:solidFill>
                      <a:latin typeface="Arial Narrow" pitchFamily="34" charset="0"/>
                    </a:defRPr>
                  </a:pPr>
                  <a:endParaRPr lang="fi-FI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5.2662438743631811E-3"/>
                  <c:y val="-1.9290391345406069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0"/>
                  <c:y val="1.102308076880352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vert="horz" anchor="ctr" anchorCtr="1"/>
                <a:lstStyle/>
                <a:p>
                  <a:pPr>
                    <a:defRPr sz="1200" baseline="0">
                      <a:solidFill>
                        <a:srgbClr val="C00000"/>
                      </a:solidFill>
                      <a:latin typeface="Arial Narrow" pitchFamily="34" charset="0"/>
                    </a:defRPr>
                  </a:pPr>
                  <a:endParaRPr lang="fi-FI"/>
                </a:p>
              </c:txPr>
              <c:dLblPos val="outEnd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-1.4482170654498742E-2"/>
                  <c:y val="-1.3778850961004334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-1.1342846574826697E-2"/>
                  <c:y val="-1.102308076880349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 anchor="ctr" anchorCtr="1"/>
                <a:lstStyle/>
                <a:p>
                  <a:pPr>
                    <a:defRPr sz="1200" baseline="0">
                      <a:solidFill>
                        <a:srgbClr val="C00000"/>
                      </a:solidFill>
                      <a:latin typeface="Arial Narrow" pitchFamily="34" charset="0"/>
                    </a:defRPr>
                  </a:pPr>
                  <a:endParaRPr lang="fi-FI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037971691658518"/>
                      <c:h val="8.4161221669814462E-2"/>
                    </c:manualLayout>
                  </c15:layout>
                </c:ext>
              </c:extLst>
            </c:dLbl>
            <c:dLbl>
              <c:idx val="20"/>
              <c:layout>
                <c:manualLayout>
                  <c:x val="1.1849048717317156E-2"/>
                  <c:y val="-4.13365528830130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 anchor="ctr" anchorCtr="1"/>
                <a:lstStyle/>
                <a:p>
                  <a:pPr>
                    <a:defRPr sz="1200" baseline="0">
                      <a:solidFill>
                        <a:srgbClr val="C00000"/>
                      </a:solidFill>
                      <a:latin typeface="Arial Narrow" pitchFamily="34" charset="0"/>
                    </a:defRPr>
                  </a:pPr>
                  <a:endParaRPr lang="fi-FI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0" vert="horz" anchor="ctr" anchorCtr="1"/>
                <a:lstStyle/>
                <a:p>
                  <a:pPr>
                    <a:defRPr sz="1200" baseline="0">
                      <a:solidFill>
                        <a:srgbClr val="C00000"/>
                      </a:solidFill>
                      <a:latin typeface="Arial Narrow" pitchFamily="34" charset="0"/>
                    </a:defRPr>
                  </a:pPr>
                  <a:endParaRPr lang="fi-FI"/>
                </a:p>
              </c:txPr>
              <c:dLblPos val="outEnd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 anchor="ctr" anchorCtr="1"/>
              <a:lstStyle/>
              <a:p>
                <a:pPr>
                  <a:defRPr sz="1200">
                    <a:latin typeface="Arial Narrow" pitchFamily="34" charset="0"/>
                  </a:defRPr>
                </a:pPr>
                <a:endParaRPr lang="fi-FI"/>
              </a:p>
            </c:txPr>
            <c:dLblPos val="outEnd"/>
            <c:showLegendKey val="1"/>
            <c:showVal val="1"/>
            <c:showCatName val="1"/>
            <c:showSerName val="0"/>
            <c:showPercent val="0"/>
            <c:showBubbleSize val="0"/>
            <c:separator>,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Taul1!$A$2:$A$24</c:f>
              <c:strCache>
                <c:ptCount val="23"/>
                <c:pt idx="0">
                  <c:v>Machinery and equipment</c:v>
                </c:pt>
                <c:pt idx="1">
                  <c:v>Paper, paperboard, cardboard</c:v>
                </c:pt>
                <c:pt idx="2">
                  <c:v>Communications equipment industry services</c:v>
                </c:pt>
                <c:pt idx="3">
                  <c:v>Chemicals and chemical products</c:v>
                </c:pt>
                <c:pt idx="4">
                  <c:v>Steel products</c:v>
                </c:pt>
                <c:pt idx="5">
                  <c:v>Electrical machinery and equipment</c:v>
                </c:pt>
                <c:pt idx="6">
                  <c:v>Diesel fuels</c:v>
                </c:pt>
                <c:pt idx="7">
                  <c:v>Games and software</c:v>
                </c:pt>
                <c:pt idx="8">
                  <c:v>Communications equipment</c:v>
                </c:pt>
                <c:pt idx="9">
                  <c:v>Non-ferrous metals</c:v>
                </c:pt>
                <c:pt idx="10">
                  <c:v>Timber</c:v>
                </c:pt>
                <c:pt idx="11">
                  <c:v>Vehicles</c:v>
                </c:pt>
                <c:pt idx="12">
                  <c:v>Cellulose</c:v>
                </c:pt>
                <c:pt idx="13">
                  <c:v>Rubber and plastic products</c:v>
                </c:pt>
                <c:pt idx="14">
                  <c:v>Ships, boats and other vessels</c:v>
                </c:pt>
                <c:pt idx="15">
                  <c:v>Metal products</c:v>
                </c:pt>
                <c:pt idx="16">
                  <c:v>Machinery services</c:v>
                </c:pt>
                <c:pt idx="17">
                  <c:v>Pharmaceuticals</c:v>
                </c:pt>
                <c:pt idx="18">
                  <c:v>Medical technology products</c:v>
                </c:pt>
                <c:pt idx="19">
                  <c:v>Metals industry services</c:v>
                </c:pt>
                <c:pt idx="20">
                  <c:v>Consulting engineering services</c:v>
                </c:pt>
                <c:pt idx="21">
                  <c:v>Other products</c:v>
                </c:pt>
                <c:pt idx="22">
                  <c:v>Other services</c:v>
                </c:pt>
              </c:strCache>
            </c:strRef>
          </c:cat>
          <c:val>
            <c:numRef>
              <c:f>Taul1!$B$2:$B$24</c:f>
              <c:numCache>
                <c:formatCode>#,##0.0</c:formatCode>
                <c:ptCount val="23"/>
                <c:pt idx="0">
                  <c:v>7.3</c:v>
                </c:pt>
                <c:pt idx="1">
                  <c:v>7</c:v>
                </c:pt>
                <c:pt idx="2">
                  <c:v>5.4</c:v>
                </c:pt>
                <c:pt idx="3">
                  <c:v>4.4000000000000004</c:v>
                </c:pt>
                <c:pt idx="4">
                  <c:v>3.9</c:v>
                </c:pt>
                <c:pt idx="5">
                  <c:v>3.7</c:v>
                </c:pt>
                <c:pt idx="6">
                  <c:v>3.4</c:v>
                </c:pt>
                <c:pt idx="7">
                  <c:v>2.8</c:v>
                </c:pt>
                <c:pt idx="8">
                  <c:v>2.8</c:v>
                </c:pt>
                <c:pt idx="9">
                  <c:v>2.6</c:v>
                </c:pt>
                <c:pt idx="10">
                  <c:v>2.5</c:v>
                </c:pt>
                <c:pt idx="11">
                  <c:v>2.2000000000000002</c:v>
                </c:pt>
                <c:pt idx="12">
                  <c:v>1.8</c:v>
                </c:pt>
                <c:pt idx="13">
                  <c:v>1.4</c:v>
                </c:pt>
                <c:pt idx="14">
                  <c:v>1.4</c:v>
                </c:pt>
                <c:pt idx="15">
                  <c:v>1.3</c:v>
                </c:pt>
                <c:pt idx="16">
                  <c:v>1.3</c:v>
                </c:pt>
                <c:pt idx="17">
                  <c:v>0.9</c:v>
                </c:pt>
                <c:pt idx="18">
                  <c:v>0.9</c:v>
                </c:pt>
                <c:pt idx="19">
                  <c:v>0.8</c:v>
                </c:pt>
                <c:pt idx="20">
                  <c:v>0.3</c:v>
                </c:pt>
                <c:pt idx="21">
                  <c:v>6.3</c:v>
                </c:pt>
                <c:pt idx="22">
                  <c:v>4.8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fi-FI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27370948379349E-2"/>
          <c:y val="0.10386965376782077"/>
          <c:w val="0.91956782713085239"/>
          <c:h val="0.81670061099796332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4760976"/>
        <c:axId val="464765680"/>
      </c:lineChart>
      <c:catAx>
        <c:axId val="464760976"/>
        <c:scaling>
          <c:orientation val="minMax"/>
        </c:scaling>
        <c:delete val="1"/>
        <c:axPos val="b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crossAx val="464765680"/>
        <c:crosses val="autoZero"/>
        <c:auto val="1"/>
        <c:lblAlgn val="ctr"/>
        <c:lblOffset val="100"/>
        <c:noMultiLvlLbl val="0"/>
      </c:catAx>
      <c:valAx>
        <c:axId val="464765680"/>
        <c:scaling>
          <c:orientation val="minMax"/>
          <c:max val="34"/>
        </c:scaling>
        <c:delete val="0"/>
        <c:axPos val="l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spPr>
          <a:ln w="29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1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64760976"/>
        <c:crosses val="autoZero"/>
        <c:crossBetween val="midCat"/>
        <c:majorUnit val="2"/>
      </c:valAx>
      <c:spPr>
        <a:noFill/>
        <a:ln w="2382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8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829015544041455E-2"/>
          <c:y val="2.9688283357685079E-2"/>
          <c:w val="0.79271731333410655"/>
          <c:h val="0.9406234332846298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1646">
              <a:solidFill>
                <a:srgbClr val="FF0000"/>
              </a:solidFill>
              <a:prstDash val="solid"/>
            </a:ln>
          </c:spPr>
          <c:marker>
            <c:symbol val="diamond"/>
            <c:size val="4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Sheet1!$A$2:$A$50</c:f>
              <c:strCache>
                <c:ptCount val="46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Sheet1!$B$2:$B$50</c:f>
              <c:numCache>
                <c:formatCode>General</c:formatCode>
                <c:ptCount val="49"/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Yhteensä / Total</c:v>
                </c:pt>
              </c:strCache>
            </c:strRef>
          </c:tx>
          <c:spPr>
            <a:ln w="38100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Sheet1!$C$2:$C$50</c:f>
              <c:numCache>
                <c:formatCode>General</c:formatCode>
                <c:ptCount val="49"/>
                <c:pt idx="10">
                  <c:v>302.2</c:v>
                </c:pt>
                <c:pt idx="11">
                  <c:v>254.8</c:v>
                </c:pt>
                <c:pt idx="12">
                  <c:v>411.5</c:v>
                </c:pt>
                <c:pt idx="13">
                  <c:v>464.4</c:v>
                </c:pt>
                <c:pt idx="14">
                  <c:v>544.29999999999995</c:v>
                </c:pt>
                <c:pt idx="15">
                  <c:v>294</c:v>
                </c:pt>
                <c:pt idx="16">
                  <c:v>451.1</c:v>
                </c:pt>
                <c:pt idx="17">
                  <c:v>388.9</c:v>
                </c:pt>
                <c:pt idx="18">
                  <c:v>450.3</c:v>
                </c:pt>
                <c:pt idx="19">
                  <c:v>398.3</c:v>
                </c:pt>
                <c:pt idx="20">
                  <c:v>527.29999999999995</c:v>
                </c:pt>
                <c:pt idx="21">
                  <c:v>432.1</c:v>
                </c:pt>
                <c:pt idx="22">
                  <c:v>333.6</c:v>
                </c:pt>
                <c:pt idx="23">
                  <c:v>322.5</c:v>
                </c:pt>
                <c:pt idx="24">
                  <c:v>526.5</c:v>
                </c:pt>
                <c:pt idx="25">
                  <c:v>633.5</c:v>
                </c:pt>
                <c:pt idx="26">
                  <c:v>394.2</c:v>
                </c:pt>
                <c:pt idx="27">
                  <c:v>352.1</c:v>
                </c:pt>
                <c:pt idx="28">
                  <c:v>526.70000000000005</c:v>
                </c:pt>
                <c:pt idx="29">
                  <c:v>567.20000000000005</c:v>
                </c:pt>
                <c:pt idx="30">
                  <c:v>579.4</c:v>
                </c:pt>
                <c:pt idx="31">
                  <c:v>396.9</c:v>
                </c:pt>
                <c:pt idx="32">
                  <c:v>503.1</c:v>
                </c:pt>
                <c:pt idx="33">
                  <c:v>699.5</c:v>
                </c:pt>
                <c:pt idx="34">
                  <c:v>594.9</c:v>
                </c:pt>
                <c:pt idx="35">
                  <c:v>493.6</c:v>
                </c:pt>
                <c:pt idx="36">
                  <c:v>644.29999999999995</c:v>
                </c:pt>
                <c:pt idx="37">
                  <c:v>679.9</c:v>
                </c:pt>
                <c:pt idx="38">
                  <c:v>521.79999999999995</c:v>
                </c:pt>
                <c:pt idx="39">
                  <c:v>575.1</c:v>
                </c:pt>
                <c:pt idx="40">
                  <c:v>629.79999999999995</c:v>
                </c:pt>
                <c:pt idx="41">
                  <c:v>558.6</c:v>
                </c:pt>
                <c:pt idx="42">
                  <c:v>596.4</c:v>
                </c:pt>
                <c:pt idx="43">
                  <c:v>570</c:v>
                </c:pt>
                <c:pt idx="44">
                  <c:v>684.3</c:v>
                </c:pt>
                <c:pt idx="45">
                  <c:v>475.7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4762152"/>
        <c:axId val="488303392"/>
      </c:lineChart>
      <c:catAx>
        <c:axId val="464762152"/>
        <c:scaling>
          <c:orientation val="minMax"/>
        </c:scaling>
        <c:delete val="0"/>
        <c:axPos val="b"/>
        <c:majorGridlines>
          <c:spPr>
            <a:ln w="3175">
              <a:solidFill>
                <a:srgbClr val="003366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11646">
            <a:solidFill>
              <a:srgbClr val="003366"/>
            </a:solidFill>
            <a:prstDash val="solid"/>
          </a:ln>
        </c:spPr>
        <c:txPr>
          <a:bodyPr rot="0" vert="horz"/>
          <a:lstStyle/>
          <a:p>
            <a:pPr>
              <a:defRPr sz="174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88303392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488303392"/>
        <c:scaling>
          <c:orientation val="minMax"/>
          <c:max val="800"/>
        </c:scaling>
        <c:delete val="0"/>
        <c:axPos val="l"/>
        <c:majorGridlines>
          <c:spPr>
            <a:ln w="3175">
              <a:solidFill>
                <a:srgbClr val="003366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11646">
            <a:solidFill>
              <a:srgbClr val="003366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64762152"/>
        <c:crosses val="autoZero"/>
        <c:crossBetween val="midCat"/>
        <c:majorUnit val="50"/>
        <c:minorUnit val="10"/>
      </c:valAx>
      <c:spPr>
        <a:noFill/>
        <a:ln w="11646">
          <a:solidFill>
            <a:srgbClr val="003366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5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812290441856187E-2"/>
          <c:y val="2.5317184962743353E-2"/>
          <c:w val="0.81264512418032442"/>
          <c:h val="0.94239788517866108"/>
        </c:manualLayout>
      </c:layout>
      <c:areaChart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Yhteensä / Total</c:v>
                </c:pt>
              </c:strCache>
            </c:strRef>
          </c:tx>
          <c:spPr>
            <a:solidFill>
              <a:srgbClr val="00CCFF"/>
            </a:solidFill>
            <a:ln w="11020">
              <a:solidFill>
                <a:srgbClr val="003366"/>
              </a:solidFill>
              <a:prstDash val="solid"/>
            </a:ln>
          </c:spPr>
          <c:cat>
            <c:strRef>
              <c:f>Sheet1!$A$2:$A$39</c:f>
              <c:strCache>
                <c:ptCount val="38"/>
                <c:pt idx="0">
                  <c:v>2006,IV</c:v>
                </c:pt>
                <c:pt idx="1">
                  <c:v>2007,I</c:v>
                </c:pt>
                <c:pt idx="2">
                  <c:v>2007,II</c:v>
                </c:pt>
                <c:pt idx="3">
                  <c:v>2007,III</c:v>
                </c:pt>
                <c:pt idx="4">
                  <c:v>2007,IV</c:v>
                </c:pt>
                <c:pt idx="5">
                  <c:v>2008,I</c:v>
                </c:pt>
                <c:pt idx="6">
                  <c:v>2008,II</c:v>
                </c:pt>
                <c:pt idx="7">
                  <c:v>2008,III</c:v>
                </c:pt>
                <c:pt idx="8">
                  <c:v>2008,IV</c:v>
                </c:pt>
                <c:pt idx="9">
                  <c:v>2009,I</c:v>
                </c:pt>
                <c:pt idx="10">
                  <c:v>2009,II</c:v>
                </c:pt>
                <c:pt idx="11">
                  <c:v>2009,III</c:v>
                </c:pt>
                <c:pt idx="12">
                  <c:v>2009,IV</c:v>
                </c:pt>
                <c:pt idx="13">
                  <c:v>2010,I</c:v>
                </c:pt>
                <c:pt idx="17">
                  <c:v>2011,I</c:v>
                </c:pt>
                <c:pt idx="21">
                  <c:v>2012,I</c:v>
                </c:pt>
                <c:pt idx="25">
                  <c:v>2013,I</c:v>
                </c:pt>
                <c:pt idx="29">
                  <c:v>2014,I</c:v>
                </c:pt>
                <c:pt idx="33">
                  <c:v>2015,I</c:v>
                </c:pt>
                <c:pt idx="37">
                  <c:v>2016,I</c:v>
                </c:pt>
              </c:strCache>
            </c:strRef>
          </c:cat>
          <c:val>
            <c:numRef>
              <c:f>Sheet1!$C$2:$C$39</c:f>
              <c:numCache>
                <c:formatCode>General</c:formatCode>
                <c:ptCount val="38"/>
                <c:pt idx="0">
                  <c:v>1005.6</c:v>
                </c:pt>
                <c:pt idx="1">
                  <c:v>1005.6</c:v>
                </c:pt>
                <c:pt idx="2">
                  <c:v>1005.6</c:v>
                </c:pt>
                <c:pt idx="3">
                  <c:v>941.6</c:v>
                </c:pt>
                <c:pt idx="4">
                  <c:v>921.2</c:v>
                </c:pt>
                <c:pt idx="5">
                  <c:v>958.3</c:v>
                </c:pt>
                <c:pt idx="6">
                  <c:v>1087.7</c:v>
                </c:pt>
                <c:pt idx="7">
                  <c:v>1005.5</c:v>
                </c:pt>
                <c:pt idx="8">
                  <c:v>979.7</c:v>
                </c:pt>
                <c:pt idx="9">
                  <c:v>969.3</c:v>
                </c:pt>
                <c:pt idx="10">
                  <c:v>1001.2</c:v>
                </c:pt>
                <c:pt idx="11">
                  <c:v>1043.7</c:v>
                </c:pt>
                <c:pt idx="12">
                  <c:v>1130.5999999999999</c:v>
                </c:pt>
                <c:pt idx="13">
                  <c:v>1153.5</c:v>
                </c:pt>
                <c:pt idx="14">
                  <c:v>1036.7</c:v>
                </c:pt>
                <c:pt idx="15">
                  <c:v>1016.8</c:v>
                </c:pt>
                <c:pt idx="16">
                  <c:v>1080.7</c:v>
                </c:pt>
                <c:pt idx="17">
                  <c:v>1311.1</c:v>
                </c:pt>
                <c:pt idx="18">
                  <c:v>1278.0999999999999</c:v>
                </c:pt>
                <c:pt idx="19">
                  <c:v>1235.3</c:v>
                </c:pt>
                <c:pt idx="20">
                  <c:v>1297.5</c:v>
                </c:pt>
                <c:pt idx="21">
                  <c:v>1414.3</c:v>
                </c:pt>
                <c:pt idx="22">
                  <c:v>1552.6</c:v>
                </c:pt>
                <c:pt idx="23">
                  <c:v>1495.7</c:v>
                </c:pt>
                <c:pt idx="24">
                  <c:v>1432.6</c:v>
                </c:pt>
                <c:pt idx="25">
                  <c:v>1454.3</c:v>
                </c:pt>
                <c:pt idx="26">
                  <c:v>1481.9</c:v>
                </c:pt>
                <c:pt idx="27">
                  <c:v>1441.4</c:v>
                </c:pt>
                <c:pt idx="28">
                  <c:v>1412.4</c:v>
                </c:pt>
                <c:pt idx="29">
                  <c:v>1487.5</c:v>
                </c:pt>
                <c:pt idx="30">
                  <c:v>1463.4</c:v>
                </c:pt>
                <c:pt idx="31">
                  <c:v>1534.4</c:v>
                </c:pt>
                <c:pt idx="32">
                  <c:v>1591.3</c:v>
                </c:pt>
                <c:pt idx="33">
                  <c:v>1598</c:v>
                </c:pt>
                <c:pt idx="34">
                  <c:v>1554.6</c:v>
                </c:pt>
                <c:pt idx="35">
                  <c:v>1657.2</c:v>
                </c:pt>
                <c:pt idx="36">
                  <c:v>1745.6</c:v>
                </c:pt>
                <c:pt idx="37">
                  <c:v>1640.7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8306920"/>
        <c:axId val="488306528"/>
      </c:areaChart>
      <c:catAx>
        <c:axId val="48830692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5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694" b="1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88306528"/>
        <c:crossesAt val="0"/>
        <c:auto val="1"/>
        <c:lblAlgn val="ctr"/>
        <c:lblOffset val="100"/>
        <c:tickLblSkip val="11"/>
        <c:tickMarkSkip val="4"/>
        <c:noMultiLvlLbl val="0"/>
      </c:catAx>
      <c:valAx>
        <c:axId val="488306528"/>
        <c:scaling>
          <c:orientation val="minMax"/>
          <c:max val="1900"/>
          <c:min val="0"/>
        </c:scaling>
        <c:delete val="0"/>
        <c:axPos val="l"/>
        <c:majorGridlines>
          <c:spPr>
            <a:ln w="3175">
              <a:solidFill>
                <a:srgbClr val="003366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11020">
            <a:solidFill>
              <a:srgbClr val="003366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88306920"/>
        <c:crosses val="autoZero"/>
        <c:crossBetween val="midCat"/>
        <c:majorUnit val="100"/>
        <c:minorUnit val="50"/>
      </c:valAx>
      <c:spPr>
        <a:noFill/>
        <a:ln w="11020">
          <a:solidFill>
            <a:srgbClr val="003366"/>
          </a:solidFill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84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616709084461717E-2"/>
          <c:y val="4.8623827800419427E-2"/>
          <c:w val="0.87725631768953072"/>
          <c:h val="0.731060606060606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Henkilöstö Suomessa / 
Personnel in Finland</c:v>
                </c:pt>
              </c:strCache>
            </c:strRef>
          </c:tx>
          <c:spPr>
            <a:solidFill>
              <a:srgbClr val="00FFFF"/>
            </a:solidFill>
            <a:ln w="3195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Sheet1!$A$2:$A$13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 (31.3)</c:v>
                </c:pt>
              </c:strCache>
            </c:strRef>
          </c:cat>
          <c:val>
            <c:numRef>
              <c:f>Sheet1!$B$2:$B$13</c:f>
              <c:numCache>
                <c:formatCode>#,##0</c:formatCode>
                <c:ptCount val="12"/>
                <c:pt idx="0">
                  <c:v>291600</c:v>
                </c:pt>
                <c:pt idx="1">
                  <c:v>302300</c:v>
                </c:pt>
                <c:pt idx="2">
                  <c:v>311000</c:v>
                </c:pt>
                <c:pt idx="3">
                  <c:v>326300</c:v>
                </c:pt>
                <c:pt idx="4">
                  <c:v>299000</c:v>
                </c:pt>
                <c:pt idx="5">
                  <c:v>283899.99999999994</c:v>
                </c:pt>
                <c:pt idx="6">
                  <c:v>289800</c:v>
                </c:pt>
                <c:pt idx="7">
                  <c:v>296300</c:v>
                </c:pt>
                <c:pt idx="8">
                  <c:v>290100</c:v>
                </c:pt>
                <c:pt idx="9">
                  <c:v>284800</c:v>
                </c:pt>
                <c:pt idx="10">
                  <c:v>281773.79430492065</c:v>
                </c:pt>
                <c:pt idx="11">
                  <c:v>278362.57139701926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Henkilöstö tytäryrityksissä ulkomailla / 
Personnel in subsidiaries abroad</c:v>
                </c:pt>
              </c:strCache>
            </c:strRef>
          </c:tx>
          <c:spPr>
            <a:solidFill>
              <a:srgbClr val="FF0000"/>
            </a:solidFill>
            <a:ln w="3195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Sheet1!$A$2:$A$13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 (31.3)</c:v>
                </c:pt>
              </c:strCache>
            </c:strRef>
          </c:cat>
          <c:val>
            <c:numRef>
              <c:f>Sheet1!$C$2:$C$13</c:f>
              <c:numCache>
                <c:formatCode>#,##0</c:formatCode>
                <c:ptCount val="12"/>
                <c:pt idx="0">
                  <c:v>188884</c:v>
                </c:pt>
                <c:pt idx="1">
                  <c:v>218801</c:v>
                </c:pt>
                <c:pt idx="2">
                  <c:v>284004</c:v>
                </c:pt>
                <c:pt idx="3">
                  <c:v>297345</c:v>
                </c:pt>
                <c:pt idx="4">
                  <c:v>284683</c:v>
                </c:pt>
                <c:pt idx="5">
                  <c:v>304473</c:v>
                </c:pt>
                <c:pt idx="6">
                  <c:v>327105</c:v>
                </c:pt>
                <c:pt idx="7">
                  <c:v>302967</c:v>
                </c:pt>
                <c:pt idx="8">
                  <c:v>287327</c:v>
                </c:pt>
                <c:pt idx="9">
                  <c:v>273143</c:v>
                </c:pt>
                <c:pt idx="10">
                  <c:v>251806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88306136"/>
        <c:axId val="488305744"/>
      </c:barChart>
      <c:catAx>
        <c:axId val="488306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7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883057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88305744"/>
        <c:scaling>
          <c:orientation val="minMax"/>
          <c:max val="350000"/>
          <c:min val="150000"/>
        </c:scaling>
        <c:delete val="0"/>
        <c:axPos val="l"/>
        <c:majorGridlines>
          <c:spPr>
            <a:ln w="3195">
              <a:solidFill>
                <a:schemeClr val="tx2"/>
              </a:solidFill>
              <a:prstDash val="dash"/>
            </a:ln>
          </c:spPr>
        </c:majorGridlines>
        <c:numFmt formatCode="#,##0" sourceLinked="1"/>
        <c:majorTickMark val="out"/>
        <c:min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7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88306136"/>
        <c:crosses val="autoZero"/>
        <c:crossBetween val="between"/>
        <c:majorUnit val="20000"/>
      </c:valAx>
      <c:spPr>
        <a:noFill/>
        <a:ln w="12778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7.4608904933814682E-2"/>
          <c:y val="0.84659090909090906"/>
          <c:w val="0.89169675090252709"/>
          <c:h val="0.15151515151515152"/>
        </c:manualLayout>
      </c:layout>
      <c:overlay val="0"/>
      <c:spPr>
        <a:noFill/>
        <a:ln w="25556">
          <a:noFill/>
        </a:ln>
      </c:spPr>
      <c:txPr>
        <a:bodyPr/>
        <a:lstStyle/>
        <a:p>
          <a:pPr>
            <a:defRPr sz="1107" b="1" i="0" u="none" strike="noStrike" baseline="0">
              <a:solidFill>
                <a:schemeClr val="tx2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989966555183951E-2"/>
          <c:y val="4.4642857142857144E-2"/>
          <c:w val="0.8929765886287625"/>
          <c:h val="0.719642857142857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Länsi-Eurooppa / 
Western Europe </c:v>
                </c:pt>
              </c:strCache>
            </c:strRef>
          </c:tx>
          <c:spPr>
            <a:solidFill>
              <a:schemeClr val="folHlink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Sheet1!$A$2:$A$17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Sheet1!$B$2:$B$17</c:f>
              <c:numCache>
                <c:formatCode>#,##0</c:formatCode>
                <c:ptCount val="16"/>
                <c:pt idx="0">
                  <c:v>61892</c:v>
                </c:pt>
                <c:pt idx="1">
                  <c:v>70309</c:v>
                </c:pt>
                <c:pt idx="2">
                  <c:v>77315</c:v>
                </c:pt>
                <c:pt idx="3">
                  <c:v>73955</c:v>
                </c:pt>
                <c:pt idx="4">
                  <c:v>71882</c:v>
                </c:pt>
                <c:pt idx="5">
                  <c:v>74016</c:v>
                </c:pt>
                <c:pt idx="6">
                  <c:v>74130</c:v>
                </c:pt>
                <c:pt idx="7">
                  <c:v>98281</c:v>
                </c:pt>
                <c:pt idx="8">
                  <c:v>98165</c:v>
                </c:pt>
                <c:pt idx="9">
                  <c:v>88253</c:v>
                </c:pt>
                <c:pt idx="10">
                  <c:v>86620</c:v>
                </c:pt>
                <c:pt idx="11">
                  <c:v>84977</c:v>
                </c:pt>
                <c:pt idx="12">
                  <c:v>81490</c:v>
                </c:pt>
                <c:pt idx="13">
                  <c:v>74327</c:v>
                </c:pt>
                <c:pt idx="14">
                  <c:v>71725</c:v>
                </c:pt>
                <c:pt idx="15">
                  <c:v>68647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Keski- ja Itä-Eurooppa / 
Central and Eastern Europe</c:v>
                </c:pt>
              </c:strCache>
            </c:strRef>
          </c:tx>
          <c:spPr>
            <a:solidFill>
              <a:srgbClr val="FF0000"/>
            </a:solidFill>
            <a:ln w="3175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Sheet1!$A$2:$A$17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Sheet1!$C$2:$C$17</c:f>
              <c:numCache>
                <c:formatCode>#,##0</c:formatCode>
                <c:ptCount val="16"/>
                <c:pt idx="0">
                  <c:v>15714</c:v>
                </c:pt>
                <c:pt idx="1">
                  <c:v>12971</c:v>
                </c:pt>
                <c:pt idx="2">
                  <c:v>16214</c:v>
                </c:pt>
                <c:pt idx="3">
                  <c:v>18683</c:v>
                </c:pt>
                <c:pt idx="4">
                  <c:v>22717</c:v>
                </c:pt>
                <c:pt idx="5">
                  <c:v>26887</c:v>
                </c:pt>
                <c:pt idx="6">
                  <c:v>33765</c:v>
                </c:pt>
                <c:pt idx="7">
                  <c:v>45443</c:v>
                </c:pt>
                <c:pt idx="8">
                  <c:v>46333</c:v>
                </c:pt>
                <c:pt idx="9">
                  <c:v>39288</c:v>
                </c:pt>
                <c:pt idx="10">
                  <c:v>42532</c:v>
                </c:pt>
                <c:pt idx="11">
                  <c:v>40904</c:v>
                </c:pt>
                <c:pt idx="12">
                  <c:v>36314</c:v>
                </c:pt>
                <c:pt idx="13">
                  <c:v>36895</c:v>
                </c:pt>
                <c:pt idx="14">
                  <c:v>34121</c:v>
                </c:pt>
                <c:pt idx="15">
                  <c:v>37173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Pohjois-Amerikka / 
North America</c:v>
                </c:pt>
              </c:strCache>
            </c:strRef>
          </c:tx>
          <c:spPr>
            <a:solidFill>
              <a:srgbClr val="00FFFF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Sheet1!$A$2:$A$17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Sheet1!$D$2:$D$17</c:f>
              <c:numCache>
                <c:formatCode>#,##0</c:formatCode>
                <c:ptCount val="16"/>
                <c:pt idx="0">
                  <c:v>29429</c:v>
                </c:pt>
                <c:pt idx="1">
                  <c:v>28476</c:v>
                </c:pt>
                <c:pt idx="2">
                  <c:v>30011</c:v>
                </c:pt>
                <c:pt idx="3">
                  <c:v>27315</c:v>
                </c:pt>
                <c:pt idx="4">
                  <c:v>26675</c:v>
                </c:pt>
                <c:pt idx="5">
                  <c:v>24931</c:v>
                </c:pt>
                <c:pt idx="6">
                  <c:v>25014</c:v>
                </c:pt>
                <c:pt idx="7">
                  <c:v>26506</c:v>
                </c:pt>
                <c:pt idx="8">
                  <c:v>29044</c:v>
                </c:pt>
                <c:pt idx="9">
                  <c:v>25967</c:v>
                </c:pt>
                <c:pt idx="10">
                  <c:v>25728</c:v>
                </c:pt>
                <c:pt idx="11">
                  <c:v>26828</c:v>
                </c:pt>
                <c:pt idx="12">
                  <c:v>26859</c:v>
                </c:pt>
                <c:pt idx="13">
                  <c:v>25695</c:v>
                </c:pt>
                <c:pt idx="14">
                  <c:v>25194</c:v>
                </c:pt>
                <c:pt idx="15">
                  <c:v>23691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Aasia ja Oseania / 
Asia and Oceania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Sheet1!$A$2:$A$17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Sheet1!$E$2:$E$17</c:f>
              <c:numCache>
                <c:formatCode>#,##0</c:formatCode>
                <c:ptCount val="16"/>
                <c:pt idx="0">
                  <c:v>19704</c:v>
                </c:pt>
                <c:pt idx="1">
                  <c:v>21772</c:v>
                </c:pt>
                <c:pt idx="2">
                  <c:v>25587</c:v>
                </c:pt>
                <c:pt idx="3">
                  <c:v>30978</c:v>
                </c:pt>
                <c:pt idx="4">
                  <c:v>36452</c:v>
                </c:pt>
                <c:pt idx="5">
                  <c:v>45165</c:v>
                </c:pt>
                <c:pt idx="6">
                  <c:v>61533</c:v>
                </c:pt>
                <c:pt idx="7">
                  <c:v>80359</c:v>
                </c:pt>
                <c:pt idx="8">
                  <c:v>86105</c:v>
                </c:pt>
                <c:pt idx="9">
                  <c:v>96037</c:v>
                </c:pt>
                <c:pt idx="10">
                  <c:v>112565</c:v>
                </c:pt>
                <c:pt idx="11">
                  <c:v>124325</c:v>
                </c:pt>
                <c:pt idx="12">
                  <c:v>110977</c:v>
                </c:pt>
                <c:pt idx="13">
                  <c:v>112147</c:v>
                </c:pt>
                <c:pt idx="14">
                  <c:v>101226</c:v>
                </c:pt>
                <c:pt idx="15">
                  <c:v>86785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Lähi-itä ja Afrikka / 
The Middle East and Africa</c:v>
                </c:pt>
              </c:strCache>
            </c:strRef>
          </c:tx>
          <c:spPr>
            <a:solidFill>
              <a:schemeClr val="bg2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Sheet1!$A$2:$A$17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Sheet1!$F$2:$F$17</c:f>
              <c:numCache>
                <c:formatCode>#,##0</c:formatCode>
                <c:ptCount val="16"/>
                <c:pt idx="0">
                  <c:v>4672</c:v>
                </c:pt>
                <c:pt idx="1">
                  <c:v>5018</c:v>
                </c:pt>
                <c:pt idx="2">
                  <c:v>4461</c:v>
                </c:pt>
                <c:pt idx="3">
                  <c:v>5354</c:v>
                </c:pt>
                <c:pt idx="4">
                  <c:v>2941</c:v>
                </c:pt>
                <c:pt idx="5">
                  <c:v>4951</c:v>
                </c:pt>
                <c:pt idx="6">
                  <c:v>6842</c:v>
                </c:pt>
                <c:pt idx="7">
                  <c:v>8197</c:v>
                </c:pt>
                <c:pt idx="8">
                  <c:v>9439</c:v>
                </c:pt>
                <c:pt idx="9">
                  <c:v>8258</c:v>
                </c:pt>
                <c:pt idx="10">
                  <c:v>8844</c:v>
                </c:pt>
                <c:pt idx="11">
                  <c:v>8860</c:v>
                </c:pt>
                <c:pt idx="12">
                  <c:v>8262</c:v>
                </c:pt>
                <c:pt idx="13">
                  <c:v>7221</c:v>
                </c:pt>
                <c:pt idx="14">
                  <c:v>8185</c:v>
                </c:pt>
                <c:pt idx="15">
                  <c:v>8677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Latinalainen Amerikka / 
Latin America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Sheet1!$A$2:$A$17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Sheet1!$G$2:$G$17</c:f>
              <c:numCache>
                <c:formatCode>#,##0</c:formatCode>
                <c:ptCount val="16"/>
                <c:pt idx="0">
                  <c:v>6762</c:v>
                </c:pt>
                <c:pt idx="1">
                  <c:v>6454</c:v>
                </c:pt>
                <c:pt idx="2">
                  <c:v>8516</c:v>
                </c:pt>
                <c:pt idx="3">
                  <c:v>9172</c:v>
                </c:pt>
                <c:pt idx="4">
                  <c:v>13283</c:v>
                </c:pt>
                <c:pt idx="5">
                  <c:v>12934</c:v>
                </c:pt>
                <c:pt idx="6">
                  <c:v>17517</c:v>
                </c:pt>
                <c:pt idx="7">
                  <c:v>25218</c:v>
                </c:pt>
                <c:pt idx="8">
                  <c:v>28261</c:v>
                </c:pt>
                <c:pt idx="9">
                  <c:v>26882</c:v>
                </c:pt>
                <c:pt idx="10">
                  <c:v>28183</c:v>
                </c:pt>
                <c:pt idx="11">
                  <c:v>40734</c:v>
                </c:pt>
                <c:pt idx="12">
                  <c:v>36001</c:v>
                </c:pt>
                <c:pt idx="13">
                  <c:v>31042</c:v>
                </c:pt>
                <c:pt idx="14">
                  <c:v>32692</c:v>
                </c:pt>
                <c:pt idx="15">
                  <c:v>26833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88304960"/>
        <c:axId val="488301040"/>
      </c:barChart>
      <c:catAx>
        <c:axId val="488304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883010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88301040"/>
        <c:scaling>
          <c:orientation val="minMax"/>
        </c:scaling>
        <c:delete val="0"/>
        <c:axPos val="l"/>
        <c:majorGridlines>
          <c:spPr>
            <a:ln w="3175">
              <a:solidFill>
                <a:schemeClr val="tx2"/>
              </a:solidFill>
              <a:prstDash val="dash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88304960"/>
        <c:crosses val="autoZero"/>
        <c:crossBetween val="between"/>
        <c:majorUnit val="10000"/>
      </c:valAx>
      <c:spPr>
        <a:noFill/>
        <a:ln w="12700">
          <a:solidFill>
            <a:schemeClr val="tx1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9.2530657748049056E-2"/>
          <c:y val="0.84285714285714286"/>
          <c:w val="0.89520624303232998"/>
          <c:h val="0.1589285714285714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00" b="1" i="0" u="none" strike="noStrike" baseline="0">
              <a:solidFill>
                <a:schemeClr val="tx2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760312151616496E-2"/>
          <c:y val="4.642857142857143E-2"/>
          <c:w val="0.68561872909698995"/>
          <c:h val="0.876785714285714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Länsi-Eurooppa ja Pohjois-Amerikka / 
Western Europe and North America</c:v>
                </c:pt>
              </c:strCache>
            </c:strRef>
          </c:tx>
          <c:spPr>
            <a:solidFill>
              <a:schemeClr val="folHlink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Sheet1!$A$2:$A$17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Sheet1!$B$2:$B$17</c:f>
              <c:numCache>
                <c:formatCode>#,##0</c:formatCode>
                <c:ptCount val="16"/>
                <c:pt idx="0">
                  <c:v>91321</c:v>
                </c:pt>
                <c:pt idx="1">
                  <c:v>98785</c:v>
                </c:pt>
                <c:pt idx="2">
                  <c:v>107326</c:v>
                </c:pt>
                <c:pt idx="3">
                  <c:v>101270</c:v>
                </c:pt>
                <c:pt idx="4">
                  <c:v>98557</c:v>
                </c:pt>
                <c:pt idx="5">
                  <c:v>98947</c:v>
                </c:pt>
                <c:pt idx="6">
                  <c:v>99144</c:v>
                </c:pt>
                <c:pt idx="7">
                  <c:v>124787</c:v>
                </c:pt>
                <c:pt idx="8">
                  <c:v>127209</c:v>
                </c:pt>
                <c:pt idx="9">
                  <c:v>114220</c:v>
                </c:pt>
                <c:pt idx="10">
                  <c:v>112348</c:v>
                </c:pt>
                <c:pt idx="11">
                  <c:v>112542</c:v>
                </c:pt>
                <c:pt idx="12">
                  <c:v>110444</c:v>
                </c:pt>
                <c:pt idx="13">
                  <c:v>100022</c:v>
                </c:pt>
                <c:pt idx="14">
                  <c:v>96919</c:v>
                </c:pt>
                <c:pt idx="15">
                  <c:v>92338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Aasia, Oseania, Keski- ja Itä-Eurooppa sekä Latinalainen Amerikka / Asia, Oceania, Eastern Europe and Latin America</c:v>
                </c:pt>
              </c:strCache>
            </c:strRef>
          </c:tx>
          <c:spPr>
            <a:solidFill>
              <a:srgbClr val="FF9900"/>
            </a:solidFill>
            <a:ln w="3175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Sheet1!$A$2:$A$17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Sheet1!$C$2:$C$17</c:f>
              <c:numCache>
                <c:formatCode>#,##0</c:formatCode>
                <c:ptCount val="16"/>
                <c:pt idx="0">
                  <c:v>42180</c:v>
                </c:pt>
                <c:pt idx="1">
                  <c:v>41197</c:v>
                </c:pt>
                <c:pt idx="2">
                  <c:v>50317</c:v>
                </c:pt>
                <c:pt idx="3">
                  <c:v>58833</c:v>
                </c:pt>
                <c:pt idx="4">
                  <c:v>72452</c:v>
                </c:pt>
                <c:pt idx="5">
                  <c:v>84986</c:v>
                </c:pt>
                <c:pt idx="6">
                  <c:v>112815</c:v>
                </c:pt>
                <c:pt idx="7">
                  <c:v>151020</c:v>
                </c:pt>
                <c:pt idx="8">
                  <c:v>160699</c:v>
                </c:pt>
                <c:pt idx="9">
                  <c:v>162207</c:v>
                </c:pt>
                <c:pt idx="10">
                  <c:v>183280</c:v>
                </c:pt>
                <c:pt idx="11">
                  <c:v>205801</c:v>
                </c:pt>
                <c:pt idx="12">
                  <c:v>184690</c:v>
                </c:pt>
                <c:pt idx="13">
                  <c:v>180084</c:v>
                </c:pt>
                <c:pt idx="14">
                  <c:v>168039</c:v>
                </c:pt>
                <c:pt idx="15">
                  <c:v>150791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Afrikka ja Lähi-itä / 
The Middle East and Africa</c:v>
                </c:pt>
              </c:strCache>
            </c:strRef>
          </c:tx>
          <c:spPr>
            <a:solidFill>
              <a:schemeClr val="bg2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Sheet1!$A$2:$A$17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Sheet1!$D$2:$D$17</c:f>
              <c:numCache>
                <c:formatCode>#,##0</c:formatCode>
                <c:ptCount val="16"/>
                <c:pt idx="0">
                  <c:v>4672</c:v>
                </c:pt>
                <c:pt idx="1">
                  <c:v>5018</c:v>
                </c:pt>
                <c:pt idx="2">
                  <c:v>4461</c:v>
                </c:pt>
                <c:pt idx="3">
                  <c:v>5354</c:v>
                </c:pt>
                <c:pt idx="4">
                  <c:v>2941</c:v>
                </c:pt>
                <c:pt idx="5">
                  <c:v>4951</c:v>
                </c:pt>
                <c:pt idx="6">
                  <c:v>6842</c:v>
                </c:pt>
                <c:pt idx="7">
                  <c:v>8197</c:v>
                </c:pt>
                <c:pt idx="8">
                  <c:v>9439</c:v>
                </c:pt>
                <c:pt idx="9">
                  <c:v>8258</c:v>
                </c:pt>
                <c:pt idx="10">
                  <c:v>8844</c:v>
                </c:pt>
                <c:pt idx="11">
                  <c:v>8762</c:v>
                </c:pt>
                <c:pt idx="12">
                  <c:v>7833</c:v>
                </c:pt>
                <c:pt idx="13">
                  <c:v>7221</c:v>
                </c:pt>
                <c:pt idx="14">
                  <c:v>8185</c:v>
                </c:pt>
                <c:pt idx="15">
                  <c:v>8677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88301824"/>
        <c:axId val="488301432"/>
      </c:barChart>
      <c:catAx>
        <c:axId val="488301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883014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88301432"/>
        <c:scaling>
          <c:orientation val="minMax"/>
        </c:scaling>
        <c:delete val="0"/>
        <c:axPos val="l"/>
        <c:majorGridlines>
          <c:spPr>
            <a:ln w="3175">
              <a:solidFill>
                <a:schemeClr val="tx2"/>
              </a:solidFill>
              <a:prstDash val="dash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88301824"/>
        <c:crosses val="autoZero"/>
        <c:crossBetween val="between"/>
        <c:majorUnit val="20000"/>
      </c:valAx>
      <c:spPr>
        <a:noFill/>
        <a:ln w="12700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870680044593088"/>
          <c:y val="5.1785714285714289E-2"/>
          <c:w val="0.2129319955406912"/>
          <c:h val="0.87857142857142856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00" b="1" i="0" u="none" strike="noStrike" baseline="0">
              <a:solidFill>
                <a:schemeClr val="tx2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08303249097472"/>
          <c:y val="5.232558139534884E-2"/>
          <c:w val="0.8868832731648616"/>
          <c:h val="0.767441860465116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Henkilöstö Suomessa / 
Personnel in Finland</c:v>
                </c:pt>
              </c:strCache>
            </c:strRef>
          </c:tx>
          <c:spPr>
            <a:solidFill>
              <a:srgbClr val="00FFFF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Sheet1!$A$2:$A$18</c:f>
              <c:strCach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 (31.3)</c:v>
                </c:pt>
              </c:strCache>
            </c:strRef>
          </c:cat>
          <c:val>
            <c:numRef>
              <c:f>Sheet1!$B$2:$B$18</c:f>
              <c:numCache>
                <c:formatCode>#,##0</c:formatCode>
                <c:ptCount val="17"/>
                <c:pt idx="0">
                  <c:v>62800.000000000007</c:v>
                </c:pt>
                <c:pt idx="1">
                  <c:v>62599.999999999993</c:v>
                </c:pt>
                <c:pt idx="2">
                  <c:v>59200</c:v>
                </c:pt>
                <c:pt idx="3">
                  <c:v>57200</c:v>
                </c:pt>
                <c:pt idx="4">
                  <c:v>57700</c:v>
                </c:pt>
                <c:pt idx="5">
                  <c:v>59900</c:v>
                </c:pt>
                <c:pt idx="6">
                  <c:v>59199.999999999993</c:v>
                </c:pt>
                <c:pt idx="7">
                  <c:v>60400</c:v>
                </c:pt>
                <c:pt idx="8">
                  <c:v>60900</c:v>
                </c:pt>
                <c:pt idx="9">
                  <c:v>54800.000000000007</c:v>
                </c:pt>
                <c:pt idx="10">
                  <c:v>51199.999999999993</c:v>
                </c:pt>
                <c:pt idx="11">
                  <c:v>47500</c:v>
                </c:pt>
                <c:pt idx="12">
                  <c:v>48800</c:v>
                </c:pt>
                <c:pt idx="13">
                  <c:v>43500</c:v>
                </c:pt>
                <c:pt idx="14">
                  <c:v>42099.999999999993</c:v>
                </c:pt>
                <c:pt idx="15">
                  <c:v>40522.074491996682</c:v>
                </c:pt>
                <c:pt idx="16">
                  <c:v>37359.798791080852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Henkilöstö tytäryrityksissä ulkomailla / 
Personnel in subsidiaries abroad</c:v>
                </c:pt>
              </c:strCache>
            </c:strRef>
          </c:tx>
          <c:spPr>
            <a:solidFill>
              <a:srgbClr val="FF0000"/>
            </a:solidFill>
            <a:ln w="3175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Sheet1!$A$2:$A$18</c:f>
              <c:strCach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 (31.3)</c:v>
                </c:pt>
              </c:strCache>
            </c:strRef>
          </c:cat>
          <c:val>
            <c:numRef>
              <c:f>Sheet1!$C$2:$C$18</c:f>
              <c:numCache>
                <c:formatCode>#,##0</c:formatCode>
                <c:ptCount val="17"/>
                <c:pt idx="0">
                  <c:v>54659</c:v>
                </c:pt>
                <c:pt idx="1">
                  <c:v>49589</c:v>
                </c:pt>
                <c:pt idx="2">
                  <c:v>52521</c:v>
                </c:pt>
                <c:pt idx="3">
                  <c:v>59919</c:v>
                </c:pt>
                <c:pt idx="4">
                  <c:v>69050</c:v>
                </c:pt>
                <c:pt idx="5">
                  <c:v>75936</c:v>
                </c:pt>
                <c:pt idx="6">
                  <c:v>92573</c:v>
                </c:pt>
                <c:pt idx="7">
                  <c:v>137201</c:v>
                </c:pt>
                <c:pt idx="8">
                  <c:v>144312</c:v>
                </c:pt>
                <c:pt idx="9">
                  <c:v>142257</c:v>
                </c:pt>
                <c:pt idx="10">
                  <c:v>157319</c:v>
                </c:pt>
                <c:pt idx="11">
                  <c:v>172596</c:v>
                </c:pt>
                <c:pt idx="12">
                  <c:v>138590</c:v>
                </c:pt>
                <c:pt idx="13">
                  <c:v>124638</c:v>
                </c:pt>
                <c:pt idx="14">
                  <c:v>113997</c:v>
                </c:pt>
                <c:pt idx="15">
                  <c:v>95444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88300256"/>
        <c:axId val="488302608"/>
      </c:barChart>
      <c:catAx>
        <c:axId val="488300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883026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88302608"/>
        <c:scaling>
          <c:orientation val="minMax"/>
        </c:scaling>
        <c:delete val="0"/>
        <c:axPos val="l"/>
        <c:majorGridlines>
          <c:spPr>
            <a:ln w="3175">
              <a:solidFill>
                <a:schemeClr val="tx2"/>
              </a:solidFill>
              <a:prstDash val="dash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88300256"/>
        <c:crosses val="autoZero"/>
        <c:crossBetween val="between"/>
        <c:majorUnit val="20000"/>
      </c:valAx>
      <c:spPr>
        <a:noFill/>
        <a:ln w="12700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3.1287605294825514E-2"/>
          <c:y val="0.90697674418604646"/>
          <c:w val="0.89169675090252709"/>
          <c:h val="9.4961240310077522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95" b="1" i="0" u="none" strike="noStrike" baseline="0">
              <a:solidFill>
                <a:schemeClr val="tx2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841694537346705E-2"/>
          <c:y val="4.6816479400749067E-2"/>
          <c:w val="0.9041248606465998"/>
          <c:h val="0.705992509363295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Länsi-Eurooppa / 
Western Europe </c:v>
                </c:pt>
              </c:strCache>
            </c:strRef>
          </c:tx>
          <c:spPr>
            <a:solidFill>
              <a:schemeClr val="folHlink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Sheet1!$A$2:$A$17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Sheet1!$B$2:$B$17</c:f>
              <c:numCache>
                <c:formatCode>#,##0</c:formatCode>
                <c:ptCount val="16"/>
                <c:pt idx="0">
                  <c:v>13772</c:v>
                </c:pt>
                <c:pt idx="1">
                  <c:v>12101</c:v>
                </c:pt>
                <c:pt idx="2">
                  <c:v>11140</c:v>
                </c:pt>
                <c:pt idx="3">
                  <c:v>11396</c:v>
                </c:pt>
                <c:pt idx="4">
                  <c:v>11023</c:v>
                </c:pt>
                <c:pt idx="5">
                  <c:v>11385</c:v>
                </c:pt>
                <c:pt idx="6">
                  <c:v>11177</c:v>
                </c:pt>
                <c:pt idx="7">
                  <c:v>28649</c:v>
                </c:pt>
                <c:pt idx="8">
                  <c:v>28352</c:v>
                </c:pt>
                <c:pt idx="9">
                  <c:v>25591</c:v>
                </c:pt>
                <c:pt idx="10">
                  <c:v>24606</c:v>
                </c:pt>
                <c:pt idx="11">
                  <c:v>23624</c:v>
                </c:pt>
                <c:pt idx="12">
                  <c:v>17071</c:v>
                </c:pt>
                <c:pt idx="13">
                  <c:v>12864</c:v>
                </c:pt>
                <c:pt idx="14">
                  <c:v>13140</c:v>
                </c:pt>
                <c:pt idx="15">
                  <c:v>11057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Keski- ja Itä-Eurooppa / 
Central and Eastern Europe</c:v>
                </c:pt>
              </c:strCache>
            </c:strRef>
          </c:tx>
          <c:spPr>
            <a:solidFill>
              <a:srgbClr val="FF0000"/>
            </a:solidFill>
            <a:ln w="3175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Sheet1!$A$2:$A$17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Sheet1!$C$2:$C$17</c:f>
              <c:numCache>
                <c:formatCode>#,##0</c:formatCode>
                <c:ptCount val="16"/>
                <c:pt idx="0">
                  <c:v>10355</c:v>
                </c:pt>
                <c:pt idx="1">
                  <c:v>8029</c:v>
                </c:pt>
                <c:pt idx="2">
                  <c:v>9150</c:v>
                </c:pt>
                <c:pt idx="3">
                  <c:v>11736</c:v>
                </c:pt>
                <c:pt idx="4">
                  <c:v>14634</c:v>
                </c:pt>
                <c:pt idx="5">
                  <c:v>16452</c:v>
                </c:pt>
                <c:pt idx="6">
                  <c:v>19128</c:v>
                </c:pt>
                <c:pt idx="7">
                  <c:v>21681</c:v>
                </c:pt>
                <c:pt idx="8">
                  <c:v>23708</c:v>
                </c:pt>
                <c:pt idx="9">
                  <c:v>18796</c:v>
                </c:pt>
                <c:pt idx="10">
                  <c:v>20214</c:v>
                </c:pt>
                <c:pt idx="11">
                  <c:v>18078</c:v>
                </c:pt>
                <c:pt idx="12">
                  <c:v>14521</c:v>
                </c:pt>
                <c:pt idx="13">
                  <c:v>14268</c:v>
                </c:pt>
                <c:pt idx="14">
                  <c:v>14508</c:v>
                </c:pt>
                <c:pt idx="15">
                  <c:v>17710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Pohjois-Amerikka / 
North America</c:v>
                </c:pt>
              </c:strCache>
            </c:strRef>
          </c:tx>
          <c:spPr>
            <a:solidFill>
              <a:srgbClr val="00FFFF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Sheet1!$A$2:$A$17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Sheet1!$D$2:$D$17</c:f>
              <c:numCache>
                <c:formatCode>#,##0</c:formatCode>
                <c:ptCount val="16"/>
                <c:pt idx="0">
                  <c:v>11631</c:v>
                </c:pt>
                <c:pt idx="1">
                  <c:v>10038</c:v>
                </c:pt>
                <c:pt idx="2">
                  <c:v>10235</c:v>
                </c:pt>
                <c:pt idx="3">
                  <c:v>9665</c:v>
                </c:pt>
                <c:pt idx="4">
                  <c:v>9211</c:v>
                </c:pt>
                <c:pt idx="5">
                  <c:v>7575</c:v>
                </c:pt>
                <c:pt idx="6">
                  <c:v>5966</c:v>
                </c:pt>
                <c:pt idx="7">
                  <c:v>6302</c:v>
                </c:pt>
                <c:pt idx="8">
                  <c:v>9605</c:v>
                </c:pt>
                <c:pt idx="9">
                  <c:v>8636</c:v>
                </c:pt>
                <c:pt idx="10">
                  <c:v>8805</c:v>
                </c:pt>
                <c:pt idx="11">
                  <c:v>9355</c:v>
                </c:pt>
                <c:pt idx="12">
                  <c:v>8040</c:v>
                </c:pt>
                <c:pt idx="13">
                  <c:v>7373</c:v>
                </c:pt>
                <c:pt idx="14">
                  <c:v>6321</c:v>
                </c:pt>
                <c:pt idx="15">
                  <c:v>3900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Aasia ja Oseania / 
Asia and Oceania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Sheet1!$A$2:$A$17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Sheet1!$E$2:$E$17</c:f>
              <c:numCache>
                <c:formatCode>#,##0</c:formatCode>
                <c:ptCount val="16"/>
                <c:pt idx="0">
                  <c:v>12920</c:v>
                </c:pt>
                <c:pt idx="1">
                  <c:v>13980</c:v>
                </c:pt>
                <c:pt idx="2">
                  <c:v>16449</c:v>
                </c:pt>
                <c:pt idx="3">
                  <c:v>20690</c:v>
                </c:pt>
                <c:pt idx="4">
                  <c:v>23953</c:v>
                </c:pt>
                <c:pt idx="5">
                  <c:v>29414</c:v>
                </c:pt>
                <c:pt idx="6">
                  <c:v>42193</c:v>
                </c:pt>
                <c:pt idx="7">
                  <c:v>56233</c:v>
                </c:pt>
                <c:pt idx="8">
                  <c:v>55776</c:v>
                </c:pt>
                <c:pt idx="9">
                  <c:v>64529</c:v>
                </c:pt>
                <c:pt idx="10">
                  <c:v>77986</c:v>
                </c:pt>
                <c:pt idx="11">
                  <c:v>83955</c:v>
                </c:pt>
                <c:pt idx="12">
                  <c:v>69544</c:v>
                </c:pt>
                <c:pt idx="13">
                  <c:v>67786</c:v>
                </c:pt>
                <c:pt idx="14">
                  <c:v>55394</c:v>
                </c:pt>
                <c:pt idx="15">
                  <c:v>42699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Lähi-itä ja Afrikka / 
The Middle East and Africa</c:v>
                </c:pt>
              </c:strCache>
            </c:strRef>
          </c:tx>
          <c:spPr>
            <a:solidFill>
              <a:schemeClr val="bg2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Sheet1!$A$2:$A$17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Sheet1!$F$2:$F$17</c:f>
              <c:numCache>
                <c:formatCode>#,##0</c:formatCode>
                <c:ptCount val="16"/>
                <c:pt idx="0">
                  <c:v>1162</c:v>
                </c:pt>
                <c:pt idx="1">
                  <c:v>1123</c:v>
                </c:pt>
                <c:pt idx="2">
                  <c:v>1352</c:v>
                </c:pt>
                <c:pt idx="3">
                  <c:v>1353</c:v>
                </c:pt>
                <c:pt idx="4">
                  <c:v>515</c:v>
                </c:pt>
                <c:pt idx="5">
                  <c:v>2139</c:v>
                </c:pt>
                <c:pt idx="6">
                  <c:v>1583</c:v>
                </c:pt>
                <c:pt idx="7">
                  <c:v>4522</c:v>
                </c:pt>
                <c:pt idx="8">
                  <c:v>5170</c:v>
                </c:pt>
                <c:pt idx="9">
                  <c:v>4068</c:v>
                </c:pt>
                <c:pt idx="10">
                  <c:v>4581</c:v>
                </c:pt>
                <c:pt idx="11">
                  <c:v>4334</c:v>
                </c:pt>
                <c:pt idx="12">
                  <c:v>3104</c:v>
                </c:pt>
                <c:pt idx="13">
                  <c:v>1721</c:v>
                </c:pt>
                <c:pt idx="14">
                  <c:v>2177</c:v>
                </c:pt>
                <c:pt idx="15">
                  <c:v>2332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Latinalainen Amerikka / 
Latin America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Sheet1!$A$2:$A$17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Sheet1!$G$2:$G$17</c:f>
              <c:numCache>
                <c:formatCode>#,##0</c:formatCode>
                <c:ptCount val="16"/>
                <c:pt idx="0">
                  <c:v>4819</c:v>
                </c:pt>
                <c:pt idx="1">
                  <c:v>4318</c:v>
                </c:pt>
                <c:pt idx="2">
                  <c:v>4195</c:v>
                </c:pt>
                <c:pt idx="3">
                  <c:v>5079</c:v>
                </c:pt>
                <c:pt idx="4">
                  <c:v>9714</c:v>
                </c:pt>
                <c:pt idx="5">
                  <c:v>8971</c:v>
                </c:pt>
                <c:pt idx="6">
                  <c:v>12526</c:v>
                </c:pt>
                <c:pt idx="7">
                  <c:v>19815</c:v>
                </c:pt>
                <c:pt idx="8">
                  <c:v>21701</c:v>
                </c:pt>
                <c:pt idx="9">
                  <c:v>20638</c:v>
                </c:pt>
                <c:pt idx="10">
                  <c:v>21127</c:v>
                </c:pt>
                <c:pt idx="11">
                  <c:v>33250</c:v>
                </c:pt>
                <c:pt idx="12">
                  <c:v>26310</c:v>
                </c:pt>
                <c:pt idx="13">
                  <c:v>20626</c:v>
                </c:pt>
                <c:pt idx="14">
                  <c:v>22457</c:v>
                </c:pt>
                <c:pt idx="15">
                  <c:v>17746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88307312"/>
        <c:axId val="488307704"/>
      </c:barChart>
      <c:catAx>
        <c:axId val="488307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883077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88307704"/>
        <c:scaling>
          <c:orientation val="minMax"/>
        </c:scaling>
        <c:delete val="0"/>
        <c:axPos val="l"/>
        <c:majorGridlines>
          <c:spPr>
            <a:ln w="3175">
              <a:solidFill>
                <a:schemeClr val="tx2"/>
              </a:solidFill>
              <a:prstDash val="dash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88307312"/>
        <c:crosses val="autoZero"/>
        <c:crossBetween val="between"/>
        <c:majorUnit val="10000"/>
        <c:minorUnit val="5000"/>
      </c:valAx>
      <c:spPr>
        <a:noFill/>
        <a:ln w="12700">
          <a:solidFill>
            <a:schemeClr val="tx1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8.807134894091416E-2"/>
          <c:y val="0.83520599250936334"/>
          <c:w val="0.89520624303232998"/>
          <c:h val="0.16666666666666666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00" b="1" i="0" u="none" strike="noStrike" baseline="0">
              <a:solidFill>
                <a:schemeClr val="tx2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08303249097472"/>
          <c:y val="5.232558139534884E-2"/>
          <c:w val="0.8868832731648616"/>
          <c:h val="0.767441860465116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Henkilöstö Suomessa / 
Personnel in Finland</c:v>
                </c:pt>
              </c:strCache>
            </c:strRef>
          </c:tx>
          <c:spPr>
            <a:solidFill>
              <a:srgbClr val="00FFFF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Sheet1!$A$2:$A$18</c:f>
              <c:strCach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 (31.3)</c:v>
                </c:pt>
              </c:strCache>
            </c:strRef>
          </c:cat>
          <c:val>
            <c:numRef>
              <c:f>Sheet1!$B$2:$B$18</c:f>
              <c:numCache>
                <c:formatCode>#,##0</c:formatCode>
                <c:ptCount val="17"/>
                <c:pt idx="0">
                  <c:v>130299.99999999999</c:v>
                </c:pt>
                <c:pt idx="1">
                  <c:v>136600</c:v>
                </c:pt>
                <c:pt idx="2">
                  <c:v>135300</c:v>
                </c:pt>
                <c:pt idx="3">
                  <c:v>132900</c:v>
                </c:pt>
                <c:pt idx="4">
                  <c:v>128399.99999999997</c:v>
                </c:pt>
                <c:pt idx="5">
                  <c:v>132599.99999999997</c:v>
                </c:pt>
                <c:pt idx="6">
                  <c:v>137700.00000000003</c:v>
                </c:pt>
                <c:pt idx="7">
                  <c:v>144299.99999999997</c:v>
                </c:pt>
                <c:pt idx="8">
                  <c:v>150100</c:v>
                </c:pt>
                <c:pt idx="9">
                  <c:v>133200</c:v>
                </c:pt>
                <c:pt idx="10">
                  <c:v>123299.99999999999</c:v>
                </c:pt>
                <c:pt idx="11">
                  <c:v>127100</c:v>
                </c:pt>
                <c:pt idx="12">
                  <c:v>130500</c:v>
                </c:pt>
                <c:pt idx="13">
                  <c:v>126800</c:v>
                </c:pt>
                <c:pt idx="14">
                  <c:v>122300</c:v>
                </c:pt>
                <c:pt idx="15">
                  <c:v>121031.3012594771</c:v>
                </c:pt>
                <c:pt idx="16">
                  <c:v>119680.0001098786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Henkilöstö tytäryrityksissä ulkomailla / 
Personnel in subsidiaries abroad</c:v>
                </c:pt>
              </c:strCache>
            </c:strRef>
          </c:tx>
          <c:spPr>
            <a:solidFill>
              <a:srgbClr val="FF0000"/>
            </a:solidFill>
            <a:ln w="3175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Sheet1!$A$2:$A$18</c:f>
              <c:strCach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 (31.3)</c:v>
                </c:pt>
              </c:strCache>
            </c:strRef>
          </c:cat>
          <c:val>
            <c:numRef>
              <c:f>Sheet1!$C$2:$C$18</c:f>
              <c:numCache>
                <c:formatCode>#,##0</c:formatCode>
                <c:ptCount val="17"/>
                <c:pt idx="0">
                  <c:v>62536</c:v>
                </c:pt>
                <c:pt idx="1">
                  <c:v>67635</c:v>
                </c:pt>
                <c:pt idx="2">
                  <c:v>77288</c:v>
                </c:pt>
                <c:pt idx="3">
                  <c:v>74332</c:v>
                </c:pt>
                <c:pt idx="4">
                  <c:v>70753.3</c:v>
                </c:pt>
                <c:pt idx="5">
                  <c:v>74035</c:v>
                </c:pt>
                <c:pt idx="6">
                  <c:v>87144</c:v>
                </c:pt>
                <c:pt idx="7">
                  <c:v>101024</c:v>
                </c:pt>
                <c:pt idx="8">
                  <c:v>105301</c:v>
                </c:pt>
                <c:pt idx="9">
                  <c:v>99061</c:v>
                </c:pt>
                <c:pt idx="10">
                  <c:v>100718</c:v>
                </c:pt>
                <c:pt idx="11">
                  <c:v>106789</c:v>
                </c:pt>
                <c:pt idx="12">
                  <c:v>113027</c:v>
                </c:pt>
                <c:pt idx="13">
                  <c:v>117471</c:v>
                </c:pt>
                <c:pt idx="14">
                  <c:v>118707</c:v>
                </c:pt>
                <c:pt idx="15">
                  <c:v>117860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07553304"/>
        <c:axId val="407552912"/>
      </c:barChart>
      <c:catAx>
        <c:axId val="407553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075529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07552912"/>
        <c:scaling>
          <c:orientation val="minMax"/>
          <c:max val="160000"/>
        </c:scaling>
        <c:delete val="0"/>
        <c:axPos val="l"/>
        <c:majorGridlines>
          <c:spPr>
            <a:ln w="3175">
              <a:solidFill>
                <a:schemeClr val="tx2"/>
              </a:solidFill>
              <a:prstDash val="dash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07553304"/>
        <c:crosses val="autoZero"/>
        <c:crossBetween val="between"/>
        <c:majorUnit val="10000"/>
      </c:valAx>
      <c:spPr>
        <a:noFill/>
        <a:ln w="12700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3.1287605294825514E-2"/>
          <c:y val="0.90697674418604646"/>
          <c:w val="0.89169675090252709"/>
          <c:h val="9.4961240310077522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95" b="1" i="0" u="none" strike="noStrike" baseline="0">
              <a:solidFill>
                <a:schemeClr val="tx2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841694537346705E-2"/>
          <c:y val="4.6816479400749067E-2"/>
          <c:w val="0.9041248606465998"/>
          <c:h val="0.705992509363295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Länsi-Eurooppa / 
Western Europe </c:v>
                </c:pt>
              </c:strCache>
            </c:strRef>
          </c:tx>
          <c:spPr>
            <a:solidFill>
              <a:schemeClr val="folHlink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Sheet1!$A$2:$A$17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Sheet1!$B$2:$B$17</c:f>
              <c:numCache>
                <c:formatCode>#,##0</c:formatCode>
                <c:ptCount val="16"/>
                <c:pt idx="0">
                  <c:v>33350</c:v>
                </c:pt>
                <c:pt idx="1">
                  <c:v>37443</c:v>
                </c:pt>
                <c:pt idx="2">
                  <c:v>43553</c:v>
                </c:pt>
                <c:pt idx="3">
                  <c:v>41226</c:v>
                </c:pt>
                <c:pt idx="4">
                  <c:v>38168</c:v>
                </c:pt>
                <c:pt idx="5">
                  <c:v>37634</c:v>
                </c:pt>
                <c:pt idx="6">
                  <c:v>43035</c:v>
                </c:pt>
                <c:pt idx="7">
                  <c:v>47355</c:v>
                </c:pt>
                <c:pt idx="8">
                  <c:v>46361</c:v>
                </c:pt>
                <c:pt idx="9">
                  <c:v>42325</c:v>
                </c:pt>
                <c:pt idx="10">
                  <c:v>41359</c:v>
                </c:pt>
                <c:pt idx="11">
                  <c:v>40844</c:v>
                </c:pt>
                <c:pt idx="12">
                  <c:v>41821</c:v>
                </c:pt>
                <c:pt idx="13">
                  <c:v>41637</c:v>
                </c:pt>
                <c:pt idx="14">
                  <c:v>40247</c:v>
                </c:pt>
                <c:pt idx="15">
                  <c:v>40586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Keski- ja Itä-Eurooppa / 
Central and Eastern Europe</c:v>
                </c:pt>
              </c:strCache>
            </c:strRef>
          </c:tx>
          <c:spPr>
            <a:solidFill>
              <a:srgbClr val="FF0000"/>
            </a:solidFill>
            <a:ln w="3175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Sheet1!$A$2:$A$17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Sheet1!$C$2:$C$17</c:f>
              <c:numCache>
                <c:formatCode>#,##0</c:formatCode>
                <c:ptCount val="16"/>
                <c:pt idx="0">
                  <c:v>3160</c:v>
                </c:pt>
                <c:pt idx="1">
                  <c:v>2638</c:v>
                </c:pt>
                <c:pt idx="2">
                  <c:v>3845</c:v>
                </c:pt>
                <c:pt idx="3">
                  <c:v>3488</c:v>
                </c:pt>
                <c:pt idx="4">
                  <c:v>3864</c:v>
                </c:pt>
                <c:pt idx="5">
                  <c:v>4306</c:v>
                </c:pt>
                <c:pt idx="6">
                  <c:v>5644</c:v>
                </c:pt>
                <c:pt idx="7">
                  <c:v>9888</c:v>
                </c:pt>
                <c:pt idx="8">
                  <c:v>8968</c:v>
                </c:pt>
                <c:pt idx="9">
                  <c:v>8480</c:v>
                </c:pt>
                <c:pt idx="10">
                  <c:v>9769</c:v>
                </c:pt>
                <c:pt idx="11">
                  <c:v>9491</c:v>
                </c:pt>
                <c:pt idx="12">
                  <c:v>10352</c:v>
                </c:pt>
                <c:pt idx="13">
                  <c:v>11605</c:v>
                </c:pt>
                <c:pt idx="14">
                  <c:v>11656</c:v>
                </c:pt>
                <c:pt idx="15">
                  <c:v>11848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Pohjois-Amerikka / 
North America</c:v>
                </c:pt>
              </c:strCache>
            </c:strRef>
          </c:tx>
          <c:spPr>
            <a:solidFill>
              <a:srgbClr val="00FFFF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Sheet1!$A$2:$A$17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Sheet1!$D$2:$D$17</c:f>
              <c:numCache>
                <c:formatCode>#,##0</c:formatCode>
                <c:ptCount val="16"/>
                <c:pt idx="0">
                  <c:v>15662</c:v>
                </c:pt>
                <c:pt idx="1">
                  <c:v>16011</c:v>
                </c:pt>
                <c:pt idx="2">
                  <c:v>15592</c:v>
                </c:pt>
                <c:pt idx="3">
                  <c:v>13706</c:v>
                </c:pt>
                <c:pt idx="4">
                  <c:v>13332</c:v>
                </c:pt>
                <c:pt idx="5">
                  <c:v>13730</c:v>
                </c:pt>
                <c:pt idx="6">
                  <c:v>15302</c:v>
                </c:pt>
                <c:pt idx="7">
                  <c:v>16014</c:v>
                </c:pt>
                <c:pt idx="8">
                  <c:v>15855</c:v>
                </c:pt>
                <c:pt idx="9">
                  <c:v>14294</c:v>
                </c:pt>
                <c:pt idx="10">
                  <c:v>13663</c:v>
                </c:pt>
                <c:pt idx="11">
                  <c:v>14261</c:v>
                </c:pt>
                <c:pt idx="12">
                  <c:v>15218</c:v>
                </c:pt>
                <c:pt idx="13">
                  <c:v>15014</c:v>
                </c:pt>
                <c:pt idx="14">
                  <c:v>15424</c:v>
                </c:pt>
                <c:pt idx="15">
                  <c:v>16212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Aasia ja Oseania / 
Asia and Oceania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Sheet1!$A$2:$A$17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Sheet1!$E$2:$E$17</c:f>
              <c:numCache>
                <c:formatCode>#,##0</c:formatCode>
                <c:ptCount val="16"/>
                <c:pt idx="0">
                  <c:v>5363</c:v>
                </c:pt>
                <c:pt idx="1">
                  <c:v>6240</c:v>
                </c:pt>
                <c:pt idx="2">
                  <c:v>7581</c:v>
                </c:pt>
                <c:pt idx="3">
                  <c:v>8487</c:v>
                </c:pt>
                <c:pt idx="4">
                  <c:v>10082</c:v>
                </c:pt>
                <c:pt idx="5">
                  <c:v>12522</c:v>
                </c:pt>
                <c:pt idx="6">
                  <c:v>15978</c:v>
                </c:pt>
                <c:pt idx="7">
                  <c:v>19506</c:v>
                </c:pt>
                <c:pt idx="8">
                  <c:v>24539</c:v>
                </c:pt>
                <c:pt idx="9">
                  <c:v>24686</c:v>
                </c:pt>
                <c:pt idx="10">
                  <c:v>26055</c:v>
                </c:pt>
                <c:pt idx="11">
                  <c:v>31835</c:v>
                </c:pt>
                <c:pt idx="12">
                  <c:v>33743</c:v>
                </c:pt>
                <c:pt idx="13">
                  <c:v>36581</c:v>
                </c:pt>
                <c:pt idx="14">
                  <c:v>38529</c:v>
                </c:pt>
                <c:pt idx="15">
                  <c:v>37090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Lähi-itä ja Afrikka / 
The Middle East and Africa</c:v>
                </c:pt>
              </c:strCache>
            </c:strRef>
          </c:tx>
          <c:spPr>
            <a:solidFill>
              <a:schemeClr val="bg2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Sheet1!$A$2:$A$17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Sheet1!$F$2:$F$17</c:f>
              <c:numCache>
                <c:formatCode>#,##0</c:formatCode>
                <c:ptCount val="16"/>
                <c:pt idx="0">
                  <c:v>3339</c:v>
                </c:pt>
                <c:pt idx="1">
                  <c:v>3624</c:v>
                </c:pt>
                <c:pt idx="2">
                  <c:v>2930</c:v>
                </c:pt>
                <c:pt idx="3">
                  <c:v>3792</c:v>
                </c:pt>
                <c:pt idx="4">
                  <c:v>2199</c:v>
                </c:pt>
                <c:pt idx="5">
                  <c:v>2651</c:v>
                </c:pt>
                <c:pt idx="6">
                  <c:v>3021</c:v>
                </c:pt>
                <c:pt idx="7">
                  <c:v>3461</c:v>
                </c:pt>
                <c:pt idx="8">
                  <c:v>4004</c:v>
                </c:pt>
                <c:pt idx="9">
                  <c:v>3907</c:v>
                </c:pt>
                <c:pt idx="10">
                  <c:v>3986</c:v>
                </c:pt>
                <c:pt idx="11">
                  <c:v>4196</c:v>
                </c:pt>
                <c:pt idx="12">
                  <c:v>4471</c:v>
                </c:pt>
                <c:pt idx="13">
                  <c:v>5212</c:v>
                </c:pt>
                <c:pt idx="14">
                  <c:v>5675</c:v>
                </c:pt>
                <c:pt idx="15">
                  <c:v>5959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Latinalainen Amerikka / 
Latin America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Sheet1!$A$2:$A$17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Sheet1!$G$2:$G$17</c:f>
              <c:numCache>
                <c:formatCode>#,##0</c:formatCode>
                <c:ptCount val="16"/>
                <c:pt idx="0">
                  <c:v>1662</c:v>
                </c:pt>
                <c:pt idx="1">
                  <c:v>1679</c:v>
                </c:pt>
                <c:pt idx="2">
                  <c:v>3787</c:v>
                </c:pt>
                <c:pt idx="3">
                  <c:v>3633</c:v>
                </c:pt>
                <c:pt idx="4">
                  <c:v>3108</c:v>
                </c:pt>
                <c:pt idx="5">
                  <c:v>3192</c:v>
                </c:pt>
                <c:pt idx="6">
                  <c:v>4164</c:v>
                </c:pt>
                <c:pt idx="7">
                  <c:v>4800</c:v>
                </c:pt>
                <c:pt idx="8">
                  <c:v>5576</c:v>
                </c:pt>
                <c:pt idx="9">
                  <c:v>5369</c:v>
                </c:pt>
                <c:pt idx="10">
                  <c:v>5885</c:v>
                </c:pt>
                <c:pt idx="11">
                  <c:v>6162</c:v>
                </c:pt>
                <c:pt idx="12">
                  <c:v>6970</c:v>
                </c:pt>
                <c:pt idx="13">
                  <c:v>7422</c:v>
                </c:pt>
                <c:pt idx="14">
                  <c:v>7179</c:v>
                </c:pt>
                <c:pt idx="15">
                  <c:v>6165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07551344"/>
        <c:axId val="484072680"/>
      </c:barChart>
      <c:catAx>
        <c:axId val="407551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840726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84072680"/>
        <c:scaling>
          <c:orientation val="minMax"/>
          <c:max val="50000"/>
        </c:scaling>
        <c:delete val="0"/>
        <c:axPos val="l"/>
        <c:majorGridlines>
          <c:spPr>
            <a:ln w="3175">
              <a:solidFill>
                <a:schemeClr val="tx2"/>
              </a:solidFill>
              <a:prstDash val="dash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07551344"/>
        <c:crosses val="autoZero"/>
        <c:crossBetween val="between"/>
      </c:valAx>
      <c:spPr>
        <a:noFill/>
        <a:ln w="12700">
          <a:solidFill>
            <a:schemeClr val="tx1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8.807134894091416E-2"/>
          <c:y val="0.83520599250936334"/>
          <c:w val="0.89520624303232998"/>
          <c:h val="0.16666666666666666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00" b="1" i="0" u="none" strike="noStrike" baseline="0">
              <a:solidFill>
                <a:schemeClr val="tx2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Fixed investments</c:v>
                </c:pt>
              </c:strCache>
            </c:strRef>
          </c:tx>
          <c:spPr>
            <a:ln w="3810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Taul1!$B$2:$B$11</c:f>
              <c:numCache>
                <c:formatCode>General</c:formatCode>
                <c:ptCount val="10"/>
                <c:pt idx="0">
                  <c:v>100</c:v>
                </c:pt>
                <c:pt idx="1">
                  <c:v>103.16232824691016</c:v>
                </c:pt>
                <c:pt idx="2">
                  <c:v>124.1041220741559</c:v>
                </c:pt>
                <c:pt idx="3">
                  <c:v>131.67161499689288</c:v>
                </c:pt>
                <c:pt idx="4">
                  <c:v>105.42014775944209</c:v>
                </c:pt>
                <c:pt idx="5">
                  <c:v>99.067872678312497</c:v>
                </c:pt>
                <c:pt idx="6">
                  <c:v>107.3327349306083</c:v>
                </c:pt>
                <c:pt idx="7">
                  <c:v>105.96561485879997</c:v>
                </c:pt>
                <c:pt idx="8">
                  <c:v>96.409583649796303</c:v>
                </c:pt>
                <c:pt idx="9">
                  <c:v>95.436028447144921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R&amp;D investments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Taul1!$C$2:$C$11</c:f>
              <c:numCache>
                <c:formatCode>General</c:formatCode>
                <c:ptCount val="10"/>
                <c:pt idx="0">
                  <c:v>100</c:v>
                </c:pt>
                <c:pt idx="1">
                  <c:v>101.16753411168942</c:v>
                </c:pt>
                <c:pt idx="2">
                  <c:v>107.35687157124772</c:v>
                </c:pt>
                <c:pt idx="3">
                  <c:v>112.266141510761</c:v>
                </c:pt>
                <c:pt idx="4">
                  <c:v>103.50260233506822</c:v>
                </c:pt>
                <c:pt idx="5">
                  <c:v>103.02433534955689</c:v>
                </c:pt>
                <c:pt idx="6">
                  <c:v>98.100998733999148</c:v>
                </c:pt>
                <c:pt idx="7">
                  <c:v>91.109860739907148</c:v>
                </c:pt>
                <c:pt idx="8">
                  <c:v>87.593191728794466</c:v>
                </c:pt>
                <c:pt idx="9">
                  <c:v>83.457588971725954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4063272"/>
        <c:axId val="484061704"/>
      </c:lineChart>
      <c:catAx>
        <c:axId val="4840632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300" b="1" i="0" u="none" strike="noStrike" kern="120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fi-FI"/>
          </a:p>
        </c:txPr>
        <c:crossAx val="484061704"/>
        <c:crosses val="autoZero"/>
        <c:auto val="1"/>
        <c:lblAlgn val="ctr"/>
        <c:lblOffset val="100"/>
        <c:tickLblSkip val="1"/>
        <c:noMultiLvlLbl val="0"/>
      </c:catAx>
      <c:valAx>
        <c:axId val="484061704"/>
        <c:scaling>
          <c:orientation val="minMax"/>
          <c:max val="135"/>
          <c:min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84063272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400" b="1" i="0" u="none" strike="noStrike" kern="1200" baseline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252707581227443E-2"/>
          <c:y val="5.232558139534884E-2"/>
          <c:w val="0.89651022864019259"/>
          <c:h val="0.767441860465116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Henkilöstö Suomessa / 
Personnel in Finland</c:v>
                </c:pt>
              </c:strCache>
            </c:strRef>
          </c:tx>
          <c:spPr>
            <a:solidFill>
              <a:srgbClr val="00FFFF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Sheet1!$A$2:$A$18</c:f>
              <c:strCach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 (31.3)</c:v>
                </c:pt>
              </c:strCache>
            </c:strRef>
          </c:cat>
          <c:val>
            <c:numRef>
              <c:f>Sheet1!$B$2:$B$18</c:f>
              <c:numCache>
                <c:formatCode>#,##0</c:formatCode>
                <c:ptCount val="17"/>
                <c:pt idx="0">
                  <c:v>17599.999999999996</c:v>
                </c:pt>
                <c:pt idx="1">
                  <c:v>17600</c:v>
                </c:pt>
                <c:pt idx="2">
                  <c:v>17100</c:v>
                </c:pt>
                <c:pt idx="3">
                  <c:v>16400.000000000004</c:v>
                </c:pt>
                <c:pt idx="4">
                  <c:v>16100.000000000002</c:v>
                </c:pt>
                <c:pt idx="5">
                  <c:v>17100</c:v>
                </c:pt>
                <c:pt idx="6">
                  <c:v>17200.000000000004</c:v>
                </c:pt>
                <c:pt idx="7">
                  <c:v>17300</c:v>
                </c:pt>
                <c:pt idx="8">
                  <c:v>18100</c:v>
                </c:pt>
                <c:pt idx="9">
                  <c:v>17200</c:v>
                </c:pt>
                <c:pt idx="10">
                  <c:v>16700</c:v>
                </c:pt>
                <c:pt idx="11">
                  <c:v>17799.999999999996</c:v>
                </c:pt>
                <c:pt idx="12">
                  <c:v>17000</c:v>
                </c:pt>
                <c:pt idx="13">
                  <c:v>16300</c:v>
                </c:pt>
                <c:pt idx="14">
                  <c:v>15700</c:v>
                </c:pt>
                <c:pt idx="15">
                  <c:v>15096.167284981464</c:v>
                </c:pt>
                <c:pt idx="16">
                  <c:v>14985.987705032865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Henkilöstö tytäryrityksissä ulkomailla / 
Personnel in subsidiaries abroad</c:v>
                </c:pt>
              </c:strCache>
            </c:strRef>
          </c:tx>
          <c:spPr>
            <a:solidFill>
              <a:srgbClr val="FF0000"/>
            </a:solidFill>
            <a:ln w="3175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Sheet1!$A$2:$A$18</c:f>
              <c:strCach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 (31.3)</c:v>
                </c:pt>
              </c:strCache>
            </c:strRef>
          </c:cat>
          <c:val>
            <c:numRef>
              <c:f>Sheet1!$C$2:$C$18</c:f>
              <c:numCache>
                <c:formatCode>#,##0</c:formatCode>
                <c:ptCount val="17"/>
                <c:pt idx="0">
                  <c:v>12461</c:v>
                </c:pt>
                <c:pt idx="1">
                  <c:v>19395</c:v>
                </c:pt>
                <c:pt idx="2">
                  <c:v>22464</c:v>
                </c:pt>
                <c:pt idx="3">
                  <c:v>22250</c:v>
                </c:pt>
                <c:pt idx="4">
                  <c:v>23375</c:v>
                </c:pt>
                <c:pt idx="5">
                  <c:v>25274</c:v>
                </c:pt>
                <c:pt idx="6">
                  <c:v>22964</c:v>
                </c:pt>
                <c:pt idx="7">
                  <c:v>25672</c:v>
                </c:pt>
                <c:pt idx="8">
                  <c:v>25631</c:v>
                </c:pt>
                <c:pt idx="9">
                  <c:v>22059</c:v>
                </c:pt>
                <c:pt idx="10">
                  <c:v>23461</c:v>
                </c:pt>
                <c:pt idx="11">
                  <c:v>23233</c:v>
                </c:pt>
                <c:pt idx="12">
                  <c:v>27731</c:v>
                </c:pt>
                <c:pt idx="13">
                  <c:v>23948</c:v>
                </c:pt>
                <c:pt idx="14">
                  <c:v>20220</c:v>
                </c:pt>
                <c:pt idx="15">
                  <c:v>18890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60411920"/>
        <c:axId val="260576200"/>
      </c:barChart>
      <c:catAx>
        <c:axId val="260411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605762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60576200"/>
        <c:scaling>
          <c:orientation val="minMax"/>
          <c:max val="30000"/>
        </c:scaling>
        <c:delete val="0"/>
        <c:axPos val="l"/>
        <c:majorGridlines>
          <c:spPr>
            <a:ln w="3175">
              <a:solidFill>
                <a:schemeClr val="tx2"/>
              </a:solidFill>
              <a:prstDash val="dash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60411920"/>
        <c:crosses val="autoZero"/>
        <c:crossBetween val="between"/>
        <c:majorUnit val="2000"/>
      </c:valAx>
      <c:spPr>
        <a:noFill/>
        <a:ln w="12700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2.4067388688327317E-2"/>
          <c:y val="0.90697674418604646"/>
          <c:w val="0.89169675090252709"/>
          <c:h val="9.4961240310077522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95" b="1" i="0" u="none" strike="noStrike" baseline="0">
              <a:solidFill>
                <a:schemeClr val="tx2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956521739130432E-2"/>
          <c:y val="4.4642857142857144E-2"/>
          <c:w val="0.90301003344481601"/>
          <c:h val="0.719642857142857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Länsi-Eurooppa / 
Western Europe </c:v>
                </c:pt>
              </c:strCache>
            </c:strRef>
          </c:tx>
          <c:spPr>
            <a:solidFill>
              <a:schemeClr val="folHlink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Sheet1!$A$2:$A$17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Sheet1!$B$2:$B$17</c:f>
              <c:numCache>
                <c:formatCode>#,##0</c:formatCode>
                <c:ptCount val="16"/>
                <c:pt idx="0">
                  <c:v>8149</c:v>
                </c:pt>
                <c:pt idx="1">
                  <c:v>14381</c:v>
                </c:pt>
                <c:pt idx="2">
                  <c:v>15226</c:v>
                </c:pt>
                <c:pt idx="3">
                  <c:v>14807</c:v>
                </c:pt>
                <c:pt idx="4">
                  <c:v>14842</c:v>
                </c:pt>
                <c:pt idx="5">
                  <c:v>15291</c:v>
                </c:pt>
                <c:pt idx="6">
                  <c:v>9410</c:v>
                </c:pt>
                <c:pt idx="7">
                  <c:v>9931</c:v>
                </c:pt>
                <c:pt idx="8">
                  <c:v>10785</c:v>
                </c:pt>
                <c:pt idx="9">
                  <c:v>9147</c:v>
                </c:pt>
                <c:pt idx="10">
                  <c:v>9322</c:v>
                </c:pt>
                <c:pt idx="11">
                  <c:v>8795</c:v>
                </c:pt>
                <c:pt idx="12">
                  <c:v>13996</c:v>
                </c:pt>
                <c:pt idx="13">
                  <c:v>10744</c:v>
                </c:pt>
                <c:pt idx="14">
                  <c:v>9686</c:v>
                </c:pt>
                <c:pt idx="15">
                  <c:v>8901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Keski- ja Itä-Eurooppa / 
Central and Eastern Europe</c:v>
                </c:pt>
              </c:strCache>
            </c:strRef>
          </c:tx>
          <c:spPr>
            <a:solidFill>
              <a:srgbClr val="FF0000"/>
            </a:solidFill>
            <a:ln w="3175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Sheet1!$A$2:$A$17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Sheet1!$C$2:$C$17</c:f>
              <c:numCache>
                <c:formatCode>#,##0</c:formatCode>
                <c:ptCount val="16"/>
                <c:pt idx="0">
                  <c:v>1457</c:v>
                </c:pt>
                <c:pt idx="1">
                  <c:v>1546</c:v>
                </c:pt>
                <c:pt idx="2">
                  <c:v>2211</c:v>
                </c:pt>
                <c:pt idx="3">
                  <c:v>2470</c:v>
                </c:pt>
                <c:pt idx="4">
                  <c:v>2834</c:v>
                </c:pt>
                <c:pt idx="5">
                  <c:v>4070</c:v>
                </c:pt>
                <c:pt idx="6">
                  <c:v>5919</c:v>
                </c:pt>
                <c:pt idx="7">
                  <c:v>9535</c:v>
                </c:pt>
                <c:pt idx="8">
                  <c:v>8502</c:v>
                </c:pt>
                <c:pt idx="9">
                  <c:v>6947</c:v>
                </c:pt>
                <c:pt idx="10">
                  <c:v>7143</c:v>
                </c:pt>
                <c:pt idx="11">
                  <c:v>7320</c:v>
                </c:pt>
                <c:pt idx="12">
                  <c:v>5997</c:v>
                </c:pt>
                <c:pt idx="13">
                  <c:v>5717</c:v>
                </c:pt>
                <c:pt idx="14">
                  <c:v>2936</c:v>
                </c:pt>
                <c:pt idx="15">
                  <c:v>2874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Pohjois-Amerikka / 
North America</c:v>
                </c:pt>
              </c:strCache>
            </c:strRef>
          </c:tx>
          <c:spPr>
            <a:solidFill>
              <a:srgbClr val="00FFFF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Sheet1!$A$2:$A$17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Sheet1!$D$2:$D$17</c:f>
              <c:numCache>
                <c:formatCode>#,##0</c:formatCode>
                <c:ptCount val="16"/>
                <c:pt idx="0">
                  <c:v>1859</c:v>
                </c:pt>
                <c:pt idx="1">
                  <c:v>2202</c:v>
                </c:pt>
                <c:pt idx="2">
                  <c:v>3756</c:v>
                </c:pt>
                <c:pt idx="3">
                  <c:v>3493</c:v>
                </c:pt>
                <c:pt idx="4">
                  <c:v>3753</c:v>
                </c:pt>
                <c:pt idx="5">
                  <c:v>3254</c:v>
                </c:pt>
                <c:pt idx="6">
                  <c:v>3273</c:v>
                </c:pt>
                <c:pt idx="7">
                  <c:v>3529</c:v>
                </c:pt>
                <c:pt idx="8">
                  <c:v>2896</c:v>
                </c:pt>
                <c:pt idx="9">
                  <c:v>2397</c:v>
                </c:pt>
                <c:pt idx="10">
                  <c:v>2631</c:v>
                </c:pt>
                <c:pt idx="11">
                  <c:v>2659</c:v>
                </c:pt>
                <c:pt idx="12">
                  <c:v>3175</c:v>
                </c:pt>
                <c:pt idx="13">
                  <c:v>2989</c:v>
                </c:pt>
                <c:pt idx="14">
                  <c:v>3084</c:v>
                </c:pt>
                <c:pt idx="15">
                  <c:v>3174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Aasia ja Oseania / 
Asia and Oceania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Sheet1!$A$2:$A$17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Sheet1!$E$2:$E$17</c:f>
              <c:numCache>
                <c:formatCode>#,##0</c:formatCode>
                <c:ptCount val="16"/>
                <c:pt idx="0">
                  <c:v>818</c:v>
                </c:pt>
                <c:pt idx="1">
                  <c:v>987</c:v>
                </c:pt>
                <c:pt idx="2">
                  <c:v>1003</c:v>
                </c:pt>
                <c:pt idx="3">
                  <c:v>1214</c:v>
                </c:pt>
                <c:pt idx="4">
                  <c:v>1703</c:v>
                </c:pt>
                <c:pt idx="5">
                  <c:v>2212</c:v>
                </c:pt>
                <c:pt idx="6">
                  <c:v>2071</c:v>
                </c:pt>
                <c:pt idx="7">
                  <c:v>2672</c:v>
                </c:pt>
                <c:pt idx="8">
                  <c:v>3111</c:v>
                </c:pt>
                <c:pt idx="9">
                  <c:v>3071</c:v>
                </c:pt>
                <c:pt idx="10">
                  <c:v>3802</c:v>
                </c:pt>
                <c:pt idx="11">
                  <c:v>3843</c:v>
                </c:pt>
                <c:pt idx="12">
                  <c:v>2596</c:v>
                </c:pt>
                <c:pt idx="13">
                  <c:v>2450</c:v>
                </c:pt>
                <c:pt idx="14">
                  <c:v>2318</c:v>
                </c:pt>
                <c:pt idx="15">
                  <c:v>1777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Lähi-itä ja Afrikka / 
The Middle East and Africa</c:v>
                </c:pt>
              </c:strCache>
            </c:strRef>
          </c:tx>
          <c:spPr>
            <a:solidFill>
              <a:schemeClr val="bg2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Sheet1!$A$2:$A$17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Sheet1!$F$2:$F$17</c:f>
              <c:numCache>
                <c:formatCode>#,##0</c:formatCode>
                <c:ptCount val="16"/>
                <c:pt idx="0">
                  <c:v>43</c:v>
                </c:pt>
                <c:pt idx="1">
                  <c:v>147</c:v>
                </c:pt>
                <c:pt idx="2">
                  <c:v>43</c:v>
                </c:pt>
                <c:pt idx="3">
                  <c:v>66</c:v>
                </c:pt>
                <c:pt idx="4">
                  <c:v>71</c:v>
                </c:pt>
                <c:pt idx="5">
                  <c:v>2</c:v>
                </c:pt>
                <c:pt idx="6">
                  <c:v>2007</c:v>
                </c:pt>
                <c:pt idx="7">
                  <c:v>5</c:v>
                </c:pt>
                <c:pt idx="8">
                  <c:v>5</c:v>
                </c:pt>
                <c:pt idx="9">
                  <c:v>58</c:v>
                </c:pt>
                <c:pt idx="10">
                  <c:v>67</c:v>
                </c:pt>
                <c:pt idx="11">
                  <c:v>82</c:v>
                </c:pt>
                <c:pt idx="12">
                  <c:v>87</c:v>
                </c:pt>
                <c:pt idx="13">
                  <c:v>9</c:v>
                </c:pt>
                <c:pt idx="14">
                  <c:v>9</c:v>
                </c:pt>
                <c:pt idx="15">
                  <c:v>8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Latinalainen Amerikka / 
Latin America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Sheet1!$A$2:$A$17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Sheet1!$G$2:$G$17</c:f>
              <c:numCache>
                <c:formatCode>#,##0</c:formatCode>
                <c:ptCount val="16"/>
                <c:pt idx="0">
                  <c:v>135</c:v>
                </c:pt>
                <c:pt idx="1">
                  <c:v>132</c:v>
                </c:pt>
                <c:pt idx="2">
                  <c:v>225</c:v>
                </c:pt>
                <c:pt idx="3">
                  <c:v>200</c:v>
                </c:pt>
                <c:pt idx="4">
                  <c:v>172</c:v>
                </c:pt>
                <c:pt idx="5">
                  <c:v>445</c:v>
                </c:pt>
                <c:pt idx="6">
                  <c:v>284</c:v>
                </c:pt>
                <c:pt idx="7">
                  <c:v>0</c:v>
                </c:pt>
                <c:pt idx="8">
                  <c:v>332</c:v>
                </c:pt>
                <c:pt idx="9">
                  <c:v>439</c:v>
                </c:pt>
                <c:pt idx="10">
                  <c:v>496</c:v>
                </c:pt>
                <c:pt idx="11">
                  <c:v>534</c:v>
                </c:pt>
                <c:pt idx="12">
                  <c:v>1880</c:v>
                </c:pt>
                <c:pt idx="13">
                  <c:v>2039</c:v>
                </c:pt>
                <c:pt idx="14">
                  <c:v>2187</c:v>
                </c:pt>
                <c:pt idx="15">
                  <c:v>2156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94454848"/>
        <c:axId val="362733928"/>
      </c:barChart>
      <c:catAx>
        <c:axId val="394454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627339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2733928"/>
        <c:scaling>
          <c:orientation val="minMax"/>
          <c:max val="16000"/>
        </c:scaling>
        <c:delete val="0"/>
        <c:axPos val="l"/>
        <c:majorGridlines>
          <c:spPr>
            <a:ln w="3175">
              <a:solidFill>
                <a:schemeClr val="tx2"/>
              </a:solidFill>
              <a:prstDash val="dash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94454848"/>
        <c:crosses val="autoZero"/>
        <c:crossBetween val="between"/>
      </c:valAx>
      <c:spPr>
        <a:noFill/>
        <a:ln w="12700">
          <a:solidFill>
            <a:schemeClr val="tx1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8.807134894091416E-2"/>
          <c:y val="0.84285714285714286"/>
          <c:w val="0.89520624303232998"/>
          <c:h val="0.1589285714285714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00" b="1" i="0" u="none" strike="noStrike" baseline="0">
              <a:solidFill>
                <a:schemeClr val="tx2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252707581227443E-2"/>
          <c:y val="5.232558139534884E-2"/>
          <c:w val="0.89651022864019259"/>
          <c:h val="0.767441860465116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Henkilöstö Suomessa / 
Personnel in Finland</c:v>
                </c:pt>
              </c:strCache>
            </c:strRef>
          </c:tx>
          <c:spPr>
            <a:solidFill>
              <a:srgbClr val="00FFFF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Sheet1!$A$2:$A$18</c:f>
              <c:strCach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 (31.3)</c:v>
                </c:pt>
              </c:strCache>
            </c:strRef>
          </c:cat>
          <c:val>
            <c:numRef>
              <c:f>Sheet1!$B$2:$B$18</c:f>
              <c:numCache>
                <c:formatCode>#,##0</c:formatCode>
                <c:ptCount val="17"/>
                <c:pt idx="0">
                  <c:v>31300</c:v>
                </c:pt>
                <c:pt idx="1">
                  <c:v>33500</c:v>
                </c:pt>
                <c:pt idx="2">
                  <c:v>34400</c:v>
                </c:pt>
                <c:pt idx="3">
                  <c:v>35199.999999999993</c:v>
                </c:pt>
                <c:pt idx="4">
                  <c:v>35699.999999999993</c:v>
                </c:pt>
                <c:pt idx="5">
                  <c:v>36699.999999999993</c:v>
                </c:pt>
                <c:pt idx="6">
                  <c:v>39199.999999999993</c:v>
                </c:pt>
                <c:pt idx="7">
                  <c:v>40900</c:v>
                </c:pt>
                <c:pt idx="8">
                  <c:v>45500</c:v>
                </c:pt>
                <c:pt idx="9">
                  <c:v>44300.000000000007</c:v>
                </c:pt>
                <c:pt idx="10">
                  <c:v>42600</c:v>
                </c:pt>
                <c:pt idx="11">
                  <c:v>44900.000000000007</c:v>
                </c:pt>
                <c:pt idx="12">
                  <c:v>46099.999999999993</c:v>
                </c:pt>
                <c:pt idx="13">
                  <c:v>46500</c:v>
                </c:pt>
                <c:pt idx="14">
                  <c:v>46199.999999999993</c:v>
                </c:pt>
                <c:pt idx="15">
                  <c:v>47250.165123258434</c:v>
                </c:pt>
                <c:pt idx="16">
                  <c:v>48231.02879467103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Henkilöstö tytäryrityksissä ulkomailla / 
Personnel in subsidiaries abroad</c:v>
                </c:pt>
              </c:strCache>
            </c:strRef>
          </c:tx>
          <c:spPr>
            <a:solidFill>
              <a:srgbClr val="FF0000"/>
            </a:solidFill>
            <a:ln w="3175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Sheet1!$A$2:$A$18</c:f>
              <c:strCach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 (31.3)</c:v>
                </c:pt>
              </c:strCache>
            </c:strRef>
          </c:cat>
          <c:val>
            <c:numRef>
              <c:f>Sheet1!$C$2:$C$18</c:f>
              <c:numCache>
                <c:formatCode>#,##0</c:formatCode>
                <c:ptCount val="17"/>
                <c:pt idx="0">
                  <c:v>3116</c:v>
                </c:pt>
                <c:pt idx="1">
                  <c:v>3138</c:v>
                </c:pt>
                <c:pt idx="2">
                  <c:v>3245</c:v>
                </c:pt>
                <c:pt idx="3">
                  <c:v>3451</c:v>
                </c:pt>
                <c:pt idx="4">
                  <c:v>4109</c:v>
                </c:pt>
                <c:pt idx="5">
                  <c:v>4590</c:v>
                </c:pt>
                <c:pt idx="6">
                  <c:v>5694</c:v>
                </c:pt>
                <c:pt idx="7">
                  <c:v>6910</c:v>
                </c:pt>
                <c:pt idx="8">
                  <c:v>7167</c:v>
                </c:pt>
                <c:pt idx="9">
                  <c:v>5467</c:v>
                </c:pt>
                <c:pt idx="10">
                  <c:v>5802</c:v>
                </c:pt>
                <c:pt idx="11">
                  <c:v>6638</c:v>
                </c:pt>
                <c:pt idx="12">
                  <c:v>6289</c:v>
                </c:pt>
                <c:pt idx="13">
                  <c:v>6089</c:v>
                </c:pt>
                <c:pt idx="14">
                  <c:v>6150</c:v>
                </c:pt>
                <c:pt idx="15">
                  <c:v>5914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62734712"/>
        <c:axId val="362735104"/>
      </c:barChart>
      <c:catAx>
        <c:axId val="362734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627351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2735104"/>
        <c:scaling>
          <c:orientation val="minMax"/>
          <c:min val="0"/>
        </c:scaling>
        <c:delete val="0"/>
        <c:axPos val="l"/>
        <c:majorGridlines>
          <c:spPr>
            <a:ln w="3175">
              <a:solidFill>
                <a:schemeClr val="tx2"/>
              </a:solidFill>
              <a:prstDash val="dash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62734712"/>
        <c:crosses val="autoZero"/>
        <c:crossBetween val="between"/>
        <c:majorUnit val="5000"/>
      </c:valAx>
      <c:spPr>
        <a:noFill/>
        <a:ln w="12700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2.4067388688327317E-2"/>
          <c:y val="0.90697674418604646"/>
          <c:w val="0.89169675090252709"/>
          <c:h val="9.4961240310077522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95" b="1" i="0" u="none" strike="noStrike" baseline="0">
              <a:solidFill>
                <a:schemeClr val="tx2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8082497212932E-2"/>
          <c:y val="4.4642857142857144E-2"/>
          <c:w val="0.91415830546265331"/>
          <c:h val="0.719642857142857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Länsi-Eurooppa / 
Western Europe </c:v>
                </c:pt>
              </c:strCache>
            </c:strRef>
          </c:tx>
          <c:spPr>
            <a:solidFill>
              <a:schemeClr val="folHlink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Sheet1!$A$2:$A$17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Sheet1!$B$2:$B$17</c:f>
              <c:numCache>
                <c:formatCode>#,##0</c:formatCode>
                <c:ptCount val="16"/>
                <c:pt idx="0">
                  <c:v>1594</c:v>
                </c:pt>
                <c:pt idx="1">
                  <c:v>1612</c:v>
                </c:pt>
                <c:pt idx="2">
                  <c:v>1664</c:v>
                </c:pt>
                <c:pt idx="3">
                  <c:v>1804</c:v>
                </c:pt>
                <c:pt idx="4">
                  <c:v>2267</c:v>
                </c:pt>
                <c:pt idx="5">
                  <c:v>2647</c:v>
                </c:pt>
                <c:pt idx="6">
                  <c:v>3178</c:v>
                </c:pt>
                <c:pt idx="7">
                  <c:v>3950</c:v>
                </c:pt>
                <c:pt idx="8">
                  <c:v>4039</c:v>
                </c:pt>
                <c:pt idx="9">
                  <c:v>3084</c:v>
                </c:pt>
                <c:pt idx="10">
                  <c:v>3207</c:v>
                </c:pt>
                <c:pt idx="11">
                  <c:v>3524</c:v>
                </c:pt>
                <c:pt idx="12">
                  <c:v>3207</c:v>
                </c:pt>
                <c:pt idx="13">
                  <c:v>2961</c:v>
                </c:pt>
                <c:pt idx="14">
                  <c:v>3004</c:v>
                </c:pt>
                <c:pt idx="15">
                  <c:v>3047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Keski- ja Itä-Eurooppa / 
Central and Eastern Europe</c:v>
                </c:pt>
              </c:strCache>
            </c:strRef>
          </c:tx>
          <c:spPr>
            <a:solidFill>
              <a:srgbClr val="FF0000"/>
            </a:solidFill>
            <a:ln w="3175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Sheet1!$A$2:$A$17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Sheet1!$C$2:$C$17</c:f>
              <c:numCache>
                <c:formatCode>#,##0</c:formatCode>
                <c:ptCount val="16"/>
                <c:pt idx="0">
                  <c:v>525</c:v>
                </c:pt>
                <c:pt idx="1">
                  <c:v>511</c:v>
                </c:pt>
                <c:pt idx="2">
                  <c:v>513</c:v>
                </c:pt>
                <c:pt idx="3">
                  <c:v>547</c:v>
                </c:pt>
                <c:pt idx="4">
                  <c:v>683</c:v>
                </c:pt>
                <c:pt idx="5">
                  <c:v>823</c:v>
                </c:pt>
                <c:pt idx="6">
                  <c:v>933</c:v>
                </c:pt>
                <c:pt idx="7">
                  <c:v>1145</c:v>
                </c:pt>
                <c:pt idx="8">
                  <c:v>1167</c:v>
                </c:pt>
                <c:pt idx="9">
                  <c:v>933</c:v>
                </c:pt>
                <c:pt idx="10">
                  <c:v>962</c:v>
                </c:pt>
                <c:pt idx="11">
                  <c:v>931</c:v>
                </c:pt>
                <c:pt idx="12">
                  <c:v>915</c:v>
                </c:pt>
                <c:pt idx="13">
                  <c:v>868</c:v>
                </c:pt>
                <c:pt idx="14">
                  <c:v>752</c:v>
                </c:pt>
                <c:pt idx="15">
                  <c:v>482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Pohjois-Amerikka / 
North America</c:v>
                </c:pt>
              </c:strCache>
            </c:strRef>
          </c:tx>
          <c:spPr>
            <a:solidFill>
              <a:srgbClr val="00FFFF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Sheet1!$A$2:$A$17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Sheet1!$D$2:$D$17</c:f>
              <c:numCache>
                <c:formatCode>#,##0</c:formatCode>
                <c:ptCount val="16"/>
                <c:pt idx="0">
                  <c:v>182</c:v>
                </c:pt>
                <c:pt idx="1">
                  <c:v>165</c:v>
                </c:pt>
                <c:pt idx="2">
                  <c:v>255</c:v>
                </c:pt>
                <c:pt idx="3">
                  <c:v>292</c:v>
                </c:pt>
                <c:pt idx="4">
                  <c:v>226</c:v>
                </c:pt>
                <c:pt idx="5">
                  <c:v>189</c:v>
                </c:pt>
                <c:pt idx="6">
                  <c:v>258</c:v>
                </c:pt>
                <c:pt idx="7">
                  <c:v>327</c:v>
                </c:pt>
                <c:pt idx="8">
                  <c:v>332</c:v>
                </c:pt>
                <c:pt idx="9">
                  <c:v>213</c:v>
                </c:pt>
                <c:pt idx="10">
                  <c:v>215</c:v>
                </c:pt>
                <c:pt idx="11">
                  <c:v>244</c:v>
                </c:pt>
                <c:pt idx="12">
                  <c:v>231</c:v>
                </c:pt>
                <c:pt idx="13">
                  <c:v>153</c:v>
                </c:pt>
                <c:pt idx="14">
                  <c:v>186</c:v>
                </c:pt>
                <c:pt idx="15">
                  <c:v>194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Aasia ja Oseania / 
Asia and Oceania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Sheet1!$A$2:$A$17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Sheet1!$E$2:$E$17</c:f>
              <c:numCache>
                <c:formatCode>#,##0</c:formatCode>
                <c:ptCount val="16"/>
                <c:pt idx="0">
                  <c:v>541</c:v>
                </c:pt>
                <c:pt idx="1">
                  <c:v>447</c:v>
                </c:pt>
                <c:pt idx="2">
                  <c:v>419</c:v>
                </c:pt>
                <c:pt idx="3">
                  <c:v>462</c:v>
                </c:pt>
                <c:pt idx="4">
                  <c:v>572</c:v>
                </c:pt>
                <c:pt idx="5">
                  <c:v>547</c:v>
                </c:pt>
                <c:pt idx="6">
                  <c:v>657</c:v>
                </c:pt>
                <c:pt idx="7">
                  <c:v>795</c:v>
                </c:pt>
                <c:pt idx="8">
                  <c:v>843</c:v>
                </c:pt>
                <c:pt idx="9">
                  <c:v>688</c:v>
                </c:pt>
                <c:pt idx="10">
                  <c:v>652</c:v>
                </c:pt>
                <c:pt idx="11">
                  <c:v>1046</c:v>
                </c:pt>
                <c:pt idx="12">
                  <c:v>1052</c:v>
                </c:pt>
                <c:pt idx="13">
                  <c:v>1061</c:v>
                </c:pt>
                <c:pt idx="14">
                  <c:v>1202</c:v>
                </c:pt>
                <c:pt idx="15">
                  <c:v>1247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Lähi-itä ja Afrikka / 
The Middle East and Africa</c:v>
                </c:pt>
              </c:strCache>
            </c:strRef>
          </c:tx>
          <c:spPr>
            <a:solidFill>
              <a:schemeClr val="bg2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Sheet1!$A$2:$A$17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Sheet1!$F$2:$F$17</c:f>
              <c:numCache>
                <c:formatCode>#,##0</c:formatCode>
                <c:ptCount val="16"/>
                <c:pt idx="0">
                  <c:v>128</c:v>
                </c:pt>
                <c:pt idx="1">
                  <c:v>114</c:v>
                </c:pt>
                <c:pt idx="2">
                  <c:v>123</c:v>
                </c:pt>
                <c:pt idx="3">
                  <c:v>130</c:v>
                </c:pt>
                <c:pt idx="4">
                  <c:v>138</c:v>
                </c:pt>
                <c:pt idx="5">
                  <c:v>133</c:v>
                </c:pt>
                <c:pt idx="6">
                  <c:v>202</c:v>
                </c:pt>
                <c:pt idx="7">
                  <c:v>170</c:v>
                </c:pt>
                <c:pt idx="8">
                  <c:v>216</c:v>
                </c:pt>
                <c:pt idx="9">
                  <c:v>179</c:v>
                </c:pt>
                <c:pt idx="10">
                  <c:v>151</c:v>
                </c:pt>
                <c:pt idx="11">
                  <c:v>181</c:v>
                </c:pt>
                <c:pt idx="12">
                  <c:v>129</c:v>
                </c:pt>
                <c:pt idx="13">
                  <c:v>187</c:v>
                </c:pt>
                <c:pt idx="14">
                  <c:v>222</c:v>
                </c:pt>
                <c:pt idx="15">
                  <c:v>255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Latinalainen Amerikka / 
Latin America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Sheet1!$A$2:$A$17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Sheet1!$G$2:$G$17</c:f>
              <c:numCache>
                <c:formatCode>#,##0</c:formatCode>
                <c:ptCount val="16"/>
                <c:pt idx="0">
                  <c:v>146</c:v>
                </c:pt>
                <c:pt idx="1">
                  <c:v>289</c:v>
                </c:pt>
                <c:pt idx="2">
                  <c:v>271</c:v>
                </c:pt>
                <c:pt idx="3">
                  <c:v>216</c:v>
                </c:pt>
                <c:pt idx="4">
                  <c:v>223</c:v>
                </c:pt>
                <c:pt idx="5">
                  <c:v>251</c:v>
                </c:pt>
                <c:pt idx="6">
                  <c:v>466</c:v>
                </c:pt>
                <c:pt idx="7">
                  <c:v>523</c:v>
                </c:pt>
                <c:pt idx="8">
                  <c:v>570</c:v>
                </c:pt>
                <c:pt idx="9">
                  <c:v>370</c:v>
                </c:pt>
                <c:pt idx="10">
                  <c:v>615</c:v>
                </c:pt>
                <c:pt idx="11">
                  <c:v>712</c:v>
                </c:pt>
                <c:pt idx="12">
                  <c:v>755</c:v>
                </c:pt>
                <c:pt idx="13">
                  <c:v>859</c:v>
                </c:pt>
                <c:pt idx="14">
                  <c:v>784</c:v>
                </c:pt>
                <c:pt idx="15">
                  <c:v>689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62735888"/>
        <c:axId val="362736280"/>
      </c:barChart>
      <c:catAx>
        <c:axId val="362735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627362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2736280"/>
        <c:scaling>
          <c:orientation val="minMax"/>
        </c:scaling>
        <c:delete val="0"/>
        <c:axPos val="l"/>
        <c:majorGridlines>
          <c:spPr>
            <a:ln w="3175">
              <a:solidFill>
                <a:schemeClr val="tx2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62735888"/>
        <c:crosses val="autoZero"/>
        <c:crossBetween val="between"/>
      </c:valAx>
      <c:spPr>
        <a:noFill/>
        <a:ln w="12700">
          <a:solidFill>
            <a:schemeClr val="tx1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9.2530657748049056E-2"/>
          <c:y val="0.84285714285714286"/>
          <c:w val="0.89520624303232998"/>
          <c:h val="0.1589285714285714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00" b="1" i="0" u="none" strike="noStrike" baseline="0">
              <a:solidFill>
                <a:schemeClr val="tx2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252707581227443E-2"/>
          <c:y val="5.232558139534884E-2"/>
          <c:w val="0.89771359807460893"/>
          <c:h val="0.767441860465116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Henkilöstö Suomessa / 
Personnel in Finland</c:v>
                </c:pt>
              </c:strCache>
            </c:strRef>
          </c:tx>
          <c:spPr>
            <a:solidFill>
              <a:srgbClr val="00FFFF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Sheet1!$A$2:$A$18</c:f>
              <c:strCach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 (31.3)</c:v>
                </c:pt>
              </c:strCache>
            </c:strRef>
          </c:cat>
          <c:val>
            <c:numRef>
              <c:f>Sheet1!$B$2:$B$18</c:f>
              <c:numCache>
                <c:formatCode>#,##0</c:formatCode>
                <c:ptCount val="17"/>
                <c:pt idx="0">
                  <c:v>37400</c:v>
                </c:pt>
                <c:pt idx="1">
                  <c:v>43699.999999999993</c:v>
                </c:pt>
                <c:pt idx="2">
                  <c:v>44900</c:v>
                </c:pt>
                <c:pt idx="3">
                  <c:v>43900</c:v>
                </c:pt>
                <c:pt idx="4">
                  <c:v>43900</c:v>
                </c:pt>
                <c:pt idx="5">
                  <c:v>45300</c:v>
                </c:pt>
                <c:pt idx="6">
                  <c:v>49000</c:v>
                </c:pt>
                <c:pt idx="7">
                  <c:v>48100</c:v>
                </c:pt>
                <c:pt idx="8">
                  <c:v>51699.999999999993</c:v>
                </c:pt>
                <c:pt idx="9">
                  <c:v>49500</c:v>
                </c:pt>
                <c:pt idx="10">
                  <c:v>50099.999999999993</c:v>
                </c:pt>
                <c:pt idx="11">
                  <c:v>52500</c:v>
                </c:pt>
                <c:pt idx="12">
                  <c:v>53900</c:v>
                </c:pt>
                <c:pt idx="13">
                  <c:v>57000</c:v>
                </c:pt>
                <c:pt idx="14">
                  <c:v>58500</c:v>
                </c:pt>
                <c:pt idx="15">
                  <c:v>57874.086145206966</c:v>
                </c:pt>
                <c:pt idx="16">
                  <c:v>58105.755996355925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Henkilöstö tytäryrityksissä ulkomailla / 
Personnel in subsidiaries abroad</c:v>
                </c:pt>
              </c:strCache>
            </c:strRef>
          </c:tx>
          <c:spPr>
            <a:solidFill>
              <a:srgbClr val="FF0000"/>
            </a:solidFill>
            <a:ln w="3175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Sheet1!$A$2:$A$18</c:f>
              <c:strCach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 (31.3)</c:v>
                </c:pt>
              </c:strCache>
            </c:strRef>
          </c:cat>
          <c:val>
            <c:numRef>
              <c:f>Sheet1!$C$2:$C$18</c:f>
              <c:numCache>
                <c:formatCode>#,##0</c:formatCode>
                <c:ptCount val="17"/>
                <c:pt idx="0">
                  <c:v>5401</c:v>
                </c:pt>
                <c:pt idx="1">
                  <c:v>5243</c:v>
                </c:pt>
                <c:pt idx="2">
                  <c:v>6586</c:v>
                </c:pt>
                <c:pt idx="3">
                  <c:v>5505</c:v>
                </c:pt>
                <c:pt idx="4">
                  <c:v>6663</c:v>
                </c:pt>
                <c:pt idx="5">
                  <c:v>9049</c:v>
                </c:pt>
                <c:pt idx="6">
                  <c:v>10426</c:v>
                </c:pt>
                <c:pt idx="7">
                  <c:v>13197</c:v>
                </c:pt>
                <c:pt idx="8">
                  <c:v>14934</c:v>
                </c:pt>
                <c:pt idx="9">
                  <c:v>15839</c:v>
                </c:pt>
                <c:pt idx="10">
                  <c:v>17173</c:v>
                </c:pt>
                <c:pt idx="11">
                  <c:v>18945</c:v>
                </c:pt>
                <c:pt idx="12">
                  <c:v>17202</c:v>
                </c:pt>
                <c:pt idx="13">
                  <c:v>15181</c:v>
                </c:pt>
                <c:pt idx="14">
                  <c:v>14066</c:v>
                </c:pt>
                <c:pt idx="15">
                  <c:v>13698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62737064"/>
        <c:axId val="362737456"/>
      </c:barChart>
      <c:catAx>
        <c:axId val="362737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627374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2737456"/>
        <c:scaling>
          <c:orientation val="minMax"/>
          <c:min val="0"/>
        </c:scaling>
        <c:delete val="0"/>
        <c:axPos val="l"/>
        <c:majorGridlines>
          <c:spPr>
            <a:ln w="3175">
              <a:solidFill>
                <a:schemeClr val="tx2"/>
              </a:solidFill>
              <a:prstDash val="dash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62737064"/>
        <c:crosses val="autoZero"/>
        <c:crossBetween val="between"/>
        <c:majorUnit val="5000"/>
      </c:valAx>
      <c:spPr>
        <a:noFill/>
        <a:ln w="12700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2.6474127557160047E-2"/>
          <c:y val="0.90697674418604646"/>
          <c:w val="0.89169675090252709"/>
          <c:h val="9.4961240310077522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95" b="1" i="0" u="none" strike="noStrike" baseline="0">
              <a:solidFill>
                <a:schemeClr val="tx2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8082497212932E-2"/>
          <c:y val="4.4642857142857144E-2"/>
          <c:w val="0.91415830546265331"/>
          <c:h val="0.719642857142857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Länsi-Eurooppa / 
Western Europe </c:v>
                </c:pt>
              </c:strCache>
            </c:strRef>
          </c:tx>
          <c:spPr>
            <a:solidFill>
              <a:schemeClr val="folHlink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Sheet1!$A$2:$A$17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Sheet1!$B$2:$B$17</c:f>
              <c:numCache>
                <c:formatCode>#,##0</c:formatCode>
                <c:ptCount val="16"/>
                <c:pt idx="0">
                  <c:v>5027</c:v>
                </c:pt>
                <c:pt idx="1">
                  <c:v>4772</c:v>
                </c:pt>
                <c:pt idx="2">
                  <c:v>5732</c:v>
                </c:pt>
                <c:pt idx="3">
                  <c:v>4722</c:v>
                </c:pt>
                <c:pt idx="4">
                  <c:v>5582</c:v>
                </c:pt>
                <c:pt idx="5">
                  <c:v>7059</c:v>
                </c:pt>
                <c:pt idx="6">
                  <c:v>7330</c:v>
                </c:pt>
                <c:pt idx="7">
                  <c:v>8396</c:v>
                </c:pt>
                <c:pt idx="8">
                  <c:v>8628</c:v>
                </c:pt>
                <c:pt idx="9">
                  <c:v>8106</c:v>
                </c:pt>
                <c:pt idx="10">
                  <c:v>8126</c:v>
                </c:pt>
                <c:pt idx="11">
                  <c:v>8292</c:v>
                </c:pt>
                <c:pt idx="12">
                  <c:v>7254</c:v>
                </c:pt>
                <c:pt idx="13">
                  <c:v>6121</c:v>
                </c:pt>
                <c:pt idx="14">
                  <c:v>5648</c:v>
                </c:pt>
                <c:pt idx="15">
                  <c:v>5056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Keski- ja Itä-Eurooppa / 
Central and Eastern Europe</c:v>
                </c:pt>
              </c:strCache>
            </c:strRef>
          </c:tx>
          <c:spPr>
            <a:solidFill>
              <a:srgbClr val="FF0000"/>
            </a:solidFill>
            <a:ln w="3175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Sheet1!$A$2:$A$17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Sheet1!$C$2:$C$17</c:f>
              <c:numCache>
                <c:formatCode>#,##0</c:formatCode>
                <c:ptCount val="16"/>
                <c:pt idx="0">
                  <c:v>217</c:v>
                </c:pt>
                <c:pt idx="1">
                  <c:v>247</c:v>
                </c:pt>
                <c:pt idx="2">
                  <c:v>495</c:v>
                </c:pt>
                <c:pt idx="3">
                  <c:v>442</c:v>
                </c:pt>
                <c:pt idx="4">
                  <c:v>702</c:v>
                </c:pt>
                <c:pt idx="5">
                  <c:v>1236</c:v>
                </c:pt>
                <c:pt idx="6">
                  <c:v>2141</c:v>
                </c:pt>
                <c:pt idx="7">
                  <c:v>3194</c:v>
                </c:pt>
                <c:pt idx="8">
                  <c:v>3988</c:v>
                </c:pt>
                <c:pt idx="9">
                  <c:v>4132</c:v>
                </c:pt>
                <c:pt idx="10">
                  <c:v>4444</c:v>
                </c:pt>
                <c:pt idx="11">
                  <c:v>5681</c:v>
                </c:pt>
                <c:pt idx="12">
                  <c:v>5156</c:v>
                </c:pt>
                <c:pt idx="13">
                  <c:v>4437</c:v>
                </c:pt>
                <c:pt idx="14">
                  <c:v>4269</c:v>
                </c:pt>
                <c:pt idx="15">
                  <c:v>4259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Pohjois-Amerikka / 
North America</c:v>
                </c:pt>
              </c:strCache>
            </c:strRef>
          </c:tx>
          <c:spPr>
            <a:solidFill>
              <a:srgbClr val="00FFFF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Sheet1!$A$2:$A$17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Sheet1!$D$2:$D$17</c:f>
              <c:numCache>
                <c:formatCode>#,##0</c:formatCode>
                <c:ptCount val="16"/>
                <c:pt idx="0">
                  <c:v>95</c:v>
                </c:pt>
                <c:pt idx="1">
                  <c:v>60</c:v>
                </c:pt>
                <c:pt idx="2">
                  <c:v>173</c:v>
                </c:pt>
                <c:pt idx="3">
                  <c:v>159</c:v>
                </c:pt>
                <c:pt idx="4">
                  <c:v>153</c:v>
                </c:pt>
                <c:pt idx="5">
                  <c:v>183</c:v>
                </c:pt>
                <c:pt idx="6">
                  <c:v>215</c:v>
                </c:pt>
                <c:pt idx="7">
                  <c:v>334</c:v>
                </c:pt>
                <c:pt idx="8">
                  <c:v>356</c:v>
                </c:pt>
                <c:pt idx="9">
                  <c:v>427</c:v>
                </c:pt>
                <c:pt idx="10">
                  <c:v>414</c:v>
                </c:pt>
                <c:pt idx="11">
                  <c:v>361</c:v>
                </c:pt>
                <c:pt idx="12">
                  <c:v>342</c:v>
                </c:pt>
                <c:pt idx="13">
                  <c:v>166</c:v>
                </c:pt>
                <c:pt idx="14">
                  <c:v>179</c:v>
                </c:pt>
                <c:pt idx="15">
                  <c:v>211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Aasia ja Oseania / 
Asia and Oceania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Sheet1!$A$2:$A$17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Sheet1!$E$2:$E$17</c:f>
              <c:numCache>
                <c:formatCode>#,##0</c:formatCode>
                <c:ptCount val="16"/>
                <c:pt idx="0">
                  <c:v>62</c:v>
                </c:pt>
                <c:pt idx="1">
                  <c:v>118</c:v>
                </c:pt>
                <c:pt idx="2">
                  <c:v>135</c:v>
                </c:pt>
                <c:pt idx="3">
                  <c:v>125</c:v>
                </c:pt>
                <c:pt idx="4">
                  <c:v>142</c:v>
                </c:pt>
                <c:pt idx="5">
                  <c:v>470</c:v>
                </c:pt>
                <c:pt idx="6">
                  <c:v>634</c:v>
                </c:pt>
                <c:pt idx="7">
                  <c:v>1153</c:v>
                </c:pt>
                <c:pt idx="8">
                  <c:v>1836</c:v>
                </c:pt>
                <c:pt idx="9">
                  <c:v>3063</c:v>
                </c:pt>
                <c:pt idx="10">
                  <c:v>4070</c:v>
                </c:pt>
                <c:pt idx="11">
                  <c:v>4473</c:v>
                </c:pt>
                <c:pt idx="12">
                  <c:v>4258</c:v>
                </c:pt>
                <c:pt idx="13">
                  <c:v>4269</c:v>
                </c:pt>
                <c:pt idx="14">
                  <c:v>3783</c:v>
                </c:pt>
                <c:pt idx="15">
                  <c:v>3972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Lähi-itä ja Afrikka / 
The Middle East and Africa</c:v>
                </c:pt>
              </c:strCache>
            </c:strRef>
          </c:tx>
          <c:spPr>
            <a:solidFill>
              <a:schemeClr val="bg2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Sheet1!$A$2:$A$17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Sheet1!$F$2:$F$17</c:f>
              <c:numCache>
                <c:formatCode>#,##0</c:formatCode>
                <c:ptCount val="16"/>
                <c:pt idx="0">
                  <c:v>0</c:v>
                </c:pt>
                <c:pt idx="1">
                  <c:v>10</c:v>
                </c:pt>
                <c:pt idx="2">
                  <c:v>13</c:v>
                </c:pt>
                <c:pt idx="3">
                  <c:v>13</c:v>
                </c:pt>
                <c:pt idx="4">
                  <c:v>18</c:v>
                </c:pt>
                <c:pt idx="5">
                  <c:v>26</c:v>
                </c:pt>
                <c:pt idx="6">
                  <c:v>29</c:v>
                </c:pt>
                <c:pt idx="7">
                  <c:v>39</c:v>
                </c:pt>
                <c:pt idx="8">
                  <c:v>44</c:v>
                </c:pt>
                <c:pt idx="9">
                  <c:v>46</c:v>
                </c:pt>
                <c:pt idx="10">
                  <c:v>59</c:v>
                </c:pt>
                <c:pt idx="11">
                  <c:v>62</c:v>
                </c:pt>
                <c:pt idx="12">
                  <c:v>101</c:v>
                </c:pt>
                <c:pt idx="13">
                  <c:v>92</c:v>
                </c:pt>
                <c:pt idx="14">
                  <c:v>102</c:v>
                </c:pt>
                <c:pt idx="15">
                  <c:v>123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Latinalainen Amerikka / 
Latin America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Sheet1!$A$2:$A$17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Sheet1!$G$2:$G$17</c:f>
              <c:numCache>
                <c:formatCode>#,##0</c:formatCode>
                <c:ptCount val="16"/>
                <c:pt idx="0">
                  <c:v>0</c:v>
                </c:pt>
                <c:pt idx="1">
                  <c:v>36</c:v>
                </c:pt>
                <c:pt idx="2">
                  <c:v>38</c:v>
                </c:pt>
                <c:pt idx="3">
                  <c:v>44</c:v>
                </c:pt>
                <c:pt idx="4">
                  <c:v>66</c:v>
                </c:pt>
                <c:pt idx="5">
                  <c:v>75</c:v>
                </c:pt>
                <c:pt idx="6">
                  <c:v>77</c:v>
                </c:pt>
                <c:pt idx="7">
                  <c:v>80</c:v>
                </c:pt>
                <c:pt idx="8">
                  <c:v>82</c:v>
                </c:pt>
                <c:pt idx="9">
                  <c:v>66</c:v>
                </c:pt>
                <c:pt idx="10">
                  <c:v>60</c:v>
                </c:pt>
                <c:pt idx="11">
                  <c:v>76</c:v>
                </c:pt>
                <c:pt idx="12">
                  <c:v>91</c:v>
                </c:pt>
                <c:pt idx="13">
                  <c:v>96</c:v>
                </c:pt>
                <c:pt idx="14">
                  <c:v>85</c:v>
                </c:pt>
                <c:pt idx="15">
                  <c:v>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62738240"/>
        <c:axId val="362738632"/>
      </c:barChart>
      <c:catAx>
        <c:axId val="362738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627386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2738632"/>
        <c:scaling>
          <c:orientation val="minMax"/>
          <c:max val="9000"/>
        </c:scaling>
        <c:delete val="0"/>
        <c:axPos val="l"/>
        <c:majorGridlines>
          <c:spPr>
            <a:ln w="3175">
              <a:solidFill>
                <a:schemeClr val="tx2"/>
              </a:solidFill>
              <a:prstDash val="dash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62738240"/>
        <c:crosses val="autoZero"/>
        <c:crossBetween val="between"/>
      </c:valAx>
      <c:spPr>
        <a:noFill/>
        <a:ln w="12700">
          <a:solidFill>
            <a:schemeClr val="tx1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8.6956521739130432E-2"/>
          <c:y val="0.84285714285714286"/>
          <c:w val="0.89520624303232998"/>
          <c:h val="0.1589285714285714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00" b="1" i="0" u="none" strike="noStrike" baseline="0">
              <a:solidFill>
                <a:schemeClr val="tx2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Fixed and R&amp;D investments</c:v>
                </c:pt>
              </c:strCache>
            </c:strRef>
          </c:tx>
          <c:spPr>
            <a:ln w="3810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Taul1!$A$2:$A$12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Taul1!$B$2:$B$12</c:f>
              <c:numCache>
                <c:formatCode>General</c:formatCode>
                <c:ptCount val="11"/>
                <c:pt idx="0">
                  <c:v>19.841000000000001</c:v>
                </c:pt>
                <c:pt idx="1">
                  <c:v>20.794</c:v>
                </c:pt>
                <c:pt idx="2">
                  <c:v>24.821000000000002</c:v>
                </c:pt>
                <c:pt idx="3">
                  <c:v>27.286000000000001</c:v>
                </c:pt>
                <c:pt idx="4">
                  <c:v>22.923999999999999</c:v>
                </c:pt>
                <c:pt idx="5">
                  <c:v>21.672000000000001</c:v>
                </c:pt>
                <c:pt idx="6">
                  <c:v>23.038</c:v>
                </c:pt>
                <c:pt idx="7">
                  <c:v>23.100999999999999</c:v>
                </c:pt>
                <c:pt idx="8">
                  <c:v>21.651</c:v>
                </c:pt>
                <c:pt idx="9">
                  <c:v>21.317</c:v>
                </c:pt>
                <c:pt idx="10">
                  <c:v>21.468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Consumption of fixed capital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Taul1!$A$2:$A$12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Taul1!$C$2:$C$12</c:f>
              <c:numCache>
                <c:formatCode>General</c:formatCode>
                <c:ptCount val="11"/>
                <c:pt idx="0">
                  <c:v>17.393000000000001</c:v>
                </c:pt>
                <c:pt idx="1">
                  <c:v>18.140999999999998</c:v>
                </c:pt>
                <c:pt idx="2">
                  <c:v>19.234000000000002</c:v>
                </c:pt>
                <c:pt idx="3">
                  <c:v>20.651</c:v>
                </c:pt>
                <c:pt idx="4">
                  <c:v>21.209</c:v>
                </c:pt>
                <c:pt idx="5">
                  <c:v>21.15</c:v>
                </c:pt>
                <c:pt idx="6">
                  <c:v>21.651</c:v>
                </c:pt>
                <c:pt idx="7">
                  <c:v>22.446999999999999</c:v>
                </c:pt>
                <c:pt idx="8">
                  <c:v>22.7</c:v>
                </c:pt>
                <c:pt idx="9">
                  <c:v>22.646000000000001</c:v>
                </c:pt>
                <c:pt idx="10">
                  <c:v>22.911000000000001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4062488"/>
        <c:axId val="484060136"/>
      </c:lineChart>
      <c:catAx>
        <c:axId val="4840624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300" b="1" i="0" u="none" strike="noStrike" kern="120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fi-FI"/>
          </a:p>
        </c:txPr>
        <c:crossAx val="484060136"/>
        <c:crosses val="autoZero"/>
        <c:auto val="1"/>
        <c:lblAlgn val="ctr"/>
        <c:lblOffset val="100"/>
        <c:noMultiLvlLbl val="0"/>
      </c:catAx>
      <c:valAx>
        <c:axId val="484060136"/>
        <c:scaling>
          <c:orientation val="minMax"/>
          <c:max val="28"/>
          <c:min val="1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84062488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400" b="1" i="0" u="none" strike="noStrike" kern="1200" baseline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8616709084461717E-2"/>
          <c:y val="1.8767569254588005E-2"/>
          <c:w val="0.87725631768953072"/>
          <c:h val="0.834036651443084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Personnel in Finland </c:v>
                </c:pt>
              </c:strCache>
            </c:strRef>
          </c:tx>
          <c:spPr>
            <a:solidFill>
              <a:srgbClr val="00FFFF"/>
            </a:solidFill>
            <a:ln w="3195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Sheet1!$A$2:$A$13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 (31.3)</c:v>
                </c:pt>
              </c:strCache>
            </c:strRef>
          </c:cat>
          <c:val>
            <c:numRef>
              <c:f>Sheet1!$B$2:$B$13</c:f>
              <c:numCache>
                <c:formatCode>#,##0</c:formatCode>
                <c:ptCount val="12"/>
                <c:pt idx="0">
                  <c:v>291600</c:v>
                </c:pt>
                <c:pt idx="1">
                  <c:v>302300</c:v>
                </c:pt>
                <c:pt idx="2">
                  <c:v>311000</c:v>
                </c:pt>
                <c:pt idx="3">
                  <c:v>326300</c:v>
                </c:pt>
                <c:pt idx="4">
                  <c:v>299000</c:v>
                </c:pt>
                <c:pt idx="5">
                  <c:v>283900</c:v>
                </c:pt>
                <c:pt idx="6">
                  <c:v>289800</c:v>
                </c:pt>
                <c:pt idx="7">
                  <c:v>296300</c:v>
                </c:pt>
                <c:pt idx="8">
                  <c:v>290100</c:v>
                </c:pt>
                <c:pt idx="9">
                  <c:v>284800</c:v>
                </c:pt>
                <c:pt idx="10">
                  <c:v>281774</c:v>
                </c:pt>
                <c:pt idx="11">
                  <c:v>278363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Personnel in subsidiaries abroad </c:v>
                </c:pt>
              </c:strCache>
            </c:strRef>
          </c:tx>
          <c:spPr>
            <a:solidFill>
              <a:srgbClr val="FF0000"/>
            </a:solidFill>
            <a:ln w="3195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Sheet1!$A$2:$A$13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 (31.3)</c:v>
                </c:pt>
              </c:strCache>
            </c:strRef>
          </c:cat>
          <c:val>
            <c:numRef>
              <c:f>Sheet1!$C$2:$C$13</c:f>
              <c:numCache>
                <c:formatCode>#,##0</c:formatCode>
                <c:ptCount val="12"/>
                <c:pt idx="0">
                  <c:v>188884</c:v>
                </c:pt>
                <c:pt idx="1">
                  <c:v>218801</c:v>
                </c:pt>
                <c:pt idx="2">
                  <c:v>284004</c:v>
                </c:pt>
                <c:pt idx="3">
                  <c:v>297345</c:v>
                </c:pt>
                <c:pt idx="4">
                  <c:v>284683</c:v>
                </c:pt>
                <c:pt idx="5">
                  <c:v>304473</c:v>
                </c:pt>
                <c:pt idx="6">
                  <c:v>327105</c:v>
                </c:pt>
                <c:pt idx="7">
                  <c:v>302967</c:v>
                </c:pt>
                <c:pt idx="8">
                  <c:v>287327</c:v>
                </c:pt>
                <c:pt idx="9">
                  <c:v>273143</c:v>
                </c:pt>
                <c:pt idx="10">
                  <c:v>251806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84071112"/>
        <c:axId val="484070720"/>
      </c:barChart>
      <c:catAx>
        <c:axId val="484071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7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84070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84070720"/>
        <c:scaling>
          <c:orientation val="minMax"/>
          <c:max val="350000"/>
          <c:min val="150000"/>
        </c:scaling>
        <c:delete val="0"/>
        <c:axPos val="l"/>
        <c:majorGridlines>
          <c:spPr>
            <a:ln w="3195">
              <a:solidFill>
                <a:schemeClr val="tx2"/>
              </a:solidFill>
              <a:prstDash val="dash"/>
            </a:ln>
          </c:spPr>
        </c:majorGridlines>
        <c:numFmt formatCode="#,##0" sourceLinked="1"/>
        <c:majorTickMark val="out"/>
        <c:min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7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84071112"/>
        <c:crosses val="autoZero"/>
        <c:crossBetween val="between"/>
        <c:majorUnit val="20000"/>
      </c:valAx>
      <c:spPr>
        <a:noFill/>
        <a:ln w="12778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7.4608904933814682E-2"/>
          <c:y val="0.93476126285096073"/>
          <c:w val="0.89169675090252709"/>
          <c:h val="6.3344576417293907E-2"/>
        </c:manualLayout>
      </c:layout>
      <c:overlay val="0"/>
      <c:spPr>
        <a:noFill/>
        <a:ln w="25556">
          <a:noFill/>
        </a:ln>
      </c:spPr>
      <c:txPr>
        <a:bodyPr/>
        <a:lstStyle/>
        <a:p>
          <a:pPr>
            <a:defRPr sz="1200" b="1" i="0" u="none" strike="noStrike" baseline="0">
              <a:solidFill>
                <a:schemeClr val="tx2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27370948379349E-2"/>
          <c:y val="0.10183299389002037"/>
          <c:w val="0.91956782713085239"/>
          <c:h val="0.81873727087576376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4069152"/>
        <c:axId val="484062096"/>
      </c:lineChart>
      <c:catAx>
        <c:axId val="484069152"/>
        <c:scaling>
          <c:orientation val="minMax"/>
        </c:scaling>
        <c:delete val="1"/>
        <c:axPos val="b"/>
        <c:majorGridlines>
          <c:spPr>
            <a:ln w="11206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crossAx val="484062096"/>
        <c:crosses val="autoZero"/>
        <c:auto val="1"/>
        <c:lblAlgn val="ctr"/>
        <c:lblOffset val="100"/>
        <c:noMultiLvlLbl val="0"/>
      </c:catAx>
      <c:valAx>
        <c:axId val="484062096"/>
        <c:scaling>
          <c:orientation val="minMax"/>
          <c:max val="34"/>
        </c:scaling>
        <c:delete val="0"/>
        <c:axPos val="l"/>
        <c:majorGridlines>
          <c:spPr>
            <a:ln w="11206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spPr>
          <a:ln w="280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3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84069152"/>
        <c:crosses val="autoZero"/>
        <c:crossBetween val="midCat"/>
        <c:majorUnit val="2"/>
      </c:valAx>
      <c:spPr>
        <a:noFill/>
        <a:ln w="11206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7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26469596735474"/>
          <c:y val="6.9397739680875523E-2"/>
          <c:w val="0.7252165384705862"/>
          <c:h val="0.8981435715572838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Combined</c:v>
                </c:pt>
              </c:strCache>
            </c:strRef>
          </c:tx>
          <c:spPr>
            <a:ln w="38100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Sheet1!$B$2:$B$50</c:f>
              <c:numCache>
                <c:formatCode>General</c:formatCode>
                <c:ptCount val="49"/>
                <c:pt idx="1">
                  <c:v>7147.6</c:v>
                </c:pt>
                <c:pt idx="2">
                  <c:v>8076.2</c:v>
                </c:pt>
                <c:pt idx="3">
                  <c:v>7866.9</c:v>
                </c:pt>
                <c:pt idx="4">
                  <c:v>8576.7000000000007</c:v>
                </c:pt>
                <c:pt idx="5">
                  <c:v>9000.7999999999993</c:v>
                </c:pt>
                <c:pt idx="6">
                  <c:v>8456.5</c:v>
                </c:pt>
                <c:pt idx="7">
                  <c:v>8536.5</c:v>
                </c:pt>
                <c:pt idx="8">
                  <c:v>9236.6</c:v>
                </c:pt>
                <c:pt idx="9">
                  <c:v>9144.9</c:v>
                </c:pt>
                <c:pt idx="10">
                  <c:v>10688</c:v>
                </c:pt>
                <c:pt idx="11">
                  <c:v>9473.2000000000007</c:v>
                </c:pt>
                <c:pt idx="12">
                  <c:v>10883.6</c:v>
                </c:pt>
                <c:pt idx="13">
                  <c:v>10924.3</c:v>
                </c:pt>
                <c:pt idx="14">
                  <c:v>10405.200000000001</c:v>
                </c:pt>
                <c:pt idx="15">
                  <c:v>10914.3</c:v>
                </c:pt>
                <c:pt idx="16">
                  <c:v>9413.7000000000007</c:v>
                </c:pt>
                <c:pt idx="17">
                  <c:v>6238.2</c:v>
                </c:pt>
                <c:pt idx="18">
                  <c:v>6464.8</c:v>
                </c:pt>
                <c:pt idx="19">
                  <c:v>6647.1</c:v>
                </c:pt>
                <c:pt idx="20">
                  <c:v>7704.1</c:v>
                </c:pt>
                <c:pt idx="21">
                  <c:v>7060.1</c:v>
                </c:pt>
                <c:pt idx="22">
                  <c:v>7154.8</c:v>
                </c:pt>
                <c:pt idx="23">
                  <c:v>7098.3</c:v>
                </c:pt>
                <c:pt idx="24">
                  <c:v>9295</c:v>
                </c:pt>
                <c:pt idx="25">
                  <c:v>8424.7000000000007</c:v>
                </c:pt>
                <c:pt idx="26">
                  <c:v>8517.7999999999993</c:v>
                </c:pt>
                <c:pt idx="27">
                  <c:v>7662.6</c:v>
                </c:pt>
                <c:pt idx="28">
                  <c:v>9565.7999999999993</c:v>
                </c:pt>
                <c:pt idx="29">
                  <c:v>8192</c:v>
                </c:pt>
                <c:pt idx="30">
                  <c:v>8588</c:v>
                </c:pt>
                <c:pt idx="31">
                  <c:v>7519.3</c:v>
                </c:pt>
                <c:pt idx="32">
                  <c:v>8844.9</c:v>
                </c:pt>
                <c:pt idx="33">
                  <c:v>7017.4</c:v>
                </c:pt>
                <c:pt idx="34">
                  <c:v>7361.6</c:v>
                </c:pt>
                <c:pt idx="35">
                  <c:v>6716.9</c:v>
                </c:pt>
                <c:pt idx="36">
                  <c:v>7579.5</c:v>
                </c:pt>
                <c:pt idx="37">
                  <c:v>7475.6</c:v>
                </c:pt>
                <c:pt idx="38">
                  <c:v>7609.8</c:v>
                </c:pt>
                <c:pt idx="39">
                  <c:v>8869.2999999999993</c:v>
                </c:pt>
                <c:pt idx="40">
                  <c:v>7868.5</c:v>
                </c:pt>
                <c:pt idx="41">
                  <c:v>6808.2</c:v>
                </c:pt>
                <c:pt idx="42">
                  <c:v>8661.6</c:v>
                </c:pt>
                <c:pt idx="43">
                  <c:v>7112.7</c:v>
                </c:pt>
                <c:pt idx="44">
                  <c:v>8096.4</c:v>
                </c:pt>
                <c:pt idx="45">
                  <c:v>6817.7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Sheet1!$C$2:$C$50</c:f>
              <c:numCache>
                <c:formatCode>General</c:formatCode>
                <c:ptCount val="49"/>
                <c:pt idx="1">
                  <c:v>5763.2</c:v>
                </c:pt>
                <c:pt idx="2">
                  <c:v>6822.3</c:v>
                </c:pt>
                <c:pt idx="3">
                  <c:v>6657.1</c:v>
                </c:pt>
                <c:pt idx="4">
                  <c:v>7033.2</c:v>
                </c:pt>
                <c:pt idx="5">
                  <c:v>7711.6</c:v>
                </c:pt>
                <c:pt idx="6">
                  <c:v>6846.4</c:v>
                </c:pt>
                <c:pt idx="7">
                  <c:v>7037.7</c:v>
                </c:pt>
                <c:pt idx="8">
                  <c:v>7872.8</c:v>
                </c:pt>
                <c:pt idx="9">
                  <c:v>7576.1</c:v>
                </c:pt>
                <c:pt idx="10">
                  <c:v>8953.9</c:v>
                </c:pt>
                <c:pt idx="11">
                  <c:v>7936.9</c:v>
                </c:pt>
                <c:pt idx="12">
                  <c:v>9089</c:v>
                </c:pt>
                <c:pt idx="13">
                  <c:v>8957.2999999999993</c:v>
                </c:pt>
                <c:pt idx="14">
                  <c:v>8180.5</c:v>
                </c:pt>
                <c:pt idx="15">
                  <c:v>9062.7999999999993</c:v>
                </c:pt>
                <c:pt idx="16">
                  <c:v>7570.7</c:v>
                </c:pt>
                <c:pt idx="17">
                  <c:v>4910.3</c:v>
                </c:pt>
                <c:pt idx="18">
                  <c:v>4931.7</c:v>
                </c:pt>
                <c:pt idx="19">
                  <c:v>5208.7</c:v>
                </c:pt>
                <c:pt idx="20">
                  <c:v>5962.2</c:v>
                </c:pt>
                <c:pt idx="21">
                  <c:v>5253.7</c:v>
                </c:pt>
                <c:pt idx="22">
                  <c:v>5617.3</c:v>
                </c:pt>
                <c:pt idx="23">
                  <c:v>5496</c:v>
                </c:pt>
                <c:pt idx="24">
                  <c:v>6892.8</c:v>
                </c:pt>
                <c:pt idx="25">
                  <c:v>5914.1</c:v>
                </c:pt>
                <c:pt idx="26">
                  <c:v>6612.2</c:v>
                </c:pt>
                <c:pt idx="27">
                  <c:v>5753.6</c:v>
                </c:pt>
                <c:pt idx="28">
                  <c:v>7223.7</c:v>
                </c:pt>
                <c:pt idx="29">
                  <c:v>6092.9</c:v>
                </c:pt>
                <c:pt idx="30">
                  <c:v>6619.4</c:v>
                </c:pt>
                <c:pt idx="31">
                  <c:v>6051</c:v>
                </c:pt>
                <c:pt idx="32">
                  <c:v>7089.2</c:v>
                </c:pt>
                <c:pt idx="33">
                  <c:v>5183.6000000000004</c:v>
                </c:pt>
                <c:pt idx="34">
                  <c:v>5530.1</c:v>
                </c:pt>
                <c:pt idx="35">
                  <c:v>5224.3999999999996</c:v>
                </c:pt>
                <c:pt idx="36">
                  <c:v>5903.5</c:v>
                </c:pt>
                <c:pt idx="37">
                  <c:v>5416.1</c:v>
                </c:pt>
                <c:pt idx="38">
                  <c:v>5616.6</c:v>
                </c:pt>
                <c:pt idx="39">
                  <c:v>6609.4</c:v>
                </c:pt>
                <c:pt idx="40">
                  <c:v>5893.2</c:v>
                </c:pt>
                <c:pt idx="41">
                  <c:v>4786</c:v>
                </c:pt>
                <c:pt idx="42">
                  <c:v>6403.2</c:v>
                </c:pt>
                <c:pt idx="43">
                  <c:v>5431.1</c:v>
                </c:pt>
                <c:pt idx="44">
                  <c:v>5733.3</c:v>
                </c:pt>
                <c:pt idx="45">
                  <c:v>4960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Domestic</c:v>
                </c:pt>
              </c:strCache>
            </c:strRef>
          </c:tx>
          <c:spPr>
            <a:ln w="38100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Sheet1!$D$2:$D$50</c:f>
              <c:numCache>
                <c:formatCode>General</c:formatCode>
                <c:ptCount val="49"/>
                <c:pt idx="1">
                  <c:v>1383.1</c:v>
                </c:pt>
                <c:pt idx="2">
                  <c:v>1259.8</c:v>
                </c:pt>
                <c:pt idx="3">
                  <c:v>1222.9000000000001</c:v>
                </c:pt>
                <c:pt idx="4">
                  <c:v>1551.8</c:v>
                </c:pt>
                <c:pt idx="5">
                  <c:v>1292.8</c:v>
                </c:pt>
                <c:pt idx="6">
                  <c:v>1614.3</c:v>
                </c:pt>
                <c:pt idx="7">
                  <c:v>1503.6</c:v>
                </c:pt>
                <c:pt idx="8">
                  <c:v>1358.4</c:v>
                </c:pt>
                <c:pt idx="9">
                  <c:v>1553.1</c:v>
                </c:pt>
                <c:pt idx="10">
                  <c:v>1726.1</c:v>
                </c:pt>
                <c:pt idx="11">
                  <c:v>1519.3</c:v>
                </c:pt>
                <c:pt idx="12">
                  <c:v>1796.1</c:v>
                </c:pt>
                <c:pt idx="13">
                  <c:v>1929.3</c:v>
                </c:pt>
                <c:pt idx="14">
                  <c:v>2211.1</c:v>
                </c:pt>
                <c:pt idx="15">
                  <c:v>1806.1</c:v>
                </c:pt>
                <c:pt idx="16">
                  <c:v>1818.4</c:v>
                </c:pt>
                <c:pt idx="17">
                  <c:v>1294.5999999999999</c:v>
                </c:pt>
                <c:pt idx="18">
                  <c:v>1514.4</c:v>
                </c:pt>
                <c:pt idx="19">
                  <c:v>1410.5</c:v>
                </c:pt>
                <c:pt idx="20">
                  <c:v>1727.7</c:v>
                </c:pt>
                <c:pt idx="21">
                  <c:v>1791.9</c:v>
                </c:pt>
                <c:pt idx="22">
                  <c:v>1516.4</c:v>
                </c:pt>
                <c:pt idx="23">
                  <c:v>1554.1</c:v>
                </c:pt>
                <c:pt idx="24">
                  <c:v>2320.1</c:v>
                </c:pt>
                <c:pt idx="25">
                  <c:v>2402.5</c:v>
                </c:pt>
                <c:pt idx="26">
                  <c:v>1841.2</c:v>
                </c:pt>
                <c:pt idx="27">
                  <c:v>1814.6</c:v>
                </c:pt>
                <c:pt idx="28">
                  <c:v>2252.1</c:v>
                </c:pt>
                <c:pt idx="29">
                  <c:v>1955.4</c:v>
                </c:pt>
                <c:pt idx="30">
                  <c:v>1880.7</c:v>
                </c:pt>
                <c:pt idx="31">
                  <c:v>1403.5</c:v>
                </c:pt>
                <c:pt idx="32">
                  <c:v>1686.9</c:v>
                </c:pt>
                <c:pt idx="33">
                  <c:v>1721.6</c:v>
                </c:pt>
                <c:pt idx="34">
                  <c:v>1735.1</c:v>
                </c:pt>
                <c:pt idx="35">
                  <c:v>1401.6</c:v>
                </c:pt>
                <c:pt idx="36">
                  <c:v>1577.8</c:v>
                </c:pt>
                <c:pt idx="37">
                  <c:v>1943.9</c:v>
                </c:pt>
                <c:pt idx="38">
                  <c:v>1879.7</c:v>
                </c:pt>
                <c:pt idx="39">
                  <c:v>2178.6</c:v>
                </c:pt>
                <c:pt idx="40">
                  <c:v>1821.2</c:v>
                </c:pt>
                <c:pt idx="41">
                  <c:v>1867.3</c:v>
                </c:pt>
                <c:pt idx="42">
                  <c:v>2107.5</c:v>
                </c:pt>
                <c:pt idx="43">
                  <c:v>1566</c:v>
                </c:pt>
                <c:pt idx="44">
                  <c:v>2235.1999999999998</c:v>
                </c:pt>
                <c:pt idx="45">
                  <c:v>1682.3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4071896"/>
        <c:axId val="484073464"/>
      </c:lineChart>
      <c:catAx>
        <c:axId val="48407189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84073464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484073464"/>
        <c:scaling>
          <c:orientation val="minMax"/>
          <c:max val="12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84071896"/>
        <c:crosses val="autoZero"/>
        <c:crossBetween val="midCat"/>
        <c:majorUnit val="1000"/>
        <c:minorUnit val="5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863715743348777"/>
          <c:y val="0.29664706432550958"/>
          <c:w val="0.1613628425665124"/>
          <c:h val="0.64539330196731481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007395850772173E-2"/>
          <c:y val="2.9791998495383294E-2"/>
          <c:w val="0.75415476711737917"/>
          <c:h val="0.83893617737105941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rgbClr val="FF0000"/>
            </a:solidFill>
            <a:ln w="11167">
              <a:solidFill>
                <a:srgbClr val="99CCFF"/>
              </a:solidFill>
              <a:prstDash val="sysDash"/>
            </a:ln>
          </c:spPr>
          <c:cat>
            <c:strRef>
              <c:f>Sheet1!$A$2:$A$47</c:f>
              <c:strCache>
                <c:ptCount val="46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Sheet1!$B$2:$B$47</c:f>
              <c:numCache>
                <c:formatCode>General</c:formatCode>
                <c:ptCount val="46"/>
                <c:pt idx="0">
                  <c:v>2902</c:v>
                </c:pt>
                <c:pt idx="1">
                  <c:v>3129.2</c:v>
                </c:pt>
                <c:pt idx="2">
                  <c:v>3035.1</c:v>
                </c:pt>
                <c:pt idx="3">
                  <c:v>2990.9</c:v>
                </c:pt>
                <c:pt idx="4">
                  <c:v>3319.8</c:v>
                </c:pt>
                <c:pt idx="5">
                  <c:v>3219.3</c:v>
                </c:pt>
                <c:pt idx="6">
                  <c:v>3653</c:v>
                </c:pt>
                <c:pt idx="7">
                  <c:v>3531</c:v>
                </c:pt>
                <c:pt idx="8">
                  <c:v>3359.6</c:v>
                </c:pt>
                <c:pt idx="9">
                  <c:v>3672.4</c:v>
                </c:pt>
                <c:pt idx="10">
                  <c:v>3939.9</c:v>
                </c:pt>
                <c:pt idx="11">
                  <c:v>4036.3</c:v>
                </c:pt>
                <c:pt idx="12">
                  <c:v>3755.3</c:v>
                </c:pt>
                <c:pt idx="13">
                  <c:v>3771.1</c:v>
                </c:pt>
                <c:pt idx="14">
                  <c:v>4023.7</c:v>
                </c:pt>
                <c:pt idx="15">
                  <c:v>3914.4</c:v>
                </c:pt>
                <c:pt idx="16">
                  <c:v>3685.4</c:v>
                </c:pt>
                <c:pt idx="17">
                  <c:v>3222.9</c:v>
                </c:pt>
                <c:pt idx="18">
                  <c:v>3085.6</c:v>
                </c:pt>
                <c:pt idx="19">
                  <c:v>3109.2</c:v>
                </c:pt>
                <c:pt idx="20">
                  <c:v>3200</c:v>
                </c:pt>
                <c:pt idx="21">
                  <c:v>3303.6</c:v>
                </c:pt>
                <c:pt idx="22">
                  <c:v>3083.6</c:v>
                </c:pt>
                <c:pt idx="23">
                  <c:v>3056.8</c:v>
                </c:pt>
                <c:pt idx="24">
                  <c:v>3449</c:v>
                </c:pt>
                <c:pt idx="25">
                  <c:v>4113.5</c:v>
                </c:pt>
                <c:pt idx="26">
                  <c:v>4206.1000000000004</c:v>
                </c:pt>
                <c:pt idx="27">
                  <c:v>4237.1000000000004</c:v>
                </c:pt>
                <c:pt idx="28">
                  <c:v>4179.7</c:v>
                </c:pt>
                <c:pt idx="29">
                  <c:v>4115.6000000000004</c:v>
                </c:pt>
                <c:pt idx="30">
                  <c:v>4556.7</c:v>
                </c:pt>
                <c:pt idx="31">
                  <c:v>3923.1</c:v>
                </c:pt>
                <c:pt idx="32">
                  <c:v>3933.3</c:v>
                </c:pt>
                <c:pt idx="33">
                  <c:v>3769.8</c:v>
                </c:pt>
                <c:pt idx="34">
                  <c:v>3855.6</c:v>
                </c:pt>
                <c:pt idx="35">
                  <c:v>3767.7</c:v>
                </c:pt>
                <c:pt idx="36">
                  <c:v>3531.6</c:v>
                </c:pt>
                <c:pt idx="37">
                  <c:v>3947.4</c:v>
                </c:pt>
                <c:pt idx="38">
                  <c:v>4084.6</c:v>
                </c:pt>
                <c:pt idx="39">
                  <c:v>4664</c:v>
                </c:pt>
                <c:pt idx="40">
                  <c:v>4788.7</c:v>
                </c:pt>
                <c:pt idx="41">
                  <c:v>5091.3999999999996</c:v>
                </c:pt>
                <c:pt idx="42">
                  <c:v>5108.3</c:v>
                </c:pt>
                <c:pt idx="43">
                  <c:v>4936.8999999999996</c:v>
                </c:pt>
                <c:pt idx="44">
                  <c:v>5316.3</c:v>
                </c:pt>
                <c:pt idx="45">
                  <c:v>5083.1000000000004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rgbClr val="99CCFF"/>
            </a:solidFill>
            <a:ln w="11167">
              <a:solidFill>
                <a:srgbClr val="339966"/>
              </a:solidFill>
              <a:prstDash val="solid"/>
            </a:ln>
          </c:spPr>
          <c:cat>
            <c:strRef>
              <c:f>Sheet1!$A$2:$A$47</c:f>
              <c:strCache>
                <c:ptCount val="46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Sheet1!$C$2:$C$47</c:f>
              <c:numCache>
                <c:formatCode>General</c:formatCode>
                <c:ptCount val="46"/>
                <c:pt idx="0">
                  <c:v>9864</c:v>
                </c:pt>
                <c:pt idx="1">
                  <c:v>10781</c:v>
                </c:pt>
                <c:pt idx="2">
                  <c:v>11977</c:v>
                </c:pt>
                <c:pt idx="3">
                  <c:v>13553</c:v>
                </c:pt>
                <c:pt idx="4">
                  <c:v>13367</c:v>
                </c:pt>
                <c:pt idx="5">
                  <c:v>15080</c:v>
                </c:pt>
                <c:pt idx="6">
                  <c:v>14462</c:v>
                </c:pt>
                <c:pt idx="7">
                  <c:v>15271</c:v>
                </c:pt>
                <c:pt idx="8">
                  <c:v>16051</c:v>
                </c:pt>
                <c:pt idx="9">
                  <c:v>15760</c:v>
                </c:pt>
                <c:pt idx="10">
                  <c:v>17314</c:v>
                </c:pt>
                <c:pt idx="11">
                  <c:v>17669</c:v>
                </c:pt>
                <c:pt idx="12">
                  <c:v>18715</c:v>
                </c:pt>
                <c:pt idx="13">
                  <c:v>18675</c:v>
                </c:pt>
                <c:pt idx="14">
                  <c:v>18248</c:v>
                </c:pt>
                <c:pt idx="15">
                  <c:v>19565</c:v>
                </c:pt>
                <c:pt idx="16">
                  <c:v>18313</c:v>
                </c:pt>
                <c:pt idx="17">
                  <c:v>14413</c:v>
                </c:pt>
                <c:pt idx="18">
                  <c:v>13198</c:v>
                </c:pt>
                <c:pt idx="19">
                  <c:v>12831</c:v>
                </c:pt>
                <c:pt idx="20">
                  <c:v>12027</c:v>
                </c:pt>
                <c:pt idx="21">
                  <c:v>11240</c:v>
                </c:pt>
                <c:pt idx="22">
                  <c:v>11302</c:v>
                </c:pt>
                <c:pt idx="23">
                  <c:v>11177</c:v>
                </c:pt>
                <c:pt idx="24">
                  <c:v>11176</c:v>
                </c:pt>
                <c:pt idx="25">
                  <c:v>10050</c:v>
                </c:pt>
                <c:pt idx="26">
                  <c:v>10612</c:v>
                </c:pt>
                <c:pt idx="27">
                  <c:v>10980</c:v>
                </c:pt>
                <c:pt idx="28">
                  <c:v>11887</c:v>
                </c:pt>
                <c:pt idx="29">
                  <c:v>11138</c:v>
                </c:pt>
                <c:pt idx="30">
                  <c:v>11463</c:v>
                </c:pt>
                <c:pt idx="31">
                  <c:v>10860</c:v>
                </c:pt>
                <c:pt idx="32">
                  <c:v>11477</c:v>
                </c:pt>
                <c:pt idx="33">
                  <c:v>10494</c:v>
                </c:pt>
                <c:pt idx="34">
                  <c:v>10607</c:v>
                </c:pt>
                <c:pt idx="35">
                  <c:v>10287</c:v>
                </c:pt>
                <c:pt idx="36">
                  <c:v>10204</c:v>
                </c:pt>
                <c:pt idx="37">
                  <c:v>9937.5</c:v>
                </c:pt>
                <c:pt idx="38">
                  <c:v>9994.1</c:v>
                </c:pt>
                <c:pt idx="39">
                  <c:v>11170</c:v>
                </c:pt>
                <c:pt idx="40">
                  <c:v>11272</c:v>
                </c:pt>
                <c:pt idx="41">
                  <c:v>10865</c:v>
                </c:pt>
                <c:pt idx="42">
                  <c:v>11955</c:v>
                </c:pt>
                <c:pt idx="43">
                  <c:v>12796</c:v>
                </c:pt>
                <c:pt idx="44">
                  <c:v>13683</c:v>
                </c:pt>
                <c:pt idx="45">
                  <c:v>13621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4074640"/>
        <c:axId val="484073856"/>
      </c:areaChart>
      <c:catAx>
        <c:axId val="48407464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84073856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484073856"/>
        <c:scaling>
          <c:orientation val="minMax"/>
          <c:max val="260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84074640"/>
        <c:crosses val="autoZero"/>
        <c:crossBetween val="midCat"/>
        <c:majorUnit val="2000"/>
        <c:minorUnit val="10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163712953224159"/>
          <c:y val="0.32959945548513325"/>
          <c:w val="0.12623025546181146"/>
          <c:h val="0.5363662127530171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2060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27370948379349E-2"/>
          <c:y val="0.10386965376782077"/>
          <c:w val="0.91956782713085239"/>
          <c:h val="0.81670061099796332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4066408"/>
        <c:axId val="484065624"/>
      </c:lineChart>
      <c:catAx>
        <c:axId val="484066408"/>
        <c:scaling>
          <c:orientation val="minMax"/>
        </c:scaling>
        <c:delete val="1"/>
        <c:axPos val="b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crossAx val="484065624"/>
        <c:crosses val="autoZero"/>
        <c:auto val="1"/>
        <c:lblAlgn val="ctr"/>
        <c:lblOffset val="100"/>
        <c:noMultiLvlLbl val="0"/>
      </c:catAx>
      <c:valAx>
        <c:axId val="484065624"/>
        <c:scaling>
          <c:orientation val="minMax"/>
          <c:max val="34"/>
        </c:scaling>
        <c:delete val="0"/>
        <c:axPos val="l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spPr>
          <a:ln w="29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1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84066408"/>
        <c:crosses val="autoZero"/>
        <c:crossBetween val="midCat"/>
        <c:majorUnit val="2"/>
      </c:valAx>
      <c:spPr>
        <a:noFill/>
        <a:ln w="2382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8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7571446" y="133482"/>
            <a:ext cx="1592117" cy="2677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E7FB0-2770-FE42-B382-AF1968F826D3}" type="datetimeFigureOut">
              <a:t>3.5.2016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8120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4596" y="6458120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43" y="240568"/>
            <a:ext cx="1557727" cy="16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4596" y="1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F4054-DE9B-4A8C-8F44-032462D0368C}" type="datetimeFigureOut">
              <a:rPr lang="fi-FI" smtClean="0"/>
              <a:t>3.5.2016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51175" y="509588"/>
            <a:ext cx="3827463" cy="255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982" y="3229650"/>
            <a:ext cx="7943850" cy="305966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8120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4596" y="6458120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0B3B4-F971-4AD3-B530-DE860EFC07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34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69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04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39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173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07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43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278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err="1" smtClean="0"/>
              <a:t>Index</a:t>
            </a:r>
            <a:endParaRPr lang="fi-FI" dirty="0" smtClean="0"/>
          </a:p>
          <a:p>
            <a:r>
              <a:rPr lang="fi-FI" dirty="0" err="1" smtClean="0"/>
              <a:t>Change</a:t>
            </a:r>
            <a:endParaRPr lang="fi-FI" dirty="0" smtClean="0"/>
          </a:p>
          <a:p>
            <a:r>
              <a:rPr lang="fi-FI" dirty="0" err="1" smtClean="0"/>
              <a:t>Latest</a:t>
            </a:r>
            <a:r>
              <a:rPr lang="fi-FI" dirty="0" smtClean="0"/>
              <a:t> data </a:t>
            </a:r>
            <a:r>
              <a:rPr lang="fi-FI" dirty="0" err="1" smtClean="0"/>
              <a:t>from</a:t>
            </a:r>
            <a:r>
              <a:rPr lang="fi-FI" dirty="0" smtClean="0"/>
              <a:t> </a:t>
            </a:r>
            <a:r>
              <a:rPr lang="fi-FI" dirty="0" err="1" smtClean="0"/>
              <a:t>January</a:t>
            </a:r>
            <a:r>
              <a:rPr lang="fi-FI" dirty="0" smtClean="0"/>
              <a:t> 2016</a:t>
            </a:r>
          </a:p>
          <a:p>
            <a:r>
              <a:rPr lang="fi-FI" dirty="0" err="1" smtClean="0"/>
              <a:t>Technology</a:t>
            </a:r>
            <a:r>
              <a:rPr lang="fi-FI" dirty="0" smtClean="0"/>
              <a:t> </a:t>
            </a:r>
            <a:r>
              <a:rPr lang="fi-FI" dirty="0" err="1" smtClean="0"/>
              <a:t>industry</a:t>
            </a:r>
            <a:endParaRPr lang="fi-FI" dirty="0" smtClean="0"/>
          </a:p>
          <a:p>
            <a:r>
              <a:rPr lang="fi-FI" dirty="0" smtClean="0"/>
              <a:t>Industry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732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1_title_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  <p:pic>
        <p:nvPicPr>
          <p:cNvPr id="8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3422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4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77336"/>
      </p:ext>
    </p:extLst>
  </p:cSld>
  <p:clrMapOvr>
    <a:masterClrMapping/>
  </p:clrMapOvr>
  <p:transition spd="med">
    <p:fade/>
  </p:transition>
  <p:hf hdr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800" b="1" spc="-133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7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2666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rgbClr val="002964"/>
                </a:solidFill>
              </a:defRPr>
            </a:lvl1pPr>
          </a:lstStyle>
          <a:p>
            <a:fld id="{FD4758FB-1441-4341-A8C2-48D535A9BFAD}" type="datetime1">
              <a:rPr lang="fi-FI" smtClean="0"/>
              <a:pPr/>
              <a:t>3.5.2016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rgbClr val="002964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/>
              <a:pPr defTabSz="812394"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8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896653"/>
      </p:ext>
    </p:extLst>
  </p:cSld>
  <p:clrMapOvr>
    <a:masterClrMapping/>
  </p:clrMapOvr>
  <p:transition spd="med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800" b="1" spc="-133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7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2666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accent4"/>
                </a:solidFill>
              </a:defRPr>
            </a:lvl1pPr>
          </a:lstStyle>
          <a:p>
            <a:fld id="{8DEF9231-66C1-4F01-9700-08ED21A1DA63}" type="datetime1">
              <a:rPr lang="fi-FI" smtClean="0">
                <a:solidFill>
                  <a:srgbClr val="F04B0D"/>
                </a:solidFill>
              </a:rPr>
              <a:pPr/>
              <a:t>3.5.2016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accent4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F04B0D"/>
                </a:solidFill>
              </a:rPr>
              <a:pPr defTabSz="812394"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8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244936"/>
      </p:ext>
    </p:extLst>
  </p:cSld>
  <p:clrMapOvr>
    <a:masterClrMapping/>
  </p:clrMapOvr>
  <p:transition spd="med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7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2666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bg1"/>
                </a:solidFill>
              </a:defRPr>
            </a:lvl1pPr>
          </a:lstStyle>
          <a:p>
            <a:fld id="{75029EFC-1C46-4B12-AE28-470D98517C53}" type="datetime1">
              <a:rPr lang="fi-FI" smtClean="0">
                <a:solidFill>
                  <a:srgbClr val="FFFFFF"/>
                </a:solidFill>
              </a:rPr>
              <a:pPr/>
              <a:t>3.5.2016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bg1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FFFFFF"/>
                </a:solidFill>
              </a:rPr>
              <a:pPr defTabSz="812394"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8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440076"/>
      </p:ext>
    </p:extLst>
  </p:cSld>
  <p:clrMapOvr>
    <a:masterClrMapping/>
  </p:clrMapOvr>
  <p:transition spd="med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8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7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2666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rgbClr val="FFFFFF"/>
                </a:solidFill>
              </a:defRPr>
            </a:lvl1pPr>
          </a:lstStyle>
          <a:p>
            <a:fld id="{8D3095B0-203B-42E2-91E3-CF6730797963}" type="datetime1">
              <a:rPr lang="fi-FI" smtClean="0"/>
              <a:pPr/>
              <a:t>3.5.2016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rgbClr val="FFFFFF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/>
              <a:pPr defTabSz="812394"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8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973398"/>
      </p:ext>
    </p:extLst>
  </p:cSld>
  <p:clrMapOvr>
    <a:masterClrMapping/>
  </p:clrMapOvr>
  <p:transition spd="med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6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4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8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fld id="{C5A5D181-4C0E-43D4-9322-3B63FF0446D4}" type="datetime1">
              <a:rPr lang="fi-FI" smtClean="0">
                <a:solidFill>
                  <a:srgbClr val="B1BEB9"/>
                </a:solidFill>
              </a:rPr>
              <a:pPr/>
              <a:t>3.5.2016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4" y="287636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64176836"/>
      </p:ext>
    </p:extLst>
  </p:cSld>
  <p:clrMapOvr>
    <a:masterClrMapping/>
  </p:clrMapOvr>
  <p:transition spd="med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6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8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fld id="{7A2A6632-5DF3-4A7F-BAD6-C1CA503D3D82}" type="datetime1">
              <a:rPr lang="fi-FI" smtClean="0">
                <a:solidFill>
                  <a:srgbClr val="B1BEB9"/>
                </a:solidFill>
              </a:rPr>
              <a:pPr/>
              <a:t>3.5.2016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4" y="287636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372481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2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6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4"/>
            <a:ext cx="4605784" cy="360188"/>
          </a:xfrm>
        </p:spPr>
        <p:txBody>
          <a:bodyPr anchor="t" anchorCtr="0"/>
          <a:lstStyle>
            <a:lvl1pPr marL="0" indent="0">
              <a:buNone/>
              <a:defRPr sz="1600" b="0">
                <a:solidFill>
                  <a:srgbClr val="008CD9"/>
                </a:solidFill>
              </a:defRPr>
            </a:lvl1pPr>
            <a:lvl2pPr marL="406197" indent="0">
              <a:buNone/>
              <a:defRPr sz="1867" b="1"/>
            </a:lvl2pPr>
            <a:lvl3pPr marL="812394" indent="0">
              <a:buNone/>
              <a:defRPr sz="1600" b="1"/>
            </a:lvl3pPr>
            <a:lvl4pPr marL="1218591" indent="0">
              <a:buNone/>
              <a:defRPr sz="1422" b="1"/>
            </a:lvl4pPr>
            <a:lvl5pPr marL="1624788" indent="0">
              <a:buNone/>
              <a:defRPr sz="1422" b="1"/>
            </a:lvl5pPr>
            <a:lvl6pPr marL="2030985" indent="0">
              <a:buNone/>
              <a:defRPr sz="1422" b="1"/>
            </a:lvl6pPr>
            <a:lvl7pPr marL="2437181" indent="0">
              <a:buNone/>
              <a:defRPr sz="1422" b="1"/>
            </a:lvl7pPr>
            <a:lvl8pPr marL="2843379" indent="0">
              <a:buNone/>
              <a:defRPr sz="1422" b="1"/>
            </a:lvl8pPr>
            <a:lvl9pPr marL="3249576" indent="0">
              <a:buNone/>
              <a:defRPr sz="1422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6"/>
            <a:ext cx="4608959" cy="3816524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422"/>
            </a:lvl3pPr>
            <a:lvl4pPr>
              <a:defRPr sz="1245"/>
            </a:lvl4pPr>
            <a:lvl5pPr>
              <a:defRPr sz="1245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6" y="1727204"/>
            <a:ext cx="4608960" cy="360188"/>
          </a:xfrm>
        </p:spPr>
        <p:txBody>
          <a:bodyPr anchor="t" anchorCtr="0"/>
          <a:lstStyle>
            <a:lvl1pPr marL="0" indent="0">
              <a:buNone/>
              <a:defRPr sz="1600" b="0">
                <a:solidFill>
                  <a:srgbClr val="008CD9"/>
                </a:solidFill>
              </a:defRPr>
            </a:lvl1pPr>
            <a:lvl2pPr marL="406197" indent="0">
              <a:buNone/>
              <a:defRPr sz="1867" b="1"/>
            </a:lvl2pPr>
            <a:lvl3pPr marL="812394" indent="0">
              <a:buNone/>
              <a:defRPr sz="1600" b="1"/>
            </a:lvl3pPr>
            <a:lvl4pPr marL="1218591" indent="0">
              <a:buNone/>
              <a:defRPr sz="1422" b="1"/>
            </a:lvl4pPr>
            <a:lvl5pPr marL="1624788" indent="0">
              <a:buNone/>
              <a:defRPr sz="1422" b="1"/>
            </a:lvl5pPr>
            <a:lvl6pPr marL="2030985" indent="0">
              <a:buNone/>
              <a:defRPr sz="1422" b="1"/>
            </a:lvl6pPr>
            <a:lvl7pPr marL="2437181" indent="0">
              <a:buNone/>
              <a:defRPr sz="1422" b="1"/>
            </a:lvl7pPr>
            <a:lvl8pPr marL="2843379" indent="0">
              <a:buNone/>
              <a:defRPr sz="1422" b="1"/>
            </a:lvl8pPr>
            <a:lvl9pPr marL="3249576" indent="0">
              <a:buNone/>
              <a:defRPr sz="1422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6" y="2231856"/>
            <a:ext cx="4608960" cy="3816524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422"/>
            </a:lvl3pPr>
            <a:lvl4pPr>
              <a:defRPr sz="1245"/>
            </a:lvl4pPr>
            <a:lvl5pPr>
              <a:defRPr sz="1245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4" y="287636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8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fld id="{0C580B18-C9FD-483D-BE1D-AE08B231F07A}" type="datetime1">
              <a:rPr lang="fi-FI" smtClean="0">
                <a:solidFill>
                  <a:srgbClr val="B1BEB9"/>
                </a:solidFill>
              </a:rPr>
              <a:pPr/>
              <a:t>3.5.2016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597868"/>
      </p:ext>
    </p:extLst>
  </p:cSld>
  <p:clrMapOvr>
    <a:masterClrMapping/>
  </p:clrMapOvr>
  <p:transition spd="med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3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4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6" y="1583780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fld id="{4478C956-DF72-49D3-94D5-FD2AD9B712C3}" type="datetime1">
              <a:rPr lang="fi-FI" smtClean="0">
                <a:solidFill>
                  <a:srgbClr val="B1BEB9"/>
                </a:solidFill>
              </a:rPr>
              <a:pPr/>
              <a:t>3.5.2016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4" y="287636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09084353"/>
      </p:ext>
    </p:extLst>
  </p:cSld>
  <p:clrMapOvr>
    <a:masterClrMapping/>
  </p:clrMapOvr>
  <p:transition spd="med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0" y="1727204"/>
            <a:ext cx="4896991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7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fld id="{90BCBB3D-9CB6-49C4-BB2D-A11A08BF7D60}" type="datetime1">
              <a:rPr lang="fi-FI" smtClean="0">
                <a:solidFill>
                  <a:srgbClr val="B1BEB9"/>
                </a:solidFill>
              </a:rPr>
              <a:pPr/>
              <a:t>3.5.2016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4" y="287636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97922240"/>
      </p:ext>
    </p:extLst>
  </p:cSld>
  <p:clrMapOvr>
    <a:masterClrMapping/>
  </p:clrMapOvr>
  <p:transition spd="med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AEE96EA-96C6-46D2-85A6-42483E226E6B}" type="datetime1">
              <a:rPr lang="fi-FI" smtClean="0">
                <a:solidFill>
                  <a:srgbClr val="B1BEB9"/>
                </a:solidFill>
              </a:rPr>
              <a:pPr/>
              <a:t>3.5.2016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8" y="6328331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4" y="287636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129451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4340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8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fld id="{643F81D0-2555-43E2-B88F-052531D1D223}" type="datetime1">
              <a:rPr lang="fi-FI" smtClean="0">
                <a:solidFill>
                  <a:srgbClr val="B1BEB9"/>
                </a:solidFill>
              </a:rPr>
              <a:pPr/>
              <a:t>3.5.2016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294109"/>
      </p:ext>
    </p:extLst>
  </p:cSld>
  <p:clrMapOvr>
    <a:masterClrMapping/>
  </p:clrMapOvr>
  <p:transition spd="med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6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36948" indent="-236948">
              <a:lnSpc>
                <a:spcPct val="110000"/>
              </a:lnSpc>
              <a:spcAft>
                <a:spcPts val="177"/>
              </a:spcAft>
              <a:defRPr sz="1066"/>
            </a:lvl1pPr>
            <a:lvl2pPr marL="479539" indent="-242589">
              <a:lnSpc>
                <a:spcPct val="110000"/>
              </a:lnSpc>
              <a:spcAft>
                <a:spcPts val="177"/>
              </a:spcAft>
              <a:defRPr sz="978"/>
            </a:lvl2pPr>
            <a:lvl3pPr marL="716486" indent="-236948">
              <a:lnSpc>
                <a:spcPct val="110000"/>
              </a:lnSpc>
              <a:spcAft>
                <a:spcPts val="177"/>
              </a:spcAft>
              <a:defRPr sz="978"/>
            </a:lvl3pPr>
            <a:lvl4pPr marL="952024" indent="-235537">
              <a:lnSpc>
                <a:spcPct val="110000"/>
              </a:lnSpc>
              <a:spcAft>
                <a:spcPts val="177"/>
              </a:spcAft>
              <a:defRPr sz="889"/>
            </a:lvl4pPr>
            <a:lvl5pPr marL="1196026" indent="-244000">
              <a:lnSpc>
                <a:spcPct val="110000"/>
              </a:lnSpc>
              <a:spcAft>
                <a:spcPts val="177"/>
              </a:spcAft>
              <a:defRPr sz="889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1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2666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1999"/>
            <a:ext cx="9504000" cy="504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8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fld id="{16412D5C-4474-4F4F-8EA2-F342B0E13715}" type="datetime1">
              <a:rPr lang="fi-FI" smtClean="0">
                <a:solidFill>
                  <a:srgbClr val="B1BEB9"/>
                </a:solidFill>
              </a:rPr>
              <a:pPr/>
              <a:t>3.5.2016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824190"/>
      </p:ext>
    </p:extLst>
  </p:cSld>
  <p:clrMapOvr>
    <a:masterClrMapping/>
  </p:clrMapOvr>
  <p:transition spd="med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7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201" tIns="36100" rIns="72201" bIns="36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22028"/>
            <a:endParaRPr lang="fi-FI" sz="1422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201" tIns="36100" rIns="72201" bIns="36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22028"/>
            <a:endParaRPr lang="fi-FI" sz="1422" dirty="0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0" y="1727205"/>
            <a:ext cx="4896991" cy="43211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8"/>
            <a:ext cx="1299954" cy="144016"/>
          </a:xfrm>
          <a:prstGeom prst="rect">
            <a:avLst/>
          </a:prstGeom>
        </p:spPr>
        <p:txBody>
          <a:bodyPr/>
          <a:lstStyle/>
          <a:p>
            <a:fld id="{FA3F5479-FCD8-4615-945B-BFE740F0377C}" type="datetime1">
              <a:rPr lang="fi-FI" smtClean="0">
                <a:solidFill>
                  <a:srgbClr val="B1BEB9"/>
                </a:solidFill>
              </a:rPr>
              <a:pPr/>
              <a:t>3.5.2016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9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5" y="287635"/>
            <a:ext cx="9506249" cy="10081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626950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182582"/>
            <a:ext cx="9488937" cy="452103"/>
          </a:xfrm>
          <a:prstGeom prst="rect">
            <a:avLst/>
          </a:prstGeo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061023"/>
            <a:ext cx="9488937" cy="529795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1EE342-B95E-4B46-A7BE-536EF7442AA6}" type="datetime1">
              <a:rPr lang="fi-FI" smtClean="0">
                <a:solidFill>
                  <a:srgbClr val="002664"/>
                </a:solidFill>
              </a:rPr>
              <a:pPr/>
              <a:t>3.5.2016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812394"/>
            <a:fld id="{70F4AB75-33E6-404A-A04E-652A411B65AD}" type="slidenum">
              <a:rPr lang="fi-FI" smtClean="0">
                <a:solidFill>
                  <a:srgbClr val="002664"/>
                </a:solidFill>
              </a:rPr>
              <a:pPr defTabSz="812394"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1" y="6431553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8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6124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125638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type="title" preserve="1">
  <p:cSld name="Otsikko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69550" cy="6911975"/>
          </a:xfrm>
          <a:prstGeom prst="rect">
            <a:avLst/>
          </a:prstGeom>
        </p:spPr>
      </p:pic>
      <p:sp>
        <p:nvSpPr>
          <p:cNvPr id="100671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448268" y="1713594"/>
            <a:ext cx="6452164" cy="2105592"/>
          </a:xfrm>
        </p:spPr>
        <p:txBody>
          <a:bodyPr/>
          <a:lstStyle>
            <a:lvl1pPr>
              <a:defRPr sz="3628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sp>
        <p:nvSpPr>
          <p:cNvPr id="100672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65" y="3964786"/>
            <a:ext cx="6468367" cy="123359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</a:p>
        </p:txBody>
      </p:sp>
      <p:pic>
        <p:nvPicPr>
          <p:cNvPr id="6" name="Picture 348" descr="TT_fi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26" y="6295159"/>
            <a:ext cx="2257537" cy="40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8315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44975"/>
            <a:ext cx="9488937" cy="1008279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714194"/>
            <a:ext cx="9488937" cy="464478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2EE181-D0C4-4887-B81F-1A1FEC51F04D}" type="datetimeFigureOut">
              <a:rPr lang="fi-FI" smtClean="0">
                <a:solidFill>
                  <a:srgbClr val="002664"/>
                </a:solidFill>
              </a:rPr>
              <a:pPr/>
              <a:t>3.5.2016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FE6FCA-804B-4A90-B879-7642C991B955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1061021"/>
            <a:ext cx="9487730" cy="58059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92198622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" preserve="1">
  <p:cSld name="Väliotsikko">
    <p:bg>
      <p:bgPr>
        <a:solidFill>
          <a:srgbClr val="00A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69550" cy="6911975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2EE181-D0C4-4887-B81F-1A1FEC51F04D}" type="datetimeFigureOut">
              <a:rPr lang="fi-FI" smtClean="0">
                <a:solidFill>
                  <a:srgbClr val="FFFFFF"/>
                </a:solidFill>
              </a:rPr>
              <a:pPr/>
              <a:t>3.5.2016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FE6FCA-804B-4A90-B879-7642C991B955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  <p:pic>
        <p:nvPicPr>
          <p:cNvPr id="925" name="Picture 348" descr="TT_fi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26" y="6295159"/>
            <a:ext cx="2257537" cy="40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448268" y="1713594"/>
            <a:ext cx="6452164" cy="2105592"/>
          </a:xfrm>
        </p:spPr>
        <p:txBody>
          <a:bodyPr/>
          <a:lstStyle>
            <a:lvl1pPr>
              <a:defRPr sz="3628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5711617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32064" y="1714194"/>
            <a:ext cx="4633638" cy="4642646"/>
          </a:xfrm>
        </p:spPr>
        <p:txBody>
          <a:bodyPr/>
          <a:lstStyle>
            <a:lvl1pPr>
              <a:defRPr sz="2016"/>
            </a:lvl1pPr>
            <a:lvl2pPr>
              <a:defRPr sz="1814"/>
            </a:lvl2pPr>
            <a:lvl3pPr>
              <a:defRPr sz="1814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66434" y="1714194"/>
            <a:ext cx="4633638" cy="4642646"/>
          </a:xfrm>
        </p:spPr>
        <p:txBody>
          <a:bodyPr/>
          <a:lstStyle>
            <a:lvl1pPr>
              <a:defRPr sz="2016"/>
            </a:lvl1pPr>
            <a:lvl2pPr>
              <a:defRPr sz="1814"/>
            </a:lvl2pPr>
            <a:lvl3pPr>
              <a:defRPr sz="1814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2EE181-D0C4-4887-B81F-1A1FEC51F04D}" type="datetimeFigureOut">
              <a:rPr lang="fi-FI" smtClean="0">
                <a:solidFill>
                  <a:srgbClr val="002664"/>
                </a:solidFill>
              </a:rPr>
              <a:pPr/>
              <a:t>3.5.2016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FE6FCA-804B-4A90-B879-7642C991B955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10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432064" y="44975"/>
            <a:ext cx="9488937" cy="1008279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3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1061021"/>
            <a:ext cx="9487730" cy="58059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35241695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2EE181-D0C4-4887-B81F-1A1FEC51F04D}" type="datetimeFigureOut">
              <a:rPr lang="fi-FI" smtClean="0">
                <a:solidFill>
                  <a:srgbClr val="002664"/>
                </a:solidFill>
              </a:rPr>
              <a:pPr/>
              <a:t>3.5.2016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FE6FCA-804B-4A90-B879-7642C991B955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8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tsikko 1"/>
          <p:cNvSpPr>
            <a:spLocks noGrp="1"/>
          </p:cNvSpPr>
          <p:nvPr>
            <p:ph type="title"/>
          </p:nvPr>
        </p:nvSpPr>
        <p:spPr>
          <a:xfrm>
            <a:off x="432064" y="44975"/>
            <a:ext cx="9488937" cy="1008279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1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1061021"/>
            <a:ext cx="9487730" cy="58059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10349130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2EE181-D0C4-4887-B81F-1A1FEC51F04D}" type="datetimeFigureOut">
              <a:rPr lang="fi-FI" smtClean="0">
                <a:solidFill>
                  <a:srgbClr val="002664"/>
                </a:solidFill>
              </a:rPr>
              <a:pPr/>
              <a:t>3.5.2016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FE6FCA-804B-4A90-B879-7642C991B955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5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901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title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750435"/>
      </p:ext>
    </p:extLst>
  </p:cSld>
  <p:clrMapOvr>
    <a:masterClrMapping/>
  </p:clrMapOvr>
  <p:transition spd="med">
    <p:fade/>
  </p:transition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Content_ a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33077390"/>
      </p:ext>
    </p:extLst>
  </p:cSld>
  <p:clrMapOvr>
    <a:masterClrMapping/>
  </p:clrMapOvr>
  <p:transition spd="med">
    <p:fade/>
  </p:transition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Content_and_Picture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18243123"/>
      </p:ext>
    </p:extLst>
  </p:cSld>
  <p:clrMapOvr>
    <a:masterClrMapping/>
  </p:clrMapOvr>
  <p:transition spd="med">
    <p:fade/>
  </p:transition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titl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247605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781764"/>
      </p:ext>
    </p:extLst>
  </p:cSld>
  <p:clrMapOvr>
    <a:masterClrMapping/>
  </p:clrMapOvr>
  <p:transition spd="med">
    <p:fade/>
  </p:transition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Data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3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638535"/>
      </p:ext>
    </p:extLst>
  </p:cSld>
  <p:clrMapOvr>
    <a:masterClrMapping/>
  </p:clrMapOvr>
  <p:transition spd="med">
    <p:fade/>
  </p:transition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69550" cy="6911975"/>
          </a:xfrm>
          <a:prstGeom prst="rect">
            <a:avLst/>
          </a:prstGeom>
        </p:spPr>
      </p:pic>
      <p:sp>
        <p:nvSpPr>
          <p:cNvPr id="100671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448268" y="1713594"/>
            <a:ext cx="6452164" cy="2105592"/>
          </a:xfrm>
        </p:spPr>
        <p:txBody>
          <a:bodyPr/>
          <a:lstStyle>
            <a:lvl1pPr>
              <a:defRPr sz="3628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sp>
        <p:nvSpPr>
          <p:cNvPr id="100672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65" y="3964786"/>
            <a:ext cx="6468367" cy="123359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</a:p>
        </p:txBody>
      </p:sp>
      <p:pic>
        <p:nvPicPr>
          <p:cNvPr id="7" name="Picture 414" descr="TT_uk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9" y="6181053"/>
            <a:ext cx="2306145" cy="54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6073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061021"/>
            <a:ext cx="9488937" cy="515280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6C4787-F05F-4DE3-A622-00460B32D799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  <p:pic>
        <p:nvPicPr>
          <p:cNvPr id="9" name="Picture 416" descr="TT_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9" y="6313300"/>
            <a:ext cx="1701255" cy="39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989269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2_title_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  <p:pic>
        <p:nvPicPr>
          <p:cNvPr id="5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2549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" preserve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69550" cy="6911975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8.6.2015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6C4787-F05F-4DE3-A622-00460B32D799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923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448268" y="1713594"/>
            <a:ext cx="6452164" cy="2105592"/>
          </a:xfrm>
        </p:spPr>
        <p:txBody>
          <a:bodyPr/>
          <a:lstStyle>
            <a:lvl1pPr>
              <a:defRPr sz="3628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pic>
        <p:nvPicPr>
          <p:cNvPr id="7" name="Picture 414" descr="TT_uk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9" y="6181053"/>
            <a:ext cx="2306145" cy="54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160344"/>
      </p:ext>
    </p:extLst>
  </p:cSld>
  <p:clrMapOvr>
    <a:masterClrMapping/>
  </p:clrMapOvr>
  <p:hf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32064" y="1061021"/>
            <a:ext cx="4633638" cy="5152806"/>
          </a:xfrm>
        </p:spPr>
        <p:txBody>
          <a:bodyPr/>
          <a:lstStyle>
            <a:lvl1pPr>
              <a:defRPr sz="2016"/>
            </a:lvl1pPr>
            <a:lvl2pPr>
              <a:defRPr sz="1814"/>
            </a:lvl2pPr>
            <a:lvl3pPr>
              <a:defRPr sz="1814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66434" y="1061021"/>
            <a:ext cx="4633638" cy="5152806"/>
          </a:xfrm>
        </p:spPr>
        <p:txBody>
          <a:bodyPr/>
          <a:lstStyle>
            <a:lvl1pPr>
              <a:defRPr sz="2016"/>
            </a:lvl1pPr>
            <a:lvl2pPr>
              <a:defRPr sz="1814"/>
            </a:lvl2pPr>
            <a:lvl3pPr>
              <a:defRPr sz="1814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6C4787-F05F-4DE3-A622-00460B32D799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11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</p:spPr>
        <p:txBody>
          <a:bodyPr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  <p:pic>
        <p:nvPicPr>
          <p:cNvPr id="9" name="Picture 416" descr="TT_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9" y="6313300"/>
            <a:ext cx="1701255" cy="39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567732"/>
      </p:ext>
    </p:extLst>
  </p:cSld>
  <p:clrMapOvr>
    <a:masterClrMapping/>
  </p:clrMapOvr>
  <p:hf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6C4787-F05F-4DE3-A622-00460B32D799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</p:spPr>
        <p:txBody>
          <a:bodyPr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  <p:pic>
        <p:nvPicPr>
          <p:cNvPr id="7" name="Picture 416" descr="TT_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9" y="6313300"/>
            <a:ext cx="1701255" cy="39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361192"/>
      </p:ext>
    </p:extLst>
  </p:cSld>
  <p:clrMapOvr>
    <a:masterClrMapping/>
  </p:clrMapOvr>
  <p:hf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6C4787-F05F-4DE3-A622-00460B32D799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416" descr="TT_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9" y="6313300"/>
            <a:ext cx="1701255" cy="39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258788"/>
      </p:ext>
    </p:extLst>
  </p:cSld>
  <p:clrMapOvr>
    <a:masterClrMapping/>
  </p:clrMapOvr>
  <p:hf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Otsikko, teksti ja 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553598"/>
            <a:ext cx="8814118" cy="101599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32065" y="1849594"/>
            <a:ext cx="4320646" cy="407358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2"/>
          </p:nvPr>
        </p:nvSpPr>
        <p:spPr>
          <a:xfrm>
            <a:off x="4925536" y="1849594"/>
            <a:ext cx="4320646" cy="195999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3"/>
          </p:nvPr>
        </p:nvSpPr>
        <p:spPr>
          <a:xfrm>
            <a:off x="4925536" y="3963187"/>
            <a:ext cx="4320646" cy="195999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Rectangle 3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7" name="Rectangle 36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17461-8908-4112-AFF9-70D19CD1AB86}" type="slidenum">
              <a:rPr lang="fi-FI">
                <a:solidFill>
                  <a:srgbClr val="002664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280803"/>
      </p:ext>
    </p:extLst>
  </p:cSld>
  <p:clrMapOvr>
    <a:masterClrMapping/>
  </p:clrMapOvr>
  <p:hf hdr="0" ft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Otsikko ja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553598"/>
            <a:ext cx="8814118" cy="101599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aavion paikkamerkki 2"/>
          <p:cNvSpPr>
            <a:spLocks noGrp="1"/>
          </p:cNvSpPr>
          <p:nvPr>
            <p:ph type="chart" idx="1"/>
          </p:nvPr>
        </p:nvSpPr>
        <p:spPr>
          <a:xfrm>
            <a:off x="432064" y="1849594"/>
            <a:ext cx="8814118" cy="4073585"/>
          </a:xfrm>
        </p:spPr>
        <p:txBody>
          <a:bodyPr/>
          <a:lstStyle/>
          <a:p>
            <a:pPr lvl="0"/>
            <a:endParaRPr lang="fi-FI" noProof="0" smtClean="0"/>
          </a:p>
        </p:txBody>
      </p:sp>
      <p:sp>
        <p:nvSpPr>
          <p:cNvPr id="4" name="Rectangle 32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Rectangle 3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5BBB0-4B7D-4C47-ABFC-7C09C72B35E9}" type="slidenum">
              <a:rPr lang="fi-FI">
                <a:solidFill>
                  <a:srgbClr val="002664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06643"/>
      </p:ext>
    </p:extLst>
  </p:cSld>
  <p:clrMapOvr>
    <a:masterClrMapping/>
  </p:clrMapOvr>
  <p:hf hdr="0" ft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/>
          </p:nvPr>
        </p:nvSpPr>
        <p:spPr>
          <a:xfrm>
            <a:off x="432064" y="553598"/>
            <a:ext cx="8814118" cy="5369581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3" name="Rectangle 3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4" name="Rectangle 36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22A91-C2EB-4BAF-8901-9C6769E77435}" type="slidenum">
              <a:rPr lang="fi-FI">
                <a:solidFill>
                  <a:srgbClr val="002664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964846"/>
      </p:ext>
    </p:extLst>
  </p:cSld>
  <p:clrMapOvr>
    <a:masterClrMapping/>
  </p:clrMapOvr>
  <p:hf hdr="0" ft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553598"/>
            <a:ext cx="8814118" cy="101599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32065" y="1849594"/>
            <a:ext cx="4320646" cy="407358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925536" y="1849594"/>
            <a:ext cx="4320646" cy="407358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3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6" name="Rectangle 36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EC639-113E-4519-B12C-A610D9BDE9C9}" type="slidenum">
              <a:rPr lang="fi-FI">
                <a:solidFill>
                  <a:srgbClr val="002664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261299"/>
      </p:ext>
    </p:extLst>
  </p:cSld>
  <p:clrMapOvr>
    <a:masterClrMapping/>
  </p:clrMapOvr>
  <p:hf hdr="0" ft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3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4" name="Rectangle 36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75645-3E93-4B7C-94C9-F8BE905FBC9E}" type="slidenum">
              <a:rPr lang="fi-FI">
                <a:solidFill>
                  <a:srgbClr val="002664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458998"/>
      </p:ext>
    </p:extLst>
  </p:cSld>
  <p:clrMapOvr>
    <a:masterClrMapping/>
  </p:clrMapOvr>
  <p:hf hdr="0" ft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fld id="{53FFF6B8-1229-417F-AEC9-D7FEB911A2E7}" type="slidenum">
              <a:rPr lang="fi-FI">
                <a:solidFill>
                  <a:srgbClr val="002664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393080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Thank-you_Polygon_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6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8967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userDrawn="1">
  <p:cSld name="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12.6.2015</a:t>
            </a:r>
            <a:endParaRPr lang="fi-FI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56534990"/>
      </p:ext>
    </p:extLst>
  </p:cSld>
  <p:clrMapOvr>
    <a:masterClrMapping/>
  </p:clrMapOvr>
  <p:transition spd="med">
    <p:fade/>
  </p:transition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8" y="287637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199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1" y="2664000"/>
            <a:ext cx="4175999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1778" kern="1200" spc="-35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  <p:pic>
        <p:nvPicPr>
          <p:cNvPr id="8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2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2491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8" y="287637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199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1" y="2664000"/>
            <a:ext cx="4175999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1778" kern="1200" spc="-35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  <p:pic>
        <p:nvPicPr>
          <p:cNvPr id="5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2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9115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4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199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4" y="4464102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1778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6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2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0857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800" b="1" spc="-133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7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2666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accent2"/>
                </a:solidFill>
              </a:defRPr>
            </a:lvl1pPr>
          </a:lstStyle>
          <a:p>
            <a:r>
              <a:rPr lang="en-US" smtClean="0">
                <a:solidFill>
                  <a:srgbClr val="002964"/>
                </a:solidFill>
              </a:rPr>
              <a:t>8.6.2015</a:t>
            </a:r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accent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002964"/>
                </a:solidFill>
              </a:rPr>
              <a:pPr defTabSz="812394"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2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263361"/>
      </p:ext>
    </p:extLst>
  </p:cSld>
  <p:clrMapOvr>
    <a:masterClrMapping/>
  </p:clrMapOvr>
  <p:transition spd="med">
    <p:fade/>
  </p:transition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800" b="1" spc="-133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7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2666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rgbClr val="7D001B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rgbClr val="7D001B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/>
              <a:pPr defTabSz="812394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2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145539"/>
      </p:ext>
    </p:extLst>
  </p:cSld>
  <p:clrMapOvr>
    <a:masterClrMapping/>
  </p:clrMapOvr>
  <p:transition spd="med">
    <p:fade/>
  </p:transition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800" b="1" spc="-133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7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2666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rgbClr val="002964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rgbClr val="002964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/>
              <a:pPr defTabSz="812394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2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277341"/>
      </p:ext>
    </p:extLst>
  </p:cSld>
  <p:clrMapOvr>
    <a:masterClrMapping/>
  </p:clrMapOvr>
  <p:transition spd="med">
    <p:fade/>
  </p:transition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800" b="1" spc="-133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7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2666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accent4"/>
                </a:solidFill>
              </a:defRPr>
            </a:lvl1pPr>
          </a:lstStyle>
          <a:p>
            <a:r>
              <a:rPr lang="en-US" smtClean="0">
                <a:solidFill>
                  <a:srgbClr val="F04B0D"/>
                </a:solidFill>
              </a:rPr>
              <a:t>8.6.2015</a:t>
            </a:r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accent4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F04B0D"/>
                </a:solidFill>
              </a:rPr>
              <a:pPr defTabSz="812394"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4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2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726660"/>
      </p:ext>
    </p:extLst>
  </p:cSld>
  <p:clrMapOvr>
    <a:masterClrMapping/>
  </p:clrMapOvr>
  <p:transition spd="med">
    <p:fade/>
  </p:transition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7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2666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8.6.2015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bg1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FFFFFF"/>
                </a:solidFill>
              </a:rPr>
              <a:pPr defTabSz="812394"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2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278333"/>
      </p:ext>
    </p:extLst>
  </p:cSld>
  <p:clrMapOvr>
    <a:masterClrMapping/>
  </p:clrMapOvr>
  <p:transition spd="med">
    <p:fade/>
  </p:transition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8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7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2666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rgbClr val="FFFFFF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/>
              <a:pPr defTabSz="812394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2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695715"/>
      </p:ext>
    </p:extLst>
  </p:cSld>
  <p:clrMapOvr>
    <a:masterClrMapping/>
  </p:clrMapOvr>
  <p:transition spd="med">
    <p:fade/>
  </p:transition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ection_blue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449021"/>
      </p:ext>
    </p:extLst>
  </p:cSld>
  <p:clrMapOvr>
    <a:masterClrMapping/>
  </p:clrMapOvr>
  <p:transition spd="med">
    <p:fade/>
  </p:transition>
  <p:hf hd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6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4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4" y="287636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4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1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383440"/>
      </p:ext>
    </p:extLst>
  </p:cSld>
  <p:clrMapOvr>
    <a:masterClrMapping/>
  </p:clrMapOvr>
  <p:transition spd="med">
    <p:fade/>
  </p:transition>
  <p:hf hd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6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4" y="287636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1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7190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2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6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4"/>
            <a:ext cx="4605784" cy="360188"/>
          </a:xfrm>
        </p:spPr>
        <p:txBody>
          <a:bodyPr anchor="t" anchorCtr="0"/>
          <a:lstStyle>
            <a:lvl1pPr marL="0" indent="0">
              <a:buNone/>
              <a:defRPr sz="1600" b="0">
                <a:solidFill>
                  <a:srgbClr val="008CD9"/>
                </a:solidFill>
              </a:defRPr>
            </a:lvl1pPr>
            <a:lvl2pPr marL="406197" indent="0">
              <a:buNone/>
              <a:defRPr sz="1867" b="1"/>
            </a:lvl2pPr>
            <a:lvl3pPr marL="812394" indent="0">
              <a:buNone/>
              <a:defRPr sz="1600" b="1"/>
            </a:lvl3pPr>
            <a:lvl4pPr marL="1218591" indent="0">
              <a:buNone/>
              <a:defRPr sz="1422" b="1"/>
            </a:lvl4pPr>
            <a:lvl5pPr marL="1624788" indent="0">
              <a:buNone/>
              <a:defRPr sz="1422" b="1"/>
            </a:lvl5pPr>
            <a:lvl6pPr marL="2030985" indent="0">
              <a:buNone/>
              <a:defRPr sz="1422" b="1"/>
            </a:lvl6pPr>
            <a:lvl7pPr marL="2437181" indent="0">
              <a:buNone/>
              <a:defRPr sz="1422" b="1"/>
            </a:lvl7pPr>
            <a:lvl8pPr marL="2843379" indent="0">
              <a:buNone/>
              <a:defRPr sz="1422" b="1"/>
            </a:lvl8pPr>
            <a:lvl9pPr marL="3249576" indent="0">
              <a:buNone/>
              <a:defRPr sz="1422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6"/>
            <a:ext cx="4608959" cy="3816524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422"/>
            </a:lvl3pPr>
            <a:lvl4pPr>
              <a:defRPr sz="1245"/>
            </a:lvl4pPr>
            <a:lvl5pPr>
              <a:defRPr sz="1245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6" y="1727204"/>
            <a:ext cx="4608960" cy="360188"/>
          </a:xfrm>
        </p:spPr>
        <p:txBody>
          <a:bodyPr anchor="t" anchorCtr="0"/>
          <a:lstStyle>
            <a:lvl1pPr marL="0" indent="0">
              <a:buNone/>
              <a:defRPr sz="1600" b="0">
                <a:solidFill>
                  <a:srgbClr val="008CD9"/>
                </a:solidFill>
              </a:defRPr>
            </a:lvl1pPr>
            <a:lvl2pPr marL="406197" indent="0">
              <a:buNone/>
              <a:defRPr sz="1867" b="1"/>
            </a:lvl2pPr>
            <a:lvl3pPr marL="812394" indent="0">
              <a:buNone/>
              <a:defRPr sz="1600" b="1"/>
            </a:lvl3pPr>
            <a:lvl4pPr marL="1218591" indent="0">
              <a:buNone/>
              <a:defRPr sz="1422" b="1"/>
            </a:lvl4pPr>
            <a:lvl5pPr marL="1624788" indent="0">
              <a:buNone/>
              <a:defRPr sz="1422" b="1"/>
            </a:lvl5pPr>
            <a:lvl6pPr marL="2030985" indent="0">
              <a:buNone/>
              <a:defRPr sz="1422" b="1"/>
            </a:lvl6pPr>
            <a:lvl7pPr marL="2437181" indent="0">
              <a:buNone/>
              <a:defRPr sz="1422" b="1"/>
            </a:lvl7pPr>
            <a:lvl8pPr marL="2843379" indent="0">
              <a:buNone/>
              <a:defRPr sz="1422" b="1"/>
            </a:lvl8pPr>
            <a:lvl9pPr marL="3249576" indent="0">
              <a:buNone/>
              <a:defRPr sz="1422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6" y="2231856"/>
            <a:ext cx="4608960" cy="3816524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422"/>
            </a:lvl3pPr>
            <a:lvl4pPr>
              <a:defRPr sz="1245"/>
            </a:lvl4pPr>
            <a:lvl5pPr>
              <a:defRPr sz="1245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4" y="287636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7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1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591297"/>
      </p:ext>
    </p:extLst>
  </p:cSld>
  <p:clrMapOvr>
    <a:masterClrMapping/>
  </p:clrMapOvr>
  <p:transition spd="med">
    <p:fade/>
  </p:transition>
  <p:hf hdr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3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4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6" y="1583780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4" y="287636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7148086"/>
      </p:ext>
    </p:extLst>
  </p:cSld>
  <p:clrMapOvr>
    <a:masterClrMapping/>
  </p:clrMapOvr>
  <p:transition spd="med">
    <p:fade/>
  </p:transition>
  <p:hf hd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0" y="1727204"/>
            <a:ext cx="4896991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7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4" y="287636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92033589"/>
      </p:ext>
    </p:extLst>
  </p:cSld>
  <p:clrMapOvr>
    <a:masterClrMapping/>
  </p:clrMapOvr>
  <p:transition spd="med">
    <p:fade/>
  </p:transition>
  <p:hf hdr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4" y="287636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132635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9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1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605386"/>
      </p:ext>
    </p:extLst>
  </p:cSld>
  <p:clrMapOvr>
    <a:masterClrMapping/>
  </p:clrMapOvr>
  <p:transition spd="med">
    <p:fade/>
  </p:transition>
  <p:hf hdr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6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36948" indent="-236948">
              <a:lnSpc>
                <a:spcPct val="110000"/>
              </a:lnSpc>
              <a:spcAft>
                <a:spcPts val="177"/>
              </a:spcAft>
              <a:defRPr sz="1066"/>
            </a:lvl1pPr>
            <a:lvl2pPr marL="479539" indent="-242589">
              <a:lnSpc>
                <a:spcPct val="110000"/>
              </a:lnSpc>
              <a:spcAft>
                <a:spcPts val="177"/>
              </a:spcAft>
              <a:defRPr sz="978"/>
            </a:lvl2pPr>
            <a:lvl3pPr marL="716486" indent="-236948">
              <a:lnSpc>
                <a:spcPct val="110000"/>
              </a:lnSpc>
              <a:spcAft>
                <a:spcPts val="177"/>
              </a:spcAft>
              <a:defRPr sz="978"/>
            </a:lvl3pPr>
            <a:lvl4pPr marL="952024" indent="-235537">
              <a:lnSpc>
                <a:spcPct val="110000"/>
              </a:lnSpc>
              <a:spcAft>
                <a:spcPts val="177"/>
              </a:spcAft>
              <a:defRPr sz="889"/>
            </a:lvl4pPr>
            <a:lvl5pPr marL="1196026" indent="-244000">
              <a:lnSpc>
                <a:spcPct val="110000"/>
              </a:lnSpc>
              <a:spcAft>
                <a:spcPts val="177"/>
              </a:spcAft>
              <a:defRPr sz="889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1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2666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1999"/>
            <a:ext cx="9504000" cy="504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3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1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532714"/>
      </p:ext>
    </p:extLst>
  </p:cSld>
  <p:clrMapOvr>
    <a:masterClrMapping/>
  </p:clrMapOvr>
  <p:transition spd="med">
    <p:fade/>
  </p:transition>
  <p:hf hdr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8" y="287637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199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1" y="2664000"/>
            <a:ext cx="4175999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1778" kern="1200" spc="-35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  <p:pic>
        <p:nvPicPr>
          <p:cNvPr id="8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2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7082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8" y="287637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199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1" y="2664000"/>
            <a:ext cx="4175999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1778" kern="1200" spc="-35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  <p:pic>
        <p:nvPicPr>
          <p:cNvPr id="5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2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0591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Section_red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742446"/>
      </p:ext>
    </p:extLst>
  </p:cSld>
  <p:clrMapOvr>
    <a:masterClrMapping/>
  </p:clrMapOvr>
  <p:transition spd="med">
    <p:fade/>
  </p:transition>
  <p:hf hdr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4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199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4" y="4464102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1778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6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2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0525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800" b="1" spc="-133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7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2666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accent2"/>
                </a:solidFill>
              </a:defRPr>
            </a:lvl1pPr>
          </a:lstStyle>
          <a:p>
            <a:r>
              <a:rPr lang="en-US" smtClean="0">
                <a:solidFill>
                  <a:srgbClr val="002964"/>
                </a:solidFill>
              </a:rPr>
              <a:t>8.6.2015</a:t>
            </a:r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accent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002964"/>
                </a:solidFill>
              </a:rPr>
              <a:pPr defTabSz="812394"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2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671025"/>
      </p:ext>
    </p:extLst>
  </p:cSld>
  <p:clrMapOvr>
    <a:masterClrMapping/>
  </p:clrMapOvr>
  <p:transition spd="med">
    <p:fade/>
  </p:transition>
  <p:hf hdr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800" b="1" spc="-133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7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2666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rgbClr val="7D001B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rgbClr val="7D001B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/>
              <a:pPr defTabSz="812394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2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364024"/>
      </p:ext>
    </p:extLst>
  </p:cSld>
  <p:clrMapOvr>
    <a:masterClrMapping/>
  </p:clrMapOvr>
  <p:transition spd="med">
    <p:fade/>
  </p:transition>
  <p:hf hdr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800" b="1" spc="-133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7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2666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rgbClr val="002964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rgbClr val="002964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/>
              <a:pPr defTabSz="812394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2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212920"/>
      </p:ext>
    </p:extLst>
  </p:cSld>
  <p:clrMapOvr>
    <a:masterClrMapping/>
  </p:clrMapOvr>
  <p:transition spd="med">
    <p:fade/>
  </p:transition>
  <p:hf hdr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800" b="1" spc="-133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7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2666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accent4"/>
                </a:solidFill>
              </a:defRPr>
            </a:lvl1pPr>
          </a:lstStyle>
          <a:p>
            <a:r>
              <a:rPr lang="en-US" smtClean="0">
                <a:solidFill>
                  <a:srgbClr val="F04B0D"/>
                </a:solidFill>
              </a:rPr>
              <a:t>8.6.2015</a:t>
            </a:r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accent4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F04B0D"/>
                </a:solidFill>
              </a:rPr>
              <a:pPr defTabSz="812394"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4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2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611352"/>
      </p:ext>
    </p:extLst>
  </p:cSld>
  <p:clrMapOvr>
    <a:masterClrMapping/>
  </p:clrMapOvr>
  <p:transition spd="med">
    <p:fade/>
  </p:transition>
  <p:hf hdr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7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2666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8.6.2015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bg1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FFFFFF"/>
                </a:solidFill>
              </a:rPr>
              <a:pPr defTabSz="812394"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2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443889"/>
      </p:ext>
    </p:extLst>
  </p:cSld>
  <p:clrMapOvr>
    <a:masterClrMapping/>
  </p:clrMapOvr>
  <p:transition spd="med">
    <p:fade/>
  </p:transition>
  <p:hf hdr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8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7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2666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rgbClr val="FFFFFF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/>
              <a:pPr defTabSz="812394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2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859054"/>
      </p:ext>
    </p:extLst>
  </p:cSld>
  <p:clrMapOvr>
    <a:masterClrMapping/>
  </p:clrMapOvr>
  <p:transition spd="med">
    <p:fade/>
  </p:transition>
  <p:hf hdr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6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4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4" y="287636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4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1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336375"/>
      </p:ext>
    </p:extLst>
  </p:cSld>
  <p:clrMapOvr>
    <a:masterClrMapping/>
  </p:clrMapOvr>
  <p:transition spd="med">
    <p:fade/>
  </p:transition>
  <p:hf hdr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6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4" y="287636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1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0383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2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6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4"/>
            <a:ext cx="4605784" cy="360188"/>
          </a:xfrm>
        </p:spPr>
        <p:txBody>
          <a:bodyPr anchor="t" anchorCtr="0"/>
          <a:lstStyle>
            <a:lvl1pPr marL="0" indent="0">
              <a:buNone/>
              <a:defRPr sz="1600" b="0">
                <a:solidFill>
                  <a:srgbClr val="008CD9"/>
                </a:solidFill>
              </a:defRPr>
            </a:lvl1pPr>
            <a:lvl2pPr marL="406197" indent="0">
              <a:buNone/>
              <a:defRPr sz="1867" b="1"/>
            </a:lvl2pPr>
            <a:lvl3pPr marL="812394" indent="0">
              <a:buNone/>
              <a:defRPr sz="1600" b="1"/>
            </a:lvl3pPr>
            <a:lvl4pPr marL="1218591" indent="0">
              <a:buNone/>
              <a:defRPr sz="1422" b="1"/>
            </a:lvl4pPr>
            <a:lvl5pPr marL="1624788" indent="0">
              <a:buNone/>
              <a:defRPr sz="1422" b="1"/>
            </a:lvl5pPr>
            <a:lvl6pPr marL="2030985" indent="0">
              <a:buNone/>
              <a:defRPr sz="1422" b="1"/>
            </a:lvl6pPr>
            <a:lvl7pPr marL="2437181" indent="0">
              <a:buNone/>
              <a:defRPr sz="1422" b="1"/>
            </a:lvl7pPr>
            <a:lvl8pPr marL="2843379" indent="0">
              <a:buNone/>
              <a:defRPr sz="1422" b="1"/>
            </a:lvl8pPr>
            <a:lvl9pPr marL="3249576" indent="0">
              <a:buNone/>
              <a:defRPr sz="1422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6"/>
            <a:ext cx="4608959" cy="3816524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422"/>
            </a:lvl3pPr>
            <a:lvl4pPr>
              <a:defRPr sz="1245"/>
            </a:lvl4pPr>
            <a:lvl5pPr>
              <a:defRPr sz="1245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6" y="1727204"/>
            <a:ext cx="4608960" cy="360188"/>
          </a:xfrm>
        </p:spPr>
        <p:txBody>
          <a:bodyPr anchor="t" anchorCtr="0"/>
          <a:lstStyle>
            <a:lvl1pPr marL="0" indent="0">
              <a:buNone/>
              <a:defRPr sz="1600" b="0">
                <a:solidFill>
                  <a:srgbClr val="008CD9"/>
                </a:solidFill>
              </a:defRPr>
            </a:lvl1pPr>
            <a:lvl2pPr marL="406197" indent="0">
              <a:buNone/>
              <a:defRPr sz="1867" b="1"/>
            </a:lvl2pPr>
            <a:lvl3pPr marL="812394" indent="0">
              <a:buNone/>
              <a:defRPr sz="1600" b="1"/>
            </a:lvl3pPr>
            <a:lvl4pPr marL="1218591" indent="0">
              <a:buNone/>
              <a:defRPr sz="1422" b="1"/>
            </a:lvl4pPr>
            <a:lvl5pPr marL="1624788" indent="0">
              <a:buNone/>
              <a:defRPr sz="1422" b="1"/>
            </a:lvl5pPr>
            <a:lvl6pPr marL="2030985" indent="0">
              <a:buNone/>
              <a:defRPr sz="1422" b="1"/>
            </a:lvl6pPr>
            <a:lvl7pPr marL="2437181" indent="0">
              <a:buNone/>
              <a:defRPr sz="1422" b="1"/>
            </a:lvl7pPr>
            <a:lvl8pPr marL="2843379" indent="0">
              <a:buNone/>
              <a:defRPr sz="1422" b="1"/>
            </a:lvl8pPr>
            <a:lvl9pPr marL="3249576" indent="0">
              <a:buNone/>
              <a:defRPr sz="1422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6" y="2231856"/>
            <a:ext cx="4608960" cy="3816524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422"/>
            </a:lvl3pPr>
            <a:lvl4pPr>
              <a:defRPr sz="1245"/>
            </a:lvl4pPr>
            <a:lvl5pPr>
              <a:defRPr sz="1245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4" y="287636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7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1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930255"/>
      </p:ext>
    </p:extLst>
  </p:cSld>
  <p:clrMapOvr>
    <a:masterClrMapping/>
  </p:clrMapOvr>
  <p:transition spd="med">
    <p:fade/>
  </p:transition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Section_gre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480055"/>
      </p:ext>
    </p:extLst>
  </p:cSld>
  <p:clrMapOvr>
    <a:masterClrMapping/>
  </p:clrMapOvr>
  <p:transition spd="med">
    <p:fade/>
  </p:transition>
  <p:hf hdr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3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4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6" y="1583780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4" y="287636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34714741"/>
      </p:ext>
    </p:extLst>
  </p:cSld>
  <p:clrMapOvr>
    <a:masterClrMapping/>
  </p:clrMapOvr>
  <p:transition spd="med">
    <p:fade/>
  </p:transition>
  <p:hf hdr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0" y="1727204"/>
            <a:ext cx="4896991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7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4" y="287636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24286"/>
      </p:ext>
    </p:extLst>
  </p:cSld>
  <p:clrMapOvr>
    <a:masterClrMapping/>
  </p:clrMapOvr>
  <p:transition spd="med">
    <p:fade/>
  </p:transition>
  <p:hf hdr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4" y="287636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748806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9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1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027402"/>
      </p:ext>
    </p:extLst>
  </p:cSld>
  <p:clrMapOvr>
    <a:masterClrMapping/>
  </p:clrMapOvr>
  <p:transition spd="med">
    <p:fade/>
  </p:transition>
  <p:hf hdr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6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36948" indent="-236948">
              <a:lnSpc>
                <a:spcPct val="110000"/>
              </a:lnSpc>
              <a:spcAft>
                <a:spcPts val="177"/>
              </a:spcAft>
              <a:defRPr sz="1066"/>
            </a:lvl1pPr>
            <a:lvl2pPr marL="479539" indent="-242589">
              <a:lnSpc>
                <a:spcPct val="110000"/>
              </a:lnSpc>
              <a:spcAft>
                <a:spcPts val="177"/>
              </a:spcAft>
              <a:defRPr sz="978"/>
            </a:lvl2pPr>
            <a:lvl3pPr marL="716486" indent="-236948">
              <a:lnSpc>
                <a:spcPct val="110000"/>
              </a:lnSpc>
              <a:spcAft>
                <a:spcPts val="177"/>
              </a:spcAft>
              <a:defRPr sz="978"/>
            </a:lvl3pPr>
            <a:lvl4pPr marL="952024" indent="-235537">
              <a:lnSpc>
                <a:spcPct val="110000"/>
              </a:lnSpc>
              <a:spcAft>
                <a:spcPts val="177"/>
              </a:spcAft>
              <a:defRPr sz="889"/>
            </a:lvl4pPr>
            <a:lvl5pPr marL="1196026" indent="-244000">
              <a:lnSpc>
                <a:spcPct val="110000"/>
              </a:lnSpc>
              <a:spcAft>
                <a:spcPts val="177"/>
              </a:spcAft>
              <a:defRPr sz="889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1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2666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1999"/>
            <a:ext cx="9504000" cy="504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3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1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216477"/>
      </p:ext>
    </p:extLst>
  </p:cSld>
  <p:clrMapOvr>
    <a:masterClrMapping/>
  </p:clrMapOvr>
  <p:transition spd="med">
    <p:fade/>
  </p:transition>
  <p:hf hdr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69550" cy="6911975"/>
          </a:xfrm>
          <a:prstGeom prst="rect">
            <a:avLst/>
          </a:prstGeom>
        </p:spPr>
      </p:pic>
      <p:sp>
        <p:nvSpPr>
          <p:cNvPr id="100671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448268" y="1713594"/>
            <a:ext cx="6452164" cy="2105592"/>
          </a:xfrm>
        </p:spPr>
        <p:txBody>
          <a:bodyPr/>
          <a:lstStyle>
            <a:lvl1pPr>
              <a:defRPr sz="3628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sp>
        <p:nvSpPr>
          <p:cNvPr id="100672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65" y="3964786"/>
            <a:ext cx="6468367" cy="123359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</a:p>
        </p:txBody>
      </p:sp>
      <p:pic>
        <p:nvPicPr>
          <p:cNvPr id="7" name="Picture 414" descr="TT_uk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9" y="6181053"/>
            <a:ext cx="2306145" cy="54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07017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061021"/>
            <a:ext cx="9488937" cy="515280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6C4787-F05F-4DE3-A622-00460B32D799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  <p:pic>
        <p:nvPicPr>
          <p:cNvPr id="9" name="Picture 416" descr="TT_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9" y="6313300"/>
            <a:ext cx="1701255" cy="39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29165"/>
      </p:ext>
    </p:extLst>
  </p:cSld>
  <p:clrMapOvr>
    <a:masterClrMapping/>
  </p:clrMapOvr>
  <p:hf hdr="0" ftr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" preserve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69550" cy="6911975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8.6.2015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6C4787-F05F-4DE3-A622-00460B32D799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923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448268" y="1713594"/>
            <a:ext cx="6452164" cy="2105592"/>
          </a:xfrm>
        </p:spPr>
        <p:txBody>
          <a:bodyPr/>
          <a:lstStyle>
            <a:lvl1pPr>
              <a:defRPr sz="3628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pic>
        <p:nvPicPr>
          <p:cNvPr id="7" name="Picture 414" descr="TT_uk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9" y="6181053"/>
            <a:ext cx="2306145" cy="54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306518"/>
      </p:ext>
    </p:extLst>
  </p:cSld>
  <p:clrMapOvr>
    <a:masterClrMapping/>
  </p:clrMapOvr>
  <p:hf hdr="0" ftr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32064" y="1061021"/>
            <a:ext cx="4633638" cy="5152806"/>
          </a:xfrm>
        </p:spPr>
        <p:txBody>
          <a:bodyPr/>
          <a:lstStyle>
            <a:lvl1pPr>
              <a:defRPr sz="2016"/>
            </a:lvl1pPr>
            <a:lvl2pPr>
              <a:defRPr sz="1814"/>
            </a:lvl2pPr>
            <a:lvl3pPr>
              <a:defRPr sz="1814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66434" y="1061021"/>
            <a:ext cx="4633638" cy="5152806"/>
          </a:xfrm>
        </p:spPr>
        <p:txBody>
          <a:bodyPr/>
          <a:lstStyle>
            <a:lvl1pPr>
              <a:defRPr sz="2016"/>
            </a:lvl1pPr>
            <a:lvl2pPr>
              <a:defRPr sz="1814"/>
            </a:lvl2pPr>
            <a:lvl3pPr>
              <a:defRPr sz="1814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6C4787-F05F-4DE3-A622-00460B32D799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11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</p:spPr>
        <p:txBody>
          <a:bodyPr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  <p:pic>
        <p:nvPicPr>
          <p:cNvPr id="9" name="Picture 416" descr="TT_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9" y="6313300"/>
            <a:ext cx="1701255" cy="39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746316"/>
      </p:ext>
    </p:extLst>
  </p:cSld>
  <p:clrMapOvr>
    <a:masterClrMapping/>
  </p:clrMapOvr>
  <p:hf hdr="0" ftr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6C4787-F05F-4DE3-A622-00460B32D799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</p:spPr>
        <p:txBody>
          <a:bodyPr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  <p:pic>
        <p:nvPicPr>
          <p:cNvPr id="7" name="Picture 416" descr="TT_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9" y="6313300"/>
            <a:ext cx="1701255" cy="39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012039"/>
      </p:ext>
    </p:extLst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Section_yellow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4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015704"/>
      </p:ext>
    </p:extLst>
  </p:cSld>
  <p:clrMapOvr>
    <a:masterClrMapping/>
  </p:clrMapOvr>
  <p:transition spd="med">
    <p:fade/>
  </p:transition>
  <p:hf hdr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6C4787-F05F-4DE3-A622-00460B32D799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416" descr="TT_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9" y="6313300"/>
            <a:ext cx="1701255" cy="39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901260"/>
      </p:ext>
    </p:extLst>
  </p:cSld>
  <p:clrMapOvr>
    <a:masterClrMapping/>
  </p:clrMapOvr>
  <p:hf hdr="0" ftr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type="title" preserve="1">
  <p:cSld name="Otsikko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369550" cy="6911975"/>
          </a:xfrm>
          <a:prstGeom prst="rect">
            <a:avLst/>
          </a:prstGeom>
        </p:spPr>
      </p:pic>
      <p:sp>
        <p:nvSpPr>
          <p:cNvPr id="100671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448268" y="1713594"/>
            <a:ext cx="6452164" cy="2105592"/>
          </a:xfrm>
        </p:spPr>
        <p:txBody>
          <a:bodyPr/>
          <a:lstStyle>
            <a:lvl1pPr>
              <a:defRPr sz="3628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sp>
        <p:nvSpPr>
          <p:cNvPr id="100672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65" y="3964786"/>
            <a:ext cx="6468367" cy="123359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</a:p>
        </p:txBody>
      </p:sp>
      <p:pic>
        <p:nvPicPr>
          <p:cNvPr id="6" name="Picture 348" descr="TT_fi_neg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726" y="6295159"/>
            <a:ext cx="2257537" cy="40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57374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061022"/>
            <a:ext cx="9488937" cy="529795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7CD255-A81C-4FF3-BDA5-959D13FFD1CB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471202214"/>
      </p:ext>
    </p:extLst>
  </p:cSld>
  <p:clrMapOvr>
    <a:masterClrMapping/>
  </p:clrMapOvr>
  <p:hf hdr="0" ftr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" preserve="1">
  <p:cSld name="Väliotsikko">
    <p:bg>
      <p:bgPr>
        <a:solidFill>
          <a:srgbClr val="00A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369550" cy="6911975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8.6.2015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7CD255-A81C-4FF3-BDA5-959D13FFD1CB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  <p:pic>
        <p:nvPicPr>
          <p:cNvPr id="925" name="Picture 348" descr="TT_fi_neg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726" y="6295159"/>
            <a:ext cx="2257537" cy="40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448268" y="1713594"/>
            <a:ext cx="6452164" cy="2105592"/>
          </a:xfrm>
        </p:spPr>
        <p:txBody>
          <a:bodyPr/>
          <a:lstStyle>
            <a:lvl1pPr>
              <a:defRPr sz="3628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983340847"/>
      </p:ext>
    </p:extLst>
  </p:cSld>
  <p:clrMapOvr>
    <a:masterClrMapping/>
  </p:clrMapOvr>
  <p:hf hdr="0" ftr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32064" y="1061021"/>
            <a:ext cx="4633638" cy="5295819"/>
          </a:xfrm>
        </p:spPr>
        <p:txBody>
          <a:bodyPr/>
          <a:lstStyle>
            <a:lvl1pPr>
              <a:defRPr sz="2016"/>
            </a:lvl1pPr>
            <a:lvl2pPr>
              <a:defRPr sz="1814"/>
            </a:lvl2pPr>
            <a:lvl3pPr>
              <a:defRPr sz="1814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66434" y="1061021"/>
            <a:ext cx="4633638" cy="5295819"/>
          </a:xfrm>
        </p:spPr>
        <p:txBody>
          <a:bodyPr/>
          <a:lstStyle>
            <a:lvl1pPr>
              <a:defRPr sz="2016"/>
            </a:lvl1pPr>
            <a:lvl2pPr>
              <a:defRPr sz="1814"/>
            </a:lvl2pPr>
            <a:lvl3pPr>
              <a:defRPr sz="1814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7CD255-A81C-4FF3-BDA5-959D13FFD1CB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10" name="Picture 348" descr="TT_fi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</p:spPr>
        <p:txBody>
          <a:bodyPr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387152788"/>
      </p:ext>
    </p:extLst>
  </p:cSld>
  <p:clrMapOvr>
    <a:masterClrMapping/>
  </p:clrMapOvr>
  <p:hf hdr="0" ftr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7CD255-A81C-4FF3-BDA5-959D13FFD1CB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8" name="Picture 348" descr="TT_fi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</p:spPr>
        <p:txBody>
          <a:bodyPr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500621086"/>
      </p:ext>
    </p:extLst>
  </p:cSld>
  <p:clrMapOvr>
    <a:masterClrMapping/>
  </p:clrMapOvr>
  <p:hf hdr="0" ftr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7CD255-A81C-4FF3-BDA5-959D13FFD1CB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5" name="Picture 348" descr="TT_fi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953680"/>
      </p:ext>
    </p:extLst>
  </p:cSld>
  <p:clrMapOvr>
    <a:masterClrMapping/>
  </p:clrMapOvr>
  <p:hf hdr="0" ftr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Otsikko ja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844797"/>
            <a:ext cx="8814118" cy="1151996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aavion paikkamerkki 2"/>
          <p:cNvSpPr>
            <a:spLocks noGrp="1"/>
          </p:cNvSpPr>
          <p:nvPr>
            <p:ph type="chart" idx="1"/>
          </p:nvPr>
        </p:nvSpPr>
        <p:spPr>
          <a:xfrm>
            <a:off x="432064" y="1996793"/>
            <a:ext cx="8814118" cy="4147185"/>
          </a:xfrm>
        </p:spPr>
        <p:txBody>
          <a:bodyPr/>
          <a:lstStyle/>
          <a:p>
            <a:pPr lvl="0"/>
            <a:endParaRPr lang="fi-FI" noProof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 Unicode MS" pitchFamily="34" charset="-128"/>
              </a:defRPr>
            </a:lvl1pPr>
          </a:lstStyle>
          <a:p>
            <a:pPr>
              <a:defRPr/>
            </a:pPr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061407" y="6374377"/>
            <a:ext cx="3283691" cy="383999"/>
          </a:xfrm>
          <a:prstGeom prst="rect">
            <a:avLst/>
          </a:prstGeom>
        </p:spPr>
        <p:txBody>
          <a:bodyPr/>
          <a:lstStyle>
            <a:lvl1pPr>
              <a:defRPr>
                <a:ea typeface="Arial Unicode MS" pitchFamily="34" charset="-128"/>
              </a:defRPr>
            </a:lvl1pPr>
          </a:lstStyle>
          <a:p>
            <a:pPr defTabSz="921624">
              <a:defRPr/>
            </a:pPr>
            <a:r>
              <a:rPr lang="fi-FI" smtClean="0">
                <a:solidFill>
                  <a:srgbClr val="002664"/>
                </a:solidFill>
              </a:rPr>
              <a:t>Kaukonen Sini</a:t>
            </a:r>
            <a:endParaRPr lang="fi-FI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794305"/>
      </p:ext>
    </p:extLst>
  </p:cSld>
  <p:clrMapOvr>
    <a:masterClrMapping/>
  </p:clrMapOvr>
  <p:transition/>
  <p:hf hdr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42842613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6696543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section_darkblue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617359"/>
      </p:ext>
    </p:extLst>
  </p:cSld>
  <p:clrMapOvr>
    <a:masterClrMapping/>
  </p:clrMapOvr>
  <p:transition spd="med">
    <p:fade/>
  </p:transition>
  <p:hf hdr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30.7.2015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0237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>
                <a:solidFill>
                  <a:srgbClr val="002964"/>
                </a:solidFill>
              </a:rPr>
              <a:t>30.7.2015</a:t>
            </a:r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145304"/>
      </p:ext>
    </p:extLst>
  </p:cSld>
  <p:clrMapOvr>
    <a:masterClrMapping/>
  </p:clrMapOvr>
  <p:transition spd="med">
    <p:fade/>
  </p:transition>
  <p:hf hdr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r>
              <a:rPr lang="en-US" smtClean="0"/>
              <a:t>30.7.2015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471291"/>
      </p:ext>
    </p:extLst>
  </p:cSld>
  <p:clrMapOvr>
    <a:masterClrMapping/>
  </p:clrMapOvr>
  <p:transition spd="med">
    <p:fade/>
  </p:transition>
  <p:hf hdr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r>
              <a:rPr lang="en-US" smtClean="0"/>
              <a:t>30.7.2015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957999"/>
      </p:ext>
    </p:extLst>
  </p:cSld>
  <p:clrMapOvr>
    <a:masterClrMapping/>
  </p:clrMapOvr>
  <p:transition spd="med">
    <p:fade/>
  </p:transition>
  <p:hf hdr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r>
              <a:rPr lang="en-US" smtClean="0">
                <a:solidFill>
                  <a:srgbClr val="F04B0D"/>
                </a:solidFill>
              </a:rPr>
              <a:t>30.7.2015</a:t>
            </a:r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929869"/>
      </p:ext>
    </p:extLst>
  </p:cSld>
  <p:clrMapOvr>
    <a:masterClrMapping/>
  </p:clrMapOvr>
  <p:transition spd="med">
    <p:fade/>
  </p:transition>
  <p:hf hdr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30.7.2015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477490"/>
      </p:ext>
    </p:extLst>
  </p:cSld>
  <p:clrMapOvr>
    <a:masterClrMapping/>
  </p:clrMapOvr>
  <p:transition spd="med">
    <p:fade/>
  </p:transition>
  <p:hf hdr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30.7.2015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29361"/>
      </p:ext>
    </p:extLst>
  </p:cSld>
  <p:clrMapOvr>
    <a:masterClrMapping/>
  </p:clrMapOvr>
  <p:transition spd="med">
    <p:fade/>
  </p:transition>
  <p:hf hdr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30.7.2015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87475812"/>
      </p:ext>
    </p:extLst>
  </p:cSld>
  <p:clrMapOvr>
    <a:masterClrMapping/>
  </p:clrMapOvr>
  <p:transition spd="med">
    <p:fade/>
  </p:transition>
  <p:hf hdr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30.7.2015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169173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30.7.2015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030087"/>
      </p:ext>
    </p:extLst>
  </p:cSld>
  <p:clrMapOvr>
    <a:masterClrMapping/>
  </p:clrMapOvr>
  <p:transition spd="med">
    <p:fade/>
  </p:transition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section_darkred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681480"/>
      </p:ext>
    </p:extLst>
  </p:cSld>
  <p:clrMapOvr>
    <a:masterClrMapping/>
  </p:clrMapOvr>
  <p:transition spd="med">
    <p:fade/>
  </p:transition>
  <p:hf hdr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30.7.2015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01460891"/>
      </p:ext>
    </p:extLst>
  </p:cSld>
  <p:clrMapOvr>
    <a:masterClrMapping/>
  </p:clrMapOvr>
  <p:transition spd="med">
    <p:fade/>
  </p:transition>
  <p:hf hdr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30.7.2015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42661912"/>
      </p:ext>
    </p:extLst>
  </p:cSld>
  <p:clrMapOvr>
    <a:masterClrMapping/>
  </p:clrMapOvr>
  <p:transition spd="med">
    <p:fade/>
  </p:transition>
  <p:hf hdr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30.7.2015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096583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30.7.2015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663890"/>
      </p:ext>
    </p:extLst>
  </p:cSld>
  <p:clrMapOvr>
    <a:masterClrMapping/>
  </p:clrMapOvr>
  <p:transition spd="med">
    <p:fade/>
  </p:transition>
  <p:hf hdr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30.7.2015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11059"/>
      </p:ext>
    </p:extLst>
  </p:cSld>
  <p:clrMapOvr>
    <a:masterClrMapping/>
  </p:clrMapOvr>
  <p:transition spd="med">
    <p:fade/>
  </p:transition>
  <p:hf hdr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8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8" y="287637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199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1" y="2664000"/>
            <a:ext cx="4175999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1778" kern="1200" spc="-35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3821353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8" y="287637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199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8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1" y="2664000"/>
            <a:ext cx="4175999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1778" kern="1200" spc="-35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6830824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7E59B42-74DB-4870-A036-D2CCB18EE306}" type="datetime1">
              <a:rPr lang="fi-FI" smtClean="0">
                <a:solidFill>
                  <a:srgbClr val="B1BEB9"/>
                </a:solidFill>
              </a:rPr>
              <a:pPr/>
              <a:t>3.5.2016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4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199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4" y="4464102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1778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8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776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800" b="1" spc="-133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7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2666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accent2"/>
                </a:solidFill>
              </a:defRPr>
            </a:lvl1pPr>
          </a:lstStyle>
          <a:p>
            <a:fld id="{507F4862-9C36-4096-95FA-199C3E2D5C12}" type="datetime1">
              <a:rPr lang="fi-FI" smtClean="0">
                <a:solidFill>
                  <a:srgbClr val="002964"/>
                </a:solidFill>
              </a:rPr>
              <a:pPr/>
              <a:t>3.5.2016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accent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002964"/>
                </a:solidFill>
              </a:rPr>
              <a:pPr defTabSz="812394"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8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95705"/>
      </p:ext>
    </p:extLst>
  </p:cSld>
  <p:clrMapOvr>
    <a:masterClrMapping/>
  </p:clrMapOvr>
  <p:transition spd="med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800" b="1" spc="-133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7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2666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rgbClr val="7D001B"/>
                </a:solidFill>
              </a:defRPr>
            </a:lvl1pPr>
          </a:lstStyle>
          <a:p>
            <a:fld id="{957F4E44-2CDC-42DB-B60B-9E166683578B}" type="datetime1">
              <a:rPr lang="fi-FI" smtClean="0"/>
              <a:pPr/>
              <a:t>3.5.2016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rgbClr val="7D001B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/>
              <a:pPr defTabSz="812394"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8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75907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87.xml"/><Relationship Id="rId19" Type="http://schemas.openxmlformats.org/officeDocument/2006/relationships/image" Target="../media/image9.emf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18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97.xml"/><Relationship Id="rId21" Type="http://schemas.openxmlformats.org/officeDocument/2006/relationships/image" Target="../media/image9.emf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20" Type="http://schemas.openxmlformats.org/officeDocument/2006/relationships/theme" Target="../theme/theme8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19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6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pic>
        <p:nvPicPr>
          <p:cNvPr id="5" name="Picture 416" descr="TT_uk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40" r:id="rId2"/>
    <p:sldLayoutId id="2147484047" r:id="rId3"/>
    <p:sldLayoutId id="2147484044" r:id="rId4"/>
    <p:sldLayoutId id="2147484043" r:id="rId5"/>
    <p:sldLayoutId id="2147484042" r:id="rId6"/>
    <p:sldLayoutId id="2147484032" r:id="rId7"/>
    <p:sldLayoutId id="2147484052" r:id="rId8"/>
    <p:sldLayoutId id="2147484053" r:id="rId9"/>
    <p:sldLayoutId id="2147484050" r:id="rId10"/>
    <p:sldLayoutId id="2147484051" r:id="rId11"/>
    <p:sldLayoutId id="2147484008" r:id="rId12"/>
    <p:sldLayoutId id="2147484010" r:id="rId13"/>
    <p:sldLayoutId id="2147484011" r:id="rId14"/>
    <p:sldLayoutId id="2147484016" r:id="rId15"/>
    <p:sldLayoutId id="2147484014" r:id="rId16"/>
    <p:sldLayoutId id="2147484015" r:id="rId17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47" name="Rectangle 319"/>
          <p:cNvSpPr>
            <a:spLocks noGrp="1" noChangeArrowheads="1"/>
          </p:cNvSpPr>
          <p:nvPr>
            <p:ph type="title"/>
          </p:nvPr>
        </p:nvSpPr>
        <p:spPr bwMode="auto">
          <a:xfrm>
            <a:off x="432065" y="181417"/>
            <a:ext cx="9487730" cy="453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99648" name="Rectangle 3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2065" y="1059473"/>
            <a:ext cx="9487730" cy="507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BC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99674" name="Rectangle 3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28002" y="6576700"/>
            <a:ext cx="2939783" cy="21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6">
                <a:ea typeface="ＭＳ Ｐゴシック" pitchFamily="34" charset="-128"/>
              </a:defRPr>
            </a:lvl1pPr>
          </a:lstStyle>
          <a:p>
            <a:pPr defTabSz="921624"/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99675" name="Rectangle 3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67786" y="6575976"/>
            <a:ext cx="653498" cy="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6" b="1">
                <a:ea typeface="ＭＳ Ｐゴシック" pitchFamily="34" charset="-128"/>
              </a:defRPr>
            </a:lvl1pPr>
          </a:lstStyle>
          <a:p>
            <a:pPr defTabSz="921624"/>
            <a:fld id="{306C4787-F05F-4DE3-A622-00460B32D799}" type="slidenum">
              <a:rPr lang="fi-FI" smtClean="0">
                <a:solidFill>
                  <a:srgbClr val="002664"/>
                </a:solidFill>
              </a:rPr>
              <a:pPr defTabSz="921624"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7" name="dfilenameandpath"/>
          <p:cNvSpPr txBox="1"/>
          <p:nvPr/>
        </p:nvSpPr>
        <p:spPr>
          <a:xfrm>
            <a:off x="448549" y="6576701"/>
            <a:ext cx="5103116" cy="217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21624"/>
            <a:endParaRPr lang="fi-FI" sz="806" dirty="0" smtClean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160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56" r:id="rId2"/>
    <p:sldLayoutId id="2147484057" r:id="rId3"/>
    <p:sldLayoutId id="2147484058" r:id="rId4"/>
    <p:sldLayoutId id="2147484059" r:id="rId5"/>
    <p:sldLayoutId id="2147484060" r:id="rId6"/>
    <p:sldLayoutId id="2147484061" r:id="rId7"/>
    <p:sldLayoutId id="2147484062" r:id="rId8"/>
    <p:sldLayoutId id="2147484063" r:id="rId9"/>
    <p:sldLayoutId id="2147484064" r:id="rId10"/>
    <p:sldLayoutId id="2147484065" r:id="rId11"/>
    <p:sldLayoutId id="2147484066" r:id="rId12"/>
    <p:sldLayoutId id="2147484118" r:id="rId13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60812"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21624"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82436"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43248"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73608" indent="-273608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 sz="2016">
          <a:solidFill>
            <a:schemeClr val="tx1"/>
          </a:solidFill>
          <a:latin typeface="+mn-lt"/>
          <a:ea typeface="+mn-ea"/>
          <a:cs typeface="+mn-cs"/>
        </a:defRPr>
      </a:lvl1pPr>
      <a:lvl2pPr marL="537614" indent="-2624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11221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083228" indent="-2704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56835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817647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278459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739271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200083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1pPr>
      <a:lvl2pPr marL="460812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2pPr>
      <a:lvl3pPr marL="921624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382436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4pPr>
      <a:lvl5pPr marL="1843248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5pPr>
      <a:lvl6pPr marL="2304059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6pPr>
      <a:lvl7pPr marL="2764871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7pPr>
      <a:lvl8pPr marL="3225683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8pPr>
      <a:lvl9pPr marL="3686495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4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5" name="Picture 416" descr="TT_uk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1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177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69" r:id="rId2"/>
    <p:sldLayoutId id="2147484070" r:id="rId3"/>
    <p:sldLayoutId id="2147484071" r:id="rId4"/>
    <p:sldLayoutId id="2147484072" r:id="rId5"/>
    <p:sldLayoutId id="2147484073" r:id="rId6"/>
    <p:sldLayoutId id="2147484074" r:id="rId7"/>
    <p:sldLayoutId id="2147484075" r:id="rId8"/>
    <p:sldLayoutId id="2147484076" r:id="rId9"/>
    <p:sldLayoutId id="2147484077" r:id="rId10"/>
    <p:sldLayoutId id="2147484078" r:id="rId11"/>
    <p:sldLayoutId id="2147484079" r:id="rId12"/>
    <p:sldLayoutId id="2147484080" r:id="rId13"/>
    <p:sldLayoutId id="2147484081" r:id="rId14"/>
    <p:sldLayoutId id="2147484082" r:id="rId15"/>
    <p:sldLayoutId id="2147484083" r:id="rId16"/>
    <p:sldLayoutId id="2147484084" r:id="rId17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812394" rtl="0" eaLnBrk="1" latinLnBrk="0" hangingPunct="1">
        <a:lnSpc>
          <a:spcPct val="95000"/>
        </a:lnSpc>
        <a:spcBef>
          <a:spcPct val="0"/>
        </a:spcBef>
        <a:buNone/>
        <a:defRPr sz="2666" b="1" kern="1200" spc="-3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7342" indent="-317342" algn="l" defTabSz="812394" rtl="0" eaLnBrk="1" latinLnBrk="0" hangingPunct="1">
        <a:spcBef>
          <a:spcPts val="0"/>
        </a:spcBef>
        <a:spcAft>
          <a:spcPts val="533"/>
        </a:spcAft>
        <a:buClr>
          <a:schemeClr val="accent3"/>
        </a:buClr>
        <a:buFont typeface="Wingdings" pitchFamily="2" charset="2"/>
        <a:buChar char="§"/>
        <a:defRPr sz="1867" kern="1200" spc="-35" baseline="0">
          <a:solidFill>
            <a:schemeClr val="tx1"/>
          </a:solidFill>
          <a:latin typeface="+mn-lt"/>
          <a:ea typeface="+mn-ea"/>
          <a:cs typeface="+mn-cs"/>
        </a:defRPr>
      </a:lvl1pPr>
      <a:lvl2pPr marL="634683" indent="-317342" algn="l" defTabSz="812394" rtl="0" eaLnBrk="1" latinLnBrk="0" hangingPunct="1">
        <a:spcBef>
          <a:spcPts val="0"/>
        </a:spcBef>
        <a:spcAft>
          <a:spcPts val="533"/>
        </a:spcAft>
        <a:buFont typeface="Arial" pitchFamily="34" charset="0"/>
        <a:buChar char="–"/>
        <a:defRPr sz="1600" kern="1200" spc="-35" baseline="0">
          <a:solidFill>
            <a:schemeClr val="tx1"/>
          </a:solidFill>
          <a:latin typeface="+mn-lt"/>
          <a:ea typeface="+mn-ea"/>
          <a:cs typeface="+mn-cs"/>
        </a:defRPr>
      </a:lvl2pPr>
      <a:lvl3pPr marL="952024" indent="-317342" algn="l" defTabSz="812394" rtl="0" eaLnBrk="1" latinLnBrk="0" hangingPunct="1">
        <a:spcBef>
          <a:spcPts val="0"/>
        </a:spcBef>
        <a:spcAft>
          <a:spcPts val="533"/>
        </a:spcAft>
        <a:buClr>
          <a:schemeClr val="accent3"/>
        </a:buClr>
        <a:buFont typeface="Wingdings" pitchFamily="2" charset="2"/>
        <a:buChar char="§"/>
        <a:defRPr sz="1422" kern="1200" spc="-35" baseline="0">
          <a:solidFill>
            <a:schemeClr val="tx1"/>
          </a:solidFill>
          <a:latin typeface="+mn-lt"/>
          <a:ea typeface="+mn-ea"/>
          <a:cs typeface="+mn-cs"/>
        </a:defRPr>
      </a:lvl3pPr>
      <a:lvl4pPr marL="1277828" indent="-325805" algn="l" defTabSz="812394" rtl="0" eaLnBrk="1" latinLnBrk="0" hangingPunct="1">
        <a:spcBef>
          <a:spcPts val="0"/>
        </a:spcBef>
        <a:spcAft>
          <a:spcPts val="533"/>
        </a:spcAft>
        <a:buFont typeface="Arial" pitchFamily="34" charset="0"/>
        <a:buChar char="–"/>
        <a:defRPr sz="1245" kern="1200" spc="-35" baseline="0">
          <a:solidFill>
            <a:schemeClr val="tx1"/>
          </a:solidFill>
          <a:latin typeface="+mn-lt"/>
          <a:ea typeface="+mn-ea"/>
          <a:cs typeface="+mn-cs"/>
        </a:defRPr>
      </a:lvl4pPr>
      <a:lvl5pPr marL="1595168" indent="-317342" algn="l" defTabSz="812394" rtl="0" eaLnBrk="1" latinLnBrk="0" hangingPunct="1">
        <a:spcBef>
          <a:spcPts val="0"/>
        </a:spcBef>
        <a:spcAft>
          <a:spcPts val="533"/>
        </a:spcAft>
        <a:buClr>
          <a:schemeClr val="accent3"/>
        </a:buClr>
        <a:buFont typeface="Wingdings" pitchFamily="2" charset="2"/>
        <a:buChar char="§"/>
        <a:defRPr sz="1245" kern="1200" spc="-35" baseline="0">
          <a:solidFill>
            <a:schemeClr val="tx1"/>
          </a:solidFill>
          <a:latin typeface="+mn-lt"/>
          <a:ea typeface="+mn-ea"/>
          <a:cs typeface="+mn-cs"/>
        </a:defRPr>
      </a:lvl5pPr>
      <a:lvl6pPr marL="2234084" indent="-203100" algn="l" defTabSz="812394" rtl="0" eaLnBrk="1" latinLnBrk="0" hangingPunct="1">
        <a:spcBef>
          <a:spcPct val="20000"/>
        </a:spcBef>
        <a:buFont typeface="Arial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640281" indent="-203100" algn="l" defTabSz="812394" rtl="0" eaLnBrk="1" latinLnBrk="0" hangingPunct="1">
        <a:spcBef>
          <a:spcPct val="20000"/>
        </a:spcBef>
        <a:buFont typeface="Arial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046477" indent="-203100" algn="l" defTabSz="812394" rtl="0" eaLnBrk="1" latinLnBrk="0" hangingPunct="1">
        <a:spcBef>
          <a:spcPct val="20000"/>
        </a:spcBef>
        <a:buFont typeface="Arial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452673" indent="-203100" algn="l" defTabSz="812394" rtl="0" eaLnBrk="1" latinLnBrk="0" hangingPunct="1">
        <a:spcBef>
          <a:spcPct val="20000"/>
        </a:spcBef>
        <a:buFont typeface="Arial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197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394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591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4788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0985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7181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3379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9576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4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5" name="Picture 416" descr="TT_uk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1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263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88" r:id="rId3"/>
    <p:sldLayoutId id="2147484089" r:id="rId4"/>
    <p:sldLayoutId id="2147484090" r:id="rId5"/>
    <p:sldLayoutId id="2147484091" r:id="rId6"/>
    <p:sldLayoutId id="2147484092" r:id="rId7"/>
    <p:sldLayoutId id="2147484093" r:id="rId8"/>
    <p:sldLayoutId id="2147484094" r:id="rId9"/>
    <p:sldLayoutId id="2147484095" r:id="rId10"/>
    <p:sldLayoutId id="2147484096" r:id="rId11"/>
    <p:sldLayoutId id="2147484097" r:id="rId12"/>
    <p:sldLayoutId id="2147484098" r:id="rId13"/>
    <p:sldLayoutId id="2147484099" r:id="rId14"/>
    <p:sldLayoutId id="2147484100" r:id="rId15"/>
    <p:sldLayoutId id="2147484101" r:id="rId16"/>
    <p:sldLayoutId id="2147484102" r:id="rId17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812394" rtl="0" eaLnBrk="1" latinLnBrk="0" hangingPunct="1">
        <a:lnSpc>
          <a:spcPct val="95000"/>
        </a:lnSpc>
        <a:spcBef>
          <a:spcPct val="0"/>
        </a:spcBef>
        <a:buNone/>
        <a:defRPr sz="2666" b="1" kern="1200" spc="-3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7342" indent="-317342" algn="l" defTabSz="812394" rtl="0" eaLnBrk="1" latinLnBrk="0" hangingPunct="1">
        <a:spcBef>
          <a:spcPts val="0"/>
        </a:spcBef>
        <a:spcAft>
          <a:spcPts val="533"/>
        </a:spcAft>
        <a:buClr>
          <a:schemeClr val="accent3"/>
        </a:buClr>
        <a:buFont typeface="Wingdings" pitchFamily="2" charset="2"/>
        <a:buChar char="§"/>
        <a:defRPr sz="1867" kern="1200" spc="-35" baseline="0">
          <a:solidFill>
            <a:schemeClr val="tx1"/>
          </a:solidFill>
          <a:latin typeface="+mn-lt"/>
          <a:ea typeface="+mn-ea"/>
          <a:cs typeface="+mn-cs"/>
        </a:defRPr>
      </a:lvl1pPr>
      <a:lvl2pPr marL="634683" indent="-317342" algn="l" defTabSz="812394" rtl="0" eaLnBrk="1" latinLnBrk="0" hangingPunct="1">
        <a:spcBef>
          <a:spcPts val="0"/>
        </a:spcBef>
        <a:spcAft>
          <a:spcPts val="533"/>
        </a:spcAft>
        <a:buFont typeface="Arial" pitchFamily="34" charset="0"/>
        <a:buChar char="–"/>
        <a:defRPr sz="1600" kern="1200" spc="-35" baseline="0">
          <a:solidFill>
            <a:schemeClr val="tx1"/>
          </a:solidFill>
          <a:latin typeface="+mn-lt"/>
          <a:ea typeface="+mn-ea"/>
          <a:cs typeface="+mn-cs"/>
        </a:defRPr>
      </a:lvl2pPr>
      <a:lvl3pPr marL="952024" indent="-317342" algn="l" defTabSz="812394" rtl="0" eaLnBrk="1" latinLnBrk="0" hangingPunct="1">
        <a:spcBef>
          <a:spcPts val="0"/>
        </a:spcBef>
        <a:spcAft>
          <a:spcPts val="533"/>
        </a:spcAft>
        <a:buClr>
          <a:schemeClr val="accent3"/>
        </a:buClr>
        <a:buFont typeface="Wingdings" pitchFamily="2" charset="2"/>
        <a:buChar char="§"/>
        <a:defRPr sz="1422" kern="1200" spc="-35" baseline="0">
          <a:solidFill>
            <a:schemeClr val="tx1"/>
          </a:solidFill>
          <a:latin typeface="+mn-lt"/>
          <a:ea typeface="+mn-ea"/>
          <a:cs typeface="+mn-cs"/>
        </a:defRPr>
      </a:lvl3pPr>
      <a:lvl4pPr marL="1277828" indent="-325805" algn="l" defTabSz="812394" rtl="0" eaLnBrk="1" latinLnBrk="0" hangingPunct="1">
        <a:spcBef>
          <a:spcPts val="0"/>
        </a:spcBef>
        <a:spcAft>
          <a:spcPts val="533"/>
        </a:spcAft>
        <a:buFont typeface="Arial" pitchFamily="34" charset="0"/>
        <a:buChar char="–"/>
        <a:defRPr sz="1245" kern="1200" spc="-35" baseline="0">
          <a:solidFill>
            <a:schemeClr val="tx1"/>
          </a:solidFill>
          <a:latin typeface="+mn-lt"/>
          <a:ea typeface="+mn-ea"/>
          <a:cs typeface="+mn-cs"/>
        </a:defRPr>
      </a:lvl4pPr>
      <a:lvl5pPr marL="1595168" indent="-317342" algn="l" defTabSz="812394" rtl="0" eaLnBrk="1" latinLnBrk="0" hangingPunct="1">
        <a:spcBef>
          <a:spcPts val="0"/>
        </a:spcBef>
        <a:spcAft>
          <a:spcPts val="533"/>
        </a:spcAft>
        <a:buClr>
          <a:schemeClr val="accent3"/>
        </a:buClr>
        <a:buFont typeface="Wingdings" pitchFamily="2" charset="2"/>
        <a:buChar char="§"/>
        <a:defRPr sz="1245" kern="1200" spc="-35" baseline="0">
          <a:solidFill>
            <a:schemeClr val="tx1"/>
          </a:solidFill>
          <a:latin typeface="+mn-lt"/>
          <a:ea typeface="+mn-ea"/>
          <a:cs typeface="+mn-cs"/>
        </a:defRPr>
      </a:lvl5pPr>
      <a:lvl6pPr marL="2234084" indent="-203100" algn="l" defTabSz="812394" rtl="0" eaLnBrk="1" latinLnBrk="0" hangingPunct="1">
        <a:spcBef>
          <a:spcPct val="20000"/>
        </a:spcBef>
        <a:buFont typeface="Arial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640281" indent="-203100" algn="l" defTabSz="812394" rtl="0" eaLnBrk="1" latinLnBrk="0" hangingPunct="1">
        <a:spcBef>
          <a:spcPct val="20000"/>
        </a:spcBef>
        <a:buFont typeface="Arial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046477" indent="-203100" algn="l" defTabSz="812394" rtl="0" eaLnBrk="1" latinLnBrk="0" hangingPunct="1">
        <a:spcBef>
          <a:spcPct val="20000"/>
        </a:spcBef>
        <a:buFont typeface="Arial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452673" indent="-203100" algn="l" defTabSz="812394" rtl="0" eaLnBrk="1" latinLnBrk="0" hangingPunct="1">
        <a:spcBef>
          <a:spcPct val="20000"/>
        </a:spcBef>
        <a:buFont typeface="Arial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197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394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591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4788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0985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7181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3379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9576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47" name="Rectangle 319"/>
          <p:cNvSpPr>
            <a:spLocks noGrp="1" noChangeArrowheads="1"/>
          </p:cNvSpPr>
          <p:nvPr>
            <p:ph type="title"/>
          </p:nvPr>
        </p:nvSpPr>
        <p:spPr bwMode="auto">
          <a:xfrm>
            <a:off x="432065" y="181417"/>
            <a:ext cx="9487730" cy="453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99648" name="Rectangle 3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2065" y="1059473"/>
            <a:ext cx="9487730" cy="507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BC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99674" name="Rectangle 3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28002" y="6576700"/>
            <a:ext cx="2939783" cy="21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6">
                <a:ea typeface="ＭＳ Ｐゴシック" pitchFamily="34" charset="-128"/>
              </a:defRPr>
            </a:lvl1pPr>
          </a:lstStyle>
          <a:p>
            <a:pPr defTabSz="921624"/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99675" name="Rectangle 3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67786" y="6575976"/>
            <a:ext cx="653498" cy="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6" b="1">
                <a:ea typeface="ＭＳ Ｐゴシック" pitchFamily="34" charset="-128"/>
              </a:defRPr>
            </a:lvl1pPr>
          </a:lstStyle>
          <a:p>
            <a:pPr defTabSz="921624"/>
            <a:fld id="{306C4787-F05F-4DE3-A622-00460B32D799}" type="slidenum">
              <a:rPr lang="fi-FI" smtClean="0">
                <a:solidFill>
                  <a:srgbClr val="002664"/>
                </a:solidFill>
              </a:rPr>
              <a:pPr defTabSz="921624"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7" name="dfilenameandpath"/>
          <p:cNvSpPr txBox="1"/>
          <p:nvPr/>
        </p:nvSpPr>
        <p:spPr>
          <a:xfrm>
            <a:off x="448549" y="6576701"/>
            <a:ext cx="5103116" cy="217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21624"/>
            <a:endParaRPr lang="fi-FI" sz="806" dirty="0" smtClean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197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08" r:id="rId5"/>
    <p:sldLayoutId id="2147484109" r:id="rId6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60812"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21624"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82436"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43248"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73608" indent="-273608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 sz="2016">
          <a:solidFill>
            <a:schemeClr val="tx1"/>
          </a:solidFill>
          <a:latin typeface="+mn-lt"/>
          <a:ea typeface="+mn-ea"/>
          <a:cs typeface="+mn-cs"/>
        </a:defRPr>
      </a:lvl1pPr>
      <a:lvl2pPr marL="537614" indent="-2624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11221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083228" indent="-2704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56835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817647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278459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739271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200083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1pPr>
      <a:lvl2pPr marL="460812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2pPr>
      <a:lvl3pPr marL="921624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382436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4pPr>
      <a:lvl5pPr marL="1843248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5pPr>
      <a:lvl6pPr marL="2304059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6pPr>
      <a:lvl7pPr marL="2764871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7pPr>
      <a:lvl8pPr marL="3225683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8pPr>
      <a:lvl9pPr marL="3686495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47" name="Rectangle 319"/>
          <p:cNvSpPr>
            <a:spLocks noGrp="1" noChangeArrowheads="1"/>
          </p:cNvSpPr>
          <p:nvPr>
            <p:ph type="title"/>
          </p:nvPr>
        </p:nvSpPr>
        <p:spPr bwMode="auto">
          <a:xfrm>
            <a:off x="432065" y="181417"/>
            <a:ext cx="9487730" cy="453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99648" name="Rectangle 3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2065" y="1059473"/>
            <a:ext cx="9487730" cy="507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BC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99674" name="Rectangle 3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28002" y="6576700"/>
            <a:ext cx="2939783" cy="21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6">
                <a:ea typeface="ＭＳ Ｐゴシック" pitchFamily="34" charset="-128"/>
              </a:defRPr>
            </a:lvl1pPr>
          </a:lstStyle>
          <a:p>
            <a:pPr defTabSz="921624"/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99675" name="Rectangle 3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67786" y="6575976"/>
            <a:ext cx="653498" cy="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6" b="1">
                <a:ea typeface="ＭＳ Ｐゴシック" pitchFamily="34" charset="-128"/>
              </a:defRPr>
            </a:lvl1pPr>
          </a:lstStyle>
          <a:p>
            <a:pPr defTabSz="921624"/>
            <a:fld id="{917CD255-A81C-4FF3-BDA5-959D13FFD1CB}" type="slidenum">
              <a:rPr lang="fi-FI" smtClean="0">
                <a:solidFill>
                  <a:srgbClr val="002664"/>
                </a:solidFill>
              </a:rPr>
              <a:pPr defTabSz="921624"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7" name="dfilenameandpath"/>
          <p:cNvSpPr txBox="1"/>
          <p:nvPr/>
        </p:nvSpPr>
        <p:spPr>
          <a:xfrm>
            <a:off x="448549" y="6576701"/>
            <a:ext cx="5103116" cy="217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21624"/>
            <a:endParaRPr lang="fi-FI" sz="806" dirty="0" smtClean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377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60812"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21624"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82436"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43248"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73608" indent="-273608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 sz="2016">
          <a:solidFill>
            <a:schemeClr val="tx1"/>
          </a:solidFill>
          <a:latin typeface="+mn-lt"/>
          <a:ea typeface="+mn-ea"/>
          <a:cs typeface="+mn-cs"/>
        </a:defRPr>
      </a:lvl1pPr>
      <a:lvl2pPr marL="537614" indent="-2624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11221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083228" indent="-2704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56835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817647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278459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739271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200083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1pPr>
      <a:lvl2pPr marL="460812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2pPr>
      <a:lvl3pPr marL="921624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382436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4pPr>
      <a:lvl5pPr marL="1843248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5pPr>
      <a:lvl6pPr marL="2304059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6pPr>
      <a:lvl7pPr marL="2764871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7pPr>
      <a:lvl8pPr marL="3225683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8pPr>
      <a:lvl9pPr marL="3686495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30.7.2015</a:t>
            </a:r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405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  <p:sldLayoutId id="2147484121" r:id="rId2"/>
    <p:sldLayoutId id="2147484122" r:id="rId3"/>
    <p:sldLayoutId id="2147484123" r:id="rId4"/>
    <p:sldLayoutId id="2147484124" r:id="rId5"/>
    <p:sldLayoutId id="2147484125" r:id="rId6"/>
    <p:sldLayoutId id="2147484126" r:id="rId7"/>
    <p:sldLayoutId id="2147484127" r:id="rId8"/>
    <p:sldLayoutId id="2147484128" r:id="rId9"/>
    <p:sldLayoutId id="2147484129" r:id="rId10"/>
    <p:sldLayoutId id="2147484130" r:id="rId11"/>
    <p:sldLayoutId id="2147484131" r:id="rId12"/>
    <p:sldLayoutId id="2147484132" r:id="rId13"/>
    <p:sldLayoutId id="2147484133" r:id="rId14"/>
    <p:sldLayoutId id="2147484134" r:id="rId15"/>
    <p:sldLayoutId id="2147484135" r:id="rId16"/>
    <p:sldLayoutId id="2147484136" r:id="rId17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4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ED51988E-913A-4570-8714-51FE9431EF4C}" type="datetime1">
              <a:rPr lang="fi-FI" smtClean="0">
                <a:solidFill>
                  <a:srgbClr val="B1BEB9"/>
                </a:solidFill>
              </a:rPr>
              <a:pPr defTabSz="812394"/>
              <a:t>3.5.2016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46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8" r:id="rId1"/>
    <p:sldLayoutId id="2147484139" r:id="rId2"/>
    <p:sldLayoutId id="2147484140" r:id="rId3"/>
    <p:sldLayoutId id="2147484141" r:id="rId4"/>
    <p:sldLayoutId id="2147484142" r:id="rId5"/>
    <p:sldLayoutId id="2147484143" r:id="rId6"/>
    <p:sldLayoutId id="2147484144" r:id="rId7"/>
    <p:sldLayoutId id="2147484145" r:id="rId8"/>
    <p:sldLayoutId id="2147484146" r:id="rId9"/>
    <p:sldLayoutId id="2147484147" r:id="rId10"/>
    <p:sldLayoutId id="2147484148" r:id="rId11"/>
    <p:sldLayoutId id="2147484149" r:id="rId12"/>
    <p:sldLayoutId id="2147484150" r:id="rId13"/>
    <p:sldLayoutId id="2147484151" r:id="rId14"/>
    <p:sldLayoutId id="2147484152" r:id="rId15"/>
    <p:sldLayoutId id="2147484153" r:id="rId16"/>
    <p:sldLayoutId id="2147484154" r:id="rId17"/>
    <p:sldLayoutId id="2147484155" r:id="rId18"/>
    <p:sldLayoutId id="2147484156" r:id="rId19"/>
  </p:sldLayoutIdLst>
  <p:transition spd="med"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defTabSz="812394" rtl="0" eaLnBrk="1" latinLnBrk="0" hangingPunct="1">
        <a:lnSpc>
          <a:spcPct val="95000"/>
        </a:lnSpc>
        <a:spcBef>
          <a:spcPct val="0"/>
        </a:spcBef>
        <a:buNone/>
        <a:defRPr sz="2666" b="1" kern="1200" spc="-3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7342" indent="-317342" algn="l" defTabSz="812394" rtl="0" eaLnBrk="1" latinLnBrk="0" hangingPunct="1">
        <a:spcBef>
          <a:spcPts val="0"/>
        </a:spcBef>
        <a:spcAft>
          <a:spcPts val="533"/>
        </a:spcAft>
        <a:buClr>
          <a:schemeClr val="accent3"/>
        </a:buClr>
        <a:buFont typeface="Wingdings" pitchFamily="2" charset="2"/>
        <a:buChar char="§"/>
        <a:defRPr sz="1867" kern="1200" spc="-35" baseline="0">
          <a:solidFill>
            <a:schemeClr val="tx1"/>
          </a:solidFill>
          <a:latin typeface="+mn-lt"/>
          <a:ea typeface="+mn-ea"/>
          <a:cs typeface="+mn-cs"/>
        </a:defRPr>
      </a:lvl1pPr>
      <a:lvl2pPr marL="634683" indent="-317342" algn="l" defTabSz="812394" rtl="0" eaLnBrk="1" latinLnBrk="0" hangingPunct="1">
        <a:spcBef>
          <a:spcPts val="0"/>
        </a:spcBef>
        <a:spcAft>
          <a:spcPts val="533"/>
        </a:spcAft>
        <a:buFont typeface="Arial" pitchFamily="34" charset="0"/>
        <a:buChar char="–"/>
        <a:defRPr sz="1600" kern="1200" spc="-35" baseline="0">
          <a:solidFill>
            <a:schemeClr val="tx1"/>
          </a:solidFill>
          <a:latin typeface="+mn-lt"/>
          <a:ea typeface="+mn-ea"/>
          <a:cs typeface="+mn-cs"/>
        </a:defRPr>
      </a:lvl2pPr>
      <a:lvl3pPr marL="952024" indent="-317342" algn="l" defTabSz="812394" rtl="0" eaLnBrk="1" latinLnBrk="0" hangingPunct="1">
        <a:spcBef>
          <a:spcPts val="0"/>
        </a:spcBef>
        <a:spcAft>
          <a:spcPts val="533"/>
        </a:spcAft>
        <a:buClr>
          <a:schemeClr val="accent3"/>
        </a:buClr>
        <a:buFont typeface="Wingdings" pitchFamily="2" charset="2"/>
        <a:buChar char="§"/>
        <a:defRPr sz="1422" kern="1200" spc="-35" baseline="0">
          <a:solidFill>
            <a:schemeClr val="tx1"/>
          </a:solidFill>
          <a:latin typeface="+mn-lt"/>
          <a:ea typeface="+mn-ea"/>
          <a:cs typeface="+mn-cs"/>
        </a:defRPr>
      </a:lvl3pPr>
      <a:lvl4pPr marL="1277828" indent="-325805" algn="l" defTabSz="812394" rtl="0" eaLnBrk="1" latinLnBrk="0" hangingPunct="1">
        <a:spcBef>
          <a:spcPts val="0"/>
        </a:spcBef>
        <a:spcAft>
          <a:spcPts val="533"/>
        </a:spcAft>
        <a:buFont typeface="Arial" pitchFamily="34" charset="0"/>
        <a:buChar char="–"/>
        <a:defRPr sz="1245" kern="1200" spc="-35" baseline="0">
          <a:solidFill>
            <a:schemeClr val="tx1"/>
          </a:solidFill>
          <a:latin typeface="+mn-lt"/>
          <a:ea typeface="+mn-ea"/>
          <a:cs typeface="+mn-cs"/>
        </a:defRPr>
      </a:lvl4pPr>
      <a:lvl5pPr marL="1595168" indent="-317342" algn="l" defTabSz="812394" rtl="0" eaLnBrk="1" latinLnBrk="0" hangingPunct="1">
        <a:spcBef>
          <a:spcPts val="0"/>
        </a:spcBef>
        <a:spcAft>
          <a:spcPts val="533"/>
        </a:spcAft>
        <a:buClr>
          <a:schemeClr val="accent3"/>
        </a:buClr>
        <a:buFont typeface="Wingdings" pitchFamily="2" charset="2"/>
        <a:buChar char="§"/>
        <a:defRPr sz="1245" kern="1200" spc="-35" baseline="0">
          <a:solidFill>
            <a:schemeClr val="tx1"/>
          </a:solidFill>
          <a:latin typeface="+mn-lt"/>
          <a:ea typeface="+mn-ea"/>
          <a:cs typeface="+mn-cs"/>
        </a:defRPr>
      </a:lvl5pPr>
      <a:lvl6pPr marL="2234084" indent="-203100" algn="l" defTabSz="812394" rtl="0" eaLnBrk="1" latinLnBrk="0" hangingPunct="1">
        <a:spcBef>
          <a:spcPct val="20000"/>
        </a:spcBef>
        <a:buFont typeface="Arial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640281" indent="-203100" algn="l" defTabSz="812394" rtl="0" eaLnBrk="1" latinLnBrk="0" hangingPunct="1">
        <a:spcBef>
          <a:spcPct val="20000"/>
        </a:spcBef>
        <a:buFont typeface="Arial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046477" indent="-203100" algn="l" defTabSz="812394" rtl="0" eaLnBrk="1" latinLnBrk="0" hangingPunct="1">
        <a:spcBef>
          <a:spcPct val="20000"/>
        </a:spcBef>
        <a:buFont typeface="Arial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452673" indent="-203100" algn="l" defTabSz="812394" rtl="0" eaLnBrk="1" latinLnBrk="0" hangingPunct="1">
        <a:spcBef>
          <a:spcPct val="20000"/>
        </a:spcBef>
        <a:buFont typeface="Arial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197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394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591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4788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0985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7181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3379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9576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47" name="Rectangle 319"/>
          <p:cNvSpPr>
            <a:spLocks noGrp="1" noChangeArrowheads="1"/>
          </p:cNvSpPr>
          <p:nvPr>
            <p:ph type="title"/>
          </p:nvPr>
        </p:nvSpPr>
        <p:spPr bwMode="auto">
          <a:xfrm>
            <a:off x="432065" y="43540"/>
            <a:ext cx="9487730" cy="1008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99648" name="Rectangle 3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2065" y="1133596"/>
            <a:ext cx="9487730" cy="5005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BC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</p:txBody>
      </p:sp>
      <p:sp>
        <p:nvSpPr>
          <p:cNvPr id="99674" name="Rectangle 3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28002" y="6576700"/>
            <a:ext cx="2939783" cy="21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6">
                <a:ea typeface="ＭＳ Ｐゴシック" pitchFamily="34" charset="-128"/>
              </a:defRPr>
            </a:lvl1pPr>
          </a:lstStyle>
          <a:p>
            <a:pPr defTabSz="921624"/>
            <a:fld id="{9F2EE181-D0C4-4887-B81F-1A1FEC51F04D}" type="datetimeFigureOut">
              <a:rPr lang="fi-FI" smtClean="0">
                <a:solidFill>
                  <a:srgbClr val="002664"/>
                </a:solidFill>
              </a:rPr>
              <a:pPr defTabSz="921624"/>
              <a:t>3.5.2016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99675" name="Rectangle 3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67786" y="6575976"/>
            <a:ext cx="653498" cy="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6" b="1">
                <a:ea typeface="ＭＳ Ｐゴシック" pitchFamily="34" charset="-128"/>
              </a:defRPr>
            </a:lvl1pPr>
          </a:lstStyle>
          <a:p>
            <a:pPr defTabSz="921624"/>
            <a:fld id="{C2FE6FCA-804B-4A90-B879-7642C991B955}" type="slidenum">
              <a:rPr lang="fi-FI" smtClean="0">
                <a:solidFill>
                  <a:srgbClr val="002664"/>
                </a:solidFill>
              </a:rPr>
              <a:pPr defTabSz="921624"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7" name="dfilenameandpath"/>
          <p:cNvSpPr txBox="1"/>
          <p:nvPr/>
        </p:nvSpPr>
        <p:spPr>
          <a:xfrm>
            <a:off x="448549" y="6576701"/>
            <a:ext cx="5103116" cy="217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21624"/>
            <a:endParaRPr lang="fi-FI" sz="806" dirty="0" smtClean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74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8" r:id="rId1"/>
    <p:sldLayoutId id="2147484159" r:id="rId2"/>
    <p:sldLayoutId id="2147484160" r:id="rId3"/>
    <p:sldLayoutId id="2147484161" r:id="rId4"/>
    <p:sldLayoutId id="2147484162" r:id="rId5"/>
    <p:sldLayoutId id="2147484163" r:id="rId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60812"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21624"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82436"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43248"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73608" indent="-273608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 sz="2016">
          <a:solidFill>
            <a:schemeClr val="tx1"/>
          </a:solidFill>
          <a:latin typeface="+mn-lt"/>
          <a:ea typeface="+mn-ea"/>
          <a:cs typeface="+mn-cs"/>
        </a:defRPr>
      </a:lvl1pPr>
      <a:lvl2pPr marL="537614" indent="-2624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11221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083228" indent="-2704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56835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817647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278459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739271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200083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1pPr>
      <a:lvl2pPr marL="460812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2pPr>
      <a:lvl3pPr marL="921624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382436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4pPr>
      <a:lvl5pPr marL="1843248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5pPr>
      <a:lvl6pPr marL="2304059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6pPr>
      <a:lvl7pPr marL="2764871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7pPr>
      <a:lvl8pPr marL="3225683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8pPr>
      <a:lvl9pPr marL="3686495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2.vml"/><Relationship Id="rId5" Type="http://schemas.openxmlformats.org/officeDocument/2006/relationships/chart" Target="../charts/chart22.xml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1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1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1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1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1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1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1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4A4C2F8-EBDF-4FDF-AF02-0BACCA5BD378}" type="datetime1">
              <a:rPr lang="fi-FI" smtClean="0">
                <a:solidFill>
                  <a:srgbClr val="B1BEB9"/>
                </a:solidFill>
              </a:rPr>
              <a:pPr/>
              <a:t>3.5.2016</a:t>
            </a:fld>
            <a:endParaRPr lang="en-GB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576263" y="260931"/>
            <a:ext cx="9506249" cy="1008000"/>
          </a:xfrm>
        </p:spPr>
        <p:txBody>
          <a:bodyPr/>
          <a:lstStyle/>
          <a:p>
            <a:r>
              <a:rPr lang="fi-FI" altLang="fi-FI" dirty="0" err="1">
                <a:solidFill>
                  <a:srgbClr val="002664"/>
                </a:solidFill>
              </a:rPr>
              <a:t>Export</a:t>
            </a:r>
            <a:r>
              <a:rPr lang="fi-FI" altLang="fi-FI" dirty="0">
                <a:solidFill>
                  <a:srgbClr val="002664"/>
                </a:solidFill>
              </a:rPr>
              <a:t> </a:t>
            </a:r>
            <a:r>
              <a:rPr lang="fi-FI" altLang="fi-FI" dirty="0" err="1" smtClean="0">
                <a:solidFill>
                  <a:srgbClr val="002664"/>
                </a:solidFill>
              </a:rPr>
              <a:t>Demand</a:t>
            </a:r>
            <a:r>
              <a:rPr lang="fi-FI" altLang="fi-FI" dirty="0" smtClean="0">
                <a:solidFill>
                  <a:srgbClr val="002664"/>
                </a:solidFill>
              </a:rPr>
              <a:t> </a:t>
            </a:r>
            <a:r>
              <a:rPr lang="fi-FI" altLang="fi-FI" dirty="0">
                <a:solidFill>
                  <a:srgbClr val="002664"/>
                </a:solidFill>
              </a:rPr>
              <a:t>for </a:t>
            </a:r>
            <a:r>
              <a:rPr lang="fi-FI" altLang="fi-FI" dirty="0" smtClean="0">
                <a:solidFill>
                  <a:srgbClr val="002664"/>
                </a:solidFill>
              </a:rPr>
              <a:t>Technology </a:t>
            </a:r>
            <a:r>
              <a:rPr lang="fi-FI" altLang="fi-FI" dirty="0">
                <a:solidFill>
                  <a:srgbClr val="002664"/>
                </a:solidFill>
              </a:rPr>
              <a:t>I</a:t>
            </a:r>
            <a:r>
              <a:rPr lang="fi-FI" altLang="fi-FI" dirty="0" smtClean="0">
                <a:solidFill>
                  <a:srgbClr val="002664"/>
                </a:solidFill>
              </a:rPr>
              <a:t>ndustry </a:t>
            </a:r>
            <a:r>
              <a:rPr lang="fi-FI" altLang="fi-FI" dirty="0">
                <a:solidFill>
                  <a:srgbClr val="002664"/>
                </a:solidFill>
              </a:rPr>
              <a:t>in Finland </a:t>
            </a:r>
            <a:r>
              <a:rPr lang="fi-FI" altLang="fi-FI" dirty="0" err="1" smtClean="0">
                <a:solidFill>
                  <a:srgbClr val="002664"/>
                </a:solidFill>
              </a:rPr>
              <a:t>Will</a:t>
            </a:r>
            <a:r>
              <a:rPr lang="fi-FI" altLang="fi-FI" dirty="0" smtClean="0">
                <a:solidFill>
                  <a:srgbClr val="002664"/>
                </a:solidFill>
              </a:rPr>
              <a:t> </a:t>
            </a:r>
            <a:r>
              <a:rPr lang="fi-FI" altLang="fi-FI" dirty="0" err="1">
                <a:solidFill>
                  <a:srgbClr val="002664"/>
                </a:solidFill>
              </a:rPr>
              <a:t>G</a:t>
            </a:r>
            <a:r>
              <a:rPr lang="fi-FI" altLang="fi-FI" dirty="0" err="1" smtClean="0">
                <a:solidFill>
                  <a:srgbClr val="002664"/>
                </a:solidFill>
              </a:rPr>
              <a:t>row</a:t>
            </a:r>
            <a:r>
              <a:rPr lang="fi-FI" altLang="fi-FI" dirty="0" smtClean="0">
                <a:solidFill>
                  <a:srgbClr val="002664"/>
                </a:solidFill>
              </a:rPr>
              <a:t> </a:t>
            </a:r>
            <a:r>
              <a:rPr lang="fi-FI" altLang="fi-FI" dirty="0">
                <a:solidFill>
                  <a:srgbClr val="002664"/>
                </a:solidFill>
              </a:rPr>
              <a:t>by 2.0% in 2016 </a:t>
            </a:r>
            <a:r>
              <a:rPr dirty="0"/>
              <a:t/>
            </a:r>
            <a:br>
              <a:rPr dirty="0"/>
            </a:br>
            <a:r>
              <a:rPr lang="fi-FI" altLang="fi-FI" sz="2000" b="0" dirty="0">
                <a:solidFill>
                  <a:srgbClr val="002664"/>
                </a:solidFill>
              </a:rPr>
              <a:t>GDP growth 2016/2015, % </a:t>
            </a:r>
            <a:endParaRPr lang="en-GB" sz="20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373491" y="6479231"/>
            <a:ext cx="4137585" cy="25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385" tIns="43693" rIns="87385" bIns="43693">
            <a:spAutoFit/>
          </a:bodyPr>
          <a:lstStyle>
            <a:lvl1pPr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defTabSz="8667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defTabSz="8667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defTabSz="8667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defTabSz="8667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en-US" sz="1100" dirty="0">
                <a:solidFill>
                  <a:srgbClr val="002664"/>
                </a:solidFill>
              </a:rPr>
              <a:t>Source: IMF (April 2016), Board of Customs</a:t>
            </a:r>
            <a:r>
              <a:rPr dirty="0" smtClean="0"/>
              <a:t>  </a:t>
            </a:r>
            <a:endParaRPr lang="en-GB" sz="1100" dirty="0">
              <a:solidFill>
                <a:srgbClr val="002664"/>
              </a:solidFill>
            </a:endParaRPr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/>
          </p:nvPr>
        </p:nvGraphicFramePr>
        <p:xfrm>
          <a:off x="432247" y="1439763"/>
          <a:ext cx="9433048" cy="4905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18"/>
          <p:cNvSpPr>
            <a:spLocks noChangeArrowheads="1"/>
          </p:cNvSpPr>
          <p:nvPr/>
        </p:nvSpPr>
        <p:spPr bwMode="auto">
          <a:xfrm flipV="1">
            <a:off x="964929" y="3778368"/>
            <a:ext cx="813288" cy="825783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 flipV="1">
            <a:off x="1778217" y="4118697"/>
            <a:ext cx="4571378" cy="471748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6346935" y="4382882"/>
            <a:ext cx="166183" cy="212951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6531837" y="2514800"/>
            <a:ext cx="406711" cy="2087097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954677" y="3314550"/>
            <a:ext cx="1481595" cy="468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C00000"/>
                </a:solidFill>
              </a:rPr>
              <a:t>North America</a:t>
            </a:r>
            <a:endParaRPr lang="en-GB" sz="1209" dirty="0">
              <a:solidFill>
                <a:srgbClr val="C00000"/>
              </a:solidFill>
            </a:endParaRPr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3079136" y="3915569"/>
            <a:ext cx="1368752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002060"/>
                </a:solidFill>
              </a:rPr>
              <a:t>Western Europe</a:t>
            </a:r>
            <a:endParaRPr lang="en-GB" sz="1209" dirty="0">
              <a:solidFill>
                <a:srgbClr val="002060"/>
              </a:solidFill>
            </a:endParaRP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5923318" y="3691370"/>
            <a:ext cx="720889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FFC000"/>
                </a:solidFill>
              </a:rPr>
              <a:t>Japan </a:t>
            </a:r>
            <a:endParaRPr lang="en-GB" sz="1209" dirty="0">
              <a:solidFill>
                <a:srgbClr val="FFC000"/>
              </a:solidFill>
            </a:endParaRPr>
          </a:p>
        </p:txBody>
      </p:sp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6434789" y="2264413"/>
            <a:ext cx="565790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D95E16"/>
                </a:solidFill>
              </a:rPr>
              <a:t>China</a:t>
            </a:r>
            <a:endParaRPr lang="en-GB" sz="1209" dirty="0">
              <a:solidFill>
                <a:srgbClr val="D95E16"/>
              </a:solidFill>
            </a:endParaRPr>
          </a:p>
        </p:txBody>
      </p:sp>
      <p:sp>
        <p:nvSpPr>
          <p:cNvPr id="16" name="Rectangle 26"/>
          <p:cNvSpPr>
            <a:spLocks noChangeArrowheads="1"/>
          </p:cNvSpPr>
          <p:nvPr/>
        </p:nvSpPr>
        <p:spPr bwMode="auto">
          <a:xfrm>
            <a:off x="6933875" y="2151069"/>
            <a:ext cx="95687" cy="2435990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7" name="Rectangle 27"/>
          <p:cNvSpPr>
            <a:spLocks noChangeArrowheads="1"/>
          </p:cNvSpPr>
          <p:nvPr/>
        </p:nvSpPr>
        <p:spPr bwMode="auto">
          <a:xfrm flipV="1">
            <a:off x="7034111" y="3440417"/>
            <a:ext cx="603420" cy="1155415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8" name="Text Box 28"/>
          <p:cNvSpPr txBox="1">
            <a:spLocks noChangeArrowheads="1"/>
          </p:cNvSpPr>
          <p:nvPr/>
        </p:nvSpPr>
        <p:spPr bwMode="auto">
          <a:xfrm>
            <a:off x="6729514" y="1868126"/>
            <a:ext cx="506012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7030A0"/>
                </a:solidFill>
              </a:rPr>
              <a:t>India</a:t>
            </a:r>
            <a:endParaRPr lang="en-GB" sz="1209" dirty="0">
              <a:solidFill>
                <a:srgbClr val="7030A0"/>
              </a:solidFill>
            </a:endParaRPr>
          </a:p>
        </p:txBody>
      </p:sp>
      <p:sp>
        <p:nvSpPr>
          <p:cNvPr id="19" name="Text Box 29"/>
          <p:cNvSpPr txBox="1">
            <a:spLocks noChangeArrowheads="1"/>
          </p:cNvSpPr>
          <p:nvPr/>
        </p:nvSpPr>
        <p:spPr bwMode="auto">
          <a:xfrm>
            <a:off x="6991730" y="3029364"/>
            <a:ext cx="604565" cy="468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00B0F0"/>
                </a:solidFill>
              </a:rPr>
              <a:t>Rest of </a:t>
            </a:r>
          </a:p>
          <a:p>
            <a:r>
              <a:rPr lang="fi-FI" sz="1209" b="1" dirty="0">
                <a:solidFill>
                  <a:srgbClr val="00B0F0"/>
                </a:solidFill>
              </a:rPr>
              <a:t>Asia</a:t>
            </a:r>
            <a:endParaRPr lang="en-GB" sz="1209" dirty="0">
              <a:solidFill>
                <a:srgbClr val="00B0F0"/>
              </a:solidFill>
            </a:endParaRPr>
          </a:p>
        </p:txBody>
      </p:sp>
      <p:sp>
        <p:nvSpPr>
          <p:cNvPr id="20" name="Rectangle 30"/>
          <p:cNvSpPr>
            <a:spLocks noChangeArrowheads="1"/>
          </p:cNvSpPr>
          <p:nvPr/>
        </p:nvSpPr>
        <p:spPr bwMode="auto">
          <a:xfrm>
            <a:off x="7649477" y="4595832"/>
            <a:ext cx="373252" cy="582914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2" name="Rectangle 32"/>
          <p:cNvSpPr>
            <a:spLocks noChangeArrowheads="1"/>
          </p:cNvSpPr>
          <p:nvPr/>
        </p:nvSpPr>
        <p:spPr bwMode="auto">
          <a:xfrm>
            <a:off x="8041416" y="3652267"/>
            <a:ext cx="813049" cy="934792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3" name="Text Box 33"/>
          <p:cNvSpPr txBox="1">
            <a:spLocks noChangeArrowheads="1"/>
          </p:cNvSpPr>
          <p:nvPr/>
        </p:nvSpPr>
        <p:spPr bwMode="auto">
          <a:xfrm rot="-5400000">
            <a:off x="7538893" y="2630637"/>
            <a:ext cx="1852793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00B050"/>
                </a:solidFill>
              </a:rPr>
              <a:t>Rest of Eastern Europe</a:t>
            </a:r>
          </a:p>
        </p:txBody>
      </p:sp>
      <p:sp>
        <p:nvSpPr>
          <p:cNvPr id="24" name="Rectangle 34"/>
          <p:cNvSpPr>
            <a:spLocks noChangeArrowheads="1"/>
          </p:cNvSpPr>
          <p:nvPr/>
        </p:nvSpPr>
        <p:spPr bwMode="auto">
          <a:xfrm>
            <a:off x="8864438" y="4595832"/>
            <a:ext cx="108270" cy="12280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5" name="Rectangle 35"/>
          <p:cNvSpPr>
            <a:spLocks noChangeArrowheads="1"/>
          </p:cNvSpPr>
          <p:nvPr/>
        </p:nvSpPr>
        <p:spPr bwMode="auto">
          <a:xfrm flipV="1">
            <a:off x="8990249" y="3804085"/>
            <a:ext cx="58860" cy="797811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6" name="Rectangle 36"/>
          <p:cNvSpPr>
            <a:spLocks noChangeArrowheads="1"/>
          </p:cNvSpPr>
          <p:nvPr/>
        </p:nvSpPr>
        <p:spPr bwMode="auto">
          <a:xfrm>
            <a:off x="9049109" y="3469472"/>
            <a:ext cx="109979" cy="11263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7" name="Rectangle 38"/>
          <p:cNvSpPr>
            <a:spLocks noChangeArrowheads="1"/>
          </p:cNvSpPr>
          <p:nvPr/>
        </p:nvSpPr>
        <p:spPr bwMode="auto">
          <a:xfrm>
            <a:off x="9167778" y="3645759"/>
            <a:ext cx="338531" cy="950871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8" name="Text Box 40"/>
          <p:cNvSpPr txBox="1">
            <a:spLocks noChangeArrowheads="1"/>
          </p:cNvSpPr>
          <p:nvPr/>
        </p:nvSpPr>
        <p:spPr bwMode="auto">
          <a:xfrm rot="-5400000">
            <a:off x="7128430" y="3811933"/>
            <a:ext cx="1377596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FFFFFF">
                    <a:lumMod val="50000"/>
                  </a:srgbClr>
                </a:solidFill>
              </a:rPr>
              <a:t>Russia</a:t>
            </a:r>
            <a:r>
              <a:rPr dirty="0" smtClean="0"/>
              <a:t> </a:t>
            </a:r>
            <a:endParaRPr lang="en-GB" sz="1209" dirty="0">
              <a:solidFill>
                <a:srgbClr val="92D050"/>
              </a:solidFill>
            </a:endParaRPr>
          </a:p>
        </p:txBody>
      </p:sp>
      <p:sp>
        <p:nvSpPr>
          <p:cNvPr id="29" name="Text Box 41"/>
          <p:cNvSpPr txBox="1">
            <a:spLocks noChangeArrowheads="1"/>
          </p:cNvSpPr>
          <p:nvPr/>
        </p:nvSpPr>
        <p:spPr bwMode="auto">
          <a:xfrm rot="-5400000">
            <a:off x="8501598" y="3157613"/>
            <a:ext cx="796823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83A00C">
                    <a:lumMod val="60000"/>
                    <a:lumOff val="40000"/>
                  </a:srgbClr>
                </a:solidFill>
              </a:rPr>
              <a:t>Brazil</a:t>
            </a:r>
            <a:r>
              <a:rPr dirty="0" smtClean="0"/>
              <a:t> </a:t>
            </a:r>
          </a:p>
        </p:txBody>
      </p:sp>
      <p:sp>
        <p:nvSpPr>
          <p:cNvPr id="30" name="Text Box 42"/>
          <p:cNvSpPr txBox="1">
            <a:spLocks noChangeArrowheads="1"/>
          </p:cNvSpPr>
          <p:nvPr/>
        </p:nvSpPr>
        <p:spPr bwMode="auto">
          <a:xfrm rot="-5400000">
            <a:off x="8281880" y="2989512"/>
            <a:ext cx="1491195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FFBC3D"/>
                </a:solidFill>
              </a:rPr>
              <a:t>Mexico</a:t>
            </a:r>
            <a:r>
              <a:rPr dirty="0" smtClean="0"/>
              <a:t> </a:t>
            </a:r>
          </a:p>
        </p:txBody>
      </p:sp>
      <p:sp>
        <p:nvSpPr>
          <p:cNvPr id="31" name="Text Box 43"/>
          <p:cNvSpPr txBox="1">
            <a:spLocks noChangeArrowheads="1"/>
          </p:cNvSpPr>
          <p:nvPr/>
        </p:nvSpPr>
        <p:spPr bwMode="auto">
          <a:xfrm rot="-5400000">
            <a:off x="8229555" y="2257305"/>
            <a:ext cx="1734200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FF0000"/>
                </a:solidFill>
              </a:rPr>
              <a:t>Rest of Latin America</a:t>
            </a:r>
            <a:endParaRPr lang="en-GB" sz="1209" dirty="0">
              <a:solidFill>
                <a:srgbClr val="FF0000"/>
              </a:solidFill>
            </a:endParaRPr>
          </a:p>
        </p:txBody>
      </p:sp>
      <p:sp>
        <p:nvSpPr>
          <p:cNvPr id="32" name="Text Box 44"/>
          <p:cNvSpPr txBox="1">
            <a:spLocks noChangeArrowheads="1"/>
          </p:cNvSpPr>
          <p:nvPr/>
        </p:nvSpPr>
        <p:spPr bwMode="auto">
          <a:xfrm rot="-5400000">
            <a:off x="8601765" y="2764381"/>
            <a:ext cx="1516485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0070C0"/>
                </a:solidFill>
              </a:rPr>
              <a:t>Middle East and Africa </a:t>
            </a:r>
            <a:endParaRPr lang="en-GB" sz="1209" dirty="0">
              <a:solidFill>
                <a:srgbClr val="0070C0"/>
              </a:solidFill>
            </a:endParaRPr>
          </a:p>
        </p:txBody>
      </p:sp>
      <p:sp>
        <p:nvSpPr>
          <p:cNvPr id="33" name="Text Box 46"/>
          <p:cNvSpPr txBox="1">
            <a:spLocks noChangeArrowheads="1"/>
          </p:cNvSpPr>
          <p:nvPr/>
        </p:nvSpPr>
        <p:spPr bwMode="auto">
          <a:xfrm>
            <a:off x="2244104" y="6196597"/>
            <a:ext cx="597631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100" dirty="0">
                <a:solidFill>
                  <a:srgbClr val="002664"/>
                </a:solidFill>
              </a:rPr>
              <a:t>The width of the bar indicates the export share of technology industry from Finland in 2015, % </a:t>
            </a:r>
          </a:p>
        </p:txBody>
      </p:sp>
      <p:sp>
        <p:nvSpPr>
          <p:cNvPr id="34" name="Text Box 48"/>
          <p:cNvSpPr txBox="1">
            <a:spLocks noChangeArrowheads="1"/>
          </p:cNvSpPr>
          <p:nvPr/>
        </p:nvSpPr>
        <p:spPr bwMode="auto">
          <a:xfrm>
            <a:off x="1944216" y="2921555"/>
            <a:ext cx="1688283" cy="464486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002060"/>
                </a:solidFill>
              </a:rPr>
              <a:t>Average growth: </a:t>
            </a:r>
            <a:endParaRPr lang="en-GB" sz="1209" b="1" dirty="0" smtClean="0">
              <a:solidFill>
                <a:srgbClr val="002060"/>
              </a:solidFill>
            </a:endParaRPr>
          </a:p>
          <a:p>
            <a:r>
              <a:rPr lang="fi-FI" sz="1209" b="1" dirty="0" smtClean="0">
                <a:solidFill>
                  <a:srgbClr val="002060"/>
                </a:solidFill>
              </a:rPr>
              <a:t>+2.0%</a:t>
            </a:r>
            <a:endParaRPr lang="en-GB" sz="1209" b="1" dirty="0">
              <a:solidFill>
                <a:srgbClr val="002060"/>
              </a:solidFill>
            </a:endParaRPr>
          </a:p>
        </p:txBody>
      </p:sp>
      <p:sp>
        <p:nvSpPr>
          <p:cNvPr id="35" name="Line 49"/>
          <p:cNvSpPr>
            <a:spLocks noChangeShapeType="1"/>
          </p:cNvSpPr>
          <p:nvPr/>
        </p:nvSpPr>
        <p:spPr bwMode="auto">
          <a:xfrm>
            <a:off x="964927" y="3952234"/>
            <a:ext cx="8534670" cy="32577"/>
          </a:xfrm>
          <a:prstGeom prst="line">
            <a:avLst/>
          </a:prstGeom>
          <a:noFill/>
          <a:ln w="31750">
            <a:solidFill>
              <a:srgbClr val="00206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fi-FI" sz="1814">
              <a:solidFill>
                <a:srgbClr val="002664"/>
              </a:solidFill>
            </a:endParaRPr>
          </a:p>
        </p:txBody>
      </p:sp>
      <p:cxnSp>
        <p:nvCxnSpPr>
          <p:cNvPr id="36" name="Suora nuoliyhdysviiva 35"/>
          <p:cNvCxnSpPr/>
          <p:nvPr/>
        </p:nvCxnSpPr>
        <p:spPr bwMode="auto">
          <a:xfrm>
            <a:off x="2490537" y="3433892"/>
            <a:ext cx="200368" cy="45139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421130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i-FI" dirty="0" smtClean="0"/>
              <a:t>8.6.2015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BA09BF7-F69F-4822-99D2-1243ADB2C61E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 smtClean="0"/>
              <a:t>Value of Order Books in the Electronics and </a:t>
            </a:r>
            <a:r>
              <a:rPr lang="en-GB" sz="3000" dirty="0" err="1" smtClean="0"/>
              <a:t>Electrotechnical</a:t>
            </a:r>
            <a:r>
              <a:rPr lang="en-GB" sz="3000" dirty="0" smtClean="0"/>
              <a:t> Industry in Finland</a:t>
            </a:r>
            <a:endParaRPr lang="en-GB" sz="3000" dirty="0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172982" y="1344318"/>
            <a:ext cx="6141616" cy="959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097" tIns="37048" rIns="74097" bIns="37048" anchor="ctr"/>
          <a:lstStyle/>
          <a:p>
            <a:pPr defTabSz="740895"/>
            <a:endParaRPr lang="fi-FI" sz="1970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4885813"/>
              </p:ext>
            </p:extLst>
          </p:nvPr>
        </p:nvGraphicFramePr>
        <p:xfrm>
          <a:off x="360239" y="1308769"/>
          <a:ext cx="9649072" cy="4045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7219471" y="2951931"/>
            <a:ext cx="1096362" cy="460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097" tIns="37048" rIns="74097" bIns="3704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i-FI" sz="1254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</a:p>
          <a:p>
            <a:pPr algn="ctr"/>
            <a:r>
              <a:rPr lang="fi-FI" sz="1254" b="1" dirty="0" err="1">
                <a:solidFill>
                  <a:srgbClr val="002664"/>
                </a:solidFill>
                <a:ea typeface="ＭＳ Ｐゴシック" pitchFamily="34" charset="-128"/>
              </a:rPr>
              <a:t>Combined</a:t>
            </a:r>
            <a:endParaRPr lang="fi-FI" sz="1074" b="1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1080319" y="1583779"/>
            <a:ext cx="5478964" cy="29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097" tIns="37048" rIns="74097" bIns="3704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00" dirty="0" err="1">
                <a:solidFill>
                  <a:srgbClr val="002664"/>
                </a:solidFill>
                <a:ea typeface="ＭＳ Ｐゴシック" pitchFamily="34" charset="-128"/>
              </a:rPr>
              <a:t>Million</a:t>
            </a:r>
            <a:r>
              <a:rPr lang="fi-FI" sz="140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664"/>
                </a:solidFill>
                <a:ea typeface="ＭＳ Ｐゴシック" pitchFamily="34" charset="-128"/>
              </a:rPr>
              <a:t>euros</a:t>
            </a:r>
            <a:r>
              <a:rPr lang="fi-FI" sz="1400" dirty="0">
                <a:solidFill>
                  <a:srgbClr val="002664"/>
                </a:solidFill>
                <a:ea typeface="ＭＳ Ｐゴシック" pitchFamily="34" charset="-128"/>
              </a:rPr>
              <a:t>, at </a:t>
            </a:r>
            <a:r>
              <a:rPr lang="fi-FI" sz="1400" dirty="0" err="1">
                <a:solidFill>
                  <a:srgbClr val="002664"/>
                </a:solidFill>
                <a:ea typeface="ＭＳ Ｐゴシック" pitchFamily="34" charset="-128"/>
              </a:rPr>
              <a:t>current</a:t>
            </a:r>
            <a:r>
              <a:rPr lang="fi-FI" sz="140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664"/>
                </a:solidFill>
                <a:ea typeface="ＭＳ Ｐゴシック" pitchFamily="34" charset="-128"/>
              </a:rPr>
              <a:t>prices</a:t>
            </a:r>
            <a:endParaRPr lang="fi-FI" sz="1400" dirty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14" name="Taulukk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138176"/>
              </p:ext>
            </p:extLst>
          </p:nvPr>
        </p:nvGraphicFramePr>
        <p:xfrm>
          <a:off x="1152327" y="5540765"/>
          <a:ext cx="4632489" cy="8048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2340"/>
                <a:gridCol w="1705972"/>
                <a:gridCol w="1824177"/>
              </a:tblGrid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Change: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31.3.2016 / 31.3.2015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31.3.2016 / 31.12.2015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E</a:t>
                      </a:r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xport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+16 %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-7 %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Domestic: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-30 %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-38 %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Combined: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+7 %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-13 %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380450" y="6363240"/>
            <a:ext cx="6542451" cy="41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114" tIns="37058" rIns="74114" bIns="3705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Source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: The Federation of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Finnish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Technology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Industries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’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order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book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survey’s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respondent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companies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, </a:t>
            </a:r>
          </a:p>
          <a:p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latest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information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31.3.2016          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	</a:t>
            </a:r>
          </a:p>
        </p:txBody>
      </p:sp>
      <p:pic>
        <p:nvPicPr>
          <p:cNvPr id="12" name="char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327" y="5199481"/>
            <a:ext cx="7560840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3761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i-FI" dirty="0" smtClean="0"/>
              <a:t>8.6.2015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BA09BF7-F69F-4822-99D2-1243ADB2C61E}" type="slidenum">
              <a:rPr lang="fi-FI" smtClean="0"/>
              <a:pPr/>
              <a:t>11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 smtClean="0"/>
              <a:t>Value on New Orders in the Mechanical Engineering in Finland</a:t>
            </a:r>
            <a:endParaRPr lang="en-GB" sz="3000" dirty="0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113258" y="1216338"/>
            <a:ext cx="6143037" cy="959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105" tIns="37052" rIns="74105" bIns="37052" anchor="ctr"/>
          <a:lstStyle/>
          <a:p>
            <a:pPr defTabSz="740895"/>
            <a:endParaRPr lang="fi-FI" sz="1970" b="1">
              <a:solidFill>
                <a:srgbClr val="29282E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1506064" y="1364227"/>
          <a:ext cx="6654957" cy="3919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9539283"/>
              </p:ext>
            </p:extLst>
          </p:nvPr>
        </p:nvGraphicFramePr>
        <p:xfrm>
          <a:off x="360239" y="1840092"/>
          <a:ext cx="9649072" cy="3658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152327" y="1595687"/>
            <a:ext cx="2581413" cy="290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105" tIns="37052" rIns="74105" bIns="37052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254" dirty="0">
                <a:solidFill>
                  <a:srgbClr val="B1BEB9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Million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euros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, at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current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prices</a:t>
            </a:r>
            <a:endParaRPr lang="fi-FI" sz="140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graphicFrame>
        <p:nvGraphicFramePr>
          <p:cNvPr id="14" name="Taulukk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33231"/>
              </p:ext>
            </p:extLst>
          </p:nvPr>
        </p:nvGraphicFramePr>
        <p:xfrm>
          <a:off x="1296343" y="5486185"/>
          <a:ext cx="4735802" cy="8048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9713"/>
                <a:gridCol w="1409713"/>
                <a:gridCol w="1916376"/>
              </a:tblGrid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Change: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I,2016 / I,2015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I,2016 / IV,2015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E</a:t>
                      </a:r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xport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-5 %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-15 %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Domestic: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+17 %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+4 %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</a:t>
                      </a:r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ombined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-10 %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296343" y="6363240"/>
            <a:ext cx="7128792" cy="41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4114" tIns="37058" rIns="74114" bIns="3705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Source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: The Federation of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Finnish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Technology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Industries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’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order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book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survey’s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respondent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companies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, </a:t>
            </a:r>
          </a:p>
          <a:p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latest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information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060"/>
                </a:solidFill>
                <a:ea typeface="ＭＳ Ｐゴシック" pitchFamily="34" charset="-128"/>
              </a:rPr>
              <a:t>January-March</a:t>
            </a: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 2016</a:t>
            </a:r>
            <a:endParaRPr lang="fi-FI" sz="110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graphicFrame>
        <p:nvGraphicFramePr>
          <p:cNvPr id="15" name="Taulukko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086434"/>
              </p:ext>
            </p:extLst>
          </p:nvPr>
        </p:nvGraphicFramePr>
        <p:xfrm>
          <a:off x="1296346" y="5184179"/>
          <a:ext cx="6864675" cy="38700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72056"/>
                <a:gridCol w="578640"/>
                <a:gridCol w="571325"/>
                <a:gridCol w="571325"/>
                <a:gridCol w="571325"/>
                <a:gridCol w="571325"/>
                <a:gridCol w="571325"/>
                <a:gridCol w="571325"/>
                <a:gridCol w="569861"/>
                <a:gridCol w="572056"/>
                <a:gridCol w="572056"/>
                <a:gridCol w="572056"/>
              </a:tblGrid>
              <a:tr h="387006"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2005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2006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2007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2008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81052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i-FI" dirty="0" smtClean="0"/>
              <a:t>8.6.2015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BA09BF7-F69F-4822-99D2-1243ADB2C61E}" type="slidenum">
              <a:rPr lang="fi-FI" smtClean="0">
                <a:solidFill>
                  <a:srgbClr val="B1BEB9"/>
                </a:solidFill>
              </a:rPr>
              <a:pPr/>
              <a:t>12</a:t>
            </a:fld>
            <a:endParaRPr lang="fi-FI">
              <a:solidFill>
                <a:srgbClr val="B1BEB9"/>
              </a:solidFill>
            </a:endParaRP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 smtClean="0"/>
              <a:t>Value of Order Books in the Mechanical Engineering in Finland</a:t>
            </a:r>
            <a:endParaRPr lang="en-GB" sz="3000" dirty="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113258" y="1280329"/>
            <a:ext cx="6143037" cy="95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097" tIns="37048" rIns="74097" bIns="37048" anchor="ctr"/>
          <a:lstStyle/>
          <a:p>
            <a:pPr defTabSz="740895"/>
            <a:endParaRPr lang="fi-FI" sz="1970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6107162"/>
              </p:ext>
            </p:extLst>
          </p:nvPr>
        </p:nvGraphicFramePr>
        <p:xfrm>
          <a:off x="360239" y="1869857"/>
          <a:ext cx="9721080" cy="3458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7489031" y="2202638"/>
            <a:ext cx="933510" cy="26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097" tIns="37048" rIns="74097" bIns="3704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254" b="1" dirty="0" err="1">
                <a:solidFill>
                  <a:srgbClr val="002664"/>
                </a:solidFill>
                <a:ea typeface="ＭＳ Ｐゴシック" pitchFamily="34" charset="-128"/>
              </a:rPr>
              <a:t>Combined</a:t>
            </a:r>
            <a:endParaRPr lang="fi-FI" sz="1074" b="1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152327" y="1622776"/>
            <a:ext cx="2536513" cy="29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097" tIns="37048" rIns="74097" bIns="3704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i-FI" sz="1400" dirty="0" err="1">
                <a:solidFill>
                  <a:srgbClr val="002664"/>
                </a:solidFill>
                <a:ea typeface="ＭＳ Ｐゴシック" pitchFamily="34" charset="-128"/>
              </a:rPr>
              <a:t>Million</a:t>
            </a:r>
            <a:r>
              <a:rPr lang="fi-FI" sz="140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664"/>
                </a:solidFill>
                <a:ea typeface="ＭＳ Ｐゴシック" pitchFamily="34" charset="-128"/>
              </a:rPr>
              <a:t>euros</a:t>
            </a:r>
            <a:r>
              <a:rPr lang="fi-FI" sz="1400" dirty="0">
                <a:solidFill>
                  <a:srgbClr val="002664"/>
                </a:solidFill>
                <a:ea typeface="ＭＳ Ｐゴシック" pitchFamily="34" charset="-128"/>
              </a:rPr>
              <a:t>, at </a:t>
            </a:r>
            <a:r>
              <a:rPr lang="fi-FI" sz="1400" dirty="0" err="1">
                <a:solidFill>
                  <a:srgbClr val="002664"/>
                </a:solidFill>
                <a:ea typeface="ＭＳ Ｐゴシック" pitchFamily="34" charset="-128"/>
              </a:rPr>
              <a:t>current</a:t>
            </a:r>
            <a:r>
              <a:rPr lang="fi-FI" sz="140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664"/>
                </a:solidFill>
                <a:ea typeface="ＭＳ Ｐゴシック" pitchFamily="34" charset="-128"/>
              </a:rPr>
              <a:t>prices</a:t>
            </a:r>
            <a:endParaRPr lang="fi-FI" sz="1400" dirty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12" name="Taulukk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450157"/>
              </p:ext>
            </p:extLst>
          </p:nvPr>
        </p:nvGraphicFramePr>
        <p:xfrm>
          <a:off x="1224335" y="5520934"/>
          <a:ext cx="5293351" cy="8048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7026"/>
                <a:gridCol w="1709959"/>
                <a:gridCol w="2196366"/>
              </a:tblGrid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Change: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31.3.2016 / 31.3.2015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31.3.2016 / 31.12.2015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E</a:t>
                      </a:r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xport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+36 %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+2 %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Domestic: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+3 %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+2 %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Combined: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+28 %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+2 %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296343" y="6345638"/>
            <a:ext cx="6542451" cy="41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114" tIns="37058" rIns="74114" bIns="3705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 err="1">
                <a:solidFill>
                  <a:srgbClr val="002664"/>
                </a:solidFill>
                <a:ea typeface="ＭＳ Ｐゴシック" pitchFamily="34" charset="-128"/>
              </a:rPr>
              <a:t>Source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: The Federation of </a:t>
            </a:r>
            <a:r>
              <a:rPr lang="fi-FI" sz="1100" dirty="0" err="1">
                <a:solidFill>
                  <a:srgbClr val="002664"/>
                </a:solidFill>
                <a:ea typeface="ＭＳ Ｐゴシック" pitchFamily="34" charset="-128"/>
              </a:rPr>
              <a:t>Finnish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 Technology </a:t>
            </a:r>
            <a:r>
              <a:rPr lang="fi-FI" sz="1100" dirty="0" err="1">
                <a:solidFill>
                  <a:srgbClr val="002664"/>
                </a:solidFill>
                <a:ea typeface="ＭＳ Ｐゴシック" pitchFamily="34" charset="-128"/>
              </a:rPr>
              <a:t>Industries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’ </a:t>
            </a:r>
            <a:r>
              <a:rPr lang="fi-FI" sz="1100" dirty="0" err="1">
                <a:solidFill>
                  <a:srgbClr val="002664"/>
                </a:solidFill>
                <a:ea typeface="ＭＳ Ｐゴシック" pitchFamily="34" charset="-128"/>
              </a:rPr>
              <a:t>order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664"/>
                </a:solidFill>
                <a:ea typeface="ＭＳ Ｐゴシック" pitchFamily="34" charset="-128"/>
              </a:rPr>
              <a:t>book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664"/>
                </a:solidFill>
                <a:ea typeface="ＭＳ Ｐゴシック" pitchFamily="34" charset="-128"/>
              </a:rPr>
              <a:t>survey’s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664"/>
                </a:solidFill>
                <a:ea typeface="ＭＳ Ｐゴシック" pitchFamily="34" charset="-128"/>
              </a:rPr>
              <a:t>respondent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664"/>
                </a:solidFill>
                <a:ea typeface="ＭＳ Ｐゴシック" pitchFamily="34" charset="-128"/>
              </a:rPr>
              <a:t>companies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, </a:t>
            </a:r>
          </a:p>
          <a:p>
            <a:r>
              <a:rPr lang="fi-FI" sz="1100" dirty="0" err="1">
                <a:solidFill>
                  <a:srgbClr val="002664"/>
                </a:solidFill>
                <a:ea typeface="ＭＳ Ｐゴシック" pitchFamily="34" charset="-128"/>
              </a:rPr>
              <a:t>latest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664"/>
                </a:solidFill>
                <a:ea typeface="ＭＳ Ｐゴシック" pitchFamily="34" charset="-128"/>
              </a:rPr>
              <a:t>information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31.3.2016          </a:t>
            </a:r>
            <a:r>
              <a:rPr lang="fi-FI" sz="986" dirty="0">
                <a:solidFill>
                  <a:srgbClr val="002664"/>
                </a:solidFill>
                <a:ea typeface="ＭＳ Ｐゴシック" pitchFamily="34" charset="-128"/>
              </a:rPr>
              <a:t>	</a:t>
            </a:r>
          </a:p>
        </p:txBody>
      </p:sp>
      <p:pic>
        <p:nvPicPr>
          <p:cNvPr id="14" name="char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335" y="5199481"/>
            <a:ext cx="7632848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3556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5739319"/>
              </p:ext>
            </p:extLst>
          </p:nvPr>
        </p:nvGraphicFramePr>
        <p:xfrm>
          <a:off x="431800" y="1727200"/>
          <a:ext cx="9502775" cy="4453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FC727C5-036D-420D-BE20-867D7AF3BD93}" type="datetime1">
              <a:rPr lang="fi-FI" smtClean="0">
                <a:solidFill>
                  <a:srgbClr val="002664"/>
                </a:solidFill>
              </a:rPr>
              <a:pPr/>
              <a:t>3.5.2016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A09BF7-F69F-4822-99D2-1243ADB2C61E}" type="slidenum">
              <a:rPr lang="fi-FI" smtClean="0">
                <a:solidFill>
                  <a:srgbClr val="002664"/>
                </a:solidFill>
              </a:rPr>
              <a:pPr/>
              <a:t>13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1067228" eaLnBrk="0" hangingPunct="0"/>
            <a:r>
              <a:rPr lang="fi-FI" sz="3000" kern="1200" dirty="0" err="1" smtClean="0">
                <a:solidFill>
                  <a:srgbClr val="002664"/>
                </a:solidFill>
                <a:latin typeface="Arial" charset="0"/>
                <a:ea typeface="ＭＳ Ｐゴシック" pitchFamily="-128" charset="-128"/>
                <a:cs typeface="+mn-cs"/>
              </a:rPr>
              <a:t>Turnover</a:t>
            </a:r>
            <a:r>
              <a:rPr lang="fi-FI" sz="3000" kern="1200" dirty="0" smtClean="0">
                <a:solidFill>
                  <a:srgbClr val="002664"/>
                </a:solidFill>
                <a:latin typeface="Arial" charset="0"/>
                <a:ea typeface="ＭＳ Ｐゴシック" pitchFamily="-128" charset="-128"/>
                <a:cs typeface="+mn-cs"/>
              </a:rPr>
              <a:t> of the </a:t>
            </a:r>
            <a:r>
              <a:rPr lang="fi-FI" sz="3000" kern="1200" dirty="0" err="1" smtClean="0">
                <a:solidFill>
                  <a:srgbClr val="002664"/>
                </a:solidFill>
                <a:latin typeface="Arial" charset="0"/>
                <a:ea typeface="ＭＳ Ｐゴシック" pitchFamily="-128" charset="-128"/>
                <a:cs typeface="+mn-cs"/>
              </a:rPr>
              <a:t>Metals</a:t>
            </a:r>
            <a:r>
              <a:rPr lang="fi-FI" sz="3000" kern="1200" dirty="0" smtClean="0">
                <a:solidFill>
                  <a:srgbClr val="002664"/>
                </a:solidFill>
                <a:latin typeface="Arial" charset="0"/>
                <a:ea typeface="ＭＳ Ｐゴシック" pitchFamily="-128" charset="-128"/>
                <a:cs typeface="+mn-cs"/>
              </a:rPr>
              <a:t> Industry in Finland</a:t>
            </a:r>
            <a:endParaRPr lang="fi-FI" sz="3000" dirty="0"/>
          </a:p>
        </p:txBody>
      </p:sp>
      <p:graphicFrame>
        <p:nvGraphicFramePr>
          <p:cNvPr id="8" name="Taulukk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259274"/>
              </p:ext>
            </p:extLst>
          </p:nvPr>
        </p:nvGraphicFramePr>
        <p:xfrm>
          <a:off x="860013" y="5832250"/>
          <a:ext cx="8824392" cy="30804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35366"/>
                <a:gridCol w="735366"/>
                <a:gridCol w="735366"/>
                <a:gridCol w="735366"/>
                <a:gridCol w="735366"/>
                <a:gridCol w="735366"/>
                <a:gridCol w="735366"/>
                <a:gridCol w="735366"/>
                <a:gridCol w="735366"/>
                <a:gridCol w="735366"/>
                <a:gridCol w="735366"/>
                <a:gridCol w="735366"/>
              </a:tblGrid>
              <a:tr h="308041"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+mj-lt"/>
                          <a:cs typeface="Arial" panose="020B0604020202020204" pitchFamily="34" charset="0"/>
                        </a:rPr>
                        <a:t>2005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+mj-lt"/>
                          <a:cs typeface="Arial" panose="020B0604020202020204" pitchFamily="34" charset="0"/>
                        </a:rPr>
                        <a:t>2006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+mj-lt"/>
                          <a:cs typeface="Arial" panose="020B0604020202020204" pitchFamily="34" charset="0"/>
                        </a:rPr>
                        <a:t>2007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+mj-lt"/>
                          <a:cs typeface="Arial" panose="020B0604020202020204" pitchFamily="34" charset="0"/>
                        </a:rPr>
                        <a:t>2008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+mj-lt"/>
                          <a:cs typeface="Arial" panose="020B0604020202020204" pitchFamily="34" charset="0"/>
                        </a:rPr>
                        <a:t>2009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+mj-lt"/>
                          <a:cs typeface="Arial" panose="020B0604020202020204" pitchFamily="34" charset="0"/>
                        </a:rPr>
                        <a:t>2010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+mj-lt"/>
                          <a:cs typeface="Arial" panose="020B0604020202020204" pitchFamily="34" charset="0"/>
                        </a:rPr>
                        <a:t>2011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+mj-lt"/>
                          <a:cs typeface="Arial" panose="020B0604020202020204" pitchFamily="34" charset="0"/>
                        </a:rPr>
                        <a:t>2012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+mj-lt"/>
                          <a:cs typeface="Arial" panose="020B0604020202020204" pitchFamily="34" charset="0"/>
                        </a:rPr>
                        <a:t>2013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+mj-lt"/>
                          <a:cs typeface="Arial" panose="020B0604020202020204" pitchFamily="34" charset="0"/>
                        </a:rPr>
                        <a:t>2014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+mj-lt"/>
                          <a:cs typeface="Arial" panose="020B0604020202020204" pitchFamily="34" charset="0"/>
                        </a:rPr>
                        <a:t>2015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+mj-lt"/>
                          <a:cs typeface="Arial" panose="020B0604020202020204" pitchFamily="34" charset="0"/>
                        </a:rPr>
                        <a:t>2016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464695" y="1651346"/>
            <a:ext cx="5263356" cy="314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6535" tIns="48268" rIns="96535" bIns="48268">
            <a:spAutoFit/>
          </a:bodyPr>
          <a:lstStyle>
            <a:lvl1pPr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79425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57263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436688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916113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3733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305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877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49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/>
            <a:r>
              <a:rPr lang="fi-FI" sz="1411" dirty="0" err="1" smtClean="0">
                <a:solidFill>
                  <a:srgbClr val="002664"/>
                </a:solidFill>
              </a:rPr>
              <a:t>Change</a:t>
            </a:r>
            <a:r>
              <a:rPr lang="fi-FI" sz="1411" dirty="0" smtClean="0">
                <a:solidFill>
                  <a:srgbClr val="002664"/>
                </a:solidFill>
              </a:rPr>
              <a:t>: 1,2016 </a:t>
            </a:r>
            <a:r>
              <a:rPr lang="fi-FI" sz="1411" dirty="0">
                <a:solidFill>
                  <a:srgbClr val="002664"/>
                </a:solidFill>
              </a:rPr>
              <a:t>/ </a:t>
            </a:r>
            <a:r>
              <a:rPr lang="fi-FI" sz="1411" dirty="0" smtClean="0">
                <a:solidFill>
                  <a:srgbClr val="002664"/>
                </a:solidFill>
              </a:rPr>
              <a:t>1,2015, </a:t>
            </a:r>
            <a:r>
              <a:rPr lang="fi-FI" sz="1411" dirty="0">
                <a:solidFill>
                  <a:srgbClr val="002664"/>
                </a:solidFill>
              </a:rPr>
              <a:t>%</a:t>
            </a: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1368351" y="6330537"/>
            <a:ext cx="6531176" cy="426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385" tIns="43693" rIns="87385" bIns="43693">
            <a:spAutoFit/>
          </a:bodyPr>
          <a:lstStyle>
            <a:lvl1pPr defTabSz="866775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33388" defTabSz="866775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866775" defTabSz="866775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00163" defTabSz="866775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733550" defTabSz="866775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190750" defTabSz="866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647950" defTabSz="866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105150" defTabSz="866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562350" defTabSz="866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Seasonally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adjusted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turnover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index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,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latest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information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1/2016 </a:t>
            </a:r>
          </a:p>
          <a:p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Source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: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Statistics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Finland </a:t>
            </a:r>
            <a:endParaRPr lang="fi-FI" sz="1100" dirty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8929191" y="3713530"/>
            <a:ext cx="887032" cy="34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6535" tIns="48268" rIns="96535" bIns="48268"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marL="479425" defTabSz="957263">
              <a:defRPr>
                <a:solidFill>
                  <a:schemeClr val="tx1"/>
                </a:solidFill>
                <a:latin typeface="Arial" charset="0"/>
              </a:defRPr>
            </a:lvl2pPr>
            <a:lvl3pPr marL="957263" defTabSz="957263">
              <a:defRPr>
                <a:solidFill>
                  <a:schemeClr val="tx1"/>
                </a:solidFill>
                <a:latin typeface="Arial" charset="0"/>
              </a:defRPr>
            </a:lvl3pPr>
            <a:lvl4pPr marL="1436688" defTabSz="957263">
              <a:defRPr>
                <a:solidFill>
                  <a:schemeClr val="tx1"/>
                </a:solidFill>
                <a:latin typeface="Arial" charset="0"/>
              </a:defRPr>
            </a:lvl4pPr>
            <a:lvl5pPr marL="1916113" defTabSz="957263">
              <a:defRPr>
                <a:solidFill>
                  <a:schemeClr val="tx1"/>
                </a:solidFill>
                <a:latin typeface="Arial" charset="0"/>
              </a:defRPr>
            </a:lvl5pPr>
            <a:lvl6pPr marL="23733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305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877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49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613" b="1" dirty="0" smtClean="0">
                <a:solidFill>
                  <a:srgbClr val="0070C0"/>
                </a:solidFill>
                <a:ea typeface="ＭＳ Ｐゴシック" pitchFamily="-128" charset="-128"/>
              </a:rPr>
              <a:t>-14 %</a:t>
            </a:r>
            <a:endParaRPr lang="fi-FI" sz="1613" b="1" dirty="0">
              <a:solidFill>
                <a:srgbClr val="0070C0"/>
              </a:solidFill>
              <a:latin typeface="Frutiger LT 45 Light" pitchFamily="34" charset="0"/>
              <a:ea typeface="ＭＳ Ｐゴシック" pitchFamily="-1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98931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0822883"/>
              </p:ext>
            </p:extLst>
          </p:nvPr>
        </p:nvGraphicFramePr>
        <p:xfrm>
          <a:off x="360240" y="1727200"/>
          <a:ext cx="9574336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FC727C5-036D-420D-BE20-867D7AF3BD93}" type="datetime1">
              <a:rPr lang="fi-FI" smtClean="0">
                <a:solidFill>
                  <a:srgbClr val="002664"/>
                </a:solidFill>
              </a:rPr>
              <a:pPr/>
              <a:t>3.5.2016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A09BF7-F69F-4822-99D2-1243ADB2C61E}" type="slidenum">
              <a:rPr lang="fi-FI" smtClean="0">
                <a:solidFill>
                  <a:srgbClr val="002664"/>
                </a:solidFill>
              </a:rPr>
              <a:pPr/>
              <a:t>14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fi-FI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Volume of the </a:t>
            </a:r>
            <a:r>
              <a:rPr lang="fi-FI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Metals</a:t>
            </a:r>
            <a:r>
              <a:rPr lang="fi-FI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Industry in Finland</a:t>
            </a:r>
            <a:endParaRPr lang="fi-FI" sz="3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ulukk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734387"/>
              </p:ext>
            </p:extLst>
          </p:nvPr>
        </p:nvGraphicFramePr>
        <p:xfrm>
          <a:off x="860013" y="5904259"/>
          <a:ext cx="8861256" cy="305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38438"/>
                <a:gridCol w="738438"/>
                <a:gridCol w="738438"/>
                <a:gridCol w="738438"/>
                <a:gridCol w="738438"/>
                <a:gridCol w="738438"/>
                <a:gridCol w="738438"/>
                <a:gridCol w="738438"/>
                <a:gridCol w="738438"/>
                <a:gridCol w="738438"/>
                <a:gridCol w="738438"/>
                <a:gridCol w="738438"/>
              </a:tblGrid>
              <a:tr h="291839"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+mj-lt"/>
                          <a:cs typeface="Arial" panose="020B0604020202020204" pitchFamily="34" charset="0"/>
                        </a:rPr>
                        <a:t>2005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+mj-lt"/>
                          <a:cs typeface="Arial" panose="020B0604020202020204" pitchFamily="34" charset="0"/>
                        </a:rPr>
                        <a:t>2006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+mj-lt"/>
                          <a:cs typeface="Arial" panose="020B0604020202020204" pitchFamily="34" charset="0"/>
                        </a:rPr>
                        <a:t>2007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+mj-lt"/>
                          <a:cs typeface="Arial" panose="020B0604020202020204" pitchFamily="34" charset="0"/>
                        </a:rPr>
                        <a:t>2008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+mj-lt"/>
                          <a:cs typeface="Arial" panose="020B0604020202020204" pitchFamily="34" charset="0"/>
                        </a:rPr>
                        <a:t>2009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+mj-lt"/>
                          <a:cs typeface="Arial" panose="020B0604020202020204" pitchFamily="34" charset="0"/>
                        </a:rPr>
                        <a:t>2010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+mj-lt"/>
                          <a:cs typeface="Arial" panose="020B0604020202020204" pitchFamily="34" charset="0"/>
                        </a:rPr>
                        <a:t>2011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+mj-lt"/>
                          <a:cs typeface="Arial" panose="020B0604020202020204" pitchFamily="34" charset="0"/>
                        </a:rPr>
                        <a:t>2012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+mj-lt"/>
                          <a:cs typeface="Arial" panose="020B0604020202020204" pitchFamily="34" charset="0"/>
                        </a:rPr>
                        <a:t>2013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+mj-lt"/>
                          <a:cs typeface="Arial" panose="020B0604020202020204" pitchFamily="34" charset="0"/>
                        </a:rPr>
                        <a:t>2014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+mj-lt"/>
                          <a:cs typeface="Arial" panose="020B0604020202020204" pitchFamily="34" charset="0"/>
                        </a:rPr>
                        <a:t>2015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+mj-lt"/>
                          <a:cs typeface="Arial" panose="020B0604020202020204" pitchFamily="34" charset="0"/>
                        </a:rPr>
                        <a:t>2016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536703" y="1647984"/>
            <a:ext cx="5263356" cy="314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6535" tIns="48268" rIns="96535" bIns="48268">
            <a:spAutoFit/>
          </a:bodyPr>
          <a:lstStyle>
            <a:lvl1pPr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79425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57263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436688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916113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3733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305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877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49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/>
            <a:r>
              <a:rPr lang="fi-FI" sz="1411" dirty="0" err="1" smtClean="0">
                <a:solidFill>
                  <a:srgbClr val="002664"/>
                </a:solidFill>
              </a:rPr>
              <a:t>Change</a:t>
            </a:r>
            <a:r>
              <a:rPr lang="fi-FI" sz="1411" dirty="0" smtClean="0">
                <a:solidFill>
                  <a:srgbClr val="002664"/>
                </a:solidFill>
              </a:rPr>
              <a:t>: 1-2,2016 </a:t>
            </a:r>
            <a:r>
              <a:rPr lang="fi-FI" sz="1411" dirty="0">
                <a:solidFill>
                  <a:srgbClr val="002664"/>
                </a:solidFill>
              </a:rPr>
              <a:t>/ </a:t>
            </a:r>
            <a:r>
              <a:rPr lang="fi-FI" sz="1411" dirty="0" smtClean="0">
                <a:solidFill>
                  <a:srgbClr val="002664"/>
                </a:solidFill>
              </a:rPr>
              <a:t>1-2,2015, </a:t>
            </a:r>
            <a:r>
              <a:rPr lang="fi-FI" sz="1411" dirty="0">
                <a:solidFill>
                  <a:srgbClr val="002664"/>
                </a:solidFill>
              </a:rPr>
              <a:t>%</a:t>
            </a:r>
          </a:p>
        </p:txBody>
      </p:sp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9163261" y="3017038"/>
            <a:ext cx="636798" cy="32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142" tIns="36283" rIns="18142" bIns="36283">
            <a:spAutoFit/>
          </a:bodyPr>
          <a:lstStyle>
            <a:lvl1pPr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79425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57263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436688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916113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3733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305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877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49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613" b="1" dirty="0" smtClean="0">
                <a:solidFill>
                  <a:srgbClr val="D95E16"/>
                </a:solidFill>
              </a:rPr>
              <a:t>+5 % </a:t>
            </a:r>
            <a:endParaRPr lang="fi-FI" sz="1613" b="1" dirty="0">
              <a:solidFill>
                <a:srgbClr val="D95E16"/>
              </a:solidFill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1368351" y="6338937"/>
            <a:ext cx="4064184" cy="426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7385" tIns="43693" rIns="87385" bIns="43693">
            <a:spAutoFit/>
          </a:bodyPr>
          <a:lstStyle>
            <a:lvl1pPr defTabSz="866775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33388" defTabSz="866775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866775" defTabSz="866775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00163" defTabSz="866775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733550" defTabSz="866775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190750" defTabSz="866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647950" defTabSz="866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105150" defTabSz="866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562350" defTabSz="866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Seasonally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adjusted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volume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index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,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latest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information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2/2016</a:t>
            </a:r>
          </a:p>
          <a:p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Source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: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Statistics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Finland </a:t>
            </a:r>
            <a:endParaRPr lang="fi-FI" sz="1100" dirty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61572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i-FI" dirty="0" smtClean="0"/>
              <a:t>8.6.2015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BA09BF7-F69F-4822-99D2-1243ADB2C61E}" type="slidenum">
              <a:rPr lang="fi-FI" smtClean="0"/>
              <a:pPr/>
              <a:t>15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 smtClean="0"/>
              <a:t>Value of New Orders in the Consulting Engineering in Finland</a:t>
            </a:r>
            <a:endParaRPr lang="en-GB" sz="3000" dirty="0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2113258" y="1216338"/>
            <a:ext cx="6143037" cy="959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105" tIns="37052" rIns="74105" bIns="37052" anchor="ctr"/>
          <a:lstStyle/>
          <a:p>
            <a:pPr defTabSz="740895"/>
            <a:endParaRPr lang="fi-FI" sz="1970" b="1">
              <a:solidFill>
                <a:srgbClr val="29282E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1506064" y="1364227"/>
          <a:ext cx="6654957" cy="3919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8687910"/>
              </p:ext>
            </p:extLst>
          </p:nvPr>
        </p:nvGraphicFramePr>
        <p:xfrm>
          <a:off x="288231" y="1865514"/>
          <a:ext cx="9721079" cy="3521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936303" y="1626167"/>
            <a:ext cx="2536529" cy="290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105" tIns="37052" rIns="74105" bIns="37052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Million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euros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, at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current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prices</a:t>
            </a:r>
            <a:endParaRPr lang="fi-FI" sz="140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graphicFrame>
        <p:nvGraphicFramePr>
          <p:cNvPr id="12" name="Taulukk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242156"/>
              </p:ext>
            </p:extLst>
          </p:nvPr>
        </p:nvGraphicFramePr>
        <p:xfrm>
          <a:off x="1008305" y="5147470"/>
          <a:ext cx="7248000" cy="38700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04000"/>
                <a:gridCol w="604000"/>
                <a:gridCol w="604000"/>
                <a:gridCol w="604000"/>
                <a:gridCol w="604000"/>
                <a:gridCol w="604000"/>
                <a:gridCol w="604000"/>
                <a:gridCol w="604000"/>
                <a:gridCol w="604000"/>
                <a:gridCol w="604000"/>
                <a:gridCol w="604000"/>
                <a:gridCol w="604000"/>
              </a:tblGrid>
              <a:tr h="387006"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2005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2006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2007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2008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727192"/>
              </p:ext>
            </p:extLst>
          </p:nvPr>
        </p:nvGraphicFramePr>
        <p:xfrm>
          <a:off x="1008311" y="5517421"/>
          <a:ext cx="4607805" cy="8048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3101"/>
                <a:gridCol w="1445211"/>
                <a:gridCol w="1799493"/>
              </a:tblGrid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Change: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I,2016 / I,2015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I,2016 / IV,2015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E</a:t>
                      </a:r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xport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+33 %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+20 %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Domestic: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+10</a:t>
                      </a:r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+11 %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</a:t>
                      </a:r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ombined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+12 %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+12 %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368351" y="6345638"/>
            <a:ext cx="6597588" cy="41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4114" tIns="37058" rIns="74114" bIns="3705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Source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: The Federation of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Finnish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Technology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Industries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’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order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book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survey’s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respondent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companies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, </a:t>
            </a:r>
          </a:p>
          <a:p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latest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information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060"/>
                </a:solidFill>
                <a:ea typeface="ＭＳ Ｐゴシック" pitchFamily="34" charset="-128"/>
              </a:rPr>
              <a:t>January-March</a:t>
            </a: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 2016</a:t>
            </a:r>
            <a:endParaRPr lang="fi-FI" sz="110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52220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i-FI" dirty="0" smtClean="0"/>
              <a:t>8.6.2015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BA09BF7-F69F-4822-99D2-1243ADB2C61E}" type="slidenum">
              <a:rPr lang="fi-FI" smtClean="0"/>
              <a:pPr/>
              <a:t>16</a:t>
            </a:fld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 smtClean="0"/>
              <a:t>Value of Order Books in the Consulting Engineering in Finland</a:t>
            </a:r>
            <a:endParaRPr lang="en-GB" sz="3000" dirty="0"/>
          </a:p>
        </p:txBody>
      </p:sp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2113258" y="1280329"/>
            <a:ext cx="6143037" cy="95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097" tIns="37048" rIns="74097" bIns="37048" anchor="ctr"/>
          <a:lstStyle/>
          <a:p>
            <a:pPr defTabSz="740895"/>
            <a:endParaRPr lang="fi-FI" sz="1970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340816"/>
              </p:ext>
            </p:extLst>
          </p:nvPr>
        </p:nvGraphicFramePr>
        <p:xfrm>
          <a:off x="431654" y="1760254"/>
          <a:ext cx="9649665" cy="3567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7372039" y="2090598"/>
            <a:ext cx="933510" cy="26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097" tIns="37048" rIns="74097" bIns="3704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254" b="1" dirty="0" err="1">
                <a:solidFill>
                  <a:srgbClr val="002664"/>
                </a:solidFill>
                <a:ea typeface="ＭＳ Ｐゴシック" pitchFamily="34" charset="-128"/>
              </a:rPr>
              <a:t>Combined</a:t>
            </a:r>
            <a:endParaRPr lang="fi-FI" sz="1074" b="1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936303" y="1615122"/>
            <a:ext cx="2536513" cy="29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097" tIns="37048" rIns="74097" bIns="3704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i-FI" sz="1400" dirty="0" err="1">
                <a:solidFill>
                  <a:srgbClr val="002664"/>
                </a:solidFill>
                <a:ea typeface="ＭＳ Ｐゴシック" pitchFamily="34" charset="-128"/>
              </a:rPr>
              <a:t>Million</a:t>
            </a:r>
            <a:r>
              <a:rPr lang="fi-FI" sz="140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664"/>
                </a:solidFill>
                <a:ea typeface="ＭＳ Ｐゴシック" pitchFamily="34" charset="-128"/>
              </a:rPr>
              <a:t>euros</a:t>
            </a:r>
            <a:r>
              <a:rPr lang="fi-FI" sz="1400" dirty="0">
                <a:solidFill>
                  <a:srgbClr val="002664"/>
                </a:solidFill>
                <a:ea typeface="ＭＳ Ｐゴシック" pitchFamily="34" charset="-128"/>
              </a:rPr>
              <a:t>, at </a:t>
            </a:r>
            <a:r>
              <a:rPr lang="fi-FI" sz="1400" dirty="0" err="1">
                <a:solidFill>
                  <a:srgbClr val="002664"/>
                </a:solidFill>
                <a:ea typeface="ＭＳ Ｐゴシック" pitchFamily="34" charset="-128"/>
              </a:rPr>
              <a:t>current</a:t>
            </a:r>
            <a:r>
              <a:rPr lang="fi-FI" sz="140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664"/>
                </a:solidFill>
                <a:ea typeface="ＭＳ Ｐゴシック" pitchFamily="34" charset="-128"/>
              </a:rPr>
              <a:t>prices</a:t>
            </a:r>
            <a:endParaRPr lang="fi-FI" sz="1400" dirty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296343" y="6345638"/>
            <a:ext cx="6542451" cy="41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114" tIns="37058" rIns="74114" bIns="3705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Source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: The Federation of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Finnish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Technology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Industries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’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order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book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survey’s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respondent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companies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, </a:t>
            </a:r>
          </a:p>
          <a:p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latest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information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31.3.2016          </a:t>
            </a:r>
            <a:r>
              <a:rPr lang="fi-FI" sz="986" dirty="0">
                <a:solidFill>
                  <a:srgbClr val="002664"/>
                </a:solidFill>
                <a:ea typeface="ＭＳ Ｐゴシック" pitchFamily="34" charset="-128"/>
              </a:rPr>
              <a:t>	</a:t>
            </a:r>
          </a:p>
        </p:txBody>
      </p:sp>
      <p:graphicFrame>
        <p:nvGraphicFramePr>
          <p:cNvPr id="15" name="Taulukko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466072"/>
              </p:ext>
            </p:extLst>
          </p:nvPr>
        </p:nvGraphicFramePr>
        <p:xfrm>
          <a:off x="1080319" y="5540810"/>
          <a:ext cx="5184577" cy="8048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0850"/>
                <a:gridCol w="1705568"/>
                <a:gridCol w="2028159"/>
              </a:tblGrid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Change: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31.3.2016 / 31.3.2015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31.3.2016 / 31.12.2015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E</a:t>
                      </a:r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xport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-2 %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+10 %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Domestic: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+25 %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+6 %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Combined: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+20 %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+7 %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pic>
        <p:nvPicPr>
          <p:cNvPr id="14" name="char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319" y="5199481"/>
            <a:ext cx="7992888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843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äivämäärän paikkamerkki 1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i-FI" dirty="0" smtClean="0"/>
              <a:t>8.6.2015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BA09BF7-F69F-4822-99D2-1243ADB2C61E}" type="slidenum">
              <a:rPr lang="fi-FI" smtClean="0"/>
              <a:pPr/>
              <a:t>17</a:t>
            </a:fld>
            <a:endParaRPr lang="fi-FI" dirty="0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 smtClean="0"/>
              <a:t>Value of New Orders in the Information Technology in Finland</a:t>
            </a:r>
            <a:endParaRPr lang="en-GB" sz="3000" dirty="0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145964" y="1199274"/>
            <a:ext cx="6143037" cy="959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105" tIns="37052" rIns="74105" bIns="37052" anchor="ctr"/>
          <a:lstStyle/>
          <a:p>
            <a:pPr defTabSz="740895"/>
            <a:endParaRPr lang="en-US" sz="1970" b="1">
              <a:solidFill>
                <a:srgbClr val="29282E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1537348" y="1347163"/>
          <a:ext cx="6654957" cy="3919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226678"/>
              </p:ext>
            </p:extLst>
          </p:nvPr>
        </p:nvGraphicFramePr>
        <p:xfrm>
          <a:off x="288231" y="1823630"/>
          <a:ext cx="9312360" cy="3725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884168" y="1598967"/>
            <a:ext cx="2581413" cy="290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105" tIns="37052" rIns="74105" bIns="37052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254" dirty="0">
                <a:solidFill>
                  <a:srgbClr val="B1BEB9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Million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euros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, at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current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prices</a:t>
            </a:r>
            <a:endParaRPr lang="fi-FI" sz="140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3579339" y="5962972"/>
            <a:ext cx="5700795" cy="24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105" tIns="37052" rIns="74105" bIns="37052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1074">
              <a:solidFill>
                <a:srgbClr val="003976"/>
              </a:solidFill>
              <a:ea typeface="ＭＳ Ｐゴシック" pitchFamily="34" charset="-128"/>
            </a:endParaRPr>
          </a:p>
        </p:txBody>
      </p:sp>
      <p:graphicFrame>
        <p:nvGraphicFramePr>
          <p:cNvPr id="14" name="Taulukk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672319"/>
              </p:ext>
            </p:extLst>
          </p:nvPr>
        </p:nvGraphicFramePr>
        <p:xfrm>
          <a:off x="1008312" y="5882655"/>
          <a:ext cx="4392489" cy="4024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4049"/>
                <a:gridCol w="1394217"/>
                <a:gridCol w="1724223"/>
              </a:tblGrid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Change: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I,2016 / I,2015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I,2016 / IV,2015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</a:t>
                      </a:r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ombined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-15 %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-31 %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296343" y="6328616"/>
            <a:ext cx="6597588" cy="41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4114" tIns="37058" rIns="74114" bIns="3705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Source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: The Federation of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Finnish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Technology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Industries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’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order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book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survey’s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respondent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companies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, </a:t>
            </a:r>
          </a:p>
          <a:p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latest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information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060"/>
                </a:solidFill>
                <a:ea typeface="ＭＳ Ｐゴシック" pitchFamily="34" charset="-128"/>
              </a:rPr>
              <a:t>January-March</a:t>
            </a: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 2016</a:t>
            </a:r>
            <a:endParaRPr lang="fi-FI" sz="110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sp>
        <p:nvSpPr>
          <p:cNvPr id="4" name="Suorakulmio 3"/>
          <p:cNvSpPr/>
          <p:nvPr/>
        </p:nvSpPr>
        <p:spPr>
          <a:xfrm>
            <a:off x="5616823" y="5807683"/>
            <a:ext cx="1386525" cy="5098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12394"/>
            <a:r>
              <a:rPr lang="fi-FI" sz="1613" dirty="0">
                <a:solidFill>
                  <a:srgbClr val="B1BEB9"/>
                </a:solidFill>
              </a:rPr>
              <a:t> </a:t>
            </a:r>
            <a:r>
              <a:rPr lang="fi-FI" sz="1074" dirty="0">
                <a:solidFill>
                  <a:srgbClr val="002060"/>
                </a:solidFill>
              </a:rPr>
              <a:t>*) </a:t>
            </a:r>
            <a:r>
              <a:rPr lang="fi-FI" sz="1074" dirty="0" err="1">
                <a:solidFill>
                  <a:srgbClr val="002060"/>
                </a:solidFill>
              </a:rPr>
              <a:t>Excl</a:t>
            </a:r>
            <a:r>
              <a:rPr lang="fi-FI" sz="1074" dirty="0">
                <a:solidFill>
                  <a:srgbClr val="002060"/>
                </a:solidFill>
              </a:rPr>
              <a:t>. </a:t>
            </a:r>
            <a:r>
              <a:rPr lang="fi-FI" sz="1074" dirty="0" err="1">
                <a:solidFill>
                  <a:srgbClr val="002060"/>
                </a:solidFill>
              </a:rPr>
              <a:t>game</a:t>
            </a:r>
            <a:r>
              <a:rPr lang="fi-FI" sz="1074" dirty="0">
                <a:solidFill>
                  <a:srgbClr val="002060"/>
                </a:solidFill>
              </a:rPr>
              <a:t> </a:t>
            </a:r>
          </a:p>
          <a:p>
            <a:pPr defTabSz="812394"/>
            <a:r>
              <a:rPr lang="fi-FI" sz="1074" dirty="0" err="1">
                <a:solidFill>
                  <a:srgbClr val="002060"/>
                </a:solidFill>
              </a:rPr>
              <a:t>industry</a:t>
            </a:r>
            <a:r>
              <a:rPr lang="fi-FI" sz="1074" dirty="0">
                <a:solidFill>
                  <a:srgbClr val="002060"/>
                </a:solidFill>
              </a:rPr>
              <a:t> </a:t>
            </a:r>
            <a:r>
              <a:rPr lang="fi-FI" sz="1074" dirty="0" err="1">
                <a:solidFill>
                  <a:srgbClr val="002060"/>
                </a:solidFill>
              </a:rPr>
              <a:t>companies</a:t>
            </a:r>
            <a:endParaRPr lang="fi-FI" sz="1074" dirty="0">
              <a:solidFill>
                <a:srgbClr val="002060"/>
              </a:solidFill>
            </a:endParaRPr>
          </a:p>
        </p:txBody>
      </p:sp>
      <p:pic>
        <p:nvPicPr>
          <p:cNvPr id="16" name="char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312" y="5448039"/>
            <a:ext cx="7416823" cy="37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3971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äivämäärän paikkamerkki 1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i-FI" dirty="0" smtClean="0"/>
              <a:t>8.6.2015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BA09BF7-F69F-4822-99D2-1243ADB2C61E}" type="slidenum">
              <a:rPr lang="fi-FI" smtClean="0"/>
              <a:pPr/>
              <a:t>18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 smtClean="0"/>
              <a:t>Value of Order Books in the Information Technology in Finland</a:t>
            </a:r>
            <a:endParaRPr lang="en-GB" sz="3000" dirty="0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145964" y="1199274"/>
            <a:ext cx="6143037" cy="959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105" tIns="37052" rIns="74105" bIns="37052" anchor="ctr"/>
          <a:lstStyle/>
          <a:p>
            <a:pPr defTabSz="740895"/>
            <a:endParaRPr lang="en-US" sz="1970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1491844" y="1301658"/>
          <a:ext cx="6745966" cy="401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" name="Chart" r:id="rId3" imgW="8031376" imgH="4777704" progId="MSGraph.Chart.8">
                  <p:embed followColorScheme="full"/>
                </p:oleObj>
              </mc:Choice>
              <mc:Fallback>
                <p:oleObj name="Chart" r:id="rId3" imgW="8031376" imgH="477770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1844" y="1301658"/>
                        <a:ext cx="6745966" cy="401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8060278"/>
              </p:ext>
            </p:extLst>
          </p:nvPr>
        </p:nvGraphicFramePr>
        <p:xfrm>
          <a:off x="360239" y="1843807"/>
          <a:ext cx="8928991" cy="3922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1008311" y="1591347"/>
            <a:ext cx="4386869" cy="290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105" tIns="37052" rIns="74105" bIns="37052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Million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euros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, at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current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prices</a:t>
            </a:r>
            <a:endParaRPr lang="fi-FI" sz="140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graphicFrame>
        <p:nvGraphicFramePr>
          <p:cNvPr id="14" name="Taulukk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202249"/>
              </p:ext>
            </p:extLst>
          </p:nvPr>
        </p:nvGraphicFramePr>
        <p:xfrm>
          <a:off x="1080319" y="5943224"/>
          <a:ext cx="4966599" cy="4024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7084"/>
                <a:gridCol w="1727927"/>
                <a:gridCol w="1741588"/>
              </a:tblGrid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Change: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31.3.2016 / 31.3.2015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31.3.2016 / 31.3.2015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Combined: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+3 %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-6 %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296343" y="6345638"/>
            <a:ext cx="6597588" cy="41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4114" tIns="37058" rIns="74114" bIns="3705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Source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: The Federation of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Finnish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Technology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Industries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’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order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book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survey’s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respondent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companies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, </a:t>
            </a:r>
          </a:p>
          <a:p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latest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information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31.3.2016</a:t>
            </a:r>
            <a:endParaRPr lang="fi-FI" sz="110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6142501" y="5901286"/>
            <a:ext cx="1677027" cy="423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12394"/>
            <a:r>
              <a:rPr lang="fi-FI" sz="1074" dirty="0">
                <a:solidFill>
                  <a:srgbClr val="002060"/>
                </a:solidFill>
              </a:rPr>
              <a:t>*) </a:t>
            </a:r>
            <a:r>
              <a:rPr lang="fi-FI" sz="1074" dirty="0" err="1">
                <a:solidFill>
                  <a:srgbClr val="002060"/>
                </a:solidFill>
              </a:rPr>
              <a:t>Excl</a:t>
            </a:r>
            <a:r>
              <a:rPr lang="fi-FI" sz="1074" dirty="0">
                <a:solidFill>
                  <a:srgbClr val="002060"/>
                </a:solidFill>
              </a:rPr>
              <a:t>. </a:t>
            </a:r>
            <a:r>
              <a:rPr lang="fi-FI" sz="1074" dirty="0" err="1">
                <a:solidFill>
                  <a:srgbClr val="002060"/>
                </a:solidFill>
              </a:rPr>
              <a:t>game</a:t>
            </a:r>
            <a:r>
              <a:rPr lang="fi-FI" sz="1074" dirty="0">
                <a:solidFill>
                  <a:srgbClr val="002060"/>
                </a:solidFill>
              </a:rPr>
              <a:t> </a:t>
            </a:r>
          </a:p>
          <a:p>
            <a:pPr defTabSz="812394"/>
            <a:r>
              <a:rPr lang="fi-FI" sz="1074" dirty="0" err="1">
                <a:solidFill>
                  <a:srgbClr val="002060"/>
                </a:solidFill>
              </a:rPr>
              <a:t>industry</a:t>
            </a:r>
            <a:r>
              <a:rPr lang="fi-FI" sz="1074" dirty="0">
                <a:solidFill>
                  <a:srgbClr val="002060"/>
                </a:solidFill>
              </a:rPr>
              <a:t> </a:t>
            </a:r>
            <a:r>
              <a:rPr lang="fi-FI" sz="1074" dirty="0" err="1">
                <a:solidFill>
                  <a:srgbClr val="002060"/>
                </a:solidFill>
              </a:rPr>
              <a:t>companies</a:t>
            </a:r>
            <a:endParaRPr lang="fi-FI" sz="1074" dirty="0">
              <a:solidFill>
                <a:srgbClr val="002060"/>
              </a:solidFill>
            </a:endParaRPr>
          </a:p>
        </p:txBody>
      </p:sp>
      <p:graphicFrame>
        <p:nvGraphicFramePr>
          <p:cNvPr id="15" name="Taulukko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67532"/>
              </p:ext>
            </p:extLst>
          </p:nvPr>
        </p:nvGraphicFramePr>
        <p:xfrm>
          <a:off x="1116321" y="5629493"/>
          <a:ext cx="7668854" cy="43489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73875"/>
                <a:gridCol w="851265"/>
                <a:gridCol w="696487"/>
                <a:gridCol w="773877"/>
                <a:gridCol w="773877"/>
                <a:gridCol w="746136"/>
                <a:gridCol w="819691"/>
                <a:gridCol w="819003"/>
                <a:gridCol w="744549"/>
                <a:gridCol w="670094"/>
              </a:tblGrid>
              <a:tr h="434899"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2007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2008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59134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22" dirty="0">
                <a:ea typeface="ＭＳ Ｐゴシック" pitchFamily="34" charset="-128"/>
              </a:rPr>
              <a:t>Teknologiateollisuuden henkilöstö</a:t>
            </a:r>
            <a:br>
              <a:rPr lang="fi-FI" sz="2822" dirty="0">
                <a:ea typeface="ＭＳ Ｐゴシック" pitchFamily="34" charset="-128"/>
              </a:rPr>
            </a:br>
            <a:r>
              <a:rPr lang="en-GB" sz="2016" b="0" dirty="0">
                <a:ea typeface="ＭＳ Ｐゴシック" pitchFamily="34" charset="-128"/>
              </a:rPr>
              <a:t>Personnel in the Technology Industry</a:t>
            </a:r>
            <a:endParaRPr lang="fi-FI" sz="2016" b="0" dirty="0"/>
          </a:p>
        </p:txBody>
      </p:sp>
      <p:graphicFrame>
        <p:nvGraphicFramePr>
          <p:cNvPr id="5" name="Object 3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1048016" y="1185596"/>
          <a:ext cx="7923945" cy="5173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571985" y="6358977"/>
            <a:ext cx="6215977" cy="46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385" tIns="43693" rIns="87385" bIns="43693">
            <a:spAutoFit/>
          </a:bodyPr>
          <a:lstStyle>
            <a:lvl1pPr defTabSz="866775">
              <a:defRPr>
                <a:solidFill>
                  <a:schemeClr val="tx1"/>
                </a:solidFill>
                <a:latin typeface="Arial" charset="0"/>
              </a:defRPr>
            </a:lvl1pPr>
            <a:lvl2pPr marL="433388" defTabSz="866775">
              <a:defRPr>
                <a:solidFill>
                  <a:schemeClr val="tx1"/>
                </a:solidFill>
                <a:latin typeface="Arial" charset="0"/>
              </a:defRPr>
            </a:lvl2pPr>
            <a:lvl3pPr marL="866775" defTabSz="866775">
              <a:defRPr>
                <a:solidFill>
                  <a:schemeClr val="tx1"/>
                </a:solidFill>
                <a:latin typeface="Arial" charset="0"/>
              </a:defRPr>
            </a:lvl3pPr>
            <a:lvl4pPr marL="1300163" defTabSz="866775">
              <a:defRPr>
                <a:solidFill>
                  <a:schemeClr val="tx1"/>
                </a:solidFill>
                <a:latin typeface="Arial" charset="0"/>
              </a:defRPr>
            </a:lvl4pPr>
            <a:lvl5pPr marL="1733550" defTabSz="866775">
              <a:defRPr>
                <a:solidFill>
                  <a:schemeClr val="tx1"/>
                </a:solidFill>
                <a:latin typeface="Arial" charset="0"/>
              </a:defRPr>
            </a:lvl5pPr>
            <a:lvl6pPr marL="21907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6479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1051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5623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209" dirty="0">
                <a:solidFill>
                  <a:srgbClr val="002664"/>
                </a:solidFill>
                <a:ea typeface="ＭＳ Ｐゴシック" pitchFamily="34" charset="-128"/>
              </a:rPr>
              <a:t>Lähde / </a:t>
            </a:r>
            <a:r>
              <a:rPr lang="en-GB" sz="1209" dirty="0">
                <a:solidFill>
                  <a:srgbClr val="002664"/>
                </a:solidFill>
                <a:ea typeface="ＭＳ Ｐゴシック" pitchFamily="34" charset="-128"/>
              </a:rPr>
              <a:t>Source:</a:t>
            </a:r>
            <a:r>
              <a:rPr lang="fi-FI" sz="1209" dirty="0">
                <a:solidFill>
                  <a:srgbClr val="002664"/>
                </a:solidFill>
                <a:ea typeface="ＭＳ Ｐゴシック" pitchFamily="34" charset="-128"/>
              </a:rPr>
              <a:t> Tilastokeskus, Teknologiateollisuus ry:n henkilöstötiedustelu </a:t>
            </a:r>
            <a:r>
              <a:rPr lang="en-GB" sz="1209" dirty="0">
                <a:solidFill>
                  <a:srgbClr val="002664"/>
                </a:solidFill>
                <a:ea typeface="ＭＳ Ｐゴシック" pitchFamily="34" charset="-128"/>
              </a:rPr>
              <a:t>/ Statistics Finland, The Federation of Finnish Technology Industries’ labour force survey</a:t>
            </a:r>
          </a:p>
        </p:txBody>
      </p:sp>
      <p:sp>
        <p:nvSpPr>
          <p:cNvPr id="7" name="Pyöristetty kuvaselitesuorakulmio 6"/>
          <p:cNvSpPr/>
          <p:nvPr/>
        </p:nvSpPr>
        <p:spPr bwMode="auto">
          <a:xfrm>
            <a:off x="7216867" y="87543"/>
            <a:ext cx="2467541" cy="1263776"/>
          </a:xfrm>
          <a:prstGeom prst="wedgeRoundRectCallout">
            <a:avLst>
              <a:gd name="adj1" fmla="val -10014"/>
              <a:gd name="adj2" fmla="val 101954"/>
              <a:gd name="adj3" fmla="val 166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2160" tIns="46080" rIns="92160" bIns="46080" numCol="1" rtlCol="0" anchor="t" anchorCtr="0" compatLnSpc="1">
            <a:prstTxWarp prst="textNoShape">
              <a:avLst/>
            </a:prstTxWarp>
          </a:bodyPr>
          <a:lstStyle/>
          <a:p>
            <a:pPr defTabSz="921624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411">
              <a:solidFill>
                <a:srgbClr val="002664"/>
              </a:solidFill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7247517" y="133269"/>
            <a:ext cx="4607983" cy="1209776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21624"/>
            <a:r>
              <a:rPr lang="fi-FI" sz="1209" b="1" dirty="0">
                <a:solidFill>
                  <a:srgbClr val="002664"/>
                </a:solidFill>
                <a:ea typeface="ＭＳ Ｐゴシック" pitchFamily="-128" charset="-128"/>
              </a:rPr>
              <a:t>Henkilöstöstä noin 14 000</a:t>
            </a:r>
          </a:p>
          <a:p>
            <a:pPr defTabSz="921624"/>
            <a:r>
              <a:rPr lang="fi-FI" sz="1209" b="1" dirty="0">
                <a:solidFill>
                  <a:srgbClr val="002664"/>
                </a:solidFill>
                <a:ea typeface="ＭＳ Ｐゴシック" pitchFamily="-128" charset="-128"/>
              </a:rPr>
              <a:t>lomautusjärjestelyjen piirissä  </a:t>
            </a:r>
          </a:p>
          <a:p>
            <a:pPr defTabSz="921624"/>
            <a:r>
              <a:rPr lang="fi-FI" sz="1209" b="1" dirty="0">
                <a:solidFill>
                  <a:srgbClr val="002664"/>
                </a:solidFill>
                <a:ea typeface="ＭＳ Ｐゴシック" pitchFamily="-128" charset="-128"/>
              </a:rPr>
              <a:t>31.3.2016 /</a:t>
            </a:r>
          </a:p>
          <a:p>
            <a:pPr defTabSz="921624"/>
            <a:r>
              <a:rPr lang="fi-FI" sz="1209" b="1" dirty="0" err="1">
                <a:solidFill>
                  <a:srgbClr val="002664"/>
                </a:solidFill>
                <a:ea typeface="ＭＳ Ｐゴシック" pitchFamily="-128" charset="-128"/>
              </a:rPr>
              <a:t>Some</a:t>
            </a:r>
            <a:r>
              <a:rPr lang="fi-FI" sz="1209" b="1" dirty="0">
                <a:solidFill>
                  <a:srgbClr val="002664"/>
                </a:solidFill>
                <a:ea typeface="ＭＳ Ｐゴシック" pitchFamily="-128" charset="-128"/>
              </a:rPr>
              <a:t> 14 000 of </a:t>
            </a:r>
            <a:r>
              <a:rPr lang="fi-FI" sz="1209" b="1" dirty="0" err="1">
                <a:solidFill>
                  <a:srgbClr val="002664"/>
                </a:solidFill>
                <a:ea typeface="ＭＳ Ｐゴシック" pitchFamily="-128" charset="-128"/>
              </a:rPr>
              <a:t>employees</a:t>
            </a:r>
            <a:r>
              <a:rPr lang="fi-FI" sz="1209" b="1" dirty="0">
                <a:solidFill>
                  <a:srgbClr val="002664"/>
                </a:solidFill>
                <a:ea typeface="ＭＳ Ｐゴシック" pitchFamily="-128" charset="-128"/>
              </a:rPr>
              <a:t> </a:t>
            </a:r>
          </a:p>
          <a:p>
            <a:pPr defTabSz="921624"/>
            <a:r>
              <a:rPr lang="fi-FI" sz="1209" b="1" dirty="0" err="1">
                <a:solidFill>
                  <a:srgbClr val="002664"/>
                </a:solidFill>
                <a:ea typeface="ＭＳ Ｐゴシック" pitchFamily="-128" charset="-128"/>
              </a:rPr>
              <a:t>affected</a:t>
            </a:r>
            <a:r>
              <a:rPr lang="fi-FI" sz="1209" b="1" dirty="0">
                <a:solidFill>
                  <a:srgbClr val="002664"/>
                </a:solidFill>
                <a:ea typeface="ＭＳ Ｐゴシック" pitchFamily="-128" charset="-128"/>
              </a:rPr>
              <a:t> </a:t>
            </a:r>
            <a:r>
              <a:rPr lang="fi-FI" sz="1209" b="1" dirty="0" err="1">
                <a:solidFill>
                  <a:srgbClr val="002664"/>
                </a:solidFill>
                <a:ea typeface="ＭＳ Ｐゴシック" pitchFamily="-128" charset="-128"/>
              </a:rPr>
              <a:t>by</a:t>
            </a:r>
            <a:r>
              <a:rPr lang="fi-FI" sz="1209" b="1" dirty="0">
                <a:solidFill>
                  <a:srgbClr val="002664"/>
                </a:solidFill>
                <a:ea typeface="ＭＳ Ｐゴシック" pitchFamily="-128" charset="-128"/>
              </a:rPr>
              <a:t> </a:t>
            </a:r>
            <a:r>
              <a:rPr lang="fi-FI" sz="1209" b="1" dirty="0" err="1">
                <a:solidFill>
                  <a:srgbClr val="002664"/>
                </a:solidFill>
                <a:ea typeface="ＭＳ Ｐゴシック" pitchFamily="-128" charset="-128"/>
              </a:rPr>
              <a:t>temporary</a:t>
            </a:r>
            <a:r>
              <a:rPr lang="fi-FI" sz="1209" b="1" dirty="0">
                <a:solidFill>
                  <a:srgbClr val="002664"/>
                </a:solidFill>
                <a:ea typeface="ＭＳ Ｐゴシック" pitchFamily="-128" charset="-128"/>
              </a:rPr>
              <a:t> </a:t>
            </a:r>
            <a:r>
              <a:rPr lang="fi-FI" sz="1209" b="1" dirty="0" err="1">
                <a:solidFill>
                  <a:srgbClr val="002664"/>
                </a:solidFill>
                <a:ea typeface="ＭＳ Ｐゴシック" pitchFamily="-128" charset="-128"/>
              </a:rPr>
              <a:t>or</a:t>
            </a:r>
            <a:r>
              <a:rPr lang="fi-FI" sz="1209" b="1" dirty="0">
                <a:solidFill>
                  <a:srgbClr val="002664"/>
                </a:solidFill>
                <a:ea typeface="ＭＳ Ｐゴシック" pitchFamily="-128" charset="-128"/>
              </a:rPr>
              <a:t> </a:t>
            </a:r>
            <a:r>
              <a:rPr lang="fi-FI" sz="1209" b="1" dirty="0" err="1">
                <a:solidFill>
                  <a:srgbClr val="002664"/>
                </a:solidFill>
                <a:ea typeface="ＭＳ Ｐゴシック" pitchFamily="-128" charset="-128"/>
              </a:rPr>
              <a:t>part-</a:t>
            </a:r>
            <a:endParaRPr lang="fi-FI" sz="1209" b="1" dirty="0">
              <a:solidFill>
                <a:srgbClr val="002664"/>
              </a:solidFill>
              <a:ea typeface="ＭＳ Ｐゴシック" pitchFamily="-128" charset="-128"/>
            </a:endParaRPr>
          </a:p>
          <a:p>
            <a:pPr defTabSz="921624"/>
            <a:r>
              <a:rPr lang="fi-FI" sz="1209" b="1" dirty="0" err="1">
                <a:solidFill>
                  <a:srgbClr val="002664"/>
                </a:solidFill>
                <a:ea typeface="ＭＳ Ｐゴシック" pitchFamily="-128" charset="-128"/>
              </a:rPr>
              <a:t>time</a:t>
            </a:r>
            <a:r>
              <a:rPr lang="fi-FI" sz="1209" b="1" dirty="0">
                <a:solidFill>
                  <a:srgbClr val="002664"/>
                </a:solidFill>
                <a:ea typeface="ＭＳ Ｐゴシック" pitchFamily="-128" charset="-128"/>
              </a:rPr>
              <a:t> </a:t>
            </a:r>
            <a:r>
              <a:rPr lang="fi-FI" sz="1209" b="1" dirty="0" err="1">
                <a:solidFill>
                  <a:srgbClr val="002664"/>
                </a:solidFill>
                <a:ea typeface="ＭＳ Ｐゴシック" pitchFamily="-128" charset="-128"/>
              </a:rPr>
              <a:t>lay-offs</a:t>
            </a:r>
            <a:r>
              <a:rPr lang="fi-FI" sz="1209" b="1" dirty="0">
                <a:solidFill>
                  <a:srgbClr val="002664"/>
                </a:solidFill>
                <a:ea typeface="ＭＳ Ｐゴシック" pitchFamily="-128" charset="-128"/>
              </a:rPr>
              <a:t> 31.3.2016</a:t>
            </a:r>
            <a:endParaRPr lang="en-GB" sz="1209" dirty="0">
              <a:solidFill>
                <a:srgbClr val="002664"/>
              </a:solidFill>
              <a:ea typeface="ＭＳ Ｐゴシック" pitchFamily="-128" charset="-128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4624-B07F-47C8-BF63-4DAA67E5E601}" type="datetime1">
              <a:rPr lang="fi-FI" smtClean="0">
                <a:solidFill>
                  <a:srgbClr val="002664"/>
                </a:solidFill>
              </a:rPr>
              <a:pPr/>
              <a:t>3.5.2016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FE6FCA-804B-4A90-B879-7642C991B955}" type="slidenum">
              <a:rPr lang="fi-FI" smtClean="0">
                <a:solidFill>
                  <a:srgbClr val="002664"/>
                </a:solidFill>
              </a:rPr>
              <a:pPr/>
              <a:t>19</a:t>
            </a:fld>
            <a:endParaRPr lang="fi-FI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27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9587E11-E5B3-4B2C-A1C5-12515D9108B0}" type="datetime1">
              <a:rPr lang="fi-FI" smtClean="0">
                <a:solidFill>
                  <a:srgbClr val="B1BEB9"/>
                </a:solidFill>
              </a:rPr>
              <a:pPr/>
              <a:t>3.5.2016</a:t>
            </a:fld>
            <a:endParaRPr lang="en-GB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2247" y="418189"/>
            <a:ext cx="9793682" cy="1008000"/>
          </a:xfrm>
        </p:spPr>
        <p:txBody>
          <a:bodyPr/>
          <a:lstStyle/>
          <a:p>
            <a:r>
              <a:rPr lang="fi-FI" dirty="0" smtClean="0"/>
              <a:t>Services </a:t>
            </a:r>
            <a:r>
              <a:rPr lang="fi-FI" dirty="0" err="1" smtClean="0"/>
              <a:t>Complement</a:t>
            </a:r>
            <a:r>
              <a:rPr lang="fi-FI" dirty="0" smtClean="0"/>
              <a:t> </a:t>
            </a:r>
            <a:r>
              <a:rPr lang="fi-FI" dirty="0" err="1" smtClean="0"/>
              <a:t>Finland´s</a:t>
            </a:r>
            <a:r>
              <a:rPr lang="fi-FI" dirty="0" smtClean="0"/>
              <a:t> </a:t>
            </a:r>
            <a:r>
              <a:rPr lang="fi-FI" dirty="0" err="1" smtClean="0"/>
              <a:t>Export</a:t>
            </a:r>
            <a:r>
              <a:rPr lang="fi-FI" dirty="0" smtClean="0"/>
              <a:t> </a:t>
            </a:r>
            <a:r>
              <a:rPr lang="fi-FI" dirty="0" err="1" smtClean="0"/>
              <a:t>Palette</a:t>
            </a:r>
            <a:r>
              <a:rPr lang="fi-FI" dirty="0" smtClean="0"/>
              <a:t>,</a:t>
            </a:r>
            <a:r>
              <a:rPr dirty="0" smtClean="0"/>
              <a:t> </a:t>
            </a:r>
            <a:r>
              <a:rPr lang="fi-FI" dirty="0" smtClean="0"/>
              <a:t>P</a:t>
            </a:r>
            <a:r>
              <a:rPr dirty="0" err="1" smtClean="0"/>
              <a:t>roblems</a:t>
            </a:r>
            <a:r>
              <a:rPr dirty="0" smtClean="0"/>
              <a:t> </a:t>
            </a:r>
            <a:r>
              <a:rPr lang="fi-FI" dirty="0"/>
              <a:t>R</a:t>
            </a:r>
            <a:r>
              <a:rPr dirty="0" smtClean="0"/>
              <a:t>elated to </a:t>
            </a:r>
            <a:r>
              <a:rPr lang="fi-FI" dirty="0" smtClean="0"/>
              <a:t>C</a:t>
            </a:r>
            <a:r>
              <a:rPr dirty="0" err="1" smtClean="0"/>
              <a:t>apacity</a:t>
            </a:r>
            <a:r>
              <a:rPr dirty="0" smtClean="0"/>
              <a:t> and </a:t>
            </a:r>
            <a:r>
              <a:rPr lang="fi-FI" dirty="0" smtClean="0"/>
              <a:t>L</a:t>
            </a:r>
            <a:r>
              <a:rPr dirty="0" err="1" smtClean="0"/>
              <a:t>ack</a:t>
            </a:r>
            <a:r>
              <a:rPr dirty="0" smtClean="0"/>
              <a:t> of </a:t>
            </a:r>
            <a:r>
              <a:rPr lang="fi-FI" dirty="0" smtClean="0"/>
              <a:t>G</a:t>
            </a:r>
            <a:r>
              <a:rPr dirty="0" err="1" smtClean="0"/>
              <a:t>rowth</a:t>
            </a:r>
            <a:r>
              <a:rPr dirty="0"/>
              <a:t/>
            </a:r>
            <a:br>
              <a:rPr dirty="0"/>
            </a:br>
            <a:endParaRPr lang="en-GB" sz="2000" b="0" dirty="0">
              <a:solidFill>
                <a:schemeClr val="tx1"/>
              </a:solidFill>
            </a:endParaRPr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2573240"/>
              </p:ext>
            </p:extLst>
          </p:nvPr>
        </p:nvGraphicFramePr>
        <p:xfrm>
          <a:off x="144215" y="1871811"/>
          <a:ext cx="9646344" cy="4477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1368351" y="6503349"/>
            <a:ext cx="51845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>
                <a:solidFill>
                  <a:srgbClr val="002964"/>
                </a:solidFill>
              </a:rPr>
              <a:t>Source: Board of Customs, Statistics Finland </a:t>
            </a:r>
            <a:endParaRPr lang="en-GB" sz="1100" spc="-40" dirty="0">
              <a:solidFill>
                <a:srgbClr val="002964"/>
              </a:solidFill>
            </a:endParaRPr>
          </a:p>
        </p:txBody>
      </p:sp>
      <p:sp>
        <p:nvSpPr>
          <p:cNvPr id="2" name="Suorakulmio 1"/>
          <p:cNvSpPr/>
          <p:nvPr/>
        </p:nvSpPr>
        <p:spPr>
          <a:xfrm>
            <a:off x="1149599" y="1502479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/>
              <a:t>Value of </a:t>
            </a:r>
            <a:r>
              <a:rPr lang="fi-FI" dirty="0" err="1"/>
              <a:t>goods</a:t>
            </a:r>
            <a:r>
              <a:rPr lang="fi-FI" dirty="0"/>
              <a:t> </a:t>
            </a:r>
            <a:r>
              <a:rPr lang="fi-FI" dirty="0" err="1"/>
              <a:t>exports</a:t>
            </a:r>
            <a:r>
              <a:rPr lang="fi-FI" dirty="0"/>
              <a:t> in 2015 (</a:t>
            </a:r>
            <a:r>
              <a:rPr lang="fi-FI" dirty="0" err="1">
                <a:solidFill>
                  <a:srgbClr val="C00000"/>
                </a:solidFill>
              </a:rPr>
              <a:t>value</a:t>
            </a:r>
            <a:r>
              <a:rPr lang="fi-FI" dirty="0">
                <a:solidFill>
                  <a:srgbClr val="C00000"/>
                </a:solidFill>
              </a:rPr>
              <a:t> of </a:t>
            </a:r>
            <a:r>
              <a:rPr lang="fi-FI" dirty="0" err="1">
                <a:solidFill>
                  <a:srgbClr val="C00000"/>
                </a:solidFill>
              </a:rPr>
              <a:t>service</a:t>
            </a:r>
            <a:r>
              <a:rPr lang="fi-FI" dirty="0">
                <a:solidFill>
                  <a:srgbClr val="C00000"/>
                </a:solidFill>
              </a:rPr>
              <a:t> </a:t>
            </a:r>
            <a:r>
              <a:rPr lang="fi-FI" dirty="0" err="1">
                <a:solidFill>
                  <a:srgbClr val="C00000"/>
                </a:solidFill>
              </a:rPr>
              <a:t>exports</a:t>
            </a:r>
            <a:r>
              <a:rPr lang="fi-FI" dirty="0">
                <a:solidFill>
                  <a:srgbClr val="C00000"/>
                </a:solidFill>
              </a:rPr>
              <a:t> in 2014</a:t>
            </a:r>
            <a:r>
              <a:rPr lang="fi-FI" dirty="0"/>
              <a:t>), EUR </a:t>
            </a:r>
            <a:r>
              <a:rPr lang="fi-FI" dirty="0" err="1"/>
              <a:t>billion</a:t>
            </a:r>
            <a:r>
              <a:rPr lang="fi-FI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81999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03191" y="116799"/>
            <a:ext cx="8780768" cy="774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21624"/>
            <a:r>
              <a:rPr lang="fi-FI" sz="2318" b="1" dirty="0">
                <a:solidFill>
                  <a:srgbClr val="002664"/>
                </a:solidFill>
                <a:ea typeface="ＭＳ Ｐゴシック" pitchFamily="34" charset="-128"/>
              </a:rPr>
              <a:t>Teknologiateollisuuden henkilöstö tytäryrityksissä ulkomailla</a:t>
            </a:r>
            <a:r>
              <a:rPr lang="fi-FI" sz="2419" b="1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</a:p>
          <a:p>
            <a:pPr defTabSz="921624"/>
            <a:r>
              <a:rPr lang="en-GB" sz="2016" dirty="0">
                <a:solidFill>
                  <a:srgbClr val="002664"/>
                </a:solidFill>
                <a:ea typeface="ＭＳ Ｐゴシック" pitchFamily="34" charset="-128"/>
              </a:rPr>
              <a:t>Technology Industry Personnel in Subsidiaries Abroad</a:t>
            </a:r>
          </a:p>
        </p:txBody>
      </p:sp>
      <p:graphicFrame>
        <p:nvGraphicFramePr>
          <p:cNvPr id="6" name="Object 3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877591" y="819196"/>
          <a:ext cx="8604769" cy="5369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571985" y="6412777"/>
            <a:ext cx="6894375" cy="46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385" tIns="43693" rIns="87385" bIns="43693">
            <a:spAutoFit/>
          </a:bodyPr>
          <a:lstStyle>
            <a:lvl1pPr defTabSz="866775">
              <a:defRPr>
                <a:solidFill>
                  <a:schemeClr val="tx1"/>
                </a:solidFill>
                <a:latin typeface="Arial" charset="0"/>
              </a:defRPr>
            </a:lvl1pPr>
            <a:lvl2pPr marL="433388" defTabSz="866775">
              <a:defRPr>
                <a:solidFill>
                  <a:schemeClr val="tx1"/>
                </a:solidFill>
                <a:latin typeface="Arial" charset="0"/>
              </a:defRPr>
            </a:lvl2pPr>
            <a:lvl3pPr marL="866775" defTabSz="866775">
              <a:defRPr>
                <a:solidFill>
                  <a:schemeClr val="tx1"/>
                </a:solidFill>
                <a:latin typeface="Arial" charset="0"/>
              </a:defRPr>
            </a:lvl3pPr>
            <a:lvl4pPr marL="1300163" defTabSz="866775">
              <a:defRPr>
                <a:solidFill>
                  <a:schemeClr val="tx1"/>
                </a:solidFill>
                <a:latin typeface="Arial" charset="0"/>
              </a:defRPr>
            </a:lvl4pPr>
            <a:lvl5pPr marL="1733550" defTabSz="866775">
              <a:defRPr>
                <a:solidFill>
                  <a:schemeClr val="tx1"/>
                </a:solidFill>
                <a:latin typeface="Arial" charset="0"/>
              </a:defRPr>
            </a:lvl5pPr>
            <a:lvl6pPr marL="21907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6479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1051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5623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209" dirty="0">
                <a:solidFill>
                  <a:srgbClr val="002664"/>
                </a:solidFill>
                <a:ea typeface="ＭＳ Ｐゴシック" pitchFamily="34" charset="-128"/>
              </a:rPr>
              <a:t>Lähde / </a:t>
            </a:r>
            <a:r>
              <a:rPr lang="en-GB" sz="1209" dirty="0">
                <a:solidFill>
                  <a:srgbClr val="002664"/>
                </a:solidFill>
                <a:ea typeface="ＭＳ Ｐゴシック" pitchFamily="34" charset="-128"/>
              </a:rPr>
              <a:t>Source:</a:t>
            </a:r>
            <a:r>
              <a:rPr lang="fi-FI" sz="1209" dirty="0">
                <a:solidFill>
                  <a:srgbClr val="002664"/>
                </a:solidFill>
                <a:ea typeface="ＭＳ Ｐゴシック" pitchFamily="34" charset="-128"/>
              </a:rPr>
              <a:t> Teknologiateollisuus ry:n henkilöstötiedustelu / </a:t>
            </a:r>
            <a:r>
              <a:rPr lang="en-GB" sz="1209" dirty="0">
                <a:solidFill>
                  <a:srgbClr val="002664"/>
                </a:solidFill>
                <a:ea typeface="ＭＳ Ｐゴシック" pitchFamily="34" charset="-128"/>
              </a:rPr>
              <a:t>The Federation of Finnish Technology Industries’ labour force survey</a:t>
            </a:r>
          </a:p>
        </p:txBody>
      </p:sp>
    </p:spTree>
    <p:extLst>
      <p:ext uri="{BB962C8B-B14F-4D97-AF65-F5344CB8AC3E}">
        <p14:creationId xmlns:p14="http://schemas.microsoft.com/office/powerpoint/2010/main" val="220353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659981" y="6575976"/>
            <a:ext cx="5153581" cy="219200"/>
          </a:xfrm>
        </p:spPr>
        <p:txBody>
          <a:bodyPr/>
          <a:lstStyle/>
          <a:p>
            <a:r>
              <a:rPr lang="fi-FI">
                <a:solidFill>
                  <a:srgbClr val="002664"/>
                </a:solidFill>
              </a:rPr>
              <a:t>     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571985" y="6412777"/>
            <a:ext cx="6894375" cy="46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385" tIns="43693" rIns="87385" bIns="43693">
            <a:spAutoFit/>
          </a:bodyPr>
          <a:lstStyle>
            <a:lvl1pPr defTabSz="866775">
              <a:defRPr>
                <a:solidFill>
                  <a:schemeClr val="tx1"/>
                </a:solidFill>
                <a:latin typeface="Arial" charset="0"/>
              </a:defRPr>
            </a:lvl1pPr>
            <a:lvl2pPr marL="433388" defTabSz="866775">
              <a:defRPr>
                <a:solidFill>
                  <a:schemeClr val="tx1"/>
                </a:solidFill>
                <a:latin typeface="Arial" charset="0"/>
              </a:defRPr>
            </a:lvl2pPr>
            <a:lvl3pPr marL="866775" defTabSz="866775">
              <a:defRPr>
                <a:solidFill>
                  <a:schemeClr val="tx1"/>
                </a:solidFill>
                <a:latin typeface="Arial" charset="0"/>
              </a:defRPr>
            </a:lvl3pPr>
            <a:lvl4pPr marL="1300163" defTabSz="866775">
              <a:defRPr>
                <a:solidFill>
                  <a:schemeClr val="tx1"/>
                </a:solidFill>
                <a:latin typeface="Arial" charset="0"/>
              </a:defRPr>
            </a:lvl4pPr>
            <a:lvl5pPr marL="1733550" defTabSz="866775">
              <a:defRPr>
                <a:solidFill>
                  <a:schemeClr val="tx1"/>
                </a:solidFill>
                <a:latin typeface="Arial" charset="0"/>
              </a:defRPr>
            </a:lvl5pPr>
            <a:lvl6pPr marL="21907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6479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1051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5623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209" dirty="0">
                <a:solidFill>
                  <a:srgbClr val="002664"/>
                </a:solidFill>
                <a:ea typeface="ＭＳ Ｐゴシック" pitchFamily="34" charset="-128"/>
              </a:rPr>
              <a:t>Lähde / </a:t>
            </a:r>
            <a:r>
              <a:rPr lang="en-GB" sz="1209" dirty="0">
                <a:solidFill>
                  <a:srgbClr val="002664"/>
                </a:solidFill>
                <a:ea typeface="ＭＳ Ｐゴシック" pitchFamily="34" charset="-128"/>
              </a:rPr>
              <a:t>Source:</a:t>
            </a:r>
            <a:r>
              <a:rPr lang="fi-FI" sz="1209" dirty="0">
                <a:solidFill>
                  <a:srgbClr val="002664"/>
                </a:solidFill>
                <a:ea typeface="ＭＳ Ｐゴシック" pitchFamily="34" charset="-128"/>
              </a:rPr>
              <a:t> Teknologiateollisuus ry:n henkilöstötiedustelu / </a:t>
            </a:r>
            <a:r>
              <a:rPr lang="en-GB" sz="1209" dirty="0">
                <a:solidFill>
                  <a:srgbClr val="002664"/>
                </a:solidFill>
                <a:ea typeface="ＭＳ Ｐゴシック" pitchFamily="34" charset="-128"/>
              </a:rPr>
              <a:t>The Federation of Finnish Technology Industries’ labour force survey</a:t>
            </a:r>
          </a:p>
        </p:txBody>
      </p:sp>
      <p:graphicFrame>
        <p:nvGraphicFramePr>
          <p:cNvPr id="7" name="Object 3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877591" y="819196"/>
          <a:ext cx="8604769" cy="5369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903191" y="116799"/>
            <a:ext cx="8780768" cy="774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21624"/>
            <a:r>
              <a:rPr lang="fi-FI" sz="2318" b="1" dirty="0">
                <a:solidFill>
                  <a:srgbClr val="002664"/>
                </a:solidFill>
                <a:ea typeface="ＭＳ Ｐゴシック" pitchFamily="34" charset="-128"/>
              </a:rPr>
              <a:t>Teknologiateollisuuden henkilöstö tytäryrityksissä ulkomailla</a:t>
            </a:r>
            <a:r>
              <a:rPr lang="fi-FI" sz="2419" b="1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</a:p>
          <a:p>
            <a:pPr defTabSz="921624"/>
            <a:r>
              <a:rPr lang="en-GB" sz="2016" dirty="0">
                <a:solidFill>
                  <a:srgbClr val="002664"/>
                </a:solidFill>
                <a:ea typeface="ＭＳ Ｐゴシック" pitchFamily="34" charset="-128"/>
              </a:rPr>
              <a:t>Technology Industry Personnel in Subsidiaries Abroad</a:t>
            </a:r>
          </a:p>
        </p:txBody>
      </p:sp>
    </p:spTree>
    <p:extLst>
      <p:ext uri="{BB962C8B-B14F-4D97-AF65-F5344CB8AC3E}">
        <p14:creationId xmlns:p14="http://schemas.microsoft.com/office/powerpoint/2010/main" val="243835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659981" y="6575976"/>
            <a:ext cx="5153581" cy="219200"/>
          </a:xfrm>
        </p:spPr>
        <p:txBody>
          <a:bodyPr/>
          <a:lstStyle/>
          <a:p>
            <a:r>
              <a:rPr lang="fi-FI">
                <a:solidFill>
                  <a:srgbClr val="002664"/>
                </a:solidFill>
              </a:rPr>
              <a:t>     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976791" y="116800"/>
            <a:ext cx="8075171" cy="78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21624"/>
            <a:r>
              <a:rPr lang="fi-FI" sz="2419" b="1">
                <a:solidFill>
                  <a:srgbClr val="002664"/>
                </a:solidFill>
                <a:ea typeface="ＭＳ Ｐゴシック" pitchFamily="34" charset="-128"/>
              </a:rPr>
              <a:t>Elektroniikka- ja sähköteollisuuden henkilöstö</a:t>
            </a:r>
          </a:p>
          <a:p>
            <a:pPr defTabSz="921624"/>
            <a:r>
              <a:rPr lang="en-GB" sz="2016">
                <a:solidFill>
                  <a:srgbClr val="002664"/>
                </a:solidFill>
                <a:ea typeface="ＭＳ Ｐゴシック" pitchFamily="34" charset="-128"/>
              </a:rPr>
              <a:t>Personnel in the Electronics and Electrotechnical Industry</a:t>
            </a:r>
          </a:p>
        </p:txBody>
      </p:sp>
      <p:graphicFrame>
        <p:nvGraphicFramePr>
          <p:cNvPr id="7" name="Object 3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954391" y="1185596"/>
          <a:ext cx="7971171" cy="4947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571985" y="6214377"/>
            <a:ext cx="6215977" cy="46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385" tIns="43693" rIns="87385" bIns="43693">
            <a:spAutoFit/>
          </a:bodyPr>
          <a:lstStyle>
            <a:lvl1pPr defTabSz="866775">
              <a:defRPr>
                <a:solidFill>
                  <a:schemeClr val="tx1"/>
                </a:solidFill>
                <a:latin typeface="Arial" charset="0"/>
              </a:defRPr>
            </a:lvl1pPr>
            <a:lvl2pPr marL="433388" defTabSz="866775">
              <a:defRPr>
                <a:solidFill>
                  <a:schemeClr val="tx1"/>
                </a:solidFill>
                <a:latin typeface="Arial" charset="0"/>
              </a:defRPr>
            </a:lvl2pPr>
            <a:lvl3pPr marL="866775" defTabSz="866775">
              <a:defRPr>
                <a:solidFill>
                  <a:schemeClr val="tx1"/>
                </a:solidFill>
                <a:latin typeface="Arial" charset="0"/>
              </a:defRPr>
            </a:lvl3pPr>
            <a:lvl4pPr marL="1300163" defTabSz="866775">
              <a:defRPr>
                <a:solidFill>
                  <a:schemeClr val="tx1"/>
                </a:solidFill>
                <a:latin typeface="Arial" charset="0"/>
              </a:defRPr>
            </a:lvl4pPr>
            <a:lvl5pPr marL="1733550" defTabSz="866775">
              <a:defRPr>
                <a:solidFill>
                  <a:schemeClr val="tx1"/>
                </a:solidFill>
                <a:latin typeface="Arial" charset="0"/>
              </a:defRPr>
            </a:lvl5pPr>
            <a:lvl6pPr marL="21907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6479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1051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5623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209" dirty="0">
                <a:solidFill>
                  <a:srgbClr val="002664"/>
                </a:solidFill>
                <a:ea typeface="ＭＳ Ｐゴシック" pitchFamily="34" charset="-128"/>
              </a:rPr>
              <a:t>Lähde / </a:t>
            </a:r>
            <a:r>
              <a:rPr lang="en-GB" sz="1209" dirty="0">
                <a:solidFill>
                  <a:srgbClr val="002664"/>
                </a:solidFill>
                <a:ea typeface="ＭＳ Ｐゴシック" pitchFamily="34" charset="-128"/>
              </a:rPr>
              <a:t>Source:</a:t>
            </a:r>
            <a:r>
              <a:rPr lang="fi-FI" sz="1209" dirty="0">
                <a:solidFill>
                  <a:srgbClr val="002664"/>
                </a:solidFill>
                <a:ea typeface="ＭＳ Ｐゴシック" pitchFamily="34" charset="-128"/>
              </a:rPr>
              <a:t> Tilastokeskus, Teknologiateollisuus ry:n henkilöstötiedustelu </a:t>
            </a:r>
            <a:r>
              <a:rPr lang="en-GB" sz="1209" dirty="0">
                <a:solidFill>
                  <a:srgbClr val="002664"/>
                </a:solidFill>
                <a:ea typeface="ＭＳ Ｐゴシック" pitchFamily="34" charset="-128"/>
              </a:rPr>
              <a:t>/ Statistics Finland, The Federation of Finnish Technology Industries’ labour force survey</a:t>
            </a:r>
          </a:p>
        </p:txBody>
      </p:sp>
    </p:spTree>
    <p:extLst>
      <p:ext uri="{BB962C8B-B14F-4D97-AF65-F5344CB8AC3E}">
        <p14:creationId xmlns:p14="http://schemas.microsoft.com/office/powerpoint/2010/main" val="83909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659981" y="6575976"/>
            <a:ext cx="5153581" cy="219200"/>
          </a:xfrm>
        </p:spPr>
        <p:txBody>
          <a:bodyPr/>
          <a:lstStyle/>
          <a:p>
            <a:r>
              <a:rPr lang="fi-FI">
                <a:solidFill>
                  <a:srgbClr val="002664"/>
                </a:solidFill>
              </a:rPr>
              <a:t>     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571985" y="6412777"/>
            <a:ext cx="6894375" cy="46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385" tIns="43693" rIns="87385" bIns="43693">
            <a:spAutoFit/>
          </a:bodyPr>
          <a:lstStyle>
            <a:lvl1pPr defTabSz="866775">
              <a:defRPr>
                <a:solidFill>
                  <a:schemeClr val="tx1"/>
                </a:solidFill>
                <a:latin typeface="Arial" charset="0"/>
              </a:defRPr>
            </a:lvl1pPr>
            <a:lvl2pPr marL="433388" defTabSz="866775">
              <a:defRPr>
                <a:solidFill>
                  <a:schemeClr val="tx1"/>
                </a:solidFill>
                <a:latin typeface="Arial" charset="0"/>
              </a:defRPr>
            </a:lvl2pPr>
            <a:lvl3pPr marL="866775" defTabSz="866775">
              <a:defRPr>
                <a:solidFill>
                  <a:schemeClr val="tx1"/>
                </a:solidFill>
                <a:latin typeface="Arial" charset="0"/>
              </a:defRPr>
            </a:lvl3pPr>
            <a:lvl4pPr marL="1300163" defTabSz="866775">
              <a:defRPr>
                <a:solidFill>
                  <a:schemeClr val="tx1"/>
                </a:solidFill>
                <a:latin typeface="Arial" charset="0"/>
              </a:defRPr>
            </a:lvl4pPr>
            <a:lvl5pPr marL="1733550" defTabSz="866775">
              <a:defRPr>
                <a:solidFill>
                  <a:schemeClr val="tx1"/>
                </a:solidFill>
                <a:latin typeface="Arial" charset="0"/>
              </a:defRPr>
            </a:lvl5pPr>
            <a:lvl6pPr marL="21907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6479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1051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5623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209" dirty="0">
                <a:solidFill>
                  <a:srgbClr val="002664"/>
                </a:solidFill>
                <a:ea typeface="ＭＳ Ｐゴシック" pitchFamily="34" charset="-128"/>
              </a:rPr>
              <a:t>Lähde / </a:t>
            </a:r>
            <a:r>
              <a:rPr lang="en-GB" sz="1209" dirty="0">
                <a:solidFill>
                  <a:srgbClr val="002664"/>
                </a:solidFill>
                <a:ea typeface="ＭＳ Ｐゴシック" pitchFamily="34" charset="-128"/>
              </a:rPr>
              <a:t>Source:</a:t>
            </a:r>
            <a:r>
              <a:rPr lang="fi-FI" sz="1209" dirty="0">
                <a:solidFill>
                  <a:srgbClr val="002664"/>
                </a:solidFill>
                <a:ea typeface="ＭＳ Ｐゴシック" pitchFamily="34" charset="-128"/>
              </a:rPr>
              <a:t> Teknologiateollisuus ry:n henkilöstötiedustelu / </a:t>
            </a:r>
            <a:r>
              <a:rPr lang="en-GB" sz="1209" dirty="0">
                <a:solidFill>
                  <a:srgbClr val="002664"/>
                </a:solidFill>
                <a:ea typeface="ＭＳ Ｐゴシック" pitchFamily="34" charset="-128"/>
              </a:rPr>
              <a:t>The Federation of Finnish Technology Industries’ labour force survey</a:t>
            </a:r>
          </a:p>
        </p:txBody>
      </p:sp>
      <p:graphicFrame>
        <p:nvGraphicFramePr>
          <p:cNvPr id="7" name="Object 3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877591" y="1068796"/>
          <a:ext cx="8604769" cy="5119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903191" y="-1600"/>
            <a:ext cx="8780768" cy="115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21624"/>
            <a:r>
              <a:rPr lang="fi-FI" sz="2419" b="1">
                <a:solidFill>
                  <a:srgbClr val="002664"/>
                </a:solidFill>
                <a:ea typeface="ＭＳ Ｐゴシック" pitchFamily="34" charset="-128"/>
              </a:rPr>
              <a:t>Elektroniikka- ja sähköteollisuuden henkilöstö tytäryrityksissä ulkomailla</a:t>
            </a:r>
            <a:r>
              <a:rPr lang="fi-FI" sz="1814" b="1">
                <a:solidFill>
                  <a:srgbClr val="002664"/>
                </a:solidFill>
                <a:ea typeface="ＭＳ Ｐゴシック" pitchFamily="34" charset="-128"/>
              </a:rPr>
              <a:t> </a:t>
            </a:r>
          </a:p>
          <a:p>
            <a:pPr defTabSz="921624"/>
            <a:r>
              <a:rPr lang="en-GB" sz="2016">
                <a:solidFill>
                  <a:srgbClr val="002664"/>
                </a:solidFill>
                <a:ea typeface="ＭＳ Ｐゴシック" pitchFamily="34" charset="-128"/>
              </a:rPr>
              <a:t>Electronics and Electrotechnical Industry Personnel in Subsidiaries Abroad</a:t>
            </a:r>
            <a:endParaRPr lang="en-GB" sz="2016" b="1">
              <a:solidFill>
                <a:srgbClr val="002664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444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659981" y="6575976"/>
            <a:ext cx="5153581" cy="219200"/>
          </a:xfrm>
        </p:spPr>
        <p:txBody>
          <a:bodyPr/>
          <a:lstStyle/>
          <a:p>
            <a:r>
              <a:rPr lang="fi-FI">
                <a:solidFill>
                  <a:srgbClr val="002664"/>
                </a:solidFill>
              </a:rPr>
              <a:t>     </a:t>
            </a:r>
          </a:p>
        </p:txBody>
      </p:sp>
      <p:graphicFrame>
        <p:nvGraphicFramePr>
          <p:cNvPr id="6" name="Object 2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960026" y="1206170"/>
          <a:ext cx="7971171" cy="4947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971991" y="116800"/>
            <a:ext cx="8075170" cy="78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21624"/>
            <a:r>
              <a:rPr lang="fi-FI" sz="2419" b="1">
                <a:solidFill>
                  <a:srgbClr val="002664"/>
                </a:solidFill>
                <a:ea typeface="ＭＳ Ｐゴシック" pitchFamily="34" charset="-128"/>
              </a:rPr>
              <a:t>Kone- ja metallituoteteollisuuden henkilöstö</a:t>
            </a:r>
            <a:r>
              <a:rPr lang="fi-FI" sz="1814">
                <a:solidFill>
                  <a:srgbClr val="002664"/>
                </a:solidFill>
                <a:ea typeface="ＭＳ Ｐゴシック" pitchFamily="34" charset="-128"/>
              </a:rPr>
              <a:t/>
            </a:r>
            <a:br>
              <a:rPr lang="fi-FI" sz="1814">
                <a:solidFill>
                  <a:srgbClr val="002664"/>
                </a:solidFill>
                <a:ea typeface="ＭＳ Ｐゴシック" pitchFamily="34" charset="-128"/>
              </a:rPr>
            </a:br>
            <a:r>
              <a:rPr lang="en-GB" sz="2016">
                <a:solidFill>
                  <a:srgbClr val="002664"/>
                </a:solidFill>
                <a:ea typeface="ＭＳ Ｐゴシック" pitchFamily="34" charset="-128"/>
              </a:rPr>
              <a:t>Personnel in the Mechanical engineering</a:t>
            </a:r>
            <a:endParaRPr lang="fi-FI" sz="2016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571985" y="6214377"/>
            <a:ext cx="6215977" cy="46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385" tIns="43693" rIns="87385" bIns="43693">
            <a:spAutoFit/>
          </a:bodyPr>
          <a:lstStyle>
            <a:lvl1pPr defTabSz="866775">
              <a:defRPr>
                <a:solidFill>
                  <a:schemeClr val="tx1"/>
                </a:solidFill>
                <a:latin typeface="Arial" charset="0"/>
              </a:defRPr>
            </a:lvl1pPr>
            <a:lvl2pPr marL="433388" defTabSz="866775">
              <a:defRPr>
                <a:solidFill>
                  <a:schemeClr val="tx1"/>
                </a:solidFill>
                <a:latin typeface="Arial" charset="0"/>
              </a:defRPr>
            </a:lvl2pPr>
            <a:lvl3pPr marL="866775" defTabSz="866775">
              <a:defRPr>
                <a:solidFill>
                  <a:schemeClr val="tx1"/>
                </a:solidFill>
                <a:latin typeface="Arial" charset="0"/>
              </a:defRPr>
            </a:lvl3pPr>
            <a:lvl4pPr marL="1300163" defTabSz="866775">
              <a:defRPr>
                <a:solidFill>
                  <a:schemeClr val="tx1"/>
                </a:solidFill>
                <a:latin typeface="Arial" charset="0"/>
              </a:defRPr>
            </a:lvl4pPr>
            <a:lvl5pPr marL="1733550" defTabSz="866775">
              <a:defRPr>
                <a:solidFill>
                  <a:schemeClr val="tx1"/>
                </a:solidFill>
                <a:latin typeface="Arial" charset="0"/>
              </a:defRPr>
            </a:lvl5pPr>
            <a:lvl6pPr marL="21907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6479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1051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5623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209" dirty="0">
                <a:solidFill>
                  <a:srgbClr val="002664"/>
                </a:solidFill>
                <a:ea typeface="ＭＳ Ｐゴシック" pitchFamily="34" charset="-128"/>
              </a:rPr>
              <a:t>Lähde / </a:t>
            </a:r>
            <a:r>
              <a:rPr lang="en-GB" sz="1209" dirty="0">
                <a:solidFill>
                  <a:srgbClr val="002664"/>
                </a:solidFill>
                <a:ea typeface="ＭＳ Ｐゴシック" pitchFamily="34" charset="-128"/>
              </a:rPr>
              <a:t>Source:</a:t>
            </a:r>
            <a:r>
              <a:rPr lang="fi-FI" sz="1209" dirty="0">
                <a:solidFill>
                  <a:srgbClr val="002664"/>
                </a:solidFill>
                <a:ea typeface="ＭＳ Ｐゴシック" pitchFamily="34" charset="-128"/>
              </a:rPr>
              <a:t> Tilastokeskus, Teknologiateollisuus ry:n henkilöstötiedustelu </a:t>
            </a:r>
            <a:r>
              <a:rPr lang="en-GB" sz="1209" dirty="0">
                <a:solidFill>
                  <a:srgbClr val="002664"/>
                </a:solidFill>
                <a:ea typeface="ＭＳ Ｐゴシック" pitchFamily="34" charset="-128"/>
              </a:rPr>
              <a:t>/ Statistics Finland, The Federation of Finnish Technology Industries’ labour force survey</a:t>
            </a:r>
          </a:p>
        </p:txBody>
      </p:sp>
    </p:spTree>
    <p:extLst>
      <p:ext uri="{BB962C8B-B14F-4D97-AF65-F5344CB8AC3E}">
        <p14:creationId xmlns:p14="http://schemas.microsoft.com/office/powerpoint/2010/main" val="422611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659981" y="6575976"/>
            <a:ext cx="5153581" cy="219200"/>
          </a:xfrm>
        </p:spPr>
        <p:txBody>
          <a:bodyPr/>
          <a:lstStyle/>
          <a:p>
            <a:r>
              <a:rPr lang="fi-FI">
                <a:solidFill>
                  <a:srgbClr val="002664"/>
                </a:solidFill>
              </a:rPr>
              <a:t>     </a:t>
            </a: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2571985" y="6412777"/>
            <a:ext cx="6894375" cy="46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385" tIns="43693" rIns="87385" bIns="43693">
            <a:spAutoFit/>
          </a:bodyPr>
          <a:lstStyle>
            <a:lvl1pPr defTabSz="866775">
              <a:defRPr>
                <a:solidFill>
                  <a:schemeClr val="tx1"/>
                </a:solidFill>
                <a:latin typeface="Arial" charset="0"/>
              </a:defRPr>
            </a:lvl1pPr>
            <a:lvl2pPr marL="433388" defTabSz="866775">
              <a:defRPr>
                <a:solidFill>
                  <a:schemeClr val="tx1"/>
                </a:solidFill>
                <a:latin typeface="Arial" charset="0"/>
              </a:defRPr>
            </a:lvl2pPr>
            <a:lvl3pPr marL="866775" defTabSz="866775">
              <a:defRPr>
                <a:solidFill>
                  <a:schemeClr val="tx1"/>
                </a:solidFill>
                <a:latin typeface="Arial" charset="0"/>
              </a:defRPr>
            </a:lvl3pPr>
            <a:lvl4pPr marL="1300163" defTabSz="866775">
              <a:defRPr>
                <a:solidFill>
                  <a:schemeClr val="tx1"/>
                </a:solidFill>
                <a:latin typeface="Arial" charset="0"/>
              </a:defRPr>
            </a:lvl4pPr>
            <a:lvl5pPr marL="1733550" defTabSz="866775">
              <a:defRPr>
                <a:solidFill>
                  <a:schemeClr val="tx1"/>
                </a:solidFill>
                <a:latin typeface="Arial" charset="0"/>
              </a:defRPr>
            </a:lvl5pPr>
            <a:lvl6pPr marL="21907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6479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1051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5623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209" dirty="0">
                <a:solidFill>
                  <a:srgbClr val="002664"/>
                </a:solidFill>
                <a:ea typeface="ＭＳ Ｐゴシック" pitchFamily="34" charset="-128"/>
              </a:rPr>
              <a:t>Lähde / </a:t>
            </a:r>
            <a:r>
              <a:rPr lang="en-GB" sz="1209" dirty="0">
                <a:solidFill>
                  <a:srgbClr val="002664"/>
                </a:solidFill>
                <a:ea typeface="ＭＳ Ｐゴシック" pitchFamily="34" charset="-128"/>
              </a:rPr>
              <a:t>Source:</a:t>
            </a:r>
            <a:r>
              <a:rPr lang="fi-FI" sz="1209" dirty="0">
                <a:solidFill>
                  <a:srgbClr val="002664"/>
                </a:solidFill>
                <a:ea typeface="ＭＳ Ｐゴシック" pitchFamily="34" charset="-128"/>
              </a:rPr>
              <a:t> Teknologiateollisuus ry:n henkilöstötiedustelu / </a:t>
            </a:r>
            <a:r>
              <a:rPr lang="en-GB" sz="1209" dirty="0">
                <a:solidFill>
                  <a:srgbClr val="002664"/>
                </a:solidFill>
                <a:ea typeface="ＭＳ Ｐゴシック" pitchFamily="34" charset="-128"/>
              </a:rPr>
              <a:t>The Federation of Finnish Technology Industries’ labour force survey</a:t>
            </a:r>
          </a:p>
        </p:txBody>
      </p:sp>
      <p:graphicFrame>
        <p:nvGraphicFramePr>
          <p:cNvPr id="16" name="Object 3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877591" y="1068796"/>
          <a:ext cx="8604769" cy="5119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903191" y="-1600"/>
            <a:ext cx="8780768" cy="115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21624"/>
            <a:r>
              <a:rPr lang="fi-FI" sz="2419" b="1" dirty="0">
                <a:solidFill>
                  <a:srgbClr val="002664"/>
                </a:solidFill>
                <a:ea typeface="ＭＳ Ｐゴシック" pitchFamily="34" charset="-128"/>
              </a:rPr>
              <a:t>Kone- ja metallituoteteollisuuden henkilöstö tytäryrityksissä ulkomailla</a:t>
            </a:r>
            <a:r>
              <a:rPr lang="fi-FI" sz="1814" b="1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</a:p>
          <a:p>
            <a:pPr defTabSz="921624"/>
            <a:r>
              <a:rPr lang="en-GB" sz="2016" dirty="0">
                <a:solidFill>
                  <a:srgbClr val="002664"/>
                </a:solidFill>
                <a:ea typeface="ＭＳ Ｐゴシック" pitchFamily="34" charset="-128"/>
              </a:rPr>
              <a:t>Mechanical Engineering Personnel in Subsidiaries Abroad</a:t>
            </a:r>
          </a:p>
        </p:txBody>
      </p:sp>
    </p:spTree>
    <p:extLst>
      <p:ext uri="{BB962C8B-B14F-4D97-AF65-F5344CB8AC3E}">
        <p14:creationId xmlns:p14="http://schemas.microsoft.com/office/powerpoint/2010/main" val="153628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659981" y="6575976"/>
            <a:ext cx="5153581" cy="219200"/>
          </a:xfrm>
        </p:spPr>
        <p:txBody>
          <a:bodyPr/>
          <a:lstStyle/>
          <a:p>
            <a:r>
              <a:rPr lang="fi-FI">
                <a:solidFill>
                  <a:srgbClr val="002664"/>
                </a:solidFill>
              </a:rPr>
              <a:t>     </a:t>
            </a:r>
          </a:p>
        </p:txBody>
      </p:sp>
      <p:graphicFrame>
        <p:nvGraphicFramePr>
          <p:cNvPr id="6" name="Object 2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954391" y="1185596"/>
          <a:ext cx="7971171" cy="4947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971991" y="116800"/>
            <a:ext cx="8075170" cy="78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21624"/>
            <a:r>
              <a:rPr lang="fi-FI" sz="2419" b="1">
                <a:solidFill>
                  <a:srgbClr val="002664"/>
                </a:solidFill>
                <a:ea typeface="ＭＳ Ｐゴシック" pitchFamily="34" charset="-128"/>
              </a:rPr>
              <a:t>Metallien jalostuksen henkilöstö</a:t>
            </a:r>
            <a:r>
              <a:rPr lang="fi-FI" sz="1814">
                <a:solidFill>
                  <a:srgbClr val="002664"/>
                </a:solidFill>
                <a:ea typeface="ＭＳ Ｐゴシック" pitchFamily="34" charset="-128"/>
              </a:rPr>
              <a:t/>
            </a:r>
            <a:br>
              <a:rPr lang="fi-FI" sz="1814">
                <a:solidFill>
                  <a:srgbClr val="002664"/>
                </a:solidFill>
                <a:ea typeface="ＭＳ Ｐゴシック" pitchFamily="34" charset="-128"/>
              </a:rPr>
            </a:br>
            <a:r>
              <a:rPr lang="en-GB" sz="2016">
                <a:solidFill>
                  <a:srgbClr val="002664"/>
                </a:solidFill>
                <a:ea typeface="ＭＳ Ｐゴシック" pitchFamily="34" charset="-128"/>
              </a:rPr>
              <a:t>Personnel in the Metals Industry</a:t>
            </a:r>
            <a:endParaRPr lang="fi-FI" sz="2016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571985" y="6214377"/>
            <a:ext cx="6215977" cy="46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385" tIns="43693" rIns="87385" bIns="43693">
            <a:spAutoFit/>
          </a:bodyPr>
          <a:lstStyle>
            <a:lvl1pPr defTabSz="866775">
              <a:defRPr>
                <a:solidFill>
                  <a:schemeClr val="tx1"/>
                </a:solidFill>
                <a:latin typeface="Arial" charset="0"/>
              </a:defRPr>
            </a:lvl1pPr>
            <a:lvl2pPr marL="433388" defTabSz="866775">
              <a:defRPr>
                <a:solidFill>
                  <a:schemeClr val="tx1"/>
                </a:solidFill>
                <a:latin typeface="Arial" charset="0"/>
              </a:defRPr>
            </a:lvl2pPr>
            <a:lvl3pPr marL="866775" defTabSz="866775">
              <a:defRPr>
                <a:solidFill>
                  <a:schemeClr val="tx1"/>
                </a:solidFill>
                <a:latin typeface="Arial" charset="0"/>
              </a:defRPr>
            </a:lvl3pPr>
            <a:lvl4pPr marL="1300163" defTabSz="866775">
              <a:defRPr>
                <a:solidFill>
                  <a:schemeClr val="tx1"/>
                </a:solidFill>
                <a:latin typeface="Arial" charset="0"/>
              </a:defRPr>
            </a:lvl4pPr>
            <a:lvl5pPr marL="1733550" defTabSz="866775">
              <a:defRPr>
                <a:solidFill>
                  <a:schemeClr val="tx1"/>
                </a:solidFill>
                <a:latin typeface="Arial" charset="0"/>
              </a:defRPr>
            </a:lvl5pPr>
            <a:lvl6pPr marL="21907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6479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1051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5623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209" dirty="0">
                <a:solidFill>
                  <a:srgbClr val="002664"/>
                </a:solidFill>
                <a:ea typeface="ＭＳ Ｐゴシック" pitchFamily="34" charset="-128"/>
              </a:rPr>
              <a:t>Lähde / </a:t>
            </a:r>
            <a:r>
              <a:rPr lang="en-GB" sz="1209" dirty="0">
                <a:solidFill>
                  <a:srgbClr val="002664"/>
                </a:solidFill>
                <a:ea typeface="ＭＳ Ｐゴシック" pitchFamily="34" charset="-128"/>
              </a:rPr>
              <a:t>Source:</a:t>
            </a:r>
            <a:r>
              <a:rPr lang="fi-FI" sz="1209" dirty="0">
                <a:solidFill>
                  <a:srgbClr val="002664"/>
                </a:solidFill>
                <a:ea typeface="ＭＳ Ｐゴシック" pitchFamily="34" charset="-128"/>
              </a:rPr>
              <a:t> Tilastokeskus, Teknologiateollisuus ry:n henkilöstötiedustelu </a:t>
            </a:r>
            <a:r>
              <a:rPr lang="en-GB" sz="1209" dirty="0">
                <a:solidFill>
                  <a:srgbClr val="002664"/>
                </a:solidFill>
                <a:ea typeface="ＭＳ Ｐゴシック" pitchFamily="34" charset="-128"/>
              </a:rPr>
              <a:t>/ Statistics Finland, The Federation of Finnish Technology Industries’ labour force survey</a:t>
            </a:r>
          </a:p>
        </p:txBody>
      </p:sp>
    </p:spTree>
    <p:extLst>
      <p:ext uri="{BB962C8B-B14F-4D97-AF65-F5344CB8AC3E}">
        <p14:creationId xmlns:p14="http://schemas.microsoft.com/office/powerpoint/2010/main" val="144365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659981" y="6575976"/>
            <a:ext cx="5153581" cy="219200"/>
          </a:xfrm>
        </p:spPr>
        <p:txBody>
          <a:bodyPr/>
          <a:lstStyle/>
          <a:p>
            <a:r>
              <a:rPr lang="fi-FI">
                <a:solidFill>
                  <a:srgbClr val="002664"/>
                </a:solidFill>
              </a:rPr>
              <a:t>     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571985" y="6412777"/>
            <a:ext cx="6894375" cy="46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385" tIns="43693" rIns="87385" bIns="43693">
            <a:spAutoFit/>
          </a:bodyPr>
          <a:lstStyle>
            <a:lvl1pPr defTabSz="866775">
              <a:defRPr>
                <a:solidFill>
                  <a:schemeClr val="tx1"/>
                </a:solidFill>
                <a:latin typeface="Arial" charset="0"/>
              </a:defRPr>
            </a:lvl1pPr>
            <a:lvl2pPr marL="433388" defTabSz="866775">
              <a:defRPr>
                <a:solidFill>
                  <a:schemeClr val="tx1"/>
                </a:solidFill>
                <a:latin typeface="Arial" charset="0"/>
              </a:defRPr>
            </a:lvl2pPr>
            <a:lvl3pPr marL="866775" defTabSz="866775">
              <a:defRPr>
                <a:solidFill>
                  <a:schemeClr val="tx1"/>
                </a:solidFill>
                <a:latin typeface="Arial" charset="0"/>
              </a:defRPr>
            </a:lvl3pPr>
            <a:lvl4pPr marL="1300163" defTabSz="866775">
              <a:defRPr>
                <a:solidFill>
                  <a:schemeClr val="tx1"/>
                </a:solidFill>
                <a:latin typeface="Arial" charset="0"/>
              </a:defRPr>
            </a:lvl4pPr>
            <a:lvl5pPr marL="1733550" defTabSz="866775">
              <a:defRPr>
                <a:solidFill>
                  <a:schemeClr val="tx1"/>
                </a:solidFill>
                <a:latin typeface="Arial" charset="0"/>
              </a:defRPr>
            </a:lvl5pPr>
            <a:lvl6pPr marL="21907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6479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1051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5623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209" dirty="0">
                <a:solidFill>
                  <a:srgbClr val="002664"/>
                </a:solidFill>
                <a:ea typeface="ＭＳ Ｐゴシック" pitchFamily="34" charset="-128"/>
              </a:rPr>
              <a:t>Lähde / </a:t>
            </a:r>
            <a:r>
              <a:rPr lang="en-GB" sz="1209" dirty="0">
                <a:solidFill>
                  <a:srgbClr val="002664"/>
                </a:solidFill>
                <a:ea typeface="ＭＳ Ｐゴシック" pitchFamily="34" charset="-128"/>
              </a:rPr>
              <a:t>Source:</a:t>
            </a:r>
            <a:r>
              <a:rPr lang="fi-FI" sz="1209" dirty="0">
                <a:solidFill>
                  <a:srgbClr val="002664"/>
                </a:solidFill>
                <a:ea typeface="ＭＳ Ｐゴシック" pitchFamily="34" charset="-128"/>
              </a:rPr>
              <a:t> Teknologiateollisuus ry:n henkilöstötiedustelu / </a:t>
            </a:r>
            <a:r>
              <a:rPr lang="en-GB" sz="1209" dirty="0">
                <a:solidFill>
                  <a:srgbClr val="002664"/>
                </a:solidFill>
                <a:ea typeface="ＭＳ Ｐゴシック" pitchFamily="34" charset="-128"/>
              </a:rPr>
              <a:t>The Federation of Finnish Technology Industries’ labour force survey</a:t>
            </a:r>
          </a:p>
        </p:txBody>
      </p:sp>
      <p:graphicFrame>
        <p:nvGraphicFramePr>
          <p:cNvPr id="7" name="Object 3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877591" y="819196"/>
          <a:ext cx="8604769" cy="5369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903191" y="116800"/>
            <a:ext cx="8780768" cy="78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21624"/>
            <a:r>
              <a:rPr lang="fi-FI" sz="2318" b="1">
                <a:solidFill>
                  <a:srgbClr val="002664"/>
                </a:solidFill>
                <a:ea typeface="ＭＳ Ｐゴシック" pitchFamily="34" charset="-128"/>
              </a:rPr>
              <a:t>Metallien jalostuksen henkilöstö tytäryrityksissä ulkomailla</a:t>
            </a:r>
            <a:r>
              <a:rPr lang="fi-FI" sz="2419" b="1">
                <a:solidFill>
                  <a:srgbClr val="002664"/>
                </a:solidFill>
                <a:ea typeface="ＭＳ Ｐゴシック" pitchFamily="34" charset="-128"/>
              </a:rPr>
              <a:t> </a:t>
            </a:r>
          </a:p>
          <a:p>
            <a:pPr defTabSz="921624"/>
            <a:r>
              <a:rPr lang="en-GB" sz="2016">
                <a:solidFill>
                  <a:srgbClr val="002664"/>
                </a:solidFill>
                <a:ea typeface="ＭＳ Ｐゴシック" pitchFamily="34" charset="-128"/>
              </a:rPr>
              <a:t>Metals Industry Personnel in Subsidiaries Abroad</a:t>
            </a:r>
          </a:p>
        </p:txBody>
      </p:sp>
    </p:spTree>
    <p:extLst>
      <p:ext uri="{BB962C8B-B14F-4D97-AF65-F5344CB8AC3E}">
        <p14:creationId xmlns:p14="http://schemas.microsoft.com/office/powerpoint/2010/main" val="165356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659981" y="6575976"/>
            <a:ext cx="5153581" cy="219200"/>
          </a:xfrm>
        </p:spPr>
        <p:txBody>
          <a:bodyPr/>
          <a:lstStyle/>
          <a:p>
            <a:r>
              <a:rPr lang="fi-FI">
                <a:solidFill>
                  <a:srgbClr val="002664"/>
                </a:solidFill>
              </a:rPr>
              <a:t>     </a:t>
            </a:r>
          </a:p>
        </p:txBody>
      </p:sp>
      <p:graphicFrame>
        <p:nvGraphicFramePr>
          <p:cNvPr id="6" name="Object 2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954391" y="1185596"/>
          <a:ext cx="7971171" cy="4947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971991" y="116800"/>
            <a:ext cx="8075170" cy="78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21624"/>
            <a:r>
              <a:rPr lang="fi-FI" sz="2419" b="1" dirty="0">
                <a:solidFill>
                  <a:srgbClr val="002664"/>
                </a:solidFill>
                <a:ea typeface="ＭＳ Ｐゴシック" pitchFamily="34" charset="-128"/>
              </a:rPr>
              <a:t>Suunnittelu- ja konsultointialan henkilöstö</a:t>
            </a:r>
            <a:r>
              <a:rPr lang="fi-FI" sz="1814" dirty="0">
                <a:solidFill>
                  <a:srgbClr val="002664"/>
                </a:solidFill>
                <a:ea typeface="ＭＳ Ｐゴシック" pitchFamily="34" charset="-128"/>
              </a:rPr>
              <a:t/>
            </a:r>
            <a:br>
              <a:rPr lang="fi-FI" sz="1814" dirty="0">
                <a:solidFill>
                  <a:srgbClr val="002664"/>
                </a:solidFill>
                <a:ea typeface="ＭＳ Ｐゴシック" pitchFamily="34" charset="-128"/>
              </a:rPr>
            </a:br>
            <a:r>
              <a:rPr lang="en-GB" sz="2016" dirty="0">
                <a:solidFill>
                  <a:srgbClr val="002664"/>
                </a:solidFill>
                <a:ea typeface="ＭＳ Ｐゴシック" pitchFamily="34" charset="-128"/>
              </a:rPr>
              <a:t>Personnel in Consulting Engineering</a:t>
            </a:r>
            <a:endParaRPr lang="fi-FI" sz="2016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571985" y="6214377"/>
            <a:ext cx="6215977" cy="46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385" tIns="43693" rIns="87385" bIns="43693">
            <a:spAutoFit/>
          </a:bodyPr>
          <a:lstStyle>
            <a:lvl1pPr defTabSz="866775">
              <a:defRPr>
                <a:solidFill>
                  <a:schemeClr val="tx1"/>
                </a:solidFill>
                <a:latin typeface="Arial" charset="0"/>
              </a:defRPr>
            </a:lvl1pPr>
            <a:lvl2pPr marL="433388" defTabSz="866775">
              <a:defRPr>
                <a:solidFill>
                  <a:schemeClr val="tx1"/>
                </a:solidFill>
                <a:latin typeface="Arial" charset="0"/>
              </a:defRPr>
            </a:lvl2pPr>
            <a:lvl3pPr marL="866775" defTabSz="866775">
              <a:defRPr>
                <a:solidFill>
                  <a:schemeClr val="tx1"/>
                </a:solidFill>
                <a:latin typeface="Arial" charset="0"/>
              </a:defRPr>
            </a:lvl3pPr>
            <a:lvl4pPr marL="1300163" defTabSz="866775">
              <a:defRPr>
                <a:solidFill>
                  <a:schemeClr val="tx1"/>
                </a:solidFill>
                <a:latin typeface="Arial" charset="0"/>
              </a:defRPr>
            </a:lvl4pPr>
            <a:lvl5pPr marL="1733550" defTabSz="866775">
              <a:defRPr>
                <a:solidFill>
                  <a:schemeClr val="tx1"/>
                </a:solidFill>
                <a:latin typeface="Arial" charset="0"/>
              </a:defRPr>
            </a:lvl5pPr>
            <a:lvl6pPr marL="21907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6479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1051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5623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209" dirty="0">
                <a:solidFill>
                  <a:srgbClr val="002664"/>
                </a:solidFill>
                <a:ea typeface="ＭＳ Ｐゴシック" pitchFamily="34" charset="-128"/>
              </a:rPr>
              <a:t>Lähde / </a:t>
            </a:r>
            <a:r>
              <a:rPr lang="en-GB" sz="1209" dirty="0">
                <a:solidFill>
                  <a:srgbClr val="002664"/>
                </a:solidFill>
                <a:ea typeface="ＭＳ Ｐゴシック" pitchFamily="34" charset="-128"/>
              </a:rPr>
              <a:t>Source:</a:t>
            </a:r>
            <a:r>
              <a:rPr lang="fi-FI" sz="1209" dirty="0">
                <a:solidFill>
                  <a:srgbClr val="002664"/>
                </a:solidFill>
                <a:ea typeface="ＭＳ Ｐゴシック" pitchFamily="34" charset="-128"/>
              </a:rPr>
              <a:t> Tilastokeskus, Teknologiateollisuus ry:n henkilöstötiedustelu </a:t>
            </a:r>
            <a:r>
              <a:rPr lang="en-GB" sz="1209" dirty="0">
                <a:solidFill>
                  <a:srgbClr val="002664"/>
                </a:solidFill>
                <a:ea typeface="ＭＳ Ｐゴシック" pitchFamily="34" charset="-128"/>
              </a:rPr>
              <a:t>/ Statistics Finland, The Federation of Finnish Technology Industries’ labour force survey</a:t>
            </a:r>
          </a:p>
        </p:txBody>
      </p:sp>
    </p:spTree>
    <p:extLst>
      <p:ext uri="{BB962C8B-B14F-4D97-AF65-F5344CB8AC3E}">
        <p14:creationId xmlns:p14="http://schemas.microsoft.com/office/powerpoint/2010/main" val="155964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659981" y="6575976"/>
            <a:ext cx="5153581" cy="219200"/>
          </a:xfrm>
        </p:spPr>
        <p:txBody>
          <a:bodyPr/>
          <a:lstStyle/>
          <a:p>
            <a:r>
              <a:rPr lang="fi-FI">
                <a:solidFill>
                  <a:srgbClr val="002664"/>
                </a:solidFill>
              </a:rPr>
              <a:t>     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571985" y="6412777"/>
            <a:ext cx="6894375" cy="46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385" tIns="43693" rIns="87385" bIns="43693">
            <a:spAutoFit/>
          </a:bodyPr>
          <a:lstStyle>
            <a:lvl1pPr defTabSz="866775">
              <a:defRPr>
                <a:solidFill>
                  <a:schemeClr val="tx1"/>
                </a:solidFill>
                <a:latin typeface="Arial" charset="0"/>
              </a:defRPr>
            </a:lvl1pPr>
            <a:lvl2pPr marL="433388" defTabSz="866775">
              <a:defRPr>
                <a:solidFill>
                  <a:schemeClr val="tx1"/>
                </a:solidFill>
                <a:latin typeface="Arial" charset="0"/>
              </a:defRPr>
            </a:lvl2pPr>
            <a:lvl3pPr marL="866775" defTabSz="866775">
              <a:defRPr>
                <a:solidFill>
                  <a:schemeClr val="tx1"/>
                </a:solidFill>
                <a:latin typeface="Arial" charset="0"/>
              </a:defRPr>
            </a:lvl3pPr>
            <a:lvl4pPr marL="1300163" defTabSz="866775">
              <a:defRPr>
                <a:solidFill>
                  <a:schemeClr val="tx1"/>
                </a:solidFill>
                <a:latin typeface="Arial" charset="0"/>
              </a:defRPr>
            </a:lvl4pPr>
            <a:lvl5pPr marL="1733550" defTabSz="866775">
              <a:defRPr>
                <a:solidFill>
                  <a:schemeClr val="tx1"/>
                </a:solidFill>
                <a:latin typeface="Arial" charset="0"/>
              </a:defRPr>
            </a:lvl5pPr>
            <a:lvl6pPr marL="21907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6479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1051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5623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209" dirty="0">
                <a:solidFill>
                  <a:srgbClr val="002664"/>
                </a:solidFill>
                <a:ea typeface="ＭＳ Ｐゴシック" pitchFamily="34" charset="-128"/>
              </a:rPr>
              <a:t>Lähde / </a:t>
            </a:r>
            <a:r>
              <a:rPr lang="en-GB" sz="1209" dirty="0">
                <a:solidFill>
                  <a:srgbClr val="002664"/>
                </a:solidFill>
                <a:ea typeface="ＭＳ Ｐゴシック" pitchFamily="34" charset="-128"/>
              </a:rPr>
              <a:t>Source:</a:t>
            </a:r>
            <a:r>
              <a:rPr lang="fi-FI" sz="1209" dirty="0">
                <a:solidFill>
                  <a:srgbClr val="002664"/>
                </a:solidFill>
                <a:ea typeface="ＭＳ Ｐゴシック" pitchFamily="34" charset="-128"/>
              </a:rPr>
              <a:t> Teknologiateollisuus ry:n henkilöstötiedustelu / </a:t>
            </a:r>
            <a:r>
              <a:rPr lang="en-GB" sz="1209" dirty="0">
                <a:solidFill>
                  <a:srgbClr val="002664"/>
                </a:solidFill>
                <a:ea typeface="ＭＳ Ｐゴシック" pitchFamily="34" charset="-128"/>
              </a:rPr>
              <a:t>The Federation of Finnish Technology Industries’ labour force survey</a:t>
            </a:r>
          </a:p>
        </p:txBody>
      </p:sp>
      <p:graphicFrame>
        <p:nvGraphicFramePr>
          <p:cNvPr id="7" name="Object 3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877591" y="819196"/>
          <a:ext cx="8604769" cy="5369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903191" y="116800"/>
            <a:ext cx="8780768" cy="78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21624"/>
            <a:r>
              <a:rPr lang="fi-FI" sz="2318" b="1" dirty="0">
                <a:solidFill>
                  <a:srgbClr val="002664"/>
                </a:solidFill>
                <a:ea typeface="ＭＳ Ｐゴシック" pitchFamily="34" charset="-128"/>
              </a:rPr>
              <a:t>Suunnittelu- ja konsultointialan henkilöstö ulkomailla</a:t>
            </a:r>
            <a:r>
              <a:rPr lang="fi-FI" sz="2419" b="1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</a:p>
          <a:p>
            <a:pPr defTabSz="921624"/>
            <a:r>
              <a:rPr lang="en-GB" sz="2016" dirty="0">
                <a:solidFill>
                  <a:srgbClr val="002664"/>
                </a:solidFill>
                <a:ea typeface="ＭＳ Ｐゴシック" pitchFamily="34" charset="-128"/>
              </a:rPr>
              <a:t>Consulting Engineering Personnel in Subsidiaries Abroad</a:t>
            </a:r>
          </a:p>
        </p:txBody>
      </p:sp>
    </p:spTree>
    <p:extLst>
      <p:ext uri="{BB962C8B-B14F-4D97-AF65-F5344CB8AC3E}">
        <p14:creationId xmlns:p14="http://schemas.microsoft.com/office/powerpoint/2010/main" val="271901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24.3.2016</a:t>
            </a:r>
            <a:endParaRPr lang="en-GB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3</a:t>
            </a:fld>
            <a:endParaRPr lang="en-GB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The </a:t>
            </a:r>
            <a:r>
              <a:rPr lang="fi-FI" dirty="0" smtClean="0"/>
              <a:t>V</a:t>
            </a:r>
            <a:r>
              <a:rPr dirty="0" err="1" smtClean="0"/>
              <a:t>olume</a:t>
            </a:r>
            <a:r>
              <a:rPr dirty="0" smtClean="0"/>
              <a:t> of </a:t>
            </a:r>
            <a:r>
              <a:rPr lang="fi-FI" dirty="0" smtClean="0"/>
              <a:t>I</a:t>
            </a:r>
            <a:r>
              <a:rPr dirty="0" err="1" smtClean="0"/>
              <a:t>ndustrial</a:t>
            </a:r>
            <a:r>
              <a:rPr dirty="0" smtClean="0"/>
              <a:t> </a:t>
            </a:r>
            <a:r>
              <a:rPr lang="fi-FI" dirty="0"/>
              <a:t>I</a:t>
            </a:r>
            <a:r>
              <a:rPr dirty="0" err="1" smtClean="0"/>
              <a:t>nvestments</a:t>
            </a:r>
            <a:r>
              <a:rPr dirty="0" smtClean="0"/>
              <a:t> in Finland </a:t>
            </a:r>
            <a:r>
              <a:rPr lang="fi-FI" dirty="0" smtClean="0"/>
              <a:t>H</a:t>
            </a:r>
            <a:r>
              <a:rPr dirty="0" smtClean="0"/>
              <a:t>as </a:t>
            </a:r>
            <a:r>
              <a:rPr lang="fi-FI" dirty="0"/>
              <a:t>D</a:t>
            </a:r>
            <a:r>
              <a:rPr dirty="0" err="1" smtClean="0"/>
              <a:t>ropped</a:t>
            </a:r>
            <a:r>
              <a:rPr dirty="0" smtClean="0"/>
              <a:t> to a </a:t>
            </a:r>
            <a:r>
              <a:rPr lang="fi-FI" dirty="0" smtClean="0"/>
              <a:t>L</a:t>
            </a:r>
            <a:r>
              <a:rPr dirty="0" smtClean="0"/>
              <a:t>ow </a:t>
            </a:r>
            <a:r>
              <a:rPr lang="fi-FI" dirty="0"/>
              <a:t>L</a:t>
            </a:r>
            <a:r>
              <a:rPr dirty="0" err="1" smtClean="0"/>
              <a:t>evel</a:t>
            </a:r>
            <a:endParaRPr lang="en-GB" dirty="0"/>
          </a:p>
        </p:txBody>
      </p:sp>
      <p:graphicFrame>
        <p:nvGraphicFramePr>
          <p:cNvPr id="8" name="Sisällön paikkamerkki 9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1510461" y="6503349"/>
            <a:ext cx="446449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 smtClean="0">
                <a:solidFill>
                  <a:srgbClr val="002964"/>
                </a:solidFill>
              </a:rPr>
              <a:t>Source: Statistics Finland, Annual national accounts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1008311" y="1871811"/>
            <a:ext cx="3024336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400" spc="-40" dirty="0" smtClean="0">
                <a:solidFill>
                  <a:srgbClr val="002964"/>
                </a:solidFill>
              </a:rPr>
              <a:t>At constant prices, Index 2005=100</a:t>
            </a:r>
          </a:p>
        </p:txBody>
      </p:sp>
    </p:spTree>
    <p:extLst>
      <p:ext uri="{BB962C8B-B14F-4D97-AF65-F5344CB8AC3E}">
        <p14:creationId xmlns:p14="http://schemas.microsoft.com/office/powerpoint/2010/main" val="1821785899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659981" y="6575976"/>
            <a:ext cx="5153581" cy="219200"/>
          </a:xfrm>
        </p:spPr>
        <p:txBody>
          <a:bodyPr/>
          <a:lstStyle/>
          <a:p>
            <a:r>
              <a:rPr lang="fi-FI">
                <a:solidFill>
                  <a:srgbClr val="002664"/>
                </a:solidFill>
              </a:rPr>
              <a:t>     </a:t>
            </a:r>
          </a:p>
        </p:txBody>
      </p:sp>
      <p:graphicFrame>
        <p:nvGraphicFramePr>
          <p:cNvPr id="6" name="Object 2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954391" y="1185596"/>
          <a:ext cx="7971171" cy="4947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971991" y="116800"/>
            <a:ext cx="8075170" cy="78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21624"/>
            <a:r>
              <a:rPr lang="fi-FI" sz="2419" b="1">
                <a:solidFill>
                  <a:srgbClr val="002664"/>
                </a:solidFill>
                <a:ea typeface="ＭＳ Ｐゴシック" pitchFamily="34" charset="-128"/>
              </a:rPr>
              <a:t>Tietotekniikka-alan henkilöstö</a:t>
            </a:r>
            <a:r>
              <a:rPr lang="fi-FI" sz="1814">
                <a:solidFill>
                  <a:srgbClr val="002664"/>
                </a:solidFill>
                <a:ea typeface="ＭＳ Ｐゴシック" pitchFamily="34" charset="-128"/>
              </a:rPr>
              <a:t/>
            </a:r>
            <a:br>
              <a:rPr lang="fi-FI" sz="1814">
                <a:solidFill>
                  <a:srgbClr val="002664"/>
                </a:solidFill>
                <a:ea typeface="ＭＳ Ｐゴシック" pitchFamily="34" charset="-128"/>
              </a:rPr>
            </a:br>
            <a:r>
              <a:rPr lang="en-GB" sz="2016">
                <a:solidFill>
                  <a:srgbClr val="002664"/>
                </a:solidFill>
                <a:ea typeface="ＭＳ Ｐゴシック" pitchFamily="34" charset="-128"/>
              </a:rPr>
              <a:t>Personnel in Information Technology</a:t>
            </a:r>
            <a:endParaRPr lang="fi-FI" sz="2016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499985" y="6214377"/>
            <a:ext cx="6215978" cy="46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385" tIns="43693" rIns="87385" bIns="43693">
            <a:spAutoFit/>
          </a:bodyPr>
          <a:lstStyle>
            <a:lvl1pPr defTabSz="866775">
              <a:defRPr>
                <a:solidFill>
                  <a:schemeClr val="tx1"/>
                </a:solidFill>
                <a:latin typeface="Arial" charset="0"/>
              </a:defRPr>
            </a:lvl1pPr>
            <a:lvl2pPr marL="433388" defTabSz="866775">
              <a:defRPr>
                <a:solidFill>
                  <a:schemeClr val="tx1"/>
                </a:solidFill>
                <a:latin typeface="Arial" charset="0"/>
              </a:defRPr>
            </a:lvl2pPr>
            <a:lvl3pPr marL="866775" defTabSz="866775">
              <a:defRPr>
                <a:solidFill>
                  <a:schemeClr val="tx1"/>
                </a:solidFill>
                <a:latin typeface="Arial" charset="0"/>
              </a:defRPr>
            </a:lvl3pPr>
            <a:lvl4pPr marL="1300163" defTabSz="866775">
              <a:defRPr>
                <a:solidFill>
                  <a:schemeClr val="tx1"/>
                </a:solidFill>
                <a:latin typeface="Arial" charset="0"/>
              </a:defRPr>
            </a:lvl4pPr>
            <a:lvl5pPr marL="1733550" defTabSz="866775">
              <a:defRPr>
                <a:solidFill>
                  <a:schemeClr val="tx1"/>
                </a:solidFill>
                <a:latin typeface="Arial" charset="0"/>
              </a:defRPr>
            </a:lvl5pPr>
            <a:lvl6pPr marL="21907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6479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1051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5623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209" dirty="0">
                <a:solidFill>
                  <a:srgbClr val="002664"/>
                </a:solidFill>
                <a:ea typeface="ＭＳ Ｐゴシック" pitchFamily="34" charset="-128"/>
              </a:rPr>
              <a:t>Lähde / </a:t>
            </a:r>
            <a:r>
              <a:rPr lang="en-GB" sz="1209" dirty="0">
                <a:solidFill>
                  <a:srgbClr val="002664"/>
                </a:solidFill>
                <a:ea typeface="ＭＳ Ｐゴシック" pitchFamily="34" charset="-128"/>
              </a:rPr>
              <a:t>Source:</a:t>
            </a:r>
            <a:r>
              <a:rPr lang="fi-FI" sz="1209" dirty="0">
                <a:solidFill>
                  <a:srgbClr val="002664"/>
                </a:solidFill>
                <a:ea typeface="ＭＳ Ｐゴシック" pitchFamily="34" charset="-128"/>
              </a:rPr>
              <a:t> Tilastokeskus, Teknologiateollisuus ry:n henkilöstötiedustelu </a:t>
            </a:r>
            <a:r>
              <a:rPr lang="en-GB" sz="1209" dirty="0">
                <a:solidFill>
                  <a:srgbClr val="002664"/>
                </a:solidFill>
                <a:ea typeface="ＭＳ Ｐゴシック" pitchFamily="34" charset="-128"/>
              </a:rPr>
              <a:t>/ Statistics Finland, The Federation of Finnish Technology Industries’ labour force survey</a:t>
            </a:r>
          </a:p>
        </p:txBody>
      </p:sp>
    </p:spTree>
    <p:extLst>
      <p:ext uri="{BB962C8B-B14F-4D97-AF65-F5344CB8AC3E}">
        <p14:creationId xmlns:p14="http://schemas.microsoft.com/office/powerpoint/2010/main" val="50419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659981" y="6575976"/>
            <a:ext cx="5153581" cy="219200"/>
          </a:xfrm>
        </p:spPr>
        <p:txBody>
          <a:bodyPr/>
          <a:lstStyle/>
          <a:p>
            <a:r>
              <a:rPr lang="fi-FI">
                <a:solidFill>
                  <a:srgbClr val="002664"/>
                </a:solidFill>
              </a:rPr>
              <a:t>     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571985" y="6412777"/>
            <a:ext cx="6894375" cy="46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385" tIns="43693" rIns="87385" bIns="43693">
            <a:spAutoFit/>
          </a:bodyPr>
          <a:lstStyle>
            <a:lvl1pPr defTabSz="866775">
              <a:defRPr>
                <a:solidFill>
                  <a:schemeClr val="tx1"/>
                </a:solidFill>
                <a:latin typeface="Arial" charset="0"/>
              </a:defRPr>
            </a:lvl1pPr>
            <a:lvl2pPr marL="433388" defTabSz="866775">
              <a:defRPr>
                <a:solidFill>
                  <a:schemeClr val="tx1"/>
                </a:solidFill>
                <a:latin typeface="Arial" charset="0"/>
              </a:defRPr>
            </a:lvl2pPr>
            <a:lvl3pPr marL="866775" defTabSz="866775">
              <a:defRPr>
                <a:solidFill>
                  <a:schemeClr val="tx1"/>
                </a:solidFill>
                <a:latin typeface="Arial" charset="0"/>
              </a:defRPr>
            </a:lvl3pPr>
            <a:lvl4pPr marL="1300163" defTabSz="866775">
              <a:defRPr>
                <a:solidFill>
                  <a:schemeClr val="tx1"/>
                </a:solidFill>
                <a:latin typeface="Arial" charset="0"/>
              </a:defRPr>
            </a:lvl4pPr>
            <a:lvl5pPr marL="1733550" defTabSz="866775">
              <a:defRPr>
                <a:solidFill>
                  <a:schemeClr val="tx1"/>
                </a:solidFill>
                <a:latin typeface="Arial" charset="0"/>
              </a:defRPr>
            </a:lvl5pPr>
            <a:lvl6pPr marL="21907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6479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1051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5623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209" dirty="0">
                <a:solidFill>
                  <a:srgbClr val="002664"/>
                </a:solidFill>
                <a:ea typeface="ＭＳ Ｐゴシック" pitchFamily="34" charset="-128"/>
              </a:rPr>
              <a:t>Lähde / </a:t>
            </a:r>
            <a:r>
              <a:rPr lang="en-GB" sz="1209" dirty="0">
                <a:solidFill>
                  <a:srgbClr val="002664"/>
                </a:solidFill>
                <a:ea typeface="ＭＳ Ｐゴシック" pitchFamily="34" charset="-128"/>
              </a:rPr>
              <a:t>Source:</a:t>
            </a:r>
            <a:r>
              <a:rPr lang="fi-FI" sz="1209" dirty="0">
                <a:solidFill>
                  <a:srgbClr val="002664"/>
                </a:solidFill>
                <a:ea typeface="ＭＳ Ｐゴシック" pitchFamily="34" charset="-128"/>
              </a:rPr>
              <a:t> Teknologiateollisuus ry:n henkilöstötiedustelu / </a:t>
            </a:r>
            <a:r>
              <a:rPr lang="en-GB" sz="1209" dirty="0">
                <a:solidFill>
                  <a:srgbClr val="002664"/>
                </a:solidFill>
                <a:ea typeface="ＭＳ Ｐゴシック" pitchFamily="34" charset="-128"/>
              </a:rPr>
              <a:t>The Federation of Finnish Technology Industries’ labour force survey</a:t>
            </a:r>
          </a:p>
        </p:txBody>
      </p:sp>
      <p:graphicFrame>
        <p:nvGraphicFramePr>
          <p:cNvPr id="7" name="Object 3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877591" y="819196"/>
          <a:ext cx="8604769" cy="5369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903191" y="116800"/>
            <a:ext cx="8780768" cy="78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21624"/>
            <a:r>
              <a:rPr lang="fi-FI" sz="2318" b="1">
                <a:solidFill>
                  <a:srgbClr val="002664"/>
                </a:solidFill>
                <a:ea typeface="ＭＳ Ｐゴシック" pitchFamily="34" charset="-128"/>
              </a:rPr>
              <a:t>Tietotekniikka-alan henkilöstö tytäryrityksissä ulkomailla</a:t>
            </a:r>
            <a:r>
              <a:rPr lang="fi-FI" sz="2419" b="1">
                <a:solidFill>
                  <a:srgbClr val="002664"/>
                </a:solidFill>
                <a:ea typeface="ＭＳ Ｐゴシック" pitchFamily="34" charset="-128"/>
              </a:rPr>
              <a:t> </a:t>
            </a:r>
          </a:p>
          <a:p>
            <a:pPr defTabSz="921624"/>
            <a:r>
              <a:rPr lang="en-GB" sz="2016">
                <a:solidFill>
                  <a:srgbClr val="002664"/>
                </a:solidFill>
                <a:ea typeface="ＭＳ Ｐゴシック" pitchFamily="34" charset="-128"/>
              </a:rPr>
              <a:t>Information Technology Personnel in Subsidiaries Abroad</a:t>
            </a:r>
          </a:p>
        </p:txBody>
      </p:sp>
    </p:spTree>
    <p:extLst>
      <p:ext uri="{BB962C8B-B14F-4D97-AF65-F5344CB8AC3E}">
        <p14:creationId xmlns:p14="http://schemas.microsoft.com/office/powerpoint/2010/main" val="426036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24.3.2016</a:t>
            </a:r>
            <a:endParaRPr lang="en-GB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4</a:t>
            </a:fld>
            <a:endParaRPr lang="en-GB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The </a:t>
            </a:r>
            <a:r>
              <a:rPr lang="fi-FI" dirty="0" smtClean="0"/>
              <a:t>V</a:t>
            </a:r>
            <a:r>
              <a:rPr dirty="0" err="1" smtClean="0"/>
              <a:t>olume</a:t>
            </a:r>
            <a:r>
              <a:rPr dirty="0" smtClean="0"/>
              <a:t> of </a:t>
            </a:r>
            <a:r>
              <a:rPr lang="fi-FI" dirty="0" smtClean="0"/>
              <a:t>I</a:t>
            </a:r>
            <a:r>
              <a:rPr dirty="0" err="1" smtClean="0"/>
              <a:t>nvestments</a:t>
            </a:r>
            <a:r>
              <a:rPr dirty="0" smtClean="0"/>
              <a:t> in Finland </a:t>
            </a:r>
            <a:r>
              <a:rPr lang="fi-FI" dirty="0" smtClean="0"/>
              <a:t>F</a:t>
            </a:r>
            <a:r>
              <a:rPr dirty="0" err="1" smtClean="0"/>
              <a:t>alls</a:t>
            </a:r>
            <a:r>
              <a:rPr dirty="0" smtClean="0"/>
              <a:t> </a:t>
            </a:r>
            <a:r>
              <a:rPr lang="fi-FI" dirty="0"/>
              <a:t>B</a:t>
            </a:r>
            <a:r>
              <a:rPr dirty="0" err="1" smtClean="0"/>
              <a:t>elow</a:t>
            </a:r>
            <a:r>
              <a:rPr dirty="0" smtClean="0"/>
              <a:t> </a:t>
            </a:r>
            <a:r>
              <a:rPr lang="fi-FI" dirty="0"/>
              <a:t>R</a:t>
            </a:r>
            <a:r>
              <a:rPr dirty="0" err="1" smtClean="0"/>
              <a:t>eduction</a:t>
            </a:r>
            <a:r>
              <a:rPr dirty="0" smtClean="0"/>
              <a:t> of </a:t>
            </a:r>
            <a:r>
              <a:rPr lang="fi-FI" dirty="0" smtClean="0"/>
              <a:t>F</a:t>
            </a:r>
            <a:r>
              <a:rPr dirty="0" err="1" smtClean="0"/>
              <a:t>ixed</a:t>
            </a:r>
            <a:r>
              <a:rPr dirty="0" smtClean="0"/>
              <a:t> </a:t>
            </a:r>
            <a:r>
              <a:rPr lang="fi-FI" dirty="0"/>
              <a:t>C</a:t>
            </a:r>
            <a:r>
              <a:rPr dirty="0" err="1" smtClean="0"/>
              <a:t>apital</a:t>
            </a:r>
            <a:r>
              <a:rPr dirty="0" smtClean="0"/>
              <a:t> (</a:t>
            </a:r>
            <a:r>
              <a:rPr lang="fi-FI" dirty="0" smtClean="0"/>
              <a:t>D</a:t>
            </a:r>
            <a:r>
              <a:rPr dirty="0" err="1" smtClean="0"/>
              <a:t>epreciation</a:t>
            </a:r>
            <a:r>
              <a:rPr dirty="0" smtClean="0"/>
              <a:t>)</a:t>
            </a:r>
            <a:endParaRPr lang="en-GB" dirty="0"/>
          </a:p>
        </p:txBody>
      </p:sp>
      <p:graphicFrame>
        <p:nvGraphicFramePr>
          <p:cNvPr id="6" name="Sisällön paikkamerkki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4396694"/>
              </p:ext>
            </p:extLst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ruutu 6"/>
          <p:cNvSpPr txBox="1"/>
          <p:nvPr/>
        </p:nvSpPr>
        <p:spPr>
          <a:xfrm>
            <a:off x="885572" y="1871811"/>
            <a:ext cx="3024336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400" spc="-40" dirty="0" smtClean="0">
                <a:solidFill>
                  <a:srgbClr val="002964"/>
                </a:solidFill>
              </a:rPr>
              <a:t>At </a:t>
            </a:r>
            <a:r>
              <a:rPr lang="fi-FI" sz="1400" spc="-40" dirty="0" err="1" smtClean="0">
                <a:solidFill>
                  <a:srgbClr val="002964"/>
                </a:solidFill>
              </a:rPr>
              <a:t>current</a:t>
            </a:r>
            <a:r>
              <a:rPr lang="fi-FI" sz="1400" spc="-40" dirty="0" smtClean="0">
                <a:solidFill>
                  <a:srgbClr val="002964"/>
                </a:solidFill>
              </a:rPr>
              <a:t> </a:t>
            </a:r>
            <a:r>
              <a:rPr lang="fi-FI" sz="1400" spc="-40" dirty="0" err="1" smtClean="0">
                <a:solidFill>
                  <a:srgbClr val="002964"/>
                </a:solidFill>
              </a:rPr>
              <a:t>prices</a:t>
            </a:r>
            <a:r>
              <a:rPr lang="fi-FI" sz="1400" spc="-40" dirty="0" smtClean="0">
                <a:solidFill>
                  <a:srgbClr val="002964"/>
                </a:solidFill>
              </a:rPr>
              <a:t>, </a:t>
            </a:r>
            <a:r>
              <a:rPr lang="fi-FI" sz="1400" spc="-40" dirty="0" err="1" smtClean="0">
                <a:solidFill>
                  <a:srgbClr val="002964"/>
                </a:solidFill>
              </a:rPr>
              <a:t>billion</a:t>
            </a:r>
            <a:r>
              <a:rPr lang="fi-FI" sz="1400" spc="-40" dirty="0" smtClean="0">
                <a:solidFill>
                  <a:srgbClr val="002964"/>
                </a:solidFill>
              </a:rPr>
              <a:t> </a:t>
            </a:r>
            <a:r>
              <a:rPr lang="fi-FI" sz="1400" spc="-40" dirty="0" err="1" smtClean="0">
                <a:solidFill>
                  <a:srgbClr val="002964"/>
                </a:solidFill>
              </a:rPr>
              <a:t>euros</a:t>
            </a:r>
            <a:endParaRPr lang="fi-FI" sz="1400" spc="-40" dirty="0" smtClean="0">
              <a:solidFill>
                <a:srgbClr val="002964"/>
              </a:solidFill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1368351" y="6503349"/>
            <a:ext cx="446449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 smtClean="0">
                <a:solidFill>
                  <a:srgbClr val="002964"/>
                </a:solidFill>
              </a:rPr>
              <a:t>Source: Statistics Finland, Annual national accounts</a:t>
            </a:r>
          </a:p>
        </p:txBody>
      </p:sp>
    </p:spTree>
    <p:extLst>
      <p:ext uri="{BB962C8B-B14F-4D97-AF65-F5344CB8AC3E}">
        <p14:creationId xmlns:p14="http://schemas.microsoft.com/office/powerpoint/2010/main" val="833985003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615D1DD-A79B-4E04-88DB-F2BE333FD0E0}" type="datetime1">
              <a:rPr lang="fi-FI" smtClean="0">
                <a:solidFill>
                  <a:srgbClr val="B1BEB9"/>
                </a:solidFill>
              </a:rPr>
              <a:pPr/>
              <a:t>3.5.2016</a:t>
            </a:fld>
            <a:endParaRPr lang="en-GB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801" y="503771"/>
            <a:ext cx="9505501" cy="1008000"/>
          </a:xfrm>
        </p:spPr>
        <p:txBody>
          <a:bodyPr/>
          <a:lstStyle/>
          <a:p>
            <a:r>
              <a:rPr dirty="0" smtClean="0"/>
              <a:t>Technology </a:t>
            </a:r>
            <a:r>
              <a:rPr lang="fi-FI" dirty="0" smtClean="0"/>
              <a:t>I</a:t>
            </a:r>
            <a:r>
              <a:rPr dirty="0" err="1" smtClean="0"/>
              <a:t>ndustry</a:t>
            </a:r>
            <a:r>
              <a:rPr dirty="0" smtClean="0"/>
              <a:t> </a:t>
            </a:r>
            <a:r>
              <a:rPr lang="fi-FI" dirty="0"/>
              <a:t>T</a:t>
            </a:r>
            <a:r>
              <a:rPr dirty="0" err="1" smtClean="0"/>
              <a:t>urnover</a:t>
            </a:r>
            <a:r>
              <a:rPr dirty="0" smtClean="0"/>
              <a:t> in Finland* </a:t>
            </a:r>
            <a:r>
              <a:rPr lang="fi-FI" dirty="0" smtClean="0"/>
              <a:t>H</a:t>
            </a:r>
            <a:r>
              <a:rPr dirty="0" smtClean="0"/>
              <a:t>as </a:t>
            </a:r>
            <a:r>
              <a:rPr lang="fi-FI" dirty="0"/>
              <a:t>B</a:t>
            </a:r>
            <a:r>
              <a:rPr dirty="0" err="1" smtClean="0"/>
              <a:t>een</a:t>
            </a:r>
            <a:r>
              <a:rPr dirty="0" smtClean="0"/>
              <a:t> </a:t>
            </a:r>
            <a:r>
              <a:rPr lang="fi-FI" dirty="0"/>
              <a:t>S</a:t>
            </a:r>
            <a:r>
              <a:rPr dirty="0" err="1" smtClean="0"/>
              <a:t>hrinking</a:t>
            </a:r>
            <a:r>
              <a:rPr dirty="0" smtClean="0"/>
              <a:t> in </a:t>
            </a:r>
            <a:r>
              <a:rPr lang="fi-FI" dirty="0" smtClean="0"/>
              <a:t>R</a:t>
            </a:r>
            <a:r>
              <a:rPr dirty="0" err="1" smtClean="0"/>
              <a:t>ecent</a:t>
            </a:r>
            <a:r>
              <a:rPr dirty="0" smtClean="0"/>
              <a:t> </a:t>
            </a:r>
            <a:r>
              <a:rPr lang="fi-FI" dirty="0"/>
              <a:t>M</a:t>
            </a:r>
            <a:r>
              <a:rPr dirty="0" err="1" smtClean="0"/>
              <a:t>onths</a:t>
            </a:r>
            <a:r>
              <a:rPr dirty="0"/>
              <a:t/>
            </a:r>
            <a:br>
              <a:rPr dirty="0"/>
            </a:br>
            <a:endParaRPr lang="en-GB" dirty="0"/>
          </a:p>
        </p:txBody>
      </p:sp>
      <p:sp>
        <p:nvSpPr>
          <p:cNvPr id="12" name="Suorakulmio 11"/>
          <p:cNvSpPr/>
          <p:nvPr/>
        </p:nvSpPr>
        <p:spPr>
          <a:xfrm>
            <a:off x="1368351" y="6355424"/>
            <a:ext cx="671369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100" dirty="0" smtClean="0">
                <a:solidFill>
                  <a:srgbClr val="002664"/>
                </a:solidFill>
              </a:rPr>
              <a:t>*) Turnover data may contain some foreign operations of global Finnish companies. </a:t>
            </a:r>
          </a:p>
          <a:p>
            <a:r>
              <a:rPr lang="fi-FI" sz="1100" dirty="0" smtClean="0">
                <a:solidFill>
                  <a:srgbClr val="002664"/>
                </a:solidFill>
              </a:rPr>
              <a:t>Source: Macrobond, Statistics Finland</a:t>
            </a:r>
            <a:endParaRPr lang="en-GB" sz="1100" dirty="0">
              <a:solidFill>
                <a:srgbClr val="002664"/>
              </a:solidFill>
            </a:endParaRPr>
          </a:p>
        </p:txBody>
      </p:sp>
      <p:graphicFrame>
        <p:nvGraphicFramePr>
          <p:cNvPr id="8" name="Sisällön paikkamerkki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057060"/>
              </p:ext>
            </p:extLst>
          </p:nvPr>
        </p:nvGraphicFramePr>
        <p:xfrm>
          <a:off x="431800" y="1746333"/>
          <a:ext cx="9502775" cy="4572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3" name="Macrobond document" r:id="rId4" imgW="12573938" imgH="5667684" progId="Mbnd.mbnd">
                  <p:embed/>
                </p:oleObj>
              </mc:Choice>
              <mc:Fallback>
                <p:oleObj name="Macrobond document" r:id="rId4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720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69746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30.7.2015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ＭＳ Ｐゴシック" pitchFamily="34" charset="-128"/>
              </a:rPr>
              <a:t>Personnel in the Technology </a:t>
            </a:r>
            <a:r>
              <a:rPr lang="en-GB" dirty="0" smtClean="0">
                <a:ea typeface="ＭＳ Ｐゴシック" pitchFamily="34" charset="-128"/>
              </a:rPr>
              <a:t>Industry</a:t>
            </a:r>
            <a:r>
              <a:rPr lang="fi-FI" dirty="0" smtClean="0">
                <a:ea typeface="ＭＳ Ｐゴシック" pitchFamily="34" charset="-128"/>
              </a:rPr>
              <a:t>  </a:t>
            </a:r>
            <a:endParaRPr lang="fi-FI" dirty="0"/>
          </a:p>
        </p:txBody>
      </p:sp>
      <p:graphicFrame>
        <p:nvGraphicFramePr>
          <p:cNvPr id="6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6579965"/>
              </p:ext>
            </p:extLst>
          </p:nvPr>
        </p:nvGraphicFramePr>
        <p:xfrm>
          <a:off x="431800" y="1727200"/>
          <a:ext cx="9502775" cy="4562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368351" y="6500795"/>
            <a:ext cx="6984776" cy="24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7058" tIns="38529" rIns="77058" bIns="38529">
            <a:spAutoFit/>
          </a:bodyPr>
          <a:lstStyle>
            <a:defPPr>
              <a:defRPr lang="fi-FI"/>
            </a:defPPr>
            <a:lvl1pPr marL="0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34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9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04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39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73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207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43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78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100" dirty="0">
                <a:solidFill>
                  <a:srgbClr val="002664"/>
                </a:solidFill>
                <a:ea typeface="ＭＳ Ｐゴシック" pitchFamily="34" charset="-128"/>
              </a:rPr>
              <a:t>Source: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en-GB" sz="1100" dirty="0">
                <a:solidFill>
                  <a:srgbClr val="002664"/>
                </a:solidFill>
                <a:ea typeface="ＭＳ Ｐゴシック" pitchFamily="34" charset="-128"/>
              </a:rPr>
              <a:t>Statistics Finland, The Federation of Finnish Technology Industries’ labour force </a:t>
            </a:r>
            <a:r>
              <a:rPr lang="en-GB" sz="1100" dirty="0" smtClean="0">
                <a:solidFill>
                  <a:srgbClr val="002664"/>
                </a:solidFill>
                <a:ea typeface="ＭＳ Ｐゴシック" pitchFamily="34" charset="-128"/>
              </a:rPr>
              <a:t>survey</a:t>
            </a:r>
            <a:endParaRPr lang="en-GB" sz="1100" dirty="0">
              <a:solidFill>
                <a:srgbClr val="002664"/>
              </a:solidFill>
              <a:ea typeface="ＭＳ Ｐゴシック" pitchFamily="34" charset="-128"/>
              <a:cs typeface="Arial Unicode MS"/>
            </a:endParaRPr>
          </a:p>
        </p:txBody>
      </p:sp>
      <p:sp useBgFill="1">
        <p:nvSpPr>
          <p:cNvPr id="8" name="Pyöristetty kuvaselitesuorakulmio 7"/>
          <p:cNvSpPr/>
          <p:nvPr/>
        </p:nvSpPr>
        <p:spPr bwMode="auto">
          <a:xfrm>
            <a:off x="7849071" y="1922620"/>
            <a:ext cx="2319924" cy="628126"/>
          </a:xfrm>
          <a:prstGeom prst="wedgeRoundRectCallout">
            <a:avLst>
              <a:gd name="adj1" fmla="val 3764"/>
              <a:gd name="adj2" fmla="val 142206"/>
              <a:gd name="adj3" fmla="val 16667"/>
            </a:avLst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1268" tIns="40633" rIns="81268" bIns="40633" numCol="1" rtlCol="0" anchor="t" anchorCtr="0" compatLnSpc="1">
            <a:prstTxWarp prst="textNoShape">
              <a:avLst/>
            </a:prstTxWarp>
          </a:bodyPr>
          <a:lstStyle/>
          <a:p>
            <a:pPr defTabSz="812394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245">
              <a:solidFill>
                <a:srgbClr val="002664"/>
              </a:solidFill>
            </a:endParaRPr>
          </a:p>
        </p:txBody>
      </p:sp>
      <p:sp>
        <p:nvSpPr>
          <p:cNvPr id="9" name="Suorakulmio 8"/>
          <p:cNvSpPr/>
          <p:nvPr/>
        </p:nvSpPr>
        <p:spPr>
          <a:xfrm>
            <a:off x="7865819" y="1880478"/>
            <a:ext cx="2387169" cy="667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45" b="1" dirty="0" err="1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Some</a:t>
            </a:r>
            <a:r>
              <a:rPr lang="fi-FI" sz="1245" b="1" dirty="0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 14,000 of </a:t>
            </a:r>
            <a:r>
              <a:rPr lang="fi-FI" sz="1245" b="1" dirty="0" err="1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personnel</a:t>
            </a:r>
            <a:r>
              <a:rPr lang="fi-FI" sz="1245" b="1" dirty="0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  </a:t>
            </a:r>
            <a:endParaRPr lang="fi-FI" sz="1245" b="1" dirty="0">
              <a:solidFill>
                <a:srgbClr val="002664"/>
              </a:solidFill>
              <a:ea typeface="ＭＳ Ｐゴシック" pitchFamily="-128" charset="-128"/>
              <a:cs typeface="Arial Unicode MS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45" b="1" dirty="0" err="1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affected</a:t>
            </a:r>
            <a:r>
              <a:rPr lang="fi-FI" sz="1245" b="1" dirty="0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 </a:t>
            </a:r>
            <a:r>
              <a:rPr lang="fi-FI" sz="1245" b="1" dirty="0" err="1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by</a:t>
            </a:r>
            <a:r>
              <a:rPr lang="fi-FI" sz="1245" b="1" dirty="0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 </a:t>
            </a:r>
            <a:r>
              <a:rPr lang="fi-FI" sz="1245" b="1" dirty="0" err="1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temporary</a:t>
            </a:r>
            <a:r>
              <a:rPr lang="fi-FI" sz="1245" b="1" dirty="0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 </a:t>
            </a:r>
            <a:r>
              <a:rPr lang="fi-FI" sz="1245" b="1" dirty="0" err="1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or</a:t>
            </a:r>
            <a:r>
              <a:rPr lang="fi-FI" sz="1245" b="1" dirty="0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 </a:t>
            </a:r>
            <a:r>
              <a:rPr lang="fi-FI" sz="1245" b="1" dirty="0" err="1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part-time</a:t>
            </a:r>
            <a:r>
              <a:rPr lang="fi-FI" sz="1245" b="1" dirty="0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 </a:t>
            </a:r>
            <a:r>
              <a:rPr lang="fi-FI" sz="1245" b="1" dirty="0" err="1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lay-offs</a:t>
            </a:r>
            <a:r>
              <a:rPr lang="fi-FI" sz="1245" b="1" dirty="0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 31.3.2016 </a:t>
            </a:r>
            <a:endParaRPr lang="en-GB" sz="1245" b="1" dirty="0">
              <a:solidFill>
                <a:srgbClr val="002664"/>
              </a:solidFill>
              <a:ea typeface="ＭＳ Ｐゴシック" pitchFamily="-128" charset="-128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279135153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äivämäärän paikkamerkki 1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i-FI" dirty="0" smtClean="0"/>
              <a:t>8.6.2015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BA09BF7-F69F-4822-99D2-1243ADB2C61E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 smtClean="0"/>
              <a:t>Value of New Orders in the Technology Industry* in Finland</a:t>
            </a:r>
            <a:endParaRPr lang="en-GB" sz="3000" dirty="0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113258" y="1216338"/>
            <a:ext cx="6143037" cy="959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114" tIns="37058" rIns="74114" bIns="37058" anchor="ctr"/>
          <a:lstStyle/>
          <a:p>
            <a:pPr defTabSz="740895"/>
            <a:endParaRPr lang="fi-FI" sz="1970" b="1">
              <a:solidFill>
                <a:srgbClr val="29282E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1705143" y="1364227"/>
          <a:ext cx="6255375" cy="3919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814089"/>
              </p:ext>
            </p:extLst>
          </p:nvPr>
        </p:nvGraphicFramePr>
        <p:xfrm>
          <a:off x="288231" y="1690303"/>
          <a:ext cx="9649671" cy="3637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152327" y="1590770"/>
            <a:ext cx="2536547" cy="290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114" tIns="37058" rIns="74114" bIns="3705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Million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euros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, at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current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prices</a:t>
            </a:r>
            <a:endParaRPr lang="fi-FI" sz="140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1368351" y="6363240"/>
            <a:ext cx="7200800" cy="41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4114" tIns="37058" rIns="74114" bIns="3705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Source: The Federation of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Finnish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Technology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Industries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’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order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book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survey’s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respondent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companies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, </a:t>
            </a:r>
          </a:p>
          <a:p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latest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information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060"/>
                </a:solidFill>
                <a:ea typeface="ＭＳ Ｐゴシック" pitchFamily="34" charset="-128"/>
              </a:rPr>
              <a:t>January-March</a:t>
            </a: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 2016</a:t>
            </a:r>
            <a:endParaRPr lang="fi-FI" sz="110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5328791" y="5616227"/>
            <a:ext cx="1959709" cy="588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1074" dirty="0">
                <a:solidFill>
                  <a:srgbClr val="002060"/>
                </a:solidFill>
              </a:rPr>
              <a:t>*) </a:t>
            </a:r>
            <a:r>
              <a:rPr lang="fi-FI" sz="1074" dirty="0" err="1">
                <a:solidFill>
                  <a:srgbClr val="002060"/>
                </a:solidFill>
              </a:rPr>
              <a:t>Excluding</a:t>
            </a:r>
            <a:r>
              <a:rPr lang="fi-FI" sz="1074" dirty="0">
                <a:solidFill>
                  <a:srgbClr val="002060"/>
                </a:solidFill>
              </a:rPr>
              <a:t> </a:t>
            </a:r>
            <a:r>
              <a:rPr lang="fi-FI" sz="1074" dirty="0" err="1">
                <a:solidFill>
                  <a:srgbClr val="002060"/>
                </a:solidFill>
              </a:rPr>
              <a:t>metals</a:t>
            </a:r>
            <a:r>
              <a:rPr lang="fi-FI" sz="1074" dirty="0">
                <a:solidFill>
                  <a:srgbClr val="002060"/>
                </a:solidFill>
              </a:rPr>
              <a:t> </a:t>
            </a:r>
            <a:r>
              <a:rPr lang="fi-FI" sz="1074" dirty="0" err="1">
                <a:solidFill>
                  <a:srgbClr val="002060"/>
                </a:solidFill>
              </a:rPr>
              <a:t>industry</a:t>
            </a:r>
            <a:r>
              <a:rPr lang="fi-FI" sz="1074" dirty="0">
                <a:solidFill>
                  <a:srgbClr val="002060"/>
                </a:solidFill>
              </a:rPr>
              <a:t> and </a:t>
            </a:r>
            <a:r>
              <a:rPr lang="fi-FI" sz="1074" dirty="0" err="1">
                <a:solidFill>
                  <a:srgbClr val="002060"/>
                </a:solidFill>
              </a:rPr>
              <a:t>game</a:t>
            </a:r>
            <a:r>
              <a:rPr lang="fi-FI" sz="1074" dirty="0">
                <a:solidFill>
                  <a:srgbClr val="002060"/>
                </a:solidFill>
              </a:rPr>
              <a:t> </a:t>
            </a:r>
            <a:r>
              <a:rPr lang="fi-FI" sz="1074" dirty="0" err="1">
                <a:solidFill>
                  <a:srgbClr val="002060"/>
                </a:solidFill>
              </a:rPr>
              <a:t>industry</a:t>
            </a:r>
            <a:r>
              <a:rPr lang="fi-FI" sz="1074" dirty="0">
                <a:solidFill>
                  <a:srgbClr val="002060"/>
                </a:solidFill>
              </a:rPr>
              <a:t> </a:t>
            </a:r>
            <a:r>
              <a:rPr lang="fi-FI" sz="1074" dirty="0" err="1">
                <a:solidFill>
                  <a:srgbClr val="002060"/>
                </a:solidFill>
              </a:rPr>
              <a:t>companies</a:t>
            </a:r>
            <a:r>
              <a:rPr lang="fi-FI" sz="1074" dirty="0">
                <a:solidFill>
                  <a:srgbClr val="002060"/>
                </a:solidFill>
              </a:rPr>
              <a:t>. </a:t>
            </a:r>
          </a:p>
        </p:txBody>
      </p:sp>
      <p:graphicFrame>
        <p:nvGraphicFramePr>
          <p:cNvPr id="14" name="Taulukk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227909"/>
              </p:ext>
            </p:extLst>
          </p:nvPr>
        </p:nvGraphicFramePr>
        <p:xfrm>
          <a:off x="1296343" y="5544219"/>
          <a:ext cx="3896500" cy="8048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3286"/>
                <a:gridCol w="1318280"/>
                <a:gridCol w="1734934"/>
              </a:tblGrid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Change: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I,2016 / I,2015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I,2016 / IV,2015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E</a:t>
                      </a:r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xport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+4 %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-14 %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Domestic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-10 %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-25 %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</a:t>
                      </a:r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ombined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-16 %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Taulukko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687929"/>
              </p:ext>
            </p:extLst>
          </p:nvPr>
        </p:nvGraphicFramePr>
        <p:xfrm>
          <a:off x="1296346" y="5184179"/>
          <a:ext cx="6959956" cy="38700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79996"/>
                <a:gridCol w="586672"/>
                <a:gridCol w="579255"/>
                <a:gridCol w="579255"/>
                <a:gridCol w="579255"/>
                <a:gridCol w="579255"/>
                <a:gridCol w="579255"/>
                <a:gridCol w="579255"/>
                <a:gridCol w="577770"/>
                <a:gridCol w="579996"/>
                <a:gridCol w="579996"/>
                <a:gridCol w="579996"/>
              </a:tblGrid>
              <a:tr h="387006"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2005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2006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2007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2008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2227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äivämäärän paikkamerkki 1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i-FI" dirty="0" smtClean="0"/>
              <a:t>8.6.2015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BA09BF7-F69F-4822-99D2-1243ADB2C61E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 smtClean="0"/>
              <a:t>Value of Order Books in the Technology Industry* in Finland</a:t>
            </a:r>
            <a:endParaRPr lang="en-GB" sz="3000" dirty="0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992388" y="1344318"/>
            <a:ext cx="6143037" cy="959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114" tIns="37058" rIns="74114" bIns="37058" anchor="ctr"/>
          <a:lstStyle/>
          <a:p>
            <a:pPr defTabSz="740895"/>
            <a:endParaRPr lang="fi-FI" sz="1970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7956155"/>
              </p:ext>
            </p:extLst>
          </p:nvPr>
        </p:nvGraphicFramePr>
        <p:xfrm>
          <a:off x="216223" y="1824241"/>
          <a:ext cx="9865096" cy="3863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080319" y="1583779"/>
            <a:ext cx="2536547" cy="290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114" tIns="37058" rIns="74114" bIns="3705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i-FI" sz="1400" dirty="0" err="1">
                <a:solidFill>
                  <a:srgbClr val="002664"/>
                </a:solidFill>
                <a:ea typeface="ＭＳ Ｐゴシック" pitchFamily="34" charset="-128"/>
              </a:rPr>
              <a:t>Million</a:t>
            </a:r>
            <a:r>
              <a:rPr lang="fi-FI" sz="140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664"/>
                </a:solidFill>
                <a:ea typeface="ＭＳ Ｐゴシック" pitchFamily="34" charset="-128"/>
              </a:rPr>
              <a:t>euros</a:t>
            </a:r>
            <a:r>
              <a:rPr lang="fi-FI" sz="1400" dirty="0">
                <a:solidFill>
                  <a:srgbClr val="002664"/>
                </a:solidFill>
                <a:ea typeface="ＭＳ Ｐゴシック" pitchFamily="34" charset="-128"/>
              </a:rPr>
              <a:t>, at </a:t>
            </a:r>
            <a:r>
              <a:rPr lang="fi-FI" sz="1400" dirty="0" err="1">
                <a:solidFill>
                  <a:srgbClr val="002664"/>
                </a:solidFill>
                <a:ea typeface="ＭＳ Ｐゴシック" pitchFamily="34" charset="-128"/>
              </a:rPr>
              <a:t>current</a:t>
            </a:r>
            <a:r>
              <a:rPr lang="fi-FI" sz="140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664"/>
                </a:solidFill>
                <a:ea typeface="ＭＳ Ｐゴシック" pitchFamily="34" charset="-128"/>
              </a:rPr>
              <a:t>prices</a:t>
            </a:r>
            <a:endParaRPr lang="fi-FI" sz="1400" dirty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1296343" y="6345638"/>
            <a:ext cx="6542451" cy="41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114" tIns="37058" rIns="74114" bIns="3705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Source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: The Federation of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Finnish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Technology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Industries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’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order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book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survey’s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respondent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companies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, </a:t>
            </a:r>
          </a:p>
          <a:p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latest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information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31.3.2016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         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	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6048871" y="5688235"/>
            <a:ext cx="1983916" cy="57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4114" tIns="37058" rIns="74114" bIns="3705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74" dirty="0">
                <a:solidFill>
                  <a:srgbClr val="002060"/>
                </a:solidFill>
                <a:ea typeface="ＭＳ Ｐゴシック" pitchFamily="34" charset="-128"/>
              </a:rPr>
              <a:t>*) </a:t>
            </a:r>
            <a:r>
              <a:rPr lang="fi-FI" sz="1074" dirty="0" err="1">
                <a:solidFill>
                  <a:srgbClr val="002060"/>
                </a:solidFill>
                <a:ea typeface="ＭＳ Ｐゴシック" pitchFamily="34" charset="-128"/>
              </a:rPr>
              <a:t>Excluding</a:t>
            </a:r>
            <a:r>
              <a:rPr lang="fi-FI" sz="1074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074" dirty="0" err="1">
                <a:solidFill>
                  <a:srgbClr val="002060"/>
                </a:solidFill>
                <a:ea typeface="ＭＳ Ｐゴシック" pitchFamily="34" charset="-128"/>
              </a:rPr>
              <a:t>metals</a:t>
            </a:r>
            <a:r>
              <a:rPr lang="fi-FI" sz="1074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074" dirty="0" err="1">
                <a:solidFill>
                  <a:srgbClr val="002060"/>
                </a:solidFill>
                <a:ea typeface="ＭＳ Ｐゴシック" pitchFamily="34" charset="-128"/>
              </a:rPr>
              <a:t>industry</a:t>
            </a:r>
            <a:r>
              <a:rPr lang="fi-FI" sz="1074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</a:p>
          <a:p>
            <a:r>
              <a:rPr lang="fi-FI" sz="1074" dirty="0">
                <a:solidFill>
                  <a:srgbClr val="002060"/>
                </a:solidFill>
                <a:ea typeface="ＭＳ Ｐゴシック" pitchFamily="34" charset="-128"/>
              </a:rPr>
              <a:t>and </a:t>
            </a:r>
            <a:r>
              <a:rPr lang="fi-FI" sz="1074" dirty="0" err="1">
                <a:solidFill>
                  <a:srgbClr val="002060"/>
                </a:solidFill>
                <a:ea typeface="ＭＳ Ｐゴシック" pitchFamily="34" charset="-128"/>
              </a:rPr>
              <a:t>game</a:t>
            </a:r>
            <a:r>
              <a:rPr lang="fi-FI" sz="1074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074" dirty="0" err="1">
                <a:solidFill>
                  <a:srgbClr val="002060"/>
                </a:solidFill>
                <a:ea typeface="ＭＳ Ｐゴシック" pitchFamily="34" charset="-128"/>
              </a:rPr>
              <a:t>industry</a:t>
            </a:r>
            <a:r>
              <a:rPr lang="fi-FI" sz="1074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074" dirty="0" err="1">
                <a:solidFill>
                  <a:srgbClr val="002060"/>
                </a:solidFill>
                <a:ea typeface="ＭＳ Ｐゴシック" pitchFamily="34" charset="-128"/>
              </a:rPr>
              <a:t>companies</a:t>
            </a:r>
            <a:r>
              <a:rPr lang="fi-FI" sz="1074" dirty="0">
                <a:solidFill>
                  <a:srgbClr val="002060"/>
                </a:solidFill>
                <a:ea typeface="ＭＳ Ｐゴシック" pitchFamily="34" charset="-128"/>
              </a:rPr>
              <a:t>. </a:t>
            </a:r>
            <a:endParaRPr lang="fi-FI" sz="1074" dirty="0">
              <a:solidFill>
                <a:srgbClr val="002060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7516601" y="2424547"/>
            <a:ext cx="1032372" cy="275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254" b="1" dirty="0" err="1">
                <a:solidFill>
                  <a:srgbClr val="002664"/>
                </a:solidFill>
                <a:ea typeface="ＭＳ Ｐゴシック" pitchFamily="34" charset="-128"/>
              </a:rPr>
              <a:t>Combined</a:t>
            </a:r>
            <a:endParaRPr lang="fi-FI" sz="1254" b="1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graphicFrame>
        <p:nvGraphicFramePr>
          <p:cNvPr id="13" name="Taulukk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09745"/>
              </p:ext>
            </p:extLst>
          </p:nvPr>
        </p:nvGraphicFramePr>
        <p:xfrm>
          <a:off x="1165734" y="5542482"/>
          <a:ext cx="4902264" cy="8048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0627"/>
                <a:gridCol w="1611701"/>
                <a:gridCol w="1949936"/>
              </a:tblGrid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Change: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31.3.2016 / 31.3.2015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31.3.2016 / 31.12.2015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E</a:t>
                      </a:r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xport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+25 %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Domestic: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-4 %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Combined: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+17 %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-2 %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pic>
        <p:nvPicPr>
          <p:cNvPr id="14" name="char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734" y="5162564"/>
            <a:ext cx="7920880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0830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i-FI" dirty="0" smtClean="0"/>
              <a:t>8.6.2015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BA09BF7-F69F-4822-99D2-1243ADB2C61E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 smtClean="0"/>
              <a:t>Value of New Orders in the Electronics and </a:t>
            </a:r>
            <a:r>
              <a:rPr lang="en-GB" sz="3000" dirty="0" err="1" smtClean="0"/>
              <a:t>Electrotechnical</a:t>
            </a:r>
            <a:r>
              <a:rPr lang="en-GB" sz="3000" dirty="0" smtClean="0"/>
              <a:t> Industry in Finland</a:t>
            </a:r>
            <a:endParaRPr lang="en-GB" sz="3000" dirty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145964" y="1199274"/>
            <a:ext cx="6143037" cy="959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105" tIns="37052" rIns="74105" bIns="37052" anchor="ctr"/>
          <a:lstStyle/>
          <a:p>
            <a:pPr defTabSz="740895"/>
            <a:endParaRPr lang="fi-FI" sz="1970" b="1">
              <a:solidFill>
                <a:srgbClr val="29282E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1537348" y="1347163"/>
          <a:ext cx="6654957" cy="3919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8734797"/>
              </p:ext>
            </p:extLst>
          </p:nvPr>
        </p:nvGraphicFramePr>
        <p:xfrm>
          <a:off x="288231" y="1756655"/>
          <a:ext cx="9721080" cy="3571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152327" y="1665441"/>
            <a:ext cx="2536529" cy="290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105" tIns="37052" rIns="74105" bIns="37052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Million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euros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, at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current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prices</a:t>
            </a:r>
            <a:endParaRPr lang="fi-FI" sz="140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graphicFrame>
        <p:nvGraphicFramePr>
          <p:cNvPr id="12" name="Taulukk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368198"/>
              </p:ext>
            </p:extLst>
          </p:nvPr>
        </p:nvGraphicFramePr>
        <p:xfrm>
          <a:off x="1224335" y="5184179"/>
          <a:ext cx="7200805" cy="38700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00067"/>
                <a:gridCol w="606973"/>
                <a:gridCol w="599300"/>
                <a:gridCol w="599300"/>
                <a:gridCol w="599300"/>
                <a:gridCol w="599300"/>
                <a:gridCol w="599300"/>
                <a:gridCol w="599300"/>
                <a:gridCol w="597764"/>
                <a:gridCol w="600067"/>
                <a:gridCol w="600067"/>
                <a:gridCol w="600067"/>
              </a:tblGrid>
              <a:tr h="387006"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2005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2006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2007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2008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560670"/>
              </p:ext>
            </p:extLst>
          </p:nvPr>
        </p:nvGraphicFramePr>
        <p:xfrm>
          <a:off x="1224335" y="5543831"/>
          <a:ext cx="4312501" cy="8048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5346"/>
                <a:gridCol w="1430958"/>
                <a:gridCol w="1576197"/>
              </a:tblGrid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Change: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I,2016 / I,2015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I,2016 / IV,2015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E</a:t>
                      </a:r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xport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+12 %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-13 </a:t>
                      </a:r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Domestic: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-37 %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-50 %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</a:t>
                      </a:r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ombined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+2 %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-20 %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368351" y="6363240"/>
            <a:ext cx="7056784" cy="41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4114" tIns="37058" rIns="74114" bIns="3705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Source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: The Federation of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Finnish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Technology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Industries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’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order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book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survey’s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respondent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companies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, </a:t>
            </a:r>
          </a:p>
          <a:p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latest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information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060"/>
                </a:solidFill>
                <a:ea typeface="ＭＳ Ｐゴシック" pitchFamily="34" charset="-128"/>
              </a:rPr>
              <a:t>January-March</a:t>
            </a: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  2016</a:t>
            </a:r>
            <a:endParaRPr lang="fi-FI" sz="110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58064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en.potx" id="{DC539D1B-B1F7-4D71-8674-12425ECF362C}" vid="{2B9C02F8-DDAE-44AA-9E92-4CA8666C4B4E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5nuolen_vaakaKANSI_SUOMI">
  <a:themeElements>
    <a:clrScheme name="Teknologiateollisuus">
      <a:dk1>
        <a:srgbClr val="002664"/>
      </a:dk1>
      <a:lt1>
        <a:srgbClr val="FFFFFF"/>
      </a:lt1>
      <a:dk2>
        <a:srgbClr val="002664"/>
      </a:dk2>
      <a:lt2>
        <a:srgbClr val="D7D3C7"/>
      </a:lt2>
      <a:accent1>
        <a:srgbClr val="822433"/>
      </a:accent1>
      <a:accent2>
        <a:srgbClr val="002664"/>
      </a:accent2>
      <a:accent3>
        <a:srgbClr val="00A1DE"/>
      </a:accent3>
      <a:accent4>
        <a:srgbClr val="D95E16"/>
      </a:accent4>
      <a:accent5>
        <a:srgbClr val="FFBC3D"/>
      </a:accent5>
      <a:accent6>
        <a:srgbClr val="A2AD00"/>
      </a:accent6>
      <a:hlink>
        <a:srgbClr val="A2AD00"/>
      </a:hlink>
      <a:folHlink>
        <a:srgbClr val="00A1DE"/>
      </a:folHlink>
    </a:clrScheme>
    <a:fontScheme name="5nuolen_vaakaKANSI_SUOMI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5nuolen_vaakaKANSI_SUOMI 1">
        <a:dk1>
          <a:srgbClr val="002664"/>
        </a:dk1>
        <a:lt1>
          <a:srgbClr val="FFFFFF"/>
        </a:lt1>
        <a:dk2>
          <a:srgbClr val="002664"/>
        </a:dk2>
        <a:lt2>
          <a:srgbClr val="D7D3C7"/>
        </a:lt2>
        <a:accent1>
          <a:srgbClr val="822433"/>
        </a:accent1>
        <a:accent2>
          <a:srgbClr val="D55C19"/>
        </a:accent2>
        <a:accent3>
          <a:srgbClr val="FFFFFF"/>
        </a:accent3>
        <a:accent4>
          <a:srgbClr val="001F54"/>
        </a:accent4>
        <a:accent5>
          <a:srgbClr val="C1ACAD"/>
        </a:accent5>
        <a:accent6>
          <a:srgbClr val="C15316"/>
        </a:accent6>
        <a:hlink>
          <a:srgbClr val="A2AD00"/>
        </a:hlink>
        <a:folHlink>
          <a:srgbClr val="00A1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en.potx" id="{DC539D1B-B1F7-4D71-8674-12425ECF362C}" vid="{2B9C02F8-DDAE-44AA-9E92-4CA8666C4B4E}"/>
    </a:ext>
  </a:extLst>
</a:theme>
</file>

<file path=ppt/theme/theme4.xml><?xml version="1.0" encoding="utf-8"?>
<a:theme xmlns:a="http://schemas.openxmlformats.org/drawingml/2006/main" name="2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en.potx" id="{DC539D1B-B1F7-4D71-8674-12425ECF362C}" vid="{2B9C02F8-DDAE-44AA-9E92-4CA8666C4B4E}"/>
    </a:ext>
  </a:extLst>
</a:theme>
</file>

<file path=ppt/theme/theme5.xml><?xml version="1.0" encoding="utf-8"?>
<a:theme xmlns:a="http://schemas.openxmlformats.org/drawingml/2006/main" name="1_5nuolen_vaakaKANSI_SUOMI">
  <a:themeElements>
    <a:clrScheme name="Teknologiateollisuus">
      <a:dk1>
        <a:srgbClr val="002664"/>
      </a:dk1>
      <a:lt1>
        <a:srgbClr val="FFFFFF"/>
      </a:lt1>
      <a:dk2>
        <a:srgbClr val="002664"/>
      </a:dk2>
      <a:lt2>
        <a:srgbClr val="D7D3C7"/>
      </a:lt2>
      <a:accent1>
        <a:srgbClr val="822433"/>
      </a:accent1>
      <a:accent2>
        <a:srgbClr val="002664"/>
      </a:accent2>
      <a:accent3>
        <a:srgbClr val="00A1DE"/>
      </a:accent3>
      <a:accent4>
        <a:srgbClr val="D95E16"/>
      </a:accent4>
      <a:accent5>
        <a:srgbClr val="FFBC3D"/>
      </a:accent5>
      <a:accent6>
        <a:srgbClr val="A2AD00"/>
      </a:accent6>
      <a:hlink>
        <a:srgbClr val="A2AD00"/>
      </a:hlink>
      <a:folHlink>
        <a:srgbClr val="00A1DE"/>
      </a:folHlink>
    </a:clrScheme>
    <a:fontScheme name="5nuolen_vaakaKANSI_SUOMI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5nuolen_vaakaKANSI_SUOMI 1">
        <a:dk1>
          <a:srgbClr val="002664"/>
        </a:dk1>
        <a:lt1>
          <a:srgbClr val="FFFFFF"/>
        </a:lt1>
        <a:dk2>
          <a:srgbClr val="002664"/>
        </a:dk2>
        <a:lt2>
          <a:srgbClr val="D7D3C7"/>
        </a:lt2>
        <a:accent1>
          <a:srgbClr val="822433"/>
        </a:accent1>
        <a:accent2>
          <a:srgbClr val="D55C19"/>
        </a:accent2>
        <a:accent3>
          <a:srgbClr val="FFFFFF"/>
        </a:accent3>
        <a:accent4>
          <a:srgbClr val="001F54"/>
        </a:accent4>
        <a:accent5>
          <a:srgbClr val="C1ACAD"/>
        </a:accent5>
        <a:accent6>
          <a:srgbClr val="C15316"/>
        </a:accent6>
        <a:hlink>
          <a:srgbClr val="A2AD00"/>
        </a:hlink>
        <a:folHlink>
          <a:srgbClr val="00A1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5nuolen_vaakaKANSI_SUOMI">
  <a:themeElements>
    <a:clrScheme name="Teknologiateollisuus">
      <a:dk1>
        <a:srgbClr val="002664"/>
      </a:dk1>
      <a:lt1>
        <a:srgbClr val="FFFFFF"/>
      </a:lt1>
      <a:dk2>
        <a:srgbClr val="002664"/>
      </a:dk2>
      <a:lt2>
        <a:srgbClr val="D7D3C7"/>
      </a:lt2>
      <a:accent1>
        <a:srgbClr val="822433"/>
      </a:accent1>
      <a:accent2>
        <a:srgbClr val="002664"/>
      </a:accent2>
      <a:accent3>
        <a:srgbClr val="00A1DE"/>
      </a:accent3>
      <a:accent4>
        <a:srgbClr val="D95E16"/>
      </a:accent4>
      <a:accent5>
        <a:srgbClr val="FFBC3D"/>
      </a:accent5>
      <a:accent6>
        <a:srgbClr val="A2AD00"/>
      </a:accent6>
      <a:hlink>
        <a:srgbClr val="A2AD00"/>
      </a:hlink>
      <a:folHlink>
        <a:srgbClr val="00A1DE"/>
      </a:folHlink>
    </a:clrScheme>
    <a:fontScheme name="5nuolen_vaakaKANSI_SUOMI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5nuolen_vaakaKANSI_SUOMI 1">
        <a:dk1>
          <a:srgbClr val="002664"/>
        </a:dk1>
        <a:lt1>
          <a:srgbClr val="FFFFFF"/>
        </a:lt1>
        <a:dk2>
          <a:srgbClr val="002664"/>
        </a:dk2>
        <a:lt2>
          <a:srgbClr val="D7D3C7"/>
        </a:lt2>
        <a:accent1>
          <a:srgbClr val="822433"/>
        </a:accent1>
        <a:accent2>
          <a:srgbClr val="D55C19"/>
        </a:accent2>
        <a:accent3>
          <a:srgbClr val="FFFFFF"/>
        </a:accent3>
        <a:accent4>
          <a:srgbClr val="001F54"/>
        </a:accent4>
        <a:accent5>
          <a:srgbClr val="C1ACAD"/>
        </a:accent5>
        <a:accent6>
          <a:srgbClr val="C15316"/>
        </a:accent6>
        <a:hlink>
          <a:srgbClr val="A2AD00"/>
        </a:hlink>
        <a:folHlink>
          <a:srgbClr val="00A1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8.xml><?xml version="1.0" encoding="utf-8"?>
<a:theme xmlns:a="http://schemas.openxmlformats.org/drawingml/2006/main" name="4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9.xml><?xml version="1.0" encoding="utf-8"?>
<a:theme xmlns:a="http://schemas.openxmlformats.org/drawingml/2006/main" name="2_5nuolen_vaakaKANSI_SUOMI">
  <a:themeElements>
    <a:clrScheme name="Teknologiateollisuus">
      <a:dk1>
        <a:srgbClr val="002664"/>
      </a:dk1>
      <a:lt1>
        <a:srgbClr val="FFFFFF"/>
      </a:lt1>
      <a:dk2>
        <a:srgbClr val="002664"/>
      </a:dk2>
      <a:lt2>
        <a:srgbClr val="D7D3C7"/>
      </a:lt2>
      <a:accent1>
        <a:srgbClr val="822433"/>
      </a:accent1>
      <a:accent2>
        <a:srgbClr val="002664"/>
      </a:accent2>
      <a:accent3>
        <a:srgbClr val="00A1DE"/>
      </a:accent3>
      <a:accent4>
        <a:srgbClr val="D95E16"/>
      </a:accent4>
      <a:accent5>
        <a:srgbClr val="FFBC3D"/>
      </a:accent5>
      <a:accent6>
        <a:srgbClr val="A2AD00"/>
      </a:accent6>
      <a:hlink>
        <a:srgbClr val="A2AD00"/>
      </a:hlink>
      <a:folHlink>
        <a:srgbClr val="00A1DE"/>
      </a:folHlink>
    </a:clrScheme>
    <a:fontScheme name="5nuolen_vaakaKANSI_SUOMI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5nuolen_vaakaKANSI_SUOMI 1">
        <a:dk1>
          <a:srgbClr val="002664"/>
        </a:dk1>
        <a:lt1>
          <a:srgbClr val="FFFFFF"/>
        </a:lt1>
        <a:dk2>
          <a:srgbClr val="002664"/>
        </a:dk2>
        <a:lt2>
          <a:srgbClr val="D7D3C7"/>
        </a:lt2>
        <a:accent1>
          <a:srgbClr val="822433"/>
        </a:accent1>
        <a:accent2>
          <a:srgbClr val="D55C19"/>
        </a:accent2>
        <a:accent3>
          <a:srgbClr val="FFFFFF"/>
        </a:accent3>
        <a:accent4>
          <a:srgbClr val="001F54"/>
        </a:accent4>
        <a:accent5>
          <a:srgbClr val="C1ACAD"/>
        </a:accent5>
        <a:accent6>
          <a:srgbClr val="C15316"/>
        </a:accent6>
        <a:hlink>
          <a:srgbClr val="A2AD00"/>
        </a:hlink>
        <a:folHlink>
          <a:srgbClr val="00A1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Tekno_en</Template>
  <TotalTime>1250</TotalTime>
  <Words>1522</Words>
  <Application>Microsoft Office PowerPoint</Application>
  <PresentationFormat>Mukautettu</PresentationFormat>
  <Paragraphs>380</Paragraphs>
  <Slides>31</Slides>
  <Notes>1</Notes>
  <HiddenSlides>0</HiddenSlides>
  <MMClips>0</MMClips>
  <ScaleCrop>false</ScaleCrop>
  <HeadingPairs>
    <vt:vector size="8" baseType="variant">
      <vt:variant>
        <vt:lpstr>Käytetyt fontit</vt:lpstr>
      </vt:variant>
      <vt:variant>
        <vt:i4>6</vt:i4>
      </vt:variant>
      <vt:variant>
        <vt:lpstr>Teema</vt:lpstr>
      </vt:variant>
      <vt:variant>
        <vt:i4>9</vt:i4>
      </vt:variant>
      <vt:variant>
        <vt:lpstr>Upotetut OLE-palvelimet</vt:lpstr>
      </vt:variant>
      <vt:variant>
        <vt:i4>2</vt:i4>
      </vt:variant>
      <vt:variant>
        <vt:lpstr>Dian otsikot</vt:lpstr>
      </vt:variant>
      <vt:variant>
        <vt:i4>31</vt:i4>
      </vt:variant>
    </vt:vector>
  </HeadingPairs>
  <TitlesOfParts>
    <vt:vector size="48" baseType="lpstr">
      <vt:lpstr>Arial Unicode MS</vt:lpstr>
      <vt:lpstr>ＭＳ Ｐゴシック</vt:lpstr>
      <vt:lpstr>Arial</vt:lpstr>
      <vt:lpstr>Calibri</vt:lpstr>
      <vt:lpstr>Frutiger LT 45 Light</vt:lpstr>
      <vt:lpstr>Wingdings</vt:lpstr>
      <vt:lpstr>Teknologiateollisuus_template_20141218</vt:lpstr>
      <vt:lpstr>5nuolen_vaakaKANSI_SUOMI</vt:lpstr>
      <vt:lpstr>1_Teknologiateollisuus_template_20141218</vt:lpstr>
      <vt:lpstr>2_Teknologiateollisuus_template_20141218</vt:lpstr>
      <vt:lpstr>1_5nuolen_vaakaKANSI_SUOMI</vt:lpstr>
      <vt:lpstr>5_5nuolen_vaakaKANSI_SUOMI</vt:lpstr>
      <vt:lpstr>3_Teknologiateollisuus_template_20141218</vt:lpstr>
      <vt:lpstr>4_Teknologiateollisuus_template_20141218</vt:lpstr>
      <vt:lpstr>2_5nuolen_vaakaKANSI_SUOMI</vt:lpstr>
      <vt:lpstr>Macrobond document</vt:lpstr>
      <vt:lpstr>Chart</vt:lpstr>
      <vt:lpstr>Export Demand for Technology Industry in Finland Will Grow by 2.0% in 2016  GDP growth 2016/2015, % </vt:lpstr>
      <vt:lpstr>Services Complement Finland´s Export Palette, Problems Related to Capacity and Lack of Growth </vt:lpstr>
      <vt:lpstr>The Volume of Industrial Investments in Finland Has Dropped to a Low Level</vt:lpstr>
      <vt:lpstr>The Volume of Investments in Finland Falls Below Reduction of Fixed Capital (Depreciation)</vt:lpstr>
      <vt:lpstr>Technology Industry Turnover in Finland* Has Been Shrinking in Recent Months </vt:lpstr>
      <vt:lpstr>Personnel in the Technology Industry  </vt:lpstr>
      <vt:lpstr>Value of New Orders in the Technology Industry* in Finland</vt:lpstr>
      <vt:lpstr>Value of Order Books in the Technology Industry* in Finland</vt:lpstr>
      <vt:lpstr>Value of New Orders in the Electronics and Electrotechnical Industry in Finland</vt:lpstr>
      <vt:lpstr>Value of Order Books in the Electronics and Electrotechnical Industry in Finland</vt:lpstr>
      <vt:lpstr>Value on New Orders in the Mechanical Engineering in Finland</vt:lpstr>
      <vt:lpstr>Value of Order Books in the Mechanical Engineering in Finland</vt:lpstr>
      <vt:lpstr>Turnover of the Metals Industry in Finland</vt:lpstr>
      <vt:lpstr>Production Volume of the Metals Industry in Finland</vt:lpstr>
      <vt:lpstr>Value of New Orders in the Consulting Engineering in Finland</vt:lpstr>
      <vt:lpstr>Value of Order Books in the Consulting Engineering in Finland</vt:lpstr>
      <vt:lpstr>Value of New Orders in the Information Technology in Finland</vt:lpstr>
      <vt:lpstr>Value of Order Books in the Information Technology in Finland</vt:lpstr>
      <vt:lpstr>Teknologiateollisuuden henkilöstö Personnel in the Technology Industry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Teknologiateollisuus ry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Kaukonen Sini</dc:creator>
  <cp:keywords/>
  <cp:lastModifiedBy>Palokangas Jukka</cp:lastModifiedBy>
  <cp:revision>126</cp:revision>
  <cp:lastPrinted>2015-06-12T12:09:08Z</cp:lastPrinted>
  <dcterms:created xsi:type="dcterms:W3CDTF">2015-05-26T08:57:01Z</dcterms:created>
  <dcterms:modified xsi:type="dcterms:W3CDTF">2016-05-03T11:27:40Z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482.23.02.004</vt:lpwstr>
  </property>
  <property fmtid="{D5CDD505-2E9C-101B-9397-08002B2CF9AE}" pid="3" name="dvSaved">
    <vt:lpwstr>1</vt:lpwstr>
  </property>
  <property fmtid="{D5CDD505-2E9C-101B-9397-08002B2CF9AE}" pid="4" name="dvLanguage">
    <vt:lpwstr>2057</vt:lpwstr>
  </property>
  <property fmtid="{D5CDD505-2E9C-101B-9397-08002B2CF9AE}" pid="5" name="dvTemplate">
    <vt:lpwstr>Tekno_en.potx</vt:lpwstr>
  </property>
  <property fmtid="{D5CDD505-2E9C-101B-9397-08002B2CF9AE}" pid="6" name="dvDefinition">
    <vt:lpwstr>38 (dd_default.xml)</vt:lpwstr>
  </property>
  <property fmtid="{D5CDD505-2E9C-101B-9397-08002B2CF9AE}" pid="7" name="dvDefinitionID">
    <vt:lpwstr>38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11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TEKN</vt:lpwstr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Kaukonen Sini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>teknologiateollisuus_en.jpg</vt:lpwstr>
  </property>
</Properties>
</file>