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7" r:id="rId2"/>
    <p:sldMasterId id="2147483674" r:id="rId3"/>
    <p:sldMasterId id="2147483681" r:id="rId4"/>
    <p:sldMasterId id="2147483683" r:id="rId5"/>
    <p:sldMasterId id="2147483691" r:id="rId6"/>
    <p:sldMasterId id="2147483695" r:id="rId7"/>
    <p:sldMasterId id="2147483702" r:id="rId8"/>
    <p:sldMasterId id="2147483709" r:id="rId9"/>
    <p:sldMasterId id="2147483711" r:id="rId10"/>
    <p:sldMasterId id="2147483718" r:id="rId11"/>
    <p:sldMasterId id="2147483720" r:id="rId12"/>
    <p:sldMasterId id="2147483727" r:id="rId13"/>
    <p:sldMasterId id="2147483734" r:id="rId14"/>
    <p:sldMasterId id="2147483741" r:id="rId15"/>
  </p:sldMasterIdLst>
  <p:notesMasterIdLst>
    <p:notesMasterId r:id="rId34"/>
  </p:notesMasterIdLst>
  <p:sldIdLst>
    <p:sldId id="318" r:id="rId16"/>
    <p:sldId id="319" r:id="rId17"/>
    <p:sldId id="320" r:id="rId18"/>
    <p:sldId id="321" r:id="rId19"/>
    <p:sldId id="264" r:id="rId20"/>
    <p:sldId id="265" r:id="rId21"/>
    <p:sldId id="309" r:id="rId22"/>
    <p:sldId id="322" r:id="rId23"/>
    <p:sldId id="266" r:id="rId24"/>
    <p:sldId id="267" r:id="rId25"/>
    <p:sldId id="268" r:id="rId26"/>
    <p:sldId id="269" r:id="rId27"/>
    <p:sldId id="302" r:id="rId28"/>
    <p:sldId id="303" r:id="rId29"/>
    <p:sldId id="272" r:id="rId30"/>
    <p:sldId id="273" r:id="rId31"/>
    <p:sldId id="274" r:id="rId32"/>
    <p:sldId id="275" r:id="rId33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639" autoAdjust="0"/>
  </p:normalViewPr>
  <p:slideViewPr>
    <p:cSldViewPr>
      <p:cViewPr>
        <p:scale>
          <a:sx n="100" d="100"/>
          <a:sy n="100" d="100"/>
        </p:scale>
        <p:origin x="-2730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Taul1!$A$2:$A$42</c:f>
              <c:strCach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2014(1-6)</c:v>
                </c:pt>
                <c:pt idx="40">
                  <c:v>2015e</c:v>
                </c:pt>
              </c:strCache>
            </c:strRef>
          </c:cat>
          <c:val>
            <c:numRef>
              <c:f>Taul1!$B$2:$B$42</c:f>
              <c:numCache>
                <c:formatCode>General</c:formatCode>
                <c:ptCount val="41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8.3000000000000007</c:v>
                </c:pt>
                <c:pt idx="40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4621440"/>
        <c:axId val="37278848"/>
      </c:lineChart>
      <c:catAx>
        <c:axId val="264621440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200" b="1"/>
            </a:pPr>
            <a:endParaRPr lang="fi-FI"/>
          </a:p>
        </c:txPr>
        <c:crossAx val="37278848"/>
        <c:crosses val="autoZero"/>
        <c:auto val="1"/>
        <c:lblAlgn val="ctr"/>
        <c:lblOffset val="100"/>
        <c:noMultiLvlLbl val="0"/>
      </c:catAx>
      <c:valAx>
        <c:axId val="37278848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6462144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5.7395143487858721E-2"/>
          <c:w val="0.74090407938257996"/>
          <c:h val="0.84988962472406182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/ Domestic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Sheet1!$A$2:$A$41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585.529574070698</c:v>
                </c:pt>
                <c:pt idx="1">
                  <c:v>689.75383825528218</c:v>
                </c:pt>
                <c:pt idx="2">
                  <c:v>603.53460847337192</c:v>
                </c:pt>
                <c:pt idx="3">
                  <c:v>607.75935073268545</c:v>
                </c:pt>
                <c:pt idx="4">
                  <c:v>717.76379321530158</c:v>
                </c:pt>
                <c:pt idx="5">
                  <c:v>550.52482939613628</c:v>
                </c:pt>
                <c:pt idx="6">
                  <c:v>550.52482939613628</c:v>
                </c:pt>
                <c:pt idx="7">
                  <c:v>565.7193146874697</c:v>
                </c:pt>
                <c:pt idx="8">
                  <c:v>403.13158364629089</c:v>
                </c:pt>
                <c:pt idx="9">
                  <c:v>503.59197429094661</c:v>
                </c:pt>
                <c:pt idx="10">
                  <c:v>655.87818731652885</c:v>
                </c:pt>
                <c:pt idx="11">
                  <c:v>604.78527652457126</c:v>
                </c:pt>
                <c:pt idx="12">
                  <c:v>621.23543604603958</c:v>
                </c:pt>
                <c:pt idx="13">
                  <c:v>691.49716386284661</c:v>
                </c:pt>
                <c:pt idx="14">
                  <c:v>957.03207478617958</c:v>
                </c:pt>
                <c:pt idx="15">
                  <c:v>927.17267405285077</c:v>
                </c:pt>
                <c:pt idx="16">
                  <c:v>944.60352032504431</c:v>
                </c:pt>
                <c:pt idx="17">
                  <c:v>586.88216717795001</c:v>
                </c:pt>
                <c:pt idx="18">
                  <c:v>601.20209205709193</c:v>
                </c:pt>
                <c:pt idx="19">
                  <c:v>629.9996722666267</c:v>
                </c:pt>
                <c:pt idx="20">
                  <c:v>653.75065991107851</c:v>
                </c:pt>
                <c:pt idx="21">
                  <c:v>811.23919388365721</c:v>
                </c:pt>
                <c:pt idx="22">
                  <c:v>601.53386226473185</c:v>
                </c:pt>
                <c:pt idx="23">
                  <c:v>759.79742142658267</c:v>
                </c:pt>
                <c:pt idx="24">
                  <c:v>757.66998864658819</c:v>
                </c:pt>
                <c:pt idx="25">
                  <c:v>815.93481077351078</c:v>
                </c:pt>
                <c:pt idx="26">
                  <c:v>746.17238445237558</c:v>
                </c:pt>
                <c:pt idx="27">
                  <c:v>862.20219023471998</c:v>
                </c:pt>
                <c:pt idx="28">
                  <c:v>922.72878398919738</c:v>
                </c:pt>
                <c:pt idx="29">
                  <c:v>639.63559306131162</c:v>
                </c:pt>
                <c:pt idx="30">
                  <c:v>663.68589136041703</c:v>
                </c:pt>
                <c:pt idx="31">
                  <c:v>546.08075141135112</c:v>
                </c:pt>
                <c:pt idx="32">
                  <c:v>613.79476458635872</c:v>
                </c:pt>
                <c:pt idx="33">
                  <c:v>600.59817714775204</c:v>
                </c:pt>
                <c:pt idx="34">
                  <c:v>498.31630757948989</c:v>
                </c:pt>
                <c:pt idx="35">
                  <c:v>428.20320310305561</c:v>
                </c:pt>
                <c:pt idx="36">
                  <c:v>409.36226216652113</c:v>
                </c:pt>
                <c:pt idx="37">
                  <c:v>498.15293683043961</c:v>
                </c:pt>
                <c:pt idx="38">
                  <c:v>539.4</c:v>
                </c:pt>
                <c:pt idx="39">
                  <c:v>593.70000000000005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/ Export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Sheet1!$A$2:$A$41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4972.9312421778322</c:v>
                </c:pt>
                <c:pt idx="1">
                  <c:v>5514.9807475752159</c:v>
                </c:pt>
                <c:pt idx="2">
                  <c:v>5564.6155743033923</c:v>
                </c:pt>
                <c:pt idx="3">
                  <c:v>6410.4371415975074</c:v>
                </c:pt>
                <c:pt idx="4">
                  <c:v>5301.4315161011382</c:v>
                </c:pt>
                <c:pt idx="5">
                  <c:v>5587.7088179705997</c:v>
                </c:pt>
                <c:pt idx="6">
                  <c:v>5708.9620993205617</c:v>
                </c:pt>
                <c:pt idx="7">
                  <c:v>5981.8504876680854</c:v>
                </c:pt>
                <c:pt idx="8">
                  <c:v>6344.9488122695384</c:v>
                </c:pt>
                <c:pt idx="9">
                  <c:v>5810.7041222764428</c:v>
                </c:pt>
                <c:pt idx="10">
                  <c:v>6019.3084002661672</c:v>
                </c:pt>
                <c:pt idx="11">
                  <c:v>6372.0398725217647</c:v>
                </c:pt>
                <c:pt idx="12">
                  <c:v>7180.651732344777</c:v>
                </c:pt>
                <c:pt idx="13">
                  <c:v>6379.2909990150993</c:v>
                </c:pt>
                <c:pt idx="14">
                  <c:v>6138.153799252329</c:v>
                </c:pt>
                <c:pt idx="15">
                  <c:v>6515.0364425264215</c:v>
                </c:pt>
                <c:pt idx="16">
                  <c:v>6844.6972865182579</c:v>
                </c:pt>
                <c:pt idx="17">
                  <c:v>4183.4789815199592</c:v>
                </c:pt>
                <c:pt idx="18">
                  <c:v>4276.7705628078538</c:v>
                </c:pt>
                <c:pt idx="19">
                  <c:v>4191.6628286079776</c:v>
                </c:pt>
                <c:pt idx="20">
                  <c:v>4636.3982547232845</c:v>
                </c:pt>
                <c:pt idx="21">
                  <c:v>4109.7034129867188</c:v>
                </c:pt>
                <c:pt idx="22">
                  <c:v>4160.2527649664553</c:v>
                </c:pt>
                <c:pt idx="23">
                  <c:v>4104.5053779159052</c:v>
                </c:pt>
                <c:pt idx="24">
                  <c:v>5078.5045040953501</c:v>
                </c:pt>
                <c:pt idx="25">
                  <c:v>3921.621178062429</c:v>
                </c:pt>
                <c:pt idx="26">
                  <c:v>3716.9125525675699</c:v>
                </c:pt>
                <c:pt idx="27">
                  <c:v>3755.9401343695295</c:v>
                </c:pt>
                <c:pt idx="28">
                  <c:v>4579.2422118233308</c:v>
                </c:pt>
                <c:pt idx="29">
                  <c:v>3747.6518261562142</c:v>
                </c:pt>
                <c:pt idx="30">
                  <c:v>4378.7563936809211</c:v>
                </c:pt>
                <c:pt idx="31">
                  <c:v>4097.6402332066054</c:v>
                </c:pt>
                <c:pt idx="32">
                  <c:v>4400.8656104638949</c:v>
                </c:pt>
                <c:pt idx="33">
                  <c:v>3148.8193442869169</c:v>
                </c:pt>
                <c:pt idx="34">
                  <c:v>3515.6567978963431</c:v>
                </c:pt>
                <c:pt idx="35">
                  <c:v>3188.7007156919831</c:v>
                </c:pt>
                <c:pt idx="36">
                  <c:v>3744.810120508665</c:v>
                </c:pt>
                <c:pt idx="37">
                  <c:v>2964.3916913946591</c:v>
                </c:pt>
                <c:pt idx="38">
                  <c:v>2997</c:v>
                </c:pt>
                <c:pt idx="39">
                  <c:v>3562.7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518144"/>
        <c:axId val="248519680"/>
      </c:areaChart>
      <c:catAx>
        <c:axId val="24851814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85196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48519680"/>
        <c:scaling>
          <c:orientation val="minMax"/>
          <c:max val="8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8518144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11666333718169908"/>
          <c:w val="0.16648291069459759"/>
          <c:h val="0.72802578837447629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276864"/>
        <c:axId val="248278400"/>
      </c:lineChart>
      <c:catAx>
        <c:axId val="248276864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248278400"/>
        <c:crosses val="autoZero"/>
        <c:auto val="1"/>
        <c:lblAlgn val="ctr"/>
        <c:lblOffset val="100"/>
        <c:noMultiLvlLbl val="0"/>
      </c:catAx>
      <c:valAx>
        <c:axId val="248278400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8276864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98169336384442E-2"/>
          <c:y val="8.7128712871287123E-2"/>
          <c:w val="0.70768325037565738"/>
          <c:h val="0.710891089108910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/ Combined </c:v>
                </c:pt>
              </c:strCache>
            </c:strRef>
          </c:tx>
          <c:spPr>
            <a:ln w="37274">
              <a:solidFill>
                <a:srgbClr val="0000FF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1910.6526663783216</c:v>
                </c:pt>
                <c:pt idx="2">
                  <c:v>2921.0139914880283</c:v>
                </c:pt>
                <c:pt idx="3">
                  <c:v>1954.7510532755423</c:v>
                </c:pt>
                <c:pt idx="4">
                  <c:v>3136.1438341293197</c:v>
                </c:pt>
                <c:pt idx="5">
                  <c:v>3256.3681942882604</c:v>
                </c:pt>
                <c:pt idx="6">
                  <c:v>2302.0060455352354</c:v>
                </c:pt>
                <c:pt idx="7">
                  <c:v>2287.6256184535205</c:v>
                </c:pt>
                <c:pt idx="8">
                  <c:v>2887.3454693313593</c:v>
                </c:pt>
                <c:pt idx="9">
                  <c:v>2961.7554960208226</c:v>
                </c:pt>
                <c:pt idx="10">
                  <c:v>4165.1037664655632</c:v>
                </c:pt>
                <c:pt idx="11">
                  <c:v>2828.2938054609194</c:v>
                </c:pt>
                <c:pt idx="12">
                  <c:v>3310.3778935012442</c:v>
                </c:pt>
                <c:pt idx="13">
                  <c:v>3835.4261475030867</c:v>
                </c:pt>
                <c:pt idx="14">
                  <c:v>3210.8889631131619</c:v>
                </c:pt>
                <c:pt idx="15">
                  <c:v>3731.6832851161626</c:v>
                </c:pt>
                <c:pt idx="16">
                  <c:v>1854.017623360756</c:v>
                </c:pt>
                <c:pt idx="17">
                  <c:v>1556.3262350828381</c:v>
                </c:pt>
                <c:pt idx="18">
                  <c:v>1451.8343635230854</c:v>
                </c:pt>
                <c:pt idx="19">
                  <c:v>1673.3284180320618</c:v>
                </c:pt>
                <c:pt idx="20">
                  <c:v>2091.8958432192612</c:v>
                </c:pt>
                <c:pt idx="21">
                  <c:v>1814.0171051482234</c:v>
                </c:pt>
                <c:pt idx="22">
                  <c:v>2224.9977210320417</c:v>
                </c:pt>
                <c:pt idx="23">
                  <c:v>2042.8684056923601</c:v>
                </c:pt>
                <c:pt idx="24">
                  <c:v>2757.0650553348687</c:v>
                </c:pt>
                <c:pt idx="25">
                  <c:v>2853.6356087589606</c:v>
                </c:pt>
                <c:pt idx="26">
                  <c:v>3646.6024246684769</c:v>
                </c:pt>
                <c:pt idx="27">
                  <c:v>2740.6908845347521</c:v>
                </c:pt>
                <c:pt idx="28">
                  <c:v>3257.602707123654</c:v>
                </c:pt>
                <c:pt idx="29">
                  <c:v>3055.1619348246309</c:v>
                </c:pt>
                <c:pt idx="30">
                  <c:v>2896.1405327560547</c:v>
                </c:pt>
                <c:pt idx="31">
                  <c:v>2651.7763304268901</c:v>
                </c:pt>
                <c:pt idx="32">
                  <c:v>3340.9109980491357</c:v>
                </c:pt>
                <c:pt idx="33">
                  <c:v>2660.0750625029727</c:v>
                </c:pt>
                <c:pt idx="34">
                  <c:v>2859.7198759351882</c:v>
                </c:pt>
                <c:pt idx="35">
                  <c:v>2688.030537174142</c:v>
                </c:pt>
                <c:pt idx="36">
                  <c:v>2658.8304034310891</c:v>
                </c:pt>
                <c:pt idx="37">
                  <c:v>3264.2594351380226</c:v>
                </c:pt>
                <c:pt idx="38">
                  <c:v>3525.4999999999995</c:v>
                </c:pt>
                <c:pt idx="39">
                  <c:v>4130.6000000000004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/ Export</c:v>
                </c:pt>
              </c:strCache>
            </c:strRef>
          </c:tx>
          <c:spPr>
            <a:ln w="37274">
              <a:solidFill>
                <a:srgbClr val="993366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">
                  <c:v>1317.4903987896682</c:v>
                </c:pt>
                <c:pt idx="2">
                  <c:v>2315.9884785476015</c:v>
                </c:pt>
                <c:pt idx="3">
                  <c:v>1476.7808980526054</c:v>
                </c:pt>
                <c:pt idx="4">
                  <c:v>2260.5103919815383</c:v>
                </c:pt>
                <c:pt idx="5">
                  <c:v>2622.5797684626459</c:v>
                </c:pt>
                <c:pt idx="6">
                  <c:v>1659.3445817480624</c:v>
                </c:pt>
                <c:pt idx="7">
                  <c:v>1712.4436083640005</c:v>
                </c:pt>
                <c:pt idx="8">
                  <c:v>2250.6189841622609</c:v>
                </c:pt>
                <c:pt idx="9">
                  <c:v>2328.2126432775699</c:v>
                </c:pt>
                <c:pt idx="10">
                  <c:v>3510.653999581783</c:v>
                </c:pt>
                <c:pt idx="11">
                  <c:v>2204.6031776206773</c:v>
                </c:pt>
                <c:pt idx="12">
                  <c:v>2604.297733723306</c:v>
                </c:pt>
                <c:pt idx="13">
                  <c:v>3165.003035793934</c:v>
                </c:pt>
                <c:pt idx="14">
                  <c:v>2524.1573891698263</c:v>
                </c:pt>
                <c:pt idx="15">
                  <c:v>3145.1550746632729</c:v>
                </c:pt>
                <c:pt idx="16">
                  <c:v>1363.8142112116875</c:v>
                </c:pt>
                <c:pt idx="17">
                  <c:v>1166.3735224243285</c:v>
                </c:pt>
                <c:pt idx="18">
                  <c:v>1051.2741749101378</c:v>
                </c:pt>
                <c:pt idx="19">
                  <c:v>1354.3725081588082</c:v>
                </c:pt>
                <c:pt idx="20">
                  <c:v>1638.6045125649109</c:v>
                </c:pt>
                <c:pt idx="21">
                  <c:v>1417.8731723175165</c:v>
                </c:pt>
                <c:pt idx="22">
                  <c:v>1742.9187858279283</c:v>
                </c:pt>
                <c:pt idx="23">
                  <c:v>1697.8437912343782</c:v>
                </c:pt>
                <c:pt idx="24">
                  <c:v>2013.7452091454927</c:v>
                </c:pt>
                <c:pt idx="25">
                  <c:v>2129.5328630171598</c:v>
                </c:pt>
                <c:pt idx="26">
                  <c:v>2885.9719894704917</c:v>
                </c:pt>
                <c:pt idx="27">
                  <c:v>2205.4740559765146</c:v>
                </c:pt>
                <c:pt idx="28">
                  <c:v>2586.261073906312</c:v>
                </c:pt>
                <c:pt idx="29">
                  <c:v>2406.0517836004233</c:v>
                </c:pt>
                <c:pt idx="30">
                  <c:v>2259.5249496528268</c:v>
                </c:pt>
                <c:pt idx="31">
                  <c:v>2090.9591119911906</c:v>
                </c:pt>
                <c:pt idx="32">
                  <c:v>2731.341202468021</c:v>
                </c:pt>
                <c:pt idx="33">
                  <c:v>2126.7218263589707</c:v>
                </c:pt>
                <c:pt idx="34">
                  <c:v>2169.2200190120784</c:v>
                </c:pt>
                <c:pt idx="35">
                  <c:v>2167.9391941527324</c:v>
                </c:pt>
                <c:pt idx="36">
                  <c:v>2083.1979899580815</c:v>
                </c:pt>
                <c:pt idx="37">
                  <c:v>2465.430809859155</c:v>
                </c:pt>
                <c:pt idx="38">
                  <c:v>2645.1</c:v>
                </c:pt>
                <c:pt idx="39">
                  <c:v>2995.3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/ Domestic</c:v>
                </c:pt>
              </c:strCache>
            </c:strRef>
          </c:tx>
          <c:spPr>
            <a:ln w="37274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1">
                  <c:v>593.16226758865332</c:v>
                </c:pt>
                <c:pt idx="2">
                  <c:v>605.02551294042644</c:v>
                </c:pt>
                <c:pt idx="3">
                  <c:v>477.97015522293691</c:v>
                </c:pt>
                <c:pt idx="4">
                  <c:v>875.63344214778158</c:v>
                </c:pt>
                <c:pt idx="5">
                  <c:v>633.78842582561435</c:v>
                </c:pt>
                <c:pt idx="6">
                  <c:v>642.66146378717292</c:v>
                </c:pt>
                <c:pt idx="7">
                  <c:v>575.18201008951974</c:v>
                </c:pt>
                <c:pt idx="8">
                  <c:v>636.72648516909828</c:v>
                </c:pt>
                <c:pt idx="9">
                  <c:v>633.54285274325275</c:v>
                </c:pt>
                <c:pt idx="10">
                  <c:v>654.44976688378006</c:v>
                </c:pt>
                <c:pt idx="11">
                  <c:v>623.69062784024231</c:v>
                </c:pt>
                <c:pt idx="12">
                  <c:v>706.08015977793843</c:v>
                </c:pt>
                <c:pt idx="13">
                  <c:v>670.42311170915252</c:v>
                </c:pt>
                <c:pt idx="14">
                  <c:v>686.73157394333555</c:v>
                </c:pt>
                <c:pt idx="15">
                  <c:v>586.52821045288954</c:v>
                </c:pt>
                <c:pt idx="16">
                  <c:v>490.20341214906847</c:v>
                </c:pt>
                <c:pt idx="17">
                  <c:v>389.95271265850943</c:v>
                </c:pt>
                <c:pt idx="18">
                  <c:v>400.56018861294774</c:v>
                </c:pt>
                <c:pt idx="19">
                  <c:v>318.95590987325374</c:v>
                </c:pt>
                <c:pt idx="20">
                  <c:v>453.29133065434985</c:v>
                </c:pt>
                <c:pt idx="21">
                  <c:v>396.14393283070694</c:v>
                </c:pt>
                <c:pt idx="22">
                  <c:v>482.07893520411363</c:v>
                </c:pt>
                <c:pt idx="23">
                  <c:v>345.02461445798207</c:v>
                </c:pt>
                <c:pt idx="24">
                  <c:v>743.31984618937599</c:v>
                </c:pt>
                <c:pt idx="25">
                  <c:v>724.10274574180085</c:v>
                </c:pt>
                <c:pt idx="26">
                  <c:v>760.63043519798509</c:v>
                </c:pt>
                <c:pt idx="27">
                  <c:v>535.21682855823747</c:v>
                </c:pt>
                <c:pt idx="28">
                  <c:v>671.34163321734184</c:v>
                </c:pt>
                <c:pt idx="29">
                  <c:v>649.11015122420724</c:v>
                </c:pt>
                <c:pt idx="30">
                  <c:v>636.61558310322789</c:v>
                </c:pt>
                <c:pt idx="31">
                  <c:v>560.81721843569926</c:v>
                </c:pt>
                <c:pt idx="32">
                  <c:v>609.56979558111482</c:v>
                </c:pt>
                <c:pt idx="33">
                  <c:v>533.35323614400215</c:v>
                </c:pt>
                <c:pt idx="34">
                  <c:v>690.49985692310997</c:v>
                </c:pt>
                <c:pt idx="35">
                  <c:v>520.09134302140933</c:v>
                </c:pt>
                <c:pt idx="36">
                  <c:v>575.63241347300743</c:v>
                </c:pt>
                <c:pt idx="37">
                  <c:v>798.82862527886766</c:v>
                </c:pt>
                <c:pt idx="38">
                  <c:v>880.40000000000009</c:v>
                </c:pt>
                <c:pt idx="39">
                  <c:v>1135.3000000000002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328960"/>
        <c:axId val="248331264"/>
      </c:lineChart>
      <c:catAx>
        <c:axId val="24832896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833126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248331264"/>
        <c:scaling>
          <c:orientation val="minMax"/>
          <c:max val="4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8328960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7214781387"/>
          <c:y val="0.1568584999569976"/>
          <c:w val="0.17688275259661471"/>
          <c:h val="0.56739136358488462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6.2780269058295965E-2"/>
          <c:w val="0.73886010362694299"/>
          <c:h val="0.86322869955156956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/ Domestic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Sheet1!$A$2:$A$41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1292.3412062854748</c:v>
                </c:pt>
                <c:pt idx="1">
                  <c:v>1399.605526407169</c:v>
                </c:pt>
                <c:pt idx="2">
                  <c:v>1388.4086821959118</c:v>
                </c:pt>
                <c:pt idx="3">
                  <c:v>1338.4259696368588</c:v>
                </c:pt>
                <c:pt idx="4">
                  <c:v>1562.1157875114391</c:v>
                </c:pt>
                <c:pt idx="5">
                  <c:v>1623.6967663744308</c:v>
                </c:pt>
                <c:pt idx="6">
                  <c:v>2061.3499189221393</c:v>
                </c:pt>
                <c:pt idx="7">
                  <c:v>1912.6359751651344</c:v>
                </c:pt>
                <c:pt idx="8">
                  <c:v>1891.2443434631527</c:v>
                </c:pt>
                <c:pt idx="9">
                  <c:v>2106.1161533656577</c:v>
                </c:pt>
                <c:pt idx="10">
                  <c:v>2230.6114710276938</c:v>
                </c:pt>
                <c:pt idx="11">
                  <c:v>2436.4713951884078</c:v>
                </c:pt>
                <c:pt idx="12">
                  <c:v>2150.4689421850453</c:v>
                </c:pt>
                <c:pt idx="13">
                  <c:v>2004.591084559285</c:v>
                </c:pt>
                <c:pt idx="14">
                  <c:v>1888.0328500923542</c:v>
                </c:pt>
                <c:pt idx="15">
                  <c:v>1863.2258032385678</c:v>
                </c:pt>
                <c:pt idx="16">
                  <c:v>1625.4225778337468</c:v>
                </c:pt>
                <c:pt idx="17">
                  <c:v>1540.0879263642255</c:v>
                </c:pt>
                <c:pt idx="18">
                  <c:v>1345.8702662724447</c:v>
                </c:pt>
                <c:pt idx="19">
                  <c:v>1294.1290613463957</c:v>
                </c:pt>
                <c:pt idx="20">
                  <c:v>1272.9750730795658</c:v>
                </c:pt>
                <c:pt idx="21">
                  <c:v>1232.0698554529504</c:v>
                </c:pt>
                <c:pt idx="22">
                  <c:v>1329.3736456027177</c:v>
                </c:pt>
                <c:pt idx="23">
                  <c:v>1155.595777441923</c:v>
                </c:pt>
                <c:pt idx="24">
                  <c:v>1466.7424761798798</c:v>
                </c:pt>
                <c:pt idx="25">
                  <c:v>1835.8468230339549</c:v>
                </c:pt>
                <c:pt idx="26">
                  <c:v>2033.51644179803</c:v>
                </c:pt>
                <c:pt idx="27">
                  <c:v>1972.719471132717</c:v>
                </c:pt>
                <c:pt idx="28">
                  <c:v>1842.3565739480462</c:v>
                </c:pt>
                <c:pt idx="29">
                  <c:v>1906.0825580185915</c:v>
                </c:pt>
                <c:pt idx="30">
                  <c:v>2180.6417867156597</c:v>
                </c:pt>
                <c:pt idx="31">
                  <c:v>1753.2071071836074</c:v>
                </c:pt>
                <c:pt idx="32">
                  <c:v>1767.2182432189547</c:v>
                </c:pt>
                <c:pt idx="33">
                  <c:v>1556.8437016637179</c:v>
                </c:pt>
                <c:pt idx="34">
                  <c:v>1673.4805720398454</c:v>
                </c:pt>
                <c:pt idx="35">
                  <c:v>1687.2832198110295</c:v>
                </c:pt>
                <c:pt idx="36">
                  <c:v>1492.8969036423759</c:v>
                </c:pt>
                <c:pt idx="37">
                  <c:v>1697.2567977915805</c:v>
                </c:pt>
                <c:pt idx="38">
                  <c:v>1796.5</c:v>
                </c:pt>
                <c:pt idx="39">
                  <c:v>2279.1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/ Export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Sheet1!$A$2:$A$41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Sheet1!$D$2:$D$41</c:f>
              <c:numCache>
                <c:formatCode>General</c:formatCode>
                <c:ptCount val="40"/>
                <c:pt idx="0">
                  <c:v>4581.5210590506549</c:v>
                </c:pt>
                <c:pt idx="1">
                  <c:v>4951.4213429479987</c:v>
                </c:pt>
                <c:pt idx="2">
                  <c:v>6066.6747150408901</c:v>
                </c:pt>
                <c:pt idx="3">
                  <c:v>6766.2735642018706</c:v>
                </c:pt>
                <c:pt idx="4">
                  <c:v>7646.8148126842643</c:v>
                </c:pt>
                <c:pt idx="5">
                  <c:v>9032.6083343273222</c:v>
                </c:pt>
                <c:pt idx="6">
                  <c:v>8310.5198710168497</c:v>
                </c:pt>
                <c:pt idx="7">
                  <c:v>8861.6554186041249</c:v>
                </c:pt>
                <c:pt idx="8">
                  <c:v>9291.5168106505989</c:v>
                </c:pt>
                <c:pt idx="9">
                  <c:v>9547.0960136683352</c:v>
                </c:pt>
                <c:pt idx="10">
                  <c:v>10875.642876841601</c:v>
                </c:pt>
                <c:pt idx="11">
                  <c:v>10874.096349452098</c:v>
                </c:pt>
                <c:pt idx="12">
                  <c:v>11098.928664259194</c:v>
                </c:pt>
                <c:pt idx="13">
                  <c:v>11894.829246381854</c:v>
                </c:pt>
                <c:pt idx="14">
                  <c:v>11705.207586990746</c:v>
                </c:pt>
                <c:pt idx="15">
                  <c:v>12684.758042210191</c:v>
                </c:pt>
                <c:pt idx="16">
                  <c:v>11184.982819794242</c:v>
                </c:pt>
                <c:pt idx="17">
                  <c:v>9990.4024071425592</c:v>
                </c:pt>
                <c:pt idx="18">
                  <c:v>8707.5890869925988</c:v>
                </c:pt>
                <c:pt idx="19">
                  <c:v>8443.6829624431339</c:v>
                </c:pt>
                <c:pt idx="20">
                  <c:v>7211.2832103223818</c:v>
                </c:pt>
                <c:pt idx="21">
                  <c:v>6932.6151826475516</c:v>
                </c:pt>
                <c:pt idx="22">
                  <c:v>6938.3793455813448</c:v>
                </c:pt>
                <c:pt idx="23">
                  <c:v>6869.2923792012989</c:v>
                </c:pt>
                <c:pt idx="24">
                  <c:v>5908.7707522312312</c:v>
                </c:pt>
                <c:pt idx="25">
                  <c:v>5925.7986163026308</c:v>
                </c:pt>
                <c:pt idx="26">
                  <c:v>6679.9280267360909</c:v>
                </c:pt>
                <c:pt idx="27">
                  <c:v>7029.3467285878605</c:v>
                </c:pt>
                <c:pt idx="28">
                  <c:v>7085.4149069242085</c:v>
                </c:pt>
                <c:pt idx="29">
                  <c:v>7174.9245199696152</c:v>
                </c:pt>
                <c:pt idx="30">
                  <c:v>6819.3633238232833</c:v>
                </c:pt>
                <c:pt idx="31">
                  <c:v>6530.144057346818</c:v>
                </c:pt>
                <c:pt idx="32">
                  <c:v>6848.8887547862705</c:v>
                </c:pt>
                <c:pt idx="33">
                  <c:v>7104.1322132555606</c:v>
                </c:pt>
                <c:pt idx="34">
                  <c:v>6853.0134538111924</c:v>
                </c:pt>
                <c:pt idx="35">
                  <c:v>6892.047281783126</c:v>
                </c:pt>
                <c:pt idx="36">
                  <c:v>6245.646166847846</c:v>
                </c:pt>
                <c:pt idx="37">
                  <c:v>6776.6185221007836</c:v>
                </c:pt>
                <c:pt idx="38">
                  <c:v>6798.6</c:v>
                </c:pt>
                <c:pt idx="39">
                  <c:v>7415.6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Sheet1!$A$2:$A$41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Sheet1!$F$2:$F$41</c:f>
              <c:numCache>
                <c:formatCode>General</c:formatCode>
                <c:ptCount val="4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844288"/>
        <c:axId val="248845824"/>
      </c:areaChart>
      <c:catAx>
        <c:axId val="2488442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8845824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48845824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8844288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4248704663212437"/>
          <c:y val="0.12553233043671738"/>
          <c:w val="0.15751295336787566"/>
          <c:h val="0.7171015710948219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13673126695428E-2"/>
          <c:y val="6.0609546574106492E-2"/>
          <c:w val="0.84408069971683819"/>
          <c:h val="0.8336849732938103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 / Metals industry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Taul1!$A$2:$A$121</c:f>
              <c:numCache>
                <c:formatCode>mm\/yyyy</c:formatCode>
                <c:ptCount val="12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</c:numCache>
            </c:numRef>
          </c:cat>
          <c:val>
            <c:numRef>
              <c:f>Taul1!$B$2:$B$121</c:f>
              <c:numCache>
                <c:formatCode>0.0</c:formatCode>
                <c:ptCount val="120"/>
                <c:pt idx="0">
                  <c:v>102.94725873735825</c:v>
                </c:pt>
                <c:pt idx="1">
                  <c:v>103.97592852976749</c:v>
                </c:pt>
                <c:pt idx="2">
                  <c:v>102.57076428265081</c:v>
                </c:pt>
                <c:pt idx="3">
                  <c:v>104.38060272608054</c:v>
                </c:pt>
                <c:pt idx="4">
                  <c:v>101.08127925832669</c:v>
                </c:pt>
                <c:pt idx="5">
                  <c:v>95.299407934162801</c:v>
                </c:pt>
                <c:pt idx="6">
                  <c:v>100.01470880569596</c:v>
                </c:pt>
                <c:pt idx="7">
                  <c:v>98.588027469058716</c:v>
                </c:pt>
                <c:pt idx="8">
                  <c:v>98.176362949246609</c:v>
                </c:pt>
                <c:pt idx="9">
                  <c:v>96.797849310470127</c:v>
                </c:pt>
                <c:pt idx="10">
                  <c:v>95.078994296332922</c:v>
                </c:pt>
                <c:pt idx="11">
                  <c:v>101.08881570084911</c:v>
                </c:pt>
                <c:pt idx="12">
                  <c:v>101.73629441494998</c:v>
                </c:pt>
                <c:pt idx="13">
                  <c:v>96.9671462077131</c:v>
                </c:pt>
                <c:pt idx="14">
                  <c:v>104.64372287153752</c:v>
                </c:pt>
                <c:pt idx="15">
                  <c:v>107.37464565977368</c:v>
                </c:pt>
                <c:pt idx="16">
                  <c:v>110.80241632182286</c:v>
                </c:pt>
                <c:pt idx="17">
                  <c:v>123.93210065774576</c:v>
                </c:pt>
                <c:pt idx="18">
                  <c:v>126.51185770031465</c:v>
                </c:pt>
                <c:pt idx="19">
                  <c:v>126.81178626794637</c:v>
                </c:pt>
                <c:pt idx="20">
                  <c:v>133.55690232552044</c:v>
                </c:pt>
                <c:pt idx="21">
                  <c:v>145.84075751805651</c:v>
                </c:pt>
                <c:pt idx="22">
                  <c:v>146.6487952250265</c:v>
                </c:pt>
                <c:pt idx="23">
                  <c:v>145.68194610606216</c:v>
                </c:pt>
                <c:pt idx="24">
                  <c:v>146.40555381202</c:v>
                </c:pt>
                <c:pt idx="25">
                  <c:v>147.08995017210032</c:v>
                </c:pt>
                <c:pt idx="26">
                  <c:v>143.96789693933053</c:v>
                </c:pt>
                <c:pt idx="27">
                  <c:v>143.94408614991187</c:v>
                </c:pt>
                <c:pt idx="28">
                  <c:v>147.84479588619462</c:v>
                </c:pt>
                <c:pt idx="29">
                  <c:v>135.06659375370907</c:v>
                </c:pt>
                <c:pt idx="30">
                  <c:v>124.81113383775313</c:v>
                </c:pt>
                <c:pt idx="31">
                  <c:v>126.8798326982576</c:v>
                </c:pt>
                <c:pt idx="32">
                  <c:v>124.31241794561676</c:v>
                </c:pt>
                <c:pt idx="33">
                  <c:v>126.77890990273983</c:v>
                </c:pt>
                <c:pt idx="34">
                  <c:v>130.79572454338989</c:v>
                </c:pt>
                <c:pt idx="35">
                  <c:v>127.76782223024814</c:v>
                </c:pt>
                <c:pt idx="36">
                  <c:v>141.71635742980371</c:v>
                </c:pt>
                <c:pt idx="37">
                  <c:v>146.47534782320599</c:v>
                </c:pt>
                <c:pt idx="38">
                  <c:v>137.03371447586775</c:v>
                </c:pt>
                <c:pt idx="39">
                  <c:v>143.44143820080723</c:v>
                </c:pt>
                <c:pt idx="40">
                  <c:v>136.97626275460979</c:v>
                </c:pt>
                <c:pt idx="41">
                  <c:v>135.18597537221652</c:v>
                </c:pt>
                <c:pt idx="42">
                  <c:v>127.37254128113698</c:v>
                </c:pt>
                <c:pt idx="43">
                  <c:v>130.35260356783198</c:v>
                </c:pt>
                <c:pt idx="44">
                  <c:v>122.7004930362543</c:v>
                </c:pt>
                <c:pt idx="45">
                  <c:v>120.494172181862</c:v>
                </c:pt>
                <c:pt idx="46">
                  <c:v>85.155465522777902</c:v>
                </c:pt>
                <c:pt idx="47">
                  <c:v>65.802754915617328</c:v>
                </c:pt>
                <c:pt idx="48">
                  <c:v>61.601024373656088</c:v>
                </c:pt>
                <c:pt idx="49">
                  <c:v>60.557390920006668</c:v>
                </c:pt>
                <c:pt idx="50">
                  <c:v>61.120439633095401</c:v>
                </c:pt>
                <c:pt idx="51">
                  <c:v>56.105756312953872</c:v>
                </c:pt>
                <c:pt idx="52">
                  <c:v>58.635161181568563</c:v>
                </c:pt>
                <c:pt idx="53">
                  <c:v>64.443246218853929</c:v>
                </c:pt>
                <c:pt idx="54">
                  <c:v>72.739012631368936</c:v>
                </c:pt>
                <c:pt idx="55">
                  <c:v>68.877077345745036</c:v>
                </c:pt>
                <c:pt idx="56">
                  <c:v>74.286823167388405</c:v>
                </c:pt>
                <c:pt idx="57">
                  <c:v>83.969404227835028</c:v>
                </c:pt>
                <c:pt idx="58">
                  <c:v>87.176542804444978</c:v>
                </c:pt>
                <c:pt idx="59">
                  <c:v>91.274073836748286</c:v>
                </c:pt>
                <c:pt idx="60">
                  <c:v>89.078129243799907</c:v>
                </c:pt>
                <c:pt idx="61">
                  <c:v>87.964374107550498</c:v>
                </c:pt>
                <c:pt idx="62">
                  <c:v>93.548987240475128</c:v>
                </c:pt>
                <c:pt idx="63">
                  <c:v>106.15832937093641</c:v>
                </c:pt>
                <c:pt idx="64">
                  <c:v>109.26454515202862</c:v>
                </c:pt>
                <c:pt idx="65">
                  <c:v>119.75287021954712</c:v>
                </c:pt>
                <c:pt idx="66">
                  <c:v>112.4392442586507</c:v>
                </c:pt>
                <c:pt idx="67">
                  <c:v>115.65337315875972</c:v>
                </c:pt>
                <c:pt idx="68">
                  <c:v>118.05389393786041</c:v>
                </c:pt>
                <c:pt idx="69">
                  <c:v>121.34349648699836</c:v>
                </c:pt>
                <c:pt idx="70">
                  <c:v>114.80459497264673</c:v>
                </c:pt>
                <c:pt idx="71">
                  <c:v>115.31357790242238</c:v>
                </c:pt>
                <c:pt idx="72">
                  <c:v>121.38358162331333</c:v>
                </c:pt>
                <c:pt idx="73">
                  <c:v>121.73910510752354</c:v>
                </c:pt>
                <c:pt idx="74">
                  <c:v>128.97267001959477</c:v>
                </c:pt>
                <c:pt idx="75">
                  <c:v>121.23918775353575</c:v>
                </c:pt>
                <c:pt idx="76">
                  <c:v>117.23722755032122</c:v>
                </c:pt>
                <c:pt idx="77">
                  <c:v>113.52329052002909</c:v>
                </c:pt>
                <c:pt idx="78">
                  <c:v>123.44135810335048</c:v>
                </c:pt>
                <c:pt idx="79">
                  <c:v>128.83537569712092</c:v>
                </c:pt>
                <c:pt idx="80">
                  <c:v>131.31420994417209</c:v>
                </c:pt>
                <c:pt idx="81">
                  <c:v>114.47594054438601</c:v>
                </c:pt>
                <c:pt idx="82">
                  <c:v>118.23138262045383</c:v>
                </c:pt>
                <c:pt idx="83">
                  <c:v>123.44987756011496</c:v>
                </c:pt>
                <c:pt idx="84">
                  <c:v>120.8196591197872</c:v>
                </c:pt>
                <c:pt idx="85">
                  <c:v>120.01970397436298</c:v>
                </c:pt>
                <c:pt idx="86">
                  <c:v>117.83533710470995</c:v>
                </c:pt>
                <c:pt idx="87">
                  <c:v>116.26939541711478</c:v>
                </c:pt>
                <c:pt idx="88">
                  <c:v>121.38871514213294</c:v>
                </c:pt>
                <c:pt idx="89">
                  <c:v>117.6881034160109</c:v>
                </c:pt>
                <c:pt idx="90">
                  <c:v>111.0124536982088</c:v>
                </c:pt>
                <c:pt idx="91">
                  <c:v>111.34263725973493</c:v>
                </c:pt>
                <c:pt idx="92">
                  <c:v>110.82917615396769</c:v>
                </c:pt>
                <c:pt idx="93">
                  <c:v>115.35027710079247</c:v>
                </c:pt>
                <c:pt idx="94">
                  <c:v>107.62236524877179</c:v>
                </c:pt>
                <c:pt idx="95">
                  <c:v>107.17891660179986</c:v>
                </c:pt>
                <c:pt idx="96">
                  <c:v>109.61438899839588</c:v>
                </c:pt>
                <c:pt idx="97">
                  <c:v>110.21086019571449</c:v>
                </c:pt>
                <c:pt idx="98">
                  <c:v>108.84163058033521</c:v>
                </c:pt>
                <c:pt idx="99">
                  <c:v>108.33625203611376</c:v>
                </c:pt>
                <c:pt idx="100">
                  <c:v>100.8512539256856</c:v>
                </c:pt>
                <c:pt idx="101">
                  <c:v>102.48709884827139</c:v>
                </c:pt>
                <c:pt idx="102">
                  <c:v>111.18251516208448</c:v>
                </c:pt>
                <c:pt idx="103">
                  <c:v>105.53345998440284</c:v>
                </c:pt>
                <c:pt idx="104">
                  <c:v>102.94660339453021</c:v>
                </c:pt>
                <c:pt idx="105">
                  <c:v>94.389027522214306</c:v>
                </c:pt>
                <c:pt idx="106">
                  <c:v>101.42948474762383</c:v>
                </c:pt>
                <c:pt idx="107">
                  <c:v>112.56867446718807</c:v>
                </c:pt>
                <c:pt idx="108">
                  <c:v>100.91711587990333</c:v>
                </c:pt>
                <c:pt idx="109">
                  <c:v>104.9120857596188</c:v>
                </c:pt>
                <c:pt idx="110">
                  <c:v>105.02829988779074</c:v>
                </c:pt>
                <c:pt idx="111">
                  <c:v>99.92448994303615</c:v>
                </c:pt>
                <c:pt idx="112" formatCode="0.00">
                  <c:v>106.66261567711115</c:v>
                </c:pt>
                <c:pt idx="113">
                  <c:v>106.89438859062702</c:v>
                </c:pt>
                <c:pt idx="114">
                  <c:v>108.23653070244742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661504"/>
        <c:axId val="248663040"/>
      </c:lineChart>
      <c:dateAx>
        <c:axId val="248661504"/>
        <c:scaling>
          <c:orientation val="minMax"/>
        </c:scaling>
        <c:delete val="0"/>
        <c:axPos val="b"/>
        <c:majorGridlines>
          <c:spPr>
            <a:ln w="3175"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one"/>
        <c:crossAx val="248663040"/>
        <c:crosses val="autoZero"/>
        <c:auto val="1"/>
        <c:lblOffset val="100"/>
        <c:baseTimeUnit val="months"/>
        <c:majorUnit val="1"/>
        <c:majorTimeUnit val="years"/>
      </c:dateAx>
      <c:valAx>
        <c:axId val="248663040"/>
        <c:scaling>
          <c:orientation val="minMax"/>
          <c:max val="160"/>
          <c:min val="5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2005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5.3120846759443112E-2"/>
              <c:y val="3.5714789416188173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486615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13673126695428E-2"/>
          <c:y val="6.1349155462399121E-2"/>
          <c:w val="0.85838711166707526"/>
          <c:h val="0.8943089589659636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 / 
Metals industry</c:v>
                </c:pt>
              </c:strCache>
            </c:strRef>
          </c:tx>
          <c:spPr>
            <a:ln w="4445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Taul1!$A$2:$A$121</c:f>
              <c:numCache>
                <c:formatCode>mm\/yyyy</c:formatCode>
                <c:ptCount val="12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</c:numCache>
            </c:numRef>
          </c:cat>
          <c:val>
            <c:numRef>
              <c:f>Taul1!$B$2:$B$121</c:f>
              <c:numCache>
                <c:formatCode>0.00</c:formatCode>
                <c:ptCount val="120"/>
                <c:pt idx="0">
                  <c:v>102.50160016673162</c:v>
                </c:pt>
                <c:pt idx="1">
                  <c:v>102.65514254957908</c:v>
                </c:pt>
                <c:pt idx="2">
                  <c:v>101.48312382719394</c:v>
                </c:pt>
                <c:pt idx="3">
                  <c:v>102.80324524721358</c:v>
                </c:pt>
                <c:pt idx="4">
                  <c:v>101.64094450178827</c:v>
                </c:pt>
                <c:pt idx="5">
                  <c:v>97.849055895686604</c:v>
                </c:pt>
                <c:pt idx="6">
                  <c:v>93.269334927774082</c:v>
                </c:pt>
                <c:pt idx="7">
                  <c:v>100.67932281207609</c:v>
                </c:pt>
                <c:pt idx="8">
                  <c:v>95.678233535850339</c:v>
                </c:pt>
                <c:pt idx="9">
                  <c:v>100.22670400259955</c:v>
                </c:pt>
                <c:pt idx="10">
                  <c:v>100.13941432873131</c:v>
                </c:pt>
                <c:pt idx="11">
                  <c:v>101.07387820477574</c:v>
                </c:pt>
                <c:pt idx="12">
                  <c:v>98.06965081413702</c:v>
                </c:pt>
                <c:pt idx="13">
                  <c:v>99.855609695477611</c:v>
                </c:pt>
                <c:pt idx="14">
                  <c:v>98.968296115386707</c:v>
                </c:pt>
                <c:pt idx="15">
                  <c:v>99.811203181152592</c:v>
                </c:pt>
                <c:pt idx="16">
                  <c:v>101.18616936391737</c:v>
                </c:pt>
                <c:pt idx="17">
                  <c:v>103.71280597190955</c:v>
                </c:pt>
                <c:pt idx="18">
                  <c:v>115.62187420789078</c:v>
                </c:pt>
                <c:pt idx="19">
                  <c:v>102.61729120825538</c:v>
                </c:pt>
                <c:pt idx="20">
                  <c:v>107.07089804133589</c:v>
                </c:pt>
                <c:pt idx="21">
                  <c:v>102.78924001570766</c:v>
                </c:pt>
                <c:pt idx="22">
                  <c:v>102.5353855713504</c:v>
                </c:pt>
                <c:pt idx="23">
                  <c:v>100.83188907545204</c:v>
                </c:pt>
                <c:pt idx="24">
                  <c:v>103.94309459345421</c:v>
                </c:pt>
                <c:pt idx="25">
                  <c:v>101.71645183761248</c:v>
                </c:pt>
                <c:pt idx="26">
                  <c:v>99.802915087161722</c:v>
                </c:pt>
                <c:pt idx="27">
                  <c:v>96.204806227142953</c:v>
                </c:pt>
                <c:pt idx="28">
                  <c:v>93.605399212129058</c:v>
                </c:pt>
                <c:pt idx="29">
                  <c:v>85.359880110973535</c:v>
                </c:pt>
                <c:pt idx="30">
                  <c:v>80.569495440048982</c:v>
                </c:pt>
                <c:pt idx="31">
                  <c:v>89.784658325173041</c:v>
                </c:pt>
                <c:pt idx="32">
                  <c:v>87.530977604893522</c:v>
                </c:pt>
                <c:pt idx="33">
                  <c:v>89.17359087363036</c:v>
                </c:pt>
                <c:pt idx="34">
                  <c:v>100.24888540777874</c:v>
                </c:pt>
                <c:pt idx="35">
                  <c:v>105.41076999881689</c:v>
                </c:pt>
                <c:pt idx="36">
                  <c:v>108.48651698601645</c:v>
                </c:pt>
                <c:pt idx="37">
                  <c:v>103.71079602061258</c:v>
                </c:pt>
                <c:pt idx="38">
                  <c:v>91.03717292146473</c:v>
                </c:pt>
                <c:pt idx="39">
                  <c:v>98.948730719198053</c:v>
                </c:pt>
                <c:pt idx="40">
                  <c:v>99.436221661229595</c:v>
                </c:pt>
                <c:pt idx="41">
                  <c:v>95.330902150559297</c:v>
                </c:pt>
                <c:pt idx="42">
                  <c:v>97.85410432765164</c:v>
                </c:pt>
                <c:pt idx="43">
                  <c:v>98.060765927987106</c:v>
                </c:pt>
                <c:pt idx="44">
                  <c:v>82.189783033730365</c:v>
                </c:pt>
                <c:pt idx="45">
                  <c:v>82.938338593935867</c:v>
                </c:pt>
                <c:pt idx="46">
                  <c:v>67.900496487529097</c:v>
                </c:pt>
                <c:pt idx="47">
                  <c:v>56.39341264063269</c:v>
                </c:pt>
                <c:pt idx="48">
                  <c:v>66.266056773346619</c:v>
                </c:pt>
                <c:pt idx="49">
                  <c:v>66.470668101714608</c:v>
                </c:pt>
                <c:pt idx="50">
                  <c:v>74.887090281000226</c:v>
                </c:pt>
                <c:pt idx="51">
                  <c:v>66.437996007024864</c:v>
                </c:pt>
                <c:pt idx="52">
                  <c:v>66.176172658083459</c:v>
                </c:pt>
                <c:pt idx="53">
                  <c:v>67.595518318160146</c:v>
                </c:pt>
                <c:pt idx="54">
                  <c:v>71.488908317117634</c:v>
                </c:pt>
                <c:pt idx="55">
                  <c:v>61.718330663860442</c:v>
                </c:pt>
                <c:pt idx="56">
                  <c:v>77.603710273133331</c:v>
                </c:pt>
                <c:pt idx="57">
                  <c:v>74.327087077994264</c:v>
                </c:pt>
                <c:pt idx="58">
                  <c:v>79.519312251592027</c:v>
                </c:pt>
                <c:pt idx="59">
                  <c:v>76.848375254362224</c:v>
                </c:pt>
                <c:pt idx="60">
                  <c:v>76.07422351385415</c:v>
                </c:pt>
                <c:pt idx="61">
                  <c:v>80.927262234470106</c:v>
                </c:pt>
                <c:pt idx="62">
                  <c:v>83.374009062027113</c:v>
                </c:pt>
                <c:pt idx="63">
                  <c:v>89.648449835444268</c:v>
                </c:pt>
                <c:pt idx="64">
                  <c:v>96.722807244046578</c:v>
                </c:pt>
                <c:pt idx="65">
                  <c:v>102.13667954028254</c:v>
                </c:pt>
                <c:pt idx="66">
                  <c:v>93.436009756299995</c:v>
                </c:pt>
                <c:pt idx="67">
                  <c:v>97.685405805481579</c:v>
                </c:pt>
                <c:pt idx="68">
                  <c:v>97.868957282172957</c:v>
                </c:pt>
                <c:pt idx="69">
                  <c:v>93.935323199256729</c:v>
                </c:pt>
                <c:pt idx="70">
                  <c:v>87.93172980815919</c:v>
                </c:pt>
                <c:pt idx="71">
                  <c:v>90.522119012381026</c:v>
                </c:pt>
                <c:pt idx="72">
                  <c:v>96.254633207577228</c:v>
                </c:pt>
                <c:pt idx="73">
                  <c:v>96.709866906841143</c:v>
                </c:pt>
                <c:pt idx="74">
                  <c:v>95.217101892715675</c:v>
                </c:pt>
                <c:pt idx="75">
                  <c:v>97.817368281466528</c:v>
                </c:pt>
                <c:pt idx="76">
                  <c:v>92.540639757275628</c:v>
                </c:pt>
                <c:pt idx="77">
                  <c:v>95.527894312492307</c:v>
                </c:pt>
                <c:pt idx="78">
                  <c:v>99.048839663679004</c:v>
                </c:pt>
                <c:pt idx="79">
                  <c:v>94.863199977487952</c:v>
                </c:pt>
                <c:pt idx="80">
                  <c:v>93.082115693842098</c:v>
                </c:pt>
                <c:pt idx="81">
                  <c:v>96.077711083205841</c:v>
                </c:pt>
                <c:pt idx="82">
                  <c:v>97.186804827084259</c:v>
                </c:pt>
                <c:pt idx="83">
                  <c:v>90.734502121545574</c:v>
                </c:pt>
                <c:pt idx="84">
                  <c:v>96.233937517092684</c:v>
                </c:pt>
                <c:pt idx="85">
                  <c:v>87.025557698588415</c:v>
                </c:pt>
                <c:pt idx="86">
                  <c:v>90.993242063902585</c:v>
                </c:pt>
                <c:pt idx="87">
                  <c:v>88.787266494642239</c:v>
                </c:pt>
                <c:pt idx="88">
                  <c:v>87.450535887577388</c:v>
                </c:pt>
                <c:pt idx="89">
                  <c:v>80.165972728216005</c:v>
                </c:pt>
                <c:pt idx="90">
                  <c:v>90.462530830809825</c:v>
                </c:pt>
                <c:pt idx="91">
                  <c:v>91.653044118719436</c:v>
                </c:pt>
                <c:pt idx="92">
                  <c:v>97.632572076541408</c:v>
                </c:pt>
                <c:pt idx="93">
                  <c:v>94.576847854329969</c:v>
                </c:pt>
                <c:pt idx="94">
                  <c:v>96.104590334542124</c:v>
                </c:pt>
                <c:pt idx="95">
                  <c:v>104.08419652844265</c:v>
                </c:pt>
                <c:pt idx="96">
                  <c:v>93.433982099575701</c:v>
                </c:pt>
                <c:pt idx="97">
                  <c:v>94.782424506445736</c:v>
                </c:pt>
                <c:pt idx="98">
                  <c:v>92.804543655382545</c:v>
                </c:pt>
                <c:pt idx="99">
                  <c:v>89.692895386108262</c:v>
                </c:pt>
                <c:pt idx="100">
                  <c:v>87.211247968879434</c:v>
                </c:pt>
                <c:pt idx="101">
                  <c:v>81.102093365308633</c:v>
                </c:pt>
                <c:pt idx="102">
                  <c:v>116.02515523880648</c:v>
                </c:pt>
                <c:pt idx="103">
                  <c:v>109.93270377296582</c:v>
                </c:pt>
                <c:pt idx="104">
                  <c:v>96.466949572785182</c:v>
                </c:pt>
                <c:pt idx="105">
                  <c:v>94.49605373295941</c:v>
                </c:pt>
                <c:pt idx="106">
                  <c:v>100.82659514351823</c:v>
                </c:pt>
                <c:pt idx="107">
                  <c:v>97.964579093429165</c:v>
                </c:pt>
                <c:pt idx="108">
                  <c:v>93.716554049790489</c:v>
                </c:pt>
                <c:pt idx="109">
                  <c:v>98.245305358347522</c:v>
                </c:pt>
                <c:pt idx="110">
                  <c:v>97.386172791319623</c:v>
                </c:pt>
                <c:pt idx="111">
                  <c:v>98.309121617055567</c:v>
                </c:pt>
                <c:pt idx="112">
                  <c:v>101.35369689683019</c:v>
                </c:pt>
                <c:pt idx="113">
                  <c:v>100.49678852594329</c:v>
                </c:pt>
                <c:pt idx="114">
                  <c:v>104.05864724825742</c:v>
                </c:pt>
                <c:pt idx="115">
                  <c:v>103.5031110465797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727808"/>
        <c:axId val="248741888"/>
      </c:lineChart>
      <c:dateAx>
        <c:axId val="248727808"/>
        <c:scaling>
          <c:orientation val="minMax"/>
        </c:scaling>
        <c:delete val="0"/>
        <c:axPos val="b"/>
        <c:majorGridlines>
          <c:spPr>
            <a:ln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one"/>
        <c:crossAx val="248741888"/>
        <c:crosses val="autoZero"/>
        <c:auto val="1"/>
        <c:lblOffset val="100"/>
        <c:baseTimeUnit val="months"/>
        <c:majorUnit val="1"/>
        <c:majorTimeUnit val="years"/>
      </c:dateAx>
      <c:valAx>
        <c:axId val="248741888"/>
        <c:scaling>
          <c:orientation val="minMax"/>
          <c:min val="50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2005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5.3120846759443112E-2"/>
              <c:y val="3.5714789416188173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48727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973568"/>
        <c:axId val="248999936"/>
      </c:lineChart>
      <c:catAx>
        <c:axId val="248973568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248999936"/>
        <c:crosses val="autoZero"/>
        <c:auto val="1"/>
        <c:lblAlgn val="ctr"/>
        <c:lblOffset val="100"/>
        <c:noMultiLvlLbl val="0"/>
      </c:catAx>
      <c:valAx>
        <c:axId val="248999936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8973568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0320366132723E-2"/>
          <c:y val="8.7128712871287123E-2"/>
          <c:w val="0.7208237986270023"/>
          <c:h val="0.710891089108910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/ Combined </c:v>
                </c:pt>
              </c:strCache>
            </c:strRef>
          </c:tx>
          <c:spPr>
            <a:ln w="35030">
              <a:solidFill>
                <a:srgbClr val="0000FF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145.33777277930915</c:v>
                </c:pt>
                <c:pt idx="2">
                  <c:v>143.31650704367604</c:v>
                </c:pt>
                <c:pt idx="3">
                  <c:v>141.29524130804296</c:v>
                </c:pt>
                <c:pt idx="4">
                  <c:v>151.99901211106879</c:v>
                </c:pt>
                <c:pt idx="5">
                  <c:v>162.7027829140946</c:v>
                </c:pt>
                <c:pt idx="6">
                  <c:v>152.61933363643658</c:v>
                </c:pt>
                <c:pt idx="7">
                  <c:v>142.53588435877856</c:v>
                </c:pt>
                <c:pt idx="8">
                  <c:v>153.73846192825835</c:v>
                </c:pt>
                <c:pt idx="9">
                  <c:v>164.9410394977381</c:v>
                </c:pt>
                <c:pt idx="10">
                  <c:v>159.77293274412341</c:v>
                </c:pt>
                <c:pt idx="11">
                  <c:v>154.60482599050874</c:v>
                </c:pt>
                <c:pt idx="12">
                  <c:v>163.68328114191218</c:v>
                </c:pt>
                <c:pt idx="13">
                  <c:v>172.76173629331566</c:v>
                </c:pt>
                <c:pt idx="14">
                  <c:v>161.36515037729419</c:v>
                </c:pt>
                <c:pt idx="15">
                  <c:v>149.96856446127273</c:v>
                </c:pt>
                <c:pt idx="16">
                  <c:v>142.37858727607249</c:v>
                </c:pt>
                <c:pt idx="17">
                  <c:v>134.78861009087225</c:v>
                </c:pt>
                <c:pt idx="18">
                  <c:v>124.99969770107951</c:v>
                </c:pt>
                <c:pt idx="19">
                  <c:v>115.21078531128677</c:v>
                </c:pt>
                <c:pt idx="20">
                  <c:v>119.868211909271</c:v>
                </c:pt>
                <c:pt idx="21">
                  <c:v>124.52563850725525</c:v>
                </c:pt>
                <c:pt idx="22">
                  <c:v>127.85644779269549</c:v>
                </c:pt>
                <c:pt idx="23">
                  <c:v>131.18725707813573</c:v>
                </c:pt>
                <c:pt idx="24">
                  <c:v>187.87556582925276</c:v>
                </c:pt>
                <c:pt idx="25">
                  <c:v>216.73742826594264</c:v>
                </c:pt>
                <c:pt idx="26">
                  <c:v>183.2144595873753</c:v>
                </c:pt>
                <c:pt idx="27">
                  <c:v>193.6405594402778</c:v>
                </c:pt>
                <c:pt idx="28">
                  <c:v>243.67022384826726</c:v>
                </c:pt>
                <c:pt idx="29">
                  <c:v>247.52469294077056</c:v>
                </c:pt>
                <c:pt idx="30">
                  <c:v>280.37848195853428</c:v>
                </c:pt>
                <c:pt idx="31">
                  <c:v>180.49224683633105</c:v>
                </c:pt>
                <c:pt idx="32">
                  <c:v>204.59520750801201</c:v>
                </c:pt>
                <c:pt idx="33">
                  <c:v>230.51519368381912</c:v>
                </c:pt>
                <c:pt idx="34">
                  <c:v>205.16048697035004</c:v>
                </c:pt>
                <c:pt idx="35">
                  <c:v>192.02319672866469</c:v>
                </c:pt>
                <c:pt idx="36">
                  <c:v>242.79971176502241</c:v>
                </c:pt>
                <c:pt idx="37">
                  <c:v>248.33459036549169</c:v>
                </c:pt>
                <c:pt idx="38">
                  <c:v>238.2</c:v>
                </c:pt>
                <c:pt idx="39">
                  <c:v>181.7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/ Export</c:v>
                </c:pt>
              </c:strCache>
            </c:strRef>
          </c:tx>
          <c:spPr>
            <a:ln w="35030">
              <a:solidFill>
                <a:srgbClr val="993366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">
                  <c:v>36.137929370912772</c:v>
                </c:pt>
                <c:pt idx="2">
                  <c:v>41.465759368410311</c:v>
                </c:pt>
                <c:pt idx="3">
                  <c:v>46.793589365907856</c:v>
                </c:pt>
                <c:pt idx="4">
                  <c:v>52.627988231677591</c:v>
                </c:pt>
                <c:pt idx="5">
                  <c:v>58.462387097447319</c:v>
                </c:pt>
                <c:pt idx="6">
                  <c:v>48.987968422654092</c:v>
                </c:pt>
                <c:pt idx="7">
                  <c:v>39.513549747860857</c:v>
                </c:pt>
                <c:pt idx="8">
                  <c:v>40.187836273346036</c:v>
                </c:pt>
                <c:pt idx="9">
                  <c:v>40.862122798831209</c:v>
                </c:pt>
                <c:pt idx="10">
                  <c:v>43.606720472218292</c:v>
                </c:pt>
                <c:pt idx="11">
                  <c:v>46.351318145605376</c:v>
                </c:pt>
                <c:pt idx="12">
                  <c:v>46.567860181522242</c:v>
                </c:pt>
                <c:pt idx="13">
                  <c:v>46.784402217439116</c:v>
                </c:pt>
                <c:pt idx="14">
                  <c:v>39.445884678570806</c:v>
                </c:pt>
                <c:pt idx="15">
                  <c:v>32.107367139702504</c:v>
                </c:pt>
                <c:pt idx="16">
                  <c:v>30.964322637076368</c:v>
                </c:pt>
                <c:pt idx="17">
                  <c:v>29.821278134450239</c:v>
                </c:pt>
                <c:pt idx="18">
                  <c:v>27.643893638065475</c:v>
                </c:pt>
                <c:pt idx="19">
                  <c:v>25.466509141680703</c:v>
                </c:pt>
                <c:pt idx="20">
                  <c:v>25.181379646965009</c:v>
                </c:pt>
                <c:pt idx="21">
                  <c:v>24.896250152249319</c:v>
                </c:pt>
                <c:pt idx="22">
                  <c:v>26.006759560841505</c:v>
                </c:pt>
                <c:pt idx="23">
                  <c:v>27.117268969433695</c:v>
                </c:pt>
                <c:pt idx="24">
                  <c:v>17.721135271524918</c:v>
                </c:pt>
                <c:pt idx="25">
                  <c:v>32.341071870532978</c:v>
                </c:pt>
                <c:pt idx="26">
                  <c:v>27.89740859552175</c:v>
                </c:pt>
                <c:pt idx="27">
                  <c:v>19.48355016311239</c:v>
                </c:pt>
                <c:pt idx="28">
                  <c:v>26.322276270364839</c:v>
                </c:pt>
                <c:pt idx="29">
                  <c:v>32.937064297107526</c:v>
                </c:pt>
                <c:pt idx="30">
                  <c:v>62.636415173809382</c:v>
                </c:pt>
                <c:pt idx="31">
                  <c:v>26.11312148596113</c:v>
                </c:pt>
                <c:pt idx="32">
                  <c:v>23.431303909352923</c:v>
                </c:pt>
                <c:pt idx="33">
                  <c:v>31.397947238532918</c:v>
                </c:pt>
                <c:pt idx="34">
                  <c:v>30.415191489966837</c:v>
                </c:pt>
                <c:pt idx="35">
                  <c:v>23.568731885575303</c:v>
                </c:pt>
                <c:pt idx="36">
                  <c:v>30.563931509214054</c:v>
                </c:pt>
                <c:pt idx="37">
                  <c:v>29.625618811881186</c:v>
                </c:pt>
                <c:pt idx="38">
                  <c:v>38.299999999999997</c:v>
                </c:pt>
                <c:pt idx="39">
                  <c:v>25.6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/ Domestic</c:v>
                </c:pt>
              </c:strCache>
            </c:strRef>
          </c:tx>
          <c:spPr>
            <a:ln w="35030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1">
                  <c:v>109.19984340839636</c:v>
                </c:pt>
                <c:pt idx="2">
                  <c:v>101.85074767526574</c:v>
                </c:pt>
                <c:pt idx="3">
                  <c:v>94.501651942135112</c:v>
                </c:pt>
                <c:pt idx="4">
                  <c:v>99.371023879391188</c:v>
                </c:pt>
                <c:pt idx="5">
                  <c:v>104.24039581664729</c:v>
                </c:pt>
                <c:pt idx="6">
                  <c:v>103.6313652137825</c:v>
                </c:pt>
                <c:pt idx="7">
                  <c:v>103.02233461091771</c:v>
                </c:pt>
                <c:pt idx="8">
                  <c:v>113.55062565491231</c:v>
                </c:pt>
                <c:pt idx="9">
                  <c:v>124.07891669890689</c:v>
                </c:pt>
                <c:pt idx="10">
                  <c:v>116.16621227190512</c:v>
                </c:pt>
                <c:pt idx="11">
                  <c:v>108.25350784490335</c:v>
                </c:pt>
                <c:pt idx="12">
                  <c:v>117.11542096038994</c:v>
                </c:pt>
                <c:pt idx="13">
                  <c:v>125.97733407587654</c:v>
                </c:pt>
                <c:pt idx="14">
                  <c:v>121.91926569872339</c:v>
                </c:pt>
                <c:pt idx="15">
                  <c:v>117.86119732157023</c:v>
                </c:pt>
                <c:pt idx="16">
                  <c:v>111.41426463899613</c:v>
                </c:pt>
                <c:pt idx="17">
                  <c:v>104.96733195642202</c:v>
                </c:pt>
                <c:pt idx="18">
                  <c:v>97.355804063014034</c:v>
                </c:pt>
                <c:pt idx="19">
                  <c:v>89.744276169606067</c:v>
                </c:pt>
                <c:pt idx="20">
                  <c:v>94.686832262305984</c:v>
                </c:pt>
                <c:pt idx="21">
                  <c:v>99.629388355005929</c:v>
                </c:pt>
                <c:pt idx="22">
                  <c:v>101.84968823185399</c:v>
                </c:pt>
                <c:pt idx="23">
                  <c:v>104.06998810870203</c:v>
                </c:pt>
                <c:pt idx="24">
                  <c:v>170.15443055772784</c:v>
                </c:pt>
                <c:pt idx="25">
                  <c:v>184.39635639540967</c:v>
                </c:pt>
                <c:pt idx="26">
                  <c:v>155.31705099185356</c:v>
                </c:pt>
                <c:pt idx="27">
                  <c:v>174.1570092771654</c:v>
                </c:pt>
                <c:pt idx="28">
                  <c:v>217.3479475779024</c:v>
                </c:pt>
                <c:pt idx="29">
                  <c:v>214.58762864366304</c:v>
                </c:pt>
                <c:pt idx="30">
                  <c:v>217.74206678472487</c:v>
                </c:pt>
                <c:pt idx="31">
                  <c:v>154.37912535036992</c:v>
                </c:pt>
                <c:pt idx="32">
                  <c:v>181.16390359865909</c:v>
                </c:pt>
                <c:pt idx="33">
                  <c:v>199.11724644528621</c:v>
                </c:pt>
                <c:pt idx="34">
                  <c:v>174.74529548038319</c:v>
                </c:pt>
                <c:pt idx="35">
                  <c:v>168.4544648430894</c:v>
                </c:pt>
                <c:pt idx="36">
                  <c:v>212.23578025580835</c:v>
                </c:pt>
                <c:pt idx="37">
                  <c:v>218.7089715536105</c:v>
                </c:pt>
                <c:pt idx="38">
                  <c:v>199.9</c:v>
                </c:pt>
                <c:pt idx="39">
                  <c:v>156.1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132160"/>
        <c:axId val="249134464"/>
      </c:lineChart>
      <c:catAx>
        <c:axId val="24913216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913446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249134464"/>
        <c:scaling>
          <c:orientation val="minMax"/>
          <c:max val="3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7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9132160"/>
        <c:crosses val="autoZero"/>
        <c:crossBetween val="midCat"/>
        <c:majorUnit val="2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3844393596"/>
          <c:y val="0.13625286861456096"/>
          <c:w val="0.16760738971325739"/>
          <c:h val="0.60239533427227976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21243523316059E-2"/>
          <c:y val="6.2780269058295965E-2"/>
          <c:w val="0.76165803108808294"/>
          <c:h val="0.86322869955156956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/ Domestic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Sheet1!$A$2:$A$41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172.81866403122558</c:v>
                </c:pt>
                <c:pt idx="1">
                  <c:v>195.13833459134477</c:v>
                </c:pt>
                <c:pt idx="2">
                  <c:v>195.41008894893037</c:v>
                </c:pt>
                <c:pt idx="3">
                  <c:v>195.68184330651599</c:v>
                </c:pt>
                <c:pt idx="4">
                  <c:v>197.08043516412232</c:v>
                </c:pt>
                <c:pt idx="5">
                  <c:v>198.47902702172863</c:v>
                </c:pt>
                <c:pt idx="6">
                  <c:v>206.56764847342583</c:v>
                </c:pt>
                <c:pt idx="7">
                  <c:v>214.65626992512304</c:v>
                </c:pt>
                <c:pt idx="8">
                  <c:v>221.40050392389313</c:v>
                </c:pt>
                <c:pt idx="9">
                  <c:v>228.14473792266318</c:v>
                </c:pt>
                <c:pt idx="10">
                  <c:v>227.21992468575459</c:v>
                </c:pt>
                <c:pt idx="11">
                  <c:v>226.295111448846</c:v>
                </c:pt>
                <c:pt idx="12">
                  <c:v>235.97570537677984</c:v>
                </c:pt>
                <c:pt idx="13">
                  <c:v>245.65629930471366</c:v>
                </c:pt>
                <c:pt idx="14">
                  <c:v>249.87095476815799</c:v>
                </c:pt>
                <c:pt idx="15">
                  <c:v>254.08561023160232</c:v>
                </c:pt>
                <c:pt idx="16">
                  <c:v>238.65485770163392</c:v>
                </c:pt>
                <c:pt idx="17">
                  <c:v>223.22410517166551</c:v>
                </c:pt>
                <c:pt idx="18">
                  <c:v>222.5868431619285</c:v>
                </c:pt>
                <c:pt idx="19">
                  <c:v>221.94958115219148</c:v>
                </c:pt>
                <c:pt idx="20">
                  <c:v>220.8974162310875</c:v>
                </c:pt>
                <c:pt idx="21">
                  <c:v>219.84525130998347</c:v>
                </c:pt>
                <c:pt idx="22">
                  <c:v>219.510581223298</c:v>
                </c:pt>
                <c:pt idx="23">
                  <c:v>219.17591113661257</c:v>
                </c:pt>
                <c:pt idx="24">
                  <c:v>243.48251968166289</c:v>
                </c:pt>
                <c:pt idx="25">
                  <c:v>267.83077164982922</c:v>
                </c:pt>
                <c:pt idx="26">
                  <c:v>279.74924098824658</c:v>
                </c:pt>
                <c:pt idx="27">
                  <c:v>291.27490971696233</c:v>
                </c:pt>
                <c:pt idx="28">
                  <c:v>276.39076183042556</c:v>
                </c:pt>
                <c:pt idx="29">
                  <c:v>296.45673113931446</c:v>
                </c:pt>
                <c:pt idx="30">
                  <c:v>346.85437543299787</c:v>
                </c:pt>
                <c:pt idx="31">
                  <c:v>289.97025786198623</c:v>
                </c:pt>
                <c:pt idx="32">
                  <c:v>288.46241252110389</c:v>
                </c:pt>
                <c:pt idx="33">
                  <c:v>334.12601242319465</c:v>
                </c:pt>
                <c:pt idx="34">
                  <c:v>363.19497550401258</c:v>
                </c:pt>
                <c:pt idx="35">
                  <c:v>352.80759920459781</c:v>
                </c:pt>
                <c:pt idx="36">
                  <c:v>359.12285523036013</c:v>
                </c:pt>
                <c:pt idx="37">
                  <c:v>391.30026305900037</c:v>
                </c:pt>
                <c:pt idx="38">
                  <c:v>416.5</c:v>
                </c:pt>
                <c:pt idx="39">
                  <c:v>401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/ Export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Sheet1!$A$2:$A$41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Sheet1!$D$2:$D$41</c:f>
              <c:numCache>
                <c:formatCode>General</c:formatCode>
                <c:ptCount val="40"/>
                <c:pt idx="0">
                  <c:v>147.584222776898</c:v>
                </c:pt>
                <c:pt idx="1">
                  <c:v>150.61436135015694</c:v>
                </c:pt>
                <c:pt idx="2">
                  <c:v>172.9784742241327</c:v>
                </c:pt>
                <c:pt idx="3">
                  <c:v>195.34258709810842</c:v>
                </c:pt>
                <c:pt idx="4">
                  <c:v>223.9612827163962</c:v>
                </c:pt>
                <c:pt idx="5">
                  <c:v>252.57997833468394</c:v>
                </c:pt>
                <c:pt idx="6">
                  <c:v>239.56074820910982</c:v>
                </c:pt>
                <c:pt idx="7">
                  <c:v>226.54151808353572</c:v>
                </c:pt>
                <c:pt idx="8">
                  <c:v>215.73232434092785</c:v>
                </c:pt>
                <c:pt idx="9">
                  <c:v>204.92313059832</c:v>
                </c:pt>
                <c:pt idx="10">
                  <c:v>213.89956844120766</c:v>
                </c:pt>
                <c:pt idx="11">
                  <c:v>222.87600628409527</c:v>
                </c:pt>
                <c:pt idx="12">
                  <c:v>225.65940434730729</c:v>
                </c:pt>
                <c:pt idx="13">
                  <c:v>228.44280241051931</c:v>
                </c:pt>
                <c:pt idx="14">
                  <c:v>212.48590218244127</c:v>
                </c:pt>
                <c:pt idx="15">
                  <c:v>196.5290019543632</c:v>
                </c:pt>
                <c:pt idx="16">
                  <c:v>161.28283526918145</c:v>
                </c:pt>
                <c:pt idx="17">
                  <c:v>126.03666858399968</c:v>
                </c:pt>
                <c:pt idx="18">
                  <c:v>116.70784113342862</c:v>
                </c:pt>
                <c:pt idx="19">
                  <c:v>107.37901368285755</c:v>
                </c:pt>
                <c:pt idx="20">
                  <c:v>98.793241497454119</c:v>
                </c:pt>
                <c:pt idx="21">
                  <c:v>90.207469312050705</c:v>
                </c:pt>
                <c:pt idx="22">
                  <c:v>98.168575044275727</c:v>
                </c:pt>
                <c:pt idx="23">
                  <c:v>106.12968077650078</c:v>
                </c:pt>
                <c:pt idx="24">
                  <c:v>93.054504104835885</c:v>
                </c:pt>
                <c:pt idx="25">
                  <c:v>97.818894715003481</c:v>
                </c:pt>
                <c:pt idx="26">
                  <c:v>95.862516820703405</c:v>
                </c:pt>
                <c:pt idx="27">
                  <c:v>86.707646464326231</c:v>
                </c:pt>
                <c:pt idx="28">
                  <c:v>79.34616727950494</c:v>
                </c:pt>
                <c:pt idx="29">
                  <c:v>81.710683064434193</c:v>
                </c:pt>
                <c:pt idx="30">
                  <c:v>92.496493228939499</c:v>
                </c:pt>
                <c:pt idx="31">
                  <c:v>74.700167931691539</c:v>
                </c:pt>
                <c:pt idx="32">
                  <c:v>68.021972918598308</c:v>
                </c:pt>
                <c:pt idx="33">
                  <c:v>73.973895548975648</c:v>
                </c:pt>
                <c:pt idx="34">
                  <c:v>82.754596950639055</c:v>
                </c:pt>
                <c:pt idx="35">
                  <c:v>71.475145386266959</c:v>
                </c:pt>
                <c:pt idx="36">
                  <c:v>75.677883934979448</c:v>
                </c:pt>
                <c:pt idx="37">
                  <c:v>76.517908446657728</c:v>
                </c:pt>
                <c:pt idx="38">
                  <c:v>79.900000000000006</c:v>
                </c:pt>
                <c:pt idx="39">
                  <c:v>77.8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646464"/>
        <c:axId val="249648256"/>
      </c:areaChart>
      <c:catAx>
        <c:axId val="2496464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964825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49648256"/>
        <c:scaling>
          <c:orientation val="minMax"/>
          <c:max val="5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9646464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248704663212437"/>
          <c:y val="0.14437063498930766"/>
          <c:w val="0.15751295336787566"/>
          <c:h val="0.71082213624395851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413632"/>
        <c:axId val="249415168"/>
      </c:lineChart>
      <c:catAx>
        <c:axId val="249413632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249415168"/>
        <c:crosses val="autoZero"/>
        <c:auto val="1"/>
        <c:lblAlgn val="ctr"/>
        <c:lblOffset val="100"/>
        <c:noMultiLvlLbl val="0"/>
      </c:catAx>
      <c:valAx>
        <c:axId val="24941516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9413632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Tehdasteollisuus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2014e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440200</c:v>
                </c:pt>
                <c:pt idx="1">
                  <c:v>444000</c:v>
                </c:pt>
                <c:pt idx="2">
                  <c:v>434700</c:v>
                </c:pt>
                <c:pt idx="3">
                  <c:v>422700</c:v>
                </c:pt>
                <c:pt idx="4">
                  <c:v>411800</c:v>
                </c:pt>
                <c:pt idx="5">
                  <c:v>412600</c:v>
                </c:pt>
                <c:pt idx="6">
                  <c:v>415700</c:v>
                </c:pt>
                <c:pt idx="7">
                  <c:v>420500</c:v>
                </c:pt>
                <c:pt idx="8">
                  <c:v>426100</c:v>
                </c:pt>
                <c:pt idx="9">
                  <c:v>383000</c:v>
                </c:pt>
                <c:pt idx="10">
                  <c:v>364800</c:v>
                </c:pt>
                <c:pt idx="11">
                  <c:v>368800</c:v>
                </c:pt>
                <c:pt idx="12">
                  <c:v>367600</c:v>
                </c:pt>
                <c:pt idx="13">
                  <c:v>350300</c:v>
                </c:pt>
                <c:pt idx="14">
                  <c:v>331100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4626176"/>
        <c:axId val="264627712"/>
      </c:lineChart>
      <c:catAx>
        <c:axId val="264626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264627712"/>
        <c:crosses val="autoZero"/>
        <c:auto val="1"/>
        <c:lblAlgn val="ctr"/>
        <c:lblOffset val="100"/>
        <c:noMultiLvlLbl val="0"/>
      </c:catAx>
      <c:valAx>
        <c:axId val="264627712"/>
        <c:scaling>
          <c:orientation val="minMax"/>
          <c:max val="460000"/>
          <c:min val="32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264626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29015544041455E-2"/>
          <c:y val="7.4803149606299218E-2"/>
          <c:w val="0.73543857436458959"/>
          <c:h val="0.8248031496062991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4937">
              <a:solidFill>
                <a:srgbClr val="0000FF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0">
                  <c:v>270.06000701335779</c:v>
                </c:pt>
                <c:pt idx="11">
                  <c:v>227.84448057113957</c:v>
                </c:pt>
                <c:pt idx="12">
                  <c:v>376.87177965177779</c:v>
                </c:pt>
                <c:pt idx="13">
                  <c:v>440.29860953879358</c:v>
                </c:pt>
                <c:pt idx="14">
                  <c:v>514.21738132330438</c:v>
                </c:pt>
                <c:pt idx="15">
                  <c:v>273.6227101184171</c:v>
                </c:pt>
                <c:pt idx="16">
                  <c:v>427.23901546495313</c:v>
                </c:pt>
                <c:pt idx="17">
                  <c:v>369.46268998712645</c:v>
                </c:pt>
                <c:pt idx="18">
                  <c:v>428.96229920002514</c:v>
                </c:pt>
                <c:pt idx="19">
                  <c:v>382.0004081141135</c:v>
                </c:pt>
                <c:pt idx="20">
                  <c:v>506.03048505219158</c:v>
                </c:pt>
                <c:pt idx="21">
                  <c:v>408.48663036052955</c:v>
                </c:pt>
                <c:pt idx="22">
                  <c:v>310.67891206412372</c:v>
                </c:pt>
                <c:pt idx="23">
                  <c:v>307.63135478930195</c:v>
                </c:pt>
                <c:pt idx="24">
                  <c:v>503.35468292577423</c:v>
                </c:pt>
                <c:pt idx="25">
                  <c:v>615.23108278282029</c:v>
                </c:pt>
                <c:pt idx="26">
                  <c:v>368.85646861333117</c:v>
                </c:pt>
                <c:pt idx="27">
                  <c:v>330.29480538946802</c:v>
                </c:pt>
                <c:pt idx="28">
                  <c:v>490.96256478607472</c:v>
                </c:pt>
                <c:pt idx="29">
                  <c:v>550.45481019012891</c:v>
                </c:pt>
                <c:pt idx="30">
                  <c:v>543.35938696373421</c:v>
                </c:pt>
                <c:pt idx="31">
                  <c:v>372.03219023414982</c:v>
                </c:pt>
                <c:pt idx="32">
                  <c:v>471.84379161578738</c:v>
                </c:pt>
                <c:pt idx="33">
                  <c:v>678.39791383408715</c:v>
                </c:pt>
                <c:pt idx="34">
                  <c:v>575.57115632825685</c:v>
                </c:pt>
                <c:pt idx="35">
                  <c:v>473.62447084886151</c:v>
                </c:pt>
                <c:pt idx="36">
                  <c:v>613.95664674072577</c:v>
                </c:pt>
                <c:pt idx="37">
                  <c:v>653.55897286061122</c:v>
                </c:pt>
                <c:pt idx="38">
                  <c:v>499.5</c:v>
                </c:pt>
                <c:pt idx="39">
                  <c:v>556.5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472512"/>
        <c:axId val="249483264"/>
      </c:lineChart>
      <c:catAx>
        <c:axId val="249472512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948326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249483264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55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9472512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82517482517482"/>
          <c:y val="6.8897637795275593E-2"/>
          <c:w val="0.74825174825174823"/>
          <c:h val="0.82874015748031493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Sheet1!$A$2:$A$33</c:f>
              <c:strCache>
                <c:ptCount val="30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962.77429826620073</c:v>
                </c:pt>
                <c:pt idx="1">
                  <c:v>962.77429826620073</c:v>
                </c:pt>
                <c:pt idx="2">
                  <c:v>962.77429826620073</c:v>
                </c:pt>
                <c:pt idx="3">
                  <c:v>902.67866552522537</c:v>
                </c:pt>
                <c:pt idx="4">
                  <c:v>880.42327793680056</c:v>
                </c:pt>
                <c:pt idx="5">
                  <c:v>929.04181964231907</c:v>
                </c:pt>
                <c:pt idx="6">
                  <c:v>1049.8771418332719</c:v>
                </c:pt>
                <c:pt idx="7">
                  <c:v>974.69371534769527</c:v>
                </c:pt>
                <c:pt idx="8">
                  <c:v>956.93725830750611</c:v>
                </c:pt>
                <c:pt idx="9">
                  <c:v>944.56240289630989</c:v>
                </c:pt>
                <c:pt idx="10">
                  <c:v>978.29380523701991</c:v>
                </c:pt>
                <c:pt idx="11">
                  <c:v>1021.2253555453249</c:v>
                </c:pt>
                <c:pt idx="12">
                  <c:v>1107.5323320095633</c:v>
                </c:pt>
                <c:pt idx="13">
                  <c:v>1121.4298606485686</c:v>
                </c:pt>
                <c:pt idx="14">
                  <c:v>1008.0397345480042</c:v>
                </c:pt>
                <c:pt idx="15">
                  <c:v>991.20484800196994</c:v>
                </c:pt>
                <c:pt idx="16">
                  <c:v>1053.31183924946</c:v>
                </c:pt>
                <c:pt idx="17">
                  <c:v>1278.4919480227179</c:v>
                </c:pt>
                <c:pt idx="18">
                  <c:v>1242.8401730195221</c:v>
                </c:pt>
                <c:pt idx="19">
                  <c:v>1203.3182983375241</c:v>
                </c:pt>
                <c:pt idx="20">
                  <c:v>1253.5205612351619</c:v>
                </c:pt>
                <c:pt idx="21">
                  <c:v>1371.4745473426872</c:v>
                </c:pt>
                <c:pt idx="22">
                  <c:v>1497.3699696665847</c:v>
                </c:pt>
                <c:pt idx="23">
                  <c:v>1443.7493774961104</c:v>
                </c:pt>
                <c:pt idx="24">
                  <c:v>1380.194482606046</c:v>
                </c:pt>
                <c:pt idx="25">
                  <c:v>1400.0409688212433</c:v>
                </c:pt>
                <c:pt idx="26">
                  <c:v>1431.3073163685433</c:v>
                </c:pt>
                <c:pt idx="27">
                  <c:v>1396.1579870594624</c:v>
                </c:pt>
                <c:pt idx="28">
                  <c:v>1366.0373129098591</c:v>
                </c:pt>
                <c:pt idx="29">
                  <c:v>1446.0591263352392</c:v>
                </c:pt>
                <c:pt idx="30">
                  <c:v>1423.3</c:v>
                </c:pt>
                <c:pt idx="31">
                  <c:v>1493.7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624064"/>
        <c:axId val="247625600"/>
      </c:areaChart>
      <c:catAx>
        <c:axId val="247624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7625600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247625600"/>
        <c:scaling>
          <c:orientation val="minMax"/>
          <c:max val="16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7624064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71392"/>
        <c:axId val="265931392"/>
      </c:lineChart>
      <c:catAx>
        <c:axId val="211771392"/>
        <c:scaling>
          <c:orientation val="minMax"/>
        </c:scaling>
        <c:delete val="1"/>
        <c:axPos val="b"/>
        <c:majorGridlines>
          <c:spPr>
            <a:ln w="11206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265931392"/>
        <c:crosses val="autoZero"/>
        <c:auto val="1"/>
        <c:lblAlgn val="ctr"/>
        <c:lblOffset val="100"/>
        <c:noMultiLvlLbl val="0"/>
      </c:catAx>
      <c:valAx>
        <c:axId val="265931392"/>
        <c:scaling>
          <c:orientation val="minMax"/>
          <c:max val="34"/>
        </c:scaling>
        <c:delete val="0"/>
        <c:axPos val="l"/>
        <c:majorGridlines>
          <c:spPr>
            <a:ln w="11206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8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11771392"/>
        <c:crosses val="autoZero"/>
        <c:crossBetween val="midCat"/>
        <c:majorUnit val="2"/>
      </c:valAx>
      <c:spPr>
        <a:noFill/>
        <a:ln w="1120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138823437413"/>
          <c:y val="9.1089108910891087E-2"/>
          <c:w val="0.6943902721513765"/>
          <c:h val="0.80434503461070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/ Combined</c:v>
                </c:pt>
              </c:strCache>
            </c:strRef>
          </c:tx>
          <c:spPr>
            <a:ln w="34117">
              <a:solidFill>
                <a:srgbClr val="0000FF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6886.4010580548756</c:v>
                </c:pt>
                <c:pt idx="2">
                  <c:v>7799.7252069719134</c:v>
                </c:pt>
                <c:pt idx="3">
                  <c:v>7575.2237478522002</c:v>
                </c:pt>
                <c:pt idx="4">
                  <c:v>8275.7696050809445</c:v>
                </c:pt>
                <c:pt idx="5">
                  <c:v>8690.0124321876774</c:v>
                </c:pt>
                <c:pt idx="6">
                  <c:v>8139.9250315425834</c:v>
                </c:pt>
                <c:pt idx="7">
                  <c:v>8208.7121358574277</c:v>
                </c:pt>
                <c:pt idx="8">
                  <c:v>8876.9515759354235</c:v>
                </c:pt>
                <c:pt idx="9">
                  <c:v>8789.4145585049155</c:v>
                </c:pt>
                <c:pt idx="10">
                  <c:v>10319.803828239026</c:v>
                </c:pt>
                <c:pt idx="11">
                  <c:v>9107.8184443665523</c:v>
                </c:pt>
                <c:pt idx="12">
                  <c:v>10459.958767714761</c:v>
                </c:pt>
                <c:pt idx="13">
                  <c:v>10509.919356987475</c:v>
                </c:pt>
                <c:pt idx="14">
                  <c:v>10028.090198379688</c:v>
                </c:pt>
                <c:pt idx="15">
                  <c:v>10515.826712031798</c:v>
                </c:pt>
                <c:pt idx="16">
                  <c:v>9073.7950733128964</c:v>
                </c:pt>
                <c:pt idx="17">
                  <c:v>6014.9611802694271</c:v>
                </c:pt>
                <c:pt idx="18">
                  <c:v>6241.0113651905313</c:v>
                </c:pt>
                <c:pt idx="19">
                  <c:v>6410.624740298058</c:v>
                </c:pt>
                <c:pt idx="20">
                  <c:v>7436.1623533234624</c:v>
                </c:pt>
                <c:pt idx="21">
                  <c:v>6817.2968489724835</c:v>
                </c:pt>
                <c:pt idx="22">
                  <c:v>6895.4780515904704</c:v>
                </c:pt>
                <c:pt idx="23">
                  <c:v>6848.1353951706706</c:v>
                </c:pt>
                <c:pt idx="24">
                  <c:v>8980.2746392665613</c:v>
                </c:pt>
                <c:pt idx="25">
                  <c:v>8162.1410843666572</c:v>
                </c:pt>
                <c:pt idx="26">
                  <c:v>8208.325868690803</c:v>
                </c:pt>
                <c:pt idx="27">
                  <c:v>7396.7587289713229</c:v>
                </c:pt>
                <c:pt idx="28">
                  <c:v>9245.1317078410702</c:v>
                </c:pt>
                <c:pt idx="29">
                  <c:v>7924.7724982925611</c:v>
                </c:pt>
                <c:pt idx="30">
                  <c:v>8276.1276776062386</c:v>
                </c:pt>
                <c:pt idx="31">
                  <c:v>7238.5766088394357</c:v>
                </c:pt>
                <c:pt idx="32">
                  <c:v>8533.8574362646177</c:v>
                </c:pt>
                <c:pt idx="33">
                  <c:v>6780.239849526406</c:v>
                </c:pt>
                <c:pt idx="34">
                  <c:v>7111.0830564250318</c:v>
                </c:pt>
                <c:pt idx="35">
                  <c:v>6479.320777585328</c:v>
                </c:pt>
                <c:pt idx="36">
                  <c:v>7301.1373304060007</c:v>
                </c:pt>
                <c:pt idx="37">
                  <c:v>7220.1872431894471</c:v>
                </c:pt>
                <c:pt idx="38">
                  <c:v>7373.1</c:v>
                </c:pt>
                <c:pt idx="39">
                  <c:v>8621.9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/ Export</c:v>
                </c:pt>
              </c:strCache>
            </c:strRef>
          </c:tx>
          <c:spPr>
            <a:ln w="34117">
              <a:solidFill>
                <a:srgbClr val="993366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">
                  <c:v>5483.0118090173246</c:v>
                </c:pt>
                <c:pt idx="2">
                  <c:v>6527.4191028710284</c:v>
                </c:pt>
                <c:pt idx="3">
                  <c:v>6349.3345194016028</c:v>
                </c:pt>
                <c:pt idx="4">
                  <c:v>6710.9920657104876</c:v>
                </c:pt>
                <c:pt idx="5">
                  <c:v>7381.7584440701057</c:v>
                </c:pt>
                <c:pt idx="6">
                  <c:v>6509.045416978307</c:v>
                </c:pt>
                <c:pt idx="7">
                  <c:v>6690.7704845561693</c:v>
                </c:pt>
                <c:pt idx="8">
                  <c:v>7493.4423463233952</c:v>
                </c:pt>
                <c:pt idx="9">
                  <c:v>7199.6844839869673</c:v>
                </c:pt>
                <c:pt idx="10">
                  <c:v>8563.8225486872943</c:v>
                </c:pt>
                <c:pt idx="11">
                  <c:v>7551.3420986001956</c:v>
                </c:pt>
                <c:pt idx="12">
                  <c:v>8642.1070730237661</c:v>
                </c:pt>
                <c:pt idx="13">
                  <c:v>8518.841541583135</c:v>
                </c:pt>
                <c:pt idx="14">
                  <c:v>7777.7333948502619</c:v>
                </c:pt>
                <c:pt idx="15">
                  <c:v>8642.7740538469261</c:v>
                </c:pt>
                <c:pt idx="16">
                  <c:v>7210.4761517394036</c:v>
                </c:pt>
                <c:pt idx="17">
                  <c:v>4671.1027321150623</c:v>
                </c:pt>
                <c:pt idx="18">
                  <c:v>4690.759511249682</c:v>
                </c:pt>
                <c:pt idx="19">
                  <c:v>4957.2372039983375</c:v>
                </c:pt>
                <c:pt idx="20">
                  <c:v>5675.3403130143752</c:v>
                </c:pt>
                <c:pt idx="21">
                  <c:v>4992.6353104787404</c:v>
                </c:pt>
                <c:pt idx="22">
                  <c:v>5339.936880257841</c:v>
                </c:pt>
                <c:pt idx="23">
                  <c:v>5229.4795027624241</c:v>
                </c:pt>
                <c:pt idx="24">
                  <c:v>6554.4989311781037</c:v>
                </c:pt>
                <c:pt idx="25">
                  <c:v>5622.5728574056893</c:v>
                </c:pt>
                <c:pt idx="26">
                  <c:v>6277.4754768037474</c:v>
                </c:pt>
                <c:pt idx="27">
                  <c:v>5465.3284431047341</c:v>
                </c:pt>
                <c:pt idx="28">
                  <c:v>6877.0782883140637</c:v>
                </c:pt>
                <c:pt idx="29">
                  <c:v>5799.5048951125509</c:v>
                </c:pt>
                <c:pt idx="30">
                  <c:v>6282.032194125326</c:v>
                </c:pt>
                <c:pt idx="31">
                  <c:v>5750.0375057781885</c:v>
                </c:pt>
                <c:pt idx="32">
                  <c:v>6755.238084804193</c:v>
                </c:pt>
                <c:pt idx="33">
                  <c:v>4922.657677281115</c:v>
                </c:pt>
                <c:pt idx="34">
                  <c:v>5254.3726166441529</c:v>
                </c:pt>
                <c:pt idx="35">
                  <c:v>4966.4045463377815</c:v>
                </c:pt>
                <c:pt idx="36">
                  <c:v>5601.592185256628</c:v>
                </c:pt>
                <c:pt idx="37">
                  <c:v>5134.019136753881</c:v>
                </c:pt>
                <c:pt idx="38">
                  <c:v>5350.7</c:v>
                </c:pt>
                <c:pt idx="39">
                  <c:v>6328.5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/ Domestic</c:v>
                </c:pt>
              </c:strCache>
            </c:strRef>
          </c:tx>
          <c:spPr>
            <a:ln w="34117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1">
                  <c:v>1365.4344766587049</c:v>
                </c:pt>
                <c:pt idx="2">
                  <c:v>1241.7004274551705</c:v>
                </c:pt>
                <c:pt idx="3">
                  <c:v>1202.6326475380138</c:v>
                </c:pt>
                <c:pt idx="4">
                  <c:v>1536.6515865206179</c:v>
                </c:pt>
                <c:pt idx="5">
                  <c:v>1275.2586633304766</c:v>
                </c:pt>
                <c:pt idx="6">
                  <c:v>1598.4933203800447</c:v>
                </c:pt>
                <c:pt idx="7">
                  <c:v>1486.1643877198912</c:v>
                </c:pt>
                <c:pt idx="8">
                  <c:v>1341.2036749866679</c:v>
                </c:pt>
                <c:pt idx="9">
                  <c:v>1536.8962288485905</c:v>
                </c:pt>
                <c:pt idx="10">
                  <c:v>1711.060138309377</c:v>
                </c:pt>
                <c:pt idx="11">
                  <c:v>1508.0686975862777</c:v>
                </c:pt>
                <c:pt idx="12">
                  <c:v>1779.0745040318586</c:v>
                </c:pt>
                <c:pt idx="13">
                  <c:v>1922.6790805998846</c:v>
                </c:pt>
                <c:pt idx="14">
                  <c:v>2199.6565072695248</c:v>
                </c:pt>
                <c:pt idx="15">
                  <c:v>1802.1318836204273</c:v>
                </c:pt>
                <c:pt idx="16">
                  <c:v>1808.7448148510998</c:v>
                </c:pt>
                <c:pt idx="17">
                  <c:v>1285.5512018316831</c:v>
                </c:pt>
                <c:pt idx="18">
                  <c:v>1504.5021045887529</c:v>
                </c:pt>
                <c:pt idx="19">
                  <c:v>1403.9475888593422</c:v>
                </c:pt>
                <c:pt idx="20">
                  <c:v>1718.9741830107976</c:v>
                </c:pt>
                <c:pt idx="21">
                  <c:v>1780.9357856506665</c:v>
                </c:pt>
                <c:pt idx="22">
                  <c:v>1506.6322259305725</c:v>
                </c:pt>
                <c:pt idx="23">
                  <c:v>1550.638550166635</c:v>
                </c:pt>
                <c:pt idx="24">
                  <c:v>2312.3104578921443</c:v>
                </c:pt>
                <c:pt idx="25">
                  <c:v>2403.5844305942055</c:v>
                </c:pt>
                <c:pt idx="26">
                  <c:v>1834.3400775620019</c:v>
                </c:pt>
                <c:pt idx="27">
                  <c:v>1808.1822685218726</c:v>
                </c:pt>
                <c:pt idx="28">
                  <c:v>2233.1780388796706</c:v>
                </c:pt>
                <c:pt idx="29">
                  <c:v>1954.8522813843579</c:v>
                </c:pt>
                <c:pt idx="30">
                  <c:v>1860.4133166279546</c:v>
                </c:pt>
                <c:pt idx="31">
                  <c:v>1392.0772487638631</c:v>
                </c:pt>
                <c:pt idx="32">
                  <c:v>1670.3732921174749</c:v>
                </c:pt>
                <c:pt idx="33">
                  <c:v>1713.7804024523857</c:v>
                </c:pt>
                <c:pt idx="34">
                  <c:v>1731.9039566222664</c:v>
                </c:pt>
                <c:pt idx="35">
                  <c:v>1394.0060621088846</c:v>
                </c:pt>
                <c:pt idx="36">
                  <c:v>1560.818236430224</c:v>
                </c:pt>
                <c:pt idx="37">
                  <c:v>1933.3892417631857</c:v>
                </c:pt>
                <c:pt idx="38">
                  <c:v>1877.4000000000003</c:v>
                </c:pt>
                <c:pt idx="39">
                  <c:v>2185.2000000000003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096640"/>
        <c:axId val="266098944"/>
      </c:lineChart>
      <c:catAx>
        <c:axId val="2660966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660989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266098944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66096640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908988162982221"/>
          <c:y val="0.16831689859713778"/>
          <c:w val="0.16994477735855665"/>
          <c:h val="0.65440444948547116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91561181434593E-2"/>
          <c:y val="6.25E-2"/>
          <c:w val="0.70746876667219993"/>
          <c:h val="0.8520833333333333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/ Domestic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Sheet1!$A$2:$A$41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2944.8814688354864</c:v>
                </c:pt>
                <c:pt idx="1">
                  <c:v>3178.6897237018838</c:v>
                </c:pt>
                <c:pt idx="2">
                  <c:v>3081.5454040663021</c:v>
                </c:pt>
                <c:pt idx="3">
                  <c:v>3036.0591881241485</c:v>
                </c:pt>
                <c:pt idx="4">
                  <c:v>3371.1520403389509</c:v>
                </c:pt>
                <c:pt idx="5">
                  <c:v>3266.8926472403841</c:v>
                </c:pt>
                <c:pt idx="6">
                  <c:v>3712.6344212397889</c:v>
                </c:pt>
                <c:pt idx="7">
                  <c:v>3587.2035842258151</c:v>
                </c:pt>
                <c:pt idx="8">
                  <c:v>3409.9684554814253</c:v>
                </c:pt>
                <c:pt idx="9">
                  <c:v>3732.0448900273555</c:v>
                </c:pt>
                <c:pt idx="10">
                  <c:v>4007.9016074780657</c:v>
                </c:pt>
                <c:pt idx="11">
                  <c:v>4108.986478167476</c:v>
                </c:pt>
                <c:pt idx="12">
                  <c:v>3821.3474336783293</c:v>
                </c:pt>
                <c:pt idx="13">
                  <c:v>3834.3376307541448</c:v>
                </c:pt>
                <c:pt idx="14">
                  <c:v>4091.9623533881854</c:v>
                </c:pt>
                <c:pt idx="15">
                  <c:v>3980.691946366283</c:v>
                </c:pt>
                <c:pt idx="16">
                  <c:v>3746.1058849201836</c:v>
                </c:pt>
                <c:pt idx="17">
                  <c:v>3269.9017966143701</c:v>
                </c:pt>
                <c:pt idx="18">
                  <c:v>3128.9142261017164</c:v>
                </c:pt>
                <c:pt idx="19">
                  <c:v>3150.8979530444531</c:v>
                </c:pt>
                <c:pt idx="20">
                  <c:v>3240.6659517418875</c:v>
                </c:pt>
                <c:pt idx="21">
                  <c:v>3348.545803549106</c:v>
                </c:pt>
                <c:pt idx="22">
                  <c:v>3126.2935893503991</c:v>
                </c:pt>
                <c:pt idx="23">
                  <c:v>3100.6858552621734</c:v>
                </c:pt>
                <c:pt idx="24">
                  <c:v>3493.9109679711232</c:v>
                </c:pt>
                <c:pt idx="25">
                  <c:v>4166.6322317582162</c:v>
                </c:pt>
                <c:pt idx="26">
                  <c:v>4262.8121996190403</c:v>
                </c:pt>
                <c:pt idx="27">
                  <c:v>4296.7185896508036</c:v>
                </c:pt>
                <c:pt idx="28">
                  <c:v>4234.5892132924046</c:v>
                </c:pt>
                <c:pt idx="29">
                  <c:v>4160.6841618734024</c:v>
                </c:pt>
                <c:pt idx="30">
                  <c:v>4609.7661874890127</c:v>
                </c:pt>
                <c:pt idx="31">
                  <c:v>3960.3196819485547</c:v>
                </c:pt>
                <c:pt idx="32">
                  <c:v>3973.3549691089388</c:v>
                </c:pt>
                <c:pt idx="33">
                  <c:v>3811.6155464220897</c:v>
                </c:pt>
                <c:pt idx="34">
                  <c:v>3896.4890066836579</c:v>
                </c:pt>
                <c:pt idx="35">
                  <c:v>3806.5095723873119</c:v>
                </c:pt>
                <c:pt idx="36">
                  <c:v>3565.4730747760359</c:v>
                </c:pt>
                <c:pt idx="37">
                  <c:v>3985.999698340584</c:v>
                </c:pt>
                <c:pt idx="38">
                  <c:v>4131.3999999999996</c:v>
                </c:pt>
                <c:pt idx="39">
                  <c:v>4724.6000000000004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/ Export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Sheet1!$A$2:$A$41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9770.6187978234975</c:v>
                </c:pt>
                <c:pt idx="1">
                  <c:v>10685.598725691483</c:v>
                </c:pt>
                <c:pt idx="2">
                  <c:v>11872.851037386528</c:v>
                </c:pt>
                <c:pt idx="3">
                  <c:v>13440.635566715599</c:v>
                </c:pt>
                <c:pt idx="4">
                  <c:v>13240.789885319911</c:v>
                </c:pt>
                <c:pt idx="5">
                  <c:v>14941.479404450718</c:v>
                </c:pt>
                <c:pt idx="6">
                  <c:v>14327.624992364632</c:v>
                </c:pt>
                <c:pt idx="7">
                  <c:v>15138.629698173858</c:v>
                </c:pt>
                <c:pt idx="8">
                  <c:v>15920.780221079178</c:v>
                </c:pt>
                <c:pt idx="9">
                  <c:v>15631.305540361209</c:v>
                </c:pt>
                <c:pt idx="10">
                  <c:v>17177.433119367088</c:v>
                </c:pt>
                <c:pt idx="11">
                  <c:v>17530.256198777533</c:v>
                </c:pt>
                <c:pt idx="12">
                  <c:v>18571.995728817616</c:v>
                </c:pt>
                <c:pt idx="13">
                  <c:v>18539.011784422491</c:v>
                </c:pt>
                <c:pt idx="14">
                  <c:v>18108.697956517295</c:v>
                </c:pt>
                <c:pt idx="15">
                  <c:v>19434.809343195408</c:v>
                </c:pt>
                <c:pt idx="16">
                  <c:v>18210.475270829429</c:v>
                </c:pt>
                <c:pt idx="17">
                  <c:v>14324.772862242298</c:v>
                </c:pt>
                <c:pt idx="18">
                  <c:v>13120.106271560649</c:v>
                </c:pt>
                <c:pt idx="19">
                  <c:v>12759.130522000058</c:v>
                </c:pt>
                <c:pt idx="20">
                  <c:v>11960.964236032527</c:v>
                </c:pt>
                <c:pt idx="21">
                  <c:v>11168.564422692376</c:v>
                </c:pt>
                <c:pt idx="22">
                  <c:v>11228.964919880427</c:v>
                </c:pt>
                <c:pt idx="23">
                  <c:v>11105.01554063862</c:v>
                </c:pt>
                <c:pt idx="24">
                  <c:v>11107.625616217883</c:v>
                </c:pt>
                <c:pt idx="25">
                  <c:v>9976.7108108018601</c:v>
                </c:pt>
                <c:pt idx="26">
                  <c:v>10532.169136763498</c:v>
                </c:pt>
                <c:pt idx="27">
                  <c:v>10904.790789192837</c:v>
                </c:pt>
                <c:pt idx="28">
                  <c:v>11804.410753737473</c:v>
                </c:pt>
                <c:pt idx="29">
                  <c:v>11057.252296878765</c:v>
                </c:pt>
                <c:pt idx="30">
                  <c:v>11369.402046419793</c:v>
                </c:pt>
                <c:pt idx="31">
                  <c:v>10775.172270489615</c:v>
                </c:pt>
                <c:pt idx="32">
                  <c:v>11394.091271992291</c:v>
                </c:pt>
                <c:pt idx="33">
                  <c:v>10406.918766725272</c:v>
                </c:pt>
                <c:pt idx="34">
                  <c:v>10521.235013466408</c:v>
                </c:pt>
                <c:pt idx="35">
                  <c:v>10210.165579652208</c:v>
                </c:pt>
                <c:pt idx="36">
                  <c:v>10128.08043046457</c:v>
                </c:pt>
                <c:pt idx="37">
                  <c:v>9864.2975476177762</c:v>
                </c:pt>
                <c:pt idx="38">
                  <c:v>9919.7999999999975</c:v>
                </c:pt>
                <c:pt idx="39">
                  <c:v>11098.999999999998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020928"/>
        <c:axId val="247039104"/>
      </c:areaChart>
      <c:catAx>
        <c:axId val="24702092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7039104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47039104"/>
        <c:scaling>
          <c:orientation val="minMax"/>
          <c:max val="24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7020928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379746835443033"/>
          <c:y val="0.14409303343654611"/>
          <c:w val="0.19514767932489452"/>
          <c:h val="0.6695407497286416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en-US" sz="1400" b="0" dirty="0" err="1" smtClean="0"/>
              <a:t>Saldoluku</a:t>
            </a:r>
            <a:r>
              <a:rPr lang="en-US" sz="1400" b="0" dirty="0" smtClean="0"/>
              <a:t> /</a:t>
            </a:r>
          </a:p>
          <a:p>
            <a:pPr algn="l">
              <a:defRPr sz="1600"/>
            </a:pPr>
            <a:r>
              <a:rPr lang="en-US" sz="1400" b="0" dirty="0" smtClean="0"/>
              <a:t>Balance</a:t>
            </a:r>
            <a:r>
              <a:rPr lang="en-US" sz="1400" b="0" baseline="0" dirty="0" smtClean="0"/>
              <a:t> figure</a:t>
            </a:r>
            <a:endParaRPr lang="en-US" sz="1400" b="0" dirty="0"/>
          </a:p>
        </c:rich>
      </c:tx>
      <c:layout>
        <c:manualLayout>
          <c:xMode val="edge"/>
          <c:yMode val="edge"/>
          <c:x val="0.8226872134980171"/>
          <c:y val="0.1257640476594218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920633203980291E-2"/>
          <c:y val="4.3372856072140871E-2"/>
          <c:w val="0.91224718992575715"/>
          <c:h val="0.864695378964626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marker>
            <c:symbol val="none"/>
          </c:marker>
          <c:cat>
            <c:strRef>
              <c:f>Taul1!$A$2:$A$42</c:f>
              <c:strCache>
                <c:ptCount val="40"/>
                <c:pt idx="0">
                  <c:v>05(1)</c:v>
                </c:pt>
                <c:pt idx="1">
                  <c:v>05(4)</c:v>
                </c:pt>
                <c:pt idx="2">
                  <c:v>05(7)</c:v>
                </c:pt>
                <c:pt idx="3">
                  <c:v>05(10)</c:v>
                </c:pt>
                <c:pt idx="4">
                  <c:v>06(1)</c:v>
                </c:pt>
                <c:pt idx="5">
                  <c:v>06(4)</c:v>
                </c:pt>
                <c:pt idx="6">
                  <c:v>06(7)</c:v>
                </c:pt>
                <c:pt idx="7">
                  <c:v>06(10)</c:v>
                </c:pt>
                <c:pt idx="8">
                  <c:v>07(1)</c:v>
                </c:pt>
                <c:pt idx="9">
                  <c:v>07(4)</c:v>
                </c:pt>
                <c:pt idx="10">
                  <c:v>07(7)</c:v>
                </c:pt>
                <c:pt idx="11">
                  <c:v>07(10)</c:v>
                </c:pt>
                <c:pt idx="12">
                  <c:v>08(1)</c:v>
                </c:pt>
                <c:pt idx="13">
                  <c:v>08(4)</c:v>
                </c:pt>
                <c:pt idx="14">
                  <c:v>08(7)</c:v>
                </c:pt>
                <c:pt idx="15">
                  <c:v>08(10)</c:v>
                </c:pt>
                <c:pt idx="16">
                  <c:v>09(1)</c:v>
                </c:pt>
                <c:pt idx="17">
                  <c:v>09(4)</c:v>
                </c:pt>
                <c:pt idx="18">
                  <c:v>09(7)</c:v>
                </c:pt>
                <c:pt idx="19">
                  <c:v>09(10)</c:v>
                </c:pt>
                <c:pt idx="20">
                  <c:v>10(1)</c:v>
                </c:pt>
                <c:pt idx="21">
                  <c:v>10(4)</c:v>
                </c:pt>
                <c:pt idx="22">
                  <c:v>10(7)</c:v>
                </c:pt>
                <c:pt idx="23">
                  <c:v>10(10)</c:v>
                </c:pt>
                <c:pt idx="24">
                  <c:v>11(1)</c:v>
                </c:pt>
                <c:pt idx="25">
                  <c:v>11(4)</c:v>
                </c:pt>
                <c:pt idx="26">
                  <c:v>11(7)</c:v>
                </c:pt>
                <c:pt idx="27">
                  <c:v>11(10)</c:v>
                </c:pt>
                <c:pt idx="28">
                  <c:v>12(1)</c:v>
                </c:pt>
                <c:pt idx="29">
                  <c:v>12(4)</c:v>
                </c:pt>
                <c:pt idx="30">
                  <c:v>12(7)</c:v>
                </c:pt>
                <c:pt idx="31">
                  <c:v>12(10)</c:v>
                </c:pt>
                <c:pt idx="32">
                  <c:v>13(1)</c:v>
                </c:pt>
                <c:pt idx="33">
                  <c:v>13(4)</c:v>
                </c:pt>
                <c:pt idx="34">
                  <c:v>13(7)</c:v>
                </c:pt>
                <c:pt idx="35">
                  <c:v>13(10)</c:v>
                </c:pt>
                <c:pt idx="36">
                  <c:v>14(1)</c:v>
                </c:pt>
                <c:pt idx="37">
                  <c:v>14(4)</c:v>
                </c:pt>
                <c:pt idx="38">
                  <c:v>14(7)</c:v>
                </c:pt>
                <c:pt idx="39">
                  <c:v>14(10)</c:v>
                </c:pt>
              </c:strCache>
            </c:strRef>
          </c:cat>
          <c:val>
            <c:numRef>
              <c:f>Taul1!$B$2:$B$42</c:f>
              <c:numCache>
                <c:formatCode>General</c:formatCode>
                <c:ptCount val="41"/>
                <c:pt idx="0">
                  <c:v>13</c:v>
                </c:pt>
                <c:pt idx="1">
                  <c:v>14</c:v>
                </c:pt>
                <c:pt idx="2">
                  <c:v>9</c:v>
                </c:pt>
                <c:pt idx="3">
                  <c:v>5</c:v>
                </c:pt>
                <c:pt idx="4">
                  <c:v>15</c:v>
                </c:pt>
                <c:pt idx="5">
                  <c:v>24</c:v>
                </c:pt>
                <c:pt idx="6">
                  <c:v>18</c:v>
                </c:pt>
                <c:pt idx="7">
                  <c:v>16</c:v>
                </c:pt>
                <c:pt idx="8">
                  <c:v>11</c:v>
                </c:pt>
                <c:pt idx="9">
                  <c:v>12</c:v>
                </c:pt>
                <c:pt idx="10">
                  <c:v>8</c:v>
                </c:pt>
                <c:pt idx="11">
                  <c:v>3</c:v>
                </c:pt>
                <c:pt idx="12">
                  <c:v>-2</c:v>
                </c:pt>
                <c:pt idx="13">
                  <c:v>1</c:v>
                </c:pt>
                <c:pt idx="14">
                  <c:v>-14</c:v>
                </c:pt>
                <c:pt idx="15">
                  <c:v>-28</c:v>
                </c:pt>
                <c:pt idx="16">
                  <c:v>-56</c:v>
                </c:pt>
                <c:pt idx="17">
                  <c:v>-36</c:v>
                </c:pt>
                <c:pt idx="18">
                  <c:v>-21</c:v>
                </c:pt>
                <c:pt idx="19">
                  <c:v>2</c:v>
                </c:pt>
                <c:pt idx="20">
                  <c:v>10</c:v>
                </c:pt>
                <c:pt idx="21">
                  <c:v>33</c:v>
                </c:pt>
                <c:pt idx="22">
                  <c:v>27</c:v>
                </c:pt>
                <c:pt idx="23">
                  <c:v>19</c:v>
                </c:pt>
                <c:pt idx="24">
                  <c:v>26</c:v>
                </c:pt>
                <c:pt idx="25">
                  <c:v>30</c:v>
                </c:pt>
                <c:pt idx="26">
                  <c:v>18</c:v>
                </c:pt>
                <c:pt idx="27">
                  <c:v>-5</c:v>
                </c:pt>
                <c:pt idx="28">
                  <c:v>-5</c:v>
                </c:pt>
                <c:pt idx="29">
                  <c:v>8</c:v>
                </c:pt>
                <c:pt idx="30">
                  <c:v>-4</c:v>
                </c:pt>
                <c:pt idx="31">
                  <c:v>-24</c:v>
                </c:pt>
                <c:pt idx="32">
                  <c:v>-11</c:v>
                </c:pt>
                <c:pt idx="33">
                  <c:v>-2</c:v>
                </c:pt>
                <c:pt idx="34">
                  <c:v>-11</c:v>
                </c:pt>
                <c:pt idx="35">
                  <c:v>-13</c:v>
                </c:pt>
                <c:pt idx="36">
                  <c:v>5</c:v>
                </c:pt>
                <c:pt idx="37">
                  <c:v>15</c:v>
                </c:pt>
                <c:pt idx="38">
                  <c:v>3</c:v>
                </c:pt>
                <c:pt idx="39">
                  <c:v>-12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175040"/>
        <c:axId val="247176576"/>
      </c:lineChart>
      <c:catAx>
        <c:axId val="247175040"/>
        <c:scaling>
          <c:orientation val="minMax"/>
        </c:scaling>
        <c:delete val="0"/>
        <c:axPos val="b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2471765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47176576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fi-FI"/>
          </a:p>
        </c:txPr>
        <c:crossAx val="247175040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16709084461717E-2"/>
          <c:y val="4.8623827800419427E-2"/>
          <c:w val="0.87725631768953072"/>
          <c:h val="0.73106060606060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/ 
Personnel in Finland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 (30.9)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283899.99999999994</c:v>
                </c:pt>
                <c:pt idx="6">
                  <c:v>289800</c:v>
                </c:pt>
                <c:pt idx="7">
                  <c:v>296300</c:v>
                </c:pt>
                <c:pt idx="8">
                  <c:v>285300</c:v>
                </c:pt>
                <c:pt idx="9">
                  <c:v>275488.59936020093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/ 
Personnel in subsidiaries abroad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 (30.9)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326628</c:v>
                </c:pt>
                <c:pt idx="7">
                  <c:v>299903</c:v>
                </c:pt>
                <c:pt idx="8">
                  <c:v>285369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8167424"/>
        <c:axId val="248177408"/>
      </c:barChart>
      <c:catAx>
        <c:axId val="24816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8177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8177408"/>
        <c:scaling>
          <c:orientation val="minMax"/>
          <c:max val="34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8167424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84659090909090906"/>
          <c:w val="0.89169675090252709"/>
          <c:h val="0.1515151515151515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107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238464"/>
        <c:axId val="248240000"/>
      </c:lineChart>
      <c:catAx>
        <c:axId val="248238464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248240000"/>
        <c:crosses val="autoZero"/>
        <c:auto val="1"/>
        <c:lblAlgn val="ctr"/>
        <c:lblOffset val="100"/>
        <c:noMultiLvlLbl val="0"/>
      </c:catAx>
      <c:valAx>
        <c:axId val="248240000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8238464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36787564766837E-2"/>
          <c:y val="7.874015748031496E-2"/>
          <c:w val="0.69773850725906972"/>
          <c:h val="0.81299212598425197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Combined</c:v>
                </c:pt>
              </c:strCache>
            </c:strRef>
          </c:tx>
          <c:spPr>
            <a:ln w="31750">
              <a:solidFill>
                <a:srgbClr val="0000FF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Sheet1!$A$2:$A$38</c:f>
              <c:strCache>
                <c:ptCount val="34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">
                  <c:v>4560.3506118838868</c:v>
                </c:pt>
                <c:pt idx="2">
                  <c:v>4465.3347014268511</c:v>
                </c:pt>
                <c:pt idx="3">
                  <c:v>5209.1174462552572</c:v>
                </c:pt>
                <c:pt idx="4">
                  <c:v>4717.5667518271985</c:v>
                </c:pt>
                <c:pt idx="5">
                  <c:v>5000.8814479719649</c:v>
                </c:pt>
                <c:pt idx="6">
                  <c:v>5415.2396453575529</c:v>
                </c:pt>
                <c:pt idx="7">
                  <c:v>5508.4906260317703</c:v>
                </c:pt>
                <c:pt idx="8">
                  <c:v>5565.8076376624485</c:v>
                </c:pt>
                <c:pt idx="9">
                  <c:v>5392.6580159729947</c:v>
                </c:pt>
                <c:pt idx="10">
                  <c:v>5724.8671220159804</c:v>
                </c:pt>
                <c:pt idx="11">
                  <c:v>5897.0753323439858</c:v>
                </c:pt>
                <c:pt idx="12">
                  <c:v>6609.0258134198266</c:v>
                </c:pt>
                <c:pt idx="13">
                  <c:v>6061.4328636522796</c:v>
                </c:pt>
                <c:pt idx="14">
                  <c:v>6141.6187035659286</c:v>
                </c:pt>
                <c:pt idx="15">
                  <c:v>6360.5521523359439</c:v>
                </c:pt>
                <c:pt idx="16">
                  <c:v>6650.1598472111127</c:v>
                </c:pt>
                <c:pt idx="17">
                  <c:v>3954.3836451085904</c:v>
                </c:pt>
                <c:pt idx="18">
                  <c:v>4235.2150047663408</c:v>
                </c:pt>
                <c:pt idx="19">
                  <c:v>4240.0851288405975</c:v>
                </c:pt>
                <c:pt idx="20">
                  <c:v>4718.3678131427387</c:v>
                </c:pt>
                <c:pt idx="21">
                  <c:v>4470.2674749564749</c:v>
                </c:pt>
                <c:pt idx="22">
                  <c:v>4231.9449707016092</c:v>
                </c:pt>
                <c:pt idx="23">
                  <c:v>4366.4483776108718</c:v>
                </c:pt>
                <c:pt idx="24">
                  <c:v>5531.9793351766657</c:v>
                </c:pt>
                <c:pt idx="25">
                  <c:v>4476.5369645589326</c:v>
                </c:pt>
                <c:pt idx="26">
                  <c:v>4009.65251582162</c:v>
                </c:pt>
                <c:pt idx="27">
                  <c:v>4132.1324796068257</c:v>
                </c:pt>
                <c:pt idx="28">
                  <c:v>5252.8962120830756</c:v>
                </c:pt>
                <c:pt idx="29">
                  <c:v>4071.6310603370312</c:v>
                </c:pt>
                <c:pt idx="30">
                  <c:v>4556.2492759279166</c:v>
                </c:pt>
                <c:pt idx="31">
                  <c:v>4034.2758413420652</c:v>
                </c:pt>
                <c:pt idx="32">
                  <c:v>4516.5074390916816</c:v>
                </c:pt>
                <c:pt idx="33">
                  <c:v>3211.2516795055271</c:v>
                </c:pt>
                <c:pt idx="34">
                  <c:v>3470.6315371912374</c:v>
                </c:pt>
                <c:pt idx="35">
                  <c:v>3125.6425728336603</c:v>
                </c:pt>
                <c:pt idx="36">
                  <c:v>3785.5505684691643</c:v>
                </c:pt>
                <c:pt idx="37">
                  <c:v>3054.0342448253223</c:v>
                </c:pt>
                <c:pt idx="38">
                  <c:v>3109.9</c:v>
                </c:pt>
                <c:pt idx="39">
                  <c:v>3753.1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/ Export</c:v>
                </c:pt>
              </c:strCache>
            </c:strRef>
          </c:tx>
          <c:spPr>
            <a:ln w="31750">
              <a:solidFill>
                <a:srgbClr val="993366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Sheet1!$A$2:$A$38</c:f>
              <c:strCache>
                <c:ptCount val="34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1">
                  <c:v>4058.1384098271928</c:v>
                </c:pt>
                <c:pt idx="2">
                  <c:v>4098.7197939254647</c:v>
                </c:pt>
                <c:pt idx="3">
                  <c:v>4754.5149609535383</c:v>
                </c:pt>
                <c:pt idx="4">
                  <c:v>4326.6086144677201</c:v>
                </c:pt>
                <c:pt idx="5">
                  <c:v>4629.4712174804608</c:v>
                </c:pt>
                <c:pt idx="6">
                  <c:v>4729.4677957780386</c:v>
                </c:pt>
                <c:pt idx="7">
                  <c:v>4867.568255414757</c:v>
                </c:pt>
                <c:pt idx="8">
                  <c:v>5131.3904548582368</c:v>
                </c:pt>
                <c:pt idx="9">
                  <c:v>4759.3646468810148</c:v>
                </c:pt>
                <c:pt idx="10">
                  <c:v>4938.3167576037413</c:v>
                </c:pt>
                <c:pt idx="11">
                  <c:v>5240.5417431690894</c:v>
                </c:pt>
                <c:pt idx="12">
                  <c:v>5912.9032488176845</c:v>
                </c:pt>
                <c:pt idx="13">
                  <c:v>5249.4755043003406</c:v>
                </c:pt>
                <c:pt idx="14">
                  <c:v>5142.9111515630439</c:v>
                </c:pt>
                <c:pt idx="15">
                  <c:v>5418.571189286823</c:v>
                </c:pt>
                <c:pt idx="16">
                  <c:v>5758.857459974035</c:v>
                </c:pt>
                <c:pt idx="17">
                  <c:v>3428.2478459225431</c:v>
                </c:pt>
                <c:pt idx="18">
                  <c:v>3560.2353879905609</c:v>
                </c:pt>
                <c:pt idx="19">
                  <c:v>3537.0938579686226</c:v>
                </c:pt>
                <c:pt idx="20">
                  <c:v>3958.7154458384825</c:v>
                </c:pt>
                <c:pt idx="21">
                  <c:v>3493.962252497045</c:v>
                </c:pt>
                <c:pt idx="22">
                  <c:v>3518.0705920392743</c:v>
                </c:pt>
                <c:pt idx="23">
                  <c:v>3468.4657966915206</c:v>
                </c:pt>
                <c:pt idx="24">
                  <c:v>4466.343406399671</c:v>
                </c:pt>
                <c:pt idx="25">
                  <c:v>3412.2863624893489</c:v>
                </c:pt>
                <c:pt idx="26">
                  <c:v>3304.7993420709345</c:v>
                </c:pt>
                <c:pt idx="27">
                  <c:v>3189.4618450326589</c:v>
                </c:pt>
                <c:pt idx="28">
                  <c:v>4182.0223712068218</c:v>
                </c:pt>
                <c:pt idx="29">
                  <c:v>3316.3437403670096</c:v>
                </c:pt>
                <c:pt idx="30">
                  <c:v>3875.8109293669245</c:v>
                </c:pt>
                <c:pt idx="31">
                  <c:v>3575.0480012480512</c:v>
                </c:pt>
                <c:pt idx="32">
                  <c:v>3927.5477341711089</c:v>
                </c:pt>
                <c:pt idx="33">
                  <c:v>2709.2224270312308</c:v>
                </c:pt>
                <c:pt idx="34">
                  <c:v>3004.7985938203378</c:v>
                </c:pt>
                <c:pt idx="35">
                  <c:v>2725.3523245950464</c:v>
                </c:pt>
                <c:pt idx="36">
                  <c:v>3414.3213922526738</c:v>
                </c:pt>
                <c:pt idx="37">
                  <c:v>2573.0326012016153</c:v>
                </c:pt>
                <c:pt idx="38">
                  <c:v>2612.4</c:v>
                </c:pt>
                <c:pt idx="39">
                  <c:v>3259.7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Kotimaahan / Domestic</c:v>
                </c:pt>
              </c:strCache>
            </c:strRef>
          </c:tx>
          <c:spPr>
            <a:ln w="31750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Sheet1!$A$2:$A$38</c:f>
              <c:strCache>
                <c:ptCount val="34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1">
                  <c:v>502.21220205669368</c:v>
                </c:pt>
                <c:pt idx="2">
                  <c:v>366.61490750138637</c:v>
                </c:pt>
                <c:pt idx="3">
                  <c:v>454.60248530171913</c:v>
                </c:pt>
                <c:pt idx="4">
                  <c:v>390.95813735947843</c:v>
                </c:pt>
                <c:pt idx="5">
                  <c:v>371.41023049150448</c:v>
                </c:pt>
                <c:pt idx="6">
                  <c:v>685.77184957951386</c:v>
                </c:pt>
                <c:pt idx="7">
                  <c:v>640.9223706170136</c:v>
                </c:pt>
                <c:pt idx="8">
                  <c:v>434.41718280421179</c:v>
                </c:pt>
                <c:pt idx="9">
                  <c:v>633.29336909197991</c:v>
                </c:pt>
                <c:pt idx="10">
                  <c:v>786.55036441223911</c:v>
                </c:pt>
                <c:pt idx="11">
                  <c:v>656.53358917489595</c:v>
                </c:pt>
                <c:pt idx="12">
                  <c:v>696.12256460214223</c:v>
                </c:pt>
                <c:pt idx="13">
                  <c:v>811.95735935193875</c:v>
                </c:pt>
                <c:pt idx="14">
                  <c:v>998.70755200288465</c:v>
                </c:pt>
                <c:pt idx="15">
                  <c:v>941.98096304912087</c:v>
                </c:pt>
                <c:pt idx="16">
                  <c:v>891.30238723707816</c:v>
                </c:pt>
                <c:pt idx="17">
                  <c:v>526.13579918604728</c:v>
                </c:pt>
                <c:pt idx="18">
                  <c:v>674.97961677578007</c:v>
                </c:pt>
                <c:pt idx="19">
                  <c:v>702.99127087197496</c:v>
                </c:pt>
                <c:pt idx="20">
                  <c:v>759.65236730425613</c:v>
                </c:pt>
                <c:pt idx="21">
                  <c:v>976.30522245942984</c:v>
                </c:pt>
                <c:pt idx="22">
                  <c:v>713.87437866233506</c:v>
                </c:pt>
                <c:pt idx="23">
                  <c:v>897.98258091935122</c:v>
                </c:pt>
                <c:pt idx="24">
                  <c:v>1065.6359287769942</c:v>
                </c:pt>
                <c:pt idx="25">
                  <c:v>1064.2506020695841</c:v>
                </c:pt>
                <c:pt idx="26">
                  <c:v>704.85317375068564</c:v>
                </c:pt>
                <c:pt idx="27">
                  <c:v>942.67063457416691</c:v>
                </c:pt>
                <c:pt idx="28">
                  <c:v>1070.8738408762536</c:v>
                </c:pt>
                <c:pt idx="29">
                  <c:v>755.2873199700216</c:v>
                </c:pt>
                <c:pt idx="30">
                  <c:v>680.4383465609925</c:v>
                </c:pt>
                <c:pt idx="31">
                  <c:v>459.22784009401386</c:v>
                </c:pt>
                <c:pt idx="32">
                  <c:v>588.95970492057279</c:v>
                </c:pt>
                <c:pt idx="33">
                  <c:v>502.0292524742963</c:v>
                </c:pt>
                <c:pt idx="34">
                  <c:v>465.8329433708995</c:v>
                </c:pt>
                <c:pt idx="35">
                  <c:v>400.29024823861391</c:v>
                </c:pt>
                <c:pt idx="36">
                  <c:v>371.22917621649054</c:v>
                </c:pt>
                <c:pt idx="37">
                  <c:v>481.00164362370685</c:v>
                </c:pt>
                <c:pt idx="38">
                  <c:v>497.5</c:v>
                </c:pt>
                <c:pt idx="39">
                  <c:v>493.4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958528"/>
        <c:axId val="247977472"/>
      </c:lineChart>
      <c:catAx>
        <c:axId val="24795852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797747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247977472"/>
        <c:scaling>
          <c:orientation val="minMax"/>
          <c:max val="7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7958528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04803713617179"/>
          <c:y val="0.14890804920168826"/>
          <c:w val="0.19792746113989637"/>
          <c:h val="0.68190347940474183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0680B-252B-4421-9F1B-3AA73DF59F94}" type="datetimeFigureOut">
              <a:rPr lang="fi-FI" smtClean="0"/>
              <a:t>24.10.2014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EE91-6484-4180-B221-90361E723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72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title_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709D1-B06A-4DCD-9024-0AEE6C79E27B}" type="datetime1">
              <a:rPr lang="fi-FI" smtClean="0"/>
              <a:t>24.10.2014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4476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0C109-B89E-4873-BAE9-C61C8B9CC3F5}" type="datetime1">
              <a:rPr lang="fi-FI" smtClean="0"/>
              <a:t>24.10.2014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8869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B5C7D-DB7E-40C0-8BC7-F06D0F9AD424}" type="datetime1">
              <a:rPr lang="fi-FI" smtClean="0"/>
              <a:t>24.10.2014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62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84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D9960-20D4-4A46-8EB7-B3902FC3AEA7}" type="datetime1">
              <a:rPr lang="fi-FI" smtClean="0">
                <a:solidFill>
                  <a:srgbClr val="002664"/>
                </a:solidFill>
              </a:rPr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39689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5C5021-6CF6-44B5-B4C1-D44E8A829DCE}" type="datetime1">
              <a:rPr lang="fi-FI" smtClean="0">
                <a:solidFill>
                  <a:srgbClr val="FFFFFF"/>
                </a:solidFill>
              </a:rPr>
              <a:t>24.10.2014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61745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CF448-5470-40F4-BDEC-5C2557E5B648}" type="datetime1">
              <a:rPr lang="fi-FI" smtClean="0">
                <a:solidFill>
                  <a:srgbClr val="002664"/>
                </a:solidFill>
              </a:rPr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13524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2F5A7B-E7AA-4AF5-B155-E2C8213304C0}" type="datetime1">
              <a:rPr lang="fi-FI" smtClean="0">
                <a:solidFill>
                  <a:srgbClr val="002664"/>
                </a:solidFill>
              </a:rPr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8878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E131BB-6501-43CB-BB20-32BAC18CBE07}" type="datetime1">
              <a:rPr lang="fi-FI" smtClean="0">
                <a:solidFill>
                  <a:srgbClr val="002664"/>
                </a:solidFill>
              </a:rPr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30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E20122-56F5-465C-822D-4584405C21BB}" type="datetime1">
              <a:rPr lang="fi-FI" smtClean="0">
                <a:solidFill>
                  <a:srgbClr val="002664"/>
                </a:solidFill>
              </a:rPr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6299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727C5-036D-420D-BE20-867D7AF3BD93}" type="datetime1">
              <a:rPr lang="fi-FI" smtClean="0"/>
              <a:t>24.10.2014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5043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56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BFBA0D-2CD6-4F10-8F04-87BAB70EF8B9}" type="datetime1">
              <a:rPr lang="fi-FI" smtClean="0">
                <a:solidFill>
                  <a:srgbClr val="002664"/>
                </a:solidFill>
              </a:rPr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75669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8F2EBA-FD47-4D41-AEE3-79E3823D2CB6}" type="datetime1">
              <a:rPr lang="fi-FI" smtClean="0">
                <a:solidFill>
                  <a:srgbClr val="FFFFFF"/>
                </a:solidFill>
              </a:rPr>
              <a:t>24.10.2014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7CD255-A81C-4FF3-BDA5-959D13FFD1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852288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C7BC6-382A-452B-AFAB-5B2326BC2C70}" type="datetime1">
              <a:rPr lang="fi-FI" smtClean="0">
                <a:solidFill>
                  <a:srgbClr val="002664"/>
                </a:solidFill>
              </a:rPr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9233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CA648-8670-418A-9540-2C93841061EF}" type="datetime1">
              <a:rPr lang="fi-FI" smtClean="0">
                <a:solidFill>
                  <a:srgbClr val="002664"/>
                </a:solidFill>
              </a:rPr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5013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31F74-B469-44D8-B7FC-4313CC49CB3C}" type="datetime1">
              <a:rPr lang="fi-FI" smtClean="0">
                <a:solidFill>
                  <a:srgbClr val="002664"/>
                </a:solidFill>
              </a:rPr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94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7724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381000" y="1981200"/>
            <a:ext cx="7772400" cy="4114800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1F71FE26-D622-4F63-B189-6D06574E9E5E}" type="datetime1">
              <a:rPr lang="fi-FI" smtClean="0">
                <a:solidFill>
                  <a:srgbClr val="002664"/>
                </a:solidFill>
              </a:rPr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581400" y="63246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19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54598351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14.5.2012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13595138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3695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section_header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E92D11-FD84-4740-9AFA-0D2236024FDE}" type="datetime1">
              <a:rPr lang="fi-FI" smtClean="0"/>
              <a:t>24.10.2014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76358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56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94251973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28.10.2013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47752-D3E8-48B5-A865-DFE0363F6AA9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61614044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6069157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04789825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133334"/>
      </p:ext>
    </p:extLst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53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18177812"/>
      </p:ext>
    </p:extLst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28.10.2013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47752-D3E8-48B5-A865-DFE0363F6AA9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83758933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99210598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3AABEA-D8CB-4CDA-B9CC-99FF941BA635}" type="datetime1">
              <a:rPr lang="fi-FI" smtClean="0"/>
              <a:t>24.10.2014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44762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67536334"/>
      </p:ext>
    </p:extLst>
  </p:cSld>
  <p:clrMapOvr>
    <a:masterClrMapping/>
  </p:clrMapOvr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627950"/>
      </p:ext>
    </p:extLst>
  </p:cSld>
  <p:clrMapOvr>
    <a:masterClrMapping/>
  </p:clrMapOvr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25918965"/>
      </p:ext>
    </p:extLst>
  </p:cSld>
  <p:clrMapOvr>
    <a:masterClrMapping/>
  </p:clrMapOvr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9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4" y="6246004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86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8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C1C31-991E-4251-8C37-3B46F4143442}" type="datetime1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4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7995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06462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BF6F32-2432-4624-8FBE-6C35FB8CDF34}" type="datetime1">
              <a:rPr lang="fi-FI" smtClean="0">
                <a:solidFill>
                  <a:srgbClr val="FFFFFF"/>
                </a:solidFill>
              </a:rPr>
              <a:pPr/>
              <a:t>24.10.2014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4" y="6246004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28771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4" y="1052738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052738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E4258-D4BE-4204-8E74-0E62BB80443B}" type="datetime1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4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7995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28837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CFECFA-676E-41D4-80C6-B1DA00D8FB5D}" type="datetime1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4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7995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47225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049C4-1C64-4D93-ADC0-06B9FA4D31B1}" type="datetime1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0261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62210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FE47E-592C-477D-A784-875A863BF595}" type="datetime1">
              <a:rPr lang="fi-FI" smtClean="0"/>
              <a:t>24.10.2014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88690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65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414794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EE181-D0C4-4887-B81F-1A1FEC51F04D}" type="datetimeFigureOut">
              <a:rPr lang="fi-FI" smtClean="0">
                <a:solidFill>
                  <a:srgbClr val="FFFFFF"/>
                </a:solidFill>
              </a:rPr>
              <a:pPr/>
              <a:t>24.10.2014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FE6FCA-804B-4A90-B879-7642C991B955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155487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93981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36574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05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6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" y="6246006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910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1" y="181156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1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A81882-DFA1-4499-8E3E-203C40D007ED}" type="datetime1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6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922971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364688-30A8-4615-8F7E-CEF788F60FF7}" type="datetime1">
              <a:rPr lang="fi-FI" smtClean="0">
                <a:solidFill>
                  <a:srgbClr val="FFFFFF"/>
                </a:solidFill>
              </a:rPr>
              <a:pPr/>
              <a:t>24.10.2014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" y="6246006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906990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DF3C5-DEDE-4202-ACB3-FFDA7E4BD4E5}" type="datetime1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381001" y="181156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6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73520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364190-3D74-4FB8-9D71-74616105649C}" type="datetime1">
              <a:rPr lang="fi-FI" smtClean="0"/>
              <a:t>24.10.2014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625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60ECBA-2AC4-426B-82BA-E25A917469C2}" type="datetime1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1" y="181156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6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212480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54ED4D-3127-4A30-928F-F052BEADBEB6}" type="datetime1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631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6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" y="6246006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170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1" y="44626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1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4F410-09A2-4BC3-9DF1-CB1078BB2813}" type="datetimeFigureOut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D81232-06C9-4ACC-9328-856BA7E41CD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753408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64F410-09A2-4BC3-9DF1-CB1078BB2813}" type="datetimeFigureOut">
              <a:rPr lang="fi-FI" smtClean="0">
                <a:solidFill>
                  <a:srgbClr val="FFFFFF"/>
                </a:solidFill>
              </a:rPr>
              <a:pPr/>
              <a:t>24.10.2014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D81232-06C9-4ACC-9328-856BA7E41CD5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" y="6246006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994650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4F410-09A2-4BC3-9DF1-CB1078BB2813}" type="datetimeFigureOut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D81232-06C9-4ACC-9328-856BA7E41CD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1" y="44626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755890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4F410-09A2-4BC3-9DF1-CB1078BB2813}" type="datetimeFigureOut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D81232-06C9-4ACC-9328-856BA7E41CD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1" y="44626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60813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4F410-09A2-4BC3-9DF1-CB1078BB2813}" type="datetimeFigureOut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D81232-06C9-4ACC-9328-856BA7E41CD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286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6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" y="6246006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721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1" y="44626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1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5B926-C827-4ED9-992C-B9D7705E5BBA}" type="datetime1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55BF9-1BAC-4A23-BF58-5E92733039D3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592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title_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ECA500-A569-46F2-B139-60D63590250C}" type="datetime1">
              <a:rPr lang="fi-FI" smtClean="0">
                <a:solidFill>
                  <a:srgbClr val="FFFFFF"/>
                </a:solidFill>
              </a:rPr>
              <a:pPr/>
              <a:t>24.10.2014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055BF9-1BAC-4A23-BF58-5E92733039D3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" y="6246006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27280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8E05F6-9E54-46AD-A31F-6A46110CE82C}" type="datetime1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55BF9-1BAC-4A23-BF58-5E92733039D3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1" y="44626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070414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7E727-240C-485E-81B8-0288AE1B2079}" type="datetime1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55BF9-1BAC-4A23-BF58-5E92733039D3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1" y="44626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908309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A70BFA-F860-4723-A0C0-5459F7ED9D40}" type="datetime1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55BF9-1BAC-4A23-BF58-5E92733039D3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0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CFA55-A7C5-49AA-A462-DE710ED079B1}" type="datetime1">
              <a:rPr lang="fi-FI" smtClean="0"/>
              <a:t>24.10.2014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5043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section_header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ECB2A7-18B4-4D47-9C59-97CF971F3301}" type="datetime1">
              <a:rPr lang="fi-FI" smtClean="0"/>
              <a:t>24.10.2014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7635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398A0912-61A8-484E-8D9A-222014D36B08}" type="datetime1">
              <a:rPr lang="fi-FI" smtClean="0"/>
              <a:t>24.10.2014</a:t>
            </a:fld>
            <a:endParaRPr lang="fi-FI"/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9" tIns="45704" rIns="91409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7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6559FBA0-7078-47CC-9E42-7FFAD93F3F1B}" type="datetime1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4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40" y="6525344"/>
            <a:ext cx="4499992" cy="215444"/>
          </a:xfrm>
          <a:prstGeom prst="rect">
            <a:avLst/>
          </a:prstGeom>
          <a:noFill/>
        </p:spPr>
        <p:txBody>
          <a:bodyPr wrap="square" lIns="91409" tIns="45704" rIns="91409" bIns="45704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2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042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083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127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166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369" indent="-271369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215" indent="-26026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585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366" indent="-26819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5736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2776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59816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6860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3901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2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7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6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8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51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9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6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6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1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9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5BFE93A8-F50C-4EF3-AAB3-C2D368693927}" type="datetime1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3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8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3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9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8964F410-09A2-4BC3-9DF1-CB1078BB2813}" type="datetimeFigureOut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3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BAD81232-06C9-4ACC-9328-856BA7E41CD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8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9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E86FF887-C7A2-4A15-963B-257A8B9414CC}" type="datetime1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3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90055BF9-1BAC-4A23-BF58-5E92733039D3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8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1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B9FF93CF-DD6A-4D94-88A4-F4A3721C90A5}" type="datetime1">
              <a:rPr lang="fi-FI" smtClean="0"/>
              <a:t>24.10.2014</a:t>
            </a:fld>
            <a:endParaRPr lang="fi-FI"/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B91F4074-5F6F-426A-93D4-18668D357413}" type="datetime1">
              <a:rPr lang="fi-FI" smtClean="0">
                <a:solidFill>
                  <a:srgbClr val="002664"/>
                </a:solidFill>
              </a:rPr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0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FC5B55B5-2DCD-4CC9-BF52-3CFC71FF7847}" type="datetime1">
              <a:rPr lang="fi-FI" smtClean="0">
                <a:solidFill>
                  <a:srgbClr val="002664"/>
                </a:solidFill>
              </a:rPr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7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1AFA09EA-FF63-4AEE-AB84-C1EC71D1D166}" type="datetime1">
              <a:rPr lang="fi-FI" smtClean="0">
                <a:solidFill>
                  <a:srgbClr val="002664"/>
                </a:solidFill>
              </a:rPr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9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7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9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9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21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67464" cy="448573"/>
          </a:xfrm>
        </p:spPr>
        <p:txBody>
          <a:bodyPr/>
          <a:lstStyle/>
          <a:p>
            <a:r>
              <a:rPr lang="fi-FI" sz="2400" dirty="0">
                <a:solidFill>
                  <a:srgbClr val="002664"/>
                </a:solidFill>
                <a:ea typeface="ＭＳ Ｐゴシック" pitchFamily="34" charset="-128"/>
              </a:rPr>
              <a:t>Teollisuustuotanto </a:t>
            </a:r>
            <a:r>
              <a:rPr lang="fi-FI" sz="2400" dirty="0" smtClean="0">
                <a:solidFill>
                  <a:srgbClr val="002664"/>
                </a:solidFill>
                <a:ea typeface="ＭＳ Ｐゴシック" pitchFamily="34" charset="-128"/>
              </a:rPr>
              <a:t>Yhdysvalloissa kasvanut vahvasti</a:t>
            </a:r>
            <a:r>
              <a:rPr lang="fi-FI" sz="2400" dirty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2400" dirty="0" smtClean="0">
                <a:solidFill>
                  <a:srgbClr val="002664"/>
                </a:solidFill>
                <a:ea typeface="ＭＳ Ｐゴシック" pitchFamily="34" charset="-128"/>
              </a:rPr>
              <a:t/>
            </a:r>
            <a:br>
              <a:rPr lang="fi-FI" sz="2400" dirty="0" smtClean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400" dirty="0" smtClean="0">
                <a:solidFill>
                  <a:srgbClr val="002664"/>
                </a:solidFill>
                <a:ea typeface="ＭＳ Ｐゴシック" pitchFamily="34" charset="-128"/>
              </a:rPr>
              <a:t>Suomessa </a:t>
            </a:r>
            <a:r>
              <a:rPr lang="fi-FI" sz="2400" dirty="0">
                <a:solidFill>
                  <a:srgbClr val="002664"/>
                </a:solidFill>
                <a:ea typeface="ＭＳ Ｐゴシック" pitchFamily="34" charset="-128"/>
              </a:rPr>
              <a:t>tuotanto </a:t>
            </a:r>
            <a:r>
              <a:rPr lang="fi-FI" sz="2400" dirty="0" smtClean="0">
                <a:solidFill>
                  <a:srgbClr val="002664"/>
                </a:solidFill>
                <a:ea typeface="ＭＳ Ｐゴシック" pitchFamily="34" charset="-128"/>
              </a:rPr>
              <a:t>jäänyt matalalle tasolle </a:t>
            </a:r>
            <a:br>
              <a:rPr lang="fi-FI" sz="2400" dirty="0" smtClean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Strong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Growth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in US Industrial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Production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Finnish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Production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Volumes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b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Remain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Low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endParaRPr lang="fi-FI" sz="2000" b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1882-DFA1-4499-8E3E-203C40D007ED}" type="datetime1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1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2123728" y="6453342"/>
            <a:ext cx="20778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 smtClean="0">
                <a:solidFill>
                  <a:srgbClr val="000066"/>
                </a:solidFill>
                <a:ea typeface="ＭＳ Ｐゴシック" pitchFamily="34" charset="-128"/>
              </a:rPr>
              <a:t>Lähde / </a:t>
            </a:r>
            <a:r>
              <a:rPr lang="fi-FI" sz="1200" dirty="0" err="1" smtClean="0">
                <a:solidFill>
                  <a:srgbClr val="000066"/>
                </a:solidFill>
                <a:ea typeface="ＭＳ Ｐゴシック" pitchFamily="34" charset="-128"/>
              </a:rPr>
              <a:t>Source</a:t>
            </a:r>
            <a:r>
              <a:rPr lang="fi-FI" sz="1200" dirty="0" smtClean="0">
                <a:solidFill>
                  <a:srgbClr val="000066"/>
                </a:solidFill>
                <a:ea typeface="ＭＳ Ｐゴシック" pitchFamily="34" charset="-128"/>
              </a:rPr>
              <a:t>: </a:t>
            </a:r>
            <a:r>
              <a:rPr lang="fi-FI" sz="1200" dirty="0" err="1" smtClean="0">
                <a:solidFill>
                  <a:srgbClr val="000066"/>
                </a:solidFill>
                <a:ea typeface="ＭＳ Ｐゴシック" pitchFamily="34" charset="-128"/>
              </a:rPr>
              <a:t>Macrobond</a:t>
            </a:r>
            <a:endParaRPr lang="fi-FI" sz="120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204298"/>
              </p:ext>
            </p:extLst>
          </p:nvPr>
        </p:nvGraphicFramePr>
        <p:xfrm>
          <a:off x="381000" y="1412776"/>
          <a:ext cx="8367713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Macrobond document" r:id="rId3" imgW="10282238" imgH="5675605" progId="Mbnd.mbnd">
                  <p:embed/>
                </p:oleObj>
              </mc:Choice>
              <mc:Fallback>
                <p:oleObj name="Macrobond document" r:id="rId3" imgW="10282238" imgH="5675605" progId="Mbnd.mbn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12776"/>
                        <a:ext cx="8367713" cy="4896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85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5FD-6092-4006-9787-EF35933C44ED}" type="datetime1">
              <a:rPr lang="fi-FI" smtClean="0">
                <a:solidFill>
                  <a:srgbClr val="002664"/>
                </a:solidFill>
              </a:rPr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09675" y="1071563"/>
            <a:ext cx="6856413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 anchor="ctr"/>
          <a:lstStyle/>
          <a:p>
            <a:pPr defTabSz="827088"/>
            <a:endParaRPr lang="fi-FI" sz="2200" b="1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186472"/>
              </p:ext>
            </p:extLst>
          </p:nvPr>
        </p:nvGraphicFramePr>
        <p:xfrm>
          <a:off x="661988" y="1031875"/>
          <a:ext cx="8086476" cy="385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1188" y="0"/>
            <a:ext cx="8875712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2400" b="1" dirty="0" smtClean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tilauskanta Suomessa </a:t>
            </a:r>
          </a:p>
          <a:p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Value of Order </a:t>
            </a:r>
            <a:r>
              <a:rPr lang="fi-FI" sz="2000" dirty="0" err="1" smtClean="0">
                <a:solidFill>
                  <a:srgbClr val="002664"/>
                </a:solidFill>
                <a:ea typeface="ＭＳ Ｐゴシック" pitchFamily="34" charset="-128"/>
              </a:rPr>
              <a:t>Books</a:t>
            </a:r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 in the </a:t>
            </a:r>
            <a:r>
              <a:rPr lang="fi-FI" sz="2000" dirty="0" err="1" smtClean="0">
                <a:solidFill>
                  <a:srgbClr val="002664"/>
                </a:solidFill>
                <a:ea typeface="ＭＳ Ｐゴシック" pitchFamily="34" charset="-128"/>
              </a:rPr>
              <a:t>Electronics</a:t>
            </a:r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 and </a:t>
            </a:r>
            <a:r>
              <a:rPr lang="fi-FI" sz="2000" dirty="0" err="1" smtClean="0">
                <a:solidFill>
                  <a:srgbClr val="002664"/>
                </a:solidFill>
                <a:ea typeface="ＭＳ Ｐゴシック" pitchFamily="34" charset="-128"/>
              </a:rPr>
              <a:t>Electrotechnical</a:t>
            </a:r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 Industry in Finland </a:t>
            </a:r>
            <a:endParaRPr lang="fi-FI" sz="2000" dirty="0" smtClean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166195" y="1988840"/>
            <a:ext cx="1223963" cy="51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Yhteensä / </a:t>
            </a:r>
          </a:p>
          <a:p>
            <a:pPr algn="ctr"/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2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184275" y="960438"/>
            <a:ext cx="6116638" cy="2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593060"/>
              </p:ext>
            </p:extLst>
          </p:nvPr>
        </p:nvGraphicFramePr>
        <p:xfrm>
          <a:off x="1331640" y="5013176"/>
          <a:ext cx="6120680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/>
                <a:gridCol w="1732105"/>
                <a:gridCol w="1796287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 Change: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30.9.2014 / 30.9.2013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30.9.2014 / 30.6.2014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Domestic: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+39 %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+10 %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Combined: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+18 %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907704" y="6097342"/>
            <a:ext cx="7055200" cy="76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Lähde/Source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: Teknologiateollisuus ry:n tilauskantatiedustelun vastaajayritykset, viimeisin tieto 30.9.2014 / 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The Federation of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Finnish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Industries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’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order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book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30.9.2014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         	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48680"/>
              </p:ext>
            </p:extLst>
          </p:nvPr>
        </p:nvGraphicFramePr>
        <p:xfrm>
          <a:off x="1214785" y="4581128"/>
          <a:ext cx="6525567" cy="376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5439"/>
                <a:gridCol w="614617"/>
                <a:gridCol w="671897"/>
                <a:gridCol w="655530"/>
                <a:gridCol w="584713"/>
                <a:gridCol w="614617"/>
                <a:gridCol w="621587"/>
                <a:gridCol w="597007"/>
                <a:gridCol w="648072"/>
                <a:gridCol w="792088"/>
              </a:tblGrid>
              <a:tr h="37680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  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 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0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18C5-479C-4F35-B820-BFC17FBAB9B6}" type="datetime1">
              <a:rPr lang="fi-FI" smtClean="0"/>
              <a:t>24.10.2014</a:t>
            </a:fld>
            <a:endParaRPr lang="fi-FI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92868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endParaRPr lang="fi-FI" sz="2200" b="1"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528" y="117476"/>
            <a:ext cx="90757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r>
              <a:rPr lang="fi-FI" sz="2400" b="1" dirty="0">
                <a:solidFill>
                  <a:schemeClr val="tx2"/>
                </a:solidFill>
                <a:ea typeface="ＭＳ Ｐゴシック" pitchFamily="34" charset="-128"/>
              </a:rPr>
              <a:t>Kone- ja metallituoteteollisuuden uudet tilaukset Suomessa</a:t>
            </a:r>
            <a:r>
              <a:rPr lang="fi-FI" sz="2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endParaRPr lang="fi-FI" sz="2400" b="1" dirty="0">
              <a:solidFill>
                <a:schemeClr val="tx2"/>
              </a:solidFill>
              <a:ea typeface="ＭＳ Ｐゴシック" pitchFamily="34" charset="-128"/>
            </a:endParaRPr>
          </a:p>
          <a:p>
            <a:pPr defTabSz="827088"/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Value of New </a:t>
            </a:r>
            <a:r>
              <a:rPr lang="fi-FI" sz="2000" dirty="0" err="1">
                <a:solidFill>
                  <a:schemeClr val="tx2"/>
                </a:solidFill>
                <a:ea typeface="ＭＳ Ｐゴシック" pitchFamily="34" charset="-128"/>
              </a:rPr>
              <a:t>Orders</a:t>
            </a:r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 in the </a:t>
            </a:r>
            <a:r>
              <a:rPr lang="fi-FI" sz="2000" dirty="0" err="1">
                <a:solidFill>
                  <a:schemeClr val="tx2"/>
                </a:solidFill>
                <a:ea typeface="ＭＳ Ｐゴシック" pitchFamily="34" charset="-128"/>
              </a:rPr>
              <a:t>Mechanical</a:t>
            </a:r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 Engineering in Finland </a:t>
            </a:r>
            <a:endParaRPr lang="fi-FI" sz="2000" b="1" dirty="0">
              <a:solidFill>
                <a:schemeClr val="tx2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65138" y="1093788"/>
          <a:ext cx="7429500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171599"/>
              </p:ext>
            </p:extLst>
          </p:nvPr>
        </p:nvGraphicFramePr>
        <p:xfrm>
          <a:off x="446088" y="887413"/>
          <a:ext cx="8518400" cy="469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16013" y="981075"/>
            <a:ext cx="4762886" cy="2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894925"/>
              </p:ext>
            </p:extLst>
          </p:nvPr>
        </p:nvGraphicFramePr>
        <p:xfrm>
          <a:off x="1259633" y="4653136"/>
          <a:ext cx="6048670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4867"/>
                <a:gridCol w="604867"/>
                <a:gridCol w="604867"/>
                <a:gridCol w="604867"/>
                <a:gridCol w="604867"/>
                <a:gridCol w="604867"/>
                <a:gridCol w="604867"/>
                <a:gridCol w="604867"/>
                <a:gridCol w="604867"/>
                <a:gridCol w="604867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686983"/>
              </p:ext>
            </p:extLst>
          </p:nvPr>
        </p:nvGraphicFramePr>
        <p:xfrm>
          <a:off x="1259632" y="5013176"/>
          <a:ext cx="5760367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8760"/>
                <a:gridCol w="1440091"/>
                <a:gridCol w="1371516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 Change: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III,2014 / III,2013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III,2014 / II,2014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+38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13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Domestic: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118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C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+54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17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07704" y="6152980"/>
            <a:ext cx="7365454" cy="5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Lähde/Source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: Teknologiateollisuus ry:n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tilauskantatiedustelun vastaajayritykset, viimeisin tieto heinä-syyskuu 2014 / The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July-September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2014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29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CA17-2F9A-41A1-A495-88D6BFC48F78}" type="datetime1">
              <a:rPr lang="fi-FI" smtClean="0">
                <a:solidFill>
                  <a:srgbClr val="002664"/>
                </a:solidFill>
              </a:rPr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43000" y="1000125"/>
            <a:ext cx="68580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 anchor="ctr"/>
          <a:lstStyle/>
          <a:p>
            <a:pPr defTabSz="827088"/>
            <a:endParaRPr lang="fi-FI" sz="2200" b="1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430525"/>
              </p:ext>
            </p:extLst>
          </p:nvPr>
        </p:nvGraphicFramePr>
        <p:xfrm>
          <a:off x="544513" y="1031875"/>
          <a:ext cx="8329612" cy="404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8163" y="71438"/>
            <a:ext cx="826928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2400" b="1" dirty="0" smtClean="0">
                <a:solidFill>
                  <a:srgbClr val="002664"/>
                </a:solidFill>
                <a:ea typeface="ＭＳ Ｐゴシック" pitchFamily="34" charset="-128"/>
              </a:rPr>
              <a:t>Kone- ja metallituoteteollisuuden tilauskanta Suomessa</a:t>
            </a:r>
          </a:p>
          <a:p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Value of Order </a:t>
            </a:r>
            <a:r>
              <a:rPr lang="fi-FI" sz="2000" dirty="0" err="1" smtClean="0">
                <a:solidFill>
                  <a:srgbClr val="002664"/>
                </a:solidFill>
                <a:ea typeface="ＭＳ Ｐゴシック" pitchFamily="34" charset="-128"/>
              </a:rPr>
              <a:t>Books</a:t>
            </a:r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 in the </a:t>
            </a:r>
            <a:r>
              <a:rPr lang="fi-FI" sz="2000" dirty="0" err="1" smtClean="0">
                <a:solidFill>
                  <a:srgbClr val="002664"/>
                </a:solidFill>
                <a:ea typeface="ＭＳ Ｐゴシック" pitchFamily="34" charset="-128"/>
              </a:rPr>
              <a:t>Mechanical</a:t>
            </a:r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 Engineering in Finland </a:t>
            </a:r>
            <a:endParaRPr lang="fi-FI" sz="2000" dirty="0" smtClean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372200" y="2047876"/>
            <a:ext cx="1072755" cy="51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Yhteensä / </a:t>
            </a:r>
          </a:p>
          <a:p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2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59485" y="954088"/>
            <a:ext cx="4762868" cy="2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974191"/>
              </p:ext>
            </p:extLst>
          </p:nvPr>
        </p:nvGraphicFramePr>
        <p:xfrm>
          <a:off x="1259632" y="5157192"/>
          <a:ext cx="6192687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296"/>
                <a:gridCol w="1710972"/>
                <a:gridCol w="1817419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 Change: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30.9.2014 / 30.9.2013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30.9.2014 / 30.6.2014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+8 %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Domestic: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+35 %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+27 %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Combined: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791944"/>
              </p:ext>
            </p:extLst>
          </p:nvPr>
        </p:nvGraphicFramePr>
        <p:xfrm>
          <a:off x="1259635" y="4797152"/>
          <a:ext cx="6336703" cy="360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7021"/>
                <a:gridCol w="667022"/>
                <a:gridCol w="615710"/>
                <a:gridCol w="626707"/>
                <a:gridCol w="626707"/>
                <a:gridCol w="626707"/>
                <a:gridCol w="626707"/>
                <a:gridCol w="683190"/>
                <a:gridCol w="596614"/>
                <a:gridCol w="60031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 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 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  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90142" y="6165304"/>
            <a:ext cx="7055200" cy="76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Lähde/Source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: Teknologiateollisuus ry:n tilauskantatiedustelun vastaajayritykset, viimeisin tieto 30.9.2014 / 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The Federation of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Finnish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Industries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’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order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book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30.9.2014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         	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80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4491" y="332656"/>
            <a:ext cx="8367464" cy="448573"/>
          </a:xfrm>
        </p:spPr>
        <p:txBody>
          <a:bodyPr/>
          <a:lstStyle/>
          <a:p>
            <a:pPr lvl="0" defTabSz="1058863" eaLnBrk="0" hangingPunct="0"/>
            <a:r>
              <a:rPr lang="fi-FI" sz="2400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Metallien jalostuksen liikevaihto Suomessa</a:t>
            </a:r>
            <a:r>
              <a:rPr lang="fi-FI" sz="2400" kern="1200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/>
            </a:r>
            <a:br>
              <a:rPr lang="fi-FI" sz="2400" kern="1200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</a:br>
            <a:r>
              <a:rPr lang="en-GB" sz="2000" b="0" kern="1200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Turnover </a:t>
            </a:r>
            <a:r>
              <a:rPr lang="en-GB" sz="2000" b="0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of the Metals Industry </a:t>
            </a:r>
            <a:r>
              <a:rPr lang="en-GB" sz="2000" b="0" kern="1200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in </a:t>
            </a:r>
            <a:r>
              <a:rPr lang="en-GB" sz="2000" b="0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Finland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888260"/>
              </p:ext>
            </p:extLst>
          </p:nvPr>
        </p:nvGraphicFramePr>
        <p:xfrm>
          <a:off x="467544" y="1124743"/>
          <a:ext cx="8568952" cy="482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407"/>
              </p:ext>
            </p:extLst>
          </p:nvPr>
        </p:nvGraphicFramePr>
        <p:xfrm>
          <a:off x="899592" y="5517232"/>
          <a:ext cx="7272810" cy="376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7281"/>
                <a:gridCol w="727281"/>
                <a:gridCol w="727281"/>
                <a:gridCol w="727281"/>
                <a:gridCol w="727281"/>
                <a:gridCol w="727281"/>
                <a:gridCol w="727281"/>
                <a:gridCol w="727281"/>
                <a:gridCol w="727281"/>
                <a:gridCol w="727281"/>
              </a:tblGrid>
              <a:tr h="37680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79087" y="1069971"/>
            <a:ext cx="5222255" cy="31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fi-FI" sz="1400" dirty="0" smtClean="0"/>
              <a:t>Muutos</a:t>
            </a:r>
            <a:r>
              <a:rPr lang="en-GB" sz="1400" dirty="0" smtClean="0"/>
              <a:t>/Change</a:t>
            </a:r>
            <a:r>
              <a:rPr lang="fi-FI" sz="1400" dirty="0"/>
              <a:t>: </a:t>
            </a:r>
            <a:r>
              <a:rPr lang="fi-FI" sz="1400" dirty="0" smtClean="0"/>
              <a:t>1-7,2014 / 1-7,2013, </a:t>
            </a:r>
            <a:r>
              <a:rPr lang="fi-FI" sz="1400" dirty="0"/>
              <a:t>%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267744" y="6401116"/>
            <a:ext cx="6480175" cy="2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33388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66775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00163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733550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1907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479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051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23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Lähde</a:t>
            </a:r>
            <a:r>
              <a:rPr lang="en-GB" sz="1200" dirty="0" smtClean="0">
                <a:solidFill>
                  <a:schemeClr val="tx2"/>
                </a:solidFill>
                <a:ea typeface="ＭＳ Ｐゴシック" pitchFamily="34" charset="-128"/>
              </a:rPr>
              <a:t>/Source</a:t>
            </a:r>
            <a:r>
              <a:rPr lang="fi-FI" sz="1200" dirty="0">
                <a:solidFill>
                  <a:schemeClr val="tx2"/>
                </a:solidFill>
                <a:ea typeface="ＭＳ Ｐゴシック" pitchFamily="34" charset="-128"/>
              </a:rPr>
              <a:t>: Tilastokeskus / </a:t>
            </a:r>
            <a:r>
              <a:rPr lang="en-GB" sz="1200" dirty="0">
                <a:solidFill>
                  <a:schemeClr val="tx2"/>
                </a:solidFill>
                <a:ea typeface="ＭＳ Ｐゴシック" pitchFamily="34" charset="-128"/>
              </a:rPr>
              <a:t>Statistics Finland</a:t>
            </a:r>
            <a:r>
              <a:rPr lang="fi-FI" sz="12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endParaRPr lang="fi-FI" sz="1200" dirty="0">
              <a:solidFill>
                <a:schemeClr val="tx2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97222" y="5921697"/>
            <a:ext cx="8239273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chemeClr val="tx2"/>
                </a:solidFill>
                <a:ea typeface="ＭＳ Ｐゴシック" pitchFamily="-128" charset="-128"/>
              </a:rPr>
              <a:t>Kausipuhdistettu liikevaihdon arvoindeksi, viimeisin tieto 7/2014. / </a:t>
            </a:r>
          </a:p>
          <a:p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Seasonally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>
                <a:solidFill>
                  <a:schemeClr val="tx2"/>
                </a:solidFill>
                <a:ea typeface="ＭＳ Ｐゴシック" pitchFamily="34" charset="-128"/>
              </a:rPr>
              <a:t>adjusted</a:t>
            </a:r>
            <a:r>
              <a:rPr lang="fi-FI" sz="12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turnover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index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latest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information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7/2014.</a:t>
            </a:r>
            <a:endParaRPr lang="en-GB" sz="1200" dirty="0">
              <a:solidFill>
                <a:schemeClr val="tx2"/>
              </a:solidFill>
              <a:ea typeface="ＭＳ Ｐゴシック" pitchFamily="-128" charset="-128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524328" y="2852936"/>
            <a:ext cx="880105" cy="3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600" b="1" dirty="0" smtClean="0">
                <a:solidFill>
                  <a:srgbClr val="0070C0"/>
                </a:solidFill>
                <a:ea typeface="ＭＳ Ｐゴシック" pitchFamily="-128" charset="-128"/>
              </a:rPr>
              <a:t>-3 %</a:t>
            </a:r>
            <a:endParaRPr lang="fi-FI" sz="1600" b="1" dirty="0">
              <a:solidFill>
                <a:srgbClr val="0070C0"/>
              </a:solidFill>
              <a:latin typeface="Frutiger LT 45 Light" pitchFamily="34" charset="0"/>
              <a:ea typeface="ＭＳ Ｐゴシック" pitchFamily="-128" charset="-128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27C5-036D-420D-BE20-867D7AF3BD93}" type="datetime1">
              <a:rPr lang="fi-FI" smtClean="0"/>
              <a:t>24.10.2014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8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246942"/>
              </p:ext>
            </p:extLst>
          </p:nvPr>
        </p:nvGraphicFramePr>
        <p:xfrm>
          <a:off x="610989" y="1117992"/>
          <a:ext cx="8209161" cy="460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977633"/>
              </p:ext>
            </p:extLst>
          </p:nvPr>
        </p:nvGraphicFramePr>
        <p:xfrm>
          <a:off x="1043607" y="5589240"/>
          <a:ext cx="7056780" cy="30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71080" y="1074162"/>
            <a:ext cx="5222255" cy="31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fi-FI" sz="1400" dirty="0" err="1" smtClean="0"/>
              <a:t>Muutos/Change</a:t>
            </a:r>
            <a:r>
              <a:rPr lang="fi-FI" sz="1400" dirty="0" smtClean="0"/>
              <a:t>: 1-8,2014 / 1-8,2013, %</a:t>
            </a:r>
            <a:endParaRPr lang="fi-FI" sz="1400" dirty="0"/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7561510" y="2750036"/>
            <a:ext cx="631825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36000" rIns="18000" bIns="36000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00" b="1" dirty="0" smtClean="0">
                <a:solidFill>
                  <a:schemeClr val="accent4"/>
                </a:solidFill>
              </a:rPr>
              <a:t>+4 % </a:t>
            </a:r>
            <a:endParaRPr lang="fi-FI" sz="1600" b="1" dirty="0">
              <a:solidFill>
                <a:schemeClr val="accent4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67464" cy="568357"/>
          </a:xfrm>
        </p:spPr>
        <p:txBody>
          <a:bodyPr/>
          <a:lstStyle/>
          <a:p>
            <a:r>
              <a:rPr lang="fi-FI" sz="2600" dirty="0" smtClean="0"/>
              <a:t>Metallien jalostuksen tuotannon määrä Suomessa</a:t>
            </a:r>
            <a:br>
              <a:rPr lang="fi-FI" sz="2600" dirty="0" smtClean="0"/>
            </a:br>
            <a:r>
              <a:rPr lang="fi-FI" sz="2000" b="0" dirty="0" err="1" smtClean="0"/>
              <a:t>Production</a:t>
            </a:r>
            <a:r>
              <a:rPr lang="fi-FI" sz="2000" b="0" dirty="0" smtClean="0"/>
              <a:t> Volume of the </a:t>
            </a:r>
            <a:r>
              <a:rPr lang="fi-FI" sz="2000" b="0" dirty="0" err="1" smtClean="0"/>
              <a:t>Metals</a:t>
            </a:r>
            <a:r>
              <a:rPr lang="fi-FI" sz="2000" b="0" dirty="0" smtClean="0"/>
              <a:t> Industry in Finland </a:t>
            </a:r>
            <a:endParaRPr lang="fi-FI" sz="2000" b="0" dirty="0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935013" y="5877272"/>
            <a:ext cx="5005140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Kausipuhdistettu volyymi-indeksi, viimeisin tieto 8/2014. / </a:t>
            </a:r>
          </a:p>
          <a:p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Seasonally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adjusted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volume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index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latest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information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8/2014. </a:t>
            </a:r>
            <a:endParaRPr lang="fi-FI" sz="12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051720" y="6492601"/>
            <a:ext cx="4032447" cy="2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703" tIns="43352" rIns="86703" bIns="43352">
            <a:spAutoFit/>
          </a:bodyPr>
          <a:lstStyle>
            <a:lvl1pPr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33388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66775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00163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733550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1907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479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051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23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Lähde/Source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: Tilastokeskus /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Statistics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Finland 	</a:t>
            </a:r>
            <a:endParaRPr lang="fi-FI" sz="1200" dirty="0">
              <a:solidFill>
                <a:schemeClr val="tx2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27C5-036D-420D-BE20-867D7AF3BD93}" type="datetime1">
              <a:rPr lang="fi-FI" smtClean="0"/>
              <a:t>24.10.2014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6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5DB2-B68E-4C4D-BE78-93310721D414}" type="datetime1">
              <a:rPr lang="fi-FI" smtClean="0"/>
              <a:t>24.10.2014</a:t>
            </a:fld>
            <a:endParaRPr lang="fi-FI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143000" y="92868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endParaRPr lang="fi-FI" sz="2200" b="1"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68313" y="260350"/>
            <a:ext cx="90757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r>
              <a:rPr lang="fi-FI" sz="2400" b="1" dirty="0">
                <a:solidFill>
                  <a:schemeClr val="tx2"/>
                </a:solidFill>
                <a:ea typeface="ＭＳ Ｐゴシック" pitchFamily="34" charset="-128"/>
              </a:rPr>
              <a:t>Suunnittelu- ja </a:t>
            </a:r>
            <a:r>
              <a:rPr lang="fi-FI" sz="2400" b="1" dirty="0" smtClean="0">
                <a:solidFill>
                  <a:schemeClr val="tx2"/>
                </a:solidFill>
                <a:ea typeface="ＭＳ Ｐゴシック" pitchFamily="34" charset="-128"/>
              </a:rPr>
              <a:t>konsultointialan </a:t>
            </a:r>
            <a:r>
              <a:rPr lang="fi-FI" sz="2400" b="1" dirty="0">
                <a:solidFill>
                  <a:schemeClr val="tx2"/>
                </a:solidFill>
                <a:ea typeface="ＭＳ Ｐゴシック" pitchFamily="34" charset="-128"/>
              </a:rPr>
              <a:t>uudet tilaukset Suomessa</a:t>
            </a:r>
            <a:r>
              <a:rPr lang="fi-FI" sz="2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endParaRPr lang="fi-FI" sz="2400" b="1" dirty="0">
              <a:solidFill>
                <a:schemeClr val="tx2"/>
              </a:solidFill>
              <a:ea typeface="ＭＳ Ｐゴシック" pitchFamily="34" charset="-128"/>
            </a:endParaRPr>
          </a:p>
          <a:p>
            <a:pPr defTabSz="827088"/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Value of New </a:t>
            </a:r>
            <a:r>
              <a:rPr lang="fi-FI" sz="2000" dirty="0" err="1">
                <a:solidFill>
                  <a:schemeClr val="tx2"/>
                </a:solidFill>
                <a:ea typeface="ＭＳ Ｐゴシック" pitchFamily="34" charset="-128"/>
              </a:rPr>
              <a:t>Orders</a:t>
            </a:r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 in the </a:t>
            </a:r>
            <a:r>
              <a:rPr lang="fi-FI" sz="2000" dirty="0" err="1">
                <a:solidFill>
                  <a:schemeClr val="tx2"/>
                </a:solidFill>
                <a:ea typeface="ＭＳ Ｐゴシック" pitchFamily="34" charset="-128"/>
              </a:rPr>
              <a:t>Consulting</a:t>
            </a:r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 Engineering in Finland </a:t>
            </a:r>
            <a:endParaRPr lang="fi-FI" sz="2000" b="1" dirty="0">
              <a:solidFill>
                <a:schemeClr val="tx2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65138" y="1093788"/>
          <a:ext cx="7429500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333469"/>
              </p:ext>
            </p:extLst>
          </p:nvPr>
        </p:nvGraphicFramePr>
        <p:xfrm>
          <a:off x="446088" y="1176338"/>
          <a:ext cx="8518400" cy="440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971550" y="1196975"/>
            <a:ext cx="4762886" cy="2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885650"/>
              </p:ext>
            </p:extLst>
          </p:nvPr>
        </p:nvGraphicFramePr>
        <p:xfrm>
          <a:off x="1143000" y="4725144"/>
          <a:ext cx="6093300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9330"/>
                <a:gridCol w="609330"/>
                <a:gridCol w="609330"/>
                <a:gridCol w="609330"/>
                <a:gridCol w="609330"/>
                <a:gridCol w="609330"/>
                <a:gridCol w="609330"/>
                <a:gridCol w="609330"/>
                <a:gridCol w="609330"/>
                <a:gridCol w="60933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48748"/>
              </p:ext>
            </p:extLst>
          </p:nvPr>
        </p:nvGraphicFramePr>
        <p:xfrm>
          <a:off x="1043608" y="5085184"/>
          <a:ext cx="5976391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087"/>
                <a:gridCol w="2013354"/>
                <a:gridCol w="1422950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 Change: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III,2014 / III,2013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III,2014 / II,2014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-33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Domestic: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-7 %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-22 %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C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-24 %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07704" y="6152980"/>
            <a:ext cx="7365454" cy="5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Lähde/Source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: Teknologiateollisuus ry:n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tilauskantatiedustelun vastaajayritykset, viimeisin tieto heinä-syyskuu 2014 / The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July-September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2014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06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C979-2566-4544-B3A1-5743C91525B4}" type="datetime1">
              <a:rPr lang="fi-FI" smtClean="0">
                <a:solidFill>
                  <a:srgbClr val="002664"/>
                </a:solidFill>
              </a:rPr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43000" y="1000125"/>
            <a:ext cx="68580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 anchor="ctr"/>
          <a:lstStyle/>
          <a:p>
            <a:pPr defTabSz="827088"/>
            <a:endParaRPr lang="fi-FI" sz="2200" b="1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277465"/>
              </p:ext>
            </p:extLst>
          </p:nvPr>
        </p:nvGraphicFramePr>
        <p:xfrm>
          <a:off x="611560" y="1047502"/>
          <a:ext cx="8329612" cy="404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38163" y="71438"/>
            <a:ext cx="8269287" cy="76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2400" b="1" dirty="0" smtClean="0">
                <a:solidFill>
                  <a:srgbClr val="002664"/>
                </a:solidFill>
                <a:ea typeface="ＭＳ Ｐゴシック" pitchFamily="34" charset="-128"/>
              </a:rPr>
              <a:t>Suunnittelu- ja konsultointialan tilauskanta Suomessa</a:t>
            </a:r>
          </a:p>
          <a:p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Value of Order </a:t>
            </a:r>
            <a:r>
              <a:rPr lang="fi-FI" sz="2000" dirty="0" err="1" smtClean="0">
                <a:solidFill>
                  <a:srgbClr val="002664"/>
                </a:solidFill>
                <a:ea typeface="ＭＳ Ｐゴシック" pitchFamily="34" charset="-128"/>
              </a:rPr>
              <a:t>Books</a:t>
            </a:r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 in the Consulting Engineering in Finland </a:t>
            </a:r>
            <a:endParaRPr lang="fi-FI" sz="2000" dirty="0" smtClean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012160" y="1328189"/>
            <a:ext cx="1072755" cy="51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Yhteensä / </a:t>
            </a:r>
          </a:p>
          <a:p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2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019785" y="981075"/>
            <a:ext cx="4762868" cy="2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890142" y="6165304"/>
            <a:ext cx="7055200" cy="76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Lähde/Source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: Teknologiateollisuus ry:n tilauskantatiedustelun vastaajayritykset, viimeisin tieto 30.9.2014 / 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The Federation of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Finnish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Industries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’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order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book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30.9.2014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         	</a:t>
            </a: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971543"/>
              </p:ext>
            </p:extLst>
          </p:nvPr>
        </p:nvGraphicFramePr>
        <p:xfrm>
          <a:off x="1143001" y="4797152"/>
          <a:ext cx="6669360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5580"/>
                <a:gridCol w="637099"/>
                <a:gridCol w="686160"/>
                <a:gridCol w="648072"/>
                <a:gridCol w="648072"/>
                <a:gridCol w="648072"/>
                <a:gridCol w="648072"/>
                <a:gridCol w="648072"/>
                <a:gridCol w="648072"/>
                <a:gridCol w="792089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030430"/>
              </p:ext>
            </p:extLst>
          </p:nvPr>
        </p:nvGraphicFramePr>
        <p:xfrm>
          <a:off x="1143000" y="5157192"/>
          <a:ext cx="6381328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8920"/>
                <a:gridCol w="1799627"/>
                <a:gridCol w="1872781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 Change: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30.9.2014 / 30.9.2013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30.9.2014 / 30.6.2014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Domestic: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Combined: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68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9406-0A58-43A6-8908-2ABA9B2F1DE9}" type="datetime1">
              <a:rPr lang="fi-FI" smtClean="0"/>
              <a:t>24.10.2014</a:t>
            </a:fld>
            <a:endParaRPr lang="fi-FI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79513" y="90963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endParaRPr lang="en-US" sz="2200" b="1"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8313" y="404813"/>
            <a:ext cx="81359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r>
              <a:rPr lang="fi-FI" sz="2400" b="1" dirty="0" smtClean="0">
                <a:solidFill>
                  <a:schemeClr val="tx2"/>
                </a:solidFill>
                <a:ea typeface="ＭＳ Ｐゴシック" pitchFamily="34" charset="-128"/>
              </a:rPr>
              <a:t>Tietotekniikka-alan* </a:t>
            </a:r>
            <a:r>
              <a:rPr lang="fi-FI" sz="2400" b="1" dirty="0">
                <a:solidFill>
                  <a:schemeClr val="tx2"/>
                </a:solidFill>
                <a:ea typeface="ＭＳ Ｐゴシック" pitchFamily="34" charset="-128"/>
              </a:rPr>
              <a:t>uudet tilaukset Suomessa</a:t>
            </a:r>
          </a:p>
          <a:p>
            <a:pPr defTabSz="827088"/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Value of New </a:t>
            </a:r>
            <a:r>
              <a:rPr lang="fi-FI" sz="2000" dirty="0" err="1">
                <a:solidFill>
                  <a:schemeClr val="tx2"/>
                </a:solidFill>
                <a:ea typeface="ＭＳ Ｐゴシック" pitchFamily="34" charset="-128"/>
              </a:rPr>
              <a:t>Orders</a:t>
            </a:r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 in the </a:t>
            </a:r>
            <a:r>
              <a:rPr lang="fi-FI" sz="2000" dirty="0" err="1">
                <a:solidFill>
                  <a:schemeClr val="tx2"/>
                </a:solidFill>
                <a:ea typeface="ＭＳ Ｐゴシック" pitchFamily="34" charset="-128"/>
              </a:rPr>
              <a:t>Information</a:t>
            </a:r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 Technology in Finland  </a:t>
            </a:r>
            <a:endParaRPr lang="fi-FI" sz="2000" b="1" dirty="0">
              <a:solidFill>
                <a:schemeClr val="tx2"/>
              </a:solidFill>
              <a:ea typeface="ＭＳ Ｐゴシック" pitchFamily="34" charset="-128"/>
            </a:endParaRPr>
          </a:p>
          <a:p>
            <a:pPr defTabSz="827088"/>
            <a:endParaRPr lang="fi-FI" sz="2000" b="1" dirty="0">
              <a:solidFill>
                <a:schemeClr val="tx2"/>
              </a:solidFill>
              <a:ea typeface="ＭＳ Ｐゴシック" pitchFamily="34" charset="-128"/>
            </a:endParaRPr>
          </a:p>
          <a:p>
            <a:pPr defTabSz="827088"/>
            <a:endParaRPr lang="fi-FI" sz="2000" b="1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00063" y="1074738"/>
          <a:ext cx="7429500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233452"/>
              </p:ext>
            </p:extLst>
          </p:nvPr>
        </p:nvGraphicFramePr>
        <p:xfrm>
          <a:off x="407988" y="887413"/>
          <a:ext cx="8721725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971550" y="908050"/>
            <a:ext cx="4762886" cy="2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779713" y="6227763"/>
            <a:ext cx="63642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0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1010"/>
              </p:ext>
            </p:extLst>
          </p:nvPr>
        </p:nvGraphicFramePr>
        <p:xfrm>
          <a:off x="1115615" y="4869160"/>
          <a:ext cx="6408710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0871"/>
                <a:gridCol w="640871"/>
                <a:gridCol w="640871"/>
                <a:gridCol w="640871"/>
                <a:gridCol w="640871"/>
                <a:gridCol w="640871"/>
                <a:gridCol w="640871"/>
                <a:gridCol w="640871"/>
                <a:gridCol w="640871"/>
                <a:gridCol w="64087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03270"/>
              </p:ext>
            </p:extLst>
          </p:nvPr>
        </p:nvGraphicFramePr>
        <p:xfrm>
          <a:off x="1728329" y="5229200"/>
          <a:ext cx="5760367" cy="4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8760"/>
                <a:gridCol w="1440091"/>
                <a:gridCol w="1371516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 Change: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III,2014 / III,2013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III,2014 / II,2014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C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+11 %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07704" y="6152980"/>
            <a:ext cx="7365454" cy="5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Lähde/Source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: Teknologiateollisuus ry:n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tilauskantatiedustelun vastaajayritykset, viimeisin tieto heinä-syyskuu 2014 / The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July-September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2014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17</a:t>
            </a:fld>
            <a:endParaRPr lang="fi-FI"/>
          </a:p>
        </p:txBody>
      </p:sp>
      <p:sp>
        <p:nvSpPr>
          <p:cNvPr id="4" name="Suorakulmio 3"/>
          <p:cNvSpPr/>
          <p:nvPr/>
        </p:nvSpPr>
        <p:spPr>
          <a:xfrm>
            <a:off x="1462932" y="5783648"/>
            <a:ext cx="4055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sz="1200" dirty="0" smtClean="0">
                <a:solidFill>
                  <a:schemeClr val="tx2"/>
                </a:solidFill>
              </a:rPr>
              <a:t>*) Pl. pelialan yritykset / </a:t>
            </a:r>
            <a:r>
              <a:rPr lang="fi-FI" sz="1200" dirty="0" err="1" smtClean="0">
                <a:solidFill>
                  <a:schemeClr val="tx2"/>
                </a:solidFill>
              </a:rPr>
              <a:t>Excl</a:t>
            </a:r>
            <a:r>
              <a:rPr lang="fi-FI" sz="1200" dirty="0" smtClean="0">
                <a:solidFill>
                  <a:schemeClr val="tx2"/>
                </a:solidFill>
              </a:rPr>
              <a:t>. </a:t>
            </a:r>
            <a:r>
              <a:rPr lang="fi-FI" sz="1200" dirty="0" err="1" smtClean="0">
                <a:solidFill>
                  <a:schemeClr val="tx2"/>
                </a:solidFill>
              </a:rPr>
              <a:t>game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industry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companies</a:t>
            </a:r>
            <a:r>
              <a:rPr lang="fi-FI" sz="1200" dirty="0" smtClean="0">
                <a:solidFill>
                  <a:schemeClr val="tx2"/>
                </a:solidFill>
              </a:rPr>
              <a:t>.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9196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362C-C422-42C4-90BD-B4F2310C7128}" type="datetime1">
              <a:rPr lang="fi-FI" smtClean="0">
                <a:solidFill>
                  <a:srgbClr val="002664"/>
                </a:solidFill>
              </a:rPr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79513" y="90963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endParaRPr lang="en-US" sz="2200" b="1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4213" y="404813"/>
            <a:ext cx="81359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r>
              <a:rPr lang="fi-FI" sz="2400" b="1" dirty="0" smtClean="0">
                <a:solidFill>
                  <a:srgbClr val="002664"/>
                </a:solidFill>
                <a:ea typeface="ＭＳ Ｐゴシック" pitchFamily="34" charset="-128"/>
              </a:rPr>
              <a:t>Tietotekniikka-alan* tilauskanta Suomessa</a:t>
            </a:r>
          </a:p>
          <a:p>
            <a:pPr defTabSz="827088"/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Value of Order </a:t>
            </a:r>
            <a:r>
              <a:rPr lang="fi-FI" sz="2000" dirty="0" err="1" smtClean="0">
                <a:solidFill>
                  <a:srgbClr val="002664"/>
                </a:solidFill>
                <a:ea typeface="ＭＳ Ｐゴシック" pitchFamily="34" charset="-128"/>
              </a:rPr>
              <a:t>Books</a:t>
            </a:r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 in the </a:t>
            </a:r>
            <a:r>
              <a:rPr lang="fi-FI" sz="2000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 Technology in Finland </a:t>
            </a:r>
            <a:endParaRPr lang="fi-FI" sz="2000" b="1" dirty="0" smtClean="0">
              <a:solidFill>
                <a:srgbClr val="002664"/>
              </a:solidFill>
              <a:ea typeface="ＭＳ Ｐゴシック" pitchFamily="34" charset="-128"/>
            </a:endParaRPr>
          </a:p>
          <a:p>
            <a:pPr defTabSz="827088"/>
            <a:endParaRPr lang="fi-FI" sz="2000" b="1" dirty="0" smtClean="0">
              <a:solidFill>
                <a:srgbClr val="002664"/>
              </a:solidFill>
              <a:ea typeface="ＭＳ Ｐゴシック" pitchFamily="34" charset="-128"/>
            </a:endParaRPr>
          </a:p>
          <a:p>
            <a:pPr defTabSz="827088"/>
            <a:endParaRPr lang="fi-FI" sz="2000" b="1" dirty="0" smtClean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449263" y="1023938"/>
          <a:ext cx="7531100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Chart" r:id="rId3" imgW="8029604" imgH="4771948" progId="MSGraph.Chart.8">
                  <p:embed followColorScheme="full"/>
                </p:oleObj>
              </mc:Choice>
              <mc:Fallback>
                <p:oleObj name="Chart" r:id="rId3" imgW="8029604" imgH="477194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1023938"/>
                        <a:ext cx="7531100" cy="4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072597"/>
              </p:ext>
            </p:extLst>
          </p:nvPr>
        </p:nvGraphicFramePr>
        <p:xfrm>
          <a:off x="1619672" y="1103313"/>
          <a:ext cx="7200478" cy="417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771775" y="1052513"/>
            <a:ext cx="4897438" cy="2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984691"/>
              </p:ext>
            </p:extLst>
          </p:nvPr>
        </p:nvGraphicFramePr>
        <p:xfrm>
          <a:off x="2915816" y="4868615"/>
          <a:ext cx="5544616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3077"/>
                <a:gridCol w="657535"/>
                <a:gridCol w="710848"/>
                <a:gridCol w="781933"/>
                <a:gridCol w="612991"/>
                <a:gridCol w="720080"/>
                <a:gridCol w="648072"/>
                <a:gridCol w="72008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 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195061"/>
              </p:ext>
            </p:extLst>
          </p:nvPr>
        </p:nvGraphicFramePr>
        <p:xfrm>
          <a:off x="2758296" y="5229200"/>
          <a:ext cx="5544641" cy="4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041"/>
                <a:gridCol w="1794368"/>
                <a:gridCol w="1627232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 Change: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30.9.2014 / 30.9.2013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30.9.2014 / 30.6.2014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Combined: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+7 %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912240" y="6152980"/>
            <a:ext cx="7365454" cy="5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Lähde/Source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: Teknologiateollisuus ry:n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tilauskantatiedustelun vastaajayritykset, viimeisin tieto 30.9.2014 /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The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30.9.2014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18</a:t>
            </a:fld>
            <a:endParaRPr lang="fi-FI"/>
          </a:p>
        </p:txBody>
      </p:sp>
      <p:sp>
        <p:nvSpPr>
          <p:cNvPr id="3" name="Suorakulmio 2"/>
          <p:cNvSpPr/>
          <p:nvPr/>
        </p:nvSpPr>
        <p:spPr>
          <a:xfrm>
            <a:off x="2699792" y="580526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*) Pl. pelialan yritykset / </a:t>
            </a:r>
            <a:r>
              <a:rPr lang="fi-FI" sz="1200" dirty="0" err="1">
                <a:solidFill>
                  <a:schemeClr val="tx2"/>
                </a:solidFill>
              </a:rPr>
              <a:t>Excl</a:t>
            </a:r>
            <a:r>
              <a:rPr lang="fi-FI" sz="1200" dirty="0">
                <a:solidFill>
                  <a:schemeClr val="tx2"/>
                </a:solidFill>
              </a:rPr>
              <a:t>. </a:t>
            </a:r>
            <a:r>
              <a:rPr lang="fi-FI" sz="1200" dirty="0" err="1">
                <a:solidFill>
                  <a:schemeClr val="tx2"/>
                </a:solidFill>
              </a:rPr>
              <a:t>game</a:t>
            </a:r>
            <a:r>
              <a:rPr lang="fi-FI" sz="1200" dirty="0">
                <a:solidFill>
                  <a:schemeClr val="tx2"/>
                </a:solidFill>
              </a:rPr>
              <a:t> </a:t>
            </a:r>
            <a:r>
              <a:rPr lang="fi-FI" sz="1200" dirty="0" err="1">
                <a:solidFill>
                  <a:schemeClr val="tx2"/>
                </a:solidFill>
              </a:rPr>
              <a:t>industry</a:t>
            </a:r>
            <a:r>
              <a:rPr lang="fi-FI" sz="1200" dirty="0">
                <a:solidFill>
                  <a:schemeClr val="tx2"/>
                </a:solidFill>
              </a:rPr>
              <a:t> </a:t>
            </a:r>
            <a:r>
              <a:rPr lang="fi-FI" sz="1200" dirty="0" err="1">
                <a:solidFill>
                  <a:schemeClr val="tx2"/>
                </a:solidFill>
              </a:rPr>
              <a:t>companies</a:t>
            </a:r>
            <a:r>
              <a:rPr lang="fi-FI" sz="1200" dirty="0">
                <a:solidFill>
                  <a:schemeClr val="tx2"/>
                </a:solidFill>
              </a:rPr>
              <a:t>.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5635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8606" y="116632"/>
            <a:ext cx="8805393" cy="1000405"/>
          </a:xfrm>
        </p:spPr>
        <p:txBody>
          <a:bodyPr/>
          <a:lstStyle/>
          <a:p>
            <a:r>
              <a:rPr lang="fi-FI" sz="2400" dirty="0" smtClean="0">
                <a:solidFill>
                  <a:srgbClr val="002664"/>
                </a:solidFill>
              </a:rPr>
              <a:t>Teollisuuden uudet tilaukset Euroalueella alkaneet supistua</a:t>
            </a:r>
            <a:br>
              <a:rPr lang="fi-FI" sz="2400" dirty="0" smtClean="0">
                <a:solidFill>
                  <a:srgbClr val="002664"/>
                </a:solidFill>
              </a:rPr>
            </a:br>
            <a:r>
              <a:rPr lang="fi-FI" sz="2000" b="0" dirty="0" err="1" smtClean="0">
                <a:solidFill>
                  <a:srgbClr val="002664"/>
                </a:solidFill>
              </a:rPr>
              <a:t>Number</a:t>
            </a:r>
            <a:r>
              <a:rPr lang="fi-FI" sz="2000" b="0" dirty="0" smtClean="0">
                <a:solidFill>
                  <a:srgbClr val="002664"/>
                </a:solidFill>
              </a:rPr>
              <a:t> of New Industrial </a:t>
            </a:r>
            <a:r>
              <a:rPr lang="fi-FI" sz="2000" b="0" dirty="0" err="1" smtClean="0">
                <a:solidFill>
                  <a:srgbClr val="002664"/>
                </a:solidFill>
              </a:rPr>
              <a:t>Orders</a:t>
            </a:r>
            <a:r>
              <a:rPr lang="fi-FI" sz="2000" b="0" dirty="0" smtClean="0">
                <a:solidFill>
                  <a:srgbClr val="002664"/>
                </a:solidFill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</a:rPr>
              <a:t>Shrinking</a:t>
            </a:r>
            <a:r>
              <a:rPr lang="fi-FI" sz="2000" b="0" dirty="0" smtClean="0">
                <a:solidFill>
                  <a:srgbClr val="002664"/>
                </a:solidFill>
              </a:rPr>
              <a:t> in </a:t>
            </a:r>
            <a:r>
              <a:rPr lang="fi-FI" sz="2000" b="0" dirty="0" err="1" smtClean="0">
                <a:solidFill>
                  <a:srgbClr val="002664"/>
                </a:solidFill>
              </a:rPr>
              <a:t>Eurozone</a:t>
            </a:r>
            <a:endParaRPr lang="fi-FI" sz="2000" b="0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2"/>
          </p:nvPr>
        </p:nvSpPr>
        <p:spPr>
          <a:xfrm>
            <a:off x="339138" y="1268760"/>
            <a:ext cx="8804862" cy="576064"/>
          </a:xfrm>
        </p:spPr>
        <p:txBody>
          <a:bodyPr/>
          <a:lstStyle/>
          <a:p>
            <a:r>
              <a:rPr lang="fi-FI" dirty="0"/>
              <a:t>Teollisuuden ostopäällikköindeksi </a:t>
            </a:r>
            <a:r>
              <a:rPr lang="fi-FI" dirty="0" smtClean="0"/>
              <a:t>/ </a:t>
            </a:r>
            <a:r>
              <a:rPr lang="fi-FI" dirty="0" err="1" smtClean="0"/>
              <a:t>Purchase</a:t>
            </a:r>
            <a:r>
              <a:rPr lang="fi-FI" dirty="0" smtClean="0"/>
              <a:t> </a:t>
            </a:r>
            <a:r>
              <a:rPr lang="fi-FI" dirty="0" err="1" smtClean="0"/>
              <a:t>Managers</a:t>
            </a:r>
            <a:r>
              <a:rPr lang="fi-FI" dirty="0" smtClean="0"/>
              <a:t>’ Index (PMI)</a:t>
            </a:r>
          </a:p>
          <a:p>
            <a:r>
              <a:rPr lang="fi-FI" dirty="0" smtClean="0"/>
              <a:t>50 </a:t>
            </a:r>
            <a:r>
              <a:rPr lang="fi-FI" dirty="0"/>
              <a:t>= ei muutosta </a:t>
            </a:r>
            <a:r>
              <a:rPr lang="fi-FI" dirty="0" smtClean="0"/>
              <a:t>edelliskuukaudesta / 50 = no </a:t>
            </a:r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previous</a:t>
            </a:r>
            <a:r>
              <a:rPr lang="fi-FI" dirty="0" smtClean="0"/>
              <a:t> </a:t>
            </a:r>
            <a:r>
              <a:rPr lang="fi-FI" dirty="0" err="1" smtClean="0"/>
              <a:t>month</a:t>
            </a:r>
            <a:endParaRPr lang="fi-FI" dirty="0"/>
          </a:p>
          <a:p>
            <a:endParaRPr lang="fi-FI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67747" y="6396341"/>
            <a:ext cx="45773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dirty="0" smtClean="0">
                <a:solidFill>
                  <a:srgbClr val="002664"/>
                </a:solidFill>
              </a:rPr>
              <a:t>Viimeisin tieto lokakuu 2014 / </a:t>
            </a:r>
            <a:r>
              <a:rPr lang="fi-FI" sz="1200" dirty="0" err="1" smtClean="0">
                <a:solidFill>
                  <a:srgbClr val="002664"/>
                </a:solidFill>
              </a:rPr>
              <a:t>Latest</a:t>
            </a:r>
            <a:r>
              <a:rPr lang="fi-FI" sz="1200" dirty="0" smtClean="0">
                <a:solidFill>
                  <a:srgbClr val="002664"/>
                </a:solidFill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</a:rPr>
              <a:t>information</a:t>
            </a:r>
            <a:r>
              <a:rPr lang="fi-FI" sz="1200" dirty="0" smtClean="0">
                <a:solidFill>
                  <a:srgbClr val="002664"/>
                </a:solidFill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</a:rPr>
              <a:t>October</a:t>
            </a:r>
            <a:r>
              <a:rPr lang="fi-FI" sz="1200" dirty="0" smtClean="0">
                <a:solidFill>
                  <a:srgbClr val="002664"/>
                </a:solidFill>
              </a:rPr>
              <a:t> 2014.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dirty="0" smtClean="0">
                <a:solidFill>
                  <a:srgbClr val="002664"/>
                </a:solidFill>
              </a:rPr>
              <a:t>Lähde / </a:t>
            </a:r>
            <a:r>
              <a:rPr lang="fi-FI" sz="1200" dirty="0" err="1" smtClean="0">
                <a:solidFill>
                  <a:srgbClr val="002664"/>
                </a:solidFill>
              </a:rPr>
              <a:t>Source</a:t>
            </a:r>
            <a:r>
              <a:rPr lang="fi-FI" sz="1200" dirty="0" smtClean="0">
                <a:solidFill>
                  <a:srgbClr val="002664"/>
                </a:solidFill>
              </a:rPr>
              <a:t>: Markit  </a:t>
            </a:r>
            <a:endParaRPr lang="fi-FI" sz="1200" b="1" dirty="0" smtClean="0">
              <a:solidFill>
                <a:srgbClr val="002664"/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8840"/>
            <a:ext cx="836771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72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69744" y="44624"/>
            <a:ext cx="8762999" cy="784383"/>
          </a:xfrm>
        </p:spPr>
        <p:txBody>
          <a:bodyPr/>
          <a:lstStyle/>
          <a:p>
            <a:r>
              <a:rPr lang="fi-FI" sz="2400" dirty="0" smtClean="0"/>
              <a:t>Venäjän* osuus teknologiateollisuuden Suomen viennistä </a:t>
            </a:r>
            <a:br>
              <a:rPr lang="fi-FI" sz="2400" dirty="0" smtClean="0"/>
            </a:br>
            <a:r>
              <a:rPr lang="fi-FI" sz="2000" b="0" dirty="0" err="1" smtClean="0"/>
              <a:t>Russia’s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Share</a:t>
            </a:r>
            <a:r>
              <a:rPr lang="fi-FI" sz="2000" b="0" dirty="0" smtClean="0"/>
              <a:t> of </a:t>
            </a:r>
            <a:r>
              <a:rPr lang="fi-FI" sz="2000" b="0" dirty="0" err="1" smtClean="0"/>
              <a:t>Finnish</a:t>
            </a:r>
            <a:r>
              <a:rPr lang="fi-FI" sz="2000" b="0" dirty="0" smtClean="0"/>
              <a:t> Technology </a:t>
            </a:r>
            <a:r>
              <a:rPr lang="fi-FI" sz="2000" b="0" dirty="0" err="1" smtClean="0"/>
              <a:t>Exports</a:t>
            </a:r>
            <a:endParaRPr lang="fi-FI" sz="2000" b="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22469"/>
              </p:ext>
            </p:extLst>
          </p:nvPr>
        </p:nvGraphicFramePr>
        <p:xfrm>
          <a:off x="381000" y="1700213"/>
          <a:ext cx="836771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laotsikko 5"/>
          <p:cNvSpPr>
            <a:spLocks noGrp="1"/>
          </p:cNvSpPr>
          <p:nvPr>
            <p:ph type="subTitle" idx="12"/>
          </p:nvPr>
        </p:nvSpPr>
        <p:spPr>
          <a:xfrm>
            <a:off x="323528" y="836712"/>
            <a:ext cx="8366400" cy="576064"/>
          </a:xfrm>
        </p:spPr>
        <p:txBody>
          <a:bodyPr/>
          <a:lstStyle/>
          <a:p>
            <a:r>
              <a:rPr lang="fi-FI" dirty="0" smtClean="0"/>
              <a:t>Osuus vähenee uudelleen noin viiden prosentin tasolle / The </a:t>
            </a:r>
            <a:r>
              <a:rPr lang="fi-FI" dirty="0" err="1" smtClean="0"/>
              <a:t>share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decline</a:t>
            </a:r>
            <a:r>
              <a:rPr lang="fi-FI" dirty="0" smtClean="0"/>
              <a:t> </a:t>
            </a:r>
            <a:r>
              <a:rPr lang="fi-FI" dirty="0" err="1" smtClean="0"/>
              <a:t>again</a:t>
            </a:r>
            <a:r>
              <a:rPr lang="fi-FI" dirty="0" smtClean="0"/>
              <a:t> to the </a:t>
            </a:r>
            <a:r>
              <a:rPr lang="fi-FI" dirty="0" err="1" smtClean="0"/>
              <a:t>level</a:t>
            </a:r>
            <a:r>
              <a:rPr lang="fi-FI" dirty="0" smtClean="0"/>
              <a:t> of </a:t>
            </a:r>
            <a:r>
              <a:rPr lang="fi-FI" dirty="0" err="1" smtClean="0"/>
              <a:t>approximately</a:t>
            </a:r>
            <a:r>
              <a:rPr lang="fi-FI" dirty="0" smtClean="0"/>
              <a:t> </a:t>
            </a:r>
            <a:r>
              <a:rPr lang="fi-FI" dirty="0" err="1" smtClean="0"/>
              <a:t>five</a:t>
            </a:r>
            <a:r>
              <a:rPr lang="fi-FI" dirty="0" smtClean="0"/>
              <a:t> per </a:t>
            </a:r>
            <a:r>
              <a:rPr lang="fi-FI" dirty="0" err="1" smtClean="0"/>
              <a:t>cent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683569" y="151614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002664"/>
                </a:solidFill>
              </a:rPr>
              <a:t>%</a:t>
            </a:r>
            <a:endParaRPr lang="fi-FI" dirty="0">
              <a:solidFill>
                <a:srgbClr val="002664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2195736" y="6383725"/>
            <a:ext cx="4322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srgbClr val="002664"/>
                </a:solidFill>
              </a:rPr>
              <a:t>*) Neuvostoliitto vuoteen 1991 asti / </a:t>
            </a:r>
            <a:r>
              <a:rPr lang="fi-FI" sz="1200" dirty="0" err="1" smtClean="0">
                <a:solidFill>
                  <a:srgbClr val="002664"/>
                </a:solidFill>
              </a:rPr>
              <a:t>Soviet</a:t>
            </a:r>
            <a:r>
              <a:rPr lang="fi-FI" sz="1200" dirty="0" smtClean="0">
                <a:solidFill>
                  <a:srgbClr val="002664"/>
                </a:solidFill>
              </a:rPr>
              <a:t> Union </a:t>
            </a:r>
            <a:r>
              <a:rPr lang="fi-FI" sz="1200" dirty="0" err="1" smtClean="0">
                <a:solidFill>
                  <a:srgbClr val="002664"/>
                </a:solidFill>
              </a:rPr>
              <a:t>up</a:t>
            </a:r>
            <a:r>
              <a:rPr lang="fi-FI" sz="1200" dirty="0" smtClean="0">
                <a:solidFill>
                  <a:srgbClr val="002664"/>
                </a:solidFill>
              </a:rPr>
              <a:t> to 1991.</a:t>
            </a:r>
          </a:p>
          <a:p>
            <a:r>
              <a:rPr lang="fi-FI" sz="1200" dirty="0" smtClean="0">
                <a:solidFill>
                  <a:srgbClr val="002664"/>
                </a:solidFill>
              </a:rPr>
              <a:t>Lähde / </a:t>
            </a:r>
            <a:r>
              <a:rPr lang="fi-FI" sz="1200" dirty="0" err="1" smtClean="0">
                <a:solidFill>
                  <a:srgbClr val="002664"/>
                </a:solidFill>
              </a:rPr>
              <a:t>Source</a:t>
            </a:r>
            <a:r>
              <a:rPr lang="fi-FI" sz="1200" dirty="0" smtClean="0">
                <a:solidFill>
                  <a:srgbClr val="002664"/>
                </a:solidFill>
              </a:rPr>
              <a:t>: Tulli / </a:t>
            </a:r>
            <a:r>
              <a:rPr lang="fi-FI" sz="1200" dirty="0" err="1" smtClean="0">
                <a:solidFill>
                  <a:srgbClr val="002664"/>
                </a:solidFill>
              </a:rPr>
              <a:t>Finnish</a:t>
            </a:r>
            <a:r>
              <a:rPr lang="fi-FI" sz="1200" dirty="0" smtClean="0">
                <a:solidFill>
                  <a:srgbClr val="002664"/>
                </a:solidFill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</a:rPr>
              <a:t>Customs</a:t>
            </a:r>
            <a:r>
              <a:rPr lang="fi-FI" sz="1200" dirty="0" smtClean="0">
                <a:solidFill>
                  <a:srgbClr val="002664"/>
                </a:solidFill>
              </a:rPr>
              <a:t> </a:t>
            </a:r>
            <a:endParaRPr lang="fi-FI" sz="1200" dirty="0">
              <a:solidFill>
                <a:srgbClr val="002664"/>
              </a:solidFill>
            </a:endParaRPr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2514-7A84-4CEE-BB11-145B568549A6}" type="datetime1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055BF9-1BAC-4A23-BF58-5E92733039D3}" type="slidenum">
              <a:rPr lang="fi-FI" smtClean="0">
                <a:solidFill>
                  <a:srgbClr val="002664"/>
                </a:solidFill>
              </a:rPr>
              <a:pPr/>
              <a:t>3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7464" cy="712373"/>
          </a:xfrm>
        </p:spPr>
        <p:txBody>
          <a:bodyPr/>
          <a:lstStyle/>
          <a:p>
            <a:r>
              <a:rPr lang="fi-FI" sz="2400" dirty="0" smtClean="0"/>
              <a:t>Teollisuuden henkilöstö Suomessa</a:t>
            </a:r>
            <a:br>
              <a:rPr lang="fi-FI" sz="2400" dirty="0" smtClean="0"/>
            </a:br>
            <a:r>
              <a:rPr lang="fi-FI" sz="2000" b="0" dirty="0" smtClean="0"/>
              <a:t>Industrial </a:t>
            </a:r>
            <a:r>
              <a:rPr lang="fi-FI" sz="2000" b="0" dirty="0" err="1" smtClean="0"/>
              <a:t>Personnel</a:t>
            </a:r>
            <a:r>
              <a:rPr lang="fi-FI" sz="2000" b="0" dirty="0" smtClean="0"/>
              <a:t> in Finland</a:t>
            </a:r>
            <a:endParaRPr lang="fi-FI" sz="2000" b="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071017"/>
              </p:ext>
            </p:extLst>
          </p:nvPr>
        </p:nvGraphicFramePr>
        <p:xfrm>
          <a:off x="381000" y="1124744"/>
          <a:ext cx="8367713" cy="5183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9B28-889D-4FB7-8155-3C391C129FF1}" type="datetime1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B3BD53-AEE7-49EE-A47D-E46C3B37DCE7}" type="slidenum">
              <a:rPr lang="fi-FI" smtClean="0">
                <a:solidFill>
                  <a:srgbClr val="002664"/>
                </a:solidFill>
              </a:rPr>
              <a:pPr/>
              <a:t>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2267744" y="6299447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rgbClr val="002664"/>
                </a:solidFill>
              </a:rPr>
              <a:t>Lähde / </a:t>
            </a:r>
            <a:r>
              <a:rPr lang="fi-FI" sz="1400" dirty="0" err="1" smtClean="0">
                <a:solidFill>
                  <a:srgbClr val="002664"/>
                </a:solidFill>
              </a:rPr>
              <a:t>Source</a:t>
            </a:r>
            <a:r>
              <a:rPr lang="fi-FI" sz="1400" dirty="0" smtClean="0">
                <a:solidFill>
                  <a:srgbClr val="002664"/>
                </a:solidFill>
              </a:rPr>
              <a:t>: Tilastokeskus, Kansantalouden tilinpito /</a:t>
            </a:r>
          </a:p>
          <a:p>
            <a:r>
              <a:rPr lang="fi-FI" sz="1400" dirty="0" err="1" smtClean="0">
                <a:solidFill>
                  <a:srgbClr val="002664"/>
                </a:solidFill>
              </a:rPr>
              <a:t>Statistics</a:t>
            </a:r>
            <a:r>
              <a:rPr lang="fi-FI" sz="1400" dirty="0" smtClean="0">
                <a:solidFill>
                  <a:srgbClr val="002664"/>
                </a:solidFill>
              </a:rPr>
              <a:t> Finland, National </a:t>
            </a:r>
            <a:r>
              <a:rPr lang="fi-FI" sz="1400" dirty="0" err="1" smtClean="0">
                <a:solidFill>
                  <a:srgbClr val="002664"/>
                </a:solidFill>
              </a:rPr>
              <a:t>Accounts</a:t>
            </a:r>
            <a:endParaRPr lang="fi-FI" sz="14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B700-B543-41A4-A851-A376D27A205F}" type="datetime1">
              <a:rPr lang="fi-FI" smtClean="0"/>
              <a:t>24.10.2014</a:t>
            </a:fld>
            <a:endParaRPr lang="fi-FI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43000" y="92868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40" tIns="41371" rIns="82740" bIns="41371" anchor="ctr"/>
          <a:lstStyle/>
          <a:p>
            <a:pPr defTabSz="827088"/>
            <a:endParaRPr lang="fi-FI" sz="2200" b="1"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4213" y="115888"/>
            <a:ext cx="845978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40" tIns="41371" rIns="82740" bIns="41371" anchor="ctr"/>
          <a:lstStyle/>
          <a:p>
            <a:pPr defTabSz="827088"/>
            <a:r>
              <a:rPr lang="fi-FI" sz="2400" b="1" dirty="0">
                <a:solidFill>
                  <a:schemeClr val="tx2"/>
                </a:solidFill>
                <a:ea typeface="ＭＳ Ｐゴシック" pitchFamily="34" charset="-128"/>
              </a:rPr>
              <a:t>Teknologiateollisuuden* uudet tilaukset Suomessa </a:t>
            </a:r>
          </a:p>
          <a:p>
            <a:pPr defTabSz="827088"/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Value of New </a:t>
            </a:r>
            <a:r>
              <a:rPr lang="fi-FI" sz="2000" dirty="0" err="1">
                <a:solidFill>
                  <a:schemeClr val="tx2"/>
                </a:solidFill>
                <a:ea typeface="ＭＳ Ｐゴシック" pitchFamily="34" charset="-128"/>
              </a:rPr>
              <a:t>Orders</a:t>
            </a:r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 in the Technology Industry* in Finland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687388" y="1093788"/>
          <a:ext cx="6983412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212281"/>
              </p:ext>
            </p:extLst>
          </p:nvPr>
        </p:nvGraphicFramePr>
        <p:xfrm>
          <a:off x="518318" y="836613"/>
          <a:ext cx="844617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331913" y="836613"/>
            <a:ext cx="4762906" cy="29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>
                <a:solidFill>
                  <a:srgbClr val="003976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>
                <a:solidFill>
                  <a:srgbClr val="003976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3976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3976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3976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3976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907704" y="6152980"/>
            <a:ext cx="7365454" cy="5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Lähde/Source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: Teknologiateollisuus ry:n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tilauskantatiedustelun vastaajayritykset, viimeisin tieto heinä-syyskuu 2014 / The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July-September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2014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258888" y="5876925"/>
            <a:ext cx="80142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*) Pl. metallien </a:t>
            </a:r>
            <a:r>
              <a:rPr lang="fi-FI" sz="1200" dirty="0" smtClean="0">
                <a:solidFill>
                  <a:schemeClr val="tx2"/>
                </a:solidFill>
              </a:rPr>
              <a:t>jalostus ja pelialan yritykset </a:t>
            </a:r>
            <a:r>
              <a:rPr lang="fi-FI" sz="1200" dirty="0">
                <a:solidFill>
                  <a:schemeClr val="tx2"/>
                </a:solidFill>
              </a:rPr>
              <a:t>/ </a:t>
            </a:r>
            <a:r>
              <a:rPr lang="fi-FI" sz="1200" dirty="0" err="1">
                <a:solidFill>
                  <a:schemeClr val="tx2"/>
                </a:solidFill>
              </a:rPr>
              <a:t>Excluding</a:t>
            </a:r>
            <a:r>
              <a:rPr lang="fi-FI" sz="1200" dirty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metals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industry</a:t>
            </a:r>
            <a:r>
              <a:rPr lang="fi-FI" sz="1200" dirty="0" smtClean="0">
                <a:solidFill>
                  <a:schemeClr val="tx2"/>
                </a:solidFill>
              </a:rPr>
              <a:t> and </a:t>
            </a:r>
            <a:r>
              <a:rPr lang="fi-FI" sz="1200" dirty="0" err="1" smtClean="0">
                <a:solidFill>
                  <a:schemeClr val="tx2"/>
                </a:solidFill>
              </a:rPr>
              <a:t>game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industry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companies</a:t>
            </a:r>
            <a:r>
              <a:rPr lang="fi-FI" sz="1200" dirty="0" smtClean="0">
                <a:solidFill>
                  <a:schemeClr val="tx2"/>
                </a:solidFill>
              </a:rPr>
              <a:t>. </a:t>
            </a:r>
            <a:endParaRPr lang="fi-FI" sz="1200" dirty="0"/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17307"/>
              </p:ext>
            </p:extLst>
          </p:nvPr>
        </p:nvGraphicFramePr>
        <p:xfrm>
          <a:off x="1403648" y="4725144"/>
          <a:ext cx="5904660" cy="376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</a:tblGrid>
              <a:tr h="37680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819995"/>
              </p:ext>
            </p:extLst>
          </p:nvPr>
        </p:nvGraphicFramePr>
        <p:xfrm>
          <a:off x="1403648" y="5001405"/>
          <a:ext cx="5904383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2482"/>
                <a:gridCol w="1476095"/>
                <a:gridCol w="1405806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 Change: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III,2014 / III,2013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III,2014 / II,2014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+27 %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18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Domestic: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+57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+16 %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) / C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+33 %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+17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9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16A0-26EC-4347-A0ED-DB11AE7AE480}" type="datetime1">
              <a:rPr lang="fi-FI" smtClean="0">
                <a:solidFill>
                  <a:srgbClr val="002664"/>
                </a:solidFill>
              </a:rPr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08063" y="1071563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40" tIns="41371" rIns="82740" bIns="41371" anchor="ctr"/>
          <a:lstStyle/>
          <a:p>
            <a:pPr defTabSz="827088"/>
            <a:endParaRPr lang="fi-FI" sz="2200" b="1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113513"/>
              </p:ext>
            </p:extLst>
          </p:nvPr>
        </p:nvGraphicFramePr>
        <p:xfrm>
          <a:off x="590550" y="1031875"/>
          <a:ext cx="8445946" cy="400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87598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2400" b="1" dirty="0" smtClean="0">
                <a:solidFill>
                  <a:srgbClr val="002664"/>
                </a:solidFill>
                <a:ea typeface="ＭＳ Ｐゴシック" pitchFamily="34" charset="-128"/>
              </a:rPr>
              <a:t>Teknologiateollisuuden* tilauskanta Suomessa </a:t>
            </a:r>
            <a:r>
              <a:rPr lang="fi-FI" sz="2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endParaRPr lang="fi-FI" sz="2400" b="1" dirty="0" smtClean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Value of Order </a:t>
            </a:r>
            <a:r>
              <a:rPr lang="fi-FI" sz="2000" dirty="0" err="1" smtClean="0">
                <a:solidFill>
                  <a:srgbClr val="002664"/>
                </a:solidFill>
                <a:ea typeface="ＭＳ Ｐゴシック" pitchFamily="34" charset="-128"/>
              </a:rPr>
              <a:t>Books</a:t>
            </a:r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 in the Technology Industry* in Finland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293059" y="922066"/>
            <a:ext cx="4762906" cy="29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046089" y="6142038"/>
            <a:ext cx="7055200" cy="76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Lähde/Source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: Teknologiateollisuus ry:n tilauskantatiedustelun vastaajayritykset, viimeisin tieto 30.9.2014 / 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The Federation of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Finnish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Industries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’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order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book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30.9.2014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         	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11188" y="5876925"/>
            <a:ext cx="8137276" cy="26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*) Pl. metallien jalostus ja pelialan yritykset /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Excluding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metals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industry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and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game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industry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  <a:endParaRPr lang="fi-FI" sz="1200" dirty="0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228184" y="1744740"/>
            <a:ext cx="1152525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Yhteensä / </a:t>
            </a:r>
          </a:p>
          <a:p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4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56418"/>
              </p:ext>
            </p:extLst>
          </p:nvPr>
        </p:nvGraphicFramePr>
        <p:xfrm>
          <a:off x="1403648" y="5013176"/>
          <a:ext cx="5904655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/>
                <a:gridCol w="1800200"/>
                <a:gridCol w="1656183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 Change: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30.9.2014 / 30.9.2013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30.9.2014 / 30.6.2014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Domestic: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24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Combined: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343030"/>
              </p:ext>
            </p:extLst>
          </p:nvPr>
        </p:nvGraphicFramePr>
        <p:xfrm>
          <a:off x="1293061" y="4725144"/>
          <a:ext cx="6375283" cy="376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6658"/>
                <a:gridCol w="651224"/>
                <a:gridCol w="622769"/>
                <a:gridCol w="640834"/>
                <a:gridCol w="578825"/>
                <a:gridCol w="631639"/>
                <a:gridCol w="625514"/>
                <a:gridCol w="628576"/>
                <a:gridCol w="628576"/>
                <a:gridCol w="680668"/>
              </a:tblGrid>
              <a:tr h="37680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  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 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92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2937" y="0"/>
            <a:ext cx="8667856" cy="76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62" tIns="41381" rIns="82762" bIns="41381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b="1" dirty="0" smtClean="0">
                <a:solidFill>
                  <a:srgbClr val="002664"/>
                </a:solidFill>
              </a:rPr>
              <a:t>Teknologiateollisuuden yritysten saamat tarjouspyynnöt*</a:t>
            </a:r>
          </a:p>
          <a:p>
            <a:r>
              <a:rPr lang="fi-FI" sz="2000" dirty="0" err="1" smtClean="0">
                <a:solidFill>
                  <a:srgbClr val="002664"/>
                </a:solidFill>
              </a:rPr>
              <a:t>Tender</a:t>
            </a:r>
            <a:r>
              <a:rPr lang="fi-FI" sz="2000" dirty="0" smtClean="0">
                <a:solidFill>
                  <a:srgbClr val="002664"/>
                </a:solidFill>
              </a:rPr>
              <a:t> </a:t>
            </a:r>
            <a:r>
              <a:rPr lang="fi-FI" sz="2000" dirty="0" err="1" smtClean="0">
                <a:solidFill>
                  <a:srgbClr val="002664"/>
                </a:solidFill>
              </a:rPr>
              <a:t>Requests</a:t>
            </a:r>
            <a:r>
              <a:rPr lang="fi-FI" sz="2000" dirty="0" smtClean="0">
                <a:solidFill>
                  <a:srgbClr val="002664"/>
                </a:solidFill>
              </a:rPr>
              <a:t>* </a:t>
            </a:r>
            <a:r>
              <a:rPr lang="fi-FI" sz="2000" dirty="0" err="1" smtClean="0">
                <a:solidFill>
                  <a:srgbClr val="002664"/>
                </a:solidFill>
              </a:rPr>
              <a:t>Received</a:t>
            </a:r>
            <a:r>
              <a:rPr lang="fi-FI" sz="2000" dirty="0" smtClean="0">
                <a:solidFill>
                  <a:srgbClr val="002664"/>
                </a:solidFill>
              </a:rPr>
              <a:t> </a:t>
            </a:r>
            <a:r>
              <a:rPr lang="fi-FI" sz="2000" dirty="0" err="1" smtClean="0">
                <a:solidFill>
                  <a:srgbClr val="002664"/>
                </a:solidFill>
              </a:rPr>
              <a:t>by</a:t>
            </a:r>
            <a:r>
              <a:rPr lang="fi-FI" sz="2000" dirty="0" smtClean="0">
                <a:solidFill>
                  <a:srgbClr val="002664"/>
                </a:solidFill>
              </a:rPr>
              <a:t> Technology Industry </a:t>
            </a:r>
            <a:r>
              <a:rPr lang="fi-FI" sz="2000" dirty="0" err="1" smtClean="0">
                <a:solidFill>
                  <a:srgbClr val="002664"/>
                </a:solidFill>
              </a:rPr>
              <a:t>Companies</a:t>
            </a:r>
            <a:endParaRPr lang="fi-FI" b="1" dirty="0">
              <a:solidFill>
                <a:srgbClr val="002664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46360" y="6165304"/>
            <a:ext cx="6725319" cy="42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62" tIns="41381" rIns="82762" bIns="41381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b="0" dirty="0" err="1" smtClean="0">
                <a:solidFill>
                  <a:srgbClr val="002664"/>
                </a:solidFill>
              </a:rPr>
              <a:t>Lähde/Source</a:t>
            </a:r>
            <a:r>
              <a:rPr lang="fi-FI" sz="1100" b="0" dirty="0" smtClean="0">
                <a:solidFill>
                  <a:srgbClr val="002664"/>
                </a:solidFill>
              </a:rPr>
              <a:t>: </a:t>
            </a:r>
            <a:r>
              <a:rPr lang="fi-FI" sz="1100" b="0" dirty="0">
                <a:solidFill>
                  <a:srgbClr val="002664"/>
                </a:solidFill>
              </a:rPr>
              <a:t>Teknologiateollisuus ry:n </a:t>
            </a:r>
            <a:r>
              <a:rPr lang="fi-FI" sz="1100" b="0" dirty="0" smtClean="0">
                <a:solidFill>
                  <a:srgbClr val="002664"/>
                </a:solidFill>
              </a:rPr>
              <a:t>tilauskantatiedustelu, viimeisin kyselyajankohta: lokakuu 2014 / The Federation of </a:t>
            </a:r>
            <a:r>
              <a:rPr lang="fi-FI" sz="1100" b="0" dirty="0" err="1" smtClean="0">
                <a:solidFill>
                  <a:srgbClr val="002664"/>
                </a:solidFill>
              </a:rPr>
              <a:t>Finnish</a:t>
            </a:r>
            <a:r>
              <a:rPr lang="fi-FI" sz="1100" b="0" dirty="0" smtClean="0">
                <a:solidFill>
                  <a:srgbClr val="002664"/>
                </a:solidFill>
              </a:rPr>
              <a:t> Technology </a:t>
            </a:r>
            <a:r>
              <a:rPr lang="fi-FI" sz="1100" b="0" dirty="0" err="1" smtClean="0">
                <a:solidFill>
                  <a:srgbClr val="002664"/>
                </a:solidFill>
              </a:rPr>
              <a:t>Industries</a:t>
            </a:r>
            <a:r>
              <a:rPr lang="fi-FI" sz="1100" b="0" dirty="0" smtClean="0">
                <a:solidFill>
                  <a:srgbClr val="002664"/>
                </a:solidFill>
              </a:rPr>
              <a:t>’ </a:t>
            </a:r>
            <a:r>
              <a:rPr lang="fi-FI" sz="1100" b="0" dirty="0" err="1" smtClean="0">
                <a:solidFill>
                  <a:srgbClr val="002664"/>
                </a:solidFill>
              </a:rPr>
              <a:t>order</a:t>
            </a:r>
            <a:r>
              <a:rPr lang="fi-FI" sz="1100" b="0" dirty="0" smtClean="0">
                <a:solidFill>
                  <a:srgbClr val="002664"/>
                </a:solidFill>
              </a:rPr>
              <a:t> </a:t>
            </a:r>
            <a:r>
              <a:rPr lang="fi-FI" sz="1100" b="0" dirty="0" err="1" smtClean="0">
                <a:solidFill>
                  <a:srgbClr val="002664"/>
                </a:solidFill>
              </a:rPr>
              <a:t>book</a:t>
            </a:r>
            <a:r>
              <a:rPr lang="fi-FI" sz="1100" b="0" dirty="0" smtClean="0">
                <a:solidFill>
                  <a:srgbClr val="002664"/>
                </a:solidFill>
              </a:rPr>
              <a:t> </a:t>
            </a:r>
            <a:r>
              <a:rPr lang="fi-FI" sz="1100" b="0" dirty="0" err="1" smtClean="0">
                <a:solidFill>
                  <a:srgbClr val="002664"/>
                </a:solidFill>
              </a:rPr>
              <a:t>survey</a:t>
            </a:r>
            <a:r>
              <a:rPr lang="fi-FI" sz="1100" b="0" dirty="0" smtClean="0">
                <a:solidFill>
                  <a:srgbClr val="002664"/>
                </a:solidFill>
              </a:rPr>
              <a:t>, </a:t>
            </a:r>
            <a:r>
              <a:rPr lang="fi-FI" sz="1100" b="0" dirty="0" err="1" smtClean="0">
                <a:solidFill>
                  <a:srgbClr val="002664"/>
                </a:solidFill>
              </a:rPr>
              <a:t>latest</a:t>
            </a:r>
            <a:r>
              <a:rPr lang="fi-FI" sz="1100" b="0" dirty="0" smtClean="0">
                <a:solidFill>
                  <a:srgbClr val="002664"/>
                </a:solidFill>
              </a:rPr>
              <a:t> </a:t>
            </a:r>
            <a:r>
              <a:rPr lang="fi-FI" sz="1100" b="0" dirty="0" err="1" smtClean="0">
                <a:solidFill>
                  <a:srgbClr val="002664"/>
                </a:solidFill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</a:rPr>
              <a:t>: </a:t>
            </a:r>
            <a:r>
              <a:rPr lang="fi-FI" sz="1100" dirty="0" err="1" smtClean="0">
                <a:solidFill>
                  <a:srgbClr val="002664"/>
                </a:solidFill>
              </a:rPr>
              <a:t>October</a:t>
            </a:r>
            <a:r>
              <a:rPr lang="fi-FI" sz="1100" dirty="0" smtClean="0">
                <a:solidFill>
                  <a:srgbClr val="002664"/>
                </a:solidFill>
              </a:rPr>
              <a:t> 2014.</a:t>
            </a:r>
            <a:endParaRPr lang="fi-FI" sz="1100" b="0" dirty="0">
              <a:solidFill>
                <a:srgbClr val="002664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9552" y="5171162"/>
            <a:ext cx="8604448" cy="126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62" tIns="41381" rIns="82762" bIns="41381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”Onko tarjouspyyntöjen määrässä viime viikkoina näkyvissä oleellista vähenemistä tai lisääntymistä</a:t>
            </a:r>
            <a:r>
              <a:rPr lang="fi-FI" sz="1100" dirty="0" smtClean="0">
                <a:solidFill>
                  <a:srgbClr val="002664"/>
                </a:solidFill>
              </a:rPr>
              <a:t>, kun </a:t>
            </a:r>
            <a:r>
              <a:rPr lang="fi-FI" sz="1100" dirty="0">
                <a:solidFill>
                  <a:srgbClr val="002664"/>
                </a:solidFill>
              </a:rPr>
              <a:t>verrataan </a:t>
            </a:r>
            <a:r>
              <a:rPr lang="fi-FI" sz="1100" dirty="0" smtClean="0">
                <a:solidFill>
                  <a:srgbClr val="002664"/>
                </a:solidFill>
              </a:rPr>
              <a:t>tilannetta noin </a:t>
            </a:r>
            <a:r>
              <a:rPr lang="fi-FI" sz="1100" dirty="0">
                <a:solidFill>
                  <a:srgbClr val="002664"/>
                </a:solidFill>
              </a:rPr>
              <a:t>kolme kuukautta sitten vallinneeseen tilanteeseen</a:t>
            </a:r>
            <a:r>
              <a:rPr lang="fi-FI" sz="1100" dirty="0" smtClean="0">
                <a:solidFill>
                  <a:srgbClr val="002664"/>
                </a:solidFill>
              </a:rPr>
              <a:t>”. Saldoluku = niiden yritysten osuus, joissa tarjouspyyntöjen määrä on lisääntynyt – niiden yritysten määrä, joissa tarjouspyyntöjen määrä on vähentynyt.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“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Have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you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experienced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a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notable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increase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or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decrease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in the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number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of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requests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for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tenders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in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recent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weeks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in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comparison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to the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situation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three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months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ago</a:t>
            </a:r>
            <a:r>
              <a:rPr lang="fi-FI" sz="1100" dirty="0" smtClean="0">
                <a:solidFill>
                  <a:srgbClr val="002664"/>
                </a:solidFill>
                <a:ea typeface="ＭＳ Ｐゴシック"/>
                <a:cs typeface="Arial" charset="0"/>
              </a:rPr>
              <a:t>?”.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/>
                <a:cs typeface="Arial" charset="0"/>
              </a:rPr>
              <a:t>Balance</a:t>
            </a:r>
            <a:r>
              <a:rPr lang="fi-FI" sz="1100" dirty="0" smtClean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figure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= the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number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of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companies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receiving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more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requests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- the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number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of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companies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receiving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less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requests</a:t>
            </a:r>
            <a:endParaRPr lang="fi-FI" sz="1100" dirty="0">
              <a:solidFill>
                <a:srgbClr val="002664"/>
              </a:solidFill>
              <a:ea typeface="ＭＳ Ｐゴシック"/>
              <a:cs typeface="Arial" charset="0"/>
            </a:endParaRPr>
          </a:p>
          <a:p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8" name="Kaavio 7"/>
          <p:cNvGraphicFramePr/>
          <p:nvPr>
            <p:extLst>
              <p:ext uri="{D42A27DB-BD31-4B8C-83A1-F6EECF244321}">
                <p14:modId xmlns:p14="http://schemas.microsoft.com/office/powerpoint/2010/main" val="4175008127"/>
              </p:ext>
            </p:extLst>
          </p:nvPr>
        </p:nvGraphicFramePr>
        <p:xfrm>
          <a:off x="395536" y="836712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7</a:t>
            </a:fld>
            <a:endParaRPr lang="fi-FI" dirty="0">
              <a:solidFill>
                <a:srgbClr val="002664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4190-3D74-4FB8-9D71-74616105649C}" type="datetime1">
              <a:rPr lang="fi-FI" smtClean="0"/>
              <a:t>24.10.2014</a:t>
            </a:fld>
            <a:endParaRPr lang="fi-FI" dirty="0"/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304840"/>
              </p:ext>
            </p:extLst>
          </p:nvPr>
        </p:nvGraphicFramePr>
        <p:xfrm>
          <a:off x="1043606" y="2708920"/>
          <a:ext cx="7560840" cy="376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</a:tblGrid>
              <a:tr h="37680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63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>
                <a:ea typeface="ＭＳ Ｐゴシック" pitchFamily="34" charset="-128"/>
              </a:rPr>
              <a:t>Teknologiateollisuuden henkilöstö</a:t>
            </a:r>
            <a:br>
              <a:rPr lang="fi-FI" sz="2400" dirty="0">
                <a:ea typeface="ＭＳ Ｐゴシック" pitchFamily="34" charset="-128"/>
              </a:rPr>
            </a:br>
            <a:r>
              <a:rPr lang="en-GB" sz="2000" b="0" dirty="0">
                <a:ea typeface="ＭＳ Ｐゴシック" pitchFamily="34" charset="-128"/>
              </a:rPr>
              <a:t>Personnel in the Technology </a:t>
            </a:r>
            <a:r>
              <a:rPr lang="en-GB" sz="2000" b="0" dirty="0" smtClean="0">
                <a:ea typeface="ＭＳ Ｐゴシック" pitchFamily="34" charset="-128"/>
              </a:rPr>
              <a:t>Industry</a:t>
            </a:r>
            <a:endParaRPr lang="fi-FI" sz="2000" b="0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61084"/>
              </p:ext>
            </p:extLst>
          </p:nvPr>
        </p:nvGraphicFramePr>
        <p:xfrm>
          <a:off x="467544" y="1176338"/>
          <a:ext cx="7862068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79613" y="6309320"/>
            <a:ext cx="6167437" cy="45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Lähde / </a:t>
            </a:r>
            <a:r>
              <a:rPr lang="en-GB" sz="1200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 Tilastokeskus, Teknologiateollisuus ry:n henkilöstötiedustelu </a:t>
            </a:r>
            <a:r>
              <a:rPr lang="en-GB" sz="1200" dirty="0">
                <a:solidFill>
                  <a:srgbClr val="002664"/>
                </a:solidFill>
                <a:ea typeface="ＭＳ Ｐゴシック" pitchFamily="34" charset="-128"/>
              </a:rPr>
              <a:t>/ Statistics Finland, The Federation of Finnish Technology Industries’ labour force </a:t>
            </a:r>
            <a:r>
              <a:rPr lang="en-GB" sz="1200" dirty="0" smtClean="0">
                <a:solidFill>
                  <a:srgbClr val="002664"/>
                </a:solidFill>
                <a:ea typeface="ＭＳ Ｐゴシック" pitchFamily="34" charset="-128"/>
              </a:rPr>
              <a:t>survey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" name="Pyöristetty kuvaselitesuorakulmio 6"/>
          <p:cNvSpPr/>
          <p:nvPr/>
        </p:nvSpPr>
        <p:spPr bwMode="auto">
          <a:xfrm>
            <a:off x="6588224" y="86860"/>
            <a:ext cx="2448272" cy="1253907"/>
          </a:xfrm>
          <a:prstGeom prst="wedgeRoundRectCallout">
            <a:avLst>
              <a:gd name="adj1" fmla="val -10014"/>
              <a:gd name="adj2" fmla="val 101954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00" smtClean="0">
              <a:solidFill>
                <a:srgbClr val="002664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6618634" y="1322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b="1" dirty="0">
                <a:solidFill>
                  <a:srgbClr val="002664"/>
                </a:solidFill>
                <a:ea typeface="ＭＳ Ｐゴシック" pitchFamily="-128" charset="-128"/>
              </a:rPr>
              <a:t>Henkilöstöstä noin </a:t>
            </a:r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19 </a:t>
            </a:r>
            <a:r>
              <a:rPr lang="fi-FI" sz="1200" b="1" dirty="0">
                <a:solidFill>
                  <a:srgbClr val="002664"/>
                </a:solidFill>
                <a:ea typeface="ＭＳ Ｐゴシック" pitchFamily="-128" charset="-128"/>
              </a:rPr>
              <a:t>000  </a:t>
            </a:r>
          </a:p>
          <a:p>
            <a:r>
              <a:rPr lang="fi-FI" sz="1200" b="1" dirty="0">
                <a:solidFill>
                  <a:srgbClr val="002664"/>
                </a:solidFill>
                <a:ea typeface="ＭＳ Ｐゴシック" pitchFamily="-128" charset="-128"/>
              </a:rPr>
              <a:t>lomautusjärjestelyjen piirissä  </a:t>
            </a:r>
            <a:endParaRPr lang="fi-FI" sz="1200" b="1" dirty="0" smtClean="0">
              <a:solidFill>
                <a:srgbClr val="002664"/>
              </a:solidFill>
              <a:ea typeface="ＭＳ Ｐゴシック" pitchFamily="-128" charset="-128"/>
            </a:endParaRPr>
          </a:p>
          <a:p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30.9.2014 /</a:t>
            </a:r>
          </a:p>
          <a:p>
            <a:r>
              <a:rPr lang="fi-FI" sz="1200" b="1" dirty="0" err="1" smtClean="0">
                <a:solidFill>
                  <a:srgbClr val="002664"/>
                </a:solidFill>
                <a:ea typeface="ＭＳ Ｐゴシック" pitchFamily="-128" charset="-128"/>
              </a:rPr>
              <a:t>Some</a:t>
            </a:r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 19 000 of </a:t>
            </a:r>
            <a:r>
              <a:rPr lang="fi-FI" sz="1200" b="1" dirty="0" err="1" smtClean="0">
                <a:solidFill>
                  <a:srgbClr val="002664"/>
                </a:solidFill>
                <a:ea typeface="ＭＳ Ｐゴシック" pitchFamily="-128" charset="-128"/>
              </a:rPr>
              <a:t>employees</a:t>
            </a:r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</a:p>
          <a:p>
            <a:r>
              <a:rPr lang="fi-FI" sz="1200" b="1" dirty="0" err="1" smtClean="0">
                <a:solidFill>
                  <a:srgbClr val="002664"/>
                </a:solidFill>
                <a:ea typeface="ＭＳ Ｐゴシック" pitchFamily="-128" charset="-128"/>
              </a:rPr>
              <a:t>affected</a:t>
            </a:r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sz="1200" b="1" dirty="0" err="1" smtClean="0">
                <a:solidFill>
                  <a:srgbClr val="002664"/>
                </a:solidFill>
                <a:ea typeface="ＭＳ Ｐゴシック" pitchFamily="-128" charset="-128"/>
              </a:rPr>
              <a:t>by</a:t>
            </a:r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sz="1200" b="1" dirty="0" err="1" smtClean="0">
                <a:solidFill>
                  <a:srgbClr val="002664"/>
                </a:solidFill>
                <a:ea typeface="ＭＳ Ｐゴシック" pitchFamily="-128" charset="-128"/>
              </a:rPr>
              <a:t>temporary</a:t>
            </a:r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sz="1200" b="1" dirty="0" err="1" smtClean="0">
                <a:solidFill>
                  <a:srgbClr val="002664"/>
                </a:solidFill>
                <a:ea typeface="ＭＳ Ｐゴシック" pitchFamily="-128" charset="-128"/>
              </a:rPr>
              <a:t>or</a:t>
            </a:r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sz="1200" b="1" dirty="0" err="1" smtClean="0">
                <a:solidFill>
                  <a:srgbClr val="002664"/>
                </a:solidFill>
                <a:ea typeface="ＭＳ Ｐゴシック" pitchFamily="-128" charset="-128"/>
              </a:rPr>
              <a:t>part-</a:t>
            </a:r>
            <a:endParaRPr lang="fi-FI" sz="1200" b="1" dirty="0" smtClean="0">
              <a:solidFill>
                <a:srgbClr val="002664"/>
              </a:solidFill>
              <a:ea typeface="ＭＳ Ｐゴシック" pitchFamily="-128" charset="-128"/>
            </a:endParaRPr>
          </a:p>
          <a:p>
            <a:r>
              <a:rPr lang="fi-FI" sz="1200" b="1" dirty="0" err="1" smtClean="0">
                <a:solidFill>
                  <a:srgbClr val="002664"/>
                </a:solidFill>
                <a:ea typeface="ＭＳ Ｐゴシック" pitchFamily="-128" charset="-128"/>
              </a:rPr>
              <a:t>time</a:t>
            </a:r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sz="1200" b="1" dirty="0" err="1" smtClean="0">
                <a:solidFill>
                  <a:srgbClr val="002664"/>
                </a:solidFill>
                <a:ea typeface="ＭＳ Ｐゴシック" pitchFamily="-128" charset="-128"/>
              </a:rPr>
              <a:t>lay-offs</a:t>
            </a:r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 30.9.2014</a:t>
            </a:r>
            <a:endParaRPr lang="en-GB" sz="1200" dirty="0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4624-B07F-47C8-BF63-4DAA67E5E601}" type="datetime1">
              <a:rPr lang="fi-FI" smtClean="0">
                <a:solidFill>
                  <a:srgbClr val="002664"/>
                </a:solidFill>
              </a:rPr>
              <a:pPr/>
              <a:t>24.10.2014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8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0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2156-E446-41CA-ACB4-238EB82DCC08}" type="datetime1">
              <a:rPr lang="fi-FI" smtClean="0"/>
              <a:t>24.10.2014</a:t>
            </a:fld>
            <a:endParaRPr lang="fi-FI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79513" y="90963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endParaRPr lang="fi-FI" sz="2200" b="1"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11188" y="333375"/>
            <a:ext cx="85328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r>
              <a:rPr lang="fi-FI" sz="2400" b="1" dirty="0">
                <a:solidFill>
                  <a:schemeClr val="tx2"/>
                </a:solidFill>
                <a:ea typeface="ＭＳ Ｐゴシック" pitchFamily="34" charset="-128"/>
              </a:rPr>
              <a:t>Elektroniikka- ja sähköteollisuuden uudet tilaukset Suomessa </a:t>
            </a:r>
          </a:p>
          <a:p>
            <a:pPr defTabSz="827088"/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Value of New </a:t>
            </a:r>
            <a:r>
              <a:rPr lang="fi-FI" sz="2000" dirty="0" err="1">
                <a:solidFill>
                  <a:schemeClr val="tx2"/>
                </a:solidFill>
                <a:ea typeface="ＭＳ Ｐゴシック" pitchFamily="34" charset="-128"/>
              </a:rPr>
              <a:t>Orders</a:t>
            </a:r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 in the </a:t>
            </a:r>
            <a:r>
              <a:rPr lang="fi-FI" sz="2000" dirty="0" err="1">
                <a:solidFill>
                  <a:schemeClr val="tx2"/>
                </a:solidFill>
                <a:ea typeface="ＭＳ Ｐゴシック" pitchFamily="34" charset="-128"/>
              </a:rPr>
              <a:t>Electronics</a:t>
            </a:r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 and </a:t>
            </a:r>
            <a:r>
              <a:rPr lang="fi-FI" sz="2000" dirty="0" err="1">
                <a:solidFill>
                  <a:schemeClr val="tx2"/>
                </a:solidFill>
                <a:ea typeface="ＭＳ Ｐゴシック" pitchFamily="34" charset="-128"/>
              </a:rPr>
              <a:t>Electrotechnical</a:t>
            </a:r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 Industry in Finland </a:t>
            </a:r>
            <a:endParaRPr lang="fi-FI" sz="2000" b="1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00063" y="1074738"/>
          <a:ext cx="7429500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983499"/>
              </p:ext>
            </p:extLst>
          </p:nvPr>
        </p:nvGraphicFramePr>
        <p:xfrm>
          <a:off x="590550" y="1247775"/>
          <a:ext cx="8373938" cy="401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258888" y="1268413"/>
            <a:ext cx="4762886" cy="2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83336"/>
              </p:ext>
            </p:extLst>
          </p:nvPr>
        </p:nvGraphicFramePr>
        <p:xfrm>
          <a:off x="1403648" y="4868615"/>
          <a:ext cx="5832650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3265"/>
                <a:gridCol w="583265"/>
                <a:gridCol w="583265"/>
                <a:gridCol w="583265"/>
                <a:gridCol w="583265"/>
                <a:gridCol w="583265"/>
                <a:gridCol w="583265"/>
                <a:gridCol w="583265"/>
                <a:gridCol w="583265"/>
                <a:gridCol w="583265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70095"/>
              </p:ext>
            </p:extLst>
          </p:nvPr>
        </p:nvGraphicFramePr>
        <p:xfrm>
          <a:off x="1331640" y="5157192"/>
          <a:ext cx="5616624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5178"/>
                <a:gridCol w="1404155"/>
                <a:gridCol w="1337291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 Change: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III,2014 / III,2013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III,2014 / II,2014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+20 %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Domestic: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- 1 %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C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+20 %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+21 %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07704" y="6152980"/>
            <a:ext cx="7365454" cy="5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Lähde/Source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: Teknologiateollisuus ry:n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tilauskantatiedustelun vastaajayritykset, viimeisin tieto heinä-syyskuu 2014 / The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July-September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2014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36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2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2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Teknologiateollisuus_vaaka</Template>
  <TotalTime>1382</TotalTime>
  <Words>1557</Words>
  <Application>Microsoft Office PowerPoint</Application>
  <PresentationFormat>Näytössä katseltava diaesitys (4:3)</PresentationFormat>
  <Paragraphs>385</Paragraphs>
  <Slides>18</Slides>
  <Notes>0</Notes>
  <HiddenSlides>0</HiddenSlides>
  <MMClips>0</MMClips>
  <ScaleCrop>false</ScaleCrop>
  <HeadingPairs>
    <vt:vector size="6" baseType="variant">
      <vt:variant>
        <vt:lpstr>Teema</vt:lpstr>
      </vt:variant>
      <vt:variant>
        <vt:i4>15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35" baseType="lpstr">
      <vt:lpstr>5nuolen_vaakaKANSI_SUOMI</vt:lpstr>
      <vt:lpstr>1_5nuolen_vaakaKANSI_SUOMI</vt:lpstr>
      <vt:lpstr>2_5nuolen_vaakaKANSI_SUOMI</vt:lpstr>
      <vt:lpstr>3_5nuolen_vaakaKANSI_SUOMI</vt:lpstr>
      <vt:lpstr>4_5nuolen_vaakaKANSI_SUOMI</vt:lpstr>
      <vt:lpstr>20_5nuolen_vaakaKANSI_SUOMI</vt:lpstr>
      <vt:lpstr>14_5nuolen_vaakaKANSI_SUOMI</vt:lpstr>
      <vt:lpstr>5_5nuolen_vaakaKANSI_SUOMI</vt:lpstr>
      <vt:lpstr>6_5nuolen_vaakaKANSI_SUOMI</vt:lpstr>
      <vt:lpstr>9_5nuolen_vaakaKANSI_SUOMI</vt:lpstr>
      <vt:lpstr>7_5nuolen_vaakaKANSI_SUOMI</vt:lpstr>
      <vt:lpstr>8_5nuolen_vaakaKANSI_SUOMI</vt:lpstr>
      <vt:lpstr>10_5nuolen_vaakaKANSI_SUOMI</vt:lpstr>
      <vt:lpstr>42_5nuolen_vaakaKANSI_SUOMI</vt:lpstr>
      <vt:lpstr>52_5nuolen_vaakaKANSI_SUOMI</vt:lpstr>
      <vt:lpstr>Macrobond document</vt:lpstr>
      <vt:lpstr>Chart</vt:lpstr>
      <vt:lpstr>Teollisuustuotanto Yhdysvalloissa kasvanut vahvasti,  Suomessa tuotanto jäänyt matalalle tasolle  Strong Growth in US Industrial Production, Finnish Production Volumes  Remain Low </vt:lpstr>
      <vt:lpstr>Teollisuuden uudet tilaukset Euroalueella alkaneet supistua Number of New Industrial Orders Shrinking in Eurozone</vt:lpstr>
      <vt:lpstr>Venäjän* osuus teknologiateollisuuden Suomen viennistä  Russia’s Share of Finnish Technology Exports</vt:lpstr>
      <vt:lpstr>Teollisuuden henkilöstö Suomessa Industrial Personnel in Finland</vt:lpstr>
      <vt:lpstr>PowerPoint-esitys</vt:lpstr>
      <vt:lpstr>PowerPoint-esitys</vt:lpstr>
      <vt:lpstr>PowerPoint-esitys</vt:lpstr>
      <vt:lpstr>Teknologiateollisuuden henkilöstö Personnel in the Technology Industry</vt:lpstr>
      <vt:lpstr>PowerPoint-esitys</vt:lpstr>
      <vt:lpstr>PowerPoint-esitys</vt:lpstr>
      <vt:lpstr>PowerPoint-esitys</vt:lpstr>
      <vt:lpstr>PowerPoint-esitys</vt:lpstr>
      <vt:lpstr>Metallien jalostuksen liikevaihto Suomessa Turnover of the Metals Industry in Finland</vt:lpstr>
      <vt:lpstr>Metallien jalostuksen tuotannon määrä Suomessa Production Volume of the Metals Industry in Finland </vt:lpstr>
      <vt:lpstr>PowerPoint-esitys</vt:lpstr>
      <vt:lpstr>PowerPoint-esitys</vt:lpstr>
      <vt:lpstr>PowerPoint-esitys</vt:lpstr>
      <vt:lpstr>PowerPoint-esitys</vt:lpstr>
    </vt:vector>
  </TitlesOfParts>
  <Company>EK liittoyhteiso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Petteri Rautaporras</dc:creator>
  <cp:lastModifiedBy>Palokangas Jukka</cp:lastModifiedBy>
  <cp:revision>193</cp:revision>
  <cp:lastPrinted>2014-07-25T08:43:10Z</cp:lastPrinted>
  <dcterms:created xsi:type="dcterms:W3CDTF">2013-04-23T05:48:14Z</dcterms:created>
  <dcterms:modified xsi:type="dcterms:W3CDTF">2014-10-24T12:26:18Z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482.21.01.003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Teknologiateollisuus_vaaka.potx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482.90.01.001</vt:lpwstr>
  </property>
  <property fmtid="{D5CDD505-2E9C-101B-9397-08002B2CF9AE}" pid="10" name="dvDefinitionVersion">
    <vt:lpwstr>1.0 / 17.2.2012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1</vt:lpwstr>
  </property>
</Properties>
</file>