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89" d="100"/>
          <a:sy n="89" d="100"/>
        </p:scale>
        <p:origin x="524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Toimihenkilöiden ansiokehitys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14916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Kaikki toimihenkilöt,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165163"/>
          </a:xfrm>
        </p:spPr>
        <p:txBody>
          <a:bodyPr/>
          <a:lstStyle/>
          <a:p>
            <a:r>
              <a:rPr lang="fi-FI" dirty="0"/>
              <a:t>Kuukausiansio ilman tulospalkkioita sisältää kiinteän kuukausipalkan, palkkiopalkan muuttuvan osan, vuorolisät sekä luontoisedut.</a:t>
            </a:r>
          </a:p>
          <a:p>
            <a:r>
              <a:rPr lang="fi-FI" dirty="0"/>
              <a:t>Identtisten muutokset on laskettu sellaisista henkilöistä, joilta löytyy havainto kummaltakin perättäiseltä ajankohdalta.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3800362"/>
              </p:ext>
            </p:extLst>
          </p:nvPr>
        </p:nvGraphicFramePr>
        <p:xfrm>
          <a:off x="273501" y="843559"/>
          <a:ext cx="8385941" cy="388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2978">
                <a:tc>
                  <a:txBody>
                    <a:bodyPr/>
                    <a:lstStyle/>
                    <a:p>
                      <a:pPr algn="ctr"/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Kuukausipalkka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 kuukausipalkka,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tulospalkkioita, 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2000-2001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2001-2002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2002-2003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2003-2004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2004-2005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613183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895054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266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49274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Ylemmät toimihenkilöt,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165163"/>
          </a:xfrm>
        </p:spPr>
        <p:txBody>
          <a:bodyPr/>
          <a:lstStyle/>
          <a:p>
            <a:r>
              <a:rPr lang="fi-FI" dirty="0"/>
              <a:t>Kuukausiansio ilman tulospalkkioita sisältää kiinteän kuukausipalkan, palkkiopalkan muuttuvan osan, vuorolisät sekä luontoisedut.</a:t>
            </a:r>
          </a:p>
          <a:p>
            <a:r>
              <a:rPr lang="fi-FI" dirty="0"/>
              <a:t>Identtisten muutokset on laskettu sellaisista henkilöistä, joilta löytyy havainto kummaltakin perättäiseltä ajankohdalta.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5571846"/>
              </p:ext>
            </p:extLst>
          </p:nvPr>
        </p:nvGraphicFramePr>
        <p:xfrm>
          <a:off x="273501" y="843559"/>
          <a:ext cx="8385941" cy="3881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2979">
                <a:tc>
                  <a:txBody>
                    <a:bodyPr/>
                    <a:lstStyle/>
                    <a:p>
                      <a:pPr algn="ctr"/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kuukausipalkka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 kuukausipalkka,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tulospalkkioita, 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2000-2001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2001-2002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2002-2003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2003-2004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2004-2005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1263106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2016-2017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599949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9539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82977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Toimihenkilöt,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12.4.2019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165163"/>
          </a:xfrm>
        </p:spPr>
        <p:txBody>
          <a:bodyPr/>
          <a:lstStyle/>
          <a:p>
            <a:r>
              <a:rPr lang="fi-FI" dirty="0"/>
              <a:t>Kuukausiansio ilman tulospalkkioita sisältää kiinteän kuukausipalkan, palkkiopalkan muuttuvan osan, vuorolisät sekä luontoisedut.</a:t>
            </a:r>
          </a:p>
          <a:p>
            <a:r>
              <a:rPr lang="fi-FI" dirty="0"/>
              <a:t>Identtisten muutokset on laskettu sellaisista henkilöistä, joilta löytyy havainto kummaltakin perättäiseltä ajankohdalta.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56480215"/>
              </p:ext>
            </p:extLst>
          </p:nvPr>
        </p:nvGraphicFramePr>
        <p:xfrm>
          <a:off x="273501" y="843559"/>
          <a:ext cx="8385941" cy="3881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2979">
                <a:tc>
                  <a:txBody>
                    <a:bodyPr/>
                    <a:lstStyle/>
                    <a:p>
                      <a:pPr algn="ctr"/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kuukausipalkka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 kuukausipalkka,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tulospalkkioita, 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2000-2001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2001-2002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2002-2003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2003-2004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2004-2005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7113017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2016-2017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605935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9560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4767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</TotalTime>
  <Words>577</Words>
  <Application>Microsoft Office PowerPoint</Application>
  <PresentationFormat>Näytössä katseltava esitys (16:9)</PresentationFormat>
  <Paragraphs>442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9</cp:revision>
  <cp:lastPrinted>2016-06-09T07:47:11Z</cp:lastPrinted>
  <dcterms:created xsi:type="dcterms:W3CDTF">2016-09-05T07:19:58Z</dcterms:created>
  <dcterms:modified xsi:type="dcterms:W3CDTF">2019-04-12T09:11:50Z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