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3" r:id="rId4"/>
    <p:sldId id="258" r:id="rId5"/>
    <p:sldId id="264" r:id="rId6"/>
    <p:sldId id="269" r:id="rId7"/>
    <p:sldId id="268" r:id="rId8"/>
    <p:sldId id="259" r:id="rId9"/>
    <p:sldId id="260" r:id="rId10"/>
    <p:sldId id="270" r:id="rId11"/>
    <p:sldId id="271" r:id="rId12"/>
    <p:sldId id="272" r:id="rId13"/>
    <p:sldId id="273" r:id="rId14"/>
    <p:sldId id="265" r:id="rId15"/>
    <p:sldId id="266" r:id="rId16"/>
    <p:sldId id="262" r:id="rId17"/>
    <p:sldId id="267" r:id="rId18"/>
  </p:sldIdLst>
  <p:sldSz cx="10369550" cy="6911975"/>
  <p:notesSz cx="6858000" cy="9144000"/>
  <p:defaultTextStyle>
    <a:defPPr>
      <a:defRPr lang="fi-FI"/>
    </a:defPPr>
    <a:lvl1pPr marL="0" algn="l" defTabSz="9140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34" algn="l" defTabSz="9140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069" algn="l" defTabSz="9140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04" algn="l" defTabSz="9140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139" algn="l" defTabSz="9140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173" algn="l" defTabSz="9140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207" algn="l" defTabSz="9140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243" algn="l" defTabSz="9140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278" algn="l" defTabSz="9140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7">
          <p15:clr>
            <a:srgbClr val="A4A3A4"/>
          </p15:clr>
        </p15:guide>
        <p15:guide id="2" pos="32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0F0"/>
    <a:srgbClr val="2F20EC"/>
    <a:srgbClr val="FCEE21"/>
    <a:srgbClr val="C11A4D"/>
    <a:srgbClr val="FF4770"/>
    <a:srgbClr val="9F01FF"/>
    <a:srgbClr val="0EC501"/>
    <a:srgbClr val="FE01D3"/>
    <a:srgbClr val="30BEFE"/>
    <a:srgbClr val="D49D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25" autoAdjust="0"/>
  </p:normalViewPr>
  <p:slideViewPr>
    <p:cSldViewPr showGuides="1">
      <p:cViewPr varScale="1">
        <p:scale>
          <a:sx n="115" d="100"/>
          <a:sy n="115" d="100"/>
        </p:scale>
        <p:origin x="1032" y="114"/>
      </p:cViewPr>
      <p:guideLst>
        <p:guide orient="horz" pos="2177"/>
        <p:guide pos="3266"/>
      </p:guideLst>
    </p:cSldViewPr>
  </p:slideViewPr>
  <p:outlineViewPr>
    <p:cViewPr>
      <p:scale>
        <a:sx n="33" d="100"/>
        <a:sy n="33" d="100"/>
      </p:scale>
      <p:origin x="0" y="18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31" d="100"/>
          <a:sy n="131" d="100"/>
        </p:scale>
        <p:origin x="-4792" y="-12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3.xlsx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4.xlsx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5.xlsx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6.xlsx"/><Relationship Id="rId1" Type="http://schemas.openxmlformats.org/officeDocument/2006/relationships/themeOverride" Target="../theme/themeOverride16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2933818356341804E-2"/>
          <c:y val="2.8281583771735234E-2"/>
          <c:w val="0.93037105837640466"/>
          <c:h val="0.820877468412613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Toimipaikat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Taul1!$B$1:$E$1</c:f>
              <c:strCache>
                <c:ptCount val="4"/>
                <c:pt idx="0">
                  <c:v>Työntekijät</c:v>
                </c:pt>
                <c:pt idx="1">
                  <c:v>Toimihenkilöt</c:v>
                </c:pt>
                <c:pt idx="2">
                  <c:v>Ylemmät</c:v>
                </c:pt>
                <c:pt idx="3">
                  <c:v>Yhteensä</c:v>
                </c:pt>
              </c:strCache>
            </c:strRef>
          </c:cat>
          <c:val>
            <c:numRef>
              <c:f>Taul1!$B$2:$E$2</c:f>
              <c:numCache>
                <c:formatCode>0.0\ %</c:formatCode>
                <c:ptCount val="4"/>
                <c:pt idx="0">
                  <c:v>0.64255319148936174</c:v>
                </c:pt>
                <c:pt idx="1">
                  <c:v>0.66666666666666663</c:v>
                </c:pt>
                <c:pt idx="2">
                  <c:v>0.67289719626168221</c:v>
                </c:pt>
                <c:pt idx="3">
                  <c:v>0.66</c:v>
                </c:pt>
              </c:numCache>
            </c:numRef>
          </c:val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Henkilöstö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Taul1!$B$1:$E$1</c:f>
              <c:strCache>
                <c:ptCount val="4"/>
                <c:pt idx="0">
                  <c:v>Työntekijät</c:v>
                </c:pt>
                <c:pt idx="1">
                  <c:v>Toimihenkilöt</c:v>
                </c:pt>
                <c:pt idx="2">
                  <c:v>Ylemmät</c:v>
                </c:pt>
                <c:pt idx="3">
                  <c:v>Yhteensä</c:v>
                </c:pt>
              </c:strCache>
            </c:strRef>
          </c:cat>
          <c:val>
            <c:numRef>
              <c:f>Taul1!$B$3:$E$3</c:f>
              <c:numCache>
                <c:formatCode>0.0\ %</c:formatCode>
                <c:ptCount val="4"/>
                <c:pt idx="0">
                  <c:v>0.86265355325092796</c:v>
                </c:pt>
                <c:pt idx="1">
                  <c:v>0.81822873658133777</c:v>
                </c:pt>
                <c:pt idx="2">
                  <c:v>0.91208905175095933</c:v>
                </c:pt>
                <c:pt idx="3">
                  <c:v>0.87809285515707536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15293808"/>
        <c:axId val="315294200"/>
      </c:barChart>
      <c:catAx>
        <c:axId val="315293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fi-FI"/>
          </a:p>
        </c:txPr>
        <c:crossAx val="315294200"/>
        <c:crosses val="autoZero"/>
        <c:auto val="1"/>
        <c:lblAlgn val="ctr"/>
        <c:lblOffset val="100"/>
        <c:noMultiLvlLbl val="0"/>
      </c:catAx>
      <c:valAx>
        <c:axId val="315294200"/>
        <c:scaling>
          <c:orientation val="minMax"/>
          <c:max val="1"/>
        </c:scaling>
        <c:delete val="0"/>
        <c:axPos val="l"/>
        <c:majorGridlines>
          <c:spPr>
            <a:ln>
              <a:prstDash val="lgDash"/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fi-FI"/>
          </a:p>
        </c:txPr>
        <c:crossAx val="31529380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="1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fi-FI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2933818356341804E-2"/>
          <c:y val="2.8281583771735234E-2"/>
          <c:w val="0.93037105837640466"/>
          <c:h val="0.820877468412613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Kevät 2014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Taul1!$B$1:$E$1</c:f>
              <c:strCache>
                <c:ptCount val="4"/>
                <c:pt idx="0">
                  <c:v>Työntekijät</c:v>
                </c:pt>
                <c:pt idx="1">
                  <c:v>Toimihenkilöt</c:v>
                </c:pt>
                <c:pt idx="2">
                  <c:v>Ylemmät</c:v>
                </c:pt>
                <c:pt idx="3">
                  <c:v>Yhteensä</c:v>
                </c:pt>
              </c:strCache>
            </c:strRef>
          </c:cat>
          <c:val>
            <c:numRef>
              <c:f>Taul1!$B$2:$E$2</c:f>
              <c:numCache>
                <c:formatCode>0.0\ %</c:formatCode>
                <c:ptCount val="4"/>
                <c:pt idx="0">
                  <c:v>0.16822429906542055</c:v>
                </c:pt>
                <c:pt idx="1">
                  <c:v>0.15068493150684931</c:v>
                </c:pt>
                <c:pt idx="2">
                  <c:v>0.19576719576719576</c:v>
                </c:pt>
                <c:pt idx="3">
                  <c:v>0.17041800643086816</c:v>
                </c:pt>
              </c:numCache>
            </c:numRef>
          </c:val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Kevät 2015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Taul1!$B$1:$E$1</c:f>
              <c:strCache>
                <c:ptCount val="4"/>
                <c:pt idx="0">
                  <c:v>Työntekijät</c:v>
                </c:pt>
                <c:pt idx="1">
                  <c:v>Toimihenkilöt</c:v>
                </c:pt>
                <c:pt idx="2">
                  <c:v>Ylemmät</c:v>
                </c:pt>
                <c:pt idx="3">
                  <c:v>Yhteensä</c:v>
                </c:pt>
              </c:strCache>
            </c:strRef>
          </c:cat>
          <c:val>
            <c:numRef>
              <c:f>Taul1!$B$3:$E$3</c:f>
              <c:numCache>
                <c:formatCode>0.0\ %</c:formatCode>
                <c:ptCount val="4"/>
                <c:pt idx="0">
                  <c:v>0.15833333333333333</c:v>
                </c:pt>
                <c:pt idx="1">
                  <c:v>0.16532258064516128</c:v>
                </c:pt>
                <c:pt idx="2">
                  <c:v>0.2</c:v>
                </c:pt>
                <c:pt idx="3">
                  <c:v>0.17372881355932204</c:v>
                </c:pt>
              </c:numCache>
            </c:numRef>
          </c:val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Syksy 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Taul1!$B$1:$E$1</c:f>
              <c:strCache>
                <c:ptCount val="4"/>
                <c:pt idx="0">
                  <c:v>Työntekijät</c:v>
                </c:pt>
                <c:pt idx="1">
                  <c:v>Toimihenkilöt</c:v>
                </c:pt>
                <c:pt idx="2">
                  <c:v>Ylemmät</c:v>
                </c:pt>
                <c:pt idx="3">
                  <c:v>Yhteensä</c:v>
                </c:pt>
              </c:strCache>
            </c:strRef>
          </c:cat>
          <c:val>
            <c:numRef>
              <c:f>Taul1!$B$4:$E$4</c:f>
              <c:numCache>
                <c:formatCode>0.0\ %</c:formatCode>
                <c:ptCount val="4"/>
                <c:pt idx="0">
                  <c:v>0.111</c:v>
                </c:pt>
                <c:pt idx="1">
                  <c:v>0.12236286919831224</c:v>
                </c:pt>
                <c:pt idx="2">
                  <c:v>0.16355140186915887</c:v>
                </c:pt>
                <c:pt idx="3">
                  <c:v>0.13119533527696792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20850840"/>
        <c:axId val="320851232"/>
      </c:barChart>
      <c:catAx>
        <c:axId val="320850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fi-FI"/>
          </a:p>
        </c:txPr>
        <c:crossAx val="320851232"/>
        <c:crosses val="autoZero"/>
        <c:auto val="1"/>
        <c:lblAlgn val="ctr"/>
        <c:lblOffset val="100"/>
        <c:noMultiLvlLbl val="0"/>
      </c:catAx>
      <c:valAx>
        <c:axId val="320851232"/>
        <c:scaling>
          <c:orientation val="minMax"/>
          <c:max val="0.25"/>
        </c:scaling>
        <c:delete val="0"/>
        <c:axPos val="l"/>
        <c:majorGridlines>
          <c:spPr>
            <a:ln>
              <a:prstDash val="lgDash"/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fi-FI"/>
          </a:p>
        </c:txPr>
        <c:crossAx val="32085084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="1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fi-FI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2933818356341804E-2"/>
          <c:y val="2.8281583771735234E-2"/>
          <c:w val="0.93037105837640466"/>
          <c:h val="0.820877468412613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Paikallinen palkkaratkaisu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Taul1!$B$1:$D$1</c:f>
              <c:strCache>
                <c:ptCount val="3"/>
                <c:pt idx="0">
                  <c:v>Tietotekniikka-ala</c:v>
                </c:pt>
                <c:pt idx="1">
                  <c:v>SKOL toimihenkilöt</c:v>
                </c:pt>
                <c:pt idx="2">
                  <c:v>SKOL ylemmät</c:v>
                </c:pt>
              </c:strCache>
            </c:strRef>
          </c:cat>
          <c:val>
            <c:numRef>
              <c:f>Taul1!$B$2:$D$2</c:f>
              <c:numCache>
                <c:formatCode>0.0\ %</c:formatCode>
                <c:ptCount val="3"/>
                <c:pt idx="0">
                  <c:v>0.26582278481012656</c:v>
                </c:pt>
                <c:pt idx="1">
                  <c:v>0.1111111111111111</c:v>
                </c:pt>
                <c:pt idx="2">
                  <c:v>0.15714285714285714</c:v>
                </c:pt>
              </c:numCache>
            </c:numRef>
          </c:val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Työnantajan päätöksellä toteutettu korotus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Taul1!$B$1:$D$1</c:f>
              <c:strCache>
                <c:ptCount val="3"/>
                <c:pt idx="0">
                  <c:v>Tietotekniikka-ala</c:v>
                </c:pt>
                <c:pt idx="1">
                  <c:v>SKOL toimihenkilöt</c:v>
                </c:pt>
                <c:pt idx="2">
                  <c:v>SKOL ylemmät</c:v>
                </c:pt>
              </c:strCache>
            </c:strRef>
          </c:cat>
          <c:val>
            <c:numRef>
              <c:f>Taul1!$B$3:$D$3</c:f>
              <c:numCache>
                <c:formatCode>0.0\ %</c:formatCode>
                <c:ptCount val="3"/>
                <c:pt idx="0">
                  <c:v>5.0632911392405063E-2</c:v>
                </c:pt>
                <c:pt idx="1">
                  <c:v>6.3492063492063489E-2</c:v>
                </c:pt>
                <c:pt idx="2">
                  <c:v>7.1428571428571425E-2</c:v>
                </c:pt>
              </c:numCache>
            </c:numRef>
          </c:val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Yleiskorotus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Taul1!$B$1:$D$1</c:f>
              <c:strCache>
                <c:ptCount val="3"/>
                <c:pt idx="0">
                  <c:v>Tietotekniikka-ala</c:v>
                </c:pt>
                <c:pt idx="1">
                  <c:v>SKOL toimihenkilöt</c:v>
                </c:pt>
                <c:pt idx="2">
                  <c:v>SKOL ylemmät</c:v>
                </c:pt>
              </c:strCache>
            </c:strRef>
          </c:cat>
          <c:val>
            <c:numRef>
              <c:f>Taul1!$B$4:$D$4</c:f>
              <c:numCache>
                <c:formatCode>0.0\ %</c:formatCode>
                <c:ptCount val="3"/>
                <c:pt idx="0">
                  <c:v>0.68354430379746833</c:v>
                </c:pt>
                <c:pt idx="1">
                  <c:v>0.82539682539682535</c:v>
                </c:pt>
                <c:pt idx="2">
                  <c:v>0.77142857142857146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20852016"/>
        <c:axId val="320852408"/>
      </c:barChart>
      <c:catAx>
        <c:axId val="320852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fi-FI"/>
          </a:p>
        </c:txPr>
        <c:crossAx val="320852408"/>
        <c:crosses val="autoZero"/>
        <c:auto val="1"/>
        <c:lblAlgn val="ctr"/>
        <c:lblOffset val="100"/>
        <c:noMultiLvlLbl val="0"/>
      </c:catAx>
      <c:valAx>
        <c:axId val="320852408"/>
        <c:scaling>
          <c:orientation val="minMax"/>
          <c:max val="1"/>
        </c:scaling>
        <c:delete val="0"/>
        <c:axPos val="l"/>
        <c:majorGridlines>
          <c:spPr>
            <a:ln>
              <a:prstDash val="lgDash"/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fi-FI"/>
          </a:p>
        </c:txPr>
        <c:crossAx val="32085201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="1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fi-FI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2933818356341804E-2"/>
          <c:y val="2.8281583771735234E-2"/>
          <c:w val="0.93037105837640466"/>
          <c:h val="0.820877468412613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Kevät 2014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Taul1!$B$1:$D$1</c:f>
              <c:strCache>
                <c:ptCount val="3"/>
                <c:pt idx="0">
                  <c:v>Tietotekniikka-ala</c:v>
                </c:pt>
                <c:pt idx="1">
                  <c:v>SKOL toimihenkilöt</c:v>
                </c:pt>
                <c:pt idx="2">
                  <c:v>SKOL ylemmät</c:v>
                </c:pt>
              </c:strCache>
            </c:strRef>
          </c:cat>
          <c:val>
            <c:numRef>
              <c:f>Taul1!$B$2:$D$2</c:f>
              <c:numCache>
                <c:formatCode>0.0\ %</c:formatCode>
                <c:ptCount val="3"/>
                <c:pt idx="0">
                  <c:v>0.184</c:v>
                </c:pt>
                <c:pt idx="1">
                  <c:v>3.6999999999999998E-2</c:v>
                </c:pt>
                <c:pt idx="2">
                  <c:v>6.2E-2</c:v>
                </c:pt>
              </c:numCache>
            </c:numRef>
          </c:val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Kevät 2015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Taul1!$B$1:$D$1</c:f>
              <c:strCache>
                <c:ptCount val="3"/>
                <c:pt idx="0">
                  <c:v>Tietotekniikka-ala</c:v>
                </c:pt>
                <c:pt idx="1">
                  <c:v>SKOL toimihenkilöt</c:v>
                </c:pt>
                <c:pt idx="2">
                  <c:v>SKOL ylemmät</c:v>
                </c:pt>
              </c:strCache>
            </c:strRef>
          </c:cat>
          <c:val>
            <c:numRef>
              <c:f>Taul1!$B$3:$D$3</c:f>
              <c:numCache>
                <c:formatCode>0.0\ %</c:formatCode>
                <c:ptCount val="3"/>
                <c:pt idx="0">
                  <c:v>0.24199999999999999</c:v>
                </c:pt>
                <c:pt idx="1">
                  <c:v>0.22</c:v>
                </c:pt>
                <c:pt idx="2">
                  <c:v>0.254</c:v>
                </c:pt>
              </c:numCache>
            </c:numRef>
          </c:val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Syksy 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Taul1!$B$1:$D$1</c:f>
              <c:strCache>
                <c:ptCount val="3"/>
                <c:pt idx="0">
                  <c:v>Tietotekniikka-ala</c:v>
                </c:pt>
                <c:pt idx="1">
                  <c:v>SKOL toimihenkilöt</c:v>
                </c:pt>
                <c:pt idx="2">
                  <c:v>SKOL ylemmät</c:v>
                </c:pt>
              </c:strCache>
            </c:strRef>
          </c:cat>
          <c:val>
            <c:numRef>
              <c:f>Taul1!$B$4:$D$4</c:f>
              <c:numCache>
                <c:formatCode>0.0\ %</c:formatCode>
                <c:ptCount val="3"/>
                <c:pt idx="0">
                  <c:v>0.26600000000000001</c:v>
                </c:pt>
                <c:pt idx="1">
                  <c:v>0.111</c:v>
                </c:pt>
                <c:pt idx="2">
                  <c:v>0.157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21284856"/>
        <c:axId val="321285248"/>
      </c:barChart>
      <c:catAx>
        <c:axId val="321284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fi-FI"/>
          </a:p>
        </c:txPr>
        <c:crossAx val="321285248"/>
        <c:crosses val="autoZero"/>
        <c:auto val="1"/>
        <c:lblAlgn val="ctr"/>
        <c:lblOffset val="100"/>
        <c:noMultiLvlLbl val="0"/>
      </c:catAx>
      <c:valAx>
        <c:axId val="321285248"/>
        <c:scaling>
          <c:orientation val="minMax"/>
          <c:max val="0.30000000000000004"/>
        </c:scaling>
        <c:delete val="0"/>
        <c:axPos val="l"/>
        <c:majorGridlines>
          <c:spPr>
            <a:ln>
              <a:prstDash val="lgDash"/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fi-FI"/>
          </a:p>
        </c:txPr>
        <c:crossAx val="32128485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="1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fi-FI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2933818356341804E-2"/>
          <c:y val="2.8281583771735234E-2"/>
          <c:w val="0.93037105837640466"/>
          <c:h val="0.820877468412613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Paikallinen palkkaratkaisu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Taul1!$B$1:$E$1</c:f>
              <c:strCache>
                <c:ptCount val="4"/>
                <c:pt idx="0">
                  <c:v>Työntekijät</c:v>
                </c:pt>
                <c:pt idx="1">
                  <c:v>Toimihenkilöt</c:v>
                </c:pt>
                <c:pt idx="2">
                  <c:v>Ylemmät</c:v>
                </c:pt>
                <c:pt idx="3">
                  <c:v>Yhteensä</c:v>
                </c:pt>
              </c:strCache>
            </c:strRef>
          </c:cat>
          <c:val>
            <c:numRef>
              <c:f>Taul1!$B$2:$E$2</c:f>
              <c:numCache>
                <c:formatCode>0.0\ %</c:formatCode>
                <c:ptCount val="4"/>
                <c:pt idx="0">
                  <c:v>0.10925720408709962</c:v>
                </c:pt>
                <c:pt idx="1">
                  <c:v>0.16277869529314615</c:v>
                </c:pt>
                <c:pt idx="2">
                  <c:v>0.32015072423687213</c:v>
                </c:pt>
                <c:pt idx="3">
                  <c:v>0.21148796836870232</c:v>
                </c:pt>
              </c:numCache>
            </c:numRef>
          </c:val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Työnantajan päätöksellä toteutettu korotus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Taul1!$B$1:$E$1</c:f>
              <c:strCache>
                <c:ptCount val="4"/>
                <c:pt idx="0">
                  <c:v>Työntekijät</c:v>
                </c:pt>
                <c:pt idx="1">
                  <c:v>Toimihenkilöt</c:v>
                </c:pt>
                <c:pt idx="2">
                  <c:v>Ylemmät</c:v>
                </c:pt>
                <c:pt idx="3">
                  <c:v>Yhteensä</c:v>
                </c:pt>
              </c:strCache>
            </c:strRef>
          </c:cat>
          <c:val>
            <c:numRef>
              <c:f>Taul1!$B$3:$E$3</c:f>
              <c:numCache>
                <c:formatCode>0.0\ %</c:formatCode>
                <c:ptCount val="4"/>
                <c:pt idx="0">
                  <c:v>3.2911101756534383E-3</c:v>
                </c:pt>
                <c:pt idx="1">
                  <c:v>7.8447563996696945E-3</c:v>
                </c:pt>
                <c:pt idx="2">
                  <c:v>2.7655823279289244E-3</c:v>
                </c:pt>
                <c:pt idx="3">
                  <c:v>3.7376826367652057E-3</c:v>
                </c:pt>
              </c:numCache>
            </c:numRef>
          </c:val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Yleiskorotus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Taul1!$B$1:$E$1</c:f>
              <c:strCache>
                <c:ptCount val="4"/>
                <c:pt idx="0">
                  <c:v>Työntekijät</c:v>
                </c:pt>
                <c:pt idx="1">
                  <c:v>Toimihenkilöt</c:v>
                </c:pt>
                <c:pt idx="2">
                  <c:v>Ylemmät</c:v>
                </c:pt>
                <c:pt idx="3">
                  <c:v>Yhteensä</c:v>
                </c:pt>
              </c:strCache>
            </c:strRef>
          </c:cat>
          <c:val>
            <c:numRef>
              <c:f>Taul1!$B$4:$E$4</c:f>
              <c:numCache>
                <c:formatCode>0.0\ %</c:formatCode>
                <c:ptCount val="4"/>
                <c:pt idx="0">
                  <c:v>0.88745168573724698</c:v>
                </c:pt>
                <c:pt idx="1">
                  <c:v>0.8293765483071841</c:v>
                </c:pt>
                <c:pt idx="2">
                  <c:v>0.67708369343519892</c:v>
                </c:pt>
                <c:pt idx="3">
                  <c:v>0.78477434899453247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21286816"/>
        <c:axId val="321287208"/>
      </c:barChart>
      <c:catAx>
        <c:axId val="321286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fi-FI"/>
          </a:p>
        </c:txPr>
        <c:crossAx val="321287208"/>
        <c:crosses val="autoZero"/>
        <c:auto val="1"/>
        <c:lblAlgn val="ctr"/>
        <c:lblOffset val="100"/>
        <c:noMultiLvlLbl val="0"/>
      </c:catAx>
      <c:valAx>
        <c:axId val="321287208"/>
        <c:scaling>
          <c:orientation val="minMax"/>
          <c:max val="1"/>
        </c:scaling>
        <c:delete val="0"/>
        <c:axPos val="l"/>
        <c:majorGridlines>
          <c:spPr>
            <a:ln>
              <a:prstDash val="lgDash"/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fi-FI"/>
          </a:p>
        </c:txPr>
        <c:crossAx val="32128681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="1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fi-FI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2933818356341804E-2"/>
          <c:y val="2.8281583771735234E-2"/>
          <c:w val="0.93037105837640466"/>
          <c:h val="0.820877468412613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Kevät 2014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Taul1!$B$1:$E$1</c:f>
              <c:strCache>
                <c:ptCount val="4"/>
                <c:pt idx="0">
                  <c:v>Työntekijät</c:v>
                </c:pt>
                <c:pt idx="1">
                  <c:v>Toimihenkilöt</c:v>
                </c:pt>
                <c:pt idx="2">
                  <c:v>Ylemmät</c:v>
                </c:pt>
                <c:pt idx="3">
                  <c:v>Yhteensä</c:v>
                </c:pt>
              </c:strCache>
            </c:strRef>
          </c:cat>
          <c:val>
            <c:numRef>
              <c:f>Taul1!$B$2:$E$2</c:f>
              <c:numCache>
                <c:formatCode>0.0\ %</c:formatCode>
                <c:ptCount val="4"/>
                <c:pt idx="0">
                  <c:v>0.23497585864465981</c:v>
                </c:pt>
                <c:pt idx="1">
                  <c:v>0.20197319434102756</c:v>
                </c:pt>
                <c:pt idx="2">
                  <c:v>0.27740674376934354</c:v>
                </c:pt>
                <c:pt idx="3">
                  <c:v>0.24839330709776053</c:v>
                </c:pt>
              </c:numCache>
            </c:numRef>
          </c:val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Kevät 2015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Taul1!$B$1:$E$1</c:f>
              <c:strCache>
                <c:ptCount val="4"/>
                <c:pt idx="0">
                  <c:v>Työntekijät</c:v>
                </c:pt>
                <c:pt idx="1">
                  <c:v>Toimihenkilöt</c:v>
                </c:pt>
                <c:pt idx="2">
                  <c:v>Ylemmät</c:v>
                </c:pt>
                <c:pt idx="3">
                  <c:v>Yhteensä</c:v>
                </c:pt>
              </c:strCache>
            </c:strRef>
          </c:cat>
          <c:val>
            <c:numRef>
              <c:f>Taul1!$B$3:$E$3</c:f>
              <c:numCache>
                <c:formatCode>0.0\ %</c:formatCode>
                <c:ptCount val="4"/>
                <c:pt idx="0">
                  <c:v>0.25998178761557861</c:v>
                </c:pt>
                <c:pt idx="1">
                  <c:v>0.28591000105385184</c:v>
                </c:pt>
                <c:pt idx="2">
                  <c:v>0.1741302603748815</c:v>
                </c:pt>
                <c:pt idx="3">
                  <c:v>0.22777752318103356</c:v>
                </c:pt>
              </c:numCache>
            </c:numRef>
          </c:val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Syksy 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Taul1!$B$1:$E$1</c:f>
              <c:strCache>
                <c:ptCount val="4"/>
                <c:pt idx="0">
                  <c:v>Työntekijät</c:v>
                </c:pt>
                <c:pt idx="1">
                  <c:v>Toimihenkilöt</c:v>
                </c:pt>
                <c:pt idx="2">
                  <c:v>Ylemmät</c:v>
                </c:pt>
                <c:pt idx="3">
                  <c:v>Yhteensä</c:v>
                </c:pt>
              </c:strCache>
            </c:strRef>
          </c:cat>
          <c:val>
            <c:numRef>
              <c:f>Taul1!$B$4:$E$4</c:f>
              <c:numCache>
                <c:formatCode>0.0\ %</c:formatCode>
                <c:ptCount val="4"/>
                <c:pt idx="0">
                  <c:v>0.10925720408709962</c:v>
                </c:pt>
                <c:pt idx="1">
                  <c:v>0.16277869529314615</c:v>
                </c:pt>
                <c:pt idx="2">
                  <c:v>0.32015072423687213</c:v>
                </c:pt>
                <c:pt idx="3">
                  <c:v>0.21148796836870232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18046280"/>
        <c:axId val="318046672"/>
      </c:barChart>
      <c:catAx>
        <c:axId val="318046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fi-FI"/>
          </a:p>
        </c:txPr>
        <c:crossAx val="318046672"/>
        <c:crosses val="autoZero"/>
        <c:auto val="1"/>
        <c:lblAlgn val="ctr"/>
        <c:lblOffset val="100"/>
        <c:noMultiLvlLbl val="0"/>
      </c:catAx>
      <c:valAx>
        <c:axId val="318046672"/>
        <c:scaling>
          <c:orientation val="minMax"/>
          <c:max val="0.35000000000000003"/>
        </c:scaling>
        <c:delete val="0"/>
        <c:axPos val="l"/>
        <c:majorGridlines>
          <c:spPr>
            <a:ln>
              <a:prstDash val="lgDash"/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fi-FI"/>
          </a:p>
        </c:txPr>
        <c:crossAx val="31804628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="1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fi-FI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2933818356341804E-2"/>
          <c:y val="2.8281583771735234E-2"/>
          <c:w val="0.93037105837640466"/>
          <c:h val="0.820877468412613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Paikallinen palkkaratkaisu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Taul1!$B$1:$D$1</c:f>
              <c:strCache>
                <c:ptCount val="3"/>
                <c:pt idx="0">
                  <c:v>Tietotekniikka-ala</c:v>
                </c:pt>
                <c:pt idx="1">
                  <c:v>SKOL toimihenkilöt</c:v>
                </c:pt>
                <c:pt idx="2">
                  <c:v>SKOL ylemmät</c:v>
                </c:pt>
              </c:strCache>
            </c:strRef>
          </c:cat>
          <c:val>
            <c:numRef>
              <c:f>Taul1!$B$2:$D$2</c:f>
              <c:numCache>
                <c:formatCode>0.0\ %</c:formatCode>
                <c:ptCount val="3"/>
                <c:pt idx="0">
                  <c:v>0.58499999999999996</c:v>
                </c:pt>
                <c:pt idx="1">
                  <c:v>0.13600000000000001</c:v>
                </c:pt>
                <c:pt idx="2">
                  <c:v>0.17199999999999999</c:v>
                </c:pt>
              </c:numCache>
            </c:numRef>
          </c:val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Työnantajan päätöksellä toteutettu korotus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Taul1!$B$1:$D$1</c:f>
              <c:strCache>
                <c:ptCount val="3"/>
                <c:pt idx="0">
                  <c:v>Tietotekniikka-ala</c:v>
                </c:pt>
                <c:pt idx="1">
                  <c:v>SKOL toimihenkilöt</c:v>
                </c:pt>
                <c:pt idx="2">
                  <c:v>SKOL ylemmät</c:v>
                </c:pt>
              </c:strCache>
            </c:strRef>
          </c:cat>
          <c:val>
            <c:numRef>
              <c:f>Taul1!$B$3:$D$3</c:f>
              <c:numCache>
                <c:formatCode>0.0\ %</c:formatCode>
                <c:ptCount val="3"/>
                <c:pt idx="0">
                  <c:v>1.0999999999999999E-2</c:v>
                </c:pt>
                <c:pt idx="1">
                  <c:v>1.9E-2</c:v>
                </c:pt>
                <c:pt idx="2">
                  <c:v>5.0000000000000001E-3</c:v>
                </c:pt>
              </c:numCache>
            </c:numRef>
          </c:val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Yleiskorotus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Taul1!$B$1:$D$1</c:f>
              <c:strCache>
                <c:ptCount val="3"/>
                <c:pt idx="0">
                  <c:v>Tietotekniikka-ala</c:v>
                </c:pt>
                <c:pt idx="1">
                  <c:v>SKOL toimihenkilöt</c:v>
                </c:pt>
                <c:pt idx="2">
                  <c:v>SKOL ylemmät</c:v>
                </c:pt>
              </c:strCache>
            </c:strRef>
          </c:cat>
          <c:val>
            <c:numRef>
              <c:f>Taul1!$B$4:$D$4</c:f>
              <c:numCache>
                <c:formatCode>0.0\ %</c:formatCode>
                <c:ptCount val="3"/>
                <c:pt idx="0">
                  <c:v>0.40400000000000003</c:v>
                </c:pt>
                <c:pt idx="1">
                  <c:v>0.84399999999999997</c:v>
                </c:pt>
                <c:pt idx="2">
                  <c:v>0.82299999999999995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18047456"/>
        <c:axId val="318047848"/>
      </c:barChart>
      <c:catAx>
        <c:axId val="318047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fi-FI"/>
          </a:p>
        </c:txPr>
        <c:crossAx val="318047848"/>
        <c:crosses val="autoZero"/>
        <c:auto val="1"/>
        <c:lblAlgn val="ctr"/>
        <c:lblOffset val="100"/>
        <c:noMultiLvlLbl val="0"/>
      </c:catAx>
      <c:valAx>
        <c:axId val="318047848"/>
        <c:scaling>
          <c:orientation val="minMax"/>
          <c:max val="1"/>
        </c:scaling>
        <c:delete val="0"/>
        <c:axPos val="l"/>
        <c:majorGridlines>
          <c:spPr>
            <a:ln>
              <a:prstDash val="lgDash"/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fi-FI"/>
          </a:p>
        </c:txPr>
        <c:crossAx val="31804745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="1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fi-FI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2933818356341804E-2"/>
          <c:y val="2.8281583771735234E-2"/>
          <c:w val="0.93037105837640466"/>
          <c:h val="0.820877468412613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Kevät 2014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Taul1!$B$1:$D$1</c:f>
              <c:strCache>
                <c:ptCount val="3"/>
                <c:pt idx="0">
                  <c:v>Tietotekniikka-ala</c:v>
                </c:pt>
                <c:pt idx="1">
                  <c:v>SKOL toimihenkilöt</c:v>
                </c:pt>
                <c:pt idx="2">
                  <c:v>SKOL ylemmät</c:v>
                </c:pt>
              </c:strCache>
            </c:strRef>
          </c:cat>
          <c:val>
            <c:numRef>
              <c:f>Taul1!$B$2:$D$2</c:f>
              <c:numCache>
                <c:formatCode>0.0\ %</c:formatCode>
                <c:ptCount val="3"/>
                <c:pt idx="0">
                  <c:v>0.10100000000000001</c:v>
                </c:pt>
                <c:pt idx="1">
                  <c:v>7.9000000000000001E-2</c:v>
                </c:pt>
                <c:pt idx="2">
                  <c:v>0.128</c:v>
                </c:pt>
              </c:numCache>
            </c:numRef>
          </c:val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Kevät 2015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Taul1!$B$1:$D$1</c:f>
              <c:strCache>
                <c:ptCount val="3"/>
                <c:pt idx="0">
                  <c:v>Tietotekniikka-ala</c:v>
                </c:pt>
                <c:pt idx="1">
                  <c:v>SKOL toimihenkilöt</c:v>
                </c:pt>
                <c:pt idx="2">
                  <c:v>SKOL ylemmät</c:v>
                </c:pt>
              </c:strCache>
            </c:strRef>
          </c:cat>
          <c:val>
            <c:numRef>
              <c:f>Taul1!$B$3:$D$3</c:f>
              <c:numCache>
                <c:formatCode>0.0\ %</c:formatCode>
                <c:ptCount val="3"/>
                <c:pt idx="0">
                  <c:v>0.45300000000000001</c:v>
                </c:pt>
                <c:pt idx="1">
                  <c:v>9.6000000000000002E-2</c:v>
                </c:pt>
                <c:pt idx="2">
                  <c:v>0.16700000000000001</c:v>
                </c:pt>
              </c:numCache>
            </c:numRef>
          </c:val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Syksy 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Taul1!$B$1:$D$1</c:f>
              <c:strCache>
                <c:ptCount val="3"/>
                <c:pt idx="0">
                  <c:v>Tietotekniikka-ala</c:v>
                </c:pt>
                <c:pt idx="1">
                  <c:v>SKOL toimihenkilöt</c:v>
                </c:pt>
                <c:pt idx="2">
                  <c:v>SKOL ylemmät</c:v>
                </c:pt>
              </c:strCache>
            </c:strRef>
          </c:cat>
          <c:val>
            <c:numRef>
              <c:f>Taul1!$B$4:$D$4</c:f>
              <c:numCache>
                <c:formatCode>0.0\ %</c:formatCode>
                <c:ptCount val="3"/>
                <c:pt idx="0">
                  <c:v>0.58499999999999996</c:v>
                </c:pt>
                <c:pt idx="1">
                  <c:v>0.13600000000000001</c:v>
                </c:pt>
                <c:pt idx="2">
                  <c:v>0.17199999999999999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18048632"/>
        <c:axId val="318049024"/>
      </c:barChart>
      <c:catAx>
        <c:axId val="318048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fi-FI"/>
          </a:p>
        </c:txPr>
        <c:crossAx val="318049024"/>
        <c:crosses val="autoZero"/>
        <c:auto val="1"/>
        <c:lblAlgn val="ctr"/>
        <c:lblOffset val="100"/>
        <c:noMultiLvlLbl val="0"/>
      </c:catAx>
      <c:valAx>
        <c:axId val="318049024"/>
        <c:scaling>
          <c:orientation val="minMax"/>
          <c:max val="0.60000000000000009"/>
        </c:scaling>
        <c:delete val="0"/>
        <c:axPos val="l"/>
        <c:majorGridlines>
          <c:spPr>
            <a:ln>
              <a:prstDash val="lgDash"/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fi-FI"/>
          </a:p>
        </c:txPr>
        <c:crossAx val="31804863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="1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fi-FI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2933818356341804E-2"/>
          <c:y val="2.8281583771735234E-2"/>
          <c:w val="0.93037105837640466"/>
          <c:h val="0.820877468412613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Kevät 2014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Taul1!$B$1:$E$1</c:f>
              <c:strCache>
                <c:ptCount val="4"/>
                <c:pt idx="0">
                  <c:v>Työntekijät</c:v>
                </c:pt>
                <c:pt idx="1">
                  <c:v>Toimihenkilöt</c:v>
                </c:pt>
                <c:pt idx="2">
                  <c:v>Ylemmät</c:v>
                </c:pt>
                <c:pt idx="3">
                  <c:v>Yhteensä</c:v>
                </c:pt>
              </c:strCache>
            </c:strRef>
          </c:cat>
          <c:val>
            <c:numRef>
              <c:f>Taul1!$B$2:$E$2</c:f>
              <c:numCache>
                <c:formatCode>0.0\ %</c:formatCode>
                <c:ptCount val="4"/>
                <c:pt idx="0">
                  <c:v>0.91452932917850904</c:v>
                </c:pt>
                <c:pt idx="1">
                  <c:v>0.90050260610573341</c:v>
                </c:pt>
                <c:pt idx="2">
                  <c:v>0.93461475810392569</c:v>
                </c:pt>
                <c:pt idx="3">
                  <c:v>0.9211234110019535</c:v>
                </c:pt>
              </c:numCache>
            </c:numRef>
          </c:val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Kevät 2015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Taul1!$B$1:$E$1</c:f>
              <c:strCache>
                <c:ptCount val="4"/>
                <c:pt idx="0">
                  <c:v>Työntekijät</c:v>
                </c:pt>
                <c:pt idx="1">
                  <c:v>Toimihenkilöt</c:v>
                </c:pt>
                <c:pt idx="2">
                  <c:v>Ylemmät</c:v>
                </c:pt>
                <c:pt idx="3">
                  <c:v>Yhteensä</c:v>
                </c:pt>
              </c:strCache>
            </c:strRef>
          </c:cat>
          <c:val>
            <c:numRef>
              <c:f>Taul1!$B$3:$E$3</c:f>
              <c:numCache>
                <c:formatCode>0.0\ %</c:formatCode>
                <c:ptCount val="4"/>
                <c:pt idx="0">
                  <c:v>0.89534883720930236</c:v>
                </c:pt>
                <c:pt idx="1">
                  <c:v>0.84539993676889025</c:v>
                </c:pt>
                <c:pt idx="2">
                  <c:v>0.93822478302093215</c:v>
                </c:pt>
                <c:pt idx="3">
                  <c:v>0.90606907718864094</c:v>
                </c:pt>
              </c:numCache>
            </c:numRef>
          </c:val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Syksy 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Taul1!$B$1:$E$1</c:f>
              <c:strCache>
                <c:ptCount val="4"/>
                <c:pt idx="0">
                  <c:v>Työntekijät</c:v>
                </c:pt>
                <c:pt idx="1">
                  <c:v>Toimihenkilöt</c:v>
                </c:pt>
                <c:pt idx="2">
                  <c:v>Ylemmät</c:v>
                </c:pt>
                <c:pt idx="3">
                  <c:v>Yhteensä</c:v>
                </c:pt>
              </c:strCache>
            </c:strRef>
          </c:cat>
          <c:val>
            <c:numRef>
              <c:f>Taul1!$B$4:$E$4</c:f>
              <c:numCache>
                <c:formatCode>0.0\ %</c:formatCode>
                <c:ptCount val="4"/>
                <c:pt idx="0">
                  <c:v>0.86265355325092796</c:v>
                </c:pt>
                <c:pt idx="1">
                  <c:v>0.81822873658133777</c:v>
                </c:pt>
                <c:pt idx="2">
                  <c:v>0.91208905175095933</c:v>
                </c:pt>
                <c:pt idx="3">
                  <c:v>0.87809285515707536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09333696"/>
        <c:axId val="209334088"/>
      </c:barChart>
      <c:catAx>
        <c:axId val="209333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fi-FI"/>
          </a:p>
        </c:txPr>
        <c:crossAx val="209334088"/>
        <c:crosses val="autoZero"/>
        <c:auto val="1"/>
        <c:lblAlgn val="ctr"/>
        <c:lblOffset val="100"/>
        <c:noMultiLvlLbl val="0"/>
      </c:catAx>
      <c:valAx>
        <c:axId val="209334088"/>
        <c:scaling>
          <c:orientation val="minMax"/>
          <c:max val="1"/>
        </c:scaling>
        <c:delete val="0"/>
        <c:axPos val="l"/>
        <c:majorGridlines>
          <c:spPr>
            <a:ln>
              <a:prstDash val="lgDash"/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fi-FI"/>
          </a:p>
        </c:txPr>
        <c:crossAx val="20933369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="1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fi-FI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2933818356341804E-2"/>
          <c:y val="2.8281583771735234E-2"/>
          <c:w val="0.93037105837640466"/>
          <c:h val="0.820877468412613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Toimipaikat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Taul1!$B$1:$D$1</c:f>
              <c:strCache>
                <c:ptCount val="3"/>
                <c:pt idx="0">
                  <c:v>Tietotekniikka-ala</c:v>
                </c:pt>
                <c:pt idx="1">
                  <c:v>SKOL toimihenkilöt</c:v>
                </c:pt>
                <c:pt idx="2">
                  <c:v>SKOL ylemmät</c:v>
                </c:pt>
              </c:strCache>
            </c:strRef>
          </c:cat>
          <c:val>
            <c:numRef>
              <c:f>Taul1!$B$2:$D$2</c:f>
              <c:numCache>
                <c:formatCode>0.0\ %</c:formatCode>
                <c:ptCount val="3"/>
                <c:pt idx="0">
                  <c:v>0.59499999999999997</c:v>
                </c:pt>
                <c:pt idx="1">
                  <c:v>0.33300000000000002</c:v>
                </c:pt>
                <c:pt idx="2">
                  <c:v>0.35699999999999998</c:v>
                </c:pt>
              </c:numCache>
            </c:numRef>
          </c:val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Henkilöstö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Taul1!$B$1:$D$1</c:f>
              <c:strCache>
                <c:ptCount val="3"/>
                <c:pt idx="0">
                  <c:v>Tietotekniikka-ala</c:v>
                </c:pt>
                <c:pt idx="1">
                  <c:v>SKOL toimihenkilöt</c:v>
                </c:pt>
                <c:pt idx="2">
                  <c:v>SKOL ylemmät</c:v>
                </c:pt>
              </c:strCache>
            </c:strRef>
          </c:cat>
          <c:val>
            <c:numRef>
              <c:f>Taul1!$B$3:$D$3</c:f>
              <c:numCache>
                <c:formatCode>0.0\ %</c:formatCode>
                <c:ptCount val="3"/>
                <c:pt idx="0">
                  <c:v>0.82199999999999995</c:v>
                </c:pt>
                <c:pt idx="1">
                  <c:v>0.50900000000000001</c:v>
                </c:pt>
                <c:pt idx="2">
                  <c:v>0.60199999999999998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09334872"/>
        <c:axId val="209335264"/>
      </c:barChart>
      <c:catAx>
        <c:axId val="209334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fi-FI"/>
          </a:p>
        </c:txPr>
        <c:crossAx val="209335264"/>
        <c:crosses val="autoZero"/>
        <c:auto val="1"/>
        <c:lblAlgn val="ctr"/>
        <c:lblOffset val="100"/>
        <c:noMultiLvlLbl val="0"/>
      </c:catAx>
      <c:valAx>
        <c:axId val="209335264"/>
        <c:scaling>
          <c:orientation val="minMax"/>
          <c:max val="1"/>
        </c:scaling>
        <c:delete val="0"/>
        <c:axPos val="l"/>
        <c:majorGridlines>
          <c:spPr>
            <a:ln>
              <a:prstDash val="lgDash"/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fi-FI"/>
          </a:p>
        </c:txPr>
        <c:crossAx val="20933487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="1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fi-FI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2933818356341804E-2"/>
          <c:y val="2.8281583771735234E-2"/>
          <c:w val="0.93037105837640466"/>
          <c:h val="0.820877468412613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Kevät 2014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Taul1!$B$1:$D$1</c:f>
              <c:strCache>
                <c:ptCount val="3"/>
                <c:pt idx="0">
                  <c:v>Tietotekniikka-ala</c:v>
                </c:pt>
                <c:pt idx="1">
                  <c:v>SKOL toimihenkilöt</c:v>
                </c:pt>
                <c:pt idx="2">
                  <c:v>SKOL ylemmät</c:v>
                </c:pt>
              </c:strCache>
            </c:strRef>
          </c:cat>
          <c:val>
            <c:numRef>
              <c:f>Taul1!$B$2:$D$2</c:f>
              <c:numCache>
                <c:formatCode>0.0\ %</c:formatCode>
                <c:ptCount val="3"/>
                <c:pt idx="0">
                  <c:v>0.61899999999999999</c:v>
                </c:pt>
                <c:pt idx="1">
                  <c:v>0.55000000000000004</c:v>
                </c:pt>
                <c:pt idx="2">
                  <c:v>0.89100000000000001</c:v>
                </c:pt>
              </c:numCache>
            </c:numRef>
          </c:val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Kevät 2015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Taul1!$B$1:$D$1</c:f>
              <c:strCache>
                <c:ptCount val="3"/>
                <c:pt idx="0">
                  <c:v>Tietotekniikka-ala</c:v>
                </c:pt>
                <c:pt idx="1">
                  <c:v>SKOL toimihenkilöt</c:v>
                </c:pt>
                <c:pt idx="2">
                  <c:v>SKOL ylemmät</c:v>
                </c:pt>
              </c:strCache>
            </c:strRef>
          </c:cat>
          <c:val>
            <c:numRef>
              <c:f>Taul1!$B$3:$D$3</c:f>
              <c:numCache>
                <c:formatCode>0.0\ %</c:formatCode>
                <c:ptCount val="3"/>
                <c:pt idx="0">
                  <c:v>0.88100000000000001</c:v>
                </c:pt>
                <c:pt idx="1">
                  <c:v>0.73199999999999998</c:v>
                </c:pt>
                <c:pt idx="2">
                  <c:v>0.56899999999999995</c:v>
                </c:pt>
              </c:numCache>
            </c:numRef>
          </c:val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Syksy 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Taul1!$B$1:$D$1</c:f>
              <c:strCache>
                <c:ptCount val="3"/>
                <c:pt idx="0">
                  <c:v>Tietotekniikka-ala</c:v>
                </c:pt>
                <c:pt idx="1">
                  <c:v>SKOL toimihenkilöt</c:v>
                </c:pt>
                <c:pt idx="2">
                  <c:v>SKOL ylemmät</c:v>
                </c:pt>
              </c:strCache>
            </c:strRef>
          </c:cat>
          <c:val>
            <c:numRef>
              <c:f>Taul1!$B$4:$D$4</c:f>
              <c:numCache>
                <c:formatCode>0.0\ %</c:formatCode>
                <c:ptCount val="3"/>
                <c:pt idx="0">
                  <c:v>0.82199999999999995</c:v>
                </c:pt>
                <c:pt idx="1">
                  <c:v>0.50900000000000001</c:v>
                </c:pt>
                <c:pt idx="2">
                  <c:v>0.60199999999999998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09336048"/>
        <c:axId val="209336440"/>
      </c:barChart>
      <c:catAx>
        <c:axId val="209336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fi-FI"/>
          </a:p>
        </c:txPr>
        <c:crossAx val="209336440"/>
        <c:crosses val="autoZero"/>
        <c:auto val="1"/>
        <c:lblAlgn val="ctr"/>
        <c:lblOffset val="100"/>
        <c:noMultiLvlLbl val="0"/>
      </c:catAx>
      <c:valAx>
        <c:axId val="209336440"/>
        <c:scaling>
          <c:orientation val="minMax"/>
          <c:max val="1"/>
        </c:scaling>
        <c:delete val="0"/>
        <c:axPos val="l"/>
        <c:majorGridlines>
          <c:spPr>
            <a:ln>
              <a:prstDash val="lgDash"/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fi-FI"/>
          </a:p>
        </c:txPr>
        <c:crossAx val="20933604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="1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fi-FI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2933818356341804E-2"/>
          <c:y val="2.8281583771735234E-2"/>
          <c:w val="0.93037105837640466"/>
          <c:h val="0.820877468412613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Toimipaikat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Taul1!$B$1:$E$1</c:f>
              <c:strCache>
                <c:ptCount val="4"/>
                <c:pt idx="0">
                  <c:v>Työntekijät</c:v>
                </c:pt>
                <c:pt idx="1">
                  <c:v>Toimihenkilöt</c:v>
                </c:pt>
                <c:pt idx="2">
                  <c:v>Ylemmät</c:v>
                </c:pt>
                <c:pt idx="3">
                  <c:v>Yhteensä</c:v>
                </c:pt>
              </c:strCache>
            </c:strRef>
          </c:cat>
          <c:val>
            <c:numRef>
              <c:f>Taul1!$B$2:$E$2</c:f>
              <c:numCache>
                <c:formatCode>0.0\ %</c:formatCode>
                <c:ptCount val="4"/>
                <c:pt idx="0">
                  <c:v>0.56595744680851068</c:v>
                </c:pt>
                <c:pt idx="1">
                  <c:v>0.5864978902953587</c:v>
                </c:pt>
                <c:pt idx="2">
                  <c:v>0.61682242990654201</c:v>
                </c:pt>
                <c:pt idx="3">
                  <c:v>0.58892128279883382</c:v>
                </c:pt>
              </c:numCache>
            </c:numRef>
          </c:val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Henkilöstö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Taul1!$B$1:$E$1</c:f>
              <c:strCache>
                <c:ptCount val="4"/>
                <c:pt idx="0">
                  <c:v>Työntekijät</c:v>
                </c:pt>
                <c:pt idx="1">
                  <c:v>Toimihenkilöt</c:v>
                </c:pt>
                <c:pt idx="2">
                  <c:v>Ylemmät</c:v>
                </c:pt>
                <c:pt idx="3">
                  <c:v>Yhteensä</c:v>
                </c:pt>
              </c:strCache>
            </c:strRef>
          </c:cat>
          <c:val>
            <c:numRef>
              <c:f>Taul1!$B$3:$E$3</c:f>
              <c:numCache>
                <c:formatCode>0.0\ %</c:formatCode>
                <c:ptCount val="4"/>
                <c:pt idx="0">
                  <c:v>0.76870383835291412</c:v>
                </c:pt>
                <c:pt idx="1">
                  <c:v>0.80161023947151111</c:v>
                </c:pt>
                <c:pt idx="2">
                  <c:v>0.89393991772392578</c:v>
                </c:pt>
                <c:pt idx="3">
                  <c:v>0.82958020572699476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18715896"/>
        <c:axId val="318716288"/>
      </c:barChart>
      <c:catAx>
        <c:axId val="318715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fi-FI"/>
          </a:p>
        </c:txPr>
        <c:crossAx val="318716288"/>
        <c:crosses val="autoZero"/>
        <c:auto val="1"/>
        <c:lblAlgn val="ctr"/>
        <c:lblOffset val="100"/>
        <c:noMultiLvlLbl val="0"/>
      </c:catAx>
      <c:valAx>
        <c:axId val="318716288"/>
        <c:scaling>
          <c:orientation val="minMax"/>
          <c:max val="1"/>
        </c:scaling>
        <c:delete val="0"/>
        <c:axPos val="l"/>
        <c:majorGridlines>
          <c:spPr>
            <a:ln>
              <a:prstDash val="lgDash"/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fi-FI"/>
          </a:p>
        </c:txPr>
        <c:crossAx val="31871589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="1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fi-FI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2933818356341804E-2"/>
          <c:y val="2.8281583771735234E-2"/>
          <c:w val="0.93037105837640466"/>
          <c:h val="0.820877468412613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Toimipaikat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Taul1!$B$1:$D$1</c:f>
              <c:strCache>
                <c:ptCount val="3"/>
                <c:pt idx="0">
                  <c:v>Tietotekniikka-ala</c:v>
                </c:pt>
                <c:pt idx="1">
                  <c:v>SKOL toimihenkilöt</c:v>
                </c:pt>
                <c:pt idx="2">
                  <c:v>SKOL ylemmät</c:v>
                </c:pt>
              </c:strCache>
            </c:strRef>
          </c:cat>
          <c:val>
            <c:numRef>
              <c:f>Taul1!$B$2:$D$2</c:f>
              <c:numCache>
                <c:formatCode>0.0\ %</c:formatCode>
                <c:ptCount val="3"/>
                <c:pt idx="0">
                  <c:v>0.53200000000000003</c:v>
                </c:pt>
                <c:pt idx="1">
                  <c:v>0.33333333333333331</c:v>
                </c:pt>
                <c:pt idx="2">
                  <c:v>0.37142857142857144</c:v>
                </c:pt>
              </c:numCache>
            </c:numRef>
          </c:val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Henkilöstö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Taul1!$B$1:$D$1</c:f>
              <c:strCache>
                <c:ptCount val="3"/>
                <c:pt idx="0">
                  <c:v>Tietotekniikka-ala</c:v>
                </c:pt>
                <c:pt idx="1">
                  <c:v>SKOL toimihenkilöt</c:v>
                </c:pt>
                <c:pt idx="2">
                  <c:v>SKOL ylemmät</c:v>
                </c:pt>
              </c:strCache>
            </c:strRef>
          </c:cat>
          <c:val>
            <c:numRef>
              <c:f>Taul1!$B$3:$D$3</c:f>
              <c:numCache>
                <c:formatCode>0.0\ %</c:formatCode>
                <c:ptCount val="3"/>
                <c:pt idx="0">
                  <c:v>0.76600000000000001</c:v>
                </c:pt>
                <c:pt idx="1">
                  <c:v>0.49414614452967298</c:v>
                </c:pt>
                <c:pt idx="2">
                  <c:v>0.59951560051289354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18717072"/>
        <c:axId val="318717464"/>
      </c:barChart>
      <c:catAx>
        <c:axId val="318717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fi-FI"/>
          </a:p>
        </c:txPr>
        <c:crossAx val="318717464"/>
        <c:crosses val="autoZero"/>
        <c:auto val="1"/>
        <c:lblAlgn val="ctr"/>
        <c:lblOffset val="100"/>
        <c:noMultiLvlLbl val="0"/>
      </c:catAx>
      <c:valAx>
        <c:axId val="318717464"/>
        <c:scaling>
          <c:orientation val="minMax"/>
          <c:max val="1"/>
        </c:scaling>
        <c:delete val="0"/>
        <c:axPos val="l"/>
        <c:majorGridlines>
          <c:spPr>
            <a:ln>
              <a:prstDash val="lgDash"/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fi-FI"/>
          </a:p>
        </c:txPr>
        <c:crossAx val="31871707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="1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fi-FI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2933818356341804E-2"/>
          <c:y val="2.8281583771735234E-2"/>
          <c:w val="0.93037105837640466"/>
          <c:h val="0.820877468412613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Toimipaikat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Taul1!$B$1:$E$1</c:f>
              <c:strCache>
                <c:ptCount val="4"/>
                <c:pt idx="0">
                  <c:v>Työntekijät</c:v>
                </c:pt>
                <c:pt idx="1">
                  <c:v>Toimihenkilöt</c:v>
                </c:pt>
                <c:pt idx="2">
                  <c:v>Ylemmät</c:v>
                </c:pt>
                <c:pt idx="3">
                  <c:v>Yhteensä</c:v>
                </c:pt>
              </c:strCache>
            </c:strRef>
          </c:cat>
          <c:val>
            <c:numRef>
              <c:f>Taul1!$B$2:$E$2</c:f>
              <c:numCache>
                <c:formatCode>0.0\ %</c:formatCode>
                <c:ptCount val="4"/>
                <c:pt idx="0">
                  <c:v>0.58297872340425527</c:v>
                </c:pt>
                <c:pt idx="1">
                  <c:v>0.59493670886075944</c:v>
                </c:pt>
                <c:pt idx="2">
                  <c:v>0.64018691588785048</c:v>
                </c:pt>
                <c:pt idx="3">
                  <c:v>0.60499999999999998</c:v>
                </c:pt>
              </c:numCache>
            </c:numRef>
          </c:val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Henkilöstö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Taul1!$B$1:$E$1</c:f>
              <c:strCache>
                <c:ptCount val="4"/>
                <c:pt idx="0">
                  <c:v>Työntekijät</c:v>
                </c:pt>
                <c:pt idx="1">
                  <c:v>Toimihenkilöt</c:v>
                </c:pt>
                <c:pt idx="2">
                  <c:v>Ylemmät</c:v>
                </c:pt>
                <c:pt idx="3">
                  <c:v>Yhteensä</c:v>
                </c:pt>
              </c:strCache>
            </c:strRef>
          </c:cat>
          <c:val>
            <c:numRef>
              <c:f>Taul1!$B$3:$E$3</c:f>
              <c:numCache>
                <c:formatCode>0.0\ %</c:formatCode>
                <c:ptCount val="4"/>
                <c:pt idx="0">
                  <c:v>0.80762312961616467</c:v>
                </c:pt>
                <c:pt idx="1">
                  <c:v>0.81647398843930641</c:v>
                </c:pt>
                <c:pt idx="2">
                  <c:v>0.90327375808068588</c:v>
                </c:pt>
                <c:pt idx="3">
                  <c:v>0.85168195718654438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18718248"/>
        <c:axId val="318718640"/>
      </c:barChart>
      <c:catAx>
        <c:axId val="318718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fi-FI"/>
          </a:p>
        </c:txPr>
        <c:crossAx val="318718640"/>
        <c:crosses val="autoZero"/>
        <c:auto val="1"/>
        <c:lblAlgn val="ctr"/>
        <c:lblOffset val="100"/>
        <c:noMultiLvlLbl val="0"/>
      </c:catAx>
      <c:valAx>
        <c:axId val="318718640"/>
        <c:scaling>
          <c:orientation val="minMax"/>
          <c:max val="1"/>
        </c:scaling>
        <c:delete val="0"/>
        <c:axPos val="l"/>
        <c:majorGridlines>
          <c:spPr>
            <a:ln>
              <a:prstDash val="lgDash"/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fi-FI"/>
          </a:p>
        </c:txPr>
        <c:crossAx val="31871824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="1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fi-FI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2933818356341804E-2"/>
          <c:y val="2.8281583771735234E-2"/>
          <c:w val="0.93037105837640466"/>
          <c:h val="0.820877468412613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Toimipaikat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Taul1!$B$1:$D$1</c:f>
              <c:strCache>
                <c:ptCount val="3"/>
                <c:pt idx="0">
                  <c:v>Tietotekniikka-ala</c:v>
                </c:pt>
                <c:pt idx="1">
                  <c:v>SKOL toimihenkilöt</c:v>
                </c:pt>
                <c:pt idx="2">
                  <c:v>SKOL ylemmät</c:v>
                </c:pt>
              </c:strCache>
            </c:strRef>
          </c:cat>
          <c:val>
            <c:numRef>
              <c:f>Taul1!$B$2:$D$2</c:f>
              <c:numCache>
                <c:formatCode>0.0\ %</c:formatCode>
                <c:ptCount val="3"/>
                <c:pt idx="0">
                  <c:v>0.64600000000000002</c:v>
                </c:pt>
                <c:pt idx="1">
                  <c:v>0.42899999999999999</c:v>
                </c:pt>
                <c:pt idx="2">
                  <c:v>0.48599999999999999</c:v>
                </c:pt>
              </c:numCache>
            </c:numRef>
          </c:val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Henkilöstö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Taul1!$B$1:$D$1</c:f>
              <c:strCache>
                <c:ptCount val="3"/>
                <c:pt idx="0">
                  <c:v>Tietotekniikka-ala</c:v>
                </c:pt>
                <c:pt idx="1">
                  <c:v>SKOL toimihenkilöt</c:v>
                </c:pt>
                <c:pt idx="2">
                  <c:v>SKOL ylemmät</c:v>
                </c:pt>
              </c:strCache>
            </c:strRef>
          </c:cat>
          <c:val>
            <c:numRef>
              <c:f>Taul1!$B$3:$D$3</c:f>
              <c:numCache>
                <c:formatCode>0.0\ %</c:formatCode>
                <c:ptCount val="3"/>
                <c:pt idx="0">
                  <c:v>0.90600000000000003</c:v>
                </c:pt>
                <c:pt idx="1">
                  <c:v>0.67600000000000005</c:v>
                </c:pt>
                <c:pt idx="2">
                  <c:v>0.78300000000000003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18719424"/>
        <c:axId val="320848880"/>
      </c:barChart>
      <c:catAx>
        <c:axId val="318719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fi-FI"/>
          </a:p>
        </c:txPr>
        <c:crossAx val="320848880"/>
        <c:crosses val="autoZero"/>
        <c:auto val="1"/>
        <c:lblAlgn val="ctr"/>
        <c:lblOffset val="100"/>
        <c:noMultiLvlLbl val="0"/>
      </c:catAx>
      <c:valAx>
        <c:axId val="320848880"/>
        <c:scaling>
          <c:orientation val="minMax"/>
          <c:max val="1"/>
        </c:scaling>
        <c:delete val="0"/>
        <c:axPos val="l"/>
        <c:majorGridlines>
          <c:spPr>
            <a:ln>
              <a:prstDash val="lgDash"/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fi-FI"/>
          </a:p>
        </c:txPr>
        <c:crossAx val="31871942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="1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fi-FI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2933818356341804E-2"/>
          <c:y val="2.8281583771735234E-2"/>
          <c:w val="0.93037105837640466"/>
          <c:h val="0.820877468412613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Paikallinen palkkaratkaisu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Taul1!$B$1:$E$1</c:f>
              <c:strCache>
                <c:ptCount val="4"/>
                <c:pt idx="0">
                  <c:v>Työntekijät</c:v>
                </c:pt>
                <c:pt idx="1">
                  <c:v>Toimihenkilöt</c:v>
                </c:pt>
                <c:pt idx="2">
                  <c:v>Ylemmät</c:v>
                </c:pt>
                <c:pt idx="3">
                  <c:v>Yhteensä</c:v>
                </c:pt>
              </c:strCache>
            </c:strRef>
          </c:cat>
          <c:val>
            <c:numRef>
              <c:f>Taul1!$B$2:$E$2</c:f>
              <c:numCache>
                <c:formatCode>0.0\ %</c:formatCode>
                <c:ptCount val="4"/>
                <c:pt idx="0">
                  <c:v>0.11063829787234042</c:v>
                </c:pt>
                <c:pt idx="1">
                  <c:v>0.12236286919831224</c:v>
                </c:pt>
                <c:pt idx="2">
                  <c:v>0.16355140186915887</c:v>
                </c:pt>
                <c:pt idx="3">
                  <c:v>0.13119533527696792</c:v>
                </c:pt>
              </c:numCache>
            </c:numRef>
          </c:val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Työnantajan päätöksellä toteutettu korotus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Taul1!$B$1:$E$1</c:f>
              <c:strCache>
                <c:ptCount val="4"/>
                <c:pt idx="0">
                  <c:v>Työntekijät</c:v>
                </c:pt>
                <c:pt idx="1">
                  <c:v>Toimihenkilöt</c:v>
                </c:pt>
                <c:pt idx="2">
                  <c:v>Ylemmät</c:v>
                </c:pt>
                <c:pt idx="3">
                  <c:v>Yhteensä</c:v>
                </c:pt>
              </c:strCache>
            </c:strRef>
          </c:cat>
          <c:val>
            <c:numRef>
              <c:f>Taul1!$B$3:$E$3</c:f>
              <c:numCache>
                <c:formatCode>0.0\ %</c:formatCode>
                <c:ptCount val="4"/>
                <c:pt idx="0">
                  <c:v>3.4042553191489362E-2</c:v>
                </c:pt>
                <c:pt idx="1">
                  <c:v>3.3755274261603373E-2</c:v>
                </c:pt>
                <c:pt idx="2">
                  <c:v>3.2710280373831772E-2</c:v>
                </c:pt>
                <c:pt idx="3">
                  <c:v>3.3527696793002916E-2</c:v>
                </c:pt>
              </c:numCache>
            </c:numRef>
          </c:val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Yleiskorotus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Taul1!$B$1:$E$1</c:f>
              <c:strCache>
                <c:ptCount val="4"/>
                <c:pt idx="0">
                  <c:v>Työntekijät</c:v>
                </c:pt>
                <c:pt idx="1">
                  <c:v>Toimihenkilöt</c:v>
                </c:pt>
                <c:pt idx="2">
                  <c:v>Ylemmät</c:v>
                </c:pt>
                <c:pt idx="3">
                  <c:v>Yhteensä</c:v>
                </c:pt>
              </c:strCache>
            </c:strRef>
          </c:cat>
          <c:val>
            <c:numRef>
              <c:f>Taul1!$B$4:$E$4</c:f>
              <c:numCache>
                <c:formatCode>0.0\ %</c:formatCode>
                <c:ptCount val="4"/>
                <c:pt idx="0">
                  <c:v>0.85531914893617023</c:v>
                </c:pt>
                <c:pt idx="1">
                  <c:v>0.84388185654008441</c:v>
                </c:pt>
                <c:pt idx="2">
                  <c:v>0.80373831775700932</c:v>
                </c:pt>
                <c:pt idx="3">
                  <c:v>0.83527696793002915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20849664"/>
        <c:axId val="320850056"/>
      </c:barChart>
      <c:catAx>
        <c:axId val="320849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fi-FI"/>
          </a:p>
        </c:txPr>
        <c:crossAx val="320850056"/>
        <c:crosses val="autoZero"/>
        <c:auto val="1"/>
        <c:lblAlgn val="ctr"/>
        <c:lblOffset val="100"/>
        <c:noMultiLvlLbl val="0"/>
      </c:catAx>
      <c:valAx>
        <c:axId val="320850056"/>
        <c:scaling>
          <c:orientation val="minMax"/>
          <c:max val="1"/>
        </c:scaling>
        <c:delete val="0"/>
        <c:axPos val="l"/>
        <c:majorGridlines>
          <c:spPr>
            <a:ln>
              <a:prstDash val="lgDash"/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fi-FI"/>
          </a:p>
        </c:txPr>
        <c:crossAx val="32084966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="1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fi-FI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29200" y="179512"/>
            <a:ext cx="1099592" cy="3600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E7FB0-2770-FE42-B382-AF1968F826D3}" type="datetimeFigureOut">
              <a:t>9.12.2015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80" y="323528"/>
            <a:ext cx="1075840" cy="224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9F4054-DE9B-4A8C-8F44-032462D0368C}" type="datetimeFigureOut">
              <a:rPr lang="fi-FI" smtClean="0"/>
              <a:t>9.12.2015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A0B3B4-F971-4AD3-B530-DE860EFC07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0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34" algn="l" defTabSz="9140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069" algn="l" defTabSz="9140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04" algn="l" defTabSz="9140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139" algn="l" defTabSz="9140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173" algn="l" defTabSz="9140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207" algn="l" defTabSz="9140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243" algn="l" defTabSz="9140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278" algn="l" defTabSz="9140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 1" preserve="1" userDrawn="1">
  <p:cSld name="1_title_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175" y="6336307"/>
            <a:ext cx="1075840" cy="224001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32247" y="287636"/>
            <a:ext cx="4176464" cy="2232248"/>
          </a:xfrm>
          <a:prstGeom prst="rect">
            <a:avLst/>
          </a:prstGeom>
        </p:spPr>
        <p:txBody>
          <a:bodyPr lIns="36000" anchor="b" anchorCtr="0"/>
          <a:lstStyle>
            <a:lvl1pPr algn="l">
              <a:lnSpc>
                <a:spcPct val="85000"/>
              </a:lnSpc>
              <a:defRPr sz="3600" b="1">
                <a:solidFill>
                  <a:schemeClr val="accent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5" name="Rectangle 320"/>
          <p:cNvSpPr>
            <a:spLocks noGrp="1" noChangeArrowheads="1"/>
          </p:cNvSpPr>
          <p:nvPr>
            <p:ph type="subTitle" idx="1"/>
          </p:nvPr>
        </p:nvSpPr>
        <p:spPr>
          <a:xfrm>
            <a:off x="432000" y="2663999"/>
            <a:ext cx="4176000" cy="1584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marL="0" indent="0">
              <a:buFontTx/>
              <a:buNone/>
              <a:defRPr lang="fi-FI" sz="2000" kern="1200" spc="-40" baseline="0" noProof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i-FI" noProof="0" smtClean="0"/>
              <a:t>Muokkaa alaotsikon perustyyliä napsautt.</a:t>
            </a:r>
            <a:endParaRPr lang="fi-FI" noProof="0" dirty="0" smtClean="0"/>
          </a:p>
        </p:txBody>
      </p:sp>
    </p:spTree>
    <p:extLst>
      <p:ext uri="{BB962C8B-B14F-4D97-AF65-F5344CB8AC3E}">
        <p14:creationId xmlns:p14="http://schemas.microsoft.com/office/powerpoint/2010/main" val="393334228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preserve="1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44215" y="143619"/>
            <a:ext cx="10081119" cy="129614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r="2700000" algn="tl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07" tIns="45704" rIns="91407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9" name="Rectangle 8"/>
          <p:cNvSpPr/>
          <p:nvPr userDrawn="1"/>
        </p:nvSpPr>
        <p:spPr>
          <a:xfrm>
            <a:off x="144215" y="1583779"/>
            <a:ext cx="10081119" cy="51845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r="2700000" algn="tl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07" tIns="45704" rIns="91407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1" y="1727203"/>
            <a:ext cx="9502362" cy="432117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177" y="6328330"/>
            <a:ext cx="1075835" cy="224001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60484" y="6480326"/>
            <a:ext cx="1299954" cy="144016"/>
          </a:xfrm>
          <a:prstGeom prst="rect">
            <a:avLst/>
          </a:prstGeom>
        </p:spPr>
        <p:txBody>
          <a:bodyPr vert="horz" lIns="35987" tIns="35987" rIns="35987" bIns="35987" rtlCol="0" anchor="ctr" anchorCtr="0">
            <a:noAutofit/>
          </a:bodyPr>
          <a:lstStyle>
            <a:lvl1pPr algn="l">
              <a:defRPr sz="600" spc="-4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2.12.2015</a:t>
            </a:r>
            <a:endParaRPr lang="fi-FI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1801" y="6481043"/>
            <a:ext cx="428212" cy="143296"/>
          </a:xfrm>
          <a:prstGeom prst="rect">
            <a:avLst/>
          </a:prstGeom>
        </p:spPr>
        <p:txBody>
          <a:bodyPr vert="horz" lIns="35987" tIns="35987" rIns="35987" bIns="35987" rtlCol="0" anchor="ctr" anchorCtr="0">
            <a:noAutofit/>
          </a:bodyPr>
          <a:lstStyle>
            <a:lvl1pPr algn="l">
              <a:defRPr sz="600" spc="-40" baseline="0">
                <a:solidFill>
                  <a:schemeClr val="tx2"/>
                </a:solidFill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31653" y="287635"/>
            <a:ext cx="9506249" cy="1008000"/>
          </a:xfrm>
          <a:prstGeom prst="rect">
            <a:avLst/>
          </a:prstGeom>
        </p:spPr>
        <p:txBody>
          <a:bodyPr lIns="36000" anchor="ctr"/>
          <a:lstStyle>
            <a:lvl1pPr>
              <a:defRPr>
                <a:solidFill>
                  <a:srgbClr val="002964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1577336"/>
      </p:ext>
    </p:extLst>
  </p:cSld>
  <p:clrMapOvr>
    <a:masterClrMapping/>
  </p:clrMapOvr>
  <p:transition spd="med">
    <p:fade/>
  </p:transition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in otsikko" preserve="1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44215" y="143619"/>
            <a:ext cx="10081119" cy="129614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r="2700000" algn="tl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07" tIns="45704" rIns="91407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9" name="Rectangle 8"/>
          <p:cNvSpPr/>
          <p:nvPr userDrawn="1"/>
        </p:nvSpPr>
        <p:spPr>
          <a:xfrm>
            <a:off x="144215" y="1583779"/>
            <a:ext cx="10081119" cy="51845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r="2700000" algn="tl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07" tIns="45704" rIns="91407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177" y="6328330"/>
            <a:ext cx="1075835" cy="224001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60484" y="6480326"/>
            <a:ext cx="1299954" cy="144016"/>
          </a:xfrm>
          <a:prstGeom prst="rect">
            <a:avLst/>
          </a:prstGeom>
        </p:spPr>
        <p:txBody>
          <a:bodyPr vert="horz" lIns="35987" tIns="35987" rIns="35987" bIns="35987" rtlCol="0" anchor="ctr" anchorCtr="0">
            <a:noAutofit/>
          </a:bodyPr>
          <a:lstStyle>
            <a:lvl1pPr algn="l">
              <a:defRPr sz="600" spc="-4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2.12.2015</a:t>
            </a:r>
            <a:endParaRPr lang="fi-FI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1801" y="6481043"/>
            <a:ext cx="428212" cy="143296"/>
          </a:xfrm>
          <a:prstGeom prst="rect">
            <a:avLst/>
          </a:prstGeom>
        </p:spPr>
        <p:txBody>
          <a:bodyPr vert="horz" lIns="35987" tIns="35987" rIns="35987" bIns="35987" rtlCol="0" anchor="ctr" anchorCtr="0">
            <a:noAutofit/>
          </a:bodyPr>
          <a:lstStyle>
            <a:lvl1pPr algn="l">
              <a:defRPr sz="600" spc="-40" baseline="0">
                <a:solidFill>
                  <a:schemeClr val="tx2"/>
                </a:solidFill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31653" y="287635"/>
            <a:ext cx="9506249" cy="1008000"/>
          </a:xfrm>
          <a:prstGeom prst="rect">
            <a:avLst/>
          </a:prstGeom>
        </p:spPr>
        <p:txBody>
          <a:bodyPr lIns="36000" anchor="ctr"/>
          <a:lstStyle>
            <a:lvl1pPr>
              <a:defRPr>
                <a:solidFill>
                  <a:srgbClr val="002964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134340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sisältökohdetta" preserve="1" userDrawn="1">
  <p:cSld name="title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5256783" y="1583779"/>
            <a:ext cx="4968552" cy="51845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r="2700000" algn="tl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07" tIns="45704" rIns="91407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11" name="Rectangle 10"/>
          <p:cNvSpPr/>
          <p:nvPr userDrawn="1"/>
        </p:nvSpPr>
        <p:spPr>
          <a:xfrm>
            <a:off x="144215" y="143619"/>
            <a:ext cx="10081119" cy="129614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r="2700000" algn="tl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07" tIns="45704" rIns="91407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12" name="Rectangle 11"/>
          <p:cNvSpPr/>
          <p:nvPr userDrawn="1"/>
        </p:nvSpPr>
        <p:spPr>
          <a:xfrm>
            <a:off x="144215" y="1583779"/>
            <a:ext cx="4968551" cy="51845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r="2700000" algn="tl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07" tIns="45704" rIns="91407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424" y="1727203"/>
            <a:ext cx="4605784" cy="360188"/>
          </a:xfrm>
        </p:spPr>
        <p:txBody>
          <a:bodyPr anchor="t" anchorCtr="0"/>
          <a:lstStyle>
            <a:lvl1pPr marL="0" indent="0">
              <a:buNone/>
              <a:defRPr sz="1800" b="0">
                <a:solidFill>
                  <a:srgbClr val="008CD9"/>
                </a:solidFill>
              </a:defRPr>
            </a:lvl1pPr>
            <a:lvl2pPr marL="457034" indent="0">
              <a:buNone/>
              <a:defRPr sz="2100" b="1"/>
            </a:lvl2pPr>
            <a:lvl3pPr marL="914069" indent="0">
              <a:buNone/>
              <a:defRPr sz="1800" b="1"/>
            </a:lvl3pPr>
            <a:lvl4pPr marL="1371104" indent="0">
              <a:buNone/>
              <a:defRPr sz="1600" b="1"/>
            </a:lvl4pPr>
            <a:lvl5pPr marL="1828139" indent="0">
              <a:buNone/>
              <a:defRPr sz="1600" b="1"/>
            </a:lvl5pPr>
            <a:lvl6pPr marL="2285173" indent="0">
              <a:buNone/>
              <a:defRPr sz="1600" b="1"/>
            </a:lvl6pPr>
            <a:lvl7pPr marL="2742207" indent="0">
              <a:buNone/>
              <a:defRPr sz="1600" b="1"/>
            </a:lvl7pPr>
            <a:lvl8pPr marL="3199243" indent="0">
              <a:buNone/>
              <a:defRPr sz="1600" b="1"/>
            </a:lvl8pPr>
            <a:lvl9pPr marL="3656278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247" y="2231855"/>
            <a:ext cx="4608959" cy="381652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44815" y="1727203"/>
            <a:ext cx="4608960" cy="360188"/>
          </a:xfrm>
        </p:spPr>
        <p:txBody>
          <a:bodyPr anchor="t" anchorCtr="0"/>
          <a:lstStyle>
            <a:lvl1pPr marL="0" indent="0">
              <a:buNone/>
              <a:defRPr sz="1800" b="0">
                <a:solidFill>
                  <a:srgbClr val="008CD9"/>
                </a:solidFill>
              </a:defRPr>
            </a:lvl1pPr>
            <a:lvl2pPr marL="457034" indent="0">
              <a:buNone/>
              <a:defRPr sz="2100" b="1"/>
            </a:lvl2pPr>
            <a:lvl3pPr marL="914069" indent="0">
              <a:buNone/>
              <a:defRPr sz="1800" b="1"/>
            </a:lvl3pPr>
            <a:lvl4pPr marL="1371104" indent="0">
              <a:buNone/>
              <a:defRPr sz="1600" b="1"/>
            </a:lvl4pPr>
            <a:lvl5pPr marL="1828139" indent="0">
              <a:buNone/>
              <a:defRPr sz="1600" b="1"/>
            </a:lvl5pPr>
            <a:lvl6pPr marL="2285173" indent="0">
              <a:buNone/>
              <a:defRPr sz="1600" b="1"/>
            </a:lvl6pPr>
            <a:lvl7pPr marL="2742207" indent="0">
              <a:buNone/>
              <a:defRPr sz="1600" b="1"/>
            </a:lvl7pPr>
            <a:lvl8pPr marL="3199243" indent="0">
              <a:buNone/>
              <a:defRPr sz="1600" b="1"/>
            </a:lvl8pPr>
            <a:lvl9pPr marL="3656278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44815" y="2231855"/>
            <a:ext cx="4608960" cy="381652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31653" y="287635"/>
            <a:ext cx="9506249" cy="1008000"/>
          </a:xfrm>
          <a:prstGeom prst="rect">
            <a:avLst/>
          </a:prstGeom>
        </p:spPr>
        <p:txBody>
          <a:bodyPr lIns="36000" anchor="ctr"/>
          <a:lstStyle>
            <a:lvl1pPr>
              <a:defRPr>
                <a:solidFill>
                  <a:srgbClr val="002964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177" y="6328330"/>
            <a:ext cx="1075835" cy="224001"/>
          </a:xfrm>
          <a:prstGeom prst="rect">
            <a:avLst/>
          </a:prstGeom>
        </p:spPr>
      </p:pic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860484" y="6480326"/>
            <a:ext cx="1299954" cy="144016"/>
          </a:xfrm>
          <a:prstGeom prst="rect">
            <a:avLst/>
          </a:prstGeom>
        </p:spPr>
        <p:txBody>
          <a:bodyPr vert="horz" lIns="35987" tIns="35987" rIns="35987" bIns="35987" rtlCol="0" anchor="ctr" anchorCtr="0">
            <a:noAutofit/>
          </a:bodyPr>
          <a:lstStyle>
            <a:lvl1pPr algn="l">
              <a:defRPr sz="600" spc="-4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2.12.2015</a:t>
            </a:r>
            <a:endParaRPr lang="fi-FI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1801" y="6481043"/>
            <a:ext cx="428212" cy="143296"/>
          </a:xfrm>
          <a:prstGeom prst="rect">
            <a:avLst/>
          </a:prstGeom>
        </p:spPr>
        <p:txBody>
          <a:bodyPr vert="horz" lIns="35987" tIns="35987" rIns="35987" bIns="35987" rtlCol="0" anchor="ctr" anchorCtr="0">
            <a:noAutofit/>
          </a:bodyPr>
          <a:lstStyle>
            <a:lvl1pPr algn="l">
              <a:defRPr sz="600" spc="-40" baseline="0">
                <a:solidFill>
                  <a:schemeClr val="tx2"/>
                </a:solidFill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24750435"/>
      </p:ext>
    </p:extLst>
  </p:cSld>
  <p:clrMapOvr>
    <a:masterClrMapping/>
  </p:clrMapOvr>
  <p:transition spd="med">
    <p:fade/>
  </p:transition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sältö ja pieni kuva" preserve="1" userDrawn="1">
  <p:cSld name="Content_ and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44562" y="143619"/>
            <a:ext cx="10081119" cy="129614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r="2700000" algn="tl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07" tIns="45704" rIns="91407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9" name="Rectangle 8"/>
          <p:cNvSpPr/>
          <p:nvPr userDrawn="1"/>
        </p:nvSpPr>
        <p:spPr>
          <a:xfrm>
            <a:off x="144562" y="1583779"/>
            <a:ext cx="7776864" cy="51845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r="2700000" algn="tl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07" tIns="45704" rIns="91407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31801" y="1727203"/>
            <a:ext cx="7345262" cy="432117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8065095" y="1583779"/>
            <a:ext cx="2160587" cy="5184575"/>
          </a:xfrm>
          <a:solidFill>
            <a:schemeClr val="tx2">
              <a:lumMod val="60000"/>
              <a:lumOff val="40000"/>
            </a:schemeClr>
          </a:solidFill>
          <a:effectLst>
            <a:outerShdw blurRad="127000" dir="2700000" algn="tl" rotWithShape="0">
              <a:srgbClr val="000000">
                <a:alpha val="10000"/>
              </a:srgbClr>
            </a:outerShdw>
          </a:effectLst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60484" y="6480326"/>
            <a:ext cx="1299954" cy="144016"/>
          </a:xfrm>
          <a:prstGeom prst="rect">
            <a:avLst/>
          </a:prstGeom>
        </p:spPr>
        <p:txBody>
          <a:bodyPr vert="horz" lIns="35987" tIns="35987" rIns="35987" bIns="35987" rtlCol="0" anchor="ctr" anchorCtr="0">
            <a:noAutofit/>
          </a:bodyPr>
          <a:lstStyle>
            <a:lvl1pPr algn="l">
              <a:defRPr sz="600" spc="-4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2.12.2015</a:t>
            </a:r>
            <a:endParaRPr lang="fi-FI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1801" y="6481043"/>
            <a:ext cx="428212" cy="143296"/>
          </a:xfrm>
          <a:prstGeom prst="rect">
            <a:avLst/>
          </a:prstGeom>
        </p:spPr>
        <p:txBody>
          <a:bodyPr vert="horz" lIns="35987" tIns="35987" rIns="35987" bIns="35987" rtlCol="0" anchor="ctr" anchorCtr="0">
            <a:noAutofit/>
          </a:bodyPr>
          <a:lstStyle>
            <a:lvl1pPr algn="l">
              <a:defRPr sz="600" spc="-40" baseline="0">
                <a:solidFill>
                  <a:schemeClr val="tx2"/>
                </a:solidFill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31653" y="287635"/>
            <a:ext cx="9506249" cy="1008000"/>
          </a:xfrm>
          <a:prstGeom prst="rect">
            <a:avLst/>
          </a:prstGeom>
        </p:spPr>
        <p:txBody>
          <a:bodyPr lIns="36000" anchor="ctr"/>
          <a:lstStyle>
            <a:lvl1pPr>
              <a:defRPr>
                <a:solidFill>
                  <a:srgbClr val="002964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33077390"/>
      </p:ext>
    </p:extLst>
  </p:cSld>
  <p:clrMapOvr>
    <a:masterClrMapping/>
  </p:clrMapOvr>
  <p:transition spd="med">
    <p:fade/>
  </p:transition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sältö ja kuva" preserve="1" userDrawn="1">
  <p:cSld name="Content_and_Pictureb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44215" y="143619"/>
            <a:ext cx="10081119" cy="129614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r="2700000" algn="tl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07" tIns="45704" rIns="91407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8" name="Rectangle 7"/>
          <p:cNvSpPr/>
          <p:nvPr userDrawn="1"/>
        </p:nvSpPr>
        <p:spPr>
          <a:xfrm>
            <a:off x="144215" y="1583779"/>
            <a:ext cx="5328592" cy="51845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r="2700000" algn="tl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07" tIns="45704" rIns="91407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31801" y="1727203"/>
            <a:ext cx="4896990" cy="432117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5616826" y="1583779"/>
            <a:ext cx="4608509" cy="518457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outerShdw blurRad="127000" dir="2700000" algn="tl" rotWithShape="0">
              <a:srgbClr val="000000">
                <a:alpha val="10000"/>
              </a:srgbClr>
            </a:outerShdw>
          </a:effectLst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60484" y="6480326"/>
            <a:ext cx="1299954" cy="144016"/>
          </a:xfrm>
          <a:prstGeom prst="rect">
            <a:avLst/>
          </a:prstGeom>
        </p:spPr>
        <p:txBody>
          <a:bodyPr vert="horz" lIns="35987" tIns="35987" rIns="35987" bIns="35987" rtlCol="0" anchor="ctr" anchorCtr="0">
            <a:noAutofit/>
          </a:bodyPr>
          <a:lstStyle>
            <a:lvl1pPr algn="l">
              <a:defRPr sz="600" spc="-4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2.12.2015</a:t>
            </a:r>
            <a:endParaRPr lang="fi-FI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1801" y="6481043"/>
            <a:ext cx="428212" cy="143296"/>
          </a:xfrm>
          <a:prstGeom prst="rect">
            <a:avLst/>
          </a:prstGeom>
        </p:spPr>
        <p:txBody>
          <a:bodyPr vert="horz" lIns="35987" tIns="35987" rIns="35987" bIns="35987" rtlCol="0" anchor="ctr" anchorCtr="0">
            <a:noAutofit/>
          </a:bodyPr>
          <a:lstStyle>
            <a:lvl1pPr algn="l">
              <a:defRPr sz="600" spc="-40" baseline="0">
                <a:solidFill>
                  <a:schemeClr val="tx2"/>
                </a:solidFill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31653" y="287635"/>
            <a:ext cx="9506249" cy="1008000"/>
          </a:xfrm>
          <a:prstGeom prst="rect">
            <a:avLst/>
          </a:prstGeom>
        </p:spPr>
        <p:txBody>
          <a:bodyPr lIns="36000" anchor="ctr"/>
          <a:lstStyle>
            <a:lvl1pPr>
              <a:defRPr>
                <a:solidFill>
                  <a:srgbClr val="002964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18243123"/>
      </p:ext>
    </p:extLst>
  </p:cSld>
  <p:clrMapOvr>
    <a:masterClrMapping/>
  </p:clrMapOvr>
  <p:transition spd="med">
    <p:fade/>
  </p:transition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kuva" preserve="1" userDrawn="1">
  <p:cSld name="title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2.12.2015</a:t>
            </a:r>
            <a:endParaRPr lang="fi-FI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44216" y="1583779"/>
            <a:ext cx="10081120" cy="518457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outerShdw blurRad="127000" dir="2700000" algn="tl" rotWithShape="0">
              <a:srgbClr val="000000">
                <a:alpha val="10000"/>
              </a:srgbClr>
            </a:outerShdw>
          </a:effectLst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44215" y="143619"/>
            <a:ext cx="10081119" cy="129614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r="2700000" algn="tl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07" tIns="45704" rIns="91407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177" y="6328330"/>
            <a:ext cx="1075835" cy="2240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31653" y="287635"/>
            <a:ext cx="9506249" cy="1008000"/>
          </a:xfrm>
          <a:prstGeom prst="rect">
            <a:avLst/>
          </a:prstGeom>
        </p:spPr>
        <p:txBody>
          <a:bodyPr lIns="36000" anchor="ctr"/>
          <a:lstStyle>
            <a:lvl1pPr>
              <a:defRPr>
                <a:solidFill>
                  <a:srgbClr val="002964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247605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44215" y="143619"/>
            <a:ext cx="10081120" cy="662473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r="2700000" algn="tl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07" tIns="45704" rIns="91407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177" y="6328330"/>
            <a:ext cx="1075835" cy="224001"/>
          </a:xfrm>
          <a:prstGeom prst="rect">
            <a:avLst/>
          </a:prstGeom>
        </p:spPr>
      </p:pic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60484" y="6480326"/>
            <a:ext cx="1299954" cy="144016"/>
          </a:xfrm>
          <a:prstGeom prst="rect">
            <a:avLst/>
          </a:prstGeom>
        </p:spPr>
        <p:txBody>
          <a:bodyPr vert="horz" lIns="35987" tIns="35987" rIns="35987" bIns="35987" rtlCol="0" anchor="ctr" anchorCtr="0">
            <a:noAutofit/>
          </a:bodyPr>
          <a:lstStyle>
            <a:lvl1pPr algn="l">
              <a:defRPr sz="600" spc="-4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2.12.2015</a:t>
            </a:r>
            <a:endParaRPr lang="fi-FI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1801" y="6481043"/>
            <a:ext cx="428212" cy="143296"/>
          </a:xfrm>
          <a:prstGeom prst="rect">
            <a:avLst/>
          </a:prstGeom>
        </p:spPr>
        <p:txBody>
          <a:bodyPr vert="horz" lIns="35987" tIns="35987" rIns="35987" bIns="35987" rtlCol="0" anchor="ctr" anchorCtr="0">
            <a:noAutofit/>
          </a:bodyPr>
          <a:lstStyle>
            <a:lvl1pPr algn="l">
              <a:defRPr sz="600" spc="-40" baseline="0">
                <a:solidFill>
                  <a:schemeClr val="tx2"/>
                </a:solidFill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58781764"/>
      </p:ext>
    </p:extLst>
  </p:cSld>
  <p:clrMapOvr>
    <a:masterClrMapping/>
  </p:clrMapOvr>
  <p:transition spd="med">
    <p:fade/>
  </p:transition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etodia" preserve="1" userDrawn="1">
  <p:cSld name="Datash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144215" y="143619"/>
            <a:ext cx="10081119" cy="129614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r="2700000" algn="tl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07" tIns="45704" rIns="91407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144215" y="1367755"/>
            <a:ext cx="10081119" cy="5400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27000" dir="2700000" algn="tl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07" tIns="45704" rIns="91407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31801" y="1511771"/>
            <a:ext cx="9502362" cy="4680520"/>
          </a:xfrm>
        </p:spPr>
        <p:txBody>
          <a:bodyPr/>
          <a:lstStyle>
            <a:lvl1pPr marL="266604" indent="-266604">
              <a:lnSpc>
                <a:spcPct val="110000"/>
              </a:lnSpc>
              <a:spcAft>
                <a:spcPts val="200"/>
              </a:spcAft>
              <a:defRPr sz="1200"/>
            </a:lvl1pPr>
            <a:lvl2pPr marL="539555" indent="-272951">
              <a:lnSpc>
                <a:spcPct val="110000"/>
              </a:lnSpc>
              <a:spcAft>
                <a:spcPts val="200"/>
              </a:spcAft>
              <a:defRPr sz="1100"/>
            </a:lvl2pPr>
            <a:lvl3pPr marL="806158" indent="-266604">
              <a:lnSpc>
                <a:spcPct val="110000"/>
              </a:lnSpc>
              <a:spcAft>
                <a:spcPts val="200"/>
              </a:spcAft>
              <a:defRPr sz="1100"/>
            </a:lvl3pPr>
            <a:lvl4pPr marL="1071175" indent="-265016">
              <a:lnSpc>
                <a:spcPct val="110000"/>
              </a:lnSpc>
              <a:spcAft>
                <a:spcPts val="200"/>
              </a:spcAft>
              <a:defRPr sz="1000"/>
            </a:lvl4pPr>
            <a:lvl5pPr marL="1345714" indent="-274539">
              <a:lnSpc>
                <a:spcPct val="110000"/>
              </a:lnSpc>
              <a:spcAft>
                <a:spcPts val="200"/>
              </a:spcAft>
              <a:defRPr sz="10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32000" y="288000"/>
            <a:ext cx="9506249" cy="504000"/>
          </a:xfrm>
          <a:prstGeom prst="rect">
            <a:avLst/>
          </a:prstGeom>
        </p:spPr>
        <p:txBody>
          <a:bodyPr lIns="36000" anchor="t" anchorCtr="0">
            <a:noAutofit/>
          </a:bodyPr>
          <a:lstStyle>
            <a:lvl1pPr>
              <a:lnSpc>
                <a:spcPct val="100000"/>
              </a:lnSpc>
              <a:defRPr sz="3000">
                <a:solidFill>
                  <a:srgbClr val="002964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32000" y="792000"/>
            <a:ext cx="9504000" cy="504000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177" y="6328330"/>
            <a:ext cx="1075835" cy="224001"/>
          </a:xfrm>
          <a:prstGeom prst="rect">
            <a:avLst/>
          </a:prstGeom>
        </p:spPr>
      </p:pic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60484" y="6480326"/>
            <a:ext cx="1299954" cy="144016"/>
          </a:xfrm>
          <a:prstGeom prst="rect">
            <a:avLst/>
          </a:prstGeom>
        </p:spPr>
        <p:txBody>
          <a:bodyPr vert="horz" lIns="35987" tIns="35987" rIns="35987" bIns="35987" rtlCol="0" anchor="ctr" anchorCtr="0">
            <a:noAutofit/>
          </a:bodyPr>
          <a:lstStyle>
            <a:lvl1pPr algn="l">
              <a:defRPr sz="600" spc="-4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2.12.2015</a:t>
            </a:r>
            <a:endParaRPr lang="fi-FI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1801" y="6481043"/>
            <a:ext cx="428212" cy="143296"/>
          </a:xfrm>
          <a:prstGeom prst="rect">
            <a:avLst/>
          </a:prstGeom>
        </p:spPr>
        <p:txBody>
          <a:bodyPr vert="horz" lIns="35987" tIns="35987" rIns="35987" bIns="35987" rtlCol="0" anchor="ctr" anchorCtr="0">
            <a:noAutofit/>
          </a:bodyPr>
          <a:lstStyle>
            <a:lvl1pPr algn="l">
              <a:defRPr sz="600" spc="-40" baseline="0">
                <a:solidFill>
                  <a:schemeClr val="tx2"/>
                </a:solidFill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6638535"/>
      </p:ext>
    </p:extLst>
  </p:cSld>
  <p:clrMapOvr>
    <a:masterClrMapping/>
  </p:clrMapOvr>
  <p:transition spd="med">
    <p:fade/>
  </p:transition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 2" preserve="1" userDrawn="1">
  <p:cSld name="2_title_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432247" y="287636"/>
            <a:ext cx="4176464" cy="2232248"/>
          </a:xfrm>
          <a:prstGeom prst="rect">
            <a:avLst/>
          </a:prstGeom>
        </p:spPr>
        <p:txBody>
          <a:bodyPr lIns="36000" anchor="b" anchorCtr="0"/>
          <a:lstStyle>
            <a:lvl1pPr algn="l">
              <a:lnSpc>
                <a:spcPct val="85000"/>
              </a:lnSpc>
              <a:defRPr sz="3600" b="1">
                <a:solidFill>
                  <a:schemeClr val="accent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175" y="6336307"/>
            <a:ext cx="1075840" cy="224001"/>
          </a:xfrm>
          <a:prstGeom prst="rect">
            <a:avLst/>
          </a:prstGeom>
        </p:spPr>
      </p:pic>
      <p:sp>
        <p:nvSpPr>
          <p:cNvPr id="8" name="Rectangle 320"/>
          <p:cNvSpPr>
            <a:spLocks noGrp="1" noChangeArrowheads="1"/>
          </p:cNvSpPr>
          <p:nvPr>
            <p:ph type="subTitle" idx="1"/>
          </p:nvPr>
        </p:nvSpPr>
        <p:spPr>
          <a:xfrm>
            <a:off x="432000" y="2663999"/>
            <a:ext cx="4176000" cy="1584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marL="0" indent="0">
              <a:buFontTx/>
              <a:buNone/>
              <a:defRPr lang="fi-FI" sz="2000" kern="1200" spc="-40" baseline="0" noProof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i-FI" noProof="0" smtClean="0"/>
              <a:t>Muokkaa alaotsikon perustyyliä napsautt.</a:t>
            </a:r>
            <a:endParaRPr lang="fi-FI" noProof="0" dirty="0" smtClean="0"/>
          </a:p>
        </p:txBody>
      </p:sp>
    </p:spTree>
    <p:extLst>
      <p:ext uri="{BB962C8B-B14F-4D97-AF65-F5344CB8AC3E}">
        <p14:creationId xmlns:p14="http://schemas.microsoft.com/office/powerpoint/2010/main" val="38472549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iitos" preserve="1" userDrawn="1">
  <p:cSld name="Thank-you_Polygon_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2.12.2015</a:t>
            </a:r>
            <a:endParaRPr lang="fi-FI" dirty="0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3096543" y="2087835"/>
            <a:ext cx="4176464" cy="2232248"/>
          </a:xfrm>
          <a:prstGeom prst="rect">
            <a:avLst/>
          </a:prstGeom>
        </p:spPr>
        <p:txBody>
          <a:bodyPr anchor="b" anchorCtr="0"/>
          <a:lstStyle>
            <a:lvl1pPr algn="ctr">
              <a:lnSpc>
                <a:spcPct val="85000"/>
              </a:lnSpc>
              <a:defRPr sz="3600" b="1">
                <a:solidFill>
                  <a:schemeClr val="accent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3096543" y="4464101"/>
            <a:ext cx="4176464" cy="1584771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rgbClr val="7D001B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175" y="6336307"/>
            <a:ext cx="1075840" cy="22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89671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ininen" preserve="1" userDrawn="1">
  <p:cSld name="Section_blue"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44215" y="143619"/>
            <a:ext cx="10081120" cy="6624736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127000" dir="2700000" algn="tl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07" tIns="45704" rIns="91407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615" y="-2232645"/>
            <a:ext cx="8869873" cy="8594330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863601" y="1223739"/>
            <a:ext cx="8642350" cy="2232249"/>
          </a:xfrm>
          <a:prstGeom prst="rect">
            <a:avLst/>
          </a:prstGeom>
        </p:spPr>
        <p:txBody>
          <a:bodyPr anchor="b" anchorCtr="0"/>
          <a:lstStyle>
            <a:lvl1pPr algn="ctr">
              <a:lnSpc>
                <a:spcPct val="85000"/>
              </a:lnSpc>
              <a:defRPr sz="5400" b="1" spc="-150">
                <a:solidFill>
                  <a:schemeClr val="accent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863601" y="3600006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3000">
                <a:solidFill>
                  <a:schemeClr val="accent2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60484" y="6480326"/>
            <a:ext cx="1299954" cy="144016"/>
          </a:xfrm>
          <a:prstGeom prst="rect">
            <a:avLst/>
          </a:prstGeom>
        </p:spPr>
        <p:txBody>
          <a:bodyPr vert="horz" lIns="35987" tIns="35987" rIns="35987" bIns="35987" rtlCol="0" anchor="ctr" anchorCtr="0">
            <a:noAutofit/>
          </a:bodyPr>
          <a:lstStyle>
            <a:lvl1pPr algn="l">
              <a:defRPr sz="600" spc="-40" baseline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2.12.2015</a:t>
            </a:r>
            <a:endParaRPr lang="fi-FI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1801" y="6481043"/>
            <a:ext cx="428212" cy="143296"/>
          </a:xfrm>
          <a:prstGeom prst="rect">
            <a:avLst/>
          </a:prstGeom>
        </p:spPr>
        <p:txBody>
          <a:bodyPr vert="horz" lIns="35987" tIns="35987" rIns="35987" bIns="35987" rtlCol="0" anchor="ctr" anchorCtr="0">
            <a:noAutofit/>
          </a:bodyPr>
          <a:lstStyle>
            <a:lvl1pPr algn="l">
              <a:defRPr sz="600" spc="-40" baseline="0">
                <a:solidFill>
                  <a:schemeClr val="accent2"/>
                </a:solidFill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175" y="6336307"/>
            <a:ext cx="1075840" cy="22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449021"/>
      </p:ext>
    </p:extLst>
  </p:cSld>
  <p:clrMapOvr>
    <a:masterClrMapping/>
  </p:clrMapOvr>
  <p:transition spd="med">
    <p:fade/>
  </p:transition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unainen" preserve="1" userDrawn="1">
  <p:cSld name="Section_red"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44215" y="143619"/>
            <a:ext cx="10081120" cy="662473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127000" dir="2700000" algn="tl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07" tIns="45704" rIns="91407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615" y="-2232645"/>
            <a:ext cx="8869873" cy="8594330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863601" y="1223739"/>
            <a:ext cx="8642350" cy="2232249"/>
          </a:xfrm>
          <a:prstGeom prst="rect">
            <a:avLst/>
          </a:prstGeom>
        </p:spPr>
        <p:txBody>
          <a:bodyPr anchor="b" anchorCtr="0"/>
          <a:lstStyle>
            <a:lvl1pPr algn="ctr">
              <a:lnSpc>
                <a:spcPct val="85000"/>
              </a:lnSpc>
              <a:defRPr sz="5400" b="1" spc="-15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863601" y="3600006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3000">
                <a:solidFill>
                  <a:schemeClr val="accent1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60484" y="6480326"/>
            <a:ext cx="1299954" cy="144016"/>
          </a:xfrm>
          <a:prstGeom prst="rect">
            <a:avLst/>
          </a:prstGeom>
        </p:spPr>
        <p:txBody>
          <a:bodyPr vert="horz" lIns="35987" tIns="35987" rIns="35987" bIns="35987" rtlCol="0" anchor="ctr" anchorCtr="0">
            <a:noAutofit/>
          </a:bodyPr>
          <a:lstStyle>
            <a:lvl1pPr algn="l">
              <a:defRPr sz="600" spc="-40" baseline="0">
                <a:solidFill>
                  <a:srgbClr val="7D001B"/>
                </a:solidFill>
              </a:defRPr>
            </a:lvl1pPr>
          </a:lstStyle>
          <a:p>
            <a:r>
              <a:rPr lang="en-US" smtClean="0"/>
              <a:t>2.12.2015</a:t>
            </a:r>
            <a:endParaRPr lang="fi-FI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1801" y="6481043"/>
            <a:ext cx="428212" cy="143296"/>
          </a:xfrm>
          <a:prstGeom prst="rect">
            <a:avLst/>
          </a:prstGeom>
        </p:spPr>
        <p:txBody>
          <a:bodyPr vert="horz" lIns="35987" tIns="35987" rIns="35987" bIns="35987" rtlCol="0" anchor="ctr" anchorCtr="0">
            <a:noAutofit/>
          </a:bodyPr>
          <a:lstStyle>
            <a:lvl1pPr algn="l">
              <a:defRPr sz="600" spc="-40" baseline="0">
                <a:solidFill>
                  <a:srgbClr val="7D001B"/>
                </a:solidFill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175" y="6336307"/>
            <a:ext cx="1075840" cy="22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742446"/>
      </p:ext>
    </p:extLst>
  </p:cSld>
  <p:clrMapOvr>
    <a:masterClrMapping/>
  </p:clrMapOvr>
  <p:transition spd="med">
    <p:fade/>
  </p:transition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ihreä" preserve="1" userDrawn="1">
  <p:cSld name="Section_green"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44215" y="143619"/>
            <a:ext cx="10081120" cy="6624736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127000" dir="2700000" algn="tl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07" tIns="45704" rIns="91407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615" y="-2232645"/>
            <a:ext cx="8869873" cy="8594330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863601" y="1223739"/>
            <a:ext cx="8642350" cy="2232249"/>
          </a:xfrm>
          <a:prstGeom prst="rect">
            <a:avLst/>
          </a:prstGeom>
        </p:spPr>
        <p:txBody>
          <a:bodyPr anchor="b" anchorCtr="0"/>
          <a:lstStyle>
            <a:lvl1pPr algn="ctr">
              <a:lnSpc>
                <a:spcPct val="85000"/>
              </a:lnSpc>
              <a:defRPr sz="5400" b="1" spc="-150">
                <a:solidFill>
                  <a:schemeClr val="accent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863601" y="3600006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3000">
                <a:solidFill>
                  <a:schemeClr val="accent2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60484" y="6480326"/>
            <a:ext cx="1299954" cy="144016"/>
          </a:xfrm>
          <a:prstGeom prst="rect">
            <a:avLst/>
          </a:prstGeom>
        </p:spPr>
        <p:txBody>
          <a:bodyPr vert="horz" lIns="35987" tIns="35987" rIns="35987" bIns="35987" rtlCol="0" anchor="ctr" anchorCtr="0">
            <a:noAutofit/>
          </a:bodyPr>
          <a:lstStyle>
            <a:lvl1pPr algn="l">
              <a:defRPr sz="600" spc="-40" baseline="0">
                <a:solidFill>
                  <a:srgbClr val="002964"/>
                </a:solidFill>
              </a:defRPr>
            </a:lvl1pPr>
          </a:lstStyle>
          <a:p>
            <a:r>
              <a:rPr lang="en-US" smtClean="0"/>
              <a:t>2.12.2015</a:t>
            </a:r>
            <a:endParaRPr lang="fi-FI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1801" y="6481043"/>
            <a:ext cx="428212" cy="143296"/>
          </a:xfrm>
          <a:prstGeom prst="rect">
            <a:avLst/>
          </a:prstGeom>
        </p:spPr>
        <p:txBody>
          <a:bodyPr vert="horz" lIns="35987" tIns="35987" rIns="35987" bIns="35987" rtlCol="0" anchor="ctr" anchorCtr="0">
            <a:noAutofit/>
          </a:bodyPr>
          <a:lstStyle>
            <a:lvl1pPr algn="l">
              <a:defRPr sz="600" spc="-40" baseline="0">
                <a:solidFill>
                  <a:srgbClr val="002964"/>
                </a:solidFill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175" y="6336307"/>
            <a:ext cx="1075840" cy="22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480055"/>
      </p:ext>
    </p:extLst>
  </p:cSld>
  <p:clrMapOvr>
    <a:masterClrMapping/>
  </p:clrMapOvr>
  <p:transition spd="med">
    <p:fade/>
  </p:transition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eltainen" preserve="1" userDrawn="1">
  <p:cSld name="Section_yellow"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44215" y="143619"/>
            <a:ext cx="10081120" cy="6624736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127000" dir="2700000" algn="tl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07" tIns="45704" rIns="91407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615" y="-2232645"/>
            <a:ext cx="8869873" cy="8594330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863601" y="1223739"/>
            <a:ext cx="8642350" cy="2232249"/>
          </a:xfrm>
          <a:prstGeom prst="rect">
            <a:avLst/>
          </a:prstGeom>
        </p:spPr>
        <p:txBody>
          <a:bodyPr anchor="b" anchorCtr="0"/>
          <a:lstStyle>
            <a:lvl1pPr algn="ctr">
              <a:lnSpc>
                <a:spcPct val="85000"/>
              </a:lnSpc>
              <a:defRPr sz="5400" b="1" spc="-150">
                <a:solidFill>
                  <a:schemeClr val="accent4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863601" y="3600006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3000">
                <a:solidFill>
                  <a:schemeClr val="accent4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60484" y="6480326"/>
            <a:ext cx="1299954" cy="144016"/>
          </a:xfrm>
          <a:prstGeom prst="rect">
            <a:avLst/>
          </a:prstGeom>
        </p:spPr>
        <p:txBody>
          <a:bodyPr vert="horz" lIns="35987" tIns="35987" rIns="35987" bIns="35987" rtlCol="0" anchor="ctr" anchorCtr="0">
            <a:noAutofit/>
          </a:bodyPr>
          <a:lstStyle>
            <a:lvl1pPr algn="l">
              <a:defRPr sz="600" spc="-40" baseline="0">
                <a:solidFill>
                  <a:schemeClr val="accent4"/>
                </a:solidFill>
              </a:defRPr>
            </a:lvl1pPr>
          </a:lstStyle>
          <a:p>
            <a:r>
              <a:rPr lang="en-US" smtClean="0"/>
              <a:t>2.12.2015</a:t>
            </a:r>
            <a:endParaRPr lang="fi-FI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1801" y="6481043"/>
            <a:ext cx="428212" cy="143296"/>
          </a:xfrm>
          <a:prstGeom prst="rect">
            <a:avLst/>
          </a:prstGeom>
        </p:spPr>
        <p:txBody>
          <a:bodyPr vert="horz" lIns="35987" tIns="35987" rIns="35987" bIns="35987" rtlCol="0" anchor="ctr" anchorCtr="0">
            <a:noAutofit/>
          </a:bodyPr>
          <a:lstStyle>
            <a:lvl1pPr algn="l">
              <a:defRPr sz="600" spc="-40" baseline="0">
                <a:solidFill>
                  <a:schemeClr val="accent4"/>
                </a:solidFill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175" y="6336307"/>
            <a:ext cx="1075840" cy="22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015704"/>
      </p:ext>
    </p:extLst>
  </p:cSld>
  <p:clrMapOvr>
    <a:masterClrMapping/>
  </p:clrMapOvr>
  <p:transition spd="med">
    <p:fade/>
  </p:transition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ummansininen" preserve="1" userDrawn="1">
  <p:cSld name="section_darkblue"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44215" y="143619"/>
            <a:ext cx="10081120" cy="6624736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127000" dir="2700000" algn="tl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07" tIns="45704" rIns="91407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615" y="-2232645"/>
            <a:ext cx="8869873" cy="8594330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863601" y="1223739"/>
            <a:ext cx="8642350" cy="2232249"/>
          </a:xfrm>
          <a:prstGeom prst="rect">
            <a:avLst/>
          </a:prstGeom>
        </p:spPr>
        <p:txBody>
          <a:bodyPr anchor="b" anchorCtr="0"/>
          <a:lstStyle>
            <a:lvl1pPr algn="ctr">
              <a:lnSpc>
                <a:spcPct val="85000"/>
              </a:lnSpc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863601" y="3600006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60484" y="6480326"/>
            <a:ext cx="1299954" cy="144016"/>
          </a:xfrm>
          <a:prstGeom prst="rect">
            <a:avLst/>
          </a:prstGeom>
        </p:spPr>
        <p:txBody>
          <a:bodyPr vert="horz" lIns="35987" tIns="35987" rIns="35987" bIns="35987" rtlCol="0" anchor="ctr" anchorCtr="0">
            <a:noAutofit/>
          </a:bodyPr>
          <a:lstStyle>
            <a:lvl1pPr algn="l">
              <a:defRPr sz="600" spc="-4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2.12.2015</a:t>
            </a:r>
            <a:endParaRPr lang="fi-FI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1801" y="6481043"/>
            <a:ext cx="428212" cy="143296"/>
          </a:xfrm>
          <a:prstGeom prst="rect">
            <a:avLst/>
          </a:prstGeom>
        </p:spPr>
        <p:txBody>
          <a:bodyPr vert="horz" lIns="35987" tIns="35987" rIns="35987" bIns="35987" rtlCol="0" anchor="ctr" anchorCtr="0">
            <a:noAutofit/>
          </a:bodyPr>
          <a:lstStyle>
            <a:lvl1pPr algn="l">
              <a:defRPr sz="600" spc="-40" baseline="0">
                <a:solidFill>
                  <a:schemeClr val="bg1"/>
                </a:solidFill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175" y="6336307"/>
            <a:ext cx="1075840" cy="22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430171"/>
      </p:ext>
    </p:extLst>
  </p:cSld>
  <p:clrMapOvr>
    <a:masterClrMapping/>
  </p:clrMapOvr>
  <p:transition spd="med">
    <p:fade/>
  </p:transition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ummanpunainen" preserve="1" userDrawn="1">
  <p:cSld name="section_darkred"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44215" y="143619"/>
            <a:ext cx="10081120" cy="662473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7000" dir="2700000" algn="tl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07" tIns="45704" rIns="91407" bIns="457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i-FI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615" y="-2232645"/>
            <a:ext cx="8869873" cy="8594330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863601" y="1223739"/>
            <a:ext cx="8642350" cy="2232249"/>
          </a:xfrm>
          <a:prstGeom prst="rect">
            <a:avLst/>
          </a:prstGeom>
        </p:spPr>
        <p:txBody>
          <a:bodyPr anchor="b" anchorCtr="0"/>
          <a:lstStyle>
            <a:lvl1pPr algn="ctr">
              <a:lnSpc>
                <a:spcPct val="85000"/>
              </a:lnSpc>
              <a:defRPr sz="5400" b="1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863601" y="3600006"/>
            <a:ext cx="8642350" cy="1584772"/>
          </a:xfrm>
        </p:spPr>
        <p:txBody>
          <a:bodyPr/>
          <a:lstStyle>
            <a:lvl1pPr marL="0" indent="0" algn="ctr">
              <a:buFontTx/>
              <a:buNone/>
              <a:defRPr sz="3000">
                <a:solidFill>
                  <a:srgbClr val="FFFFFF"/>
                </a:solidFill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60484" y="6480326"/>
            <a:ext cx="1299954" cy="144016"/>
          </a:xfrm>
          <a:prstGeom prst="rect">
            <a:avLst/>
          </a:prstGeom>
        </p:spPr>
        <p:txBody>
          <a:bodyPr vert="horz" lIns="35987" tIns="35987" rIns="35987" bIns="35987" rtlCol="0" anchor="ctr" anchorCtr="0">
            <a:noAutofit/>
          </a:bodyPr>
          <a:lstStyle>
            <a:lvl1pPr algn="l">
              <a:defRPr sz="600" spc="-4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2.12.2015</a:t>
            </a:r>
            <a:endParaRPr lang="fi-FI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1801" y="6481043"/>
            <a:ext cx="428212" cy="143296"/>
          </a:xfrm>
          <a:prstGeom prst="rect">
            <a:avLst/>
          </a:prstGeom>
        </p:spPr>
        <p:txBody>
          <a:bodyPr vert="horz" lIns="35987" tIns="35987" rIns="35987" bIns="35987" rtlCol="0" anchor="ctr" anchorCtr="0">
            <a:noAutofit/>
          </a:bodyPr>
          <a:lstStyle>
            <a:lvl1pPr algn="l">
              <a:defRPr sz="600" spc="-40" baseline="0">
                <a:solidFill>
                  <a:srgbClr val="FFFFFF"/>
                </a:solidFill>
              </a:defRPr>
            </a:lvl1pPr>
          </a:lstStyle>
          <a:p>
            <a:fld id="{8BA1D61E-DCAC-4F3F-A9E2-B5195B305580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175" y="6336307"/>
            <a:ext cx="1075840" cy="22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827227"/>
      </p:ext>
    </p:extLst>
  </p:cSld>
  <p:clrMapOvr>
    <a:masterClrMapping/>
  </p:clrMapOvr>
  <p:transition spd="med">
    <p:fade/>
  </p:transition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801" y="1727203"/>
            <a:ext cx="9502362" cy="4321175"/>
          </a:xfrm>
          <a:prstGeom prst="rect">
            <a:avLst/>
          </a:prstGeom>
        </p:spPr>
        <p:txBody>
          <a:bodyPr vert="horz" lIns="35987" tIns="35987" rIns="35987" bIns="35987" rtlCol="0">
            <a:no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860484" y="6480326"/>
            <a:ext cx="1299954" cy="144016"/>
          </a:xfrm>
          <a:prstGeom prst="rect">
            <a:avLst/>
          </a:prstGeom>
        </p:spPr>
        <p:txBody>
          <a:bodyPr vert="horz" lIns="35987" tIns="35987" rIns="35987" bIns="35987" rtlCol="0" anchor="ctr" anchorCtr="0">
            <a:noAutofit/>
          </a:bodyPr>
          <a:lstStyle>
            <a:lvl1pPr algn="l">
              <a:defRPr sz="600" spc="-4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2.12.2015</a:t>
            </a:r>
            <a:endParaRPr lang="fi-FI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175" y="6336307"/>
            <a:ext cx="1075840" cy="224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9" r:id="rId1"/>
    <p:sldLayoutId id="2147484040" r:id="rId2"/>
    <p:sldLayoutId id="2147484047" r:id="rId3"/>
    <p:sldLayoutId id="2147484044" r:id="rId4"/>
    <p:sldLayoutId id="2147484043" r:id="rId5"/>
    <p:sldLayoutId id="2147484042" r:id="rId6"/>
    <p:sldLayoutId id="2147484032" r:id="rId7"/>
    <p:sldLayoutId id="2147484052" r:id="rId8"/>
    <p:sldLayoutId id="2147484053" r:id="rId9"/>
    <p:sldLayoutId id="2147484050" r:id="rId10"/>
    <p:sldLayoutId id="2147484051" r:id="rId11"/>
    <p:sldLayoutId id="2147484008" r:id="rId12"/>
    <p:sldLayoutId id="2147484010" r:id="rId13"/>
    <p:sldLayoutId id="2147484011" r:id="rId14"/>
    <p:sldLayoutId id="2147484016" r:id="rId15"/>
    <p:sldLayoutId id="2147484014" r:id="rId16"/>
    <p:sldLayoutId id="2147484015" r:id="rId17"/>
  </p:sldLayoutIdLst>
  <p:transition spd="med">
    <p:fade/>
  </p:transition>
  <p:timing>
    <p:tnLst>
      <p:par>
        <p:cTn id="1" dur="indefinite" restart="never" nodeType="tmRoot"/>
      </p:par>
    </p:tnLst>
  </p:timing>
  <p:hf hdr="0"/>
  <p:txStyles>
    <p:titleStyle>
      <a:lvl1pPr algn="l" defTabSz="914069" rtl="0" eaLnBrk="1" latinLnBrk="0" hangingPunct="1">
        <a:lnSpc>
          <a:spcPct val="95000"/>
        </a:lnSpc>
        <a:spcBef>
          <a:spcPct val="0"/>
        </a:spcBef>
        <a:buNone/>
        <a:defRPr sz="3000" b="1" kern="1200" spc="-4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7059" indent="-357059" algn="l" defTabSz="914069" rtl="0" eaLnBrk="1" latinLnBrk="0" hangingPunct="1">
        <a:spcBef>
          <a:spcPts val="0"/>
        </a:spcBef>
        <a:spcAft>
          <a:spcPts val="600"/>
        </a:spcAft>
        <a:buClr>
          <a:schemeClr val="accent3"/>
        </a:buClr>
        <a:buFont typeface="Wingdings" pitchFamily="2" charset="2"/>
        <a:buChar char="§"/>
        <a:defRPr sz="2100" kern="1200" spc="-40" baseline="0">
          <a:solidFill>
            <a:schemeClr val="tx1"/>
          </a:solidFill>
          <a:latin typeface="+mn-lt"/>
          <a:ea typeface="+mn-ea"/>
          <a:cs typeface="+mn-cs"/>
        </a:defRPr>
      </a:lvl1pPr>
      <a:lvl2pPr marL="714117" indent="-357059" algn="l" defTabSz="914069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–"/>
        <a:defRPr sz="1800" kern="1200" spc="-40" baseline="0">
          <a:solidFill>
            <a:schemeClr val="tx1"/>
          </a:solidFill>
          <a:latin typeface="+mn-lt"/>
          <a:ea typeface="+mn-ea"/>
          <a:cs typeface="+mn-cs"/>
        </a:defRPr>
      </a:lvl2pPr>
      <a:lvl3pPr marL="1071175" indent="-357059" algn="l" defTabSz="914069" rtl="0" eaLnBrk="1" latinLnBrk="0" hangingPunct="1">
        <a:spcBef>
          <a:spcPts val="0"/>
        </a:spcBef>
        <a:spcAft>
          <a:spcPts val="600"/>
        </a:spcAft>
        <a:buClr>
          <a:schemeClr val="accent3"/>
        </a:buClr>
        <a:buFont typeface="Wingdings" pitchFamily="2" charset="2"/>
        <a:buChar char="§"/>
        <a:defRPr sz="1600" kern="1200" spc="-40" baseline="0">
          <a:solidFill>
            <a:schemeClr val="tx1"/>
          </a:solidFill>
          <a:latin typeface="+mn-lt"/>
          <a:ea typeface="+mn-ea"/>
          <a:cs typeface="+mn-cs"/>
        </a:defRPr>
      </a:lvl3pPr>
      <a:lvl4pPr marL="1437755" indent="-366581" algn="l" defTabSz="914069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–"/>
        <a:defRPr sz="1400" kern="1200" spc="-40" baseline="0">
          <a:solidFill>
            <a:schemeClr val="tx1"/>
          </a:solidFill>
          <a:latin typeface="+mn-lt"/>
          <a:ea typeface="+mn-ea"/>
          <a:cs typeface="+mn-cs"/>
        </a:defRPr>
      </a:lvl4pPr>
      <a:lvl5pPr marL="1794812" indent="-357059" algn="l" defTabSz="914069" rtl="0" eaLnBrk="1" latinLnBrk="0" hangingPunct="1">
        <a:spcBef>
          <a:spcPts val="0"/>
        </a:spcBef>
        <a:spcAft>
          <a:spcPts val="600"/>
        </a:spcAft>
        <a:buClr>
          <a:schemeClr val="accent3"/>
        </a:buClr>
        <a:buFont typeface="Wingdings" pitchFamily="2" charset="2"/>
        <a:buChar char="§"/>
        <a:defRPr sz="1400" kern="1200" spc="-40" baseline="0">
          <a:solidFill>
            <a:schemeClr val="tx1"/>
          </a:solidFill>
          <a:latin typeface="+mn-lt"/>
          <a:ea typeface="+mn-ea"/>
          <a:cs typeface="+mn-cs"/>
        </a:defRPr>
      </a:lvl5pPr>
      <a:lvl6pPr marL="2513691" indent="-228519" algn="l" defTabSz="91406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26" indent="-228519" algn="l" defTabSz="91406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759" indent="-228519" algn="l" defTabSz="91406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794" indent="-228519" algn="l" defTabSz="91406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0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34" algn="l" defTabSz="9140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69" algn="l" defTabSz="9140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04" algn="l" defTabSz="9140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39" algn="l" defTabSz="9140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73" algn="l" defTabSz="9140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07" algn="l" defTabSz="9140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43" algn="l" defTabSz="9140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278" algn="l" defTabSz="9140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ctrTitle"/>
          </p:nvPr>
        </p:nvSpPr>
        <p:spPr>
          <a:xfrm>
            <a:off x="432247" y="287636"/>
            <a:ext cx="7632848" cy="2232248"/>
          </a:xfrm>
        </p:spPr>
        <p:txBody>
          <a:bodyPr/>
          <a:lstStyle/>
          <a:p>
            <a:r>
              <a:rPr lang="fi-FI" dirty="0"/>
              <a:t>Teknologiateollisuuden </a:t>
            </a:r>
            <a:r>
              <a:rPr lang="fi-FI" dirty="0" smtClean="0"/>
              <a:t>palkantarkistuskyselyn tuloksia, syksy 2015</a:t>
            </a:r>
            <a:endParaRPr lang="fi-FI" dirty="0"/>
          </a:p>
        </p:txBody>
      </p:sp>
      <p:sp>
        <p:nvSpPr>
          <p:cNvPr id="5" name="Alaotsikk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5512295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2.12.2015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10</a:t>
            </a:fld>
            <a:endParaRPr lang="fi-FI" dirty="0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Noin 15 % </a:t>
            </a:r>
            <a:r>
              <a:rPr lang="fi-FI" dirty="0"/>
              <a:t>toimipaikoista toteutti yrityskohtaisen </a:t>
            </a:r>
            <a:r>
              <a:rPr lang="fi-FI" dirty="0" smtClean="0"/>
              <a:t>palkkaratkaisun</a:t>
            </a:r>
            <a:r>
              <a:rPr lang="fi-FI" sz="3200" dirty="0" smtClean="0"/>
              <a:t/>
            </a:r>
            <a:br>
              <a:rPr lang="fi-FI" sz="3200" dirty="0" smtClean="0"/>
            </a:br>
            <a:r>
              <a:rPr lang="fi-FI" sz="2000" dirty="0" smtClean="0">
                <a:solidFill>
                  <a:schemeClr val="accent1"/>
                </a:solidFill>
              </a:rPr>
              <a:t>Teollisuus</a:t>
            </a:r>
            <a:endParaRPr lang="fi-FI" sz="2000" dirty="0">
              <a:solidFill>
                <a:schemeClr val="accent1"/>
              </a:solidFill>
            </a:endParaRPr>
          </a:p>
        </p:txBody>
      </p:sp>
      <p:graphicFrame>
        <p:nvGraphicFramePr>
          <p:cNvPr id="9" name="Sisällön paikkamerkki 10"/>
          <p:cNvGraphicFramePr>
            <a:graphicFrameLocks noGrp="1"/>
          </p:cNvGraphicFramePr>
          <p:nvPr>
            <p:ph idx="1"/>
            <p:extLst/>
          </p:nvPr>
        </p:nvGraphicFramePr>
        <p:xfrm>
          <a:off x="431800" y="1727200"/>
          <a:ext cx="9502775" cy="4321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kstiruutu 10"/>
          <p:cNvSpPr txBox="1"/>
          <p:nvPr/>
        </p:nvSpPr>
        <p:spPr>
          <a:xfrm>
            <a:off x="1979712" y="6381328"/>
            <a:ext cx="56886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i-FI" sz="1200" dirty="0">
                <a:solidFill>
                  <a:srgbClr val="002664"/>
                </a:solidFill>
                <a:ea typeface="Arial Unicode MS"/>
                <a:cs typeface="Arial Unicode MS"/>
              </a:rPr>
              <a:t>Miten </a:t>
            </a:r>
            <a:r>
              <a:rPr lang="fi-FI" sz="1200" dirty="0" smtClean="0">
                <a:solidFill>
                  <a:srgbClr val="002664"/>
                </a:solidFill>
                <a:ea typeface="Arial Unicode MS"/>
                <a:cs typeface="Arial Unicode MS"/>
              </a:rPr>
              <a:t>syksyn 2015 palkantarkistus </a:t>
            </a:r>
            <a:r>
              <a:rPr lang="fi-FI" sz="1200" dirty="0">
                <a:solidFill>
                  <a:srgbClr val="002664"/>
                </a:solidFill>
                <a:ea typeface="Arial Unicode MS"/>
                <a:cs typeface="Arial Unicode MS"/>
              </a:rPr>
              <a:t>toteutettiin</a:t>
            </a:r>
            <a:r>
              <a:rPr lang="fi-FI" sz="1200" dirty="0" smtClean="0">
                <a:solidFill>
                  <a:srgbClr val="002664"/>
                </a:solidFill>
                <a:ea typeface="Arial Unicode MS"/>
                <a:cs typeface="Arial Unicode MS"/>
              </a:rPr>
              <a:t>? (</a:t>
            </a:r>
            <a:r>
              <a:rPr lang="fi-FI" sz="1200" dirty="0">
                <a:solidFill>
                  <a:srgbClr val="002664"/>
                </a:solidFill>
                <a:ea typeface="Arial Unicode MS"/>
                <a:cs typeface="Arial Unicode MS"/>
              </a:rPr>
              <a:t>prosenttia toimipaikoista)</a:t>
            </a:r>
          </a:p>
        </p:txBody>
      </p:sp>
    </p:spTree>
    <p:extLst>
      <p:ext uri="{BB962C8B-B14F-4D97-AF65-F5344CB8AC3E}">
        <p14:creationId xmlns:p14="http://schemas.microsoft.com/office/powerpoint/2010/main" val="1342217080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2.12.2015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11</a:t>
            </a:fld>
            <a:endParaRPr lang="fi-FI" dirty="0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Paikallisen sopimisen yleisyys </a:t>
            </a:r>
            <a:r>
              <a:rPr lang="fi-FI" dirty="0" err="1" smtClean="0"/>
              <a:t>TYKA:n</a:t>
            </a:r>
            <a:r>
              <a:rPr lang="fi-FI" dirty="0" smtClean="0"/>
              <a:t> aikana</a:t>
            </a:r>
            <a:br>
              <a:rPr lang="fi-FI" dirty="0" smtClean="0"/>
            </a:br>
            <a:r>
              <a:rPr lang="fi-FI" sz="2000" dirty="0" smtClean="0">
                <a:solidFill>
                  <a:schemeClr val="accent1"/>
                </a:solidFill>
              </a:rPr>
              <a:t>Teollisuus</a:t>
            </a:r>
            <a:endParaRPr lang="fi-FI" dirty="0"/>
          </a:p>
        </p:txBody>
      </p:sp>
      <p:graphicFrame>
        <p:nvGraphicFramePr>
          <p:cNvPr id="6" name="Sisällön paikkamerkki 10"/>
          <p:cNvGraphicFramePr>
            <a:graphicFrameLocks noGrp="1"/>
          </p:cNvGraphicFramePr>
          <p:nvPr>
            <p:ph idx="1"/>
            <p:extLst/>
          </p:nvPr>
        </p:nvGraphicFramePr>
        <p:xfrm>
          <a:off x="431800" y="1727200"/>
          <a:ext cx="9502775" cy="4321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ruutu 6"/>
          <p:cNvSpPr txBox="1"/>
          <p:nvPr/>
        </p:nvSpPr>
        <p:spPr>
          <a:xfrm>
            <a:off x="1979712" y="6264299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i-FI" sz="1200" dirty="0">
                <a:solidFill>
                  <a:srgbClr val="002664"/>
                </a:solidFill>
                <a:ea typeface="Arial Unicode MS"/>
                <a:cs typeface="Arial Unicode MS"/>
              </a:rPr>
              <a:t>Miten </a:t>
            </a:r>
            <a:r>
              <a:rPr lang="fi-FI" sz="1200" dirty="0" smtClean="0">
                <a:solidFill>
                  <a:srgbClr val="002664"/>
                </a:solidFill>
                <a:ea typeface="Arial Unicode MS"/>
                <a:cs typeface="Arial Unicode MS"/>
              </a:rPr>
              <a:t>monessa prosentissa toimipaikoista tehtiin jokin paikallisen sopimus palkantarkistuksiin liittyen kunakin ajankohtana?</a:t>
            </a:r>
            <a:endParaRPr lang="fi-FI" sz="1200" dirty="0">
              <a:solidFill>
                <a:srgbClr val="002664"/>
              </a:solidFill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1812752261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2.12.2015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12</a:t>
            </a:fld>
            <a:endParaRPr lang="fi-FI" dirty="0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Tietotekniikka-alalla lähes kolmanneksessa toimipaikoista tehty yrityskohtainen palkkaratkaisu</a:t>
            </a:r>
            <a:r>
              <a:rPr lang="fi-FI" sz="3200" dirty="0" smtClean="0"/>
              <a:t/>
            </a:r>
            <a:br>
              <a:rPr lang="fi-FI" sz="3200" dirty="0" smtClean="0"/>
            </a:br>
            <a:r>
              <a:rPr lang="fi-FI" sz="2000" dirty="0" smtClean="0">
                <a:solidFill>
                  <a:schemeClr val="accent1"/>
                </a:solidFill>
              </a:rPr>
              <a:t>Palvelualat</a:t>
            </a:r>
            <a:endParaRPr lang="fi-FI" sz="2000" dirty="0">
              <a:solidFill>
                <a:schemeClr val="accent1"/>
              </a:solidFill>
            </a:endParaRPr>
          </a:p>
        </p:txBody>
      </p:sp>
      <p:graphicFrame>
        <p:nvGraphicFramePr>
          <p:cNvPr id="6" name="Sisällön paikkamerkki 10"/>
          <p:cNvGraphicFramePr>
            <a:graphicFrameLocks noGrp="1"/>
          </p:cNvGraphicFramePr>
          <p:nvPr>
            <p:ph idx="1"/>
            <p:extLst/>
          </p:nvPr>
        </p:nvGraphicFramePr>
        <p:xfrm>
          <a:off x="431800" y="1727200"/>
          <a:ext cx="9502775" cy="4321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ruutu 6"/>
          <p:cNvSpPr txBox="1"/>
          <p:nvPr/>
        </p:nvSpPr>
        <p:spPr>
          <a:xfrm>
            <a:off x="2016423" y="6283052"/>
            <a:ext cx="56886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002664"/>
                </a:solidFill>
                <a:effectLst/>
                <a:uLnTx/>
                <a:uFillTx/>
                <a:latin typeface="Arial"/>
                <a:ea typeface="Arial Unicode MS"/>
                <a:cs typeface="Arial Unicode MS"/>
              </a:rPr>
              <a:t>Miten </a:t>
            </a:r>
            <a:r>
              <a:rPr kumimoji="0" lang="fi-FI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664"/>
                </a:solidFill>
                <a:effectLst/>
                <a:uLnTx/>
                <a:uFillTx/>
                <a:latin typeface="Arial"/>
                <a:ea typeface="Arial Unicode MS"/>
                <a:cs typeface="Arial Unicode MS"/>
              </a:rPr>
              <a:t>syksyn 2015 palkantarkistus </a:t>
            </a: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002664"/>
                </a:solidFill>
                <a:effectLst/>
                <a:uLnTx/>
                <a:uFillTx/>
                <a:latin typeface="Arial"/>
                <a:ea typeface="Arial Unicode MS"/>
                <a:cs typeface="Arial Unicode MS"/>
              </a:rPr>
              <a:t>toteutettiin</a:t>
            </a:r>
            <a:r>
              <a:rPr kumimoji="0" lang="fi-FI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664"/>
                </a:solidFill>
                <a:effectLst/>
                <a:uLnTx/>
                <a:uFillTx/>
                <a:latin typeface="Arial"/>
                <a:ea typeface="Arial Unicode MS"/>
                <a:cs typeface="Arial Unicode MS"/>
              </a:rPr>
              <a:t>? (</a:t>
            </a: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002664"/>
                </a:solidFill>
                <a:effectLst/>
                <a:uLnTx/>
                <a:uFillTx/>
                <a:latin typeface="Arial"/>
                <a:ea typeface="Arial Unicode MS"/>
                <a:cs typeface="Arial Unicode MS"/>
              </a:rPr>
              <a:t>prosenttia </a:t>
            </a:r>
            <a:r>
              <a:rPr kumimoji="0" lang="fi-FI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664"/>
                </a:solidFill>
                <a:effectLst/>
                <a:uLnTx/>
                <a:uFillTx/>
                <a:latin typeface="Arial"/>
                <a:ea typeface="Arial Unicode MS"/>
                <a:cs typeface="Arial Unicode MS"/>
              </a:rPr>
              <a:t>toimipaikoista)</a:t>
            </a: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1199236756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2.12.2015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13</a:t>
            </a:fld>
            <a:endParaRPr lang="fi-FI" dirty="0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431653" y="287635"/>
            <a:ext cx="9649666" cy="1008000"/>
          </a:xfrm>
        </p:spPr>
        <p:txBody>
          <a:bodyPr/>
          <a:lstStyle/>
          <a:p>
            <a:r>
              <a:rPr lang="fi-FI" dirty="0"/>
              <a:t>Paikallisen sopimisen yleisyys </a:t>
            </a:r>
            <a:r>
              <a:rPr lang="fi-FI" dirty="0" err="1"/>
              <a:t>TYKA:n</a:t>
            </a:r>
            <a:r>
              <a:rPr lang="fi-FI" dirty="0"/>
              <a:t> </a:t>
            </a:r>
            <a:r>
              <a:rPr lang="fi-FI" dirty="0" smtClean="0"/>
              <a:t>aikana</a:t>
            </a:r>
            <a:br>
              <a:rPr lang="fi-FI" dirty="0" smtClean="0"/>
            </a:br>
            <a:r>
              <a:rPr lang="fi-FI" sz="2000" dirty="0" smtClean="0">
                <a:solidFill>
                  <a:schemeClr val="accent1"/>
                </a:solidFill>
              </a:rPr>
              <a:t>Palvelualat</a:t>
            </a:r>
            <a:endParaRPr lang="fi-FI" dirty="0"/>
          </a:p>
        </p:txBody>
      </p:sp>
      <p:graphicFrame>
        <p:nvGraphicFramePr>
          <p:cNvPr id="7" name="Sisällön paikkamerkki 10"/>
          <p:cNvGraphicFramePr>
            <a:graphicFrameLocks noGrp="1"/>
          </p:cNvGraphicFramePr>
          <p:nvPr>
            <p:ph idx="1"/>
            <p:extLst/>
          </p:nvPr>
        </p:nvGraphicFramePr>
        <p:xfrm>
          <a:off x="431800" y="1727200"/>
          <a:ext cx="9502775" cy="4321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kstiruutu 8"/>
          <p:cNvSpPr txBox="1"/>
          <p:nvPr/>
        </p:nvSpPr>
        <p:spPr>
          <a:xfrm>
            <a:off x="1979712" y="6264299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i-FI" sz="1200" dirty="0">
                <a:solidFill>
                  <a:srgbClr val="002664"/>
                </a:solidFill>
                <a:ea typeface="Arial Unicode MS"/>
                <a:cs typeface="Arial Unicode MS"/>
              </a:rPr>
              <a:t>Miten </a:t>
            </a:r>
            <a:r>
              <a:rPr lang="fi-FI" sz="1200" dirty="0" smtClean="0">
                <a:solidFill>
                  <a:srgbClr val="002664"/>
                </a:solidFill>
                <a:ea typeface="Arial Unicode MS"/>
                <a:cs typeface="Arial Unicode MS"/>
              </a:rPr>
              <a:t>monessa prosentissa toimipaikoista tehtiin jokin paikallisen sopimus palkantarkistuksiin liittyen kunakin ajankohtana?</a:t>
            </a:r>
            <a:endParaRPr lang="fi-FI" sz="1200" dirty="0">
              <a:solidFill>
                <a:srgbClr val="002664"/>
              </a:solidFill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836231764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2.12.2015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14</a:t>
            </a:fld>
            <a:endParaRPr lang="fi-FI" dirty="0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Reilu viidennes henkilöstöstä yrityskohtaisen palkkaratkaisun piirissä </a:t>
            </a:r>
            <a:r>
              <a:rPr lang="fi-FI" dirty="0" smtClean="0"/>
              <a:t>syksyllä 2015</a:t>
            </a:r>
            <a:r>
              <a:rPr lang="fi-FI" sz="3200" dirty="0" smtClean="0"/>
              <a:t/>
            </a:r>
            <a:br>
              <a:rPr lang="fi-FI" sz="3200" dirty="0" smtClean="0"/>
            </a:br>
            <a:r>
              <a:rPr lang="fi-FI" sz="2000" dirty="0" smtClean="0">
                <a:solidFill>
                  <a:schemeClr val="accent1"/>
                </a:solidFill>
              </a:rPr>
              <a:t>Teollisuus</a:t>
            </a:r>
            <a:endParaRPr lang="fi-FI" sz="2000" dirty="0">
              <a:solidFill>
                <a:schemeClr val="accent1"/>
              </a:solidFill>
            </a:endParaRPr>
          </a:p>
        </p:txBody>
      </p:sp>
      <p:sp>
        <p:nvSpPr>
          <p:cNvPr id="6" name="Tekstiruutu 5"/>
          <p:cNvSpPr txBox="1"/>
          <p:nvPr/>
        </p:nvSpPr>
        <p:spPr>
          <a:xfrm>
            <a:off x="1979712" y="6381328"/>
            <a:ext cx="56886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i-FI" sz="1200" dirty="0">
                <a:solidFill>
                  <a:srgbClr val="002664"/>
                </a:solidFill>
                <a:ea typeface="Arial Unicode MS"/>
                <a:cs typeface="Arial Unicode MS"/>
              </a:rPr>
              <a:t>Miten </a:t>
            </a:r>
            <a:r>
              <a:rPr lang="fi-FI" sz="1200" dirty="0" smtClean="0">
                <a:solidFill>
                  <a:srgbClr val="002664"/>
                </a:solidFill>
                <a:ea typeface="Arial Unicode MS"/>
                <a:cs typeface="Arial Unicode MS"/>
              </a:rPr>
              <a:t>syksyn 2015 </a:t>
            </a:r>
            <a:r>
              <a:rPr lang="fi-FI" sz="1200" dirty="0">
                <a:solidFill>
                  <a:srgbClr val="002664"/>
                </a:solidFill>
                <a:ea typeface="Arial Unicode MS"/>
                <a:cs typeface="Arial Unicode MS"/>
              </a:rPr>
              <a:t>palkantarkistus toteutettiin</a:t>
            </a:r>
            <a:r>
              <a:rPr lang="fi-FI" sz="1200" dirty="0" smtClean="0">
                <a:solidFill>
                  <a:srgbClr val="002664"/>
                </a:solidFill>
                <a:ea typeface="Arial Unicode MS"/>
                <a:cs typeface="Arial Unicode MS"/>
              </a:rPr>
              <a:t>? (</a:t>
            </a:r>
            <a:r>
              <a:rPr lang="fi-FI" sz="1200" dirty="0">
                <a:solidFill>
                  <a:srgbClr val="002664"/>
                </a:solidFill>
                <a:ea typeface="Arial Unicode MS"/>
                <a:cs typeface="Arial Unicode MS"/>
              </a:rPr>
              <a:t>prosenttia </a:t>
            </a:r>
            <a:r>
              <a:rPr lang="fi-FI" sz="1200" dirty="0" smtClean="0">
                <a:solidFill>
                  <a:srgbClr val="002664"/>
                </a:solidFill>
                <a:ea typeface="Arial Unicode MS"/>
                <a:cs typeface="Arial Unicode MS"/>
              </a:rPr>
              <a:t>henkilöstöstä)</a:t>
            </a:r>
            <a:endParaRPr lang="fi-FI" sz="1200" dirty="0">
              <a:solidFill>
                <a:srgbClr val="002664"/>
              </a:solidFill>
              <a:ea typeface="Arial Unicode MS"/>
              <a:cs typeface="Arial Unicode MS"/>
            </a:endParaRPr>
          </a:p>
        </p:txBody>
      </p:sp>
      <p:graphicFrame>
        <p:nvGraphicFramePr>
          <p:cNvPr id="8" name="Sisällön paikkamerkki 10"/>
          <p:cNvGraphicFramePr>
            <a:graphicFrameLocks noGrp="1"/>
          </p:cNvGraphicFramePr>
          <p:nvPr>
            <p:ph idx="1"/>
            <p:extLst/>
          </p:nvPr>
        </p:nvGraphicFramePr>
        <p:xfrm>
          <a:off x="431800" y="1727200"/>
          <a:ext cx="9502775" cy="4321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4153049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2.12.2015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15</a:t>
            </a:fld>
            <a:endParaRPr lang="fi-FI" dirty="0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Paikallisen sopimisen yleisyys </a:t>
            </a:r>
            <a:r>
              <a:rPr lang="fi-FI" dirty="0" err="1" smtClean="0"/>
              <a:t>TYKA:n</a:t>
            </a:r>
            <a:r>
              <a:rPr lang="fi-FI" dirty="0" smtClean="0"/>
              <a:t> aikana</a:t>
            </a:r>
            <a:br>
              <a:rPr lang="fi-FI" dirty="0" smtClean="0"/>
            </a:br>
            <a:r>
              <a:rPr lang="fi-FI" sz="2000" dirty="0" smtClean="0">
                <a:solidFill>
                  <a:schemeClr val="accent1"/>
                </a:solidFill>
              </a:rPr>
              <a:t>Teollisuus</a:t>
            </a:r>
            <a:endParaRPr lang="fi-FI" dirty="0"/>
          </a:p>
        </p:txBody>
      </p:sp>
      <p:graphicFrame>
        <p:nvGraphicFramePr>
          <p:cNvPr id="6" name="Sisällön paikkamerkki 10"/>
          <p:cNvGraphicFramePr>
            <a:graphicFrameLocks noGrp="1"/>
          </p:cNvGraphicFramePr>
          <p:nvPr>
            <p:ph idx="1"/>
            <p:extLst/>
          </p:nvPr>
        </p:nvGraphicFramePr>
        <p:xfrm>
          <a:off x="431800" y="1727200"/>
          <a:ext cx="9502775" cy="4321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ruutu 6"/>
          <p:cNvSpPr txBox="1"/>
          <p:nvPr/>
        </p:nvSpPr>
        <p:spPr>
          <a:xfrm>
            <a:off x="1979712" y="6264299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i-FI" sz="1200" dirty="0">
                <a:solidFill>
                  <a:srgbClr val="002664"/>
                </a:solidFill>
                <a:ea typeface="Arial Unicode MS"/>
                <a:cs typeface="Arial Unicode MS"/>
              </a:rPr>
              <a:t>Miten </a:t>
            </a:r>
            <a:r>
              <a:rPr lang="fi-FI" sz="1200" dirty="0" smtClean="0">
                <a:solidFill>
                  <a:srgbClr val="002664"/>
                </a:solidFill>
                <a:ea typeface="Arial Unicode MS"/>
                <a:cs typeface="Arial Unicode MS"/>
              </a:rPr>
              <a:t>monta prosenttia henkilöstöryhmästä on paikallisen sopimisen piirissä palkantarkistuksiin liittyen kunakin ajankohtana?</a:t>
            </a:r>
            <a:endParaRPr lang="fi-FI" sz="1200" dirty="0">
              <a:solidFill>
                <a:srgbClr val="002664"/>
              </a:solidFill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444566860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2.12.2015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16</a:t>
            </a:fld>
            <a:endParaRPr lang="fi-FI" dirty="0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431653" y="287635"/>
            <a:ext cx="9721674" cy="1008000"/>
          </a:xfrm>
        </p:spPr>
        <p:txBody>
          <a:bodyPr/>
          <a:lstStyle/>
          <a:p>
            <a:r>
              <a:rPr lang="fi-FI" dirty="0"/>
              <a:t>Tietotekniikka-alalla yli puolet henkilöstöstä </a:t>
            </a:r>
            <a:r>
              <a:rPr lang="fi-FI" dirty="0" smtClean="0"/>
              <a:t>yritys-kohtaisen </a:t>
            </a:r>
            <a:r>
              <a:rPr lang="fi-FI" dirty="0"/>
              <a:t>palkkaratkaisun piirissä syksyllä 2015</a:t>
            </a:r>
            <a:r>
              <a:rPr lang="fi-FI" sz="3200" dirty="0" smtClean="0"/>
              <a:t/>
            </a:r>
            <a:br>
              <a:rPr lang="fi-FI" sz="3200" dirty="0" smtClean="0"/>
            </a:br>
            <a:r>
              <a:rPr lang="fi-FI" sz="2000" dirty="0" smtClean="0">
                <a:solidFill>
                  <a:schemeClr val="accent1"/>
                </a:solidFill>
              </a:rPr>
              <a:t>Palvelualat</a:t>
            </a:r>
            <a:endParaRPr lang="fi-FI" sz="2000" dirty="0">
              <a:solidFill>
                <a:schemeClr val="accent1"/>
              </a:solidFill>
            </a:endParaRPr>
          </a:p>
        </p:txBody>
      </p:sp>
      <p:graphicFrame>
        <p:nvGraphicFramePr>
          <p:cNvPr id="6" name="Sisällön paikkamerkki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2469287"/>
              </p:ext>
            </p:extLst>
          </p:nvPr>
        </p:nvGraphicFramePr>
        <p:xfrm>
          <a:off x="431800" y="1727200"/>
          <a:ext cx="9502775" cy="4321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ruutu 6"/>
          <p:cNvSpPr txBox="1"/>
          <p:nvPr/>
        </p:nvSpPr>
        <p:spPr>
          <a:xfrm>
            <a:off x="2016423" y="6283052"/>
            <a:ext cx="56886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002664"/>
                </a:solidFill>
                <a:effectLst/>
                <a:uLnTx/>
                <a:uFillTx/>
                <a:latin typeface="Arial"/>
                <a:ea typeface="Arial Unicode MS"/>
                <a:cs typeface="Arial Unicode MS"/>
              </a:rPr>
              <a:t>Miten </a:t>
            </a:r>
            <a:r>
              <a:rPr kumimoji="0" lang="fi-FI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664"/>
                </a:solidFill>
                <a:effectLst/>
                <a:uLnTx/>
                <a:uFillTx/>
                <a:latin typeface="Arial"/>
                <a:ea typeface="Arial Unicode MS"/>
                <a:cs typeface="Arial Unicode MS"/>
              </a:rPr>
              <a:t>syksyn 2015 palkantarkistus </a:t>
            </a: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002664"/>
                </a:solidFill>
                <a:effectLst/>
                <a:uLnTx/>
                <a:uFillTx/>
                <a:latin typeface="Arial"/>
                <a:ea typeface="Arial Unicode MS"/>
                <a:cs typeface="Arial Unicode MS"/>
              </a:rPr>
              <a:t>toteutettiin</a:t>
            </a:r>
            <a:r>
              <a:rPr kumimoji="0" lang="fi-FI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664"/>
                </a:solidFill>
                <a:effectLst/>
                <a:uLnTx/>
                <a:uFillTx/>
                <a:latin typeface="Arial"/>
                <a:ea typeface="Arial Unicode MS"/>
                <a:cs typeface="Arial Unicode MS"/>
              </a:rPr>
              <a:t>? (</a:t>
            </a: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002664"/>
                </a:solidFill>
                <a:effectLst/>
                <a:uLnTx/>
                <a:uFillTx/>
                <a:latin typeface="Arial"/>
                <a:ea typeface="Arial Unicode MS"/>
                <a:cs typeface="Arial Unicode MS"/>
              </a:rPr>
              <a:t>prosenttia </a:t>
            </a:r>
            <a:r>
              <a:rPr kumimoji="0" lang="fi-FI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664"/>
                </a:solidFill>
                <a:effectLst/>
                <a:uLnTx/>
                <a:uFillTx/>
                <a:latin typeface="Arial"/>
                <a:ea typeface="Arial Unicode MS"/>
                <a:cs typeface="Arial Unicode MS"/>
              </a:rPr>
              <a:t>henkilöstöstä)</a:t>
            </a: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415629427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2.12.2015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17</a:t>
            </a:fld>
            <a:endParaRPr lang="fi-FI" dirty="0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431653" y="287635"/>
            <a:ext cx="9649666" cy="1008000"/>
          </a:xfrm>
        </p:spPr>
        <p:txBody>
          <a:bodyPr/>
          <a:lstStyle/>
          <a:p>
            <a:r>
              <a:rPr lang="fi-FI" dirty="0"/>
              <a:t>Paikallisen sopimisen yleisyys </a:t>
            </a:r>
            <a:r>
              <a:rPr lang="fi-FI" dirty="0" err="1"/>
              <a:t>TYKA:n</a:t>
            </a:r>
            <a:r>
              <a:rPr lang="fi-FI" dirty="0"/>
              <a:t> aikana</a:t>
            </a:r>
            <a:br>
              <a:rPr lang="fi-FI" dirty="0"/>
            </a:br>
            <a:r>
              <a:rPr lang="fi-FI" sz="2000" dirty="0" smtClean="0">
                <a:solidFill>
                  <a:schemeClr val="accent1"/>
                </a:solidFill>
              </a:rPr>
              <a:t>Palvelualat</a:t>
            </a:r>
            <a:endParaRPr lang="fi-FI" dirty="0"/>
          </a:p>
        </p:txBody>
      </p:sp>
      <p:graphicFrame>
        <p:nvGraphicFramePr>
          <p:cNvPr id="7" name="Sisällön paikkamerkki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4623148"/>
              </p:ext>
            </p:extLst>
          </p:nvPr>
        </p:nvGraphicFramePr>
        <p:xfrm>
          <a:off x="431800" y="1727200"/>
          <a:ext cx="9502775" cy="4321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kstiruutu 7"/>
          <p:cNvSpPr txBox="1"/>
          <p:nvPr/>
        </p:nvSpPr>
        <p:spPr>
          <a:xfrm>
            <a:off x="1979712" y="6264299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i-FI" sz="1200" dirty="0">
                <a:solidFill>
                  <a:srgbClr val="002664"/>
                </a:solidFill>
                <a:ea typeface="Arial Unicode MS"/>
                <a:cs typeface="Arial Unicode MS"/>
              </a:rPr>
              <a:t>Miten </a:t>
            </a:r>
            <a:r>
              <a:rPr lang="fi-FI" sz="1200" dirty="0" smtClean="0">
                <a:solidFill>
                  <a:srgbClr val="002664"/>
                </a:solidFill>
                <a:ea typeface="Arial Unicode MS"/>
                <a:cs typeface="Arial Unicode MS"/>
              </a:rPr>
              <a:t>monta prosenttia henkilöstöryhmästä on paikallisen sopimisen piirissä palkantarkistuksiin liittyen kunakin ajankohtana?</a:t>
            </a:r>
            <a:endParaRPr lang="fi-FI" sz="1200" dirty="0">
              <a:solidFill>
                <a:srgbClr val="002664"/>
              </a:solidFill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833819183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2.12.2015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Talous, tilauskanta ja työllisyyskehitys kattavasti esillä </a:t>
            </a:r>
            <a:r>
              <a:rPr lang="fi-FI" dirty="0" smtClean="0"/>
              <a:t>yrityksissä</a:t>
            </a:r>
            <a:r>
              <a:rPr lang="fi-FI" sz="3200" dirty="0" smtClean="0"/>
              <a:t/>
            </a:r>
            <a:br>
              <a:rPr lang="fi-FI" sz="3200" dirty="0" smtClean="0"/>
            </a:br>
            <a:r>
              <a:rPr lang="fi-FI" sz="2000" dirty="0" smtClean="0">
                <a:solidFill>
                  <a:schemeClr val="accent1"/>
                </a:solidFill>
              </a:rPr>
              <a:t>Teollisuus</a:t>
            </a:r>
            <a:endParaRPr lang="fi-FI" sz="2000" dirty="0">
              <a:solidFill>
                <a:schemeClr val="accent1"/>
              </a:solidFill>
            </a:endParaRPr>
          </a:p>
        </p:txBody>
      </p:sp>
      <p:sp>
        <p:nvSpPr>
          <p:cNvPr id="7" name="Tekstiruutu 6"/>
          <p:cNvSpPr txBox="1"/>
          <p:nvPr/>
        </p:nvSpPr>
        <p:spPr>
          <a:xfrm>
            <a:off x="2016423" y="6283052"/>
            <a:ext cx="5544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664"/>
                </a:solidFill>
                <a:effectLst/>
                <a:uLnTx/>
                <a:uFillTx/>
                <a:latin typeface="Arial"/>
                <a:ea typeface="Arial Unicode MS"/>
                <a:cs typeface="Arial Unicode MS"/>
              </a:rPr>
              <a:t>Käytiin </a:t>
            </a: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002664"/>
                </a:solidFill>
                <a:effectLst/>
                <a:uLnTx/>
                <a:uFillTx/>
                <a:latin typeface="Arial"/>
                <a:ea typeface="Arial Unicode MS"/>
                <a:cs typeface="Arial Unicode MS"/>
              </a:rPr>
              <a:t>keskustelu talous-, tilauskanta- ja </a:t>
            </a:r>
            <a:r>
              <a:rPr kumimoji="0" lang="fi-FI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664"/>
                </a:solidFill>
                <a:effectLst/>
                <a:uLnTx/>
                <a:uFillTx/>
                <a:latin typeface="Arial"/>
                <a:ea typeface="Arial Unicode MS"/>
                <a:cs typeface="Arial Unicode MS"/>
              </a:rPr>
              <a:t>työllisyyskehityksestä</a:t>
            </a: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  <a:ea typeface="Arial Unicode MS"/>
              <a:cs typeface="Arial Unicode MS"/>
            </a:endParaRPr>
          </a:p>
        </p:txBody>
      </p:sp>
      <p:graphicFrame>
        <p:nvGraphicFramePr>
          <p:cNvPr id="9" name="Sisällön paikkamerkki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0260413"/>
              </p:ext>
            </p:extLst>
          </p:nvPr>
        </p:nvGraphicFramePr>
        <p:xfrm>
          <a:off x="431800" y="1727200"/>
          <a:ext cx="9502775" cy="4321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931120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2.12.2015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431653" y="287635"/>
            <a:ext cx="9649666" cy="1008000"/>
          </a:xfrm>
        </p:spPr>
        <p:txBody>
          <a:bodyPr/>
          <a:lstStyle/>
          <a:p>
            <a:r>
              <a:rPr lang="fi-FI" dirty="0"/>
              <a:t>Yrityksen talous-, tilauskanta- ja työllisyystilannekeskusteluaktiivisuus </a:t>
            </a:r>
            <a:r>
              <a:rPr lang="fi-FI" dirty="0" err="1"/>
              <a:t>TYKA:n</a:t>
            </a:r>
            <a:r>
              <a:rPr lang="fi-FI" dirty="0"/>
              <a:t> </a:t>
            </a:r>
            <a:r>
              <a:rPr lang="fi-FI" dirty="0" smtClean="0"/>
              <a:t>aikana</a:t>
            </a:r>
            <a:br>
              <a:rPr lang="fi-FI" dirty="0" smtClean="0"/>
            </a:br>
            <a:r>
              <a:rPr lang="fi-FI" sz="2000" dirty="0" smtClean="0">
                <a:solidFill>
                  <a:schemeClr val="accent1"/>
                </a:solidFill>
              </a:rPr>
              <a:t>Teollisuus</a:t>
            </a:r>
            <a:endParaRPr lang="fi-FI" dirty="0"/>
          </a:p>
        </p:txBody>
      </p:sp>
      <p:graphicFrame>
        <p:nvGraphicFramePr>
          <p:cNvPr id="6" name="Sisällön paikkamerkki 10"/>
          <p:cNvGraphicFramePr>
            <a:graphicFrameLocks noGrp="1"/>
          </p:cNvGraphicFramePr>
          <p:nvPr>
            <p:ph idx="1"/>
            <p:extLst/>
          </p:nvPr>
        </p:nvGraphicFramePr>
        <p:xfrm>
          <a:off x="431800" y="1727200"/>
          <a:ext cx="9502775" cy="4321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kstiruutu 7"/>
          <p:cNvSpPr txBox="1"/>
          <p:nvPr/>
        </p:nvSpPr>
        <p:spPr>
          <a:xfrm>
            <a:off x="1979711" y="6264299"/>
            <a:ext cx="6085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i-FI" sz="1200" dirty="0">
                <a:solidFill>
                  <a:srgbClr val="002664"/>
                </a:solidFill>
                <a:ea typeface="Arial Unicode MS"/>
                <a:cs typeface="Arial Unicode MS"/>
              </a:rPr>
              <a:t>Miten </a:t>
            </a:r>
            <a:r>
              <a:rPr lang="fi-FI" sz="1200" dirty="0" smtClean="0">
                <a:solidFill>
                  <a:srgbClr val="002664"/>
                </a:solidFill>
                <a:ea typeface="Arial Unicode MS"/>
                <a:cs typeface="Arial Unicode MS"/>
              </a:rPr>
              <a:t>monta prosenttia henkilöstöryhmästä kävi keskustelut yrityksen talous- tilauskanta- ja työllisyyskehityksestä palkantarkistuksiin liittyen kunakin ajankohtana?</a:t>
            </a:r>
            <a:endParaRPr lang="fi-FI" sz="1200" dirty="0">
              <a:solidFill>
                <a:srgbClr val="002664"/>
              </a:solidFill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56887810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2.12.2015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Talous, tilauskanta ja työllisyyskehitys kattavasti esillä </a:t>
            </a:r>
            <a:r>
              <a:rPr lang="fi-FI" dirty="0" smtClean="0"/>
              <a:t>yrityksissä</a:t>
            </a:r>
            <a:r>
              <a:rPr lang="fi-FI" sz="3200" dirty="0" smtClean="0"/>
              <a:t/>
            </a:r>
            <a:br>
              <a:rPr lang="fi-FI" sz="3200" dirty="0" smtClean="0"/>
            </a:br>
            <a:r>
              <a:rPr lang="fi-FI" sz="2000" dirty="0" smtClean="0">
                <a:solidFill>
                  <a:schemeClr val="accent1"/>
                </a:solidFill>
              </a:rPr>
              <a:t>Palvelualat</a:t>
            </a:r>
            <a:endParaRPr lang="fi-FI" dirty="0"/>
          </a:p>
        </p:txBody>
      </p:sp>
      <p:graphicFrame>
        <p:nvGraphicFramePr>
          <p:cNvPr id="6" name="Sisällön paikkamerkki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1428044"/>
              </p:ext>
            </p:extLst>
          </p:nvPr>
        </p:nvGraphicFramePr>
        <p:xfrm>
          <a:off x="431800" y="1727200"/>
          <a:ext cx="9502775" cy="4321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ruutu 6"/>
          <p:cNvSpPr txBox="1"/>
          <p:nvPr/>
        </p:nvSpPr>
        <p:spPr>
          <a:xfrm>
            <a:off x="2016423" y="6283052"/>
            <a:ext cx="5544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664"/>
                </a:solidFill>
                <a:effectLst/>
                <a:uLnTx/>
                <a:uFillTx/>
                <a:latin typeface="Arial"/>
                <a:ea typeface="Arial Unicode MS"/>
                <a:cs typeface="Arial Unicode MS"/>
              </a:rPr>
              <a:t>Käytiin </a:t>
            </a: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002664"/>
                </a:solidFill>
                <a:effectLst/>
                <a:uLnTx/>
                <a:uFillTx/>
                <a:latin typeface="Arial"/>
                <a:ea typeface="Arial Unicode MS"/>
                <a:cs typeface="Arial Unicode MS"/>
              </a:rPr>
              <a:t>keskustelu talous-, tilauskanta- ja </a:t>
            </a:r>
            <a:r>
              <a:rPr kumimoji="0" lang="fi-FI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664"/>
                </a:solidFill>
                <a:effectLst/>
                <a:uLnTx/>
                <a:uFillTx/>
                <a:latin typeface="Arial"/>
                <a:ea typeface="Arial Unicode MS"/>
                <a:cs typeface="Arial Unicode MS"/>
              </a:rPr>
              <a:t>työllisyyskehityksestä</a:t>
            </a: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768243733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2.12.2015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431653" y="287635"/>
            <a:ext cx="9649666" cy="1008000"/>
          </a:xfrm>
        </p:spPr>
        <p:txBody>
          <a:bodyPr/>
          <a:lstStyle/>
          <a:p>
            <a:r>
              <a:rPr lang="fi-FI" dirty="0" smtClean="0"/>
              <a:t>Yrityksen talous-, tilauskanta- ja työllisyystilannekeskusteluaktiivisuus </a:t>
            </a:r>
            <a:r>
              <a:rPr lang="fi-FI" dirty="0" err="1" smtClean="0"/>
              <a:t>TYKA:n</a:t>
            </a:r>
            <a:r>
              <a:rPr lang="fi-FI" dirty="0" smtClean="0"/>
              <a:t> aikana</a:t>
            </a:r>
            <a:br>
              <a:rPr lang="fi-FI" dirty="0" smtClean="0"/>
            </a:br>
            <a:r>
              <a:rPr lang="fi-FI" sz="2000" dirty="0" smtClean="0">
                <a:solidFill>
                  <a:schemeClr val="accent1"/>
                </a:solidFill>
              </a:rPr>
              <a:t>Palvelualat</a:t>
            </a:r>
            <a:endParaRPr lang="fi-FI" dirty="0"/>
          </a:p>
        </p:txBody>
      </p:sp>
      <p:sp>
        <p:nvSpPr>
          <p:cNvPr id="6" name="Tekstiruutu 5"/>
          <p:cNvSpPr txBox="1"/>
          <p:nvPr/>
        </p:nvSpPr>
        <p:spPr>
          <a:xfrm>
            <a:off x="1979711" y="6264299"/>
            <a:ext cx="6085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i-FI" sz="1200" dirty="0">
                <a:solidFill>
                  <a:srgbClr val="002664"/>
                </a:solidFill>
                <a:ea typeface="Arial Unicode MS"/>
                <a:cs typeface="Arial Unicode MS"/>
              </a:rPr>
              <a:t>Miten </a:t>
            </a:r>
            <a:r>
              <a:rPr lang="fi-FI" sz="1200" dirty="0" smtClean="0">
                <a:solidFill>
                  <a:srgbClr val="002664"/>
                </a:solidFill>
                <a:ea typeface="Arial Unicode MS"/>
                <a:cs typeface="Arial Unicode MS"/>
              </a:rPr>
              <a:t>monta prosenttia henkilöstöryhmästä kävi keskustelut yrityksen talous- tilauskanta- ja työllisyyskehityksestä palkantarkistuksiin liittyen kunakin ajankohtana?</a:t>
            </a:r>
            <a:endParaRPr lang="fi-FI" sz="1200" dirty="0">
              <a:solidFill>
                <a:srgbClr val="002664"/>
              </a:solidFill>
              <a:ea typeface="Arial Unicode MS"/>
              <a:cs typeface="Arial Unicode MS"/>
            </a:endParaRPr>
          </a:p>
        </p:txBody>
      </p:sp>
      <p:graphicFrame>
        <p:nvGraphicFramePr>
          <p:cNvPr id="7" name="Sisällön paikkamerkki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3164991"/>
              </p:ext>
            </p:extLst>
          </p:nvPr>
        </p:nvGraphicFramePr>
        <p:xfrm>
          <a:off x="431800" y="1727200"/>
          <a:ext cx="9502775" cy="4321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103913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2.12.2015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6</a:t>
            </a:fld>
            <a:endParaRPr lang="fi-FI" dirty="0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Myös palkkauksen kannustavuus ja porrastus laajasti mukana </a:t>
            </a:r>
            <a:r>
              <a:rPr lang="fi-FI" dirty="0" smtClean="0"/>
              <a:t>keskusteluissa</a:t>
            </a:r>
            <a:r>
              <a:rPr lang="fi-FI" sz="3200" dirty="0" smtClean="0"/>
              <a:t/>
            </a:r>
            <a:br>
              <a:rPr lang="fi-FI" sz="3200" dirty="0" smtClean="0"/>
            </a:br>
            <a:r>
              <a:rPr lang="fi-FI" sz="2000" dirty="0" smtClean="0">
                <a:solidFill>
                  <a:schemeClr val="accent1"/>
                </a:solidFill>
              </a:rPr>
              <a:t>Teollisuus</a:t>
            </a:r>
            <a:endParaRPr lang="fi-FI" sz="2000" dirty="0">
              <a:solidFill>
                <a:schemeClr val="accent1"/>
              </a:solidFill>
            </a:endParaRPr>
          </a:p>
        </p:txBody>
      </p:sp>
      <p:sp>
        <p:nvSpPr>
          <p:cNvPr id="6" name="Tekstiruutu 5"/>
          <p:cNvSpPr txBox="1"/>
          <p:nvPr/>
        </p:nvSpPr>
        <p:spPr>
          <a:xfrm>
            <a:off x="1979712" y="6381328"/>
            <a:ext cx="56886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fi-FI" sz="1200" dirty="0">
                <a:solidFill>
                  <a:srgbClr val="002664"/>
                </a:solidFill>
                <a:ea typeface="Arial Unicode MS"/>
                <a:cs typeface="Arial Unicode MS"/>
              </a:rPr>
              <a:t>Työpaikalla keskusteltiin palkkauksen kannustavuudesta ja palkkaporrastuksesta</a:t>
            </a:r>
          </a:p>
        </p:txBody>
      </p:sp>
      <p:graphicFrame>
        <p:nvGraphicFramePr>
          <p:cNvPr id="8" name="Sisällön paikkamerkki 10"/>
          <p:cNvGraphicFramePr>
            <a:graphicFrameLocks noGrp="1"/>
          </p:cNvGraphicFramePr>
          <p:nvPr>
            <p:ph idx="1"/>
            <p:extLst/>
          </p:nvPr>
        </p:nvGraphicFramePr>
        <p:xfrm>
          <a:off x="431800" y="1727200"/>
          <a:ext cx="9502775" cy="4321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2692229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2.12.2015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7</a:t>
            </a:fld>
            <a:endParaRPr lang="fi-FI" dirty="0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Myös palkkauksen kannustavuus ja porrastus laajasti mukana </a:t>
            </a:r>
            <a:r>
              <a:rPr lang="fi-FI" dirty="0" smtClean="0"/>
              <a:t>keskusteluissa</a:t>
            </a:r>
            <a:r>
              <a:rPr lang="fi-FI" sz="3200" dirty="0" smtClean="0"/>
              <a:t/>
            </a:r>
            <a:br>
              <a:rPr lang="fi-FI" sz="3200" dirty="0" smtClean="0"/>
            </a:br>
            <a:r>
              <a:rPr lang="fi-FI" sz="2000" dirty="0" smtClean="0">
                <a:solidFill>
                  <a:schemeClr val="accent1"/>
                </a:solidFill>
              </a:rPr>
              <a:t>Palvelualat</a:t>
            </a:r>
            <a:endParaRPr lang="fi-FI" sz="2000" dirty="0">
              <a:solidFill>
                <a:schemeClr val="accent1"/>
              </a:solidFill>
            </a:endParaRPr>
          </a:p>
        </p:txBody>
      </p:sp>
      <p:graphicFrame>
        <p:nvGraphicFramePr>
          <p:cNvPr id="6" name="Sisällön paikkamerkki 10"/>
          <p:cNvGraphicFramePr>
            <a:graphicFrameLocks noGrp="1"/>
          </p:cNvGraphicFramePr>
          <p:nvPr>
            <p:ph idx="1"/>
            <p:extLst/>
          </p:nvPr>
        </p:nvGraphicFramePr>
        <p:xfrm>
          <a:off x="431800" y="1727200"/>
          <a:ext cx="9502775" cy="4321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ruutu 6"/>
          <p:cNvSpPr txBox="1"/>
          <p:nvPr/>
        </p:nvSpPr>
        <p:spPr>
          <a:xfrm>
            <a:off x="2016423" y="6283052"/>
            <a:ext cx="5544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664"/>
                </a:solidFill>
                <a:effectLst/>
                <a:uLnTx/>
                <a:uFillTx/>
                <a:latin typeface="Arial"/>
                <a:ea typeface="Arial Unicode MS"/>
                <a:cs typeface="Arial Unicode MS"/>
              </a:rPr>
              <a:t>Käytiin </a:t>
            </a: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002664"/>
                </a:solidFill>
                <a:effectLst/>
                <a:uLnTx/>
                <a:uFillTx/>
                <a:latin typeface="Arial"/>
                <a:ea typeface="Arial Unicode MS"/>
                <a:cs typeface="Arial Unicode MS"/>
              </a:rPr>
              <a:t>keskustelu talous-, tilauskanta- ja </a:t>
            </a:r>
            <a:r>
              <a:rPr kumimoji="0" lang="fi-FI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664"/>
                </a:solidFill>
                <a:effectLst/>
                <a:uLnTx/>
                <a:uFillTx/>
                <a:latin typeface="Arial"/>
                <a:ea typeface="Arial Unicode MS"/>
                <a:cs typeface="Arial Unicode MS"/>
              </a:rPr>
              <a:t>työllisyyskehityksestä</a:t>
            </a: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srgbClr val="002664"/>
              </a:solidFill>
              <a:effectLst/>
              <a:uLnTx/>
              <a:uFillTx/>
              <a:latin typeface="Arial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755292707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2.12.2015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Valtaosa toimipaikoista neuvotteli yrityskohtaisesta </a:t>
            </a:r>
            <a:r>
              <a:rPr lang="fi-FI" dirty="0" smtClean="0"/>
              <a:t>palkkaratkaisusta</a:t>
            </a:r>
            <a:r>
              <a:rPr lang="fi-FI" sz="3200" dirty="0" smtClean="0"/>
              <a:t/>
            </a:r>
            <a:br>
              <a:rPr lang="fi-FI" sz="3200" dirty="0" smtClean="0"/>
            </a:br>
            <a:r>
              <a:rPr lang="fi-FI" sz="2000" dirty="0" smtClean="0">
                <a:solidFill>
                  <a:schemeClr val="accent1"/>
                </a:solidFill>
              </a:rPr>
              <a:t>Teollisuus</a:t>
            </a:r>
            <a:endParaRPr lang="fi-FI" sz="2000" dirty="0">
              <a:solidFill>
                <a:schemeClr val="accent1"/>
              </a:solidFill>
            </a:endParaRPr>
          </a:p>
        </p:txBody>
      </p:sp>
      <p:sp>
        <p:nvSpPr>
          <p:cNvPr id="8" name="Tekstiruutu 6"/>
          <p:cNvSpPr txBox="1"/>
          <p:nvPr/>
        </p:nvSpPr>
        <p:spPr>
          <a:xfrm>
            <a:off x="2016423" y="6264299"/>
            <a:ext cx="56886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002664"/>
                </a:solidFill>
                <a:effectLst/>
                <a:uLnTx/>
                <a:uFillTx/>
                <a:latin typeface="Arial"/>
                <a:ea typeface="Arial Unicode MS"/>
                <a:cs typeface="Arial Unicode MS"/>
              </a:rPr>
              <a:t>Neuvoteltiin palkankorotusten suuruudesta, toteutustavasta tai ajankohdasta</a:t>
            </a:r>
          </a:p>
        </p:txBody>
      </p:sp>
      <p:graphicFrame>
        <p:nvGraphicFramePr>
          <p:cNvPr id="10" name="Sisällön paikkamerkki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4626060"/>
              </p:ext>
            </p:extLst>
          </p:nvPr>
        </p:nvGraphicFramePr>
        <p:xfrm>
          <a:off x="431800" y="1727200"/>
          <a:ext cx="9502775" cy="4321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9808150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2.12.2015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9</a:t>
            </a:fld>
            <a:endParaRPr lang="fi-FI" dirty="0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Valtaosa toimipaikoista neuvotteli yrityskohtaisesta </a:t>
            </a:r>
            <a:r>
              <a:rPr lang="fi-FI" dirty="0" smtClean="0"/>
              <a:t>palkkaratkaisusta</a:t>
            </a:r>
            <a:r>
              <a:rPr lang="fi-FI" sz="3200" dirty="0" smtClean="0"/>
              <a:t/>
            </a:r>
            <a:br>
              <a:rPr lang="fi-FI" sz="3200" dirty="0" smtClean="0"/>
            </a:br>
            <a:r>
              <a:rPr lang="fi-FI" sz="2000" dirty="0" smtClean="0">
                <a:solidFill>
                  <a:schemeClr val="accent1"/>
                </a:solidFill>
              </a:rPr>
              <a:t>Palvelualat</a:t>
            </a:r>
            <a:endParaRPr lang="fi-FI" sz="2000" dirty="0">
              <a:solidFill>
                <a:schemeClr val="accent1"/>
              </a:solidFill>
            </a:endParaRPr>
          </a:p>
        </p:txBody>
      </p:sp>
      <p:graphicFrame>
        <p:nvGraphicFramePr>
          <p:cNvPr id="6" name="Sisällön paikkamerkki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5535091"/>
              </p:ext>
            </p:extLst>
          </p:nvPr>
        </p:nvGraphicFramePr>
        <p:xfrm>
          <a:off x="431800" y="1727200"/>
          <a:ext cx="9502775" cy="4321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ruutu 6"/>
          <p:cNvSpPr txBox="1"/>
          <p:nvPr/>
        </p:nvSpPr>
        <p:spPr>
          <a:xfrm>
            <a:off x="2016423" y="6264299"/>
            <a:ext cx="56886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srgbClr val="002664"/>
                </a:solidFill>
                <a:effectLst/>
                <a:uLnTx/>
                <a:uFillTx/>
                <a:latin typeface="Arial"/>
                <a:ea typeface="Arial Unicode MS"/>
                <a:cs typeface="Arial Unicode MS"/>
              </a:rPr>
              <a:t>Neuvoteltiin palkankorotusten suuruudesta, toteutustavasta tai ajankohdasta</a:t>
            </a:r>
          </a:p>
        </p:txBody>
      </p:sp>
    </p:spTree>
    <p:extLst>
      <p:ext uri="{BB962C8B-B14F-4D97-AF65-F5344CB8AC3E}">
        <p14:creationId xmlns:p14="http://schemas.microsoft.com/office/powerpoint/2010/main" val="3444608392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template_20141218">
  <a:themeElements>
    <a:clrScheme name="Teknologiateollisuus">
      <a:dk1>
        <a:srgbClr val="29282E"/>
      </a:dk1>
      <a:lt1>
        <a:srgbClr val="FFFFFF"/>
      </a:lt1>
      <a:dk2>
        <a:srgbClr val="B1BEB9"/>
      </a:dk2>
      <a:lt2>
        <a:srgbClr val="002964"/>
      </a:lt2>
      <a:accent1>
        <a:srgbClr val="7D001B"/>
      </a:accent1>
      <a:accent2>
        <a:srgbClr val="002964"/>
      </a:accent2>
      <a:accent3>
        <a:srgbClr val="008CD9"/>
      </a:accent3>
      <a:accent4>
        <a:srgbClr val="F04B0D"/>
      </a:accent4>
      <a:accent5>
        <a:srgbClr val="FFB431"/>
      </a:accent5>
      <a:accent6>
        <a:srgbClr val="83A00C"/>
      </a:accent6>
      <a:hlink>
        <a:srgbClr val="0089D8"/>
      </a:hlink>
      <a:folHlink>
        <a:srgbClr val="008BD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.potx" id="{F91DB641-6541-4C3E-A8AD-9C61DB0EFC90}" vid="{A518A3C9-9888-4CC1-844C-2C54F49A4BC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Teknologiateollisuus">
    <a:dk1>
      <a:srgbClr val="002664"/>
    </a:dk1>
    <a:lt1>
      <a:srgbClr val="FFFFFF"/>
    </a:lt1>
    <a:dk2>
      <a:srgbClr val="002664"/>
    </a:dk2>
    <a:lt2>
      <a:srgbClr val="D7D3C7"/>
    </a:lt2>
    <a:accent1>
      <a:srgbClr val="822433"/>
    </a:accent1>
    <a:accent2>
      <a:srgbClr val="002664"/>
    </a:accent2>
    <a:accent3>
      <a:srgbClr val="00A1DE"/>
    </a:accent3>
    <a:accent4>
      <a:srgbClr val="D95E16"/>
    </a:accent4>
    <a:accent5>
      <a:srgbClr val="FFBC3D"/>
    </a:accent5>
    <a:accent6>
      <a:srgbClr val="A2AD00"/>
    </a:accent6>
    <a:hlink>
      <a:srgbClr val="A2AD00"/>
    </a:hlink>
    <a:folHlink>
      <a:srgbClr val="00A1DE"/>
    </a:folHlink>
  </a:clrScheme>
  <a:fontScheme name="5nuolen_vaakaKANSI_SUOMI">
    <a:majorFont>
      <a:latin typeface="Arial"/>
      <a:ea typeface="Arial Unicode MS"/>
      <a:cs typeface="Arial Unicode MS"/>
    </a:majorFont>
    <a:minorFont>
      <a:latin typeface="Arial"/>
      <a:ea typeface="Arial Unicode MS"/>
      <a:cs typeface="Arial Unicode MS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Teknologiateollisuus">
    <a:dk1>
      <a:srgbClr val="002664"/>
    </a:dk1>
    <a:lt1>
      <a:srgbClr val="FFFFFF"/>
    </a:lt1>
    <a:dk2>
      <a:srgbClr val="002664"/>
    </a:dk2>
    <a:lt2>
      <a:srgbClr val="D7D3C7"/>
    </a:lt2>
    <a:accent1>
      <a:srgbClr val="822433"/>
    </a:accent1>
    <a:accent2>
      <a:srgbClr val="002664"/>
    </a:accent2>
    <a:accent3>
      <a:srgbClr val="00A1DE"/>
    </a:accent3>
    <a:accent4>
      <a:srgbClr val="D95E16"/>
    </a:accent4>
    <a:accent5>
      <a:srgbClr val="FFBC3D"/>
    </a:accent5>
    <a:accent6>
      <a:srgbClr val="A2AD00"/>
    </a:accent6>
    <a:hlink>
      <a:srgbClr val="A2AD00"/>
    </a:hlink>
    <a:folHlink>
      <a:srgbClr val="00A1DE"/>
    </a:folHlink>
  </a:clrScheme>
  <a:fontScheme name="5nuolen_vaakaKANSI_SUOMI">
    <a:majorFont>
      <a:latin typeface="Arial"/>
      <a:ea typeface="Arial Unicode MS"/>
      <a:cs typeface="Arial Unicode MS"/>
    </a:majorFont>
    <a:minorFont>
      <a:latin typeface="Arial"/>
      <a:ea typeface="Arial Unicode MS"/>
      <a:cs typeface="Arial Unicode MS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Teknologiateollisuus">
    <a:dk1>
      <a:srgbClr val="002664"/>
    </a:dk1>
    <a:lt1>
      <a:srgbClr val="FFFFFF"/>
    </a:lt1>
    <a:dk2>
      <a:srgbClr val="002664"/>
    </a:dk2>
    <a:lt2>
      <a:srgbClr val="D7D3C7"/>
    </a:lt2>
    <a:accent1>
      <a:srgbClr val="822433"/>
    </a:accent1>
    <a:accent2>
      <a:srgbClr val="002664"/>
    </a:accent2>
    <a:accent3>
      <a:srgbClr val="00A1DE"/>
    </a:accent3>
    <a:accent4>
      <a:srgbClr val="D95E16"/>
    </a:accent4>
    <a:accent5>
      <a:srgbClr val="FFBC3D"/>
    </a:accent5>
    <a:accent6>
      <a:srgbClr val="A2AD00"/>
    </a:accent6>
    <a:hlink>
      <a:srgbClr val="A2AD00"/>
    </a:hlink>
    <a:folHlink>
      <a:srgbClr val="00A1DE"/>
    </a:folHlink>
  </a:clrScheme>
  <a:fontScheme name="5nuolen_vaakaKANSI_SUOMI">
    <a:majorFont>
      <a:latin typeface="Arial"/>
      <a:ea typeface="Arial Unicode MS"/>
      <a:cs typeface="Arial Unicode MS"/>
    </a:majorFont>
    <a:minorFont>
      <a:latin typeface="Arial"/>
      <a:ea typeface="Arial Unicode MS"/>
      <a:cs typeface="Arial Unicode MS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Teknologiateollisuus">
    <a:dk1>
      <a:srgbClr val="002664"/>
    </a:dk1>
    <a:lt1>
      <a:srgbClr val="FFFFFF"/>
    </a:lt1>
    <a:dk2>
      <a:srgbClr val="002664"/>
    </a:dk2>
    <a:lt2>
      <a:srgbClr val="D7D3C7"/>
    </a:lt2>
    <a:accent1>
      <a:srgbClr val="822433"/>
    </a:accent1>
    <a:accent2>
      <a:srgbClr val="002664"/>
    </a:accent2>
    <a:accent3>
      <a:srgbClr val="00A1DE"/>
    </a:accent3>
    <a:accent4>
      <a:srgbClr val="D95E16"/>
    </a:accent4>
    <a:accent5>
      <a:srgbClr val="FFBC3D"/>
    </a:accent5>
    <a:accent6>
      <a:srgbClr val="A2AD00"/>
    </a:accent6>
    <a:hlink>
      <a:srgbClr val="A2AD00"/>
    </a:hlink>
    <a:folHlink>
      <a:srgbClr val="00A1DE"/>
    </a:folHlink>
  </a:clrScheme>
  <a:fontScheme name="5nuolen_vaakaKANSI_SUOMI">
    <a:majorFont>
      <a:latin typeface="Arial"/>
      <a:ea typeface="Arial Unicode MS"/>
      <a:cs typeface="Arial Unicode MS"/>
    </a:majorFont>
    <a:minorFont>
      <a:latin typeface="Arial"/>
      <a:ea typeface="Arial Unicode MS"/>
      <a:cs typeface="Arial Unicode MS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Teknologiateollisuus">
    <a:dk1>
      <a:srgbClr val="002664"/>
    </a:dk1>
    <a:lt1>
      <a:srgbClr val="FFFFFF"/>
    </a:lt1>
    <a:dk2>
      <a:srgbClr val="002664"/>
    </a:dk2>
    <a:lt2>
      <a:srgbClr val="D7D3C7"/>
    </a:lt2>
    <a:accent1>
      <a:srgbClr val="822433"/>
    </a:accent1>
    <a:accent2>
      <a:srgbClr val="002664"/>
    </a:accent2>
    <a:accent3>
      <a:srgbClr val="00A1DE"/>
    </a:accent3>
    <a:accent4>
      <a:srgbClr val="D95E16"/>
    </a:accent4>
    <a:accent5>
      <a:srgbClr val="FFBC3D"/>
    </a:accent5>
    <a:accent6>
      <a:srgbClr val="A2AD00"/>
    </a:accent6>
    <a:hlink>
      <a:srgbClr val="A2AD00"/>
    </a:hlink>
    <a:folHlink>
      <a:srgbClr val="00A1DE"/>
    </a:folHlink>
  </a:clrScheme>
  <a:fontScheme name="5nuolen_vaakaKANSI_SUOMI">
    <a:majorFont>
      <a:latin typeface="Arial"/>
      <a:ea typeface="Arial Unicode MS"/>
      <a:cs typeface="Arial Unicode MS"/>
    </a:majorFont>
    <a:minorFont>
      <a:latin typeface="Arial"/>
      <a:ea typeface="Arial Unicode MS"/>
      <a:cs typeface="Arial Unicode MS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Teknologiateollisuus">
    <a:dk1>
      <a:srgbClr val="002664"/>
    </a:dk1>
    <a:lt1>
      <a:srgbClr val="FFFFFF"/>
    </a:lt1>
    <a:dk2>
      <a:srgbClr val="002664"/>
    </a:dk2>
    <a:lt2>
      <a:srgbClr val="D7D3C7"/>
    </a:lt2>
    <a:accent1>
      <a:srgbClr val="822433"/>
    </a:accent1>
    <a:accent2>
      <a:srgbClr val="002664"/>
    </a:accent2>
    <a:accent3>
      <a:srgbClr val="00A1DE"/>
    </a:accent3>
    <a:accent4>
      <a:srgbClr val="D95E16"/>
    </a:accent4>
    <a:accent5>
      <a:srgbClr val="FFBC3D"/>
    </a:accent5>
    <a:accent6>
      <a:srgbClr val="A2AD00"/>
    </a:accent6>
    <a:hlink>
      <a:srgbClr val="A2AD00"/>
    </a:hlink>
    <a:folHlink>
      <a:srgbClr val="00A1DE"/>
    </a:folHlink>
  </a:clrScheme>
  <a:fontScheme name="5nuolen_vaakaKANSI_SUOMI">
    <a:majorFont>
      <a:latin typeface="Arial"/>
      <a:ea typeface="Arial Unicode MS"/>
      <a:cs typeface="Arial Unicode MS"/>
    </a:majorFont>
    <a:minorFont>
      <a:latin typeface="Arial"/>
      <a:ea typeface="Arial Unicode MS"/>
      <a:cs typeface="Arial Unicode MS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Teknologiateollisuus">
    <a:dk1>
      <a:srgbClr val="002664"/>
    </a:dk1>
    <a:lt1>
      <a:srgbClr val="FFFFFF"/>
    </a:lt1>
    <a:dk2>
      <a:srgbClr val="002664"/>
    </a:dk2>
    <a:lt2>
      <a:srgbClr val="D7D3C7"/>
    </a:lt2>
    <a:accent1>
      <a:srgbClr val="822433"/>
    </a:accent1>
    <a:accent2>
      <a:srgbClr val="002664"/>
    </a:accent2>
    <a:accent3>
      <a:srgbClr val="00A1DE"/>
    </a:accent3>
    <a:accent4>
      <a:srgbClr val="D95E16"/>
    </a:accent4>
    <a:accent5>
      <a:srgbClr val="FFBC3D"/>
    </a:accent5>
    <a:accent6>
      <a:srgbClr val="A2AD00"/>
    </a:accent6>
    <a:hlink>
      <a:srgbClr val="A2AD00"/>
    </a:hlink>
    <a:folHlink>
      <a:srgbClr val="00A1DE"/>
    </a:folHlink>
  </a:clrScheme>
  <a:fontScheme name="5nuolen_vaakaKANSI_SUOMI">
    <a:majorFont>
      <a:latin typeface="Arial"/>
      <a:ea typeface="Arial Unicode MS"/>
      <a:cs typeface="Arial Unicode MS"/>
    </a:majorFont>
    <a:minorFont>
      <a:latin typeface="Arial"/>
      <a:ea typeface="Arial Unicode MS"/>
      <a:cs typeface="Arial Unicode MS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Teknologiateollisuus">
    <a:dk1>
      <a:srgbClr val="002664"/>
    </a:dk1>
    <a:lt1>
      <a:srgbClr val="FFFFFF"/>
    </a:lt1>
    <a:dk2>
      <a:srgbClr val="002664"/>
    </a:dk2>
    <a:lt2>
      <a:srgbClr val="D7D3C7"/>
    </a:lt2>
    <a:accent1>
      <a:srgbClr val="822433"/>
    </a:accent1>
    <a:accent2>
      <a:srgbClr val="002664"/>
    </a:accent2>
    <a:accent3>
      <a:srgbClr val="00A1DE"/>
    </a:accent3>
    <a:accent4>
      <a:srgbClr val="D95E16"/>
    </a:accent4>
    <a:accent5>
      <a:srgbClr val="FFBC3D"/>
    </a:accent5>
    <a:accent6>
      <a:srgbClr val="A2AD00"/>
    </a:accent6>
    <a:hlink>
      <a:srgbClr val="A2AD00"/>
    </a:hlink>
    <a:folHlink>
      <a:srgbClr val="00A1DE"/>
    </a:folHlink>
  </a:clrScheme>
  <a:fontScheme name="5nuolen_vaakaKANSI_SUOMI">
    <a:majorFont>
      <a:latin typeface="Arial"/>
      <a:ea typeface="Arial Unicode MS"/>
      <a:cs typeface="Arial Unicode MS"/>
    </a:majorFont>
    <a:minorFont>
      <a:latin typeface="Arial"/>
      <a:ea typeface="Arial Unicode MS"/>
      <a:cs typeface="Arial Unicode MS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Teknologiateollisuus">
    <a:dk1>
      <a:srgbClr val="002664"/>
    </a:dk1>
    <a:lt1>
      <a:srgbClr val="FFFFFF"/>
    </a:lt1>
    <a:dk2>
      <a:srgbClr val="002664"/>
    </a:dk2>
    <a:lt2>
      <a:srgbClr val="D7D3C7"/>
    </a:lt2>
    <a:accent1>
      <a:srgbClr val="822433"/>
    </a:accent1>
    <a:accent2>
      <a:srgbClr val="002664"/>
    </a:accent2>
    <a:accent3>
      <a:srgbClr val="00A1DE"/>
    </a:accent3>
    <a:accent4>
      <a:srgbClr val="D95E16"/>
    </a:accent4>
    <a:accent5>
      <a:srgbClr val="FFBC3D"/>
    </a:accent5>
    <a:accent6>
      <a:srgbClr val="A2AD00"/>
    </a:accent6>
    <a:hlink>
      <a:srgbClr val="A2AD00"/>
    </a:hlink>
    <a:folHlink>
      <a:srgbClr val="00A1DE"/>
    </a:folHlink>
  </a:clrScheme>
  <a:fontScheme name="5nuolen_vaakaKANSI_SUOMI">
    <a:majorFont>
      <a:latin typeface="Arial"/>
      <a:ea typeface="Arial Unicode MS"/>
      <a:cs typeface="Arial Unicode MS"/>
    </a:majorFont>
    <a:minorFont>
      <a:latin typeface="Arial"/>
      <a:ea typeface="Arial Unicode MS"/>
      <a:cs typeface="Arial Unicode MS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Teknologiateollisuus">
    <a:dk1>
      <a:srgbClr val="002664"/>
    </a:dk1>
    <a:lt1>
      <a:srgbClr val="FFFFFF"/>
    </a:lt1>
    <a:dk2>
      <a:srgbClr val="002664"/>
    </a:dk2>
    <a:lt2>
      <a:srgbClr val="D7D3C7"/>
    </a:lt2>
    <a:accent1>
      <a:srgbClr val="822433"/>
    </a:accent1>
    <a:accent2>
      <a:srgbClr val="002664"/>
    </a:accent2>
    <a:accent3>
      <a:srgbClr val="00A1DE"/>
    </a:accent3>
    <a:accent4>
      <a:srgbClr val="D95E16"/>
    </a:accent4>
    <a:accent5>
      <a:srgbClr val="FFBC3D"/>
    </a:accent5>
    <a:accent6>
      <a:srgbClr val="A2AD00"/>
    </a:accent6>
    <a:hlink>
      <a:srgbClr val="A2AD00"/>
    </a:hlink>
    <a:folHlink>
      <a:srgbClr val="00A1DE"/>
    </a:folHlink>
  </a:clrScheme>
  <a:fontScheme name="5nuolen_vaakaKANSI_SUOMI">
    <a:majorFont>
      <a:latin typeface="Arial"/>
      <a:ea typeface="Arial Unicode MS"/>
      <a:cs typeface="Arial Unicode MS"/>
    </a:majorFont>
    <a:minorFont>
      <a:latin typeface="Arial"/>
      <a:ea typeface="Arial Unicode MS"/>
      <a:cs typeface="Arial Unicode MS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Teknologiateollisuus">
    <a:dk1>
      <a:srgbClr val="002664"/>
    </a:dk1>
    <a:lt1>
      <a:srgbClr val="FFFFFF"/>
    </a:lt1>
    <a:dk2>
      <a:srgbClr val="002664"/>
    </a:dk2>
    <a:lt2>
      <a:srgbClr val="D7D3C7"/>
    </a:lt2>
    <a:accent1>
      <a:srgbClr val="822433"/>
    </a:accent1>
    <a:accent2>
      <a:srgbClr val="002664"/>
    </a:accent2>
    <a:accent3>
      <a:srgbClr val="00A1DE"/>
    </a:accent3>
    <a:accent4>
      <a:srgbClr val="D95E16"/>
    </a:accent4>
    <a:accent5>
      <a:srgbClr val="FFBC3D"/>
    </a:accent5>
    <a:accent6>
      <a:srgbClr val="A2AD00"/>
    </a:accent6>
    <a:hlink>
      <a:srgbClr val="A2AD00"/>
    </a:hlink>
    <a:folHlink>
      <a:srgbClr val="00A1DE"/>
    </a:folHlink>
  </a:clrScheme>
  <a:fontScheme name="5nuolen_vaakaKANSI_SUOMI">
    <a:majorFont>
      <a:latin typeface="Arial"/>
      <a:ea typeface="Arial Unicode MS"/>
      <a:cs typeface="Arial Unicode MS"/>
    </a:majorFont>
    <a:minorFont>
      <a:latin typeface="Arial"/>
      <a:ea typeface="Arial Unicode MS"/>
      <a:cs typeface="Arial Unicode MS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Teknologiateollisuus">
    <a:dk1>
      <a:srgbClr val="002664"/>
    </a:dk1>
    <a:lt1>
      <a:srgbClr val="FFFFFF"/>
    </a:lt1>
    <a:dk2>
      <a:srgbClr val="002664"/>
    </a:dk2>
    <a:lt2>
      <a:srgbClr val="D7D3C7"/>
    </a:lt2>
    <a:accent1>
      <a:srgbClr val="822433"/>
    </a:accent1>
    <a:accent2>
      <a:srgbClr val="002664"/>
    </a:accent2>
    <a:accent3>
      <a:srgbClr val="00A1DE"/>
    </a:accent3>
    <a:accent4>
      <a:srgbClr val="D95E16"/>
    </a:accent4>
    <a:accent5>
      <a:srgbClr val="FFBC3D"/>
    </a:accent5>
    <a:accent6>
      <a:srgbClr val="A2AD00"/>
    </a:accent6>
    <a:hlink>
      <a:srgbClr val="A2AD00"/>
    </a:hlink>
    <a:folHlink>
      <a:srgbClr val="00A1DE"/>
    </a:folHlink>
  </a:clrScheme>
  <a:fontScheme name="5nuolen_vaakaKANSI_SUOMI">
    <a:majorFont>
      <a:latin typeface="Arial"/>
      <a:ea typeface="Arial Unicode MS"/>
      <a:cs typeface="Arial Unicode MS"/>
    </a:majorFont>
    <a:minorFont>
      <a:latin typeface="Arial"/>
      <a:ea typeface="Arial Unicode MS"/>
      <a:cs typeface="Arial Unicode MS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Teknologiateollisuus">
    <a:dk1>
      <a:srgbClr val="002664"/>
    </a:dk1>
    <a:lt1>
      <a:srgbClr val="FFFFFF"/>
    </a:lt1>
    <a:dk2>
      <a:srgbClr val="002664"/>
    </a:dk2>
    <a:lt2>
      <a:srgbClr val="D7D3C7"/>
    </a:lt2>
    <a:accent1>
      <a:srgbClr val="822433"/>
    </a:accent1>
    <a:accent2>
      <a:srgbClr val="002664"/>
    </a:accent2>
    <a:accent3>
      <a:srgbClr val="00A1DE"/>
    </a:accent3>
    <a:accent4>
      <a:srgbClr val="D95E16"/>
    </a:accent4>
    <a:accent5>
      <a:srgbClr val="FFBC3D"/>
    </a:accent5>
    <a:accent6>
      <a:srgbClr val="A2AD00"/>
    </a:accent6>
    <a:hlink>
      <a:srgbClr val="A2AD00"/>
    </a:hlink>
    <a:folHlink>
      <a:srgbClr val="00A1DE"/>
    </a:folHlink>
  </a:clrScheme>
  <a:fontScheme name="5nuolen_vaakaKANSI_SUOMI">
    <a:majorFont>
      <a:latin typeface="Arial"/>
      <a:ea typeface="Arial Unicode MS"/>
      <a:cs typeface="Arial Unicode MS"/>
    </a:majorFont>
    <a:minorFont>
      <a:latin typeface="Arial"/>
      <a:ea typeface="Arial Unicode MS"/>
      <a:cs typeface="Arial Unicode MS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Teknologiateollisuus">
    <a:dk1>
      <a:srgbClr val="002664"/>
    </a:dk1>
    <a:lt1>
      <a:srgbClr val="FFFFFF"/>
    </a:lt1>
    <a:dk2>
      <a:srgbClr val="002664"/>
    </a:dk2>
    <a:lt2>
      <a:srgbClr val="D7D3C7"/>
    </a:lt2>
    <a:accent1>
      <a:srgbClr val="822433"/>
    </a:accent1>
    <a:accent2>
      <a:srgbClr val="002664"/>
    </a:accent2>
    <a:accent3>
      <a:srgbClr val="00A1DE"/>
    </a:accent3>
    <a:accent4>
      <a:srgbClr val="D95E16"/>
    </a:accent4>
    <a:accent5>
      <a:srgbClr val="FFBC3D"/>
    </a:accent5>
    <a:accent6>
      <a:srgbClr val="A2AD00"/>
    </a:accent6>
    <a:hlink>
      <a:srgbClr val="A2AD00"/>
    </a:hlink>
    <a:folHlink>
      <a:srgbClr val="00A1DE"/>
    </a:folHlink>
  </a:clrScheme>
  <a:fontScheme name="5nuolen_vaakaKANSI_SUOMI">
    <a:majorFont>
      <a:latin typeface="Arial"/>
      <a:ea typeface="Arial Unicode MS"/>
      <a:cs typeface="Arial Unicode MS"/>
    </a:majorFont>
    <a:minorFont>
      <a:latin typeface="Arial"/>
      <a:ea typeface="Arial Unicode MS"/>
      <a:cs typeface="Arial Unicode MS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Teknologiateollisuus">
    <a:dk1>
      <a:srgbClr val="002664"/>
    </a:dk1>
    <a:lt1>
      <a:srgbClr val="FFFFFF"/>
    </a:lt1>
    <a:dk2>
      <a:srgbClr val="002664"/>
    </a:dk2>
    <a:lt2>
      <a:srgbClr val="D7D3C7"/>
    </a:lt2>
    <a:accent1>
      <a:srgbClr val="822433"/>
    </a:accent1>
    <a:accent2>
      <a:srgbClr val="002664"/>
    </a:accent2>
    <a:accent3>
      <a:srgbClr val="00A1DE"/>
    </a:accent3>
    <a:accent4>
      <a:srgbClr val="D95E16"/>
    </a:accent4>
    <a:accent5>
      <a:srgbClr val="FFBC3D"/>
    </a:accent5>
    <a:accent6>
      <a:srgbClr val="A2AD00"/>
    </a:accent6>
    <a:hlink>
      <a:srgbClr val="A2AD00"/>
    </a:hlink>
    <a:folHlink>
      <a:srgbClr val="00A1DE"/>
    </a:folHlink>
  </a:clrScheme>
  <a:fontScheme name="5nuolen_vaakaKANSI_SUOMI">
    <a:majorFont>
      <a:latin typeface="Arial"/>
      <a:ea typeface="Arial Unicode MS"/>
      <a:cs typeface="Arial Unicode MS"/>
    </a:majorFont>
    <a:minorFont>
      <a:latin typeface="Arial"/>
      <a:ea typeface="Arial Unicode MS"/>
      <a:cs typeface="Arial Unicode MS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Teknologiateollisuus">
    <a:dk1>
      <a:srgbClr val="002664"/>
    </a:dk1>
    <a:lt1>
      <a:srgbClr val="FFFFFF"/>
    </a:lt1>
    <a:dk2>
      <a:srgbClr val="002664"/>
    </a:dk2>
    <a:lt2>
      <a:srgbClr val="D7D3C7"/>
    </a:lt2>
    <a:accent1>
      <a:srgbClr val="822433"/>
    </a:accent1>
    <a:accent2>
      <a:srgbClr val="002664"/>
    </a:accent2>
    <a:accent3>
      <a:srgbClr val="00A1DE"/>
    </a:accent3>
    <a:accent4>
      <a:srgbClr val="D95E16"/>
    </a:accent4>
    <a:accent5>
      <a:srgbClr val="FFBC3D"/>
    </a:accent5>
    <a:accent6>
      <a:srgbClr val="A2AD00"/>
    </a:accent6>
    <a:hlink>
      <a:srgbClr val="A2AD00"/>
    </a:hlink>
    <a:folHlink>
      <a:srgbClr val="00A1DE"/>
    </a:folHlink>
  </a:clrScheme>
  <a:fontScheme name="5nuolen_vaakaKANSI_SUOMI">
    <a:majorFont>
      <a:latin typeface="Arial"/>
      <a:ea typeface="Arial Unicode MS"/>
      <a:cs typeface="Arial Unicode MS"/>
    </a:majorFont>
    <a:minorFont>
      <a:latin typeface="Arial"/>
      <a:ea typeface="Arial Unicode MS"/>
      <a:cs typeface="Arial Unicode MS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Tekno_fi</Template>
  <TotalTime>64</TotalTime>
  <Words>322</Words>
  <Application>Microsoft Office PowerPoint</Application>
  <PresentationFormat>Mukautettu</PresentationFormat>
  <Paragraphs>75</Paragraphs>
  <Slides>17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22" baseType="lpstr">
      <vt:lpstr>Arial Unicode MS</vt:lpstr>
      <vt:lpstr>Arial</vt:lpstr>
      <vt:lpstr>Calibri</vt:lpstr>
      <vt:lpstr>Wingdings</vt:lpstr>
      <vt:lpstr>Teknologiateollisuus_template_20141218</vt:lpstr>
      <vt:lpstr>Teknologiateollisuuden palkantarkistuskyselyn tuloksia, syksy 2015</vt:lpstr>
      <vt:lpstr>Talous, tilauskanta ja työllisyyskehitys kattavasti esillä yrityksissä Teollisuus</vt:lpstr>
      <vt:lpstr>Yrityksen talous-, tilauskanta- ja työllisyystilannekeskusteluaktiivisuus TYKA:n aikana Teollisuus</vt:lpstr>
      <vt:lpstr>Talous, tilauskanta ja työllisyyskehitys kattavasti esillä yrityksissä Palvelualat</vt:lpstr>
      <vt:lpstr>Yrityksen talous-, tilauskanta- ja työllisyystilannekeskusteluaktiivisuus TYKA:n aikana Palvelualat</vt:lpstr>
      <vt:lpstr>Myös palkkauksen kannustavuus ja porrastus laajasti mukana keskusteluissa Teollisuus</vt:lpstr>
      <vt:lpstr>Myös palkkauksen kannustavuus ja porrastus laajasti mukana keskusteluissa Palvelualat</vt:lpstr>
      <vt:lpstr>Valtaosa toimipaikoista neuvotteli yrityskohtaisesta palkkaratkaisusta Teollisuus</vt:lpstr>
      <vt:lpstr>Valtaosa toimipaikoista neuvotteli yrityskohtaisesta palkkaratkaisusta Palvelualat</vt:lpstr>
      <vt:lpstr>Noin 15 % toimipaikoista toteutti yrityskohtaisen palkkaratkaisun Teollisuus</vt:lpstr>
      <vt:lpstr>Paikallisen sopimisen yleisyys TYKA:n aikana Teollisuus</vt:lpstr>
      <vt:lpstr>Tietotekniikka-alalla lähes kolmanneksessa toimipaikoista tehty yrityskohtainen palkkaratkaisu Palvelualat</vt:lpstr>
      <vt:lpstr>Paikallisen sopimisen yleisyys TYKA:n aikana Palvelualat</vt:lpstr>
      <vt:lpstr>Reilu viidennes henkilöstöstä yrityskohtaisen palkkaratkaisun piirissä syksyllä 2015 Teollisuus</vt:lpstr>
      <vt:lpstr>Paikallisen sopimisen yleisyys TYKA:n aikana Teollisuus</vt:lpstr>
      <vt:lpstr>Tietotekniikka-alalla yli puolet henkilöstöstä yritys-kohtaisen palkkaratkaisun piirissä syksyllä 2015 Palvelualat</vt:lpstr>
      <vt:lpstr>Paikallisen sopimisen yleisyys TYKA:n aikana Palvelualat</vt:lpstr>
    </vt:vector>
  </TitlesOfParts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Teknologiateollisuuden palkantarkistuskyselyn tuloksia, syksy 2015</dc:title>
  <dc:creator>Rautaporras Petteri</dc:creator>
  <cp:keywords/>
  <cp:lastModifiedBy>Rautaporras Petteri</cp:lastModifiedBy>
  <cp:revision>15</cp:revision>
  <cp:lastPrinted>2014-12-05T06:30:08Z</cp:lastPrinted>
  <dcterms:created xsi:type="dcterms:W3CDTF">2015-12-02T11:09:56Z</dcterms:created>
  <dcterms:modified xsi:type="dcterms:W3CDTF">2015-12-09T07:55:34Z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482.21.02.004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/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</Properties>
</file>