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5" d="100"/>
          <a:sy n="155" d="100"/>
        </p:scale>
        <p:origin x="204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Tuottavuus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26532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Tuottavuuskehitys*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253542" cy="165163"/>
          </a:xfrm>
        </p:spPr>
        <p:txBody>
          <a:bodyPr/>
          <a:lstStyle/>
          <a:p>
            <a:r>
              <a:rPr lang="fi-FI" dirty="0"/>
              <a:t>*) Työn tuottavuudella tarkoitetaan kiinteähintaista jalostusarvoa työtuntia kohden. Jos tuottavuus paranee (käyrä) nousee jalostusarvo lisääntyy enemmän kuin tehdyt työtunnit.</a:t>
            </a:r>
          </a:p>
          <a:p>
            <a:r>
              <a:rPr lang="fi-FI" dirty="0"/>
              <a:t>Lähde: Tilastokeskus</a:t>
            </a:r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5330469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019821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tuottavuuden* osatekijöiden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13582" cy="165163"/>
          </a:xfrm>
        </p:spPr>
        <p:txBody>
          <a:bodyPr/>
          <a:lstStyle/>
          <a:p>
            <a:r>
              <a:rPr lang="fi-FI" dirty="0"/>
              <a:t>*) Työn tuottavuudella tarkoitetaan kiinteähintaista jalostusarvoa työtuntia kohden. Jos tuottavuus paranee (käyrä) nousee jalostusarvo lisääntyy enemmän kuin tehdyt työtunnit.</a:t>
            </a:r>
          </a:p>
          <a:p>
            <a:r>
              <a:rPr lang="fi-FI" dirty="0"/>
              <a:t>Lähde: Tilastokeskus</a:t>
            </a:r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8966587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613165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Tuottavuuskehitys* teknologiateollisuuden päätoimialoilla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13582" cy="165163"/>
          </a:xfrm>
        </p:spPr>
        <p:txBody>
          <a:bodyPr/>
          <a:lstStyle/>
          <a:p>
            <a:r>
              <a:rPr lang="fi-FI" dirty="0"/>
              <a:t>*) Työn tuottavuudella tarkoitetaan kiinteähintaista jalostusarvoa työtuntia kohden. Jos tuottavuus paranee (käyrä) nousee jalostusarvo lisääntyy enemmän kuin tehdyt työtunnit.</a:t>
            </a:r>
          </a:p>
          <a:p>
            <a:r>
              <a:rPr lang="fi-FI" dirty="0"/>
              <a:t>Lähde: Tilastokeskus</a:t>
            </a:r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6876356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0703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Tuottavuuskehitys* </a:t>
            </a:r>
            <a:r>
              <a:rPr lang="fi-FI" dirty="0" err="1"/>
              <a:t>kone-</a:t>
            </a:r>
            <a:r>
              <a:rPr lang="fi-FI" dirty="0"/>
              <a:t> ja metallituoteteollisuuden toimialoilla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253542" cy="165163"/>
          </a:xfrm>
        </p:spPr>
        <p:txBody>
          <a:bodyPr/>
          <a:lstStyle/>
          <a:p>
            <a:r>
              <a:rPr lang="fi-FI" dirty="0"/>
              <a:t>*) Työn tuottavuudella tarkoitetaan kiinteähintaista jalostusarvoa työtuntia kohden. Jos tuottavuus paranee (käyrä) nousee jalostusarvo lisääntyy enemmän kuin tehdyt työtunnit.</a:t>
            </a:r>
          </a:p>
          <a:p>
            <a:r>
              <a:rPr lang="fi-FI" dirty="0"/>
              <a:t>Lähde: Tilastokeskus</a:t>
            </a:r>
          </a:p>
        </p:txBody>
      </p:sp>
      <p:graphicFrame>
        <p:nvGraphicFramePr>
          <p:cNvPr id="15" name="Sisällön paikkamerkki 14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7408918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82931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</TotalTime>
  <Words>138</Words>
  <Application>Microsoft Office PowerPoint</Application>
  <PresentationFormat>Näytössä katseltava esitys (16:9)</PresentationFormat>
  <Paragraphs>28</Paragraphs>
  <Slides>5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Adobe Fan Heiti Std B</vt:lpstr>
      <vt:lpstr>Adobe Hebrew</vt:lpstr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Petteri Rautaporras</cp:lastModifiedBy>
  <cp:revision>3</cp:revision>
  <cp:lastPrinted>2016-06-09T07:47:11Z</cp:lastPrinted>
  <dcterms:created xsi:type="dcterms:W3CDTF">2016-09-02T13:08:50Z</dcterms:created>
  <dcterms:modified xsi:type="dcterms:W3CDTF">2018-10-02T08:23:29Z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