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8"/>
  </p:notesMasterIdLst>
  <p:handoutMasterIdLst>
    <p:handoutMasterId r:id="rId19"/>
  </p:handoutMasterIdLst>
  <p:sldIdLst>
    <p:sldId id="256" r:id="rId6"/>
    <p:sldId id="1255" r:id="rId7"/>
    <p:sldId id="1256" r:id="rId8"/>
    <p:sldId id="1070" r:id="rId9"/>
    <p:sldId id="1085" r:id="rId10"/>
    <p:sldId id="1086" r:id="rId11"/>
    <p:sldId id="1087" r:id="rId12"/>
    <p:sldId id="264" r:id="rId13"/>
    <p:sldId id="261" r:id="rId14"/>
    <p:sldId id="262" r:id="rId15"/>
    <p:sldId id="259" r:id="rId16"/>
    <p:sldId id="257" r:id="rId17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F8819-CD22-4F41-92F1-5F5D668C2D39}" v="10" dt="2023-05-15T09:35:26.63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02" y="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12514696725472E-2"/>
          <c:y val="5.2962930800055937E-2"/>
          <c:w val="0.90632698996125116"/>
          <c:h val="0.85375494071146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Kasvun osuus 2007</c:v>
                </c:pt>
              </c:strCache>
            </c:strRef>
          </c:tx>
          <c:spPr>
            <a:solidFill>
              <a:srgbClr val="00FFFF"/>
            </a:solidFill>
            <a:ln w="1179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0-E64D-407C-B54D-9B12CCFA0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03762288"/>
        <c:axId val="405222624"/>
      </c:barChart>
      <c:catAx>
        <c:axId val="403762288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numFmt formatCode="General" sourceLinked="1"/>
        <c:majorTickMark val="out"/>
        <c:minorTickMark val="out"/>
        <c:tickLblPos val="nextTo"/>
        <c:spPr>
          <a:ln w="23595">
            <a:solidFill>
              <a:srgbClr val="000000">
                <a:alpha val="93000"/>
              </a:srgbClr>
            </a:solidFill>
            <a:prstDash val="solid"/>
          </a:ln>
        </c:spPr>
        <c:txPr>
          <a:bodyPr rot="0" vert="horz" anchor="ctr" anchorCtr="0"/>
          <a:lstStyle/>
          <a:p>
            <a:pPr>
              <a:defRPr/>
            </a:pPr>
            <a:endParaRPr lang="fi-FI"/>
          </a:p>
        </c:txPr>
        <c:crossAx val="405222624"/>
        <c:crossesAt val="-11"/>
        <c:auto val="1"/>
        <c:lblAlgn val="ctr"/>
        <c:lblOffset val="100"/>
        <c:tickLblSkip val="2"/>
        <c:tickMarkSkip val="1"/>
        <c:noMultiLvlLbl val="0"/>
      </c:catAx>
      <c:valAx>
        <c:axId val="405222624"/>
        <c:scaling>
          <c:orientation val="minMax"/>
          <c:max val="10"/>
          <c:min val="-10"/>
        </c:scaling>
        <c:delete val="0"/>
        <c:axPos val="l"/>
        <c:majorGridlines>
          <c:spPr>
            <a:ln w="11797">
              <a:solidFill>
                <a:srgbClr val="555555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03762288"/>
        <c:crossesAt val="0"/>
        <c:crossBetween val="midCat"/>
        <c:majorUnit val="1"/>
        <c:minorUnit val="0.5"/>
      </c:valAx>
      <c:spPr>
        <a:noFill/>
        <a:ln w="2949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0" i="0" u="none" strike="noStrike" baseline="0">
          <a:solidFill>
            <a:schemeClr val="tx2"/>
          </a:solidFill>
          <a:latin typeface="Verdana" panose="020B0604030504040204" pitchFamily="34" charset="0"/>
          <a:ea typeface="Times New Roman"/>
          <a:cs typeface="Times New Roman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12514696725472E-2"/>
          <c:y val="5.2962930800055937E-2"/>
          <c:w val="0.90632698996125116"/>
          <c:h val="0.85375494071146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Kasvun osuus 2007</c:v>
                </c:pt>
              </c:strCache>
            </c:strRef>
          </c:tx>
          <c:spPr>
            <a:solidFill>
              <a:srgbClr val="00FFFF"/>
            </a:solidFill>
            <a:ln w="11797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0-E64D-407C-B54D-9B12CCFA0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03762288"/>
        <c:axId val="405222624"/>
      </c:barChart>
      <c:catAx>
        <c:axId val="403762288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numFmt formatCode="General" sourceLinked="1"/>
        <c:majorTickMark val="out"/>
        <c:minorTickMark val="out"/>
        <c:tickLblPos val="nextTo"/>
        <c:spPr>
          <a:ln w="23595">
            <a:solidFill>
              <a:srgbClr val="000000">
                <a:alpha val="93000"/>
              </a:srgbClr>
            </a:solidFill>
            <a:prstDash val="solid"/>
          </a:ln>
        </c:spPr>
        <c:txPr>
          <a:bodyPr rot="0" vert="horz" anchor="ctr" anchorCtr="0"/>
          <a:lstStyle/>
          <a:p>
            <a:pPr>
              <a:defRPr/>
            </a:pPr>
            <a:endParaRPr lang="fi-FI"/>
          </a:p>
        </c:txPr>
        <c:crossAx val="405222624"/>
        <c:crossesAt val="-11"/>
        <c:auto val="1"/>
        <c:lblAlgn val="ctr"/>
        <c:lblOffset val="100"/>
        <c:tickLblSkip val="2"/>
        <c:tickMarkSkip val="1"/>
        <c:noMultiLvlLbl val="0"/>
      </c:catAx>
      <c:valAx>
        <c:axId val="405222624"/>
        <c:scaling>
          <c:orientation val="minMax"/>
          <c:max val="10"/>
          <c:min val="-10"/>
        </c:scaling>
        <c:delete val="0"/>
        <c:axPos val="l"/>
        <c:majorGridlines>
          <c:spPr>
            <a:ln w="11797">
              <a:solidFill>
                <a:srgbClr val="555555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i-FI"/>
          </a:p>
        </c:txPr>
        <c:crossAx val="403762288"/>
        <c:crossesAt val="1"/>
        <c:crossBetween val="midCat"/>
        <c:majorUnit val="1"/>
        <c:minorUnit val="0.5"/>
      </c:valAx>
      <c:spPr>
        <a:noFill/>
        <a:ln w="2949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0" i="0" u="none" strike="noStrike" baseline="0">
          <a:solidFill>
            <a:schemeClr val="tx2"/>
          </a:solidFill>
          <a:latin typeface="Verdana" panose="020B0604030504040204" pitchFamily="34" charset="0"/>
          <a:ea typeface="Times New Roman"/>
          <a:cs typeface="Times New Roman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899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676608">
              <a:defRPr/>
            </a:pPr>
            <a:endParaRPr lang="fi-FI" sz="8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934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73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8429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5/15/2023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5/15/2023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5/15/2023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5/15/2023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5/15/2023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5/15/2023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5/15/2023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5/15/2023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5/15/2023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5/15/2023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5/15/2023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5/15/2023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5/15/2023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6877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15.5.2023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09216410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15.5.2023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0833400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49155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15.5.2023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76093557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070492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15.5.2023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816160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539544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15.5.2023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7647541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012761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15.5.2023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90845322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725671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15.5.2023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5903164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7084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15.5.2023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02735152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394686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15.5.2023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19964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00744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15.5.2023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86461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15.5.2023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3013419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5/15/2023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15.5.2023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97288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15.5.2023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93464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9050869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15.5.2023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23913941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15.5.2023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3533209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15.5.2023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37648820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15.5.2023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573571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15.5.2023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28258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15.5.2023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93991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5/15/2023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5/15/2023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5/15/2023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5/15/2023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15.5.2023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008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>
          <p15:clr>
            <a:srgbClr val="F26B43"/>
          </p15:clr>
        </p15:guide>
        <p15:guide id="22" orient="horz" pos="3062">
          <p15:clr>
            <a:srgbClr val="F26B43"/>
          </p15:clr>
        </p15:guide>
        <p15:guide id="23" orient="horz" pos="232">
          <p15:clr>
            <a:srgbClr val="F26B43"/>
          </p15:clr>
        </p15:guide>
        <p15:guide id="26" pos="240">
          <p15:clr>
            <a:srgbClr val="F26B43"/>
          </p15:clr>
        </p15:guide>
        <p15:guide id="27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Development of the World and the Finnish Economy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96528862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Consumer Confidence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Seasonally adjusted information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24220888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54966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Sales and Construction of new one-family houses in the USA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Seasonally adjusted information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endParaRPr lang="en-US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58150462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906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Economic Forecasts for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5412455" cy="415926"/>
          </a:xfrm>
        </p:spPr>
        <p:txBody>
          <a:bodyPr/>
          <a:lstStyle/>
          <a:p>
            <a:r>
              <a:rPr lang="en-US" dirty="0"/>
              <a:t>*) European commission and IMF report Harmonized Index of Consumer Prices</a:t>
            </a:r>
          </a:p>
          <a:p>
            <a:r>
              <a:rPr lang="en-US" dirty="0"/>
              <a:t>Updated 15.5.2023</a:t>
            </a:r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10944"/>
              </p:ext>
            </p:extLst>
          </p:nvPr>
        </p:nvGraphicFramePr>
        <p:xfrm>
          <a:off x="219482" y="825497"/>
          <a:ext cx="8123758" cy="376581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0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3104772521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1075568999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501548074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3012772559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8000">
                  <a:extLst>
                    <a:ext uri="{9D8B030D-6E8A-4147-A177-3AD203B41FA5}">
                      <a16:colId xmlns:a16="http://schemas.microsoft.com/office/drawing/2014/main" val="683946062"/>
                    </a:ext>
                  </a:extLst>
                </a:gridCol>
              </a:tblGrid>
              <a:tr h="39949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GDP, %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</a:t>
                      </a:r>
                      <a:r>
                        <a:rPr lang="en-US" sz="8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private</a:t>
                      </a:r>
                    </a:p>
                    <a:p>
                      <a:pPr algn="ctr" fontAlgn="ctr"/>
                      <a:r>
                        <a:rPr lang="en-US" sz="8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Consumption, %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Exports, %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Investments,</a:t>
                      </a:r>
                      <a:r>
                        <a:rPr lang="en-US" sz="8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Inflation, % *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8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Unemployment </a:t>
                      </a:r>
                      <a:r>
                        <a:rPr lang="en-US" sz="8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</a:t>
                      </a:r>
                      <a:r>
                        <a:rPr lang="en-US" sz="8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%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7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2024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6926" marR="6926" marT="69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2023</a:t>
                      </a:r>
                      <a:endParaRPr lang="fi-FI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2024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3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Danske Bank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4.4.2023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54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Nordea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9.5.2023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-4,4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90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 FG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31.1.2023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19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3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en-US" sz="8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Finance</a:t>
                      </a:r>
                      <a:endParaRPr lang="en-US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23.3.2023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-0,6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-0,6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3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</a:t>
                      </a:r>
                      <a:r>
                        <a:rPr lang="en-US" sz="800" b="1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Finland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17.3.2023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4,6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6,9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054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ETLA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21.3.2023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-0,3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054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PTT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4.4.2023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-1,4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-2,2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054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20.4.2023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-0,6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-0,5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7,1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5,9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19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9492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European</a:t>
                      </a:r>
                      <a:r>
                        <a:rPr lang="en-US" sz="800" b="1" u="none" strike="noStrike" baseline="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commission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13.2.2023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3,4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0,8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6,9</a:t>
                      </a:r>
                    </a:p>
                  </a:txBody>
                  <a:tcPr marL="6350" marR="6350" marT="635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19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IMF</a:t>
                      </a:r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7.4.2023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19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800" b="1" i="0" u="none" strike="noStrike" noProof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337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800" b="1" i="0" u="none" strike="noStrike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800" b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5853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IMF (</a:t>
            </a:r>
            <a:r>
              <a:rPr lang="fi-FI" err="1"/>
              <a:t>April</a:t>
            </a:r>
            <a:r>
              <a:rPr lang="fi-FI"/>
              <a:t> 2022)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932381"/>
          </a:xfrm>
        </p:spPr>
        <p:txBody>
          <a:bodyPr/>
          <a:lstStyle/>
          <a:p>
            <a:r>
              <a:rPr lang="en-US"/>
              <a:t>The global economy is forecast to grow by 3.6% in 2022, after grew by 6.1% in 2021</a:t>
            </a:r>
            <a:r>
              <a:rPr lang="fi-FI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/>
              <a:t>GDP </a:t>
            </a:r>
            <a:r>
              <a:rPr lang="fi-FI" sz="1200" b="0" err="1"/>
              <a:t>growth</a:t>
            </a:r>
            <a:r>
              <a:rPr lang="fi-FI" sz="1200" b="0"/>
              <a:t> 2022/2021, %</a:t>
            </a:r>
            <a:endParaRPr lang="fi-FI"/>
          </a:p>
        </p:txBody>
      </p:sp>
      <p:graphicFrame>
        <p:nvGraphicFramePr>
          <p:cNvPr id="200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76237" y="1065471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1" name="Rectangle 18"/>
          <p:cNvSpPr>
            <a:spLocks noChangeArrowheads="1"/>
          </p:cNvSpPr>
          <p:nvPr/>
        </p:nvSpPr>
        <p:spPr bwMode="auto">
          <a:xfrm flipV="1">
            <a:off x="845463" y="2233830"/>
            <a:ext cx="1274464" cy="525042"/>
          </a:xfrm>
          <a:prstGeom prst="rect">
            <a:avLst/>
          </a:prstGeom>
          <a:solidFill>
            <a:schemeClr val="accent5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2" name="Rectangle 19"/>
          <p:cNvSpPr>
            <a:spLocks noChangeArrowheads="1"/>
          </p:cNvSpPr>
          <p:nvPr/>
        </p:nvSpPr>
        <p:spPr bwMode="auto">
          <a:xfrm flipV="1">
            <a:off x="2124988" y="2343360"/>
            <a:ext cx="1194331" cy="415499"/>
          </a:xfrm>
          <a:prstGeom prst="rect">
            <a:avLst/>
          </a:prstGeom>
          <a:solidFill>
            <a:schemeClr val="tx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3" name="Rectangle 20"/>
          <p:cNvSpPr>
            <a:spLocks noChangeArrowheads="1"/>
          </p:cNvSpPr>
          <p:nvPr/>
        </p:nvSpPr>
        <p:spPr bwMode="auto">
          <a:xfrm>
            <a:off x="3854257" y="2390442"/>
            <a:ext cx="195138" cy="361541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4" name="Rectangle 21"/>
          <p:cNvSpPr>
            <a:spLocks noChangeArrowheads="1"/>
          </p:cNvSpPr>
          <p:nvPr/>
        </p:nvSpPr>
        <p:spPr bwMode="auto">
          <a:xfrm>
            <a:off x="4056818" y="2084771"/>
            <a:ext cx="1444670" cy="67410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5" name="Text Box 22"/>
          <p:cNvSpPr txBox="1">
            <a:spLocks noChangeArrowheads="1"/>
          </p:cNvSpPr>
          <p:nvPr/>
        </p:nvSpPr>
        <p:spPr bwMode="auto">
          <a:xfrm>
            <a:off x="796351" y="1934407"/>
            <a:ext cx="153310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North America</a:t>
            </a:r>
          </a:p>
        </p:txBody>
      </p:sp>
      <p:sp>
        <p:nvSpPr>
          <p:cNvPr id="206" name="Text Box 23"/>
          <p:cNvSpPr txBox="1">
            <a:spLocks noChangeArrowheads="1"/>
          </p:cNvSpPr>
          <p:nvPr/>
        </p:nvSpPr>
        <p:spPr bwMode="auto">
          <a:xfrm>
            <a:off x="2119927" y="1679711"/>
            <a:ext cx="123819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Euro </a:t>
            </a: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countries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 and Western Europe </a:t>
            </a:r>
          </a:p>
        </p:txBody>
      </p:sp>
      <p:sp>
        <p:nvSpPr>
          <p:cNvPr id="207" name="Text Box 24"/>
          <p:cNvSpPr txBox="1">
            <a:spLocks noChangeArrowheads="1"/>
          </p:cNvSpPr>
          <p:nvPr/>
        </p:nvSpPr>
        <p:spPr bwMode="auto">
          <a:xfrm>
            <a:off x="3784722" y="1807156"/>
            <a:ext cx="68194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Japan </a:t>
            </a:r>
          </a:p>
        </p:txBody>
      </p:sp>
      <p:sp>
        <p:nvSpPr>
          <p:cNvPr id="208" name="Text Box 25"/>
          <p:cNvSpPr txBox="1">
            <a:spLocks noChangeArrowheads="1"/>
          </p:cNvSpPr>
          <p:nvPr/>
        </p:nvSpPr>
        <p:spPr bwMode="auto">
          <a:xfrm>
            <a:off x="4416339" y="1792314"/>
            <a:ext cx="59874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50" kern="0">
                <a:latin typeface="+mj-lt"/>
              </a:rPr>
              <a:t>China</a:t>
            </a:r>
            <a:endParaRPr kumimoji="0" lang="fi-FI" sz="105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09" name="Rectangle 26"/>
          <p:cNvSpPr>
            <a:spLocks noChangeArrowheads="1"/>
          </p:cNvSpPr>
          <p:nvPr/>
        </p:nvSpPr>
        <p:spPr bwMode="auto">
          <a:xfrm flipV="1">
            <a:off x="5508909" y="1518683"/>
            <a:ext cx="558613" cy="1240185"/>
          </a:xfrm>
          <a:prstGeom prst="rect">
            <a:avLst/>
          </a:prstGeom>
          <a:solidFill>
            <a:schemeClr val="accent6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0" name="Rectangle 27"/>
          <p:cNvSpPr>
            <a:spLocks noChangeArrowheads="1"/>
          </p:cNvSpPr>
          <p:nvPr/>
        </p:nvSpPr>
        <p:spPr bwMode="auto">
          <a:xfrm flipV="1">
            <a:off x="6058814" y="2091388"/>
            <a:ext cx="1146653" cy="6674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1" name="Text Box 28"/>
          <p:cNvSpPr txBox="1">
            <a:spLocks noChangeArrowheads="1"/>
          </p:cNvSpPr>
          <p:nvPr/>
        </p:nvSpPr>
        <p:spPr bwMode="auto">
          <a:xfrm>
            <a:off x="5532037" y="1268801"/>
            <a:ext cx="53548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India</a:t>
            </a:r>
            <a:endParaRPr kumimoji="0" lang="fi-FI" sz="105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12" name="Rectangle 30"/>
          <p:cNvSpPr>
            <a:spLocks noChangeArrowheads="1"/>
          </p:cNvSpPr>
          <p:nvPr/>
        </p:nvSpPr>
        <p:spPr bwMode="auto">
          <a:xfrm>
            <a:off x="3327348" y="2772509"/>
            <a:ext cx="198710" cy="1287696"/>
          </a:xfrm>
          <a:prstGeom prst="rect">
            <a:avLst/>
          </a:prstGeom>
          <a:solidFill>
            <a:schemeClr val="accent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3" name="Text Box 31"/>
          <p:cNvSpPr txBox="1">
            <a:spLocks noChangeArrowheads="1"/>
          </p:cNvSpPr>
          <p:nvPr/>
        </p:nvSpPr>
        <p:spPr bwMode="auto">
          <a:xfrm>
            <a:off x="6197228" y="1810788"/>
            <a:ext cx="767014" cy="28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14" name="Rectangle 32"/>
          <p:cNvSpPr>
            <a:spLocks noChangeArrowheads="1"/>
          </p:cNvSpPr>
          <p:nvPr/>
        </p:nvSpPr>
        <p:spPr bwMode="auto">
          <a:xfrm>
            <a:off x="3526056" y="2345813"/>
            <a:ext cx="320779" cy="4175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5" name="Text Box 33"/>
          <p:cNvSpPr txBox="1">
            <a:spLocks noChangeArrowheads="1"/>
          </p:cNvSpPr>
          <p:nvPr/>
        </p:nvSpPr>
        <p:spPr bwMode="auto">
          <a:xfrm rot="-5400000">
            <a:off x="3238457" y="1582682"/>
            <a:ext cx="89543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Rest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of Europe</a:t>
            </a:r>
          </a:p>
        </p:txBody>
      </p:sp>
      <p:sp>
        <p:nvSpPr>
          <p:cNvPr id="216" name="Rectangle 34"/>
          <p:cNvSpPr>
            <a:spLocks noChangeArrowheads="1"/>
          </p:cNvSpPr>
          <p:nvPr/>
        </p:nvSpPr>
        <p:spPr bwMode="auto">
          <a:xfrm>
            <a:off x="7217643" y="2634556"/>
            <a:ext cx="152497" cy="138349"/>
          </a:xfrm>
          <a:prstGeom prst="rect">
            <a:avLst/>
          </a:prstGeom>
          <a:solidFill>
            <a:schemeClr val="accent3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7" name="Rectangle 35"/>
          <p:cNvSpPr>
            <a:spLocks noChangeArrowheads="1"/>
          </p:cNvSpPr>
          <p:nvPr/>
        </p:nvSpPr>
        <p:spPr bwMode="auto">
          <a:xfrm flipV="1">
            <a:off x="7365362" y="2483628"/>
            <a:ext cx="124811" cy="28927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8" name="Rectangle 36"/>
          <p:cNvSpPr>
            <a:spLocks noChangeArrowheads="1"/>
          </p:cNvSpPr>
          <p:nvPr/>
        </p:nvSpPr>
        <p:spPr bwMode="auto">
          <a:xfrm>
            <a:off x="7494828" y="2233830"/>
            <a:ext cx="253916" cy="532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19" name="Rectangle 38"/>
          <p:cNvSpPr>
            <a:spLocks noChangeArrowheads="1"/>
          </p:cNvSpPr>
          <p:nvPr/>
        </p:nvSpPr>
        <p:spPr bwMode="auto">
          <a:xfrm>
            <a:off x="7731235" y="2179729"/>
            <a:ext cx="706003" cy="5856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20" name="Text Box 40"/>
          <p:cNvSpPr txBox="1">
            <a:spLocks noChangeArrowheads="1"/>
          </p:cNvSpPr>
          <p:nvPr/>
        </p:nvSpPr>
        <p:spPr bwMode="auto">
          <a:xfrm rot="-5400000">
            <a:off x="3050907" y="2311433"/>
            <a:ext cx="734723" cy="27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itchFamily="-128" charset="-128"/>
              </a:rPr>
              <a:t>Russia</a:t>
            </a:r>
            <a:r>
              <a:rPr kumimoji="0" lang="fi-FI" sz="1209" b="1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21" name="Text Box 41"/>
          <p:cNvSpPr txBox="1">
            <a:spLocks noChangeArrowheads="1"/>
          </p:cNvSpPr>
          <p:nvPr/>
        </p:nvSpPr>
        <p:spPr bwMode="auto">
          <a:xfrm rot="-5400000">
            <a:off x="6974743" y="1740257"/>
            <a:ext cx="603050" cy="27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Brazil</a:t>
            </a:r>
            <a:r>
              <a:rPr kumimoji="0" lang="fi-FI" sz="1209" b="0" i="0" u="none" strike="noStrike" kern="0" cap="none" spc="0" normalizeH="0" baseline="0" noProof="0">
                <a:ln>
                  <a:noFill/>
                </a:ln>
                <a:solidFill>
                  <a:srgbClr val="83A00C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</a:p>
        </p:txBody>
      </p:sp>
      <p:sp>
        <p:nvSpPr>
          <p:cNvPr id="222" name="Text Box 42"/>
          <p:cNvSpPr txBox="1">
            <a:spLocks noChangeArrowheads="1"/>
          </p:cNvSpPr>
          <p:nvPr/>
        </p:nvSpPr>
        <p:spPr bwMode="auto">
          <a:xfrm rot="-5400000">
            <a:off x="7050010" y="1732849"/>
            <a:ext cx="73843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Mexico</a:t>
            </a:r>
            <a:endParaRPr kumimoji="0" lang="fi-FI" sz="105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23" name="Text Box 43"/>
          <p:cNvSpPr txBox="1">
            <a:spLocks noChangeArrowheads="1"/>
          </p:cNvSpPr>
          <p:nvPr/>
        </p:nvSpPr>
        <p:spPr bwMode="auto">
          <a:xfrm rot="-5400000">
            <a:off x="7147568" y="1533851"/>
            <a:ext cx="97083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Rest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of Lat. America</a:t>
            </a:r>
          </a:p>
        </p:txBody>
      </p:sp>
      <p:sp>
        <p:nvSpPr>
          <p:cNvPr id="224" name="Text Box 44"/>
          <p:cNvSpPr txBox="1">
            <a:spLocks noChangeArrowheads="1"/>
          </p:cNvSpPr>
          <p:nvPr/>
        </p:nvSpPr>
        <p:spPr bwMode="auto">
          <a:xfrm rot="-5400000">
            <a:off x="7612634" y="1490027"/>
            <a:ext cx="100380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Middle</a:t>
            </a: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East 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and </a:t>
            </a:r>
            <a:r>
              <a:rPr kumimoji="0" lang="fi-FI" sz="1050" u="none" strike="noStrike" kern="0" cap="none" spc="0" normalizeH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Africa</a:t>
            </a:r>
            <a:endParaRPr kumimoji="0" lang="fi-FI" sz="105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25" name="Text Box 48"/>
          <p:cNvSpPr txBox="1">
            <a:spLocks noChangeArrowheads="1"/>
          </p:cNvSpPr>
          <p:nvPr/>
        </p:nvSpPr>
        <p:spPr bwMode="auto">
          <a:xfrm>
            <a:off x="1695038" y="1326102"/>
            <a:ext cx="1626819" cy="415498"/>
          </a:xfrm>
          <a:prstGeom prst="rect">
            <a:avLst/>
          </a:prstGeom>
          <a:noFill/>
          <a:ln w="9525" algn="ctr">
            <a:solidFill>
              <a:srgbClr val="B1BEB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Growth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an </a:t>
            </a: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average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: 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+3,6 %</a:t>
            </a:r>
          </a:p>
        </p:txBody>
      </p:sp>
      <p:sp>
        <p:nvSpPr>
          <p:cNvPr id="226" name="Line 49"/>
          <p:cNvSpPr>
            <a:spLocks noChangeShapeType="1"/>
          </p:cNvSpPr>
          <p:nvPr/>
        </p:nvSpPr>
        <p:spPr bwMode="auto">
          <a:xfrm>
            <a:off x="845462" y="2233117"/>
            <a:ext cx="7622874" cy="23675"/>
          </a:xfrm>
          <a:prstGeom prst="line">
            <a:avLst/>
          </a:prstGeom>
          <a:noFill/>
          <a:ln w="31750">
            <a:solidFill>
              <a:srgbClr val="00206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069"/>
            <a:endParaRPr lang="fi-FI" sz="1814">
              <a:solidFill>
                <a:srgbClr val="002664"/>
              </a:solidFill>
              <a:latin typeface="Arial"/>
            </a:endParaRPr>
          </a:p>
        </p:txBody>
      </p:sp>
      <p:sp>
        <p:nvSpPr>
          <p:cNvPr id="229" name="Text Box 46"/>
          <p:cNvSpPr txBox="1">
            <a:spLocks noChangeArrowheads="1"/>
          </p:cNvSpPr>
          <p:nvPr/>
        </p:nvSpPr>
        <p:spPr bwMode="auto">
          <a:xfrm>
            <a:off x="1301372" y="4515403"/>
            <a:ext cx="640111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/>
              <a:t>The </a:t>
            </a:r>
            <a:r>
              <a:rPr lang="fi-FI" sz="1050" err="1"/>
              <a:t>width</a:t>
            </a:r>
            <a:r>
              <a:rPr lang="fi-FI" sz="1050"/>
              <a:t> of the </a:t>
            </a:r>
            <a:r>
              <a:rPr lang="fi-FI" sz="1050" err="1"/>
              <a:t>bar</a:t>
            </a:r>
            <a:r>
              <a:rPr lang="fi-FI" sz="1050"/>
              <a:t> </a:t>
            </a:r>
            <a:r>
              <a:rPr lang="fi-FI" sz="1050" err="1"/>
              <a:t>indicates</a:t>
            </a:r>
            <a:r>
              <a:rPr lang="fi-FI" sz="1050"/>
              <a:t> the </a:t>
            </a:r>
            <a:r>
              <a:rPr lang="fi-FI" sz="1050" err="1"/>
              <a:t>share</a:t>
            </a:r>
            <a:r>
              <a:rPr lang="fi-FI" sz="1050"/>
              <a:t> of </a:t>
            </a:r>
            <a:r>
              <a:rPr lang="fi-FI" sz="1050" err="1"/>
              <a:t>global</a:t>
            </a:r>
            <a:r>
              <a:rPr lang="fi-FI" sz="1050"/>
              <a:t> GDP in 2021 (</a:t>
            </a:r>
            <a:r>
              <a:rPr lang="fi-FI" sz="1050" err="1"/>
              <a:t>adjusted</a:t>
            </a:r>
            <a:r>
              <a:rPr lang="fi-FI" sz="1050"/>
              <a:t> for </a:t>
            </a:r>
            <a:r>
              <a:rPr lang="fi-FI" sz="1050" err="1"/>
              <a:t>purchasing</a:t>
            </a:r>
            <a:r>
              <a:rPr lang="fi-FI" sz="1050"/>
              <a:t> </a:t>
            </a:r>
            <a:r>
              <a:rPr lang="fi-FI" sz="1050" err="1"/>
              <a:t>power</a:t>
            </a:r>
            <a:r>
              <a:rPr lang="fi-FI" sz="1050"/>
              <a:t> </a:t>
            </a:r>
            <a:r>
              <a:rPr lang="fi-FI" sz="1050" err="1"/>
              <a:t>parity</a:t>
            </a:r>
            <a:r>
              <a:rPr lang="fi-FI" sz="1050"/>
              <a:t>), %</a:t>
            </a:r>
            <a:endParaRPr lang="fi-FI" sz="1050">
              <a:latin typeface="+mj-lt"/>
            </a:endParaRPr>
          </a:p>
        </p:txBody>
      </p:sp>
      <p:sp>
        <p:nvSpPr>
          <p:cNvPr id="231" name="Text Box 29"/>
          <p:cNvSpPr txBox="1">
            <a:spLocks noChangeArrowheads="1"/>
          </p:cNvSpPr>
          <p:nvPr/>
        </p:nvSpPr>
        <p:spPr bwMode="auto">
          <a:xfrm>
            <a:off x="6360270" y="1652058"/>
            <a:ext cx="70724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 err="1">
                <a:latin typeface="Verdana" panose="020B0604030504040204" pitchFamily="34" charset="0"/>
              </a:rPr>
              <a:t>Rest</a:t>
            </a:r>
            <a:r>
              <a:rPr lang="fi-FI" sz="1050">
                <a:latin typeface="Verdana" panose="020B0604030504040204" pitchFamily="34" charset="0"/>
              </a:rPr>
              <a:t> of </a:t>
            </a:r>
          </a:p>
          <a:p>
            <a:r>
              <a:rPr lang="fi-FI" sz="1050">
                <a:latin typeface="Verdana" panose="020B0604030504040204" pitchFamily="34" charset="0"/>
              </a:rPr>
              <a:t>Asia</a:t>
            </a:r>
          </a:p>
        </p:txBody>
      </p: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EBB6C045-2B33-4E5B-8543-870CE60FA6D0}"/>
              </a:ext>
            </a:extLst>
          </p:cNvPr>
          <p:cNvCxnSpPr>
            <a:cxnSpLocks/>
          </p:cNvCxnSpPr>
          <p:nvPr/>
        </p:nvCxnSpPr>
        <p:spPr bwMode="auto">
          <a:xfrm>
            <a:off x="3213482" y="1622637"/>
            <a:ext cx="154337" cy="5879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Alatunnisteen paikkamerkki 4">
            <a:extLst>
              <a:ext uri="{FF2B5EF4-FFF2-40B4-BE49-F238E27FC236}">
                <a16:creationId xmlns:a16="http://schemas.microsoft.com/office/drawing/2014/main" id="{D664AEAE-FF29-4BFF-A1CD-EDFC6548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2745" y="4727574"/>
            <a:ext cx="2073633" cy="165163"/>
          </a:xfrm>
        </p:spPr>
        <p:txBody>
          <a:bodyPr/>
          <a:lstStyle/>
          <a:p>
            <a:r>
              <a:rPr lang="fi-FI">
                <a:solidFill>
                  <a:schemeClr val="tx2"/>
                </a:solidFill>
              </a:rPr>
              <a:t>Technology Industries </a:t>
            </a:r>
          </a:p>
          <a:p>
            <a:r>
              <a:rPr lang="fi-FI">
                <a:solidFill>
                  <a:schemeClr val="tx2"/>
                </a:solidFill>
              </a:rPr>
              <a:t>of Finland</a:t>
            </a:r>
            <a:endParaRPr lang="fi-FI"/>
          </a:p>
        </p:txBody>
      </p:sp>
      <p:sp>
        <p:nvSpPr>
          <p:cNvPr id="39" name="Päivämäärän paikkamerkki 3">
            <a:extLst>
              <a:ext uri="{FF2B5EF4-FFF2-40B4-BE49-F238E27FC236}">
                <a16:creationId xmlns:a16="http://schemas.microsoft.com/office/drawing/2014/main" id="{181444D3-7B12-4242-B9D2-CBD51F11F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7574"/>
            <a:ext cx="920321" cy="165163"/>
          </a:xfrm>
        </p:spPr>
        <p:txBody>
          <a:bodyPr/>
          <a:lstStyle/>
          <a:p>
            <a:fld id="{CBE7DC44-C376-4F45-AAD9-CF0021B2BA36}" type="datetime1">
              <a:rPr lang="en-US">
                <a:solidFill>
                  <a:srgbClr val="29282E"/>
                </a:solidFill>
              </a:rPr>
              <a:pPr/>
              <a:t>5/15/2023</a:t>
            </a:fld>
            <a:endParaRPr lang="fi-FI">
              <a:solidFill>
                <a:srgbClr val="29282E"/>
              </a:solidFill>
            </a:endParaRPr>
          </a:p>
          <a:p>
            <a:endParaRPr lang="fi-FI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868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15.5.2023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IMF (</a:t>
            </a:r>
            <a:r>
              <a:rPr lang="fi-FI" err="1"/>
              <a:t>April</a:t>
            </a:r>
            <a:r>
              <a:rPr lang="fi-FI"/>
              <a:t> 2022) 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252000" y="282149"/>
            <a:ext cx="7992000" cy="932381"/>
          </a:xfrm>
        </p:spPr>
        <p:txBody>
          <a:bodyPr/>
          <a:lstStyle/>
          <a:p>
            <a:r>
              <a:rPr lang="en-US"/>
              <a:t>In the Export Market of the Technology Industry, Demand Will Increase by 2.5% in 2022</a:t>
            </a:r>
            <a:endParaRPr lang="fi-FI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200" b="0"/>
              <a:t>GDP </a:t>
            </a:r>
            <a:r>
              <a:rPr lang="fi-FI" sz="1200" b="0" err="1"/>
              <a:t>growth</a:t>
            </a:r>
            <a:r>
              <a:rPr lang="fi-FI" sz="1200" b="0"/>
              <a:t> 2022/2021, %</a:t>
            </a:r>
            <a:endParaRPr lang="fi-FI"/>
          </a:p>
        </p:txBody>
      </p:sp>
      <p:graphicFrame>
        <p:nvGraphicFramePr>
          <p:cNvPr id="200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" name="Text Box 22"/>
          <p:cNvSpPr txBox="1">
            <a:spLocks noChangeArrowheads="1"/>
          </p:cNvSpPr>
          <p:nvPr/>
        </p:nvSpPr>
        <p:spPr bwMode="auto">
          <a:xfrm>
            <a:off x="775006" y="1988052"/>
            <a:ext cx="156789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North America</a:t>
            </a:r>
          </a:p>
        </p:txBody>
      </p:sp>
      <p:sp>
        <p:nvSpPr>
          <p:cNvPr id="206" name="Text Box 23"/>
          <p:cNvSpPr txBox="1">
            <a:spLocks noChangeArrowheads="1"/>
          </p:cNvSpPr>
          <p:nvPr/>
        </p:nvSpPr>
        <p:spPr bwMode="auto">
          <a:xfrm>
            <a:off x="2900065" y="1974051"/>
            <a:ext cx="144847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Euro </a:t>
            </a: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countries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 and 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pitchFamily="-128" charset="-128"/>
              </a:rPr>
              <a:t>Western Europe</a:t>
            </a:r>
          </a:p>
        </p:txBody>
      </p:sp>
      <p:sp>
        <p:nvSpPr>
          <p:cNvPr id="207" name="Text Box 24"/>
          <p:cNvSpPr txBox="1">
            <a:spLocks noChangeArrowheads="1"/>
          </p:cNvSpPr>
          <p:nvPr/>
        </p:nvSpPr>
        <p:spPr bwMode="auto">
          <a:xfrm>
            <a:off x="6550717" y="2127777"/>
            <a:ext cx="68194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Japan </a:t>
            </a:r>
          </a:p>
        </p:txBody>
      </p:sp>
      <p:sp>
        <p:nvSpPr>
          <p:cNvPr id="208" name="Text Box 25"/>
          <p:cNvSpPr txBox="1">
            <a:spLocks noChangeArrowheads="1"/>
          </p:cNvSpPr>
          <p:nvPr/>
        </p:nvSpPr>
        <p:spPr bwMode="auto">
          <a:xfrm>
            <a:off x="7019067" y="1850316"/>
            <a:ext cx="59874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China</a:t>
            </a:r>
          </a:p>
        </p:txBody>
      </p:sp>
      <p:sp>
        <p:nvSpPr>
          <p:cNvPr id="211" name="Text Box 28"/>
          <p:cNvSpPr txBox="1">
            <a:spLocks noChangeArrowheads="1"/>
          </p:cNvSpPr>
          <p:nvPr/>
        </p:nvSpPr>
        <p:spPr bwMode="auto">
          <a:xfrm>
            <a:off x="7208234" y="1205893"/>
            <a:ext cx="53548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India</a:t>
            </a:r>
            <a:endParaRPr kumimoji="0" lang="fi-FI" sz="105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15" name="Text Box 33"/>
          <p:cNvSpPr txBox="1">
            <a:spLocks noChangeArrowheads="1"/>
          </p:cNvSpPr>
          <p:nvPr/>
        </p:nvSpPr>
        <p:spPr bwMode="auto">
          <a:xfrm rot="-5400000">
            <a:off x="5897501" y="1711727"/>
            <a:ext cx="99726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Rest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of Europe </a:t>
            </a:r>
          </a:p>
        </p:txBody>
      </p:sp>
      <p:sp>
        <p:nvSpPr>
          <p:cNvPr id="220" name="Text Box 40"/>
          <p:cNvSpPr txBox="1">
            <a:spLocks noChangeArrowheads="1"/>
          </p:cNvSpPr>
          <p:nvPr/>
        </p:nvSpPr>
        <p:spPr bwMode="auto">
          <a:xfrm rot="-5400000">
            <a:off x="5617312" y="1876629"/>
            <a:ext cx="751395" cy="27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ＭＳ Ｐゴシック" pitchFamily="-128" charset="-128"/>
              </a:rPr>
              <a:t>Russia</a:t>
            </a:r>
            <a:r>
              <a:rPr kumimoji="0" lang="fi-FI" sz="1209" b="1" i="0" u="none" strike="noStrike" kern="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ＭＳ Ｐゴシック" pitchFamily="-128" charset="-128"/>
              </a:rPr>
              <a:t> </a:t>
            </a: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21" name="Text Box 41"/>
          <p:cNvSpPr txBox="1">
            <a:spLocks noChangeArrowheads="1"/>
          </p:cNvSpPr>
          <p:nvPr/>
        </p:nvSpPr>
        <p:spPr bwMode="auto">
          <a:xfrm rot="-5400000">
            <a:off x="7799015" y="1658372"/>
            <a:ext cx="55976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Brazil</a:t>
            </a:r>
            <a:endParaRPr kumimoji="0" lang="fi-FI" sz="1209" b="0" i="0" u="none" strike="noStrike" kern="0" cap="none" spc="0" normalizeH="0" baseline="0" noProof="0">
              <a:ln>
                <a:noFill/>
              </a:ln>
              <a:solidFill>
                <a:srgbClr val="83A00C">
                  <a:lumMod val="60000"/>
                  <a:lumOff val="40000"/>
                </a:srgbClr>
              </a:solidFill>
              <a:effectLst/>
              <a:uLnTx/>
              <a:uFillTx/>
              <a:latin typeface="Arial" charset="0"/>
              <a:ea typeface="ＭＳ Ｐゴシック" pitchFamily="-128" charset="-128"/>
            </a:endParaRPr>
          </a:p>
        </p:txBody>
      </p:sp>
      <p:sp>
        <p:nvSpPr>
          <p:cNvPr id="222" name="Text Box 42"/>
          <p:cNvSpPr txBox="1">
            <a:spLocks noChangeArrowheads="1"/>
          </p:cNvSpPr>
          <p:nvPr/>
        </p:nvSpPr>
        <p:spPr bwMode="auto">
          <a:xfrm rot="-5400000">
            <a:off x="7593599" y="1332851"/>
            <a:ext cx="73843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Mexico</a:t>
            </a:r>
            <a:r>
              <a:rPr kumimoji="0" lang="fi-FI" sz="105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</a:t>
            </a:r>
          </a:p>
        </p:txBody>
      </p:sp>
      <p:sp>
        <p:nvSpPr>
          <p:cNvPr id="223" name="Text Box 43"/>
          <p:cNvSpPr txBox="1">
            <a:spLocks noChangeArrowheads="1"/>
          </p:cNvSpPr>
          <p:nvPr/>
        </p:nvSpPr>
        <p:spPr bwMode="auto">
          <a:xfrm rot="-5400000">
            <a:off x="7358406" y="1409755"/>
            <a:ext cx="164663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Rest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of Lat. America</a:t>
            </a:r>
          </a:p>
        </p:txBody>
      </p:sp>
      <p:sp>
        <p:nvSpPr>
          <p:cNvPr id="224" name="Text Box 44"/>
          <p:cNvSpPr txBox="1">
            <a:spLocks noChangeArrowheads="1"/>
          </p:cNvSpPr>
          <p:nvPr/>
        </p:nvSpPr>
        <p:spPr bwMode="auto">
          <a:xfrm rot="-5400000">
            <a:off x="7490034" y="1277948"/>
            <a:ext cx="1733167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u="none" strike="noStrike" kern="0" cap="none" spc="0" normalizeH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Middle</a:t>
            </a:r>
            <a:r>
              <a:rPr kumimoji="0" lang="fi-FI" sz="1050" u="none" strike="noStrike" kern="0" cap="none" spc="0" normalizeH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East and </a:t>
            </a:r>
            <a:r>
              <a:rPr kumimoji="0" lang="fi-FI" sz="1050" u="none" strike="noStrike" kern="0" cap="none" spc="0" normalizeH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Africa</a:t>
            </a:r>
            <a:endParaRPr kumimoji="0" lang="fi-FI" sz="105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ＭＳ Ｐゴシック" pitchFamily="-128" charset="-128"/>
            </a:endParaRPr>
          </a:p>
        </p:txBody>
      </p:sp>
      <p:sp>
        <p:nvSpPr>
          <p:cNvPr id="225" name="Text Box 48"/>
          <p:cNvSpPr txBox="1">
            <a:spLocks noChangeArrowheads="1"/>
          </p:cNvSpPr>
          <p:nvPr/>
        </p:nvSpPr>
        <p:spPr bwMode="auto">
          <a:xfrm>
            <a:off x="4033324" y="1531452"/>
            <a:ext cx="1626819" cy="41549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Growth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 an </a:t>
            </a:r>
            <a:r>
              <a:rPr kumimoji="0" lang="fi-FI" sz="105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average</a:t>
            </a: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: </a:t>
            </a:r>
          </a:p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-128" charset="-128"/>
              </a:rPr>
              <a:t>+2.5%</a:t>
            </a:r>
          </a:p>
        </p:txBody>
      </p:sp>
      <p:sp>
        <p:nvSpPr>
          <p:cNvPr id="229" name="Text Box 46"/>
          <p:cNvSpPr txBox="1">
            <a:spLocks noChangeArrowheads="1"/>
          </p:cNvSpPr>
          <p:nvPr/>
        </p:nvSpPr>
        <p:spPr bwMode="auto">
          <a:xfrm>
            <a:off x="1927887" y="4525178"/>
            <a:ext cx="5769528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/>
              <a:t>The </a:t>
            </a:r>
            <a:r>
              <a:rPr lang="fi-FI" sz="1050" err="1"/>
              <a:t>width</a:t>
            </a:r>
            <a:r>
              <a:rPr lang="fi-FI" sz="1050"/>
              <a:t> of the </a:t>
            </a:r>
            <a:r>
              <a:rPr lang="fi-FI" sz="1050" err="1"/>
              <a:t>bar</a:t>
            </a:r>
            <a:r>
              <a:rPr lang="fi-FI" sz="1050"/>
              <a:t> </a:t>
            </a:r>
            <a:r>
              <a:rPr lang="fi-FI" sz="1050" err="1"/>
              <a:t>indicates</a:t>
            </a:r>
            <a:r>
              <a:rPr lang="fi-FI" sz="1050"/>
              <a:t> the </a:t>
            </a:r>
            <a:r>
              <a:rPr lang="fi-FI" sz="1050" err="1"/>
              <a:t>export</a:t>
            </a:r>
            <a:r>
              <a:rPr lang="fi-FI" sz="1050"/>
              <a:t> </a:t>
            </a:r>
            <a:r>
              <a:rPr lang="fi-FI" sz="1050" err="1"/>
              <a:t>share</a:t>
            </a:r>
            <a:r>
              <a:rPr lang="fi-FI" sz="1050"/>
              <a:t> of </a:t>
            </a:r>
            <a:r>
              <a:rPr lang="fi-FI" sz="1050" err="1"/>
              <a:t>technology</a:t>
            </a:r>
            <a:r>
              <a:rPr lang="fi-FI" sz="1050"/>
              <a:t> </a:t>
            </a:r>
            <a:r>
              <a:rPr lang="fi-FI" sz="1050" err="1"/>
              <a:t>industry</a:t>
            </a:r>
            <a:r>
              <a:rPr lang="fi-FI" sz="1050"/>
              <a:t> </a:t>
            </a:r>
            <a:r>
              <a:rPr lang="fi-FI" sz="1050" err="1"/>
              <a:t>from</a:t>
            </a:r>
            <a:r>
              <a:rPr lang="fi-FI" sz="1050"/>
              <a:t> Finland in 2021, %</a:t>
            </a:r>
            <a:endParaRPr lang="fi-FI" sz="1050">
              <a:latin typeface="+mj-lt"/>
            </a:endParaRPr>
          </a:p>
        </p:txBody>
      </p:sp>
      <p:sp>
        <p:nvSpPr>
          <p:cNvPr id="231" name="Text Box 29"/>
          <p:cNvSpPr txBox="1">
            <a:spLocks noChangeArrowheads="1"/>
          </p:cNvSpPr>
          <p:nvPr/>
        </p:nvSpPr>
        <p:spPr bwMode="auto">
          <a:xfrm>
            <a:off x="7539342" y="1753419"/>
            <a:ext cx="65267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1pPr>
            <a:lvl2pPr marL="742950" indent="-28575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2pPr>
            <a:lvl3pPr marL="11430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3pPr>
            <a:lvl4pPr marL="16002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4pPr>
            <a:lvl5pPr marL="2057400" indent="-228600"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pitchFamily="-128" charset="-128"/>
              </a:defRPr>
            </a:lvl9pPr>
          </a:lstStyle>
          <a:p>
            <a:r>
              <a:rPr lang="fi-FI" sz="1050" err="1">
                <a:latin typeface="Verdana" panose="020B0604030504040204" pitchFamily="34" charset="0"/>
              </a:rPr>
              <a:t>Rest</a:t>
            </a:r>
            <a:r>
              <a:rPr lang="fi-FI" sz="1050">
                <a:latin typeface="Verdana" panose="020B0604030504040204" pitchFamily="34" charset="0"/>
              </a:rPr>
              <a:t> </a:t>
            </a:r>
          </a:p>
          <a:p>
            <a:r>
              <a:rPr lang="fi-FI" sz="1050">
                <a:latin typeface="Verdana" panose="020B0604030504040204" pitchFamily="34" charset="0"/>
              </a:rPr>
              <a:t>of Asia</a:t>
            </a:r>
          </a:p>
        </p:txBody>
      </p:sp>
      <p:sp>
        <p:nvSpPr>
          <p:cNvPr id="38" name="Rectangle 18">
            <a:extLst>
              <a:ext uri="{FF2B5EF4-FFF2-40B4-BE49-F238E27FC236}">
                <a16:creationId xmlns:a16="http://schemas.microsoft.com/office/drawing/2014/main" id="{E55B71CA-0C6C-4326-9793-E32006D5813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46432" y="2256423"/>
            <a:ext cx="902122" cy="539116"/>
          </a:xfrm>
          <a:prstGeom prst="rect">
            <a:avLst/>
          </a:prstGeom>
          <a:solidFill>
            <a:schemeClr val="accent5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9" name="Rectangle 19">
            <a:extLst>
              <a:ext uri="{FF2B5EF4-FFF2-40B4-BE49-F238E27FC236}">
                <a16:creationId xmlns:a16="http://schemas.microsoft.com/office/drawing/2014/main" id="{6BA4C387-1276-41D3-8F4D-8A3DFAA5FDC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56847" y="2373568"/>
            <a:ext cx="4063461" cy="421967"/>
          </a:xfrm>
          <a:prstGeom prst="rect">
            <a:avLst/>
          </a:prstGeom>
          <a:solidFill>
            <a:schemeClr val="tx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0" name="Rectangle 20">
            <a:extLst>
              <a:ext uri="{FF2B5EF4-FFF2-40B4-BE49-F238E27FC236}">
                <a16:creationId xmlns:a16="http://schemas.microsoft.com/office/drawing/2014/main" id="{5E644697-23C3-4C74-BC89-79C376C0E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150" y="2438869"/>
            <a:ext cx="176137" cy="356257"/>
          </a:xfrm>
          <a:prstGeom prst="rect">
            <a:avLst/>
          </a:prstGeom>
          <a:solidFill>
            <a:schemeClr val="accent4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1" name="Rectangle 21">
            <a:extLst>
              <a:ext uri="{FF2B5EF4-FFF2-40B4-BE49-F238E27FC236}">
                <a16:creationId xmlns:a16="http://schemas.microsoft.com/office/drawing/2014/main" id="{7968B179-1D14-4C87-98F2-EAC01C8E7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035" y="2125897"/>
            <a:ext cx="405777" cy="68728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0569BC56-B261-4403-A2FE-A381217B9C0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617812" y="2122285"/>
            <a:ext cx="379119" cy="687284"/>
          </a:xfrm>
          <a:prstGeom prst="rect">
            <a:avLst/>
          </a:prstGeom>
          <a:solidFill>
            <a:schemeClr val="accent1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EEAF9AA4-163D-4AEC-B3CB-B68E18CA8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543" y="2385693"/>
            <a:ext cx="714199" cy="4095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2570D91E-B3D0-4EB4-8E7B-83D0A9A3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912" y="2662790"/>
            <a:ext cx="78645" cy="132335"/>
          </a:xfrm>
          <a:prstGeom prst="rect">
            <a:avLst/>
          </a:prstGeom>
          <a:solidFill>
            <a:schemeClr val="accent3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1AFC0300-9722-4FA0-B05D-97781A463A8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078899" y="2480704"/>
            <a:ext cx="51378" cy="3194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6" name="Rectangle 38">
            <a:extLst>
              <a:ext uri="{FF2B5EF4-FFF2-40B4-BE49-F238E27FC236}">
                <a16:creationId xmlns:a16="http://schemas.microsoft.com/office/drawing/2014/main" id="{3886D417-F47E-463F-A405-9CA749889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7308" y="2198263"/>
            <a:ext cx="191344" cy="605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7" name="Rectangle 26">
            <a:extLst>
              <a:ext uri="{FF2B5EF4-FFF2-40B4-BE49-F238E27FC236}">
                <a16:creationId xmlns:a16="http://schemas.microsoft.com/office/drawing/2014/main" id="{A29885E3-15FB-4E16-BC8A-93C997665BF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498948" y="1426380"/>
            <a:ext cx="111700" cy="1373754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sz="1814">
              <a:solidFill>
                <a:srgbClr val="002664"/>
              </a:solidFill>
            </a:endParaRPr>
          </a:p>
        </p:txBody>
      </p:sp>
      <p:sp>
        <p:nvSpPr>
          <p:cNvPr id="48" name="Rectangle 30">
            <a:extLst>
              <a:ext uri="{FF2B5EF4-FFF2-40B4-BE49-F238E27FC236}">
                <a16:creationId xmlns:a16="http://schemas.microsoft.com/office/drawing/2014/main" id="{AD050C1E-4D3C-46A6-A47B-37EDE69B93D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809704" y="2803535"/>
            <a:ext cx="381839" cy="1279044"/>
          </a:xfrm>
          <a:prstGeom prst="rect">
            <a:avLst/>
          </a:prstGeom>
          <a:solidFill>
            <a:schemeClr val="accent2"/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9" name="Rectangle 36">
            <a:extLst>
              <a:ext uri="{FF2B5EF4-FFF2-40B4-BE49-F238E27FC236}">
                <a16:creationId xmlns:a16="http://schemas.microsoft.com/office/drawing/2014/main" id="{C296EF6C-7A2E-44E0-A1AF-078F857A3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767" y="2270966"/>
            <a:ext cx="138541" cy="538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2928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06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14" b="0" i="0" u="none" strike="noStrike" kern="0" cap="none" spc="0" normalizeH="0" baseline="0" noProof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6" name="Line 49">
            <a:extLst>
              <a:ext uri="{FF2B5EF4-FFF2-40B4-BE49-F238E27FC236}">
                <a16:creationId xmlns:a16="http://schemas.microsoft.com/office/drawing/2014/main" id="{1088E8AA-216A-49B9-BEE1-B40A3EC2D7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46432" y="2426415"/>
            <a:ext cx="7620609" cy="8879"/>
          </a:xfrm>
          <a:prstGeom prst="line">
            <a:avLst/>
          </a:prstGeom>
          <a:noFill/>
          <a:ln w="31750">
            <a:solidFill>
              <a:srgbClr val="00206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069"/>
            <a:endParaRPr lang="fi-FI" sz="1814">
              <a:solidFill>
                <a:srgbClr val="002664"/>
              </a:solidFill>
              <a:latin typeface="Arial"/>
            </a:endParaRPr>
          </a:p>
        </p:txBody>
      </p:sp>
      <p:cxnSp>
        <p:nvCxnSpPr>
          <p:cNvPr id="50" name="Suora nuoliyhdysviiva 49">
            <a:extLst>
              <a:ext uri="{FF2B5EF4-FFF2-40B4-BE49-F238E27FC236}">
                <a16:creationId xmlns:a16="http://schemas.microsoft.com/office/drawing/2014/main" id="{359BEAED-3D8B-4E1A-B159-9381EE9A7384}"/>
              </a:ext>
            </a:extLst>
          </p:cNvPr>
          <p:cNvCxnSpPr>
            <a:cxnSpLocks/>
          </p:cNvCxnSpPr>
          <p:nvPr/>
        </p:nvCxnSpPr>
        <p:spPr bwMode="auto">
          <a:xfrm>
            <a:off x="5632253" y="1763451"/>
            <a:ext cx="275879" cy="6549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6514770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3EE13422-D01B-417D-915E-05C22B3CB4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/>
              <a:t>Eurozone manufacturing and services (=whole business sector) purchasing manager index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E82896A-E6AB-4DAA-82FD-2EC6F0EB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E3A8FC-7FF4-4747-9A4D-5CA3E4F2C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0C33F1-5462-4323-BEA5-4BD869E2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8E57BBA4-8ECC-4932-AF4C-EF638882B9A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8" name="Sisällön paikkamerkki 20">
            <a:extLst>
              <a:ext uri="{FF2B5EF4-FFF2-40B4-BE49-F238E27FC236}">
                <a16:creationId xmlns:a16="http://schemas.microsoft.com/office/drawing/2014/main" id="{D63EB464-7073-4A75-9589-BDA2C3551F39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47935256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8" name="Sisällön paikkamerkki 20">
                        <a:extLst>
                          <a:ext uri="{FF2B5EF4-FFF2-40B4-BE49-F238E27FC236}">
                            <a16:creationId xmlns:a16="http://schemas.microsoft.com/office/drawing/2014/main" id="{D63EB464-7073-4A75-9589-BDA2C3551F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658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en-US"/>
              <a:t>Manufacturing industry purchasing managers indices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15.5.2023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029761518"/>
              </p:ext>
            </p:extLst>
          </p:nvPr>
        </p:nvGraphicFramePr>
        <p:xfrm>
          <a:off x="384175" y="1139825"/>
          <a:ext cx="8334375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39825"/>
                        <a:ext cx="8334375" cy="3527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218340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0E8AD21-F5B2-4C3C-BD5B-765A251C88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Service sector purchasing manager indices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82690F3-4174-40A5-B106-E2FB709F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8F9676-2CE8-4DFC-ADA5-C9BB80BE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E5CF11-14AE-446A-8423-691A0BE7C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CCFD658-28C2-4514-BB52-1550A97D6D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: Markit,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8" name="Sisällön paikkamerkki 20">
            <a:extLst>
              <a:ext uri="{FF2B5EF4-FFF2-40B4-BE49-F238E27FC236}">
                <a16:creationId xmlns:a16="http://schemas.microsoft.com/office/drawing/2014/main" id="{D46E1936-D147-463A-BE9D-1D7220EF29A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84576618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8" name="Sisällön paikkamerkki 20">
                        <a:extLst>
                          <a:ext uri="{FF2B5EF4-FFF2-40B4-BE49-F238E27FC236}">
                            <a16:creationId xmlns:a16="http://schemas.microsoft.com/office/drawing/2014/main" id="{D46E1936-D147-463A-BE9D-1D7220EF29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62595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9D82761-BC7C-4F5B-9C96-F12AECB2C1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Development</a:t>
            </a:r>
            <a:r>
              <a:rPr lang="fi-FI"/>
              <a:t> of </a:t>
            </a:r>
            <a:r>
              <a:rPr lang="fi-FI" err="1"/>
              <a:t>world</a:t>
            </a:r>
            <a:r>
              <a:rPr lang="fi-FI"/>
              <a:t> </a:t>
            </a:r>
            <a:r>
              <a:rPr lang="fi-FI" err="1"/>
              <a:t>trade</a:t>
            </a:r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4691D0-1178-4D39-9476-D95BD7D9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77EAC7C-BF4C-47A3-9A0D-654FC03F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9257A1-1902-4781-B3E7-5C95FF81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49860DA-0F5F-4C0A-BC86-0AFA7E6E374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548359" cy="220440"/>
          </a:xfrm>
        </p:spPr>
        <p:txBody>
          <a:bodyPr/>
          <a:lstStyle/>
          <a:p>
            <a:r>
              <a:rPr lang="fi-FI" err="1"/>
              <a:t>Source</a:t>
            </a:r>
            <a:r>
              <a:rPr lang="fi-FI"/>
              <a:t>: </a:t>
            </a:r>
            <a:r>
              <a:rPr lang="en-US" err="1"/>
              <a:t>Macrobond</a:t>
            </a:r>
            <a:r>
              <a:rPr lang="en-US"/>
              <a:t>, The CPB Netherlands Bureau for Economic Policy Analysis</a:t>
            </a:r>
          </a:p>
          <a:p>
            <a:endParaRPr lang="fi-FI"/>
          </a:p>
        </p:txBody>
      </p:sp>
      <p:graphicFrame>
        <p:nvGraphicFramePr>
          <p:cNvPr id="8" name="Sisällön paikkamerkki 10">
            <a:extLst>
              <a:ext uri="{FF2B5EF4-FFF2-40B4-BE49-F238E27FC236}">
                <a16:creationId xmlns:a16="http://schemas.microsoft.com/office/drawing/2014/main" id="{2362CA76-E485-4DF6-B370-353400AFB958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50396447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8" name="Sisällön paikkamerkki 10">
                        <a:extLst>
                          <a:ext uri="{FF2B5EF4-FFF2-40B4-BE49-F238E27FC236}">
                            <a16:creationId xmlns:a16="http://schemas.microsoft.com/office/drawing/2014/main" id="{2362CA76-E485-4DF6-B370-353400AFB9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453A1A0A-3A3A-4123-812A-501D8F9752EF}"/>
              </a:ext>
            </a:extLst>
          </p:cNvPr>
          <p:cNvSpPr txBox="1"/>
          <p:nvPr/>
        </p:nvSpPr>
        <p:spPr>
          <a:xfrm>
            <a:off x="731218" y="940812"/>
            <a:ext cx="2952328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err="1"/>
              <a:t>Development</a:t>
            </a:r>
            <a:r>
              <a:rPr lang="fi-FI" sz="1050" spc="-40"/>
              <a:t> of </a:t>
            </a:r>
            <a:r>
              <a:rPr lang="fi-FI" sz="1050" spc="-40" err="1"/>
              <a:t>export</a:t>
            </a:r>
            <a:r>
              <a:rPr lang="fi-FI" sz="1050" spc="-40"/>
              <a:t> </a:t>
            </a:r>
            <a:r>
              <a:rPr lang="fi-FI" sz="1050" spc="-40" err="1"/>
              <a:t>volumes</a:t>
            </a:r>
            <a:endParaRPr lang="fi-FI" sz="1050" spc="-40"/>
          </a:p>
        </p:txBody>
      </p:sp>
    </p:spTree>
    <p:extLst>
      <p:ext uri="{BB962C8B-B14F-4D97-AF65-F5344CB8AC3E}">
        <p14:creationId xmlns:p14="http://schemas.microsoft.com/office/powerpoint/2010/main" val="380903977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Consumer Confidence in Eurozone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Seasonally adjusted information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European Commission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2FC55EF9-2255-4B1D-BA0F-1252556B8A7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26625550"/>
              </p:ext>
            </p:extLst>
          </p:nvPr>
        </p:nvGraphicFramePr>
        <p:xfrm>
          <a:off x="396875" y="1103313"/>
          <a:ext cx="8359775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5837" progId="Mbnd.mbnd">
                  <p:embed/>
                </p:oleObj>
              </mc:Choice>
              <mc:Fallback>
                <p:oleObj name="Macrobond document" r:id="rId2" imgW="13186092" imgH="5585837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2FC55EF9-2255-4B1D-BA0F-1252556B8A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6875" y="1103313"/>
                        <a:ext cx="8359775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224645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Consumer Confidence in USA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5/15/2023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Seasonally adjusted information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Conference Board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46397927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80095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0C7032-EE8C-4520-91B4-F3D5AC89EF55}">
  <ds:schemaRefs>
    <ds:schemaRef ds:uri="http://schemas.microsoft.com/office/2006/documentManagement/types"/>
    <ds:schemaRef ds:uri="b057f711-7d93-472c-a8f6-94be00805750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c296724d-1a81-4a23-b6dd-dca7fd62c6f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04323A-2D49-48D7-9888-1A29BF85BFA5}">
  <ds:schemaRefs>
    <ds:schemaRef ds:uri="b057f711-7d93-472c-a8f6-94be00805750"/>
    <ds:schemaRef ds:uri="c296724d-1a81-4a23-b6dd-dca7fd62c6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A647FBC-0070-4433-86CE-BBF81D1510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16</TotalTime>
  <Words>723</Words>
  <Application>Microsoft Office PowerPoint</Application>
  <PresentationFormat>On-screen Show (16:9)</PresentationFormat>
  <Paragraphs>394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Teknologiateollisuus_masterdia</vt:lpstr>
      <vt:lpstr>1_Teknologiateollisuus_masterdia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2</cp:revision>
  <cp:lastPrinted>2016-06-09T07:47:11Z</cp:lastPrinted>
  <dcterms:created xsi:type="dcterms:W3CDTF">2016-09-08T08:05:32Z</dcterms:created>
  <dcterms:modified xsi:type="dcterms:W3CDTF">2023-05-15T09:37:30Z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831500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