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20D12-6538-4F76-ADD0-3674E739ECF4}" v="10" dt="2020-08-25T07:06:18.91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2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80291531834144814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Kupari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data!$B$2:$B$193</c:f>
              <c:numCache>
                <c:formatCode>0.0</c:formatCode>
                <c:ptCount val="192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>
                  <c:v>173.57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 formatCode="0.00">
                  <c:v>228.65812319140139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  <c:pt idx="172" formatCode="0.00">
                  <c:v>222.83422902025629</c:v>
                </c:pt>
                <c:pt idx="173" formatCode="0.00">
                  <c:v>214.82017362546509</c:v>
                </c:pt>
                <c:pt idx="174" formatCode="0.00">
                  <c:v>218.91442744935924</c:v>
                </c:pt>
                <c:pt idx="175" formatCode="0.00">
                  <c:v>212.10376188507647</c:v>
                </c:pt>
                <c:pt idx="176" formatCode="0.00">
                  <c:v>215.82513435303844</c:v>
                </c:pt>
                <c:pt idx="177" formatCode="0.00">
                  <c:v>214.77511368334024</c:v>
                </c:pt>
                <c:pt idx="178" formatCode="General">
                  <c:v>219.2</c:v>
                </c:pt>
                <c:pt idx="179" formatCode="General">
                  <c:v>225.49</c:v>
                </c:pt>
                <c:pt idx="180" formatCode="0.00">
                  <c:v>225.27697395618023</c:v>
                </c:pt>
                <c:pt idx="181" formatCode="General">
                  <c:v>215.6</c:v>
                </c:pt>
                <c:pt idx="182" formatCode="General">
                  <c:v>193.42</c:v>
                </c:pt>
                <c:pt idx="183" formatCode="General">
                  <c:v>192.14</c:v>
                </c:pt>
                <c:pt idx="184" formatCode="0.00">
                  <c:v>198.35345183960314</c:v>
                </c:pt>
                <c:pt idx="185" formatCode="General">
                  <c:v>210.91</c:v>
                </c:pt>
                <c:pt idx="186" formatCode="General">
                  <c:v>229.15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4F-4842-956A-AAEEBDF669F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Sinkki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data!$C$2:$C$193</c:f>
              <c:numCache>
                <c:formatCode>0.0</c:formatCode>
                <c:ptCount val="192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>
                  <c:v>215.05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 formatCode="0.00">
                  <c:v>250.37854889589903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  <c:pt idx="172" formatCode="0.00">
                  <c:v>258.35962145110409</c:v>
                </c:pt>
                <c:pt idx="173" formatCode="0.00">
                  <c:v>242.3049421661409</c:v>
                </c:pt>
                <c:pt idx="174" formatCode="0.00">
                  <c:v>228.87066246056781</c:v>
                </c:pt>
                <c:pt idx="175" formatCode="0.00">
                  <c:v>215.04521556256572</c:v>
                </c:pt>
                <c:pt idx="176" formatCode="0.00">
                  <c:v>221.64458464773924</c:v>
                </c:pt>
                <c:pt idx="177" formatCode="0.00">
                  <c:v>232.61619348054677</c:v>
                </c:pt>
                <c:pt idx="178" formatCode="General">
                  <c:v>231.48</c:v>
                </c:pt>
                <c:pt idx="179" formatCode="General">
                  <c:v>215.16</c:v>
                </c:pt>
                <c:pt idx="180" formatCode="0.00">
                  <c:v>223.31545741324922</c:v>
                </c:pt>
                <c:pt idx="181" formatCode="General">
                  <c:v>204.47</c:v>
                </c:pt>
                <c:pt idx="182" formatCode="General">
                  <c:v>181.14</c:v>
                </c:pt>
                <c:pt idx="183" formatCode="General">
                  <c:v>183.37</c:v>
                </c:pt>
                <c:pt idx="184" formatCode="0.00">
                  <c:v>189.28706624605678</c:v>
                </c:pt>
                <c:pt idx="185" formatCode="General">
                  <c:v>188.79</c:v>
                </c:pt>
                <c:pt idx="186" formatCode="General">
                  <c:v>198.31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4F-4842-956A-AAEEBDF669F6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Alumiini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data!$E$2:$E$193</c:f>
              <c:numCache>
                <c:formatCode>0.0</c:formatCode>
                <c:ptCount val="192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>
                  <c:v>101.3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 formatCode="0.00">
                  <c:v>117.01857142857143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  <c:pt idx="172" formatCode="0.00">
                  <c:v>113.39357142857142</c:v>
                </c:pt>
                <c:pt idx="173" formatCode="0.00">
                  <c:v>110.94714285714286</c:v>
                </c:pt>
                <c:pt idx="174" formatCode="0.00">
                  <c:v>114.16785714285713</c:v>
                </c:pt>
                <c:pt idx="175" formatCode="0.00">
                  <c:v>111.77714285714286</c:v>
                </c:pt>
                <c:pt idx="176" formatCode="0.00">
                  <c:v>113.55714285714285</c:v>
                </c:pt>
                <c:pt idx="177" formatCode="0.00">
                  <c:v>111.07571428571428</c:v>
                </c:pt>
                <c:pt idx="178" formatCode="General">
                  <c:v>114.55</c:v>
                </c:pt>
                <c:pt idx="179" formatCode="General">
                  <c:v>113.79</c:v>
                </c:pt>
                <c:pt idx="180" formatCode="0.00">
                  <c:v>114.01642857142858</c:v>
                </c:pt>
                <c:pt idx="181" formatCode="General">
                  <c:v>110.44</c:v>
                </c:pt>
                <c:pt idx="182" formatCode="General">
                  <c:v>104.03</c:v>
                </c:pt>
                <c:pt idx="183" formatCode="General">
                  <c:v>95.83</c:v>
                </c:pt>
                <c:pt idx="184" formatCode="0.00">
                  <c:v>95.58642857142857</c:v>
                </c:pt>
                <c:pt idx="185" formatCode="General">
                  <c:v>99.26</c:v>
                </c:pt>
                <c:pt idx="186" formatCode="General">
                  <c:v>102.16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4F-4842-956A-AAEEBDF669F6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Nikkeli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data!$F$2:$F$193</c:f>
              <c:numCache>
                <c:formatCode>0.0</c:formatCode>
                <c:ptCount val="192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>
                  <c:v>82.1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 formatCode="0.00">
                  <c:v>100.679374830608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  <c:pt idx="172" formatCode="0.00">
                  <c:v>96.929532929803955</c:v>
                </c:pt>
                <c:pt idx="173" formatCode="0.00">
                  <c:v>95.753545939109216</c:v>
                </c:pt>
                <c:pt idx="174" formatCode="0.00">
                  <c:v>108.45604842352516</c:v>
                </c:pt>
                <c:pt idx="175" formatCode="0.00">
                  <c:v>127.35884000361371</c:v>
                </c:pt>
                <c:pt idx="176" formatCode="0.00">
                  <c:v>145.08880657692654</c:v>
                </c:pt>
                <c:pt idx="177" formatCode="0.00">
                  <c:v>139.90839280874513</c:v>
                </c:pt>
                <c:pt idx="178" formatCode="General">
                  <c:v>124.24</c:v>
                </c:pt>
                <c:pt idx="179" formatCode="General">
                  <c:v>112.18</c:v>
                </c:pt>
                <c:pt idx="180" formatCode="0.00">
                  <c:v>110.29650374920949</c:v>
                </c:pt>
                <c:pt idx="181" formatCode="General">
                  <c:v>105.58</c:v>
                </c:pt>
                <c:pt idx="182" formatCode="General">
                  <c:v>96.94</c:v>
                </c:pt>
                <c:pt idx="183" formatCode="General">
                  <c:v>97.76</c:v>
                </c:pt>
                <c:pt idx="184" formatCode="0.00">
                  <c:v>100.510976601319</c:v>
                </c:pt>
                <c:pt idx="185" formatCode="General">
                  <c:v>101.97</c:v>
                </c:pt>
                <c:pt idx="186" formatCode="General">
                  <c:v>105.15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4F-4842-956A-AAEEBDF66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707040"/>
        <c:axId val="243707432"/>
      </c:lineChart>
      <c:dateAx>
        <c:axId val="243707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3707432"/>
        <c:crosses val="autoZero"/>
        <c:auto val="1"/>
        <c:lblOffset val="100"/>
        <c:baseTimeUnit val="months"/>
        <c:majorUnit val="1"/>
        <c:majorTimeUnit val="years"/>
      </c:dateAx>
      <c:valAx>
        <c:axId val="2437074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370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34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25.8.2020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25.8.2020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25.8.2020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25.8.2020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25.8.2020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25.8.2020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25.8.2020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25.8.2020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25.8.2020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25.8.2020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25.8.2020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25.8.2020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25.8.2020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51222738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22796054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00202596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0216565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3876377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9752" y="4727574"/>
            <a:ext cx="2971717" cy="165163"/>
          </a:xfrm>
        </p:spPr>
        <p:txBody>
          <a:bodyPr/>
          <a:lstStyle/>
          <a:p>
            <a:r>
              <a:rPr lang="fi-FI" dirty="0"/>
              <a:t>Viimeisin havainto: 7/2020</a:t>
            </a:r>
          </a:p>
          <a:p>
            <a:r>
              <a:rPr lang="fi-FI" dirty="0"/>
              <a:t>Lähde: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72470684"/>
              </p:ext>
            </p:extLst>
          </p:nvPr>
        </p:nvGraphicFramePr>
        <p:xfrm>
          <a:off x="381000" y="1103313"/>
          <a:ext cx="858348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24915"/>
              </p:ext>
            </p:extLst>
          </p:nvPr>
        </p:nvGraphicFramePr>
        <p:xfrm>
          <a:off x="755576" y="4443958"/>
          <a:ext cx="6927969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76086857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694842414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645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3A32A-4A91-40B1-86C4-8452D504812D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a5c4f9c2-84a2-48d3-9942-8e0fea0a10bc"/>
    <ds:schemaRef ds:uri="http://schemas.microsoft.com/office/infopath/2007/PartnerControls"/>
    <ds:schemaRef ds:uri="http://schemas.openxmlformats.org/package/2006/metadata/core-properties"/>
    <ds:schemaRef ds:uri="31fc0bb4-b62d-4044-8569-b8da76fe5ed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E5EEEF-64E9-4220-8F59-E3CA3464C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173</TotalTime>
  <Words>116</Words>
  <Application>Microsoft Office PowerPoint</Application>
  <PresentationFormat>Näytössä katseltava esitys (16:9)</PresentationFormat>
  <Paragraphs>66</Paragraphs>
  <Slides>7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2017-05-26T08:10:04Z</cp:lastPrinted>
  <dcterms:created xsi:type="dcterms:W3CDTF">2016-09-02T06:44:35Z</dcterms:created>
  <dcterms:modified xsi:type="dcterms:W3CDTF">2020-08-25T09:56:04Z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