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1062" r:id="rId5"/>
    <p:sldId id="1063" r:id="rId6"/>
    <p:sldId id="1102" r:id="rId7"/>
    <p:sldId id="1101" r:id="rId8"/>
    <p:sldId id="256" r:id="rId9"/>
    <p:sldId id="1092" r:id="rId10"/>
    <p:sldId id="285" r:id="rId11"/>
    <p:sldId id="1104" r:id="rId12"/>
    <p:sldId id="1097" r:id="rId13"/>
    <p:sldId id="1095" r:id="rId14"/>
    <p:sldId id="1096" r:id="rId15"/>
    <p:sldId id="279" r:id="rId16"/>
    <p:sldId id="1068" r:id="rId17"/>
    <p:sldId id="1098" r:id="rId18"/>
    <p:sldId id="1099" r:id="rId19"/>
    <p:sldId id="1093" r:id="rId20"/>
    <p:sldId id="1094" r:id="rId21"/>
    <p:sldId id="259" r:id="rId22"/>
    <p:sldId id="1066" r:id="rId23"/>
    <p:sldId id="1075" r:id="rId24"/>
    <p:sldId id="1076" r:id="rId25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12" autoAdjust="0"/>
    <p:restoredTop sz="90909" autoAdjust="0"/>
  </p:normalViewPr>
  <p:slideViewPr>
    <p:cSldViewPr showGuides="1">
      <p:cViewPr varScale="1">
        <p:scale>
          <a:sx n="109" d="100"/>
          <a:sy n="109" d="100"/>
        </p:scale>
        <p:origin x="374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8.5365853658536592E-2</c:v>
                </c:pt>
                <c:pt idx="1">
                  <c:v>0.42682926829268292</c:v>
                </c:pt>
                <c:pt idx="2">
                  <c:v>0.39939024390243905</c:v>
                </c:pt>
                <c:pt idx="3">
                  <c:v>8.2317073170731711E-2</c:v>
                </c:pt>
                <c:pt idx="4">
                  <c:v>6.0975609756097563E-3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0.01</c:v>
                </c:pt>
                <c:pt idx="1">
                  <c:v>0.22</c:v>
                </c:pt>
                <c:pt idx="2">
                  <c:v>0.62</c:v>
                </c:pt>
                <c:pt idx="3">
                  <c:v>0.13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8.5365853658536592E-2</c:v>
                </c:pt>
                <c:pt idx="1">
                  <c:v>0.11585365853658537</c:v>
                </c:pt>
                <c:pt idx="2">
                  <c:v>0.29878048780487804</c:v>
                </c:pt>
                <c:pt idx="3">
                  <c:v>0.1951219512195122</c:v>
                </c:pt>
                <c:pt idx="4">
                  <c:v>0.3048780487804878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Taul1!$C$1</c15:sqref>
                        </c15:formulaRef>
                      </c:ext>
                    </c:extLst>
                    <c:strCache>
                      <c:ptCount val="1"/>
                      <c:pt idx="0">
                        <c:v>Palvelualat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Taul1!$A$2:$A$6</c15:sqref>
                        </c15:formulaRef>
                      </c:ext>
                    </c:extLst>
                    <c:strCache>
                      <c:ptCount val="5"/>
                      <c:pt idx="0">
                        <c:v>Lomautuksemme ovat jo päättyneet, emmekä toistaiseksi suunnittele uusia</c:v>
                      </c:pt>
                      <c:pt idx="1">
                        <c:v>Lomautuksemme ovat jo päättyneet, mutta valmistaudumme jo uusiin</c:v>
                      </c:pt>
                      <c:pt idx="2">
                        <c:v>Henkilöstöämme on lomautettuna tällä hetkellä tai lomautukset alkavat viikon sisällä</c:v>
                      </c:pt>
                      <c:pt idx="3">
                        <c:v>Valmistaudumme lomautuksiin 1-3 kuukauden sisällä</c:v>
                      </c:pt>
                      <c:pt idx="4">
                        <c:v>Lomautus ei ole ajankohtainen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Taul1!$C$2:$C$6</c15:sqref>
                        </c15:formulaRef>
                      </c:ext>
                    </c:extLst>
                    <c:numCache>
                      <c:formatCode>0.0\ %</c:formatCode>
                      <c:ptCount val="5"/>
                      <c:pt idx="0">
                        <c:v>0.04</c:v>
                      </c:pt>
                      <c:pt idx="1">
                        <c:v>0.03</c:v>
                      </c:pt>
                      <c:pt idx="2">
                        <c:v>0.2</c:v>
                      </c:pt>
                      <c:pt idx="3">
                        <c:v>0.1</c:v>
                      </c:pt>
                      <c:pt idx="4">
                        <c:v>0.63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0969-4251-86C8-D784D2EAA715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0.04</c:v>
                </c:pt>
                <c:pt idx="1">
                  <c:v>0.03</c:v>
                </c:pt>
                <c:pt idx="2">
                  <c:v>0.2</c:v>
                </c:pt>
                <c:pt idx="3">
                  <c:v>0.1</c:v>
                </c:pt>
                <c:pt idx="4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9-4251-86C8-D784D2EAA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Taul1!$B$1</c15:sqref>
                        </c15:formulaRef>
                      </c:ext>
                    </c:extLst>
                    <c:strCache>
                      <c:ptCount val="1"/>
                      <c:pt idx="0">
                        <c:v>Teollisuus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Taul1!$A$2:$A$6</c15:sqref>
                        </c15:formulaRef>
                      </c:ext>
                    </c:extLst>
                    <c:strCache>
                      <c:ptCount val="5"/>
                      <c:pt idx="0">
                        <c:v>Lomautuksemme ovat jo päättyneet, emmekä toistaiseksi suunnittele uusia</c:v>
                      </c:pt>
                      <c:pt idx="1">
                        <c:v>Lomautuksemme ovat jo päättyneet, mutta valmistaudumme jo uusiin</c:v>
                      </c:pt>
                      <c:pt idx="2">
                        <c:v>Henkilöstöämme on lomautettuna tällä hetkellä tai lomautukset alkavat viikon sisällä</c:v>
                      </c:pt>
                      <c:pt idx="3">
                        <c:v>Valmistaudumme lomautuksiin 1-3 kuukauden sisällä</c:v>
                      </c:pt>
                      <c:pt idx="4">
                        <c:v>Lomautus ei ole ajankohtainen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Taul1!$B$2:$B$6</c15:sqref>
                        </c15:formulaRef>
                      </c:ext>
                    </c:extLst>
                    <c:numCache>
                      <c:formatCode>0.0\ %</c:formatCode>
                      <c:ptCount val="5"/>
                      <c:pt idx="0">
                        <c:v>8.5365853658536592E-2</c:v>
                      </c:pt>
                      <c:pt idx="1">
                        <c:v>0.11585365853658537</c:v>
                      </c:pt>
                      <c:pt idx="2">
                        <c:v>0.29878048780487804</c:v>
                      </c:pt>
                      <c:pt idx="3">
                        <c:v>0.1951219512195122</c:v>
                      </c:pt>
                      <c:pt idx="4">
                        <c:v>0.3048780487804878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9.451219512195122E-2</c:v>
                </c:pt>
                <c:pt idx="1">
                  <c:v>0.21036585365853658</c:v>
                </c:pt>
                <c:pt idx="2">
                  <c:v>0.69512195121951215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0.08</c:v>
                </c:pt>
                <c:pt idx="1">
                  <c:v>0.09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F-4AB5-B81C-90E5F6056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Taul1!$A$2:$A$25</c:f>
              <c:strCache>
                <c:ptCount val="24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  <c:pt idx="22">
                  <c:v>2020Q1</c:v>
                </c:pt>
                <c:pt idx="23">
                  <c:v>2020Q2</c:v>
                </c:pt>
              </c:strCache>
            </c:strRef>
          </c:cat>
          <c:val>
            <c:numRef>
              <c:f>Taul1!$B$2:$B$25</c:f>
              <c:numCache>
                <c:formatCode>General</c:formatCode>
                <c:ptCount val="24"/>
                <c:pt idx="0">
                  <c:v>-1725.0472980454797</c:v>
                </c:pt>
                <c:pt idx="1">
                  <c:v>-2772.9277301111724</c:v>
                </c:pt>
                <c:pt idx="2">
                  <c:v>500</c:v>
                </c:pt>
                <c:pt idx="3">
                  <c:v>1464.6108658704907</c:v>
                </c:pt>
                <c:pt idx="4">
                  <c:v>-1043.8445894536562</c:v>
                </c:pt>
                <c:pt idx="5">
                  <c:v>-2242.6661510239355</c:v>
                </c:pt>
                <c:pt idx="6">
                  <c:v>-423.86039099266054</c:v>
                </c:pt>
                <c:pt idx="7">
                  <c:v>783.61812865873799</c:v>
                </c:pt>
                <c:pt idx="8">
                  <c:v>-1880.5028571592993</c:v>
                </c:pt>
                <c:pt idx="9">
                  <c:v>577.85174448625185</c:v>
                </c:pt>
                <c:pt idx="10">
                  <c:v>2477</c:v>
                </c:pt>
                <c:pt idx="11">
                  <c:v>3855</c:v>
                </c:pt>
                <c:pt idx="12">
                  <c:v>1906</c:v>
                </c:pt>
                <c:pt idx="13">
                  <c:v>1556</c:v>
                </c:pt>
                <c:pt idx="14">
                  <c:v>2395</c:v>
                </c:pt>
                <c:pt idx="15">
                  <c:v>4631</c:v>
                </c:pt>
                <c:pt idx="16" formatCode="#,##0">
                  <c:v>4578</c:v>
                </c:pt>
                <c:pt idx="17">
                  <c:v>756</c:v>
                </c:pt>
                <c:pt idx="18">
                  <c:v>3414</c:v>
                </c:pt>
                <c:pt idx="19">
                  <c:v>2632</c:v>
                </c:pt>
                <c:pt idx="20">
                  <c:v>1555</c:v>
                </c:pt>
                <c:pt idx="21">
                  <c:v>-757</c:v>
                </c:pt>
                <c:pt idx="22">
                  <c:v>-379</c:v>
                </c:pt>
                <c:pt idx="23">
                  <c:v>-2512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6-482A-AD06-8D94355D6B8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Taul1!$A$2:$A$25</c:f>
              <c:strCache>
                <c:ptCount val="24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  <c:pt idx="22">
                  <c:v>2020Q1</c:v>
                </c:pt>
                <c:pt idx="23">
                  <c:v>2020Q2</c:v>
                </c:pt>
              </c:strCache>
            </c:strRef>
          </c:cat>
          <c:val>
            <c:numRef>
              <c:f>Taul1!$C$2:$C$25</c:f>
              <c:numCache>
                <c:formatCode>#,##0</c:formatCode>
                <c:ptCount val="24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  <c:pt idx="6">
                  <c:v>7537.782188740196</c:v>
                </c:pt>
                <c:pt idx="7">
                  <c:v>6857.0390325418875</c:v>
                </c:pt>
                <c:pt idx="8" formatCode="General">
                  <c:v>6818</c:v>
                </c:pt>
                <c:pt idx="9" formatCode="General">
                  <c:v>7300</c:v>
                </c:pt>
                <c:pt idx="10" formatCode="General">
                  <c:v>11000</c:v>
                </c:pt>
                <c:pt idx="11" formatCode="General">
                  <c:v>11600</c:v>
                </c:pt>
                <c:pt idx="12" formatCode="General">
                  <c:v>10900</c:v>
                </c:pt>
                <c:pt idx="13" formatCode="General">
                  <c:v>9000</c:v>
                </c:pt>
                <c:pt idx="14">
                  <c:v>11000</c:v>
                </c:pt>
                <c:pt idx="15" formatCode="General">
                  <c:v>14600</c:v>
                </c:pt>
                <c:pt idx="16" formatCode="General">
                  <c:v>14700</c:v>
                </c:pt>
                <c:pt idx="17" formatCode="General">
                  <c:v>9600</c:v>
                </c:pt>
                <c:pt idx="18">
                  <c:v>12400</c:v>
                </c:pt>
                <c:pt idx="19" formatCode="General">
                  <c:v>11400</c:v>
                </c:pt>
                <c:pt idx="20" formatCode="General">
                  <c:v>9400</c:v>
                </c:pt>
                <c:pt idx="21" formatCode="General">
                  <c:v>7300</c:v>
                </c:pt>
                <c:pt idx="22">
                  <c:v>10400</c:v>
                </c:pt>
                <c:pt idx="23" formatCode="General">
                  <c:v>5900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6-482A-AD06-8D94355D6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2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2.5700934579439252E-2</c:v>
                </c:pt>
                <c:pt idx="1">
                  <c:v>5.3738317757009345E-2</c:v>
                </c:pt>
                <c:pt idx="2">
                  <c:v>8.8785046728971959E-2</c:v>
                </c:pt>
                <c:pt idx="3">
                  <c:v>0.24532710280373832</c:v>
                </c:pt>
                <c:pt idx="4">
                  <c:v>7.9439252336448593E-2</c:v>
                </c:pt>
                <c:pt idx="5">
                  <c:v>2.5700934579439252E-2</c:v>
                </c:pt>
                <c:pt idx="6">
                  <c:v>9.3457943925233638E-3</c:v>
                </c:pt>
                <c:pt idx="7">
                  <c:v>2.1028037383177569E-2</c:v>
                </c:pt>
                <c:pt idx="8">
                  <c:v>2.8037383177570093E-2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2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7328608328045276"/>
          <c:y val="0.2377175968652132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Taul1!$A$2:$A$54</c:f>
              <c:strCache>
                <c:ptCount val="52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</c:strCache>
            </c:strRef>
          </c:cat>
          <c:val>
            <c:numRef>
              <c:f>Taul1!$B$2:$B$54</c:f>
              <c:numCache>
                <c:formatCode>General</c:formatCode>
                <c:ptCount val="53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10331.67</c:v>
                </c:pt>
                <c:pt idx="2">
                  <c:v>9699.2900000000009</c:v>
                </c:pt>
                <c:pt idx="3">
                  <c:v>10313.02</c:v>
                </c:pt>
                <c:pt idx="4">
                  <c:v>8694.0400000000009</c:v>
                </c:pt>
                <c:pt idx="5">
                  <c:v>5762</c:v>
                </c:pt>
                <c:pt idx="6">
                  <c:v>5917.33</c:v>
                </c:pt>
                <c:pt idx="7">
                  <c:v>6136.98</c:v>
                </c:pt>
                <c:pt idx="8">
                  <c:v>7121.4</c:v>
                </c:pt>
                <c:pt idx="9">
                  <c:v>6444.71</c:v>
                </c:pt>
                <c:pt idx="10">
                  <c:v>6656.7</c:v>
                </c:pt>
                <c:pt idx="11">
                  <c:v>6563.39</c:v>
                </c:pt>
                <c:pt idx="12">
                  <c:v>8574.2199999999993</c:v>
                </c:pt>
                <c:pt idx="13">
                  <c:v>7727.62</c:v>
                </c:pt>
                <c:pt idx="14">
                  <c:v>8040.97</c:v>
                </c:pt>
                <c:pt idx="15">
                  <c:v>7093.47</c:v>
                </c:pt>
                <c:pt idx="16">
                  <c:v>8810.7900000000009</c:v>
                </c:pt>
                <c:pt idx="17">
                  <c:v>7603.27</c:v>
                </c:pt>
                <c:pt idx="18">
                  <c:v>7942.76</c:v>
                </c:pt>
                <c:pt idx="19">
                  <c:v>7063.16</c:v>
                </c:pt>
                <c:pt idx="20">
                  <c:v>8288.68</c:v>
                </c:pt>
                <c:pt idx="21">
                  <c:v>6496.13</c:v>
                </c:pt>
                <c:pt idx="22">
                  <c:v>6882.52</c:v>
                </c:pt>
                <c:pt idx="23">
                  <c:v>6298.22</c:v>
                </c:pt>
                <c:pt idx="24">
                  <c:v>7052.19</c:v>
                </c:pt>
                <c:pt idx="25">
                  <c:v>6971.49</c:v>
                </c:pt>
                <c:pt idx="26">
                  <c:v>7137.84</c:v>
                </c:pt>
                <c:pt idx="27">
                  <c:v>8378.15</c:v>
                </c:pt>
                <c:pt idx="28">
                  <c:v>7334.05</c:v>
                </c:pt>
                <c:pt idx="29">
                  <c:v>6304.37</c:v>
                </c:pt>
                <c:pt idx="30">
                  <c:v>8129.01</c:v>
                </c:pt>
                <c:pt idx="31">
                  <c:v>6694.37</c:v>
                </c:pt>
                <c:pt idx="32">
                  <c:v>7492.39</c:v>
                </c:pt>
                <c:pt idx="33">
                  <c:v>6317.5</c:v>
                </c:pt>
                <c:pt idx="34">
                  <c:v>6017</c:v>
                </c:pt>
                <c:pt idx="35">
                  <c:v>6031.47</c:v>
                </c:pt>
                <c:pt idx="36">
                  <c:v>7443.74</c:v>
                </c:pt>
                <c:pt idx="37">
                  <c:v>7126.44</c:v>
                </c:pt>
                <c:pt idx="38">
                  <c:v>9091.7000000000007</c:v>
                </c:pt>
                <c:pt idx="39">
                  <c:v>6780.23</c:v>
                </c:pt>
                <c:pt idx="40">
                  <c:v>10553.66</c:v>
                </c:pt>
                <c:pt idx="41">
                  <c:v>8362.6299999999992</c:v>
                </c:pt>
                <c:pt idx="42">
                  <c:v>8241.51</c:v>
                </c:pt>
                <c:pt idx="43">
                  <c:v>8353.0499999999993</c:v>
                </c:pt>
                <c:pt idx="44">
                  <c:v>9477.0400000000009</c:v>
                </c:pt>
                <c:pt idx="45">
                  <c:v>9461.61</c:v>
                </c:pt>
                <c:pt idx="46">
                  <c:v>9023.01</c:v>
                </c:pt>
                <c:pt idx="47">
                  <c:v>9521.56</c:v>
                </c:pt>
                <c:pt idx="48">
                  <c:v>10868.55</c:v>
                </c:pt>
                <c:pt idx="49">
                  <c:v>8404.43</c:v>
                </c:pt>
                <c:pt idx="50">
                  <c:v>7729.51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8780.57</c:v>
                </c:pt>
                <c:pt idx="2">
                  <c:v>7958.68</c:v>
                </c:pt>
                <c:pt idx="3">
                  <c:v>8875.9599999999991</c:v>
                </c:pt>
                <c:pt idx="4">
                  <c:v>7277.68</c:v>
                </c:pt>
                <c:pt idx="5">
                  <c:v>4733.8500000000004</c:v>
                </c:pt>
                <c:pt idx="6">
                  <c:v>4737.21</c:v>
                </c:pt>
                <c:pt idx="7">
                  <c:v>5046.49</c:v>
                </c:pt>
                <c:pt idx="8">
                  <c:v>5774.2</c:v>
                </c:pt>
                <c:pt idx="9">
                  <c:v>5078.6400000000003</c:v>
                </c:pt>
                <c:pt idx="10">
                  <c:v>5460.63</c:v>
                </c:pt>
                <c:pt idx="11">
                  <c:v>5361.52</c:v>
                </c:pt>
                <c:pt idx="12">
                  <c:v>6704.03</c:v>
                </c:pt>
                <c:pt idx="13">
                  <c:v>5786.31</c:v>
                </c:pt>
                <c:pt idx="14">
                  <c:v>6520.53</c:v>
                </c:pt>
                <c:pt idx="15">
                  <c:v>5643.96</c:v>
                </c:pt>
                <c:pt idx="16">
                  <c:v>7022.51</c:v>
                </c:pt>
                <c:pt idx="17">
                  <c:v>5982.81</c:v>
                </c:pt>
                <c:pt idx="18">
                  <c:v>6421.27</c:v>
                </c:pt>
                <c:pt idx="19">
                  <c:v>5903.4</c:v>
                </c:pt>
                <c:pt idx="20">
                  <c:v>6916.58</c:v>
                </c:pt>
                <c:pt idx="21">
                  <c:v>5080.03</c:v>
                </c:pt>
                <c:pt idx="22">
                  <c:v>5423.02</c:v>
                </c:pt>
                <c:pt idx="23">
                  <c:v>5129.1400000000003</c:v>
                </c:pt>
                <c:pt idx="24">
                  <c:v>5743.71</c:v>
                </c:pt>
                <c:pt idx="25">
                  <c:v>5328.55</c:v>
                </c:pt>
                <c:pt idx="26">
                  <c:v>5524.89</c:v>
                </c:pt>
                <c:pt idx="27">
                  <c:v>6488.61</c:v>
                </c:pt>
                <c:pt idx="28">
                  <c:v>5787.05</c:v>
                </c:pt>
                <c:pt idx="29">
                  <c:v>4720.09</c:v>
                </c:pt>
                <c:pt idx="30">
                  <c:v>6309.56</c:v>
                </c:pt>
                <c:pt idx="31">
                  <c:v>5381.56</c:v>
                </c:pt>
                <c:pt idx="32">
                  <c:v>5637.11</c:v>
                </c:pt>
                <c:pt idx="33">
                  <c:v>4696.9399999999996</c:v>
                </c:pt>
                <c:pt idx="34">
                  <c:v>4506.57</c:v>
                </c:pt>
                <c:pt idx="35">
                  <c:v>4576.28</c:v>
                </c:pt>
                <c:pt idx="36">
                  <c:v>5518.69</c:v>
                </c:pt>
                <c:pt idx="37">
                  <c:v>5539.16</c:v>
                </c:pt>
                <c:pt idx="38">
                  <c:v>7397.25</c:v>
                </c:pt>
                <c:pt idx="39">
                  <c:v>5120.21</c:v>
                </c:pt>
                <c:pt idx="40">
                  <c:v>8198.43</c:v>
                </c:pt>
                <c:pt idx="41">
                  <c:v>5908.37</c:v>
                </c:pt>
                <c:pt idx="42">
                  <c:v>6253.85</c:v>
                </c:pt>
                <c:pt idx="43">
                  <c:v>6541.66</c:v>
                </c:pt>
                <c:pt idx="44">
                  <c:v>7198.53</c:v>
                </c:pt>
                <c:pt idx="45">
                  <c:v>7101.33</c:v>
                </c:pt>
                <c:pt idx="46">
                  <c:v>6620.65</c:v>
                </c:pt>
                <c:pt idx="47">
                  <c:v>7148.74</c:v>
                </c:pt>
                <c:pt idx="48">
                  <c:v>8735.34</c:v>
                </c:pt>
                <c:pt idx="49">
                  <c:v>6276.1</c:v>
                </c:pt>
                <c:pt idx="50">
                  <c:v>5748.8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1517.39</c:v>
                </c:pt>
                <c:pt idx="2">
                  <c:v>1711.73</c:v>
                </c:pt>
                <c:pt idx="3">
                  <c:v>1403.84</c:v>
                </c:pt>
                <c:pt idx="4">
                  <c:v>1387.97</c:v>
                </c:pt>
                <c:pt idx="5">
                  <c:v>999.74</c:v>
                </c:pt>
                <c:pt idx="6">
                  <c:v>1155.79</c:v>
                </c:pt>
                <c:pt idx="7">
                  <c:v>1066.3</c:v>
                </c:pt>
                <c:pt idx="8">
                  <c:v>1324.18</c:v>
                </c:pt>
                <c:pt idx="9">
                  <c:v>1341.92</c:v>
                </c:pt>
                <c:pt idx="10">
                  <c:v>1170.3599999999999</c:v>
                </c:pt>
                <c:pt idx="11">
                  <c:v>1171.23</c:v>
                </c:pt>
                <c:pt idx="12">
                  <c:v>1819.54</c:v>
                </c:pt>
                <c:pt idx="13">
                  <c:v>1883.26</c:v>
                </c:pt>
                <c:pt idx="14">
                  <c:v>1475.92</c:v>
                </c:pt>
                <c:pt idx="15">
                  <c:v>1395.94</c:v>
                </c:pt>
                <c:pt idx="16">
                  <c:v>1726.02</c:v>
                </c:pt>
                <c:pt idx="17">
                  <c:v>1549.97</c:v>
                </c:pt>
                <c:pt idx="18">
                  <c:v>1459.47</c:v>
                </c:pt>
                <c:pt idx="19">
                  <c:v>1115.3800000000001</c:v>
                </c:pt>
                <c:pt idx="20">
                  <c:v>1321.21</c:v>
                </c:pt>
                <c:pt idx="21">
                  <c:v>1354.16</c:v>
                </c:pt>
                <c:pt idx="22">
                  <c:v>1405.48</c:v>
                </c:pt>
                <c:pt idx="23">
                  <c:v>1117.3399999999999</c:v>
                </c:pt>
                <c:pt idx="24">
                  <c:v>1245.98</c:v>
                </c:pt>
                <c:pt idx="25">
                  <c:v>1576.16</c:v>
                </c:pt>
                <c:pt idx="26">
                  <c:v>1550.61</c:v>
                </c:pt>
                <c:pt idx="27">
                  <c:v>1842.05</c:v>
                </c:pt>
                <c:pt idx="28">
                  <c:v>1465.22</c:v>
                </c:pt>
                <c:pt idx="29">
                  <c:v>1509.18</c:v>
                </c:pt>
                <c:pt idx="30">
                  <c:v>1740.29</c:v>
                </c:pt>
                <c:pt idx="31">
                  <c:v>1253.24</c:v>
                </c:pt>
                <c:pt idx="32">
                  <c:v>1784.96</c:v>
                </c:pt>
                <c:pt idx="33">
                  <c:v>1538.43</c:v>
                </c:pt>
                <c:pt idx="34">
                  <c:v>1427.89</c:v>
                </c:pt>
                <c:pt idx="35">
                  <c:v>1384.76</c:v>
                </c:pt>
                <c:pt idx="36">
                  <c:v>1842.05</c:v>
                </c:pt>
                <c:pt idx="37">
                  <c:v>1493.93</c:v>
                </c:pt>
                <c:pt idx="38">
                  <c:v>1600.27</c:v>
                </c:pt>
                <c:pt idx="39">
                  <c:v>1584.21</c:v>
                </c:pt>
                <c:pt idx="40">
                  <c:v>2247.21</c:v>
                </c:pt>
                <c:pt idx="41">
                  <c:v>2298.64</c:v>
                </c:pt>
                <c:pt idx="42">
                  <c:v>1846.35</c:v>
                </c:pt>
                <c:pt idx="43">
                  <c:v>1700.09</c:v>
                </c:pt>
                <c:pt idx="44">
                  <c:v>2132.5300000000002</c:v>
                </c:pt>
                <c:pt idx="45">
                  <c:v>2216.7800000000002</c:v>
                </c:pt>
                <c:pt idx="46">
                  <c:v>2283.29</c:v>
                </c:pt>
                <c:pt idx="47">
                  <c:v>2283.8200000000002</c:v>
                </c:pt>
                <c:pt idx="48">
                  <c:v>1997.29</c:v>
                </c:pt>
                <c:pt idx="49">
                  <c:v>1989.02</c:v>
                </c:pt>
                <c:pt idx="50">
                  <c:v>1862.63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7157009654753805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4163.25</c:v>
                </c:pt>
                <c:pt idx="2">
                  <c:v>3464.02</c:v>
                </c:pt>
                <c:pt idx="3">
                  <c:v>4019.47</c:v>
                </c:pt>
                <c:pt idx="4">
                  <c:v>1987.17</c:v>
                </c:pt>
                <c:pt idx="5">
                  <c:v>1670.27</c:v>
                </c:pt>
                <c:pt idx="6">
                  <c:v>1552.43</c:v>
                </c:pt>
                <c:pt idx="7">
                  <c:v>1809.88</c:v>
                </c:pt>
                <c:pt idx="8">
                  <c:v>2245.14</c:v>
                </c:pt>
                <c:pt idx="9">
                  <c:v>1956.25</c:v>
                </c:pt>
                <c:pt idx="10">
                  <c:v>2397.4</c:v>
                </c:pt>
                <c:pt idx="11">
                  <c:v>2218.4</c:v>
                </c:pt>
                <c:pt idx="12">
                  <c:v>2960.62</c:v>
                </c:pt>
                <c:pt idx="13">
                  <c:v>3061.4</c:v>
                </c:pt>
                <c:pt idx="14">
                  <c:v>3937.56</c:v>
                </c:pt>
                <c:pt idx="15">
                  <c:v>2963.47</c:v>
                </c:pt>
                <c:pt idx="16">
                  <c:v>3477.24</c:v>
                </c:pt>
                <c:pt idx="17">
                  <c:v>3281.63</c:v>
                </c:pt>
                <c:pt idx="18">
                  <c:v>3124.84</c:v>
                </c:pt>
                <c:pt idx="19">
                  <c:v>2858.66</c:v>
                </c:pt>
                <c:pt idx="20">
                  <c:v>3566.26</c:v>
                </c:pt>
                <c:pt idx="21">
                  <c:v>2868.51</c:v>
                </c:pt>
                <c:pt idx="22">
                  <c:v>3071.25</c:v>
                </c:pt>
                <c:pt idx="23">
                  <c:v>2894.44</c:v>
                </c:pt>
                <c:pt idx="24">
                  <c:v>2867.1</c:v>
                </c:pt>
                <c:pt idx="25">
                  <c:v>3512.15</c:v>
                </c:pt>
                <c:pt idx="26">
                  <c:v>3742.59</c:v>
                </c:pt>
                <c:pt idx="27">
                  <c:v>4316.96</c:v>
                </c:pt>
                <c:pt idx="28">
                  <c:v>3535.88</c:v>
                </c:pt>
                <c:pt idx="29">
                  <c:v>3183.39</c:v>
                </c:pt>
                <c:pt idx="30">
                  <c:v>5027.79</c:v>
                </c:pt>
                <c:pt idx="31">
                  <c:v>3900.28</c:v>
                </c:pt>
                <c:pt idx="32">
                  <c:v>3562.83</c:v>
                </c:pt>
                <c:pt idx="33">
                  <c:v>3178.52</c:v>
                </c:pt>
                <c:pt idx="34">
                  <c:v>2944.5</c:v>
                </c:pt>
                <c:pt idx="35">
                  <c:v>2844.6</c:v>
                </c:pt>
                <c:pt idx="36">
                  <c:v>3767.34</c:v>
                </c:pt>
                <c:pt idx="37">
                  <c:v>3790.71</c:v>
                </c:pt>
                <c:pt idx="38">
                  <c:v>5582.93</c:v>
                </c:pt>
                <c:pt idx="39">
                  <c:v>3506.48</c:v>
                </c:pt>
                <c:pt idx="40">
                  <c:v>6736.75</c:v>
                </c:pt>
                <c:pt idx="41">
                  <c:v>4314.07</c:v>
                </c:pt>
                <c:pt idx="42">
                  <c:v>4424.99</c:v>
                </c:pt>
                <c:pt idx="43">
                  <c:v>4559.4399999999996</c:v>
                </c:pt>
                <c:pt idx="44">
                  <c:v>5153.18</c:v>
                </c:pt>
                <c:pt idx="45">
                  <c:v>5028.07</c:v>
                </c:pt>
                <c:pt idx="46">
                  <c:v>4512.8100000000004</c:v>
                </c:pt>
                <c:pt idx="47">
                  <c:v>4510.6899999999996</c:v>
                </c:pt>
                <c:pt idx="48">
                  <c:v>5293.62</c:v>
                </c:pt>
                <c:pt idx="49">
                  <c:v>4028.23</c:v>
                </c:pt>
                <c:pt idx="50">
                  <c:v>2973.49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3513.72</c:v>
                </c:pt>
                <c:pt idx="2">
                  <c:v>2798.6</c:v>
                </c:pt>
                <c:pt idx="3">
                  <c:v>3451.19</c:v>
                </c:pt>
                <c:pt idx="4">
                  <c:v>1512.24</c:v>
                </c:pt>
                <c:pt idx="5">
                  <c:v>1292.46</c:v>
                </c:pt>
                <c:pt idx="6">
                  <c:v>1164.3499999999999</c:v>
                </c:pt>
                <c:pt idx="7">
                  <c:v>1500.58</c:v>
                </c:pt>
                <c:pt idx="8">
                  <c:v>1805.53</c:v>
                </c:pt>
                <c:pt idx="9">
                  <c:v>1572.21</c:v>
                </c:pt>
                <c:pt idx="10">
                  <c:v>1930.32</c:v>
                </c:pt>
                <c:pt idx="11">
                  <c:v>1884.1</c:v>
                </c:pt>
                <c:pt idx="12">
                  <c:v>2232.91</c:v>
                </c:pt>
                <c:pt idx="13">
                  <c:v>2359.04</c:v>
                </c:pt>
                <c:pt idx="14">
                  <c:v>3200.17</c:v>
                </c:pt>
                <c:pt idx="15">
                  <c:v>2444.89</c:v>
                </c:pt>
                <c:pt idx="16">
                  <c:v>2823.67</c:v>
                </c:pt>
                <c:pt idx="17">
                  <c:v>2651.79</c:v>
                </c:pt>
                <c:pt idx="18">
                  <c:v>2507.48</c:v>
                </c:pt>
                <c:pt idx="19">
                  <c:v>2315.08</c:v>
                </c:pt>
                <c:pt idx="20">
                  <c:v>2975.03</c:v>
                </c:pt>
                <c:pt idx="21">
                  <c:v>2351.75</c:v>
                </c:pt>
                <c:pt idx="22">
                  <c:v>2402.21</c:v>
                </c:pt>
                <c:pt idx="23">
                  <c:v>2390.4</c:v>
                </c:pt>
                <c:pt idx="24">
                  <c:v>2309.29</c:v>
                </c:pt>
                <c:pt idx="25">
                  <c:v>2734.27</c:v>
                </c:pt>
                <c:pt idx="26">
                  <c:v>2889.42</c:v>
                </c:pt>
                <c:pt idx="27">
                  <c:v>3216.96</c:v>
                </c:pt>
                <c:pt idx="28">
                  <c:v>2827.9</c:v>
                </c:pt>
                <c:pt idx="29">
                  <c:v>2481.66</c:v>
                </c:pt>
                <c:pt idx="30">
                  <c:v>4067.34</c:v>
                </c:pt>
                <c:pt idx="31">
                  <c:v>3359.12</c:v>
                </c:pt>
                <c:pt idx="32">
                  <c:v>2774.49</c:v>
                </c:pt>
                <c:pt idx="33">
                  <c:v>2369.64</c:v>
                </c:pt>
                <c:pt idx="34">
                  <c:v>2225.2600000000002</c:v>
                </c:pt>
                <c:pt idx="35">
                  <c:v>2221.66</c:v>
                </c:pt>
                <c:pt idx="36">
                  <c:v>2808.84</c:v>
                </c:pt>
                <c:pt idx="37">
                  <c:v>3095.79</c:v>
                </c:pt>
                <c:pt idx="38">
                  <c:v>4859.12</c:v>
                </c:pt>
                <c:pt idx="39">
                  <c:v>2868.85</c:v>
                </c:pt>
                <c:pt idx="40">
                  <c:v>5600.24</c:v>
                </c:pt>
                <c:pt idx="41">
                  <c:v>3252.93</c:v>
                </c:pt>
                <c:pt idx="42">
                  <c:v>3650.86</c:v>
                </c:pt>
                <c:pt idx="43">
                  <c:v>3862.06</c:v>
                </c:pt>
                <c:pt idx="44">
                  <c:v>4184.5200000000004</c:v>
                </c:pt>
                <c:pt idx="45">
                  <c:v>3994.85</c:v>
                </c:pt>
                <c:pt idx="46">
                  <c:v>3481.75</c:v>
                </c:pt>
                <c:pt idx="47">
                  <c:v>3215.07</c:v>
                </c:pt>
                <c:pt idx="48">
                  <c:v>4461.08</c:v>
                </c:pt>
                <c:pt idx="49">
                  <c:v>3257.59</c:v>
                </c:pt>
                <c:pt idx="50">
                  <c:v>2207.13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649.52</c:v>
                </c:pt>
                <c:pt idx="2">
                  <c:v>665.41</c:v>
                </c:pt>
                <c:pt idx="3">
                  <c:v>568.28</c:v>
                </c:pt>
                <c:pt idx="4">
                  <c:v>474.93</c:v>
                </c:pt>
                <c:pt idx="5">
                  <c:v>377.81</c:v>
                </c:pt>
                <c:pt idx="6">
                  <c:v>388.08</c:v>
                </c:pt>
                <c:pt idx="7">
                  <c:v>309.3</c:v>
                </c:pt>
                <c:pt idx="8">
                  <c:v>439.61</c:v>
                </c:pt>
                <c:pt idx="9">
                  <c:v>384.04</c:v>
                </c:pt>
                <c:pt idx="10">
                  <c:v>467.09</c:v>
                </c:pt>
                <c:pt idx="11">
                  <c:v>334.3</c:v>
                </c:pt>
                <c:pt idx="12">
                  <c:v>727.71</c:v>
                </c:pt>
                <c:pt idx="13">
                  <c:v>702.36</c:v>
                </c:pt>
                <c:pt idx="14">
                  <c:v>737.39</c:v>
                </c:pt>
                <c:pt idx="15">
                  <c:v>518.58000000000004</c:v>
                </c:pt>
                <c:pt idx="16">
                  <c:v>653.57000000000005</c:v>
                </c:pt>
                <c:pt idx="17">
                  <c:v>629.84</c:v>
                </c:pt>
                <c:pt idx="18">
                  <c:v>617.36</c:v>
                </c:pt>
                <c:pt idx="19">
                  <c:v>543.58000000000004</c:v>
                </c:pt>
                <c:pt idx="20">
                  <c:v>591.23</c:v>
                </c:pt>
                <c:pt idx="21">
                  <c:v>516.76</c:v>
                </c:pt>
                <c:pt idx="22">
                  <c:v>669.04</c:v>
                </c:pt>
                <c:pt idx="23">
                  <c:v>504.04</c:v>
                </c:pt>
                <c:pt idx="24">
                  <c:v>557.80999999999995</c:v>
                </c:pt>
                <c:pt idx="25">
                  <c:v>777.88</c:v>
                </c:pt>
                <c:pt idx="26">
                  <c:v>853.16</c:v>
                </c:pt>
                <c:pt idx="27">
                  <c:v>1100</c:v>
                </c:pt>
                <c:pt idx="28">
                  <c:v>707.98</c:v>
                </c:pt>
                <c:pt idx="29">
                  <c:v>701.72</c:v>
                </c:pt>
                <c:pt idx="30">
                  <c:v>960.45</c:v>
                </c:pt>
                <c:pt idx="31">
                  <c:v>541.16</c:v>
                </c:pt>
                <c:pt idx="32">
                  <c:v>788.35</c:v>
                </c:pt>
                <c:pt idx="33">
                  <c:v>808.88</c:v>
                </c:pt>
                <c:pt idx="34">
                  <c:v>719.24</c:v>
                </c:pt>
                <c:pt idx="35">
                  <c:v>622.94000000000005</c:v>
                </c:pt>
                <c:pt idx="36">
                  <c:v>958.49</c:v>
                </c:pt>
                <c:pt idx="37">
                  <c:v>694.92</c:v>
                </c:pt>
                <c:pt idx="38">
                  <c:v>723.81</c:v>
                </c:pt>
                <c:pt idx="39">
                  <c:v>637.63</c:v>
                </c:pt>
                <c:pt idx="40">
                  <c:v>1136.51</c:v>
                </c:pt>
                <c:pt idx="41">
                  <c:v>1061.1400000000001</c:v>
                </c:pt>
                <c:pt idx="42">
                  <c:v>774.14</c:v>
                </c:pt>
                <c:pt idx="43">
                  <c:v>697.39</c:v>
                </c:pt>
                <c:pt idx="44">
                  <c:v>968.67</c:v>
                </c:pt>
                <c:pt idx="45">
                  <c:v>1033.22</c:v>
                </c:pt>
                <c:pt idx="46">
                  <c:v>1031.07</c:v>
                </c:pt>
                <c:pt idx="47">
                  <c:v>1295.6199999999999</c:v>
                </c:pt>
                <c:pt idx="48">
                  <c:v>832.55</c:v>
                </c:pt>
                <c:pt idx="49">
                  <c:v>770.64</c:v>
                </c:pt>
                <c:pt idx="50">
                  <c:v>766.36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872929419499834"/>
          <c:y val="0.19757124334097242"/>
          <c:w val="0.13127070580500164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16971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Lomautuksia yhä runsaasti edessä teknologiateollisuuden teollisuustoimialoilla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893799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0D952521-569B-4D70-BE39-6A986EA1B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Teollisuus n=328.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9AC6062-76D7-4AB7-95C9-D5F1E44F7CE7}"/>
              </a:ext>
            </a:extLst>
          </p:cNvPr>
          <p:cNvSpPr txBox="1"/>
          <p:nvPr/>
        </p:nvSpPr>
        <p:spPr>
          <a:xfrm>
            <a:off x="899591" y="1020291"/>
            <a:ext cx="4406807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%, teknologiateollisuuden teollisuustoimialat</a:t>
            </a:r>
          </a:p>
        </p:txBody>
      </p:sp>
    </p:spTree>
    <p:extLst>
      <p:ext uri="{BB962C8B-B14F-4D97-AF65-F5344CB8AC3E}">
        <p14:creationId xmlns:p14="http://schemas.microsoft.com/office/powerpoint/2010/main" val="429394635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4456" cy="648000"/>
          </a:xfrm>
        </p:spPr>
        <p:txBody>
          <a:bodyPr/>
          <a:lstStyle/>
          <a:p>
            <a:r>
              <a:rPr lang="fi-FI" dirty="0"/>
              <a:t>Teknologiateollisuuden palvelutoimialoilla </a:t>
            </a:r>
            <a:r>
              <a:rPr lang="fi-FI" dirty="0" err="1"/>
              <a:t>enem-mistöllä</a:t>
            </a:r>
            <a:r>
              <a:rPr lang="fi-FI" dirty="0"/>
              <a:t> yrityksistä lomautuksia ei enää näköpiirissä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8741910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0D952521-569B-4D70-BE39-6A986EA1B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Palvelualat n=100.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9AC6062-76D7-4AB7-95C9-D5F1E44F7CE7}"/>
              </a:ext>
            </a:extLst>
          </p:cNvPr>
          <p:cNvSpPr txBox="1"/>
          <p:nvPr/>
        </p:nvSpPr>
        <p:spPr>
          <a:xfrm>
            <a:off x="899592" y="1020291"/>
            <a:ext cx="576064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%, teknologiateollisuuden palvelutoimialat</a:t>
            </a:r>
          </a:p>
        </p:txBody>
      </p:sp>
    </p:spTree>
    <p:extLst>
      <p:ext uri="{BB962C8B-B14F-4D97-AF65-F5344CB8AC3E}">
        <p14:creationId xmlns:p14="http://schemas.microsoft.com/office/powerpoint/2010/main" val="230772925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Teollisuustoimialojen yrityksistä jo noin kolmannes on turvautumassa irtisanomisiin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4F2931EE-1129-4BE9-A9E6-8103D231C1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Teollisuus n=328, palvelualat n=100.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A790D19-0A0C-445C-864F-71FA54E5CB90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21282447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848392" cy="648000"/>
          </a:xfrm>
        </p:spPr>
        <p:txBody>
          <a:bodyPr/>
          <a:lstStyle/>
          <a:p>
            <a:r>
              <a:rPr lang="fi-FI" dirty="0"/>
              <a:t>Henkilöstömäärä laski selvästi vuoden 2020 toisella neljänneksellä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4294967295"/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yöristetty kuvaselitesuorakulmio 10">
            <a:extLst>
              <a:ext uri="{FF2B5EF4-FFF2-40B4-BE49-F238E27FC236}">
                <a16:creationId xmlns:a16="http://schemas.microsoft.com/office/drawing/2014/main" id="{ADCD1A4C-B1CF-41E2-826D-BA83FD33B7FB}"/>
              </a:ext>
            </a:extLst>
          </p:cNvPr>
          <p:cNvSpPr/>
          <p:nvPr/>
        </p:nvSpPr>
        <p:spPr bwMode="auto">
          <a:xfrm>
            <a:off x="6876256" y="978747"/>
            <a:ext cx="2063379" cy="608694"/>
          </a:xfrm>
          <a:prstGeom prst="wedgeRoundRectCallout">
            <a:avLst>
              <a:gd name="adj1" fmla="val 21458"/>
              <a:gd name="adj2" fmla="val 200285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>
                <a:solidFill>
                  <a:srgbClr val="000000"/>
                </a:solidFill>
              </a:rPr>
              <a:t>Henkilöstöstä lähes 50 000</a:t>
            </a:r>
          </a:p>
          <a:p>
            <a:pPr algn="ctr"/>
            <a:r>
              <a:rPr lang="fi-FI" sz="1050" dirty="0">
                <a:solidFill>
                  <a:srgbClr val="000000"/>
                </a:solidFill>
              </a:rPr>
              <a:t>lomautusjärjestelyjen </a:t>
            </a:r>
          </a:p>
          <a:p>
            <a:pPr algn="ctr"/>
            <a:r>
              <a:rPr lang="fi-FI" sz="1050" dirty="0">
                <a:solidFill>
                  <a:srgbClr val="000000"/>
                </a:solidFill>
              </a:rPr>
              <a:t>piirissä  30.6.2020</a:t>
            </a:r>
          </a:p>
        </p:txBody>
      </p:sp>
    </p:spTree>
    <p:extLst>
      <p:ext uri="{BB962C8B-B14F-4D97-AF65-F5344CB8AC3E}">
        <p14:creationId xmlns:p14="http://schemas.microsoft.com/office/powerpoint/2010/main" val="263001942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vaikeudet ovat moninaisia, kysyntäongelmien jatkuminen huolestuttavaa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107504" y="1301562"/>
          <a:ext cx="8928992" cy="334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6535285" cy="288863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n=428.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5D50DC8-ABBB-41E5-ADB8-3ED2DBB38EE2}"/>
              </a:ext>
            </a:extLst>
          </p:cNvPr>
          <p:cNvSpPr txBox="1"/>
          <p:nvPr/>
        </p:nvSpPr>
        <p:spPr>
          <a:xfrm>
            <a:off x="1790610" y="1168355"/>
            <a:ext cx="590465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346855743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5.8.2020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 heinäkuu 2020.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/>
        </p:nvGraphicFramePr>
        <p:xfrm>
          <a:off x="740375" y="2449415"/>
          <a:ext cx="787498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4402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5.8.2020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huhti-kesäkuu 2020.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II/2020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8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41360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5.8.2020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huhti-kesäkuu 2020.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58780"/>
          <a:ext cx="8856984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63BA5FEA-A2F1-42AB-B927-582E2EEDDADF}"/>
              </a:ext>
            </a:extLst>
          </p:cNvPr>
          <p:cNvGraphicFramePr>
            <a:graphicFrameLocks noGrp="1"/>
          </p:cNvGraphicFramePr>
          <p:nvPr/>
        </p:nvGraphicFramePr>
        <p:xfrm>
          <a:off x="827585" y="3654445"/>
          <a:ext cx="684075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6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65959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0A90F44-A0FA-4BE9-8A26-36B48FB7A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105" y="228307"/>
            <a:ext cx="8208504" cy="851504"/>
          </a:xfrm>
        </p:spPr>
        <p:txBody>
          <a:bodyPr/>
          <a:lstStyle/>
          <a:p>
            <a:r>
              <a:rPr lang="fi-FI" dirty="0"/>
              <a:t>Alan suurimmilla yrityksillä erittäin vaikea Q2 Suomessa – vaikutus alihankkijoihin näkyy viiveellä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83C07C3-B8A0-4EBC-AB52-F562FB99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E6ABC9-48A0-42E2-9F9A-96EA20A0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3F02B6-84D4-4268-9905-E57E43FD3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8741EDD-FD68-45DF-B62A-1955FCBC93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tilauskantatiedustelu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1B3C3B5-4974-4492-9DA8-ED7C434C240C}"/>
              </a:ext>
            </a:extLst>
          </p:cNvPr>
          <p:cNvSpPr txBox="1"/>
          <p:nvPr/>
        </p:nvSpPr>
        <p:spPr>
          <a:xfrm>
            <a:off x="5914867" y="4044198"/>
            <a:ext cx="651058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-26 %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EC0BE6B-125E-44B5-8FE7-4230A353ABC8}"/>
              </a:ext>
            </a:extLst>
          </p:cNvPr>
          <p:cNvSpPr txBox="1"/>
          <p:nvPr/>
        </p:nvSpPr>
        <p:spPr>
          <a:xfrm>
            <a:off x="4775416" y="3276300"/>
            <a:ext cx="651059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-66 %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B20D621-3234-4F6D-89DC-249A49FD567A}"/>
              </a:ext>
            </a:extLst>
          </p:cNvPr>
          <p:cNvSpPr txBox="1"/>
          <p:nvPr/>
        </p:nvSpPr>
        <p:spPr>
          <a:xfrm>
            <a:off x="3418892" y="3880029"/>
            <a:ext cx="662516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00B0F0"/>
                </a:solidFill>
              </a:rPr>
              <a:t>+11 %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E1AC4947-CB57-47F2-83C2-B552BEE396D7}"/>
              </a:ext>
            </a:extLst>
          </p:cNvPr>
          <p:cNvSpPr txBox="1"/>
          <p:nvPr/>
        </p:nvSpPr>
        <p:spPr>
          <a:xfrm>
            <a:off x="7677944" y="3045758"/>
            <a:ext cx="657026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-33 %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5988D0A4-55BD-42D7-982C-B2C1A707FF0C}"/>
              </a:ext>
            </a:extLst>
          </p:cNvPr>
          <p:cNvSpPr txBox="1"/>
          <p:nvPr/>
        </p:nvSpPr>
        <p:spPr>
          <a:xfrm>
            <a:off x="7444997" y="4334228"/>
            <a:ext cx="69122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-19 %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3886AC49-8674-469F-A695-547A878CEEE7}"/>
              </a:ext>
            </a:extLst>
          </p:cNvPr>
          <p:cNvSpPr txBox="1"/>
          <p:nvPr/>
        </p:nvSpPr>
        <p:spPr>
          <a:xfrm>
            <a:off x="730271" y="3371588"/>
            <a:ext cx="576064" cy="28803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-7 %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9891F8B9-12EC-4C70-9447-765D143461E2}"/>
              </a:ext>
            </a:extLst>
          </p:cNvPr>
          <p:cNvSpPr txBox="1"/>
          <p:nvPr/>
        </p:nvSpPr>
        <p:spPr>
          <a:xfrm>
            <a:off x="4584932" y="2856761"/>
            <a:ext cx="691222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-30 %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F624281-D291-4BC7-8C36-7E41E77CF457}"/>
              </a:ext>
            </a:extLst>
          </p:cNvPr>
          <p:cNvSpPr txBox="1"/>
          <p:nvPr/>
        </p:nvSpPr>
        <p:spPr>
          <a:xfrm>
            <a:off x="1320914" y="3715105"/>
            <a:ext cx="65106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-13 %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47B700DE-7561-4BA2-9A81-8F70EE9A9639}"/>
              </a:ext>
            </a:extLst>
          </p:cNvPr>
          <p:cNvSpPr txBox="1"/>
          <p:nvPr/>
        </p:nvSpPr>
        <p:spPr>
          <a:xfrm>
            <a:off x="7200256" y="2657742"/>
            <a:ext cx="69122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-18 %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FE84233E-7831-427C-9DE1-1A777960AC14}"/>
              </a:ext>
            </a:extLst>
          </p:cNvPr>
          <p:cNvSpPr txBox="1"/>
          <p:nvPr/>
        </p:nvSpPr>
        <p:spPr>
          <a:xfrm>
            <a:off x="5787695" y="3622751"/>
            <a:ext cx="651059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00B0F0"/>
                </a:solidFill>
              </a:rPr>
              <a:t>+18 %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7D9B201B-EF1F-4569-9488-7F03E83B929F}"/>
              </a:ext>
            </a:extLst>
          </p:cNvPr>
          <p:cNvSpPr txBox="1"/>
          <p:nvPr/>
        </p:nvSpPr>
        <p:spPr>
          <a:xfrm>
            <a:off x="6681810" y="4000330"/>
            <a:ext cx="657028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-18 %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4A90911D-E63C-4037-A67D-5E399A3F834C}"/>
              </a:ext>
            </a:extLst>
          </p:cNvPr>
          <p:cNvSpPr txBox="1"/>
          <p:nvPr/>
        </p:nvSpPr>
        <p:spPr>
          <a:xfrm>
            <a:off x="3739904" y="2956493"/>
            <a:ext cx="628679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-19 %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A65F6387-DFCF-4102-A43B-37B4AC7653CF}"/>
              </a:ext>
            </a:extLst>
          </p:cNvPr>
          <p:cNvSpPr txBox="1"/>
          <p:nvPr/>
        </p:nvSpPr>
        <p:spPr>
          <a:xfrm>
            <a:off x="7038141" y="3371588"/>
            <a:ext cx="630355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-23 %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90C46617-90A6-4262-9479-679A23BC3C0F}"/>
              </a:ext>
            </a:extLst>
          </p:cNvPr>
          <p:cNvSpPr txBox="1"/>
          <p:nvPr/>
        </p:nvSpPr>
        <p:spPr>
          <a:xfrm>
            <a:off x="4986745" y="3913532"/>
            <a:ext cx="651059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-27 %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FB4145-D724-4DE0-B379-947F0AF0F80C}"/>
              </a:ext>
            </a:extLst>
          </p:cNvPr>
          <p:cNvSpPr txBox="1"/>
          <p:nvPr/>
        </p:nvSpPr>
        <p:spPr>
          <a:xfrm>
            <a:off x="4327672" y="3763988"/>
            <a:ext cx="628678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-31 %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71AF822A-18AF-4136-9B58-01EF50439679}"/>
              </a:ext>
            </a:extLst>
          </p:cNvPr>
          <p:cNvSpPr txBox="1"/>
          <p:nvPr/>
        </p:nvSpPr>
        <p:spPr>
          <a:xfrm>
            <a:off x="7733028" y="3622751"/>
            <a:ext cx="657027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-23 %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FF794379-35F6-405F-A6A2-2C9C9E1AB6A0}"/>
              </a:ext>
            </a:extLst>
          </p:cNvPr>
          <p:cNvSpPr txBox="1"/>
          <p:nvPr/>
        </p:nvSpPr>
        <p:spPr>
          <a:xfrm>
            <a:off x="3090117" y="3334719"/>
            <a:ext cx="70032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-75 %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8714943C-38A1-4543-883B-4D7E674FEBB2}"/>
              </a:ext>
            </a:extLst>
          </p:cNvPr>
          <p:cNvSpPr txBox="1"/>
          <p:nvPr/>
        </p:nvSpPr>
        <p:spPr>
          <a:xfrm>
            <a:off x="2456478" y="3752197"/>
            <a:ext cx="70032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-52 %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C77E872A-2A0C-45E4-9DA8-EB74D42F11E2}"/>
              </a:ext>
            </a:extLst>
          </p:cNvPr>
          <p:cNvSpPr txBox="1"/>
          <p:nvPr/>
        </p:nvSpPr>
        <p:spPr>
          <a:xfrm>
            <a:off x="5562809" y="2931875"/>
            <a:ext cx="691221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-42 %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F2503291-99B1-491D-9483-C4575A08DB68}"/>
              </a:ext>
            </a:extLst>
          </p:cNvPr>
          <p:cNvSpPr txBox="1"/>
          <p:nvPr/>
        </p:nvSpPr>
        <p:spPr>
          <a:xfrm>
            <a:off x="6270231" y="3140185"/>
            <a:ext cx="649087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-31 %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E8350A2A-D6BF-4FD7-A759-3148F8F3EF67}"/>
              </a:ext>
            </a:extLst>
          </p:cNvPr>
          <p:cNvSpPr txBox="1"/>
          <p:nvPr/>
        </p:nvSpPr>
        <p:spPr>
          <a:xfrm>
            <a:off x="1247749" y="2932627"/>
            <a:ext cx="691223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-52 %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C344FF3E-CD63-4ED3-AD48-4A67B145030A}"/>
              </a:ext>
            </a:extLst>
          </p:cNvPr>
          <p:cNvSpPr txBox="1"/>
          <p:nvPr/>
        </p:nvSpPr>
        <p:spPr>
          <a:xfrm>
            <a:off x="4879568" y="4289206"/>
            <a:ext cx="657163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-25 %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D9C42247-4278-4070-A2C1-6E3FEC9D0BB4}"/>
              </a:ext>
            </a:extLst>
          </p:cNvPr>
          <p:cNvSpPr txBox="1"/>
          <p:nvPr/>
        </p:nvSpPr>
        <p:spPr>
          <a:xfrm>
            <a:off x="643817" y="4052020"/>
            <a:ext cx="662517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-35 %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2306E3EA-781C-4C6B-AEB4-B14F8A001B9B}"/>
              </a:ext>
            </a:extLst>
          </p:cNvPr>
          <p:cNvSpPr txBox="1"/>
          <p:nvPr/>
        </p:nvSpPr>
        <p:spPr>
          <a:xfrm>
            <a:off x="2207936" y="3005169"/>
            <a:ext cx="700321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-49 %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295C2182-E535-401F-B57B-6A2E1F25C8C3}"/>
              </a:ext>
            </a:extLst>
          </p:cNvPr>
          <p:cNvSpPr txBox="1"/>
          <p:nvPr/>
        </p:nvSpPr>
        <p:spPr>
          <a:xfrm>
            <a:off x="4031526" y="4155829"/>
            <a:ext cx="657163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-53 %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A7B532B5-D0F4-4F3E-B11E-070452D8322D}"/>
              </a:ext>
            </a:extLst>
          </p:cNvPr>
          <p:cNvSpPr txBox="1"/>
          <p:nvPr/>
        </p:nvSpPr>
        <p:spPr>
          <a:xfrm>
            <a:off x="6480687" y="4387645"/>
            <a:ext cx="67006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-33 %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A3115FBA-FE7A-4AEC-AC25-32ADAA334379}"/>
              </a:ext>
            </a:extLst>
          </p:cNvPr>
          <p:cNvSpPr txBox="1"/>
          <p:nvPr/>
        </p:nvSpPr>
        <p:spPr>
          <a:xfrm>
            <a:off x="1628113" y="3372299"/>
            <a:ext cx="630355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-44 %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B14CA482-1A98-4479-A94E-F06FE9C89A5E}"/>
              </a:ext>
            </a:extLst>
          </p:cNvPr>
          <p:cNvSpPr txBox="1"/>
          <p:nvPr/>
        </p:nvSpPr>
        <p:spPr>
          <a:xfrm>
            <a:off x="2407401" y="4322434"/>
            <a:ext cx="67006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-78 %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64244495-750D-4700-884C-E89324667D99}"/>
              </a:ext>
            </a:extLst>
          </p:cNvPr>
          <p:cNvSpPr txBox="1"/>
          <p:nvPr/>
        </p:nvSpPr>
        <p:spPr>
          <a:xfrm>
            <a:off x="3130859" y="4243629"/>
            <a:ext cx="628689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-77 %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EBB6A731-A68D-4C06-965A-6441C2DE65AC}"/>
              </a:ext>
            </a:extLst>
          </p:cNvPr>
          <p:cNvSpPr txBox="1"/>
          <p:nvPr/>
        </p:nvSpPr>
        <p:spPr>
          <a:xfrm>
            <a:off x="1395909" y="4178418"/>
            <a:ext cx="630355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solidFill>
                  <a:srgbClr val="C00000"/>
                </a:solidFill>
              </a:rPr>
              <a:t>-43 %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71126A58-84B9-45F3-8DA3-5557CC23B7D0}"/>
              </a:ext>
            </a:extLst>
          </p:cNvPr>
          <p:cNvSpPr txBox="1"/>
          <p:nvPr/>
        </p:nvSpPr>
        <p:spPr>
          <a:xfrm>
            <a:off x="353374" y="1374176"/>
            <a:ext cx="8136904" cy="4851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pc="-40" dirty="0"/>
              <a:t>Saatujen tilausten arvon muutos Q2/2020 vs. Q2/2019 %, teknologiateollisuuden 30 suurinta yritystä (mitattuna uusien tilausten arvolla).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877465C-7EF7-4C13-994A-AA3F676EF92F}"/>
              </a:ext>
            </a:extLst>
          </p:cNvPr>
          <p:cNvSpPr txBox="1"/>
          <p:nvPr/>
        </p:nvSpPr>
        <p:spPr>
          <a:xfrm>
            <a:off x="3242658" y="2042336"/>
            <a:ext cx="364158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/>
              <a:t>Mediaani vuosimuutos: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D4F0CEC-C078-44F5-8483-914728227A2C}"/>
              </a:ext>
            </a:extLst>
          </p:cNvPr>
          <p:cNvSpPr txBox="1"/>
          <p:nvPr/>
        </p:nvSpPr>
        <p:spPr>
          <a:xfrm>
            <a:off x="2402264" y="2252926"/>
            <a:ext cx="1295891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/>
              <a:t>TOP30 -31 %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C0CDB7C9-517A-478F-A541-DEE27C2DBC83}"/>
              </a:ext>
            </a:extLst>
          </p:cNvPr>
          <p:cNvSpPr txBox="1"/>
          <p:nvPr/>
        </p:nvSpPr>
        <p:spPr>
          <a:xfrm>
            <a:off x="4676019" y="2208354"/>
            <a:ext cx="155922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/>
              <a:t>Koko toimiala -18 %</a:t>
            </a:r>
          </a:p>
        </p:txBody>
      </p:sp>
    </p:spTree>
    <p:extLst>
      <p:ext uri="{BB962C8B-B14F-4D97-AF65-F5344CB8AC3E}">
        <p14:creationId xmlns:p14="http://schemas.microsoft.com/office/powerpoint/2010/main" val="200352050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14FB19-1AF3-4E38-8682-F4756BE72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Ennusteiden mukaan Suomen kustannuskilpailukyky on jälleen heikkenemässä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1E69E73-15AA-4F5C-B97C-7B9BDD066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A2A83C-CEC0-4D27-ACEA-8C1C0CFF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F8BF94-892C-4BA2-9D0D-C8FE559FA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AF4DE3B8-BDD1-44E3-AC5D-A2A5403B4B44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198736" y="1131590"/>
            <a:ext cx="6037560" cy="39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0954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FC3B40-AC30-46E2-BCAD-E388935D7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Talousnäkymät</a:t>
            </a:r>
          </a:p>
          <a:p>
            <a:r>
              <a:rPr lang="fi-FI" dirty="0"/>
              <a:t>6.8.2020</a:t>
            </a:r>
          </a:p>
          <a:p>
            <a:endParaRPr lang="fi-FI" dirty="0"/>
          </a:p>
          <a:p>
            <a:r>
              <a:rPr lang="fi-FI" dirty="0"/>
              <a:t>Pääekonomisti</a:t>
            </a:r>
          </a:p>
          <a:p>
            <a:r>
              <a:rPr lang="fi-FI" dirty="0"/>
              <a:t>Petteri Rautaporras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E6AE94-550F-4A51-A044-3C71A83A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B86DA5-6B79-4508-BE0A-50E52FDD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E36005-B164-4A53-BF16-046D6853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737137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0907C84-4663-4DC6-B126-256840B874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Jaakko </a:t>
            </a:r>
            <a:r>
              <a:rPr lang="fi-FI" dirty="0" err="1"/>
              <a:t>Hirvola</a:t>
            </a:r>
            <a:endParaRPr lang="fi-FI" dirty="0"/>
          </a:p>
          <a:p>
            <a:endParaRPr lang="fi-FI" dirty="0"/>
          </a:p>
          <a:p>
            <a:r>
              <a:rPr lang="fi-FI" dirty="0"/>
              <a:t>Teknologiateollisuuden viestit päättäjille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A68CCB8-33EA-41B5-9F9A-507D8740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243FC3-653F-4D19-92B4-86E65DACB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844D15-59B2-4253-AD9D-BEE0FD80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907584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434BD08-68AA-49E7-8874-B33FEC0002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Minna Helle</a:t>
            </a:r>
          </a:p>
          <a:p>
            <a:endParaRPr lang="fi-FI" dirty="0"/>
          </a:p>
          <a:p>
            <a:r>
              <a:rPr lang="fi-FI" dirty="0"/>
              <a:t>Työmarkkinoiden haasteet kasvavat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7FD3004-FE47-41B4-B817-B53AA592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324D26-59C9-445F-8422-F2172BB50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CFF203-F081-4404-A1F5-4EA550BB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837437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on viiden toimialan kokonaisuus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338848" y="1794150"/>
            <a:ext cx="3142279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ELEKTRONIIKKA- JA SÄHKÖTEOLLISUUS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tietoliikennelaitteet, sähkökoneet, terveysteknologia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(2019): 18,1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(2019): 37 600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485797" y="1790643"/>
            <a:ext cx="2499968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METALLIEN JALOSTUS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terästuotteet, värimetallit, valut, </a:t>
            </a:r>
            <a:br>
              <a:rPr lang="fi-FI" sz="1050" spc="-40" dirty="0"/>
            </a:br>
            <a:r>
              <a:rPr lang="fi-FI" sz="1050" spc="-40" dirty="0"/>
              <a:t>metallimalmikaivokset                      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(2019): 10,3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(2019): 16 700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954716" y="1778493"/>
            <a:ext cx="2882290" cy="79084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KONE- JA METALLITUOTETEOLLISUUS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koneet, metallituotteet, kulkuneuvot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(2019): 33,1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(2019): 136 100 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350260" y="3342320"/>
            <a:ext cx="2834890" cy="79084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TIETOTEKNIIKKA-ALA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tietotekniikkapalvelut, ohjelmistot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(2019): 14,1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(2019): 73 000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3492225" y="3350938"/>
            <a:ext cx="2834890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SUUNNITTELU JA KONSULTOINTI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teollisuuden, yhteiskunnan </a:t>
            </a:r>
            <a:br>
              <a:rPr lang="fi-FI" sz="1050" spc="-40" dirty="0"/>
            </a:br>
            <a:r>
              <a:rPr lang="fi-FI" sz="1050" spc="-40" dirty="0"/>
              <a:t>ja rakentamisen asiantuntijapalvelut 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(2019): 6,7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(2019): 55 300 </a:t>
            </a: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9" y="1456385"/>
            <a:ext cx="283129" cy="283129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38" y="1458571"/>
            <a:ext cx="284194" cy="28419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" y="3007289"/>
            <a:ext cx="282984" cy="282984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07" y="3007289"/>
            <a:ext cx="284813" cy="284813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45" y="1459085"/>
            <a:ext cx="284959" cy="2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7996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5165083-82DB-4E44-8B62-0436D46FE3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1510" y="1564240"/>
            <a:ext cx="6977283" cy="2015020"/>
          </a:xfrm>
        </p:spPr>
        <p:txBody>
          <a:bodyPr/>
          <a:lstStyle/>
          <a:p>
            <a:r>
              <a:rPr lang="fi-FI" dirty="0"/>
              <a:t>Euroopan talous on alkanut toipua</a:t>
            </a:r>
          </a:p>
          <a:p>
            <a:r>
              <a:rPr lang="fi-FI" dirty="0" err="1"/>
              <a:t>lockdownin</a:t>
            </a:r>
            <a:r>
              <a:rPr lang="fi-FI" dirty="0"/>
              <a:t> jälkeen</a:t>
            </a:r>
          </a:p>
          <a:p>
            <a:endParaRPr lang="fi-FI" dirty="0"/>
          </a:p>
          <a:p>
            <a:pPr marL="353700" indent="-342900">
              <a:buFont typeface="Arial" panose="020B0604020202020204" pitchFamily="34" charset="0"/>
              <a:buChar char="•"/>
            </a:pPr>
            <a:r>
              <a:rPr lang="fi-FI" sz="1800" dirty="0"/>
              <a:t>Rekyylin voimakkuus vielä epäselvä</a:t>
            </a:r>
          </a:p>
          <a:p>
            <a:pPr marL="353700" indent="-342900">
              <a:buFont typeface="Arial" panose="020B0604020202020204" pitchFamily="34" charset="0"/>
              <a:buChar char="•"/>
            </a:pPr>
            <a:r>
              <a:rPr lang="fi-FI" sz="1800" dirty="0"/>
              <a:t>Koronan toinen aalto voi muuttaa näkymät nopeasti synkemmiksi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29D7C96-6092-444C-B8F9-982503A6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F7CDC9-FE49-461B-8232-A859BAC7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A72096-0DE0-44E3-9830-9DCC2115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7781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EA16522-6D7C-4EC7-AF1E-1A8A6FD709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Näkymät euroalueella ovat parantuneet, mutta vain hieman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ADE0556-1A8B-4E29-A14B-AD5682B3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EE05AB-047C-4A5A-B3B0-A239B502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61BEF1-334D-435F-972D-18DA6223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5D8414E-05B2-45E8-B1A5-433C94DBAC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IHS Markit, Eurostat</a:t>
            </a:r>
          </a:p>
          <a:p>
            <a:r>
              <a:rPr lang="fi-FI" dirty="0"/>
              <a:t>Viimeisin tieto heinäkuu 2020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FE8626F-6660-4318-B713-82956E9DE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63" y="1184023"/>
            <a:ext cx="6120680" cy="35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7015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0D60A89-2036-4328-B2B7-88F906F1B4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2027" y="174475"/>
            <a:ext cx="7992000" cy="648000"/>
          </a:xfrm>
        </p:spPr>
        <p:txBody>
          <a:bodyPr/>
          <a:lstStyle/>
          <a:p>
            <a:r>
              <a:rPr lang="fi-FI" dirty="0"/>
              <a:t>Euroopan ja USA:n teollisuustuotannossa syvä notkahdus, Suomessa kulmakerroin loivempi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BBF1FD-9DE0-41D6-BE9F-50764DBB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3C5A0-0E27-4167-9C0B-B2000126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4EA60-A953-4FE4-853C-7A9957BA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33E520-6A08-4E9C-973B-B665E50E1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77D08159-59A8-4D26-8835-EADDC01FB2C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8019341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77D08159-59A8-4D26-8835-EADDC01FB2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09616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Koronakriisi vaikuttanut Suomessakin rajusti tavaravientiin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9B48671E-2E56-4727-B509-A9FA651C54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504" y="1071580"/>
          <a:ext cx="8388000" cy="354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9B48671E-2E56-4727-B509-A9FA651C5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504" y="1071580"/>
                        <a:ext cx="8388000" cy="3543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66333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BB0440D-C81A-46A2-A992-15D38EB50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480" y="1131590"/>
            <a:ext cx="6977283" cy="1165268"/>
          </a:xfrm>
        </p:spPr>
        <p:txBody>
          <a:bodyPr/>
          <a:lstStyle/>
          <a:p>
            <a:r>
              <a:rPr lang="fi-FI" dirty="0"/>
              <a:t>Vaikka pahimmat skenaariot eivät toteutuisi, on teknologiateollisuudessa odotettavissa vaikea syksy</a:t>
            </a:r>
          </a:p>
          <a:p>
            <a:endParaRPr lang="fi-FI" dirty="0"/>
          </a:p>
          <a:p>
            <a:pPr marL="353700" indent="-342900">
              <a:buFont typeface="Arial" panose="020B0604020202020204" pitchFamily="34" charset="0"/>
              <a:buChar char="•"/>
            </a:pPr>
            <a:r>
              <a:rPr lang="fi-FI" dirty="0"/>
              <a:t>Teollisuustoimialoilla tilanne ei juuri muuttunut kesän aikana</a:t>
            </a:r>
          </a:p>
          <a:p>
            <a:pPr marL="353700" indent="-342900">
              <a:buFont typeface="Arial" panose="020B0604020202020204" pitchFamily="34" charset="0"/>
              <a:buChar char="•"/>
            </a:pPr>
            <a:r>
              <a:rPr lang="fi-FI" dirty="0"/>
              <a:t>Palvelualoilla näkymät muuttuneet aiempaa paremmiksi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B9D53A-29BA-4917-A69D-C33A4A7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D1770-AB6E-4312-B195-7F88B9AF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AADB30-7758-4072-A27D-92205D01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316750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3767" y="174475"/>
            <a:ext cx="7746357" cy="648000"/>
          </a:xfrm>
        </p:spPr>
        <p:txBody>
          <a:bodyPr/>
          <a:lstStyle/>
          <a:p>
            <a:r>
              <a:rPr lang="fi-FI" dirty="0"/>
              <a:t>Teknologiateollisuuden teollisuusaloilla pahin vasta edessä, palveluissa jo hieman valoisampaa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82DCA693-3E96-4A02-8825-CD94C988E6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Teollisuus n=328, palvelualat n=100.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14E7138-4659-47C1-A0AB-423044EEF829}"/>
              </a:ext>
            </a:extLst>
          </p:cNvPr>
          <p:cNvSpPr txBox="1"/>
          <p:nvPr/>
        </p:nvSpPr>
        <p:spPr>
          <a:xfrm>
            <a:off x="899592" y="1020291"/>
            <a:ext cx="6408712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Yritysten arvio tilanteestaan kolmen kuukauden kuluttua, osuus vastanneista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5718177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bac22dd-7d9e-4fa2-b7ec-a5c21bf72213">
      <UserInfo>
        <DisplayName>Forsman Daniel</DisplayName>
        <AccountId>38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6F48CDA7D6D464381381BB208CA1D6C" ma:contentTypeVersion="12" ma:contentTypeDescription="Luo uusi asiakirja." ma:contentTypeScope="" ma:versionID="8949d89497ba1b95a58f0461b5fa3925">
  <xsd:schema xmlns:xsd="http://www.w3.org/2001/XMLSchema" xmlns:xs="http://www.w3.org/2001/XMLSchema" xmlns:p="http://schemas.microsoft.com/office/2006/metadata/properties" xmlns:ns3="ea42a611-2638-46bb-b3e3-6e898d1a3c87" xmlns:ns4="9bac22dd-7d9e-4fa2-b7ec-a5c21bf72213" targetNamespace="http://schemas.microsoft.com/office/2006/metadata/properties" ma:root="true" ma:fieldsID="04241cb94c1bb7cfec6c27048ee2db32" ns3:_="" ns4:_="">
    <xsd:import namespace="ea42a611-2638-46bb-b3e3-6e898d1a3c87"/>
    <xsd:import namespace="9bac22dd-7d9e-4fa2-b7ec-a5c21bf722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2a611-2638-46bb-b3e3-6e898d1a3c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c22dd-7d9e-4fa2-b7ec-a5c21bf722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3AC004-C085-4D53-BC3A-BFB6D15CF169}">
  <ds:schemaRefs>
    <ds:schemaRef ds:uri="http://schemas.microsoft.com/office/infopath/2007/PartnerControls"/>
    <ds:schemaRef ds:uri="ea42a611-2638-46bb-b3e3-6e898d1a3c87"/>
    <ds:schemaRef ds:uri="http://purl.org/dc/elements/1.1/"/>
    <ds:schemaRef ds:uri="http://schemas.microsoft.com/office/2006/metadata/properties"/>
    <ds:schemaRef ds:uri="9bac22dd-7d9e-4fa2-b7ec-a5c21bf72213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DF326E-0CF0-43EE-9402-1E8873704F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42a611-2638-46bb-b3e3-6e898d1a3c87"/>
    <ds:schemaRef ds:uri="9bac22dd-7d9e-4fa2-b7ec-a5c21bf72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3130</TotalTime>
  <Words>843</Words>
  <Application>Microsoft Office PowerPoint</Application>
  <PresentationFormat>Näytössä katseltava esitys (16:9)</PresentationFormat>
  <Paragraphs>248</Paragraphs>
  <Slides>21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5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Kaijomaa Helvi</cp:lastModifiedBy>
  <cp:revision>51</cp:revision>
  <cp:lastPrinted>2016-06-09T07:47:11Z</cp:lastPrinted>
  <dcterms:created xsi:type="dcterms:W3CDTF">2019-10-17T09:08:24Z</dcterms:created>
  <dcterms:modified xsi:type="dcterms:W3CDTF">2020-08-05T19:16:38Z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0x010100F6F48CDA7D6D464381381BB208CA1D6C</vt:lpwstr>
  </property>
  <property fmtid="{D5CDD505-2E9C-101B-9397-08002B2CF9AE}" pid="28" name="TyoryhmanNimi">
    <vt:lpwstr>Talous ja tilastot</vt:lpwstr>
  </property>
</Properties>
</file>