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charts/chart17.xml" ContentType="application/vnd.openxmlformats-officedocument.drawingml.chart+xml"/>
  <Override PartName="/ppt/theme/themeOverride16.xml" ContentType="application/vnd.openxmlformats-officedocument.themeOverride+xml"/>
  <Override PartName="/ppt/charts/chart18.xml" ContentType="application/vnd.openxmlformats-officedocument.drawingml.chart+xml"/>
  <Override PartName="/ppt/theme/themeOverride17.xml" ContentType="application/vnd.openxmlformats-officedocument.themeOverride+xml"/>
  <Override PartName="/ppt/charts/chart19.xml" ContentType="application/vnd.openxmlformats-officedocument.drawingml.chart+xml"/>
  <Override PartName="/ppt/theme/themeOverride18.xml" ContentType="application/vnd.openxmlformats-officedocument.themeOverride+xml"/>
  <Override PartName="/ppt/charts/chart20.xml" ContentType="application/vnd.openxmlformats-officedocument.drawingml.chart+xml"/>
  <Override PartName="/ppt/theme/themeOverride19.xml" ContentType="application/vnd.openxmlformats-officedocument.themeOverride+xml"/>
  <Override PartName="/ppt/charts/chart21.xml" ContentType="application/vnd.openxmlformats-officedocument.drawingml.chart+xml"/>
  <Override PartName="/ppt/theme/themeOverride20.xml" ContentType="application/vnd.openxmlformats-officedocument.themeOverride+xml"/>
  <Override PartName="/ppt/charts/chart22.xml" ContentType="application/vnd.openxmlformats-officedocument.drawingml.chart+xml"/>
  <Override PartName="/ppt/theme/themeOverride21.xml" ContentType="application/vnd.openxmlformats-officedocument.themeOverride+xml"/>
  <Override PartName="/ppt/charts/chart23.xml" ContentType="application/vnd.openxmlformats-officedocument.drawingml.chart+xml"/>
  <Override PartName="/ppt/theme/themeOverride22.xml" ContentType="application/vnd.openxmlformats-officedocument.themeOverride+xml"/>
  <Override PartName="/ppt/charts/chart24.xml" ContentType="application/vnd.openxmlformats-officedocument.drawingml.chart+xml"/>
  <Override PartName="/ppt/theme/themeOverride23.xml" ContentType="application/vnd.openxmlformats-officedocument.themeOverride+xml"/>
  <Override PartName="/ppt/charts/chart25.xml" ContentType="application/vnd.openxmlformats-officedocument.drawingml.chart+xml"/>
  <Override PartName="/ppt/theme/themeOverride24.xml" ContentType="application/vnd.openxmlformats-officedocument.themeOverride+xml"/>
  <Override PartName="/ppt/charts/chart26.xml" ContentType="application/vnd.openxmlformats-officedocument.drawingml.chart+xml"/>
  <Override PartName="/ppt/theme/themeOverride25.xml" ContentType="application/vnd.openxmlformats-officedocument.themeOverride+xml"/>
  <Override PartName="/ppt/charts/chart27.xml" ContentType="application/vnd.openxmlformats-officedocument.drawingml.chart+xml"/>
  <Override PartName="/ppt/theme/themeOverride26.xml" ContentType="application/vnd.openxmlformats-officedocument.themeOverride+xml"/>
  <Override PartName="/ppt/charts/chart28.xml" ContentType="application/vnd.openxmlformats-officedocument.drawingml.chart+xml"/>
  <Override PartName="/ppt/theme/themeOverride27.xml" ContentType="application/vnd.openxmlformats-officedocument.themeOverride+xml"/>
  <Override PartName="/ppt/charts/chart29.xml" ContentType="application/vnd.openxmlformats-officedocument.drawingml.chart+xml"/>
  <Override PartName="/ppt/theme/themeOverride28.xml" ContentType="application/vnd.openxmlformats-officedocument.themeOverride+xml"/>
  <Override PartName="/ppt/charts/chart30.xml" ContentType="application/vnd.openxmlformats-officedocument.drawingml.chart+xml"/>
  <Override PartName="/ppt/theme/themeOverride29.xml" ContentType="application/vnd.openxmlformats-officedocument.themeOverride+xml"/>
  <Override PartName="/ppt/charts/chart31.xml" ContentType="application/vnd.openxmlformats-officedocument.drawingml.chart+xml"/>
  <Override PartName="/ppt/theme/themeOverride30.xml" ContentType="application/vnd.openxmlformats-officedocument.themeOverride+xml"/>
  <Override PartName="/ppt/charts/chart32.xml" ContentType="application/vnd.openxmlformats-officedocument.drawingml.chart+xml"/>
  <Override PartName="/ppt/theme/themeOverride31.xml" ContentType="application/vnd.openxmlformats-officedocument.themeOverride+xml"/>
  <Override PartName="/ppt/charts/chart33.xml" ContentType="application/vnd.openxmlformats-officedocument.drawingml.chart+xml"/>
  <Override PartName="/ppt/theme/themeOverride32.xml" ContentType="application/vnd.openxmlformats-officedocument.themeOverride+xml"/>
  <Override PartName="/ppt/charts/chart34.xml" ContentType="application/vnd.openxmlformats-officedocument.drawingml.chart+xml"/>
  <Override PartName="/ppt/theme/themeOverride33.xml" ContentType="application/vnd.openxmlformats-officedocument.themeOverride+xml"/>
  <Override PartName="/ppt/charts/chart35.xml" ContentType="application/vnd.openxmlformats-officedocument.drawingml.chart+xml"/>
  <Override PartName="/ppt/theme/themeOverride34.xml" ContentType="application/vnd.openxmlformats-officedocument.themeOverride+xml"/>
  <Override PartName="/ppt/charts/chart36.xml" ContentType="application/vnd.openxmlformats-officedocument.drawingml.chart+xml"/>
  <Override PartName="/ppt/theme/themeOverride35.xml" ContentType="application/vnd.openxmlformats-officedocument.themeOverride+xml"/>
  <Override PartName="/ppt/charts/chart37.xml" ContentType="application/vnd.openxmlformats-officedocument.drawingml.chart+xml"/>
  <Override PartName="/ppt/theme/themeOverride36.xml" ContentType="application/vnd.openxmlformats-officedocument.themeOverride+xml"/>
  <Override PartName="/ppt/charts/chart38.xml" ContentType="application/vnd.openxmlformats-officedocument.drawingml.chart+xml"/>
  <Override PartName="/ppt/theme/themeOverride37.xml" ContentType="application/vnd.openxmlformats-officedocument.themeOverride+xml"/>
  <Override PartName="/ppt/charts/chart39.xml" ContentType="application/vnd.openxmlformats-officedocument.drawingml.chart+xml"/>
  <Override PartName="/ppt/theme/themeOverride38.xml" ContentType="application/vnd.openxmlformats-officedocument.themeOverride+xml"/>
  <Override PartName="/ppt/charts/chart40.xml" ContentType="application/vnd.openxmlformats-officedocument.drawingml.chart+xml"/>
  <Override PartName="/ppt/theme/themeOverride39.xml" ContentType="application/vnd.openxmlformats-officedocument.themeOverride+xml"/>
  <Override PartName="/ppt/charts/chart41.xml" ContentType="application/vnd.openxmlformats-officedocument.drawingml.chart+xml"/>
  <Override PartName="/ppt/theme/themeOverride40.xml" ContentType="application/vnd.openxmlformats-officedocument.themeOverride+xml"/>
  <Override PartName="/ppt/charts/chart42.xml" ContentType="application/vnd.openxmlformats-officedocument.drawingml.chart+xml"/>
  <Override PartName="/ppt/theme/themeOverride41.xml" ContentType="application/vnd.openxmlformats-officedocument.themeOverride+xml"/>
  <Override PartName="/ppt/charts/chart43.xml" ContentType="application/vnd.openxmlformats-officedocument.drawingml.chart+xml"/>
  <Override PartName="/ppt/theme/themeOverride42.xml" ContentType="application/vnd.openxmlformats-officedocument.themeOverride+xml"/>
  <Override PartName="/ppt/charts/chart44.xml" ContentType="application/vnd.openxmlformats-officedocument.drawingml.chart+xml"/>
  <Override PartName="/ppt/theme/themeOverride43.xml" ContentType="application/vnd.openxmlformats-officedocument.themeOverride+xml"/>
  <Override PartName="/ppt/charts/chart45.xml" ContentType="application/vnd.openxmlformats-officedocument.drawingml.chart+xml"/>
  <Override PartName="/ppt/theme/themeOverride44.xml" ContentType="application/vnd.openxmlformats-officedocument.themeOverride+xml"/>
  <Override PartName="/ppt/charts/chart46.xml" ContentType="application/vnd.openxmlformats-officedocument.drawingml.chart+xml"/>
  <Override PartName="/ppt/theme/themeOverride45.xml" ContentType="application/vnd.openxmlformats-officedocument.themeOverride+xml"/>
  <Override PartName="/ppt/charts/chart47.xml" ContentType="application/vnd.openxmlformats-officedocument.drawingml.chart+xml"/>
  <Override PartName="/ppt/theme/themeOverride46.xml" ContentType="application/vnd.openxmlformats-officedocument.themeOverride+xml"/>
  <Override PartName="/ppt/charts/chart48.xml" ContentType="application/vnd.openxmlformats-officedocument.drawingml.chart+xml"/>
  <Override PartName="/ppt/theme/themeOverride47.xml" ContentType="application/vnd.openxmlformats-officedocument.themeOverride+xml"/>
  <Override PartName="/ppt/charts/chart49.xml" ContentType="application/vnd.openxmlformats-officedocument.drawingml.chart+xml"/>
  <Override PartName="/ppt/theme/themeOverride48.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0.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51.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52.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5.xml" ContentType="application/vnd.openxmlformats-officedocument.drawingml.chart+xml"/>
  <Override PartName="/ppt/charts/style7.xml" ContentType="application/vnd.ms-office.chartstyle+xml"/>
  <Override PartName="/ppt/charts/colors7.xml" ContentType="application/vnd.ms-office.chartcolorstyle+xml"/>
  <Override PartName="/ppt/charts/chart56.xml" ContentType="application/vnd.openxmlformats-officedocument.drawingml.chart+xml"/>
  <Override PartName="/ppt/charts/style8.xml" ContentType="application/vnd.ms-office.chartstyle+xml"/>
  <Override PartName="/ppt/charts/colors8.xml" ContentType="application/vnd.ms-office.chartcolorstyle+xml"/>
  <Override PartName="/ppt/charts/chart57.xml" ContentType="application/vnd.openxmlformats-officedocument.drawingml.chart+xml"/>
  <Override PartName="/ppt/charts/style9.xml" ContentType="application/vnd.ms-office.chartstyle+xml"/>
  <Override PartName="/ppt/charts/colors9.xml" ContentType="application/vnd.ms-office.chartcolorstyle+xml"/>
  <Override PartName="/ppt/charts/chart5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5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6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6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6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6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6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6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6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6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68.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6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70.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0.xml" ContentType="application/vnd.openxmlformats-officedocument.presentationml.notesSlide+xml"/>
  <Override PartName="/ppt/charts/chart7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72.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73.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4.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76.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8.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9.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0.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2.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83.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4.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5.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86.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87.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88.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11.xml" ContentType="application/vnd.openxmlformats-officedocument.presentationml.notesSlide+xml"/>
  <Override PartName="/ppt/charts/chart89.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0.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91.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2.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93.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9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9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96.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97.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98.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99.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0.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01.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2.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03.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04.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05.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06.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07.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14.xml" ContentType="application/vnd.openxmlformats-officedocument.presentationml.notesSlide+xml"/>
  <Override PartName="/ppt/charts/chart108.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15.xml" ContentType="application/vnd.openxmlformats-officedocument.presentationml.notesSlide+xml"/>
  <Override PartName="/ppt/charts/chart109.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16.xml" ContentType="application/vnd.openxmlformats-officedocument.presentationml.notesSlide+xml"/>
  <Override PartName="/ppt/charts/chart110.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17.xml" ContentType="application/vnd.openxmlformats-officedocument.presentationml.notesSlide+xml"/>
  <Override PartName="/ppt/charts/chart11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18.xml" ContentType="application/vnd.openxmlformats-officedocument.presentationml.notesSlide+xml"/>
  <Override PartName="/ppt/charts/chart112.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19.xml" ContentType="application/vnd.openxmlformats-officedocument.presentationml.notesSlide+xml"/>
  <Override PartName="/ppt/charts/chart113.xml" ContentType="application/vnd.openxmlformats-officedocument.drawingml.chart+xml"/>
  <Override PartName="/ppt/charts/style65.xml" ContentType="application/vnd.ms-office.chartstyle+xml"/>
  <Override PartName="/ppt/charts/colors65.xml" ContentType="application/vnd.ms-office.chartcolorstyle+xml"/>
  <Override PartName="/ppt/notesSlides/notesSlide20.xml" ContentType="application/vnd.openxmlformats-officedocument.presentationml.notesSlide+xml"/>
  <Override PartName="/ppt/charts/chart114.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21.xml" ContentType="application/vnd.openxmlformats-officedocument.presentationml.notesSlide+xml"/>
  <Override PartName="/ppt/charts/chart115.xml" ContentType="application/vnd.openxmlformats-officedocument.drawingml.chart+xml"/>
  <Override PartName="/ppt/charts/style67.xml" ContentType="application/vnd.ms-office.chartstyle+xml"/>
  <Override PartName="/ppt/charts/colors67.xml" ContentType="application/vnd.ms-office.chartcolorstyle+xml"/>
  <Override PartName="/ppt/notesSlides/notesSlide22.xml" ContentType="application/vnd.openxmlformats-officedocument.presentationml.notesSlide+xml"/>
  <Override PartName="/ppt/charts/chart116.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23.xml" ContentType="application/vnd.openxmlformats-officedocument.presentationml.notesSlide+xml"/>
  <Override PartName="/ppt/charts/chart117.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24.xml" ContentType="application/vnd.openxmlformats-officedocument.presentationml.notesSlide+xml"/>
  <Override PartName="/ppt/charts/chart118.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25.xml" ContentType="application/vnd.openxmlformats-officedocument.presentationml.notesSlide+xml"/>
  <Override PartName="/ppt/charts/chart119.xml" ContentType="application/vnd.openxmlformats-officedocument.drawingml.chart+xml"/>
  <Override PartName="/ppt/charts/style71.xml" ContentType="application/vnd.ms-office.chartstyle+xml"/>
  <Override PartName="/ppt/charts/colors71.xml" ContentType="application/vnd.ms-office.chartcolorstyle+xml"/>
  <Override PartName="/ppt/notesSlides/notesSlide26.xml" ContentType="application/vnd.openxmlformats-officedocument.presentationml.notesSlide+xml"/>
  <Override PartName="/ppt/charts/chart120.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27.xml" ContentType="application/vnd.openxmlformats-officedocument.presentationml.notesSlide+xml"/>
  <Override PartName="/ppt/charts/chart121.xml" ContentType="application/vnd.openxmlformats-officedocument.drawingml.chart+xml"/>
  <Override PartName="/ppt/charts/style73.xml" ContentType="application/vnd.ms-office.chartstyle+xml"/>
  <Override PartName="/ppt/charts/colors73.xml" ContentType="application/vnd.ms-office.chartcolorstyle+xml"/>
  <Override PartName="/ppt/notesSlides/notesSlide28.xml" ContentType="application/vnd.openxmlformats-officedocument.presentationml.notesSlide+xml"/>
  <Override PartName="/ppt/charts/chart122.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29.xml" ContentType="application/vnd.openxmlformats-officedocument.presentationml.notesSlide+xml"/>
  <Override PartName="/ppt/charts/chart123.xml" ContentType="application/vnd.openxmlformats-officedocument.drawingml.chart+xml"/>
  <Override PartName="/ppt/charts/style75.xml" ContentType="application/vnd.ms-office.chartstyle+xml"/>
  <Override PartName="/ppt/charts/colors75.xml" ContentType="application/vnd.ms-office.chartcolorstyle+xml"/>
  <Override PartName="/ppt/notesSlides/notesSlide30.xml" ContentType="application/vnd.openxmlformats-officedocument.presentationml.notesSlide+xml"/>
  <Override PartName="/ppt/charts/chart124.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31.xml" ContentType="application/vnd.openxmlformats-officedocument.presentationml.notesSlide+xml"/>
  <Override PartName="/ppt/charts/chart125.xml" ContentType="application/vnd.openxmlformats-officedocument.drawingml.chart+xml"/>
  <Override PartName="/ppt/charts/style77.xml" ContentType="application/vnd.ms-office.chartstyle+xml"/>
  <Override PartName="/ppt/charts/colors77.xml" ContentType="application/vnd.ms-office.chartcolorstyle+xml"/>
  <Override PartName="/ppt/notesSlides/notesSlide32.xml" ContentType="application/vnd.openxmlformats-officedocument.presentationml.notesSlide+xml"/>
  <Override PartName="/ppt/charts/chart126.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33.xml" ContentType="application/vnd.openxmlformats-officedocument.presentationml.notesSlide+xml"/>
  <Override PartName="/ppt/charts/chart127.xml" ContentType="application/vnd.openxmlformats-officedocument.drawingml.chart+xml"/>
  <Override PartName="/ppt/charts/style79.xml" ContentType="application/vnd.ms-office.chartstyle+xml"/>
  <Override PartName="/ppt/charts/colors79.xml" ContentType="application/vnd.ms-office.chartcolorstyle+xml"/>
  <Override PartName="/ppt/notesSlides/notesSlide34.xml" ContentType="application/vnd.openxmlformats-officedocument.presentationml.notesSlide+xml"/>
  <Override PartName="/ppt/charts/chart128.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35.xml" ContentType="application/vnd.openxmlformats-officedocument.presentationml.notesSlide+xml"/>
  <Override PartName="/ppt/charts/chart129.xml" ContentType="application/vnd.openxmlformats-officedocument.drawingml.chart+xml"/>
  <Override PartName="/ppt/charts/style81.xml" ContentType="application/vnd.ms-office.chartstyle+xml"/>
  <Override PartName="/ppt/charts/colors81.xml" ContentType="application/vnd.ms-office.chartcolorstyle+xml"/>
  <Override PartName="/ppt/notesSlides/notesSlide36.xml" ContentType="application/vnd.openxmlformats-officedocument.presentationml.notesSlide+xml"/>
  <Override PartName="/ppt/charts/chart130.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37.xml" ContentType="application/vnd.openxmlformats-officedocument.presentationml.notesSlide+xml"/>
  <Override PartName="/ppt/charts/chart131.xml" ContentType="application/vnd.openxmlformats-officedocument.drawingml.chart+xml"/>
  <Override PartName="/ppt/charts/style83.xml" ContentType="application/vnd.ms-office.chartstyle+xml"/>
  <Override PartName="/ppt/charts/colors83.xml" ContentType="application/vnd.ms-office.chartcolorstyle+xml"/>
  <Override PartName="/ppt/notesSlides/notesSlide38.xml" ContentType="application/vnd.openxmlformats-officedocument.presentationml.notesSlide+xml"/>
  <Override PartName="/ppt/charts/chart132.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33.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34.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135.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36.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137.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38.xml" ContentType="application/vnd.openxmlformats-officedocument.drawingml.chart+xml"/>
  <Override PartName="/ppt/charts/style90.xml" ContentType="application/vnd.ms-office.chartstyle+xml"/>
  <Override PartName="/ppt/charts/colors90.xml" ContentType="application/vnd.ms-office.chartcolorstyle+xml"/>
  <Override PartName="/ppt/charts/chart139.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140.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141.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142.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143.xml" ContentType="application/vnd.openxmlformats-officedocument.drawingml.chart+xml"/>
  <Override PartName="/ppt/charts/style95.xml" ContentType="application/vnd.ms-office.chartstyle+xml"/>
  <Override PartName="/ppt/charts/colors95.xml" ContentType="application/vnd.ms-office.chartcolorstyle+xml"/>
  <Override PartName="/ppt/drawings/drawing1.xml" ContentType="application/vnd.openxmlformats-officedocument.drawingml.chartshapes+xml"/>
  <Override PartName="/ppt/charts/chart144.xml" ContentType="application/vnd.openxmlformats-officedocument.drawingml.chart+xml"/>
  <Override PartName="/ppt/charts/style96.xml" ContentType="application/vnd.ms-office.chartstyle+xml"/>
  <Override PartName="/ppt/charts/colors96.xml" ContentType="application/vnd.ms-office.chartcolorstyle+xml"/>
  <Override PartName="/ppt/charts/chart145.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146.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147.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48.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149.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50.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51.xml" ContentType="application/vnd.openxmlformats-officedocument.drawingml.chart+xml"/>
  <Override PartName="/ppt/charts/style103.xml" ContentType="application/vnd.ms-office.chartstyle+xml"/>
  <Override PartName="/ppt/charts/colors103.xml" ContentType="application/vnd.ms-office.chartcolorstyle+xml"/>
  <Override PartName="/ppt/charts/chart152.xml" ContentType="application/vnd.openxmlformats-officedocument.drawingml.chart+xml"/>
  <Override PartName="/ppt/charts/style104.xml" ContentType="application/vnd.ms-office.chartstyle+xml"/>
  <Override PartName="/ppt/charts/colors10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8"/>
  </p:notesMasterIdLst>
  <p:handoutMasterIdLst>
    <p:handoutMasterId r:id="rId199"/>
  </p:handoutMasterIdLst>
  <p:sldIdLst>
    <p:sldId id="359" r:id="rId5"/>
    <p:sldId id="521" r:id="rId6"/>
    <p:sldId id="520" r:id="rId7"/>
    <p:sldId id="335" r:id="rId8"/>
    <p:sldId id="792" r:id="rId9"/>
    <p:sldId id="293" r:id="rId10"/>
    <p:sldId id="332" r:id="rId11"/>
    <p:sldId id="337" r:id="rId12"/>
    <p:sldId id="259" r:id="rId13"/>
    <p:sldId id="295" r:id="rId14"/>
    <p:sldId id="793" r:id="rId15"/>
    <p:sldId id="262"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794" r:id="rId31"/>
    <p:sldId id="334"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522" r:id="rId48"/>
    <p:sldId id="743" r:id="rId49"/>
    <p:sldId id="606" r:id="rId50"/>
    <p:sldId id="607" r:id="rId51"/>
    <p:sldId id="762" r:id="rId52"/>
    <p:sldId id="523" r:id="rId53"/>
    <p:sldId id="790" r:id="rId54"/>
    <p:sldId id="725" r:id="rId55"/>
    <p:sldId id="726" r:id="rId56"/>
    <p:sldId id="788" r:id="rId57"/>
    <p:sldId id="789" r:id="rId58"/>
    <p:sldId id="727" r:id="rId59"/>
    <p:sldId id="731" r:id="rId60"/>
    <p:sldId id="733" r:id="rId61"/>
    <p:sldId id="734" r:id="rId62"/>
    <p:sldId id="735" r:id="rId63"/>
    <p:sldId id="736" r:id="rId64"/>
    <p:sldId id="737" r:id="rId65"/>
    <p:sldId id="738" r:id="rId66"/>
    <p:sldId id="740" r:id="rId67"/>
    <p:sldId id="741" r:id="rId68"/>
    <p:sldId id="742" r:id="rId69"/>
    <p:sldId id="544" r:id="rId70"/>
    <p:sldId id="704" r:id="rId71"/>
    <p:sldId id="705" r:id="rId72"/>
    <p:sldId id="706" r:id="rId73"/>
    <p:sldId id="707" r:id="rId74"/>
    <p:sldId id="708" r:id="rId75"/>
    <p:sldId id="709" r:id="rId76"/>
    <p:sldId id="710" r:id="rId77"/>
    <p:sldId id="711" r:id="rId78"/>
    <p:sldId id="713" r:id="rId79"/>
    <p:sldId id="714" r:id="rId80"/>
    <p:sldId id="715" r:id="rId81"/>
    <p:sldId id="716" r:id="rId82"/>
    <p:sldId id="717" r:id="rId83"/>
    <p:sldId id="718" r:id="rId84"/>
    <p:sldId id="719" r:id="rId85"/>
    <p:sldId id="720" r:id="rId86"/>
    <p:sldId id="721" r:id="rId87"/>
    <p:sldId id="722" r:id="rId88"/>
    <p:sldId id="541" r:id="rId89"/>
    <p:sldId id="686" r:id="rId90"/>
    <p:sldId id="687" r:id="rId91"/>
    <p:sldId id="688" r:id="rId92"/>
    <p:sldId id="689" r:id="rId93"/>
    <p:sldId id="690" r:id="rId94"/>
    <p:sldId id="691" r:id="rId95"/>
    <p:sldId id="692" r:id="rId96"/>
    <p:sldId id="693" r:id="rId97"/>
    <p:sldId id="694" r:id="rId98"/>
    <p:sldId id="695" r:id="rId99"/>
    <p:sldId id="696" r:id="rId100"/>
    <p:sldId id="697" r:id="rId101"/>
    <p:sldId id="698" r:id="rId102"/>
    <p:sldId id="699" r:id="rId103"/>
    <p:sldId id="700" r:id="rId104"/>
    <p:sldId id="701" r:id="rId105"/>
    <p:sldId id="702" r:id="rId106"/>
    <p:sldId id="703" r:id="rId107"/>
    <p:sldId id="537" r:id="rId108"/>
    <p:sldId id="488" r:id="rId109"/>
    <p:sldId id="744" r:id="rId110"/>
    <p:sldId id="745" r:id="rId111"/>
    <p:sldId id="746" r:id="rId112"/>
    <p:sldId id="747" r:id="rId113"/>
    <p:sldId id="748" r:id="rId114"/>
    <p:sldId id="749" r:id="rId115"/>
    <p:sldId id="750" r:id="rId116"/>
    <p:sldId id="751" r:id="rId117"/>
    <p:sldId id="752" r:id="rId118"/>
    <p:sldId id="753" r:id="rId119"/>
    <p:sldId id="754" r:id="rId120"/>
    <p:sldId id="757" r:id="rId121"/>
    <p:sldId id="755" r:id="rId122"/>
    <p:sldId id="756" r:id="rId123"/>
    <p:sldId id="758" r:id="rId124"/>
    <p:sldId id="759" r:id="rId125"/>
    <p:sldId id="760" r:id="rId126"/>
    <p:sldId id="338" r:id="rId127"/>
    <p:sldId id="630" r:id="rId128"/>
    <p:sldId id="784" r:id="rId129"/>
    <p:sldId id="668" r:id="rId130"/>
    <p:sldId id="669" r:id="rId131"/>
    <p:sldId id="670" r:id="rId132"/>
    <p:sldId id="671" r:id="rId133"/>
    <p:sldId id="672" r:id="rId134"/>
    <p:sldId id="673" r:id="rId135"/>
    <p:sldId id="674" r:id="rId136"/>
    <p:sldId id="675" r:id="rId137"/>
    <p:sldId id="676" r:id="rId138"/>
    <p:sldId id="677" r:id="rId139"/>
    <p:sldId id="678" r:id="rId140"/>
    <p:sldId id="679" r:id="rId141"/>
    <p:sldId id="680" r:id="rId142"/>
    <p:sldId id="681" r:id="rId143"/>
    <p:sldId id="682" r:id="rId144"/>
    <p:sldId id="683" r:id="rId145"/>
    <p:sldId id="684" r:id="rId146"/>
    <p:sldId id="685" r:id="rId147"/>
    <p:sldId id="538" r:id="rId148"/>
    <p:sldId id="292" r:id="rId149"/>
    <p:sldId id="350" r:id="rId150"/>
    <p:sldId id="351" r:id="rId151"/>
    <p:sldId id="609" r:id="rId152"/>
    <p:sldId id="568" r:id="rId153"/>
    <p:sldId id="361" r:id="rId154"/>
    <p:sldId id="539" r:id="rId155"/>
    <p:sldId id="588" r:id="rId156"/>
    <p:sldId id="358" r:id="rId157"/>
    <p:sldId id="612" r:id="rId158"/>
    <p:sldId id="650" r:id="rId159"/>
    <p:sldId id="651" r:id="rId160"/>
    <p:sldId id="652" r:id="rId161"/>
    <p:sldId id="653" r:id="rId162"/>
    <p:sldId id="654" r:id="rId163"/>
    <p:sldId id="655" r:id="rId164"/>
    <p:sldId id="656" r:id="rId165"/>
    <p:sldId id="657" r:id="rId166"/>
    <p:sldId id="658" r:id="rId167"/>
    <p:sldId id="659" r:id="rId168"/>
    <p:sldId id="660" r:id="rId169"/>
    <p:sldId id="661" r:id="rId170"/>
    <p:sldId id="662" r:id="rId171"/>
    <p:sldId id="663" r:id="rId172"/>
    <p:sldId id="664" r:id="rId173"/>
    <p:sldId id="665" r:id="rId174"/>
    <p:sldId id="666" r:id="rId175"/>
    <p:sldId id="345" r:id="rId176"/>
    <p:sldId id="545" r:id="rId177"/>
    <p:sldId id="780" r:id="rId178"/>
    <p:sldId id="362" r:id="rId179"/>
    <p:sldId id="763" r:id="rId180"/>
    <p:sldId id="764" r:id="rId181"/>
    <p:sldId id="765" r:id="rId182"/>
    <p:sldId id="766" r:id="rId183"/>
    <p:sldId id="767" r:id="rId184"/>
    <p:sldId id="768" r:id="rId185"/>
    <p:sldId id="769" r:id="rId186"/>
    <p:sldId id="770" r:id="rId187"/>
    <p:sldId id="771" r:id="rId188"/>
    <p:sldId id="772" r:id="rId189"/>
    <p:sldId id="773" r:id="rId190"/>
    <p:sldId id="774" r:id="rId191"/>
    <p:sldId id="775" r:id="rId192"/>
    <p:sldId id="776" r:id="rId193"/>
    <p:sldId id="777" r:id="rId194"/>
    <p:sldId id="778" r:id="rId195"/>
    <p:sldId id="779" r:id="rId196"/>
    <p:sldId id="791" r:id="rId197"/>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FFFF00"/>
    <a:srgbClr val="85E869"/>
    <a:srgbClr val="FF805C"/>
    <a:srgbClr val="FF00B8"/>
    <a:srgbClr val="8A0FA6"/>
    <a:srgbClr val="141F94"/>
    <a:srgbClr val="0F78B2"/>
    <a:srgbClr val="0AC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863AD0-D989-4AF6-B920-5A32B1E501ED}" v="3" dt="2024-02-06T19:09:29.162"/>
  </p1510:revLst>
</p1510:revInfo>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75" autoAdjust="0"/>
  </p:normalViewPr>
  <p:slideViewPr>
    <p:cSldViewPr snapToGrid="0">
      <p:cViewPr varScale="1">
        <p:scale>
          <a:sx n="117" d="100"/>
          <a:sy n="117" d="100"/>
        </p:scale>
        <p:origin x="108" y="498"/>
      </p:cViewPr>
      <p:guideLst>
        <p:guide orient="horz" pos="1620"/>
        <p:guide pos="2880"/>
      </p:guideLst>
    </p:cSldViewPr>
  </p:slideViewPr>
  <p:notesTextViewPr>
    <p:cViewPr>
      <p:scale>
        <a:sx n="1" d="1"/>
        <a:sy n="1" d="1"/>
      </p:scale>
      <p:origin x="0" y="0"/>
    </p:cViewPr>
  </p:notesTextViewPr>
  <p:sorterViewPr>
    <p:cViewPr>
      <p:scale>
        <a:sx n="100" d="100"/>
        <a:sy n="100" d="100"/>
      </p:scale>
      <p:origin x="0" y="-10920"/>
    </p:cViewPr>
  </p:sorter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microsoft.com/office/2016/11/relationships/changesInfo" Target="changesInfos/changesInfo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microsoft.com/office/2015/10/relationships/revisionInfo" Target="revisionInfo.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handoutMaster" Target="handoutMasters/handoutMaster1.xml"/><Relationship Id="rId203"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190" Type="http://schemas.openxmlformats.org/officeDocument/2006/relationships/slide" Target="slides/slide186.xml"/><Relationship Id="rId204"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commentAuthors" Target="commentAuthor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presProps" Target="presProp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notesMaster" Target="notesMasters/notesMaster1.xml"/><Relationship Id="rId202" Type="http://schemas.openxmlformats.org/officeDocument/2006/relationships/viewProps" Target="viewProps.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konen Hanne" userId="5a557d90-2fc0-4583-be01-62766ce855fb" providerId="ADAL" clId="{32863AD0-D989-4AF6-B920-5A32B1E501ED}"/>
    <pc:docChg chg="custSel addSld delSld modSld">
      <pc:chgData name="Mikkonen Hanne" userId="5a557d90-2fc0-4583-be01-62766ce855fb" providerId="ADAL" clId="{32863AD0-D989-4AF6-B920-5A32B1E501ED}" dt="2024-02-06T19:08:19.080" v="73" actId="20577"/>
      <pc:docMkLst>
        <pc:docMk/>
      </pc:docMkLst>
      <pc:sldChg chg="add">
        <pc:chgData name="Mikkonen Hanne" userId="5a557d90-2fc0-4583-be01-62766ce855fb" providerId="ADAL" clId="{32863AD0-D989-4AF6-B920-5A32B1E501ED}" dt="2024-02-06T19:06:35.293" v="1"/>
        <pc:sldMkLst>
          <pc:docMk/>
          <pc:sldMk cId="3393189023" sldId="259"/>
        </pc:sldMkLst>
      </pc:sldChg>
      <pc:sldChg chg="add">
        <pc:chgData name="Mikkonen Hanne" userId="5a557d90-2fc0-4583-be01-62766ce855fb" providerId="ADAL" clId="{32863AD0-D989-4AF6-B920-5A32B1E501ED}" dt="2024-02-06T19:06:35.293" v="1"/>
        <pc:sldMkLst>
          <pc:docMk/>
          <pc:sldMk cId="2390948734" sldId="262"/>
        </pc:sldMkLst>
      </pc:sldChg>
      <pc:sldChg chg="add del">
        <pc:chgData name="Mikkonen Hanne" userId="5a557d90-2fc0-4583-be01-62766ce855fb" providerId="ADAL" clId="{32863AD0-D989-4AF6-B920-5A32B1E501ED}" dt="2024-02-06T19:06:35.293" v="1"/>
        <pc:sldMkLst>
          <pc:docMk/>
          <pc:sldMk cId="256332957" sldId="293"/>
        </pc:sldMkLst>
      </pc:sldChg>
      <pc:sldChg chg="add del">
        <pc:chgData name="Mikkonen Hanne" userId="5a557d90-2fc0-4583-be01-62766ce855fb" providerId="ADAL" clId="{32863AD0-D989-4AF6-B920-5A32B1E501ED}" dt="2024-02-06T19:06:35.293" v="1"/>
        <pc:sldMkLst>
          <pc:docMk/>
          <pc:sldMk cId="842250481" sldId="295"/>
        </pc:sldMkLst>
      </pc:sldChg>
      <pc:sldChg chg="add del">
        <pc:chgData name="Mikkonen Hanne" userId="5a557d90-2fc0-4583-be01-62766ce855fb" providerId="ADAL" clId="{32863AD0-D989-4AF6-B920-5A32B1E501ED}" dt="2024-02-06T19:06:35.293" v="1"/>
        <pc:sldMkLst>
          <pc:docMk/>
          <pc:sldMk cId="2683265135" sldId="297"/>
        </pc:sldMkLst>
      </pc:sldChg>
      <pc:sldChg chg="add del">
        <pc:chgData name="Mikkonen Hanne" userId="5a557d90-2fc0-4583-be01-62766ce855fb" providerId="ADAL" clId="{32863AD0-D989-4AF6-B920-5A32B1E501ED}" dt="2024-02-06T19:06:35.293" v="1"/>
        <pc:sldMkLst>
          <pc:docMk/>
          <pc:sldMk cId="1746970912" sldId="298"/>
        </pc:sldMkLst>
      </pc:sldChg>
      <pc:sldChg chg="add del">
        <pc:chgData name="Mikkonen Hanne" userId="5a557d90-2fc0-4583-be01-62766ce855fb" providerId="ADAL" clId="{32863AD0-D989-4AF6-B920-5A32B1E501ED}" dt="2024-02-06T19:06:35.293" v="1"/>
        <pc:sldMkLst>
          <pc:docMk/>
          <pc:sldMk cId="2339375399" sldId="299"/>
        </pc:sldMkLst>
      </pc:sldChg>
      <pc:sldChg chg="add del">
        <pc:chgData name="Mikkonen Hanne" userId="5a557d90-2fc0-4583-be01-62766ce855fb" providerId="ADAL" clId="{32863AD0-D989-4AF6-B920-5A32B1E501ED}" dt="2024-02-06T19:06:35.293" v="1"/>
        <pc:sldMkLst>
          <pc:docMk/>
          <pc:sldMk cId="3603584777" sldId="300"/>
        </pc:sldMkLst>
      </pc:sldChg>
      <pc:sldChg chg="add del">
        <pc:chgData name="Mikkonen Hanne" userId="5a557d90-2fc0-4583-be01-62766ce855fb" providerId="ADAL" clId="{32863AD0-D989-4AF6-B920-5A32B1E501ED}" dt="2024-02-06T19:06:35.293" v="1"/>
        <pc:sldMkLst>
          <pc:docMk/>
          <pc:sldMk cId="605567736" sldId="301"/>
        </pc:sldMkLst>
      </pc:sldChg>
      <pc:sldChg chg="add del">
        <pc:chgData name="Mikkonen Hanne" userId="5a557d90-2fc0-4583-be01-62766ce855fb" providerId="ADAL" clId="{32863AD0-D989-4AF6-B920-5A32B1E501ED}" dt="2024-02-06T19:06:35.293" v="1"/>
        <pc:sldMkLst>
          <pc:docMk/>
          <pc:sldMk cId="2533507209" sldId="302"/>
        </pc:sldMkLst>
      </pc:sldChg>
      <pc:sldChg chg="add del">
        <pc:chgData name="Mikkonen Hanne" userId="5a557d90-2fc0-4583-be01-62766ce855fb" providerId="ADAL" clId="{32863AD0-D989-4AF6-B920-5A32B1E501ED}" dt="2024-02-06T19:06:35.293" v="1"/>
        <pc:sldMkLst>
          <pc:docMk/>
          <pc:sldMk cId="1958463701" sldId="303"/>
        </pc:sldMkLst>
      </pc:sldChg>
      <pc:sldChg chg="add del">
        <pc:chgData name="Mikkonen Hanne" userId="5a557d90-2fc0-4583-be01-62766ce855fb" providerId="ADAL" clId="{32863AD0-D989-4AF6-B920-5A32B1E501ED}" dt="2024-02-06T19:06:35.293" v="1"/>
        <pc:sldMkLst>
          <pc:docMk/>
          <pc:sldMk cId="2423371311" sldId="304"/>
        </pc:sldMkLst>
      </pc:sldChg>
      <pc:sldChg chg="add del">
        <pc:chgData name="Mikkonen Hanne" userId="5a557d90-2fc0-4583-be01-62766ce855fb" providerId="ADAL" clId="{32863AD0-D989-4AF6-B920-5A32B1E501ED}" dt="2024-02-06T19:06:35.293" v="1"/>
        <pc:sldMkLst>
          <pc:docMk/>
          <pc:sldMk cId="1011854673" sldId="305"/>
        </pc:sldMkLst>
      </pc:sldChg>
      <pc:sldChg chg="add del">
        <pc:chgData name="Mikkonen Hanne" userId="5a557d90-2fc0-4583-be01-62766ce855fb" providerId="ADAL" clId="{32863AD0-D989-4AF6-B920-5A32B1E501ED}" dt="2024-02-06T19:06:35.293" v="1"/>
        <pc:sldMkLst>
          <pc:docMk/>
          <pc:sldMk cId="2867472548" sldId="306"/>
        </pc:sldMkLst>
      </pc:sldChg>
      <pc:sldChg chg="add del">
        <pc:chgData name="Mikkonen Hanne" userId="5a557d90-2fc0-4583-be01-62766ce855fb" providerId="ADAL" clId="{32863AD0-D989-4AF6-B920-5A32B1E501ED}" dt="2024-02-06T19:06:35.293" v="1"/>
        <pc:sldMkLst>
          <pc:docMk/>
          <pc:sldMk cId="2984300583" sldId="307"/>
        </pc:sldMkLst>
      </pc:sldChg>
      <pc:sldChg chg="add del">
        <pc:chgData name="Mikkonen Hanne" userId="5a557d90-2fc0-4583-be01-62766ce855fb" providerId="ADAL" clId="{32863AD0-D989-4AF6-B920-5A32B1E501ED}" dt="2024-02-06T19:06:35.293" v="1"/>
        <pc:sldMkLst>
          <pc:docMk/>
          <pc:sldMk cId="4200882757" sldId="308"/>
        </pc:sldMkLst>
      </pc:sldChg>
      <pc:sldChg chg="add del">
        <pc:chgData name="Mikkonen Hanne" userId="5a557d90-2fc0-4583-be01-62766ce855fb" providerId="ADAL" clId="{32863AD0-D989-4AF6-B920-5A32B1E501ED}" dt="2024-02-06T19:06:35.293" v="1"/>
        <pc:sldMkLst>
          <pc:docMk/>
          <pc:sldMk cId="48845647" sldId="309"/>
        </pc:sldMkLst>
      </pc:sldChg>
      <pc:sldChg chg="add del">
        <pc:chgData name="Mikkonen Hanne" userId="5a557d90-2fc0-4583-be01-62766ce855fb" providerId="ADAL" clId="{32863AD0-D989-4AF6-B920-5A32B1E501ED}" dt="2024-02-06T19:06:35.293" v="1"/>
        <pc:sldMkLst>
          <pc:docMk/>
          <pc:sldMk cId="1159390883" sldId="310"/>
        </pc:sldMkLst>
      </pc:sldChg>
      <pc:sldChg chg="add">
        <pc:chgData name="Mikkonen Hanne" userId="5a557d90-2fc0-4583-be01-62766ce855fb" providerId="ADAL" clId="{32863AD0-D989-4AF6-B920-5A32B1E501ED}" dt="2024-02-06T19:06:35.293" v="1"/>
        <pc:sldMkLst>
          <pc:docMk/>
          <pc:sldMk cId="4173300650" sldId="312"/>
        </pc:sldMkLst>
      </pc:sldChg>
      <pc:sldChg chg="add del">
        <pc:chgData name="Mikkonen Hanne" userId="5a557d90-2fc0-4583-be01-62766ce855fb" providerId="ADAL" clId="{32863AD0-D989-4AF6-B920-5A32B1E501ED}" dt="2024-02-06T19:06:35.293" v="1"/>
        <pc:sldMkLst>
          <pc:docMk/>
          <pc:sldMk cId="1577087571" sldId="313"/>
        </pc:sldMkLst>
      </pc:sldChg>
      <pc:sldChg chg="add">
        <pc:chgData name="Mikkonen Hanne" userId="5a557d90-2fc0-4583-be01-62766ce855fb" providerId="ADAL" clId="{32863AD0-D989-4AF6-B920-5A32B1E501ED}" dt="2024-02-06T19:06:35.293" v="1"/>
        <pc:sldMkLst>
          <pc:docMk/>
          <pc:sldMk cId="4073917404" sldId="314"/>
        </pc:sldMkLst>
      </pc:sldChg>
      <pc:sldChg chg="add">
        <pc:chgData name="Mikkonen Hanne" userId="5a557d90-2fc0-4583-be01-62766ce855fb" providerId="ADAL" clId="{32863AD0-D989-4AF6-B920-5A32B1E501ED}" dt="2024-02-06T19:06:35.293" v="1"/>
        <pc:sldMkLst>
          <pc:docMk/>
          <pc:sldMk cId="3071498469" sldId="315"/>
        </pc:sldMkLst>
      </pc:sldChg>
      <pc:sldChg chg="add">
        <pc:chgData name="Mikkonen Hanne" userId="5a557d90-2fc0-4583-be01-62766ce855fb" providerId="ADAL" clId="{32863AD0-D989-4AF6-B920-5A32B1E501ED}" dt="2024-02-06T19:06:35.293" v="1"/>
        <pc:sldMkLst>
          <pc:docMk/>
          <pc:sldMk cId="4276321020" sldId="316"/>
        </pc:sldMkLst>
      </pc:sldChg>
      <pc:sldChg chg="add">
        <pc:chgData name="Mikkonen Hanne" userId="5a557d90-2fc0-4583-be01-62766ce855fb" providerId="ADAL" clId="{32863AD0-D989-4AF6-B920-5A32B1E501ED}" dt="2024-02-06T19:06:35.293" v="1"/>
        <pc:sldMkLst>
          <pc:docMk/>
          <pc:sldMk cId="812514303" sldId="317"/>
        </pc:sldMkLst>
      </pc:sldChg>
      <pc:sldChg chg="add">
        <pc:chgData name="Mikkonen Hanne" userId="5a557d90-2fc0-4583-be01-62766ce855fb" providerId="ADAL" clId="{32863AD0-D989-4AF6-B920-5A32B1E501ED}" dt="2024-02-06T19:06:35.293" v="1"/>
        <pc:sldMkLst>
          <pc:docMk/>
          <pc:sldMk cId="1723456984" sldId="318"/>
        </pc:sldMkLst>
      </pc:sldChg>
      <pc:sldChg chg="add">
        <pc:chgData name="Mikkonen Hanne" userId="5a557d90-2fc0-4583-be01-62766ce855fb" providerId="ADAL" clId="{32863AD0-D989-4AF6-B920-5A32B1E501ED}" dt="2024-02-06T19:06:35.293" v="1"/>
        <pc:sldMkLst>
          <pc:docMk/>
          <pc:sldMk cId="306528166" sldId="319"/>
        </pc:sldMkLst>
      </pc:sldChg>
      <pc:sldChg chg="add">
        <pc:chgData name="Mikkonen Hanne" userId="5a557d90-2fc0-4583-be01-62766ce855fb" providerId="ADAL" clId="{32863AD0-D989-4AF6-B920-5A32B1E501ED}" dt="2024-02-06T19:06:35.293" v="1"/>
        <pc:sldMkLst>
          <pc:docMk/>
          <pc:sldMk cId="898908919" sldId="320"/>
        </pc:sldMkLst>
      </pc:sldChg>
      <pc:sldChg chg="add">
        <pc:chgData name="Mikkonen Hanne" userId="5a557d90-2fc0-4583-be01-62766ce855fb" providerId="ADAL" clId="{32863AD0-D989-4AF6-B920-5A32B1E501ED}" dt="2024-02-06T19:06:35.293" v="1"/>
        <pc:sldMkLst>
          <pc:docMk/>
          <pc:sldMk cId="2378820786" sldId="321"/>
        </pc:sldMkLst>
      </pc:sldChg>
      <pc:sldChg chg="add">
        <pc:chgData name="Mikkonen Hanne" userId="5a557d90-2fc0-4583-be01-62766ce855fb" providerId="ADAL" clId="{32863AD0-D989-4AF6-B920-5A32B1E501ED}" dt="2024-02-06T19:06:35.293" v="1"/>
        <pc:sldMkLst>
          <pc:docMk/>
          <pc:sldMk cId="3156155292" sldId="322"/>
        </pc:sldMkLst>
      </pc:sldChg>
      <pc:sldChg chg="add">
        <pc:chgData name="Mikkonen Hanne" userId="5a557d90-2fc0-4583-be01-62766ce855fb" providerId="ADAL" clId="{32863AD0-D989-4AF6-B920-5A32B1E501ED}" dt="2024-02-06T19:06:35.293" v="1"/>
        <pc:sldMkLst>
          <pc:docMk/>
          <pc:sldMk cId="2625046603" sldId="323"/>
        </pc:sldMkLst>
      </pc:sldChg>
      <pc:sldChg chg="add">
        <pc:chgData name="Mikkonen Hanne" userId="5a557d90-2fc0-4583-be01-62766ce855fb" providerId="ADAL" clId="{32863AD0-D989-4AF6-B920-5A32B1E501ED}" dt="2024-02-06T19:06:35.293" v="1"/>
        <pc:sldMkLst>
          <pc:docMk/>
          <pc:sldMk cId="4249250928" sldId="324"/>
        </pc:sldMkLst>
      </pc:sldChg>
      <pc:sldChg chg="add">
        <pc:chgData name="Mikkonen Hanne" userId="5a557d90-2fc0-4583-be01-62766ce855fb" providerId="ADAL" clId="{32863AD0-D989-4AF6-B920-5A32B1E501ED}" dt="2024-02-06T19:06:35.293" v="1"/>
        <pc:sldMkLst>
          <pc:docMk/>
          <pc:sldMk cId="2966646190" sldId="325"/>
        </pc:sldMkLst>
      </pc:sldChg>
      <pc:sldChg chg="add">
        <pc:chgData name="Mikkonen Hanne" userId="5a557d90-2fc0-4583-be01-62766ce855fb" providerId="ADAL" clId="{32863AD0-D989-4AF6-B920-5A32B1E501ED}" dt="2024-02-06T19:06:35.293" v="1"/>
        <pc:sldMkLst>
          <pc:docMk/>
          <pc:sldMk cId="1243919645" sldId="326"/>
        </pc:sldMkLst>
      </pc:sldChg>
      <pc:sldChg chg="add del">
        <pc:chgData name="Mikkonen Hanne" userId="5a557d90-2fc0-4583-be01-62766ce855fb" providerId="ADAL" clId="{32863AD0-D989-4AF6-B920-5A32B1E501ED}" dt="2024-02-06T19:06:35.293" v="1"/>
        <pc:sldMkLst>
          <pc:docMk/>
          <pc:sldMk cId="2948034354" sldId="332"/>
        </pc:sldMkLst>
      </pc:sldChg>
      <pc:sldChg chg="add">
        <pc:chgData name="Mikkonen Hanne" userId="5a557d90-2fc0-4583-be01-62766ce855fb" providerId="ADAL" clId="{32863AD0-D989-4AF6-B920-5A32B1E501ED}" dt="2024-02-06T19:06:35.293" v="1"/>
        <pc:sldMkLst>
          <pc:docMk/>
          <pc:sldMk cId="1535896550" sldId="334"/>
        </pc:sldMkLst>
      </pc:sldChg>
      <pc:sldChg chg="add">
        <pc:chgData name="Mikkonen Hanne" userId="5a557d90-2fc0-4583-be01-62766ce855fb" providerId="ADAL" clId="{32863AD0-D989-4AF6-B920-5A32B1E501ED}" dt="2024-02-06T19:06:35.293" v="1"/>
        <pc:sldMkLst>
          <pc:docMk/>
          <pc:sldMk cId="476969766" sldId="335"/>
        </pc:sldMkLst>
      </pc:sldChg>
      <pc:sldChg chg="add del">
        <pc:chgData name="Mikkonen Hanne" userId="5a557d90-2fc0-4583-be01-62766ce855fb" providerId="ADAL" clId="{32863AD0-D989-4AF6-B920-5A32B1E501ED}" dt="2024-02-06T19:06:35.293" v="1"/>
        <pc:sldMkLst>
          <pc:docMk/>
          <pc:sldMk cId="2505097318" sldId="337"/>
        </pc:sldMkLst>
      </pc:sldChg>
      <pc:sldChg chg="del">
        <pc:chgData name="Mikkonen Hanne" userId="5a557d90-2fc0-4583-be01-62766ce855fb" providerId="ADAL" clId="{32863AD0-D989-4AF6-B920-5A32B1E501ED}" dt="2024-02-06T19:06:11.215" v="0" actId="47"/>
        <pc:sldMkLst>
          <pc:docMk/>
          <pc:sldMk cId="3641711823" sldId="397"/>
        </pc:sldMkLst>
      </pc:sldChg>
      <pc:sldChg chg="del">
        <pc:chgData name="Mikkonen Hanne" userId="5a557d90-2fc0-4583-be01-62766ce855fb" providerId="ADAL" clId="{32863AD0-D989-4AF6-B920-5A32B1E501ED}" dt="2024-02-06T19:06:11.215" v="0" actId="47"/>
        <pc:sldMkLst>
          <pc:docMk/>
          <pc:sldMk cId="2002925449" sldId="398"/>
        </pc:sldMkLst>
      </pc:sldChg>
      <pc:sldChg chg="del">
        <pc:chgData name="Mikkonen Hanne" userId="5a557d90-2fc0-4583-be01-62766ce855fb" providerId="ADAL" clId="{32863AD0-D989-4AF6-B920-5A32B1E501ED}" dt="2024-02-06T19:06:11.215" v="0" actId="47"/>
        <pc:sldMkLst>
          <pc:docMk/>
          <pc:sldMk cId="1542790302" sldId="399"/>
        </pc:sldMkLst>
      </pc:sldChg>
      <pc:sldChg chg="del">
        <pc:chgData name="Mikkonen Hanne" userId="5a557d90-2fc0-4583-be01-62766ce855fb" providerId="ADAL" clId="{32863AD0-D989-4AF6-B920-5A32B1E501ED}" dt="2024-02-06T19:06:11.215" v="0" actId="47"/>
        <pc:sldMkLst>
          <pc:docMk/>
          <pc:sldMk cId="1664162004" sldId="542"/>
        </pc:sldMkLst>
      </pc:sldChg>
      <pc:sldChg chg="del">
        <pc:chgData name="Mikkonen Hanne" userId="5a557d90-2fc0-4583-be01-62766ce855fb" providerId="ADAL" clId="{32863AD0-D989-4AF6-B920-5A32B1E501ED}" dt="2024-02-06T19:06:11.215" v="0" actId="47"/>
        <pc:sldMkLst>
          <pc:docMk/>
          <pc:sldMk cId="1061810042" sldId="543"/>
        </pc:sldMkLst>
      </pc:sldChg>
      <pc:sldChg chg="del">
        <pc:chgData name="Mikkonen Hanne" userId="5a557d90-2fc0-4583-be01-62766ce855fb" providerId="ADAL" clId="{32863AD0-D989-4AF6-B920-5A32B1E501ED}" dt="2024-02-06T19:06:11.215" v="0" actId="47"/>
        <pc:sldMkLst>
          <pc:docMk/>
          <pc:sldMk cId="126430368" sldId="589"/>
        </pc:sldMkLst>
      </pc:sldChg>
      <pc:sldChg chg="del">
        <pc:chgData name="Mikkonen Hanne" userId="5a557d90-2fc0-4583-be01-62766ce855fb" providerId="ADAL" clId="{32863AD0-D989-4AF6-B920-5A32B1E501ED}" dt="2024-02-06T19:06:11.215" v="0" actId="47"/>
        <pc:sldMkLst>
          <pc:docMk/>
          <pc:sldMk cId="1865613655" sldId="590"/>
        </pc:sldMkLst>
      </pc:sldChg>
      <pc:sldChg chg="del">
        <pc:chgData name="Mikkonen Hanne" userId="5a557d90-2fc0-4583-be01-62766ce855fb" providerId="ADAL" clId="{32863AD0-D989-4AF6-B920-5A32B1E501ED}" dt="2024-02-06T19:06:11.215" v="0" actId="47"/>
        <pc:sldMkLst>
          <pc:docMk/>
          <pc:sldMk cId="338844145" sldId="591"/>
        </pc:sldMkLst>
      </pc:sldChg>
      <pc:sldChg chg="del">
        <pc:chgData name="Mikkonen Hanne" userId="5a557d90-2fc0-4583-be01-62766ce855fb" providerId="ADAL" clId="{32863AD0-D989-4AF6-B920-5A32B1E501ED}" dt="2024-02-06T19:06:11.215" v="0" actId="47"/>
        <pc:sldMkLst>
          <pc:docMk/>
          <pc:sldMk cId="3286693426" sldId="592"/>
        </pc:sldMkLst>
      </pc:sldChg>
      <pc:sldChg chg="del">
        <pc:chgData name="Mikkonen Hanne" userId="5a557d90-2fc0-4583-be01-62766ce855fb" providerId="ADAL" clId="{32863AD0-D989-4AF6-B920-5A32B1E501ED}" dt="2024-02-06T19:06:11.215" v="0" actId="47"/>
        <pc:sldMkLst>
          <pc:docMk/>
          <pc:sldMk cId="4206204295" sldId="593"/>
        </pc:sldMkLst>
      </pc:sldChg>
      <pc:sldChg chg="del">
        <pc:chgData name="Mikkonen Hanne" userId="5a557d90-2fc0-4583-be01-62766ce855fb" providerId="ADAL" clId="{32863AD0-D989-4AF6-B920-5A32B1E501ED}" dt="2024-02-06T19:06:11.215" v="0" actId="47"/>
        <pc:sldMkLst>
          <pc:docMk/>
          <pc:sldMk cId="2261240198" sldId="594"/>
        </pc:sldMkLst>
      </pc:sldChg>
      <pc:sldChg chg="del">
        <pc:chgData name="Mikkonen Hanne" userId="5a557d90-2fc0-4583-be01-62766ce855fb" providerId="ADAL" clId="{32863AD0-D989-4AF6-B920-5A32B1E501ED}" dt="2024-02-06T19:06:11.215" v="0" actId="47"/>
        <pc:sldMkLst>
          <pc:docMk/>
          <pc:sldMk cId="642135903" sldId="595"/>
        </pc:sldMkLst>
      </pc:sldChg>
      <pc:sldChg chg="del">
        <pc:chgData name="Mikkonen Hanne" userId="5a557d90-2fc0-4583-be01-62766ce855fb" providerId="ADAL" clId="{32863AD0-D989-4AF6-B920-5A32B1E501ED}" dt="2024-02-06T19:06:11.215" v="0" actId="47"/>
        <pc:sldMkLst>
          <pc:docMk/>
          <pc:sldMk cId="871156527" sldId="596"/>
        </pc:sldMkLst>
      </pc:sldChg>
      <pc:sldChg chg="del">
        <pc:chgData name="Mikkonen Hanne" userId="5a557d90-2fc0-4583-be01-62766ce855fb" providerId="ADAL" clId="{32863AD0-D989-4AF6-B920-5A32B1E501ED}" dt="2024-02-06T19:06:11.215" v="0" actId="47"/>
        <pc:sldMkLst>
          <pc:docMk/>
          <pc:sldMk cId="2748967408" sldId="597"/>
        </pc:sldMkLst>
      </pc:sldChg>
      <pc:sldChg chg="del">
        <pc:chgData name="Mikkonen Hanne" userId="5a557d90-2fc0-4583-be01-62766ce855fb" providerId="ADAL" clId="{32863AD0-D989-4AF6-B920-5A32B1E501ED}" dt="2024-02-06T19:06:11.215" v="0" actId="47"/>
        <pc:sldMkLst>
          <pc:docMk/>
          <pc:sldMk cId="3755349348" sldId="598"/>
        </pc:sldMkLst>
      </pc:sldChg>
      <pc:sldChg chg="del">
        <pc:chgData name="Mikkonen Hanne" userId="5a557d90-2fc0-4583-be01-62766ce855fb" providerId="ADAL" clId="{32863AD0-D989-4AF6-B920-5A32B1E501ED}" dt="2024-02-06T19:06:11.215" v="0" actId="47"/>
        <pc:sldMkLst>
          <pc:docMk/>
          <pc:sldMk cId="657053138" sldId="599"/>
        </pc:sldMkLst>
      </pc:sldChg>
      <pc:sldChg chg="del">
        <pc:chgData name="Mikkonen Hanne" userId="5a557d90-2fc0-4583-be01-62766ce855fb" providerId="ADAL" clId="{32863AD0-D989-4AF6-B920-5A32B1E501ED}" dt="2024-02-06T19:06:11.215" v="0" actId="47"/>
        <pc:sldMkLst>
          <pc:docMk/>
          <pc:sldMk cId="4067126322" sldId="600"/>
        </pc:sldMkLst>
      </pc:sldChg>
      <pc:sldChg chg="del">
        <pc:chgData name="Mikkonen Hanne" userId="5a557d90-2fc0-4583-be01-62766ce855fb" providerId="ADAL" clId="{32863AD0-D989-4AF6-B920-5A32B1E501ED}" dt="2024-02-06T19:06:11.215" v="0" actId="47"/>
        <pc:sldMkLst>
          <pc:docMk/>
          <pc:sldMk cId="1722398440" sldId="601"/>
        </pc:sldMkLst>
      </pc:sldChg>
      <pc:sldChg chg="del">
        <pc:chgData name="Mikkonen Hanne" userId="5a557d90-2fc0-4583-be01-62766ce855fb" providerId="ADAL" clId="{32863AD0-D989-4AF6-B920-5A32B1E501ED}" dt="2024-02-06T19:06:11.215" v="0" actId="47"/>
        <pc:sldMkLst>
          <pc:docMk/>
          <pc:sldMk cId="3324805631" sldId="602"/>
        </pc:sldMkLst>
      </pc:sldChg>
      <pc:sldChg chg="del">
        <pc:chgData name="Mikkonen Hanne" userId="5a557d90-2fc0-4583-be01-62766ce855fb" providerId="ADAL" clId="{32863AD0-D989-4AF6-B920-5A32B1E501ED}" dt="2024-02-06T19:06:11.215" v="0" actId="47"/>
        <pc:sldMkLst>
          <pc:docMk/>
          <pc:sldMk cId="2337476791" sldId="603"/>
        </pc:sldMkLst>
      </pc:sldChg>
      <pc:sldChg chg="del">
        <pc:chgData name="Mikkonen Hanne" userId="5a557d90-2fc0-4583-be01-62766ce855fb" providerId="ADAL" clId="{32863AD0-D989-4AF6-B920-5A32B1E501ED}" dt="2024-02-06T19:06:11.215" v="0" actId="47"/>
        <pc:sldMkLst>
          <pc:docMk/>
          <pc:sldMk cId="3630127086" sldId="604"/>
        </pc:sldMkLst>
      </pc:sldChg>
      <pc:sldChg chg="del">
        <pc:chgData name="Mikkonen Hanne" userId="5a557d90-2fc0-4583-be01-62766ce855fb" providerId="ADAL" clId="{32863AD0-D989-4AF6-B920-5A32B1E501ED}" dt="2024-02-06T19:06:11.215" v="0" actId="47"/>
        <pc:sldMkLst>
          <pc:docMk/>
          <pc:sldMk cId="1160969863" sldId="605"/>
        </pc:sldMkLst>
      </pc:sldChg>
      <pc:sldChg chg="add">
        <pc:chgData name="Mikkonen Hanne" userId="5a557d90-2fc0-4583-be01-62766ce855fb" providerId="ADAL" clId="{32863AD0-D989-4AF6-B920-5A32B1E501ED}" dt="2024-02-06T19:06:35.293" v="1"/>
        <pc:sldMkLst>
          <pc:docMk/>
          <pc:sldMk cId="1865613655" sldId="792"/>
        </pc:sldMkLst>
      </pc:sldChg>
      <pc:sldChg chg="modSp new mod">
        <pc:chgData name="Mikkonen Hanne" userId="5a557d90-2fc0-4583-be01-62766ce855fb" providerId="ADAL" clId="{32863AD0-D989-4AF6-B920-5A32B1E501ED}" dt="2024-02-06T19:07:50.471" v="33" actId="20577"/>
        <pc:sldMkLst>
          <pc:docMk/>
          <pc:sldMk cId="989103260" sldId="793"/>
        </pc:sldMkLst>
        <pc:spChg chg="mod">
          <ac:chgData name="Mikkonen Hanne" userId="5a557d90-2fc0-4583-be01-62766ce855fb" providerId="ADAL" clId="{32863AD0-D989-4AF6-B920-5A32B1E501ED}" dt="2024-02-06T19:07:50.471" v="33" actId="20577"/>
          <ac:spMkLst>
            <pc:docMk/>
            <pc:sldMk cId="989103260" sldId="793"/>
            <ac:spMk id="2" creationId="{7A065A92-F472-CC7C-1733-D85D7A7816D7}"/>
          </ac:spMkLst>
        </pc:spChg>
      </pc:sldChg>
      <pc:sldChg chg="modSp new mod">
        <pc:chgData name="Mikkonen Hanne" userId="5a557d90-2fc0-4583-be01-62766ce855fb" providerId="ADAL" clId="{32863AD0-D989-4AF6-B920-5A32B1E501ED}" dt="2024-02-06T19:08:19.080" v="73" actId="20577"/>
        <pc:sldMkLst>
          <pc:docMk/>
          <pc:sldMk cId="1424355330" sldId="794"/>
        </pc:sldMkLst>
        <pc:spChg chg="mod">
          <ac:chgData name="Mikkonen Hanne" userId="5a557d90-2fc0-4583-be01-62766ce855fb" providerId="ADAL" clId="{32863AD0-D989-4AF6-B920-5A32B1E501ED}" dt="2024-02-06T19:08:19.080" v="73" actId="20577"/>
          <ac:spMkLst>
            <pc:docMk/>
            <pc:sldMk cId="1424355330" sldId="794"/>
            <ac:spMk id="2" creationId="{CF4880BA-B0AE-013F-FE58-0F60D2E0487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52.xml"/><Relationship Id="rId1" Type="http://schemas.microsoft.com/office/2011/relationships/chartStyle" Target="style52.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53.xml"/><Relationship Id="rId1" Type="http://schemas.microsoft.com/office/2011/relationships/chartStyle" Target="style53.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54.xml"/><Relationship Id="rId1" Type="http://schemas.microsoft.com/office/2011/relationships/chartStyle" Target="style54.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55.xml"/><Relationship Id="rId1" Type="http://schemas.microsoft.com/office/2011/relationships/chartStyle" Target="style55.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6.xml"/><Relationship Id="rId1" Type="http://schemas.microsoft.com/office/2011/relationships/chartStyle" Target="style56.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7.xml"/><Relationship Id="rId1" Type="http://schemas.microsoft.com/office/2011/relationships/chartStyle" Target="style57.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8.xml"/><Relationship Id="rId1" Type="http://schemas.microsoft.com/office/2011/relationships/chartStyle" Target="style58.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9.xml"/><Relationship Id="rId1" Type="http://schemas.microsoft.com/office/2011/relationships/chartStyle" Target="style59.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60.xml"/><Relationship Id="rId1" Type="http://schemas.microsoft.com/office/2011/relationships/chartStyle" Target="style60.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61.xml"/><Relationship Id="rId1" Type="http://schemas.microsoft.com/office/2011/relationships/chartStyle" Target="style61.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62.xml"/><Relationship Id="rId1" Type="http://schemas.microsoft.com/office/2011/relationships/chartStyle" Target="style62.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63.xml"/><Relationship Id="rId1" Type="http://schemas.microsoft.com/office/2011/relationships/chartStyle" Target="style63.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64.xml"/><Relationship Id="rId1" Type="http://schemas.microsoft.com/office/2011/relationships/chartStyle" Target="style64.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65.xml"/><Relationship Id="rId1" Type="http://schemas.microsoft.com/office/2011/relationships/chartStyle" Target="style65.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6.xml"/><Relationship Id="rId1" Type="http://schemas.microsoft.com/office/2011/relationships/chartStyle" Target="style6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7.xml"/><Relationship Id="rId1" Type="http://schemas.microsoft.com/office/2011/relationships/chartStyle" Target="style6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8.xml"/><Relationship Id="rId1" Type="http://schemas.microsoft.com/office/2011/relationships/chartStyle" Target="style68.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9.xml"/><Relationship Id="rId1" Type="http://schemas.microsoft.com/office/2011/relationships/chartStyle" Target="style69.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70.xml"/><Relationship Id="rId1" Type="http://schemas.microsoft.com/office/2011/relationships/chartStyle" Target="style70.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71.xml"/><Relationship Id="rId1" Type="http://schemas.microsoft.com/office/2011/relationships/chartStyle" Target="style7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72.xml"/><Relationship Id="rId1" Type="http://schemas.microsoft.com/office/2011/relationships/chartStyle" Target="style72.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73.xml"/><Relationship Id="rId1" Type="http://schemas.microsoft.com/office/2011/relationships/chartStyle" Target="style73.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74.xml"/><Relationship Id="rId1" Type="http://schemas.microsoft.com/office/2011/relationships/chartStyle" Target="style74.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75.xml"/><Relationship Id="rId1" Type="http://schemas.microsoft.com/office/2011/relationships/chartStyle" Target="style75.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6.xml"/><Relationship Id="rId1" Type="http://schemas.microsoft.com/office/2011/relationships/chartStyle" Target="style76.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7.xml"/><Relationship Id="rId1" Type="http://schemas.microsoft.com/office/2011/relationships/chartStyle" Target="style77.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8.xml"/><Relationship Id="rId1" Type="http://schemas.microsoft.com/office/2011/relationships/chartStyle" Target="style78.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9.xml"/><Relationship Id="rId1" Type="http://schemas.microsoft.com/office/2011/relationships/chartStyle" Target="style79.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80.xml"/><Relationship Id="rId1" Type="http://schemas.microsoft.com/office/2011/relationships/chartStyle" Target="style80.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81.xml"/><Relationship Id="rId1" Type="http://schemas.microsoft.com/office/2011/relationships/chartStyle" Target="style8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82.xml"/><Relationship Id="rId1" Type="http://schemas.microsoft.com/office/2011/relationships/chartStyle" Target="style82.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83.xml"/><Relationship Id="rId1" Type="http://schemas.microsoft.com/office/2011/relationships/chartStyle" Target="style83.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84.xml"/><Relationship Id="rId1" Type="http://schemas.microsoft.com/office/2011/relationships/chartStyle" Target="style84.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85.xml"/><Relationship Id="rId1" Type="http://schemas.microsoft.com/office/2011/relationships/chartStyle" Target="style85.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6.xml"/><Relationship Id="rId1" Type="http://schemas.microsoft.com/office/2011/relationships/chartStyle" Target="style86.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7.xml"/><Relationship Id="rId1" Type="http://schemas.microsoft.com/office/2011/relationships/chartStyle" Target="style87.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8.xml"/><Relationship Id="rId1" Type="http://schemas.microsoft.com/office/2011/relationships/chartStyle" Target="style88.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9.xml"/><Relationship Id="rId1" Type="http://schemas.microsoft.com/office/2011/relationships/chartStyle" Target="style89.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90.xml"/><Relationship Id="rId1" Type="http://schemas.microsoft.com/office/2011/relationships/chartStyle" Target="style90.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91.xml"/><Relationship Id="rId1" Type="http://schemas.microsoft.com/office/2011/relationships/chartStyle" Target="style9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92.xml"/><Relationship Id="rId1" Type="http://schemas.microsoft.com/office/2011/relationships/chartStyle" Target="style9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93.xml"/><Relationship Id="rId1" Type="http://schemas.microsoft.com/office/2011/relationships/chartStyle" Target="style93.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94.xml"/><Relationship Id="rId1" Type="http://schemas.microsoft.com/office/2011/relationships/chartStyle" Target="style94.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95.xml"/><Relationship Id="rId1" Type="http://schemas.microsoft.com/office/2011/relationships/chartStyle" Target="style95.xml"/><Relationship Id="rId4" Type="http://schemas.openxmlformats.org/officeDocument/2006/relationships/chartUserShapes" Target="../drawings/drawing1.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6.xml"/><Relationship Id="rId1" Type="http://schemas.microsoft.com/office/2011/relationships/chartStyle" Target="style96.xml"/></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97.xml"/><Relationship Id="rId1" Type="http://schemas.microsoft.com/office/2011/relationships/chartStyle" Target="style97.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98.xml"/><Relationship Id="rId1" Type="http://schemas.microsoft.com/office/2011/relationships/chartStyle" Target="style98.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99.xml"/><Relationship Id="rId1" Type="http://schemas.microsoft.com/office/2011/relationships/chartStyle" Target="style99.xml"/></Relationships>
</file>

<file path=ppt/charts/_rels/chart148.xml.rels><?xml version="1.0" encoding="UTF-8" standalone="yes"?>
<Relationships xmlns="http://schemas.openxmlformats.org/package/2006/relationships"><Relationship Id="rId3" Type="http://schemas.openxmlformats.org/officeDocument/2006/relationships/package" Target="../embeddings/Microsoft_Excel_Worksheet147.xlsx"/><Relationship Id="rId2" Type="http://schemas.microsoft.com/office/2011/relationships/chartColorStyle" Target="colors100.xml"/><Relationship Id="rId1" Type="http://schemas.microsoft.com/office/2011/relationships/chartStyle" Target="style100.xml"/></Relationships>
</file>

<file path=ppt/charts/_rels/chart149.xml.rels><?xml version="1.0" encoding="UTF-8" standalone="yes"?>
<Relationships xmlns="http://schemas.openxmlformats.org/package/2006/relationships"><Relationship Id="rId3" Type="http://schemas.openxmlformats.org/officeDocument/2006/relationships/package" Target="../embeddings/Microsoft_Excel_Worksheet148.xlsx"/><Relationship Id="rId2" Type="http://schemas.microsoft.com/office/2011/relationships/chartColorStyle" Target="colors101.xml"/><Relationship Id="rId1" Type="http://schemas.microsoft.com/office/2011/relationships/chartStyle" Target="style101.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0.xml.rels><?xml version="1.0" encoding="UTF-8" standalone="yes"?>
<Relationships xmlns="http://schemas.openxmlformats.org/package/2006/relationships"><Relationship Id="rId3" Type="http://schemas.openxmlformats.org/officeDocument/2006/relationships/package" Target="../embeddings/Microsoft_Excel_Worksheet149.xlsx"/><Relationship Id="rId2" Type="http://schemas.microsoft.com/office/2011/relationships/chartColorStyle" Target="colors102.xml"/><Relationship Id="rId1" Type="http://schemas.microsoft.com/office/2011/relationships/chartStyle" Target="style102.xml"/></Relationships>
</file>

<file path=ppt/charts/_rels/chart151.xml.rels><?xml version="1.0" encoding="UTF-8" standalone="yes"?>
<Relationships xmlns="http://schemas.openxmlformats.org/package/2006/relationships"><Relationship Id="rId3" Type="http://schemas.openxmlformats.org/officeDocument/2006/relationships/package" Target="../embeddings/Microsoft_Excel_Worksheet150.xlsx"/><Relationship Id="rId2" Type="http://schemas.microsoft.com/office/2011/relationships/chartColorStyle" Target="colors103.xml"/><Relationship Id="rId1" Type="http://schemas.microsoft.com/office/2011/relationships/chartStyle" Target="style103.xml"/></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104.xml"/><Relationship Id="rId1" Type="http://schemas.microsoft.com/office/2011/relationships/chartStyle" Target="style10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3.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6.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8.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9.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0.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1.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2.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3.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4.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6.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7.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8.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xml"/><Relationship Id="rId1" Type="http://schemas.microsoft.com/office/2011/relationships/chartStyle" Target="style2.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xml"/><Relationship Id="rId1" Type="http://schemas.microsoft.com/office/2011/relationships/chartStyle" Target="style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xml"/><Relationship Id="rId1" Type="http://schemas.microsoft.com/office/2011/relationships/chartStyle" Target="style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xml"/><Relationship Id="rId1" Type="http://schemas.microsoft.com/office/2011/relationships/chartStyle" Target="style5.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6.xml"/><Relationship Id="rId1" Type="http://schemas.microsoft.com/office/2011/relationships/chartStyle" Target="style6.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7.xml"/><Relationship Id="rId1" Type="http://schemas.microsoft.com/office/2011/relationships/chartStyle" Target="style7.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8.xml"/><Relationship Id="rId1" Type="http://schemas.microsoft.com/office/2011/relationships/chartStyle" Target="style8.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9.xml"/><Relationship Id="rId1" Type="http://schemas.microsoft.com/office/2011/relationships/chartStyle" Target="style9.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10.xml"/><Relationship Id="rId1" Type="http://schemas.microsoft.com/office/2011/relationships/chartStyle" Target="style10.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11.xml"/><Relationship Id="rId1" Type="http://schemas.microsoft.com/office/2011/relationships/chartStyle" Target="style1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12.xml"/><Relationship Id="rId1" Type="http://schemas.microsoft.com/office/2011/relationships/chartStyle" Target="style12.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13.xml"/><Relationship Id="rId1" Type="http://schemas.microsoft.com/office/2011/relationships/chartStyle" Target="style13.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14.xml"/><Relationship Id="rId1" Type="http://schemas.microsoft.com/office/2011/relationships/chartStyle" Target="style14.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15.xml"/><Relationship Id="rId1" Type="http://schemas.microsoft.com/office/2011/relationships/chartStyle" Target="style15.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16.xml"/><Relationship Id="rId1" Type="http://schemas.microsoft.com/office/2011/relationships/chartStyle" Target="style16.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17.xml"/><Relationship Id="rId1" Type="http://schemas.microsoft.com/office/2011/relationships/chartStyle" Target="style17.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18.xml"/><Relationship Id="rId1" Type="http://schemas.microsoft.com/office/2011/relationships/chartStyle" Target="style18.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19.xml"/><Relationship Id="rId1" Type="http://schemas.microsoft.com/office/2011/relationships/chartStyle" Target="style19.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0.xml"/><Relationship Id="rId1" Type="http://schemas.microsoft.com/office/2011/relationships/chartStyle" Target="style20.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1.xml"/><Relationship Id="rId1" Type="http://schemas.microsoft.com/office/2011/relationships/chartStyle" Target="style21.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2.xml"/><Relationship Id="rId1" Type="http://schemas.microsoft.com/office/2011/relationships/chartStyle" Target="style22.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23.xml"/><Relationship Id="rId1" Type="http://schemas.microsoft.com/office/2011/relationships/chartStyle" Target="style23.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4.xml"/><Relationship Id="rId1" Type="http://schemas.microsoft.com/office/2011/relationships/chartStyle" Target="style24.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5.xml"/><Relationship Id="rId1" Type="http://schemas.microsoft.com/office/2011/relationships/chartStyle" Target="style25.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6.xml"/><Relationship Id="rId1" Type="http://schemas.microsoft.com/office/2011/relationships/chartStyle" Target="style26.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7.xml"/><Relationship Id="rId1" Type="http://schemas.microsoft.com/office/2011/relationships/chartStyle" Target="style27.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8.xml"/><Relationship Id="rId1" Type="http://schemas.microsoft.com/office/2011/relationships/chartStyle" Target="style28.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9.xml"/><Relationship Id="rId1" Type="http://schemas.microsoft.com/office/2011/relationships/chartStyle" Target="style29.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30.xml"/><Relationship Id="rId1" Type="http://schemas.microsoft.com/office/2011/relationships/chartStyle" Target="style30.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1.xml"/><Relationship Id="rId1" Type="http://schemas.microsoft.com/office/2011/relationships/chartStyle" Target="style31.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32.xml"/><Relationship Id="rId1" Type="http://schemas.microsoft.com/office/2011/relationships/chartStyle" Target="style32.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33.xml"/><Relationship Id="rId1" Type="http://schemas.microsoft.com/office/2011/relationships/chartStyle" Target="style33.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34.xml"/><Relationship Id="rId1" Type="http://schemas.microsoft.com/office/2011/relationships/chartStyle" Target="style34.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5.xml"/><Relationship Id="rId1" Type="http://schemas.microsoft.com/office/2011/relationships/chartStyle" Target="style35.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6.xml"/><Relationship Id="rId1" Type="http://schemas.microsoft.com/office/2011/relationships/chartStyle" Target="style36.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7.xml"/><Relationship Id="rId1" Type="http://schemas.microsoft.com/office/2011/relationships/chartStyle" Target="style37.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8.xml"/><Relationship Id="rId1" Type="http://schemas.microsoft.com/office/2011/relationships/chartStyle" Target="style38.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9.xml"/><Relationship Id="rId1" Type="http://schemas.microsoft.com/office/2011/relationships/chartStyle" Target="style39.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40.xml"/><Relationship Id="rId1" Type="http://schemas.microsoft.com/office/2011/relationships/chartStyle" Target="style40.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41.xml"/><Relationship Id="rId1" Type="http://schemas.microsoft.com/office/2011/relationships/chartStyle" Target="style41.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0.xml.rels><?xml version="1.0" encoding="UTF-8" standalone="yes"?>
<Relationships xmlns="http://schemas.openxmlformats.org/package/2006/relationships"><Relationship Id="rId3" Type="http://schemas.openxmlformats.org/officeDocument/2006/relationships/package" Target="../embeddings/Microsoft_Excel_Worksheet89.xlsx"/><Relationship Id="rId2" Type="http://schemas.microsoft.com/office/2011/relationships/chartColorStyle" Target="colors42.xml"/><Relationship Id="rId1" Type="http://schemas.microsoft.com/office/2011/relationships/chartStyle" Target="style42.xml"/></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43.xml"/><Relationship Id="rId1" Type="http://schemas.microsoft.com/office/2011/relationships/chartStyle" Target="style43.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44.xml"/><Relationship Id="rId1" Type="http://schemas.microsoft.com/office/2011/relationships/chartStyle" Target="style44.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5.xml"/><Relationship Id="rId1" Type="http://schemas.microsoft.com/office/2011/relationships/chartStyle" Target="style45.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46.xml"/><Relationship Id="rId1" Type="http://schemas.microsoft.com/office/2011/relationships/chartStyle" Target="style46.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7.xml"/><Relationship Id="rId1" Type="http://schemas.microsoft.com/office/2011/relationships/chartStyle" Target="style47.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8.xml"/><Relationship Id="rId1" Type="http://schemas.microsoft.com/office/2011/relationships/chartStyle" Target="style48.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9.xml"/><Relationship Id="rId1" Type="http://schemas.microsoft.com/office/2011/relationships/chartStyle" Target="style49.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50.xml"/><Relationship Id="rId1" Type="http://schemas.microsoft.com/office/2011/relationships/chartStyle" Target="style50.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51.xml"/><Relationship Id="rId1" Type="http://schemas.microsoft.com/office/2011/relationships/chartStyle" Target="style5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Taul1!$B$1</c:f>
              <c:strCache>
                <c:ptCount val="1"/>
                <c:pt idx="0">
                  <c:v>Muutos 3Q23 vs. 2Q23</c:v>
                </c:pt>
              </c:strCache>
            </c:strRef>
          </c:tx>
          <c:spPr>
            <a:solidFill>
              <a:schemeClr val="accent3"/>
            </a:solidFill>
            <a:ln>
              <a:noFill/>
            </a:ln>
            <a:effectLst/>
          </c:spPr>
          <c:invertIfNegative val="0"/>
          <c:dPt>
            <c:idx val="7"/>
            <c:invertIfNegative val="0"/>
            <c:bubble3D val="0"/>
            <c:spPr>
              <a:solidFill>
                <a:schemeClr val="accent1"/>
              </a:solidFill>
              <a:ln>
                <a:noFill/>
              </a:ln>
              <a:effectLst/>
            </c:spPr>
            <c:extLst>
              <c:ext xmlns:c16="http://schemas.microsoft.com/office/drawing/2014/chart" uri="{C3380CC4-5D6E-409C-BE32-E72D297353CC}">
                <c16:uniqueId val="{00000006-F038-415A-9CE0-45ADFC809E1C}"/>
              </c:ext>
            </c:extLst>
          </c:dPt>
          <c:dLbls>
            <c:dLbl>
              <c:idx val="0"/>
              <c:layout>
                <c:manualLayout>
                  <c:x val="-0.24063564131668558"/>
                  <c:y val="1.4343345816938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038-415A-9CE0-45ADFC809E1C}"/>
                </c:ext>
              </c:extLst>
            </c:dLbl>
            <c:dLbl>
              <c:idx val="1"/>
              <c:layout>
                <c:manualLayout>
                  <c:x val="-0.21642073401437761"/>
                  <c:y val="3.58583645423443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038-415A-9CE0-45ADFC809E1C}"/>
                </c:ext>
              </c:extLst>
            </c:dLbl>
            <c:dLbl>
              <c:idx val="2"/>
              <c:layout>
                <c:manualLayout>
                  <c:x val="-0.21036700718880061"/>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038-415A-9CE0-45ADFC809E1C}"/>
                </c:ext>
              </c:extLst>
            </c:dLbl>
            <c:dLbl>
              <c:idx val="3"/>
              <c:layout>
                <c:manualLayout>
                  <c:x val="-0.16950435111615589"/>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038-415A-9CE0-45ADFC809E1C}"/>
                </c:ext>
              </c:extLst>
            </c:dLbl>
            <c:dLbl>
              <c:idx val="4"/>
              <c:layout>
                <c:manualLayout>
                  <c:x val="-0.15437003405221339"/>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038-415A-9CE0-45ADFC809E1C}"/>
                </c:ext>
              </c:extLst>
            </c:dLbl>
            <c:dLbl>
              <c:idx val="5"/>
              <c:layout>
                <c:manualLayout>
                  <c:x val="-0.13923571698827089"/>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038-415A-9CE0-45ADFC809E1C}"/>
                </c:ext>
              </c:extLst>
            </c:dLbl>
            <c:dLbl>
              <c:idx val="6"/>
              <c:layout>
                <c:manualLayout>
                  <c:x val="-0.12864169504351117"/>
                  <c:y val="3.58583645423449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038-415A-9CE0-45ADFC809E1C}"/>
                </c:ext>
              </c:extLst>
            </c:dLbl>
            <c:dLbl>
              <c:idx val="7"/>
              <c:layout>
                <c:manualLayout>
                  <c:x val="-0.1029133560348089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038-415A-9CE0-45ADFC809E1C}"/>
                </c:ext>
              </c:extLst>
            </c:dLbl>
            <c:numFmt formatCode="0.0\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Taul1!$A$2:$A$17</c:f>
              <c:strCache>
                <c:ptCount val="16"/>
                <c:pt idx="0">
                  <c:v>Etelä-Savo</c:v>
                </c:pt>
                <c:pt idx="1">
                  <c:v>Pohjois-Pohjanmaa</c:v>
                </c:pt>
                <c:pt idx="2">
                  <c:v>Kaakkois-Suomi</c:v>
                </c:pt>
                <c:pt idx="3">
                  <c:v>Etelä-Pohjanmaa</c:v>
                </c:pt>
                <c:pt idx="4">
                  <c:v>Pirkanmaa</c:v>
                </c:pt>
                <c:pt idx="5">
                  <c:v>Uusimaa</c:v>
                </c:pt>
                <c:pt idx="6">
                  <c:v>Lappi</c:v>
                </c:pt>
                <c:pt idx="7">
                  <c:v>Koko maa</c:v>
                </c:pt>
                <c:pt idx="8">
                  <c:v>Satakunta</c:v>
                </c:pt>
                <c:pt idx="9">
                  <c:v>Varsinais-Suomi</c:v>
                </c:pt>
                <c:pt idx="10">
                  <c:v>Häme</c:v>
                </c:pt>
                <c:pt idx="11">
                  <c:v>Pohjois-Karjala</c:v>
                </c:pt>
                <c:pt idx="12">
                  <c:v>Pohjanmaa</c:v>
                </c:pt>
                <c:pt idx="13">
                  <c:v>Pohjois-Savo</c:v>
                </c:pt>
                <c:pt idx="14">
                  <c:v>Keski-Suomi</c:v>
                </c:pt>
                <c:pt idx="15">
                  <c:v>Kainuu</c:v>
                </c:pt>
              </c:strCache>
            </c:strRef>
          </c:cat>
          <c:val>
            <c:numRef>
              <c:f>Taul1!$B$2:$B$17</c:f>
              <c:numCache>
                <c:formatCode>0.00%</c:formatCode>
                <c:ptCount val="16"/>
                <c:pt idx="0">
                  <c:v>-7.0000000000000007E-2</c:v>
                </c:pt>
                <c:pt idx="1">
                  <c:v>-0.06</c:v>
                </c:pt>
                <c:pt idx="2">
                  <c:v>-5.6000000000000001E-2</c:v>
                </c:pt>
                <c:pt idx="3">
                  <c:v>-3.9E-2</c:v>
                </c:pt>
                <c:pt idx="4">
                  <c:v>-3.2000000000000001E-2</c:v>
                </c:pt>
                <c:pt idx="5">
                  <c:v>-2.9000000000000001E-2</c:v>
                </c:pt>
                <c:pt idx="6">
                  <c:v>-2.3E-2</c:v>
                </c:pt>
                <c:pt idx="7">
                  <c:v>-1.0999999999999999E-2</c:v>
                </c:pt>
                <c:pt idx="8">
                  <c:v>2E-3</c:v>
                </c:pt>
                <c:pt idx="9">
                  <c:v>0.01</c:v>
                </c:pt>
                <c:pt idx="10">
                  <c:v>1.4E-2</c:v>
                </c:pt>
                <c:pt idx="11">
                  <c:v>2.1999999999999999E-2</c:v>
                </c:pt>
                <c:pt idx="12">
                  <c:v>2.7E-2</c:v>
                </c:pt>
                <c:pt idx="13">
                  <c:v>2.8000000000000001E-2</c:v>
                </c:pt>
                <c:pt idx="14">
                  <c:v>3.7999999999999999E-2</c:v>
                </c:pt>
                <c:pt idx="15">
                  <c:v>0.255</c:v>
                </c:pt>
              </c:numCache>
            </c:numRef>
          </c:val>
          <c:extLst>
            <c:ext xmlns:c16="http://schemas.microsoft.com/office/drawing/2014/chart" uri="{C3380CC4-5D6E-409C-BE32-E72D297353CC}">
              <c16:uniqueId val="{00000000-F038-415A-9CE0-45ADFC809E1C}"/>
            </c:ext>
          </c:extLst>
        </c:ser>
        <c:dLbls>
          <c:showLegendKey val="0"/>
          <c:showVal val="0"/>
          <c:showCatName val="0"/>
          <c:showSerName val="0"/>
          <c:showPercent val="0"/>
          <c:showBubbleSize val="0"/>
        </c:dLbls>
        <c:gapWidth val="182"/>
        <c:axId val="1646541327"/>
        <c:axId val="961327071"/>
      </c:barChart>
      <c:catAx>
        <c:axId val="16465413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961327071"/>
        <c:crosses val="autoZero"/>
        <c:auto val="1"/>
        <c:lblAlgn val="ctr"/>
        <c:lblOffset val="100"/>
        <c:noMultiLvlLbl val="0"/>
      </c:catAx>
      <c:valAx>
        <c:axId val="961327071"/>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6465413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2A7-4419-8538-FA214A72530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2A7-4419-8538-FA214A72530D}"/>
              </c:ext>
            </c:extLst>
          </c:dPt>
          <c:cat>
            <c:strRef>
              <c:f>vienti!$A$2:$A$3</c:f>
              <c:strCache>
                <c:ptCount val="2"/>
                <c:pt idx="0">
                  <c:v>Teknologiateollisuus</c:v>
                </c:pt>
                <c:pt idx="1">
                  <c:v>Muut toimialat</c:v>
                </c:pt>
              </c:strCache>
            </c:strRef>
          </c:cat>
          <c:val>
            <c:numRef>
              <c:f>vienti!$B$2:$B$3</c:f>
              <c:numCache>
                <c:formatCode>General</c:formatCode>
                <c:ptCount val="2"/>
                <c:pt idx="0">
                  <c:v>16</c:v>
                </c:pt>
                <c:pt idx="1">
                  <c:v>84</c:v>
                </c:pt>
              </c:numCache>
            </c:numRef>
          </c:val>
          <c:extLst>
            <c:ext xmlns:c16="http://schemas.microsoft.com/office/drawing/2014/chart" uri="{C3380CC4-5D6E-409C-BE32-E72D297353CC}">
              <c16:uniqueId val="{00000004-12A7-4419-8538-FA214A72530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Pohjois-Karjala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0.02</c:v>
                </c:pt>
                <c:pt idx="1">
                  <c:v>0.1</c:v>
                </c:pt>
                <c:pt idx="2">
                  <c:v>0.16</c:v>
                </c:pt>
                <c:pt idx="3">
                  <c:v>0.17</c:v>
                </c:pt>
                <c:pt idx="4">
                  <c:v>0.17</c:v>
                </c:pt>
                <c:pt idx="5">
                  <c:v>0.15</c:v>
                </c:pt>
                <c:pt idx="6">
                  <c:v>0.12</c:v>
                </c:pt>
                <c:pt idx="7">
                  <c:v>7.0000000000000007E-2</c:v>
                </c:pt>
                <c:pt idx="8">
                  <c:v>0.06</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0.13</c:v>
                </c:pt>
                <c:pt idx="3">
                  <c:v>0.14000000000000001</c:v>
                </c:pt>
                <c:pt idx="4">
                  <c:v>0.16</c:v>
                </c:pt>
                <c:pt idx="5">
                  <c:v>0.15</c:v>
                </c:pt>
                <c:pt idx="6">
                  <c:v>0.13</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Pohjois-Pohjanmaa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0.08</c:v>
                </c:pt>
                <c:pt idx="2">
                  <c:v>0.11</c:v>
                </c:pt>
                <c:pt idx="3">
                  <c:v>0.12</c:v>
                </c:pt>
                <c:pt idx="4">
                  <c:v>0.16</c:v>
                </c:pt>
                <c:pt idx="5">
                  <c:v>0.19</c:v>
                </c:pt>
                <c:pt idx="6">
                  <c:v>0.15</c:v>
                </c:pt>
                <c:pt idx="7">
                  <c:v>0.11</c:v>
                </c:pt>
                <c:pt idx="8">
                  <c:v>0.06</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0.13</c:v>
                </c:pt>
                <c:pt idx="3">
                  <c:v>0.14000000000000001</c:v>
                </c:pt>
                <c:pt idx="4">
                  <c:v>0.16</c:v>
                </c:pt>
                <c:pt idx="5">
                  <c:v>0.15</c:v>
                </c:pt>
                <c:pt idx="6">
                  <c:v>0.13</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Pohjois-Savo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0.08</c:v>
                </c:pt>
                <c:pt idx="2">
                  <c:v>0.11</c:v>
                </c:pt>
                <c:pt idx="3">
                  <c:v>0.12</c:v>
                </c:pt>
                <c:pt idx="4">
                  <c:v>0.16</c:v>
                </c:pt>
                <c:pt idx="5">
                  <c:v>0.16</c:v>
                </c:pt>
                <c:pt idx="6">
                  <c:v>0.14000000000000001</c:v>
                </c:pt>
                <c:pt idx="7">
                  <c:v>0.12</c:v>
                </c:pt>
                <c:pt idx="8">
                  <c:v>0.1</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0.13</c:v>
                </c:pt>
                <c:pt idx="3">
                  <c:v>0.14000000000000001</c:v>
                </c:pt>
                <c:pt idx="4">
                  <c:v>0.16</c:v>
                </c:pt>
                <c:pt idx="5">
                  <c:v>0.15</c:v>
                </c:pt>
                <c:pt idx="6">
                  <c:v>0.13</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Päijät-Häme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0.1</c:v>
                </c:pt>
                <c:pt idx="2">
                  <c:v>0.12</c:v>
                </c:pt>
                <c:pt idx="3">
                  <c:v>0.15</c:v>
                </c:pt>
                <c:pt idx="4">
                  <c:v>0.16</c:v>
                </c:pt>
                <c:pt idx="5">
                  <c:v>0.15</c:v>
                </c:pt>
                <c:pt idx="6">
                  <c:v>0.12</c:v>
                </c:pt>
                <c:pt idx="7">
                  <c:v>0.11</c:v>
                </c:pt>
                <c:pt idx="8">
                  <c:v>0.08</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0.13</c:v>
                </c:pt>
                <c:pt idx="3">
                  <c:v>0.14000000000000001</c:v>
                </c:pt>
                <c:pt idx="4">
                  <c:v>0.16</c:v>
                </c:pt>
                <c:pt idx="5">
                  <c:v>0.15</c:v>
                </c:pt>
                <c:pt idx="6">
                  <c:v>0.13</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Satakunta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0.08</c:v>
                </c:pt>
                <c:pt idx="2">
                  <c:v>0.1</c:v>
                </c:pt>
                <c:pt idx="3">
                  <c:v>0.15</c:v>
                </c:pt>
                <c:pt idx="4">
                  <c:v>0.16</c:v>
                </c:pt>
                <c:pt idx="5">
                  <c:v>0.14000000000000001</c:v>
                </c:pt>
                <c:pt idx="6">
                  <c:v>0.13</c:v>
                </c:pt>
                <c:pt idx="7">
                  <c:v>0.12</c:v>
                </c:pt>
                <c:pt idx="8">
                  <c:v>0.1</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0.13</c:v>
                </c:pt>
                <c:pt idx="3">
                  <c:v>0.14000000000000001</c:v>
                </c:pt>
                <c:pt idx="4">
                  <c:v>0.16</c:v>
                </c:pt>
                <c:pt idx="5">
                  <c:v>0.15</c:v>
                </c:pt>
                <c:pt idx="6">
                  <c:v>0.13</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Uusimaa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0.09</c:v>
                </c:pt>
                <c:pt idx="2">
                  <c:v>0.14000000000000001</c:v>
                </c:pt>
                <c:pt idx="3">
                  <c:v>0.14000000000000001</c:v>
                </c:pt>
                <c:pt idx="4">
                  <c:v>0.15</c:v>
                </c:pt>
                <c:pt idx="5">
                  <c:v>0.15</c:v>
                </c:pt>
                <c:pt idx="6">
                  <c:v>0.12</c:v>
                </c:pt>
                <c:pt idx="7">
                  <c:v>0.11</c:v>
                </c:pt>
                <c:pt idx="8">
                  <c:v>0.08</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0"/>
              <c:layout>
                <c:manualLayout>
                  <c:x val="7.5671585319712449E-3"/>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BA-4AA0-A25C-CE67794BA461}"/>
                </c:ext>
              </c:extLst>
            </c:dLbl>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5"/>
              <c:layout>
                <c:manualLayout>
                  <c:x val="2.4214907302307985E-2"/>
                  <c:y val="-1.07575093627037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BA-4AA0-A25C-CE67794BA461}"/>
                </c:ext>
              </c:extLst>
            </c:dLbl>
            <c:dLbl>
              <c:idx val="7"/>
              <c:layout>
                <c:manualLayout>
                  <c:x val="2.2701475595913734E-2"/>
                  <c:y val="-3.2869787782556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BA-4AA0-A25C-CE67794BA461}"/>
                </c:ext>
              </c:extLst>
            </c:dLbl>
            <c:dLbl>
              <c:idx val="8"/>
              <c:layout>
                <c:manualLayout>
                  <c:x val="1.2107513235079441E-2"/>
                  <c:y val="-3.5856952795710099E-3"/>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4.1869147741322339E-2"/>
                      <c:h val="6.3684455427205813E-2"/>
                    </c:manualLayout>
                  </c15:layout>
                </c:ext>
                <c:ext xmlns:c16="http://schemas.microsoft.com/office/drawing/2014/chart" uri="{C3380CC4-5D6E-409C-BE32-E72D297353CC}">
                  <c16:uniqueId val="{00000002-E0BA-4AA0-A25C-CE67794BA46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0.13</c:v>
                </c:pt>
                <c:pt idx="3">
                  <c:v>0.14000000000000001</c:v>
                </c:pt>
                <c:pt idx="4">
                  <c:v>0.16</c:v>
                </c:pt>
                <c:pt idx="5">
                  <c:v>0.15</c:v>
                </c:pt>
                <c:pt idx="6">
                  <c:v>0.13</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Varsinais-Suomi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0.1</c:v>
                </c:pt>
                <c:pt idx="2">
                  <c:v>0.14000000000000001</c:v>
                </c:pt>
                <c:pt idx="3">
                  <c:v>0.14000000000000001</c:v>
                </c:pt>
                <c:pt idx="4">
                  <c:v>0.15</c:v>
                </c:pt>
                <c:pt idx="5">
                  <c:v>0.15</c:v>
                </c:pt>
                <c:pt idx="6">
                  <c:v>0.12</c:v>
                </c:pt>
                <c:pt idx="7">
                  <c:v>0.11</c:v>
                </c:pt>
                <c:pt idx="8">
                  <c:v>0.08</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0"/>
              <c:layout>
                <c:manualLayout>
                  <c:x val="7.5671585319712449E-3"/>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BA-4AA0-A25C-CE67794BA461}"/>
                </c:ext>
              </c:extLst>
            </c:dLbl>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5"/>
              <c:layout>
                <c:manualLayout>
                  <c:x val="2.4214907302307985E-2"/>
                  <c:y val="-1.07575093627037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BA-4AA0-A25C-CE67794BA461}"/>
                </c:ext>
              </c:extLst>
            </c:dLbl>
            <c:dLbl>
              <c:idx val="7"/>
              <c:layout>
                <c:manualLayout>
                  <c:x val="2.2701475595913734E-2"/>
                  <c:y val="-3.2869787782556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BA-4AA0-A25C-CE67794BA461}"/>
                </c:ext>
              </c:extLst>
            </c:dLbl>
            <c:dLbl>
              <c:idx val="8"/>
              <c:layout>
                <c:manualLayout>
                  <c:x val="1.2107513235079441E-2"/>
                  <c:y val="-3.5856952795710099E-3"/>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4.1869147741322339E-2"/>
                      <c:h val="6.3684455427205813E-2"/>
                    </c:manualLayout>
                  </c15:layout>
                </c:ext>
                <c:ext xmlns:c16="http://schemas.microsoft.com/office/drawing/2014/chart" uri="{C3380CC4-5D6E-409C-BE32-E72D297353CC}">
                  <c16:uniqueId val="{00000002-E0BA-4AA0-A25C-CE67794BA46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0.13</c:v>
                </c:pt>
                <c:pt idx="3">
                  <c:v>0.14000000000000001</c:v>
                </c:pt>
                <c:pt idx="4">
                  <c:v>0.16</c:v>
                </c:pt>
                <c:pt idx="5">
                  <c:v>0.15</c:v>
                </c:pt>
                <c:pt idx="6">
                  <c:v>0.13</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8"/>
          <c:order val="8"/>
          <c:tx>
            <c:strRef>
              <c:f>Sheet1!$B$1</c:f>
              <c:strCache>
                <c:ptCount val="1"/>
                <c:pt idx="0">
                  <c:v>ensisijaishakijat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f>Sheet1!$B$2:$B$19</c:f>
              <c:numCache>
                <c:formatCode>General</c:formatCode>
                <c:ptCount val="18"/>
                <c:pt idx="0">
                  <c:v>196</c:v>
                </c:pt>
                <c:pt idx="1">
                  <c:v>161</c:v>
                </c:pt>
                <c:pt idx="2">
                  <c:v>81</c:v>
                </c:pt>
                <c:pt idx="3">
                  <c:v>80</c:v>
                </c:pt>
                <c:pt idx="4">
                  <c:v>263</c:v>
                </c:pt>
                <c:pt idx="5">
                  <c:v>64</c:v>
                </c:pt>
                <c:pt idx="6">
                  <c:v>44</c:v>
                </c:pt>
                <c:pt idx="7">
                  <c:v>66</c:v>
                </c:pt>
                <c:pt idx="8">
                  <c:v>47</c:v>
                </c:pt>
                <c:pt idx="9">
                  <c:v>118</c:v>
                </c:pt>
                <c:pt idx="10">
                  <c:v>170</c:v>
                </c:pt>
                <c:pt idx="11">
                  <c:v>106</c:v>
                </c:pt>
                <c:pt idx="12">
                  <c:v>136</c:v>
                </c:pt>
                <c:pt idx="13">
                  <c:v>46</c:v>
                </c:pt>
                <c:pt idx="14">
                  <c:v>48</c:v>
                </c:pt>
                <c:pt idx="15">
                  <c:v>169</c:v>
                </c:pt>
                <c:pt idx="16">
                  <c:v>32</c:v>
                </c:pt>
                <c:pt idx="17">
                  <c:v>60</c:v>
                </c:pt>
              </c:numCache>
            </c:numRef>
          </c:val>
          <c:extLst>
            <c:ext xmlns:c16="http://schemas.microsoft.com/office/drawing/2014/chart" uri="{C3380CC4-5D6E-409C-BE32-E72D297353CC}">
              <c16:uniqueId val="{00000008-3196-4295-9161-1CDA7A376DE1}"/>
            </c:ext>
          </c:extLst>
        </c:ser>
        <c:ser>
          <c:idx val="9"/>
          <c:order val="9"/>
          <c:tx>
            <c:strRef>
              <c:f>Sheet1!$C$1</c:f>
              <c:strCache>
                <c:ptCount val="1"/>
                <c:pt idx="0">
                  <c:v>aloituspaikat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f>Sheet1!$C$2:$C$19</c:f>
              <c:numCache>
                <c:formatCode>General</c:formatCode>
                <c:ptCount val="18"/>
                <c:pt idx="0">
                  <c:v>126</c:v>
                </c:pt>
                <c:pt idx="1">
                  <c:v>75</c:v>
                </c:pt>
                <c:pt idx="2">
                  <c:v>81</c:v>
                </c:pt>
                <c:pt idx="3">
                  <c:v>48</c:v>
                </c:pt>
                <c:pt idx="4">
                  <c:v>168</c:v>
                </c:pt>
                <c:pt idx="5">
                  <c:v>51</c:v>
                </c:pt>
                <c:pt idx="6">
                  <c:v>48</c:v>
                </c:pt>
                <c:pt idx="7">
                  <c:v>60</c:v>
                </c:pt>
                <c:pt idx="8">
                  <c:v>36</c:v>
                </c:pt>
                <c:pt idx="9">
                  <c:v>90</c:v>
                </c:pt>
                <c:pt idx="10">
                  <c:v>42</c:v>
                </c:pt>
                <c:pt idx="11">
                  <c:v>90</c:v>
                </c:pt>
                <c:pt idx="12">
                  <c:v>93</c:v>
                </c:pt>
                <c:pt idx="13">
                  <c:v>30</c:v>
                </c:pt>
                <c:pt idx="14">
                  <c:v>51</c:v>
                </c:pt>
                <c:pt idx="15">
                  <c:v>201</c:v>
                </c:pt>
                <c:pt idx="16">
                  <c:v>27</c:v>
                </c:pt>
                <c:pt idx="17">
                  <c:v>45</c:v>
                </c:pt>
              </c:numCache>
            </c:numRef>
          </c:val>
          <c:extLst>
            <c:ext xmlns:c16="http://schemas.microsoft.com/office/drawing/2014/chart" uri="{C3380CC4-5D6E-409C-BE32-E72D297353CC}">
              <c16:uniqueId val="{00000009-3196-4295-9161-1CDA7A376DE1}"/>
            </c:ext>
          </c:extLst>
        </c:ser>
        <c:dLbls>
          <c:showLegendKey val="0"/>
          <c:showVal val="0"/>
          <c:showCatName val="0"/>
          <c:showSerName val="0"/>
          <c:showPercent val="0"/>
          <c:showBubbleSize val="0"/>
        </c:dLbls>
        <c:gapWidth val="203"/>
        <c:overlap val="-36"/>
        <c:axId val="1675773440"/>
        <c:axId val="129034175"/>
        <c:extLst>
          <c:ext xmlns:c15="http://schemas.microsoft.com/office/drawing/2012/chart" uri="{02D57815-91ED-43cb-92C2-25804820EDAC}">
            <c15:filteredBarSeries>
              <c15:ser>
                <c:idx val="0"/>
                <c:order val="0"/>
                <c:tx>
                  <c:strRef>
                    <c:extLst>
                      <c:ext uri="{02D57815-91ED-43cb-92C2-25804820EDAC}">
                        <c15:formulaRef>
                          <c15:sqref>Sheet1!#REF!</c15:sqref>
                        </c15:formulaRef>
                      </c:ext>
                    </c:extLst>
                    <c:strCache>
                      <c:ptCount val="1"/>
                      <c:pt idx="0">
                        <c:v>#REF!</c:v>
                      </c:pt>
                    </c:strCache>
                  </c:strRef>
                </c:tx>
                <c:spPr>
                  <a:solidFill>
                    <a:schemeClr val="accent1"/>
                  </a:solidFill>
                  <a:ln>
                    <a:noFill/>
                  </a:ln>
                  <a:effectLst/>
                </c:spPr>
                <c:invertIfNegative val="0"/>
                <c:cat>
                  <c:strRef>
                    <c:extLst>
                      <c:ext uri="{02D57815-91ED-43cb-92C2-25804820EDAC}">
                        <c15:formulaRef>
                          <c15:sqref>Sheet1!$A$2:$A$19</c15:sqref>
                        </c15:formulaRef>
                      </c:ext>
                    </c:extLst>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0-3196-4295-9161-1CDA7A376DE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Sheet1!$A$2:$A$19</c15:sqref>
                        </c15:formulaRef>
                      </c:ext>
                    </c:extLst>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1-3196-4295-9161-1CDA7A376DE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Sheet1!$A$2:$A$19</c15:sqref>
                        </c15:formulaRef>
                      </c:ext>
                    </c:extLst>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2-3196-4295-9161-1CDA7A376DE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Sheet1!$A$2:$A$19</c15:sqref>
                        </c15:formulaRef>
                      </c:ext>
                    </c:extLst>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3-3196-4295-9161-1CDA7A376DE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Sheet1!$A$2:$A$19</c15:sqref>
                        </c15:formulaRef>
                      </c:ext>
                    </c:extLst>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4-3196-4295-9161-1CDA7A376DE1}"/>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Sheet1!$A$2:$A$19</c15:sqref>
                        </c15:formulaRef>
                      </c:ext>
                    </c:extLst>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5-3196-4295-9161-1CDA7A376DE1}"/>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Sheet1!$A$2:$A$19</c15:sqref>
                        </c15:formulaRef>
                      </c:ext>
                    </c:extLst>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6-3196-4295-9161-1CDA7A376DE1}"/>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Sheet1!$A$2:$A$19</c15:sqref>
                        </c15:formulaRef>
                      </c:ext>
                    </c:extLst>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7-3196-4295-9161-1CDA7A376DE1}"/>
                  </c:ext>
                </c:extLst>
              </c15:ser>
            </c15:filteredBarSeries>
          </c:ext>
        </c:extLst>
      </c:barChart>
      <c:catAx>
        <c:axId val="167577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29034175"/>
        <c:crosses val="autoZero"/>
        <c:auto val="1"/>
        <c:lblAlgn val="ctr"/>
        <c:lblOffset val="100"/>
        <c:noMultiLvlLbl val="0"/>
      </c:catAx>
      <c:valAx>
        <c:axId val="12903417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7577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2021</c:v>
                </c:pt>
              </c:strCache>
            </c:strRef>
          </c:tx>
          <c:spPr>
            <a:solidFill>
              <a:schemeClr val="accent2">
                <a:lumMod val="20000"/>
                <a:lumOff val="80000"/>
              </a:schemeClr>
            </a:solidFill>
            <a:ln>
              <a:noFill/>
            </a:ln>
            <a:effectLst/>
          </c:spPr>
          <c:invertIfNegative val="0"/>
          <c:cat>
            <c:strRef>
              <c:f>Sheet1!$A$2:$A$19</c:f>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f>Sheet1!$B$2:$B$19</c:f>
              <c:numCache>
                <c:formatCode>General</c:formatCode>
                <c:ptCount val="18"/>
                <c:pt idx="0">
                  <c:v>0.4</c:v>
                </c:pt>
                <c:pt idx="1">
                  <c:v>0.45</c:v>
                </c:pt>
                <c:pt idx="2">
                  <c:v>0.48</c:v>
                </c:pt>
                <c:pt idx="3">
                  <c:v>0.53</c:v>
                </c:pt>
                <c:pt idx="4">
                  <c:v>0.53</c:v>
                </c:pt>
                <c:pt idx="5">
                  <c:v>0.7</c:v>
                </c:pt>
                <c:pt idx="6">
                  <c:v>0.64</c:v>
                </c:pt>
                <c:pt idx="7">
                  <c:v>0.5</c:v>
                </c:pt>
                <c:pt idx="8">
                  <c:v>0.6</c:v>
                </c:pt>
                <c:pt idx="9">
                  <c:v>0.65</c:v>
                </c:pt>
                <c:pt idx="10">
                  <c:v>0.55000000000000004</c:v>
                </c:pt>
                <c:pt idx="11">
                  <c:v>0.89</c:v>
                </c:pt>
                <c:pt idx="12">
                  <c:v>0.51</c:v>
                </c:pt>
                <c:pt idx="13">
                  <c:v>0.56999999999999995</c:v>
                </c:pt>
                <c:pt idx="14">
                  <c:v>0.87</c:v>
                </c:pt>
                <c:pt idx="15">
                  <c:v>0.68</c:v>
                </c:pt>
                <c:pt idx="16">
                  <c:v>0.67</c:v>
                </c:pt>
                <c:pt idx="17">
                  <c:v>0.65</c:v>
                </c:pt>
              </c:numCache>
            </c:numRef>
          </c:val>
          <c:extLst>
            <c:ext xmlns:c16="http://schemas.microsoft.com/office/drawing/2014/chart" uri="{C3380CC4-5D6E-409C-BE32-E72D297353CC}">
              <c16:uniqueId val="{00000000-F96C-49B2-84A0-CBAE4CB0D463}"/>
            </c:ext>
          </c:extLst>
        </c:ser>
        <c:ser>
          <c:idx val="1"/>
          <c:order val="1"/>
          <c:tx>
            <c:strRef>
              <c:f>Sheet1!$C$1</c:f>
              <c:strCache>
                <c:ptCount val="1"/>
                <c:pt idx="0">
                  <c:v>2022</c:v>
                </c:pt>
              </c:strCache>
            </c:strRef>
          </c:tx>
          <c:spPr>
            <a:solidFill>
              <a:schemeClr val="accent2"/>
            </a:solidFill>
            <a:ln>
              <a:noFill/>
            </a:ln>
            <a:effectLst/>
          </c:spPr>
          <c:invertIfNegative val="0"/>
          <c:cat>
            <c:strRef>
              <c:f>Sheet1!$A$2:$A$19</c:f>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f>Sheet1!$C$2:$C$19</c:f>
              <c:numCache>
                <c:formatCode>General</c:formatCode>
                <c:ptCount val="18"/>
                <c:pt idx="0">
                  <c:v>0.48</c:v>
                </c:pt>
                <c:pt idx="1">
                  <c:v>0.48</c:v>
                </c:pt>
                <c:pt idx="2">
                  <c:v>0.95</c:v>
                </c:pt>
                <c:pt idx="3">
                  <c:v>0.71</c:v>
                </c:pt>
                <c:pt idx="4">
                  <c:v>0.67</c:v>
                </c:pt>
                <c:pt idx="5">
                  <c:v>0.9</c:v>
                </c:pt>
                <c:pt idx="6">
                  <c:v>1.02</c:v>
                </c:pt>
                <c:pt idx="7">
                  <c:v>0.68</c:v>
                </c:pt>
                <c:pt idx="8">
                  <c:v>0.63</c:v>
                </c:pt>
                <c:pt idx="9">
                  <c:v>0.81</c:v>
                </c:pt>
                <c:pt idx="10">
                  <c:v>0.6</c:v>
                </c:pt>
                <c:pt idx="11">
                  <c:v>0.78</c:v>
                </c:pt>
                <c:pt idx="12">
                  <c:v>0.86</c:v>
                </c:pt>
                <c:pt idx="13">
                  <c:v>0.9</c:v>
                </c:pt>
                <c:pt idx="14">
                  <c:v>1.1299999999999999</c:v>
                </c:pt>
                <c:pt idx="15">
                  <c:v>1.0900000000000001</c:v>
                </c:pt>
                <c:pt idx="16">
                  <c:v>0.45</c:v>
                </c:pt>
                <c:pt idx="17">
                  <c:v>0.9</c:v>
                </c:pt>
              </c:numCache>
            </c:numRef>
          </c:val>
          <c:extLst>
            <c:ext xmlns:c16="http://schemas.microsoft.com/office/drawing/2014/chart" uri="{C3380CC4-5D6E-409C-BE32-E72D297353CC}">
              <c16:uniqueId val="{00000001-F96C-49B2-84A0-CBAE4CB0D463}"/>
            </c:ext>
          </c:extLst>
        </c:ser>
        <c:ser>
          <c:idx val="2"/>
          <c:order val="2"/>
          <c:tx>
            <c:strRef>
              <c:f>Sheet1!$D$1</c:f>
              <c:strCache>
                <c:ptCount val="1"/>
                <c:pt idx="0">
                  <c:v>2023</c:v>
                </c:pt>
              </c:strCache>
            </c:strRef>
          </c:tx>
          <c:spPr>
            <a:solidFill>
              <a:schemeClr val="accent2">
                <a:lumMod val="75000"/>
              </a:schemeClr>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f>Sheet1!$D$2:$D$19</c:f>
              <c:numCache>
                <c:formatCode>General</c:formatCode>
                <c:ptCount val="18"/>
                <c:pt idx="0">
                  <c:v>0.64</c:v>
                </c:pt>
                <c:pt idx="1">
                  <c:v>0.47</c:v>
                </c:pt>
                <c:pt idx="2">
                  <c:v>1</c:v>
                </c:pt>
                <c:pt idx="3">
                  <c:v>0.6</c:v>
                </c:pt>
                <c:pt idx="4">
                  <c:v>0.64</c:v>
                </c:pt>
                <c:pt idx="5">
                  <c:v>0.8</c:v>
                </c:pt>
                <c:pt idx="6">
                  <c:v>1.0900000000000001</c:v>
                </c:pt>
                <c:pt idx="7">
                  <c:v>0.91</c:v>
                </c:pt>
                <c:pt idx="8">
                  <c:v>0.77</c:v>
                </c:pt>
                <c:pt idx="9">
                  <c:v>0.76</c:v>
                </c:pt>
                <c:pt idx="10">
                  <c:v>0.25</c:v>
                </c:pt>
                <c:pt idx="11">
                  <c:v>0.85</c:v>
                </c:pt>
                <c:pt idx="12">
                  <c:v>0.68</c:v>
                </c:pt>
                <c:pt idx="13">
                  <c:v>0.65</c:v>
                </c:pt>
                <c:pt idx="14">
                  <c:v>1.06</c:v>
                </c:pt>
                <c:pt idx="15">
                  <c:v>1.19</c:v>
                </c:pt>
                <c:pt idx="16">
                  <c:v>0.84</c:v>
                </c:pt>
                <c:pt idx="17">
                  <c:v>0.75</c:v>
                </c:pt>
              </c:numCache>
            </c:numRef>
          </c:val>
          <c:extLst>
            <c:ext xmlns:c16="http://schemas.microsoft.com/office/drawing/2014/chart" uri="{C3380CC4-5D6E-409C-BE32-E72D297353CC}">
              <c16:uniqueId val="{00000002-F96C-49B2-84A0-CBAE4CB0D463}"/>
            </c:ext>
          </c:extLst>
        </c:ser>
        <c:dLbls>
          <c:showLegendKey val="0"/>
          <c:showVal val="0"/>
          <c:showCatName val="0"/>
          <c:showSerName val="0"/>
          <c:showPercent val="0"/>
          <c:showBubbleSize val="0"/>
        </c:dLbls>
        <c:gapWidth val="219"/>
        <c:axId val="27327343"/>
        <c:axId val="121572751"/>
      </c:barChart>
      <c:catAx>
        <c:axId val="27327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21572751"/>
        <c:crosses val="autoZero"/>
        <c:auto val="1"/>
        <c:lblAlgn val="ctr"/>
        <c:lblOffset val="100"/>
        <c:noMultiLvlLbl val="0"/>
      </c:catAx>
      <c:valAx>
        <c:axId val="121572751"/>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7327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#,##0</c:formatCode>
                <c:ptCount val="4"/>
                <c:pt idx="0" formatCode="General">
                  <c:v>276</c:v>
                </c:pt>
                <c:pt idx="1">
                  <c:v>258</c:v>
                </c:pt>
                <c:pt idx="2">
                  <c:v>232</c:v>
                </c:pt>
                <c:pt idx="3">
                  <c:v>196</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348401423"/>
        <c:axId val="1963872735"/>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numFmt formatCode="#,##0.00" sourceLinked="0"/>
            <c:spPr>
              <a:noFill/>
              <a:ln>
                <a:noFill/>
              </a:ln>
              <a:effectLst/>
            </c:spPr>
            <c:txPr>
              <a:bodyPr rot="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0.56499999999999995</c:v>
                </c:pt>
                <c:pt idx="1">
                  <c:v>0.41899999999999998</c:v>
                </c:pt>
                <c:pt idx="2">
                  <c:v>0.47799999999999998</c:v>
                </c:pt>
                <c:pt idx="3">
                  <c:v>0.64300000000000002</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1963872735"/>
        <c:scaling>
          <c:orientation val="minMax"/>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3"/>
                </a:solidFill>
                <a:latin typeface="+mn-lt"/>
                <a:ea typeface="+mn-ea"/>
                <a:cs typeface="+mn-cs"/>
              </a:defRPr>
            </a:pPr>
            <a:endParaRPr lang="fi-FI"/>
          </a:p>
        </c:txPr>
        <c:crossAx val="348401423"/>
        <c:crosses val="max"/>
        <c:crossBetween val="between"/>
      </c:valAx>
      <c:catAx>
        <c:axId val="348401423"/>
        <c:scaling>
          <c:orientation val="minMax"/>
        </c:scaling>
        <c:delete val="1"/>
        <c:axPos val="b"/>
        <c:numFmt formatCode="General" sourceLinked="1"/>
        <c:majorTickMark val="out"/>
        <c:minorTickMark val="none"/>
        <c:tickLblPos val="nextTo"/>
        <c:crossAx val="1963872735"/>
        <c:crosses val="autoZero"/>
        <c:auto val="1"/>
        <c:lblAlgn val="ctr"/>
        <c:lblOffset val="100"/>
        <c:noMultiLvlLbl val="0"/>
      </c:catAx>
      <c:spPr>
        <a:noFill/>
        <a:ln>
          <a:noFill/>
        </a:ln>
        <a:effectLst/>
      </c:spPr>
    </c:plotArea>
    <c:legend>
      <c:legendPos val="b"/>
      <c:layout>
        <c:manualLayout>
          <c:xMode val="edge"/>
          <c:yMode val="edge"/>
          <c:x val="9.8526857933684708E-2"/>
          <c:y val="0.88657152247274762"/>
          <c:w val="0.79636715527922641"/>
          <c:h val="6.6812603622203051E-2"/>
        </c:manualLayout>
      </c:layout>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151-4DC8-B674-7796CDAD195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151-4DC8-B674-7796CDAD1958}"/>
              </c:ext>
            </c:extLst>
          </c:dPt>
          <c:cat>
            <c:strRef>
              <c:f>vienti!$A$2:$A$3</c:f>
              <c:strCache>
                <c:ptCount val="2"/>
                <c:pt idx="0">
                  <c:v>Teknologiateollisuus</c:v>
                </c:pt>
                <c:pt idx="1">
                  <c:v>Muut toimialat</c:v>
                </c:pt>
              </c:strCache>
            </c:strRef>
          </c:cat>
          <c:val>
            <c:numRef>
              <c:f>vienti!$B$2:$B$3</c:f>
              <c:numCache>
                <c:formatCode>General</c:formatCode>
                <c:ptCount val="2"/>
                <c:pt idx="0">
                  <c:v>53</c:v>
                </c:pt>
                <c:pt idx="1">
                  <c:v>47</c:v>
                </c:pt>
              </c:numCache>
            </c:numRef>
          </c:val>
          <c:extLst>
            <c:ext xmlns:c16="http://schemas.microsoft.com/office/drawing/2014/chart" uri="{C3380CC4-5D6E-409C-BE32-E72D297353CC}">
              <c16:uniqueId val="{00000004-1151-4DC8-B674-7796CDAD195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#,##0</c:formatCode>
                <c:ptCount val="4"/>
                <c:pt idx="0" formatCode="General">
                  <c:v>152</c:v>
                </c:pt>
                <c:pt idx="1">
                  <c:v>151</c:v>
                </c:pt>
                <c:pt idx="2">
                  <c:v>144</c:v>
                </c:pt>
                <c:pt idx="3">
                  <c:v>161</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26006176"/>
        <c:axId val="1602875327"/>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0.00</c:formatCode>
                <c:ptCount val="4"/>
                <c:pt idx="0">
                  <c:v>0.434</c:v>
                </c:pt>
                <c:pt idx="1">
                  <c:v>0.45700000000000002</c:v>
                </c:pt>
                <c:pt idx="2">
                  <c:v>0.47899999999999998</c:v>
                </c:pt>
                <c:pt idx="3">
                  <c:v>0.46600000000000003</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1602875327"/>
        <c:scaling>
          <c:orientation val="minMax"/>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3"/>
                </a:solidFill>
                <a:latin typeface="+mn-lt"/>
                <a:ea typeface="+mn-ea"/>
                <a:cs typeface="+mn-cs"/>
              </a:defRPr>
            </a:pPr>
            <a:endParaRPr lang="fi-FI"/>
          </a:p>
        </c:txPr>
        <c:crossAx val="26006176"/>
        <c:crosses val="max"/>
        <c:crossBetween val="between"/>
      </c:valAx>
      <c:catAx>
        <c:axId val="26006176"/>
        <c:scaling>
          <c:orientation val="minMax"/>
        </c:scaling>
        <c:delete val="1"/>
        <c:axPos val="b"/>
        <c:numFmt formatCode="General" sourceLinked="1"/>
        <c:majorTickMark val="out"/>
        <c:minorTickMark val="none"/>
        <c:tickLblPos val="nextTo"/>
        <c:crossAx val="1602875327"/>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#,##0</c:formatCode>
                <c:ptCount val="4"/>
                <c:pt idx="0" formatCode="General">
                  <c:v>100</c:v>
                </c:pt>
                <c:pt idx="1">
                  <c:v>102</c:v>
                </c:pt>
                <c:pt idx="2">
                  <c:v>76</c:v>
                </c:pt>
                <c:pt idx="3">
                  <c:v>81</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531110848"/>
        <c:axId val="524799824"/>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0.00</c:formatCode>
                <c:ptCount val="4"/>
                <c:pt idx="0" formatCode="General">
                  <c:v>0.39</c:v>
                </c:pt>
                <c:pt idx="1">
                  <c:v>0.47099999999999997</c:v>
                </c:pt>
                <c:pt idx="2">
                  <c:v>0.94699999999999995</c:v>
                </c:pt>
                <c:pt idx="3">
                  <c:v>1</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79982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531110848"/>
        <c:crosses val="max"/>
        <c:crossBetween val="between"/>
      </c:valAx>
      <c:catAx>
        <c:axId val="531110848"/>
        <c:scaling>
          <c:orientation val="minMax"/>
        </c:scaling>
        <c:delete val="1"/>
        <c:axPos val="b"/>
        <c:numFmt formatCode="General" sourceLinked="1"/>
        <c:majorTickMark val="out"/>
        <c:minorTickMark val="none"/>
        <c:tickLblPos val="nextTo"/>
        <c:crossAx val="524799824"/>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#,##0</c:formatCode>
                <c:ptCount val="4"/>
                <c:pt idx="0" formatCode="General">
                  <c:v>78</c:v>
                </c:pt>
                <c:pt idx="1">
                  <c:v>80</c:v>
                </c:pt>
                <c:pt idx="2">
                  <c:v>80</c:v>
                </c:pt>
                <c:pt idx="3">
                  <c:v>80</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1518489679"/>
        <c:axId val="1609311359"/>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0.00</c:formatCode>
                <c:ptCount val="4"/>
                <c:pt idx="0" formatCode="General">
                  <c:v>0.65400000000000003</c:v>
                </c:pt>
                <c:pt idx="1">
                  <c:v>0.52500000000000002</c:v>
                </c:pt>
                <c:pt idx="2">
                  <c:v>0.71299999999999997</c:v>
                </c:pt>
                <c:pt idx="3">
                  <c:v>0.6</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1609311359"/>
        <c:scaling>
          <c:orientation val="minMax"/>
          <c:max val="1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1518489679"/>
        <c:crosses val="max"/>
        <c:crossBetween val="between"/>
      </c:valAx>
      <c:catAx>
        <c:axId val="1518489679"/>
        <c:scaling>
          <c:orientation val="minMax"/>
        </c:scaling>
        <c:delete val="1"/>
        <c:axPos val="b"/>
        <c:numFmt formatCode="General" sourceLinked="1"/>
        <c:majorTickMark val="out"/>
        <c:minorTickMark val="none"/>
        <c:tickLblPos val="nextTo"/>
        <c:crossAx val="1609311359"/>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#,##0</c:formatCode>
                <c:ptCount val="4"/>
                <c:pt idx="0" formatCode="General">
                  <c:v>239</c:v>
                </c:pt>
                <c:pt idx="1">
                  <c:v>241</c:v>
                </c:pt>
                <c:pt idx="2">
                  <c:v>243</c:v>
                </c:pt>
                <c:pt idx="3">
                  <c:v>263</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0.00</c:formatCode>
                <c:ptCount val="4"/>
                <c:pt idx="0" formatCode="General">
                  <c:v>0.55200000000000005</c:v>
                </c:pt>
                <c:pt idx="1">
                  <c:v>0.53500000000000003</c:v>
                </c:pt>
                <c:pt idx="2">
                  <c:v>0.66700000000000004</c:v>
                </c:pt>
                <c:pt idx="3">
                  <c:v>0.63900000000000001</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#,##0</c:formatCode>
                <c:ptCount val="4"/>
                <c:pt idx="0" formatCode="General">
                  <c:v>55</c:v>
                </c:pt>
                <c:pt idx="1">
                  <c:v>56</c:v>
                </c:pt>
                <c:pt idx="2">
                  <c:v>60</c:v>
                </c:pt>
                <c:pt idx="3">
                  <c:v>64</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0.00</c:formatCode>
                <c:ptCount val="4"/>
                <c:pt idx="0">
                  <c:v>0.70899999999999996</c:v>
                </c:pt>
                <c:pt idx="1">
                  <c:v>0.69599999999999995</c:v>
                </c:pt>
                <c:pt idx="2">
                  <c:v>0.9</c:v>
                </c:pt>
                <c:pt idx="3">
                  <c:v>0.79700000000000004</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8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#,##0</c:formatCode>
                <c:ptCount val="4"/>
                <c:pt idx="0" formatCode="General">
                  <c:v>42</c:v>
                </c:pt>
                <c:pt idx="1">
                  <c:v>42</c:v>
                </c:pt>
                <c:pt idx="2">
                  <c:v>44</c:v>
                </c:pt>
                <c:pt idx="3">
                  <c:v>44</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0.00</c:formatCode>
                <c:ptCount val="4"/>
                <c:pt idx="0">
                  <c:v>0.78600000000000003</c:v>
                </c:pt>
                <c:pt idx="1">
                  <c:v>0.64300000000000002</c:v>
                </c:pt>
                <c:pt idx="2">
                  <c:v>1.0229999999999999</c:v>
                </c:pt>
                <c:pt idx="3">
                  <c:v>1.091</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6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#,##0</c:formatCode>
                <c:ptCount val="4"/>
                <c:pt idx="0" formatCode="General">
                  <c:v>66</c:v>
                </c:pt>
                <c:pt idx="1">
                  <c:v>66</c:v>
                </c:pt>
                <c:pt idx="2">
                  <c:v>66</c:v>
                </c:pt>
                <c:pt idx="3">
                  <c:v>66</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0.00</c:formatCode>
                <c:ptCount val="4"/>
                <c:pt idx="0">
                  <c:v>0.68200000000000005</c:v>
                </c:pt>
                <c:pt idx="1">
                  <c:v>0.5</c:v>
                </c:pt>
                <c:pt idx="2">
                  <c:v>0.68200000000000005</c:v>
                </c:pt>
                <c:pt idx="3">
                  <c:v>0.90900000000000003</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8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#,##0</c:formatCode>
                <c:ptCount val="4"/>
                <c:pt idx="0" formatCode="General">
                  <c:v>40</c:v>
                </c:pt>
                <c:pt idx="1">
                  <c:v>40</c:v>
                </c:pt>
                <c:pt idx="2">
                  <c:v>57</c:v>
                </c:pt>
                <c:pt idx="3">
                  <c:v>47</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0.00</c:formatCode>
                <c:ptCount val="4"/>
                <c:pt idx="0">
                  <c:v>0.75</c:v>
                </c:pt>
                <c:pt idx="1">
                  <c:v>0.6</c:v>
                </c:pt>
                <c:pt idx="2">
                  <c:v>0.63200000000000001</c:v>
                </c:pt>
                <c:pt idx="3">
                  <c:v>0.76600000000000001</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8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#,##0</c:formatCode>
                <c:ptCount val="4"/>
                <c:pt idx="0" formatCode="General">
                  <c:v>120</c:v>
                </c:pt>
                <c:pt idx="1">
                  <c:v>126</c:v>
                </c:pt>
                <c:pt idx="2">
                  <c:v>118</c:v>
                </c:pt>
                <c:pt idx="3">
                  <c:v>118</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0.00</c:formatCode>
                <c:ptCount val="4"/>
                <c:pt idx="0">
                  <c:v>0.5</c:v>
                </c:pt>
                <c:pt idx="1">
                  <c:v>0.66700000000000004</c:v>
                </c:pt>
                <c:pt idx="2">
                  <c:v>0.81399999999999995</c:v>
                </c:pt>
                <c:pt idx="3">
                  <c:v>0.76300000000000001</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14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#,##0</c:formatCode>
                <c:ptCount val="4"/>
                <c:pt idx="0" formatCode="General">
                  <c:v>101</c:v>
                </c:pt>
                <c:pt idx="1">
                  <c:v>93</c:v>
                </c:pt>
                <c:pt idx="2">
                  <c:v>90</c:v>
                </c:pt>
                <c:pt idx="3">
                  <c:v>170</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0.00</c:formatCode>
                <c:ptCount val="4"/>
                <c:pt idx="0">
                  <c:v>0.624</c:v>
                </c:pt>
                <c:pt idx="1">
                  <c:v>0.61299999999999999</c:v>
                </c:pt>
                <c:pt idx="2">
                  <c:v>0.6</c:v>
                </c:pt>
                <c:pt idx="3">
                  <c:v>0.247</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18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5C-40FD-B70B-85C22F21F20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5C-40FD-B70B-85C22F21F202}"/>
              </c:ext>
            </c:extLst>
          </c:dPt>
          <c:cat>
            <c:strRef>
              <c:f>vienti!$A$2:$A$3</c:f>
              <c:strCache>
                <c:ptCount val="2"/>
                <c:pt idx="0">
                  <c:v>Teknologiateollisuus</c:v>
                </c:pt>
                <c:pt idx="1">
                  <c:v>Muut toimialat</c:v>
                </c:pt>
              </c:strCache>
            </c:strRef>
          </c:cat>
          <c:val>
            <c:numRef>
              <c:f>vienti!$B$2:$B$3</c:f>
              <c:numCache>
                <c:formatCode>General</c:formatCode>
                <c:ptCount val="2"/>
                <c:pt idx="0">
                  <c:v>61</c:v>
                </c:pt>
                <c:pt idx="1">
                  <c:v>39</c:v>
                </c:pt>
              </c:numCache>
            </c:numRef>
          </c:val>
          <c:extLst>
            <c:ext xmlns:c16="http://schemas.microsoft.com/office/drawing/2014/chart" uri="{C3380CC4-5D6E-409C-BE32-E72D297353CC}">
              <c16:uniqueId val="{00000004-085C-40FD-B70B-85C22F21F20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#,##0</c:formatCode>
                <c:ptCount val="4"/>
                <c:pt idx="0" formatCode="General">
                  <c:v>78</c:v>
                </c:pt>
                <c:pt idx="1">
                  <c:v>102</c:v>
                </c:pt>
                <c:pt idx="2">
                  <c:v>120</c:v>
                </c:pt>
                <c:pt idx="3">
                  <c:v>106</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0.00</c:formatCode>
                <c:ptCount val="4"/>
                <c:pt idx="0">
                  <c:v>0.80800000000000005</c:v>
                </c:pt>
                <c:pt idx="1">
                  <c:v>0.91200000000000003</c:v>
                </c:pt>
                <c:pt idx="2">
                  <c:v>0.77500000000000002</c:v>
                </c:pt>
                <c:pt idx="3">
                  <c:v>0.84899999999999998</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14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#,##0</c:formatCode>
                <c:ptCount val="4"/>
                <c:pt idx="0" formatCode="General">
                  <c:v>154</c:v>
                </c:pt>
                <c:pt idx="1">
                  <c:v>114</c:v>
                </c:pt>
                <c:pt idx="2">
                  <c:v>118</c:v>
                </c:pt>
                <c:pt idx="3">
                  <c:v>136</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0.00</c:formatCode>
                <c:ptCount val="4"/>
                <c:pt idx="0">
                  <c:v>0.46800000000000003</c:v>
                </c:pt>
                <c:pt idx="1">
                  <c:v>0.52600000000000002</c:v>
                </c:pt>
                <c:pt idx="2">
                  <c:v>0.86399999999999999</c:v>
                </c:pt>
                <c:pt idx="3">
                  <c:v>0.68400000000000005</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16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#,##0</c:formatCode>
                <c:ptCount val="4"/>
                <c:pt idx="0" formatCode="General">
                  <c:v>124</c:v>
                </c:pt>
                <c:pt idx="1">
                  <c:v>109</c:v>
                </c:pt>
                <c:pt idx="2">
                  <c:v>40</c:v>
                </c:pt>
                <c:pt idx="3">
                  <c:v>46</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dLbl>
              <c:idx val="3"/>
              <c:layout>
                <c:manualLayout>
                  <c:x val="-3.3876366660867484E-2"/>
                  <c:y val="3.8277645036810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5B-4DCB-9319-03F8C418AEE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0.00</c:formatCode>
                <c:ptCount val="4"/>
                <c:pt idx="0">
                  <c:v>0.72599999999999998</c:v>
                </c:pt>
                <c:pt idx="1">
                  <c:v>0.57799999999999996</c:v>
                </c:pt>
                <c:pt idx="2">
                  <c:v>0.9</c:v>
                </c:pt>
                <c:pt idx="3">
                  <c:v>0.65200000000000002</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14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#,##0</c:formatCode>
                <c:ptCount val="4"/>
                <c:pt idx="0" formatCode="General">
                  <c:v>44</c:v>
                </c:pt>
                <c:pt idx="1">
                  <c:v>44</c:v>
                </c:pt>
                <c:pt idx="2">
                  <c:v>45</c:v>
                </c:pt>
                <c:pt idx="3">
                  <c:v>48</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0.00</c:formatCode>
                <c:ptCount val="4"/>
                <c:pt idx="0">
                  <c:v>0.68200000000000005</c:v>
                </c:pt>
                <c:pt idx="1">
                  <c:v>0.81799999999999995</c:v>
                </c:pt>
                <c:pt idx="2">
                  <c:v>1.133</c:v>
                </c:pt>
                <c:pt idx="3">
                  <c:v>1.0629999999999999</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6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#,##0</c:formatCode>
                <c:ptCount val="4"/>
                <c:pt idx="0" formatCode="General">
                  <c:v>178</c:v>
                </c:pt>
                <c:pt idx="1">
                  <c:v>169</c:v>
                </c:pt>
                <c:pt idx="2">
                  <c:v>160</c:v>
                </c:pt>
                <c:pt idx="3">
                  <c:v>169</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0.00</c:formatCode>
                <c:ptCount val="4"/>
                <c:pt idx="0">
                  <c:v>0.53900000000000003</c:v>
                </c:pt>
                <c:pt idx="1">
                  <c:v>0.69200000000000006</c:v>
                </c:pt>
                <c:pt idx="2">
                  <c:v>1.0880000000000001</c:v>
                </c:pt>
                <c:pt idx="3">
                  <c:v>1.1890000000000001</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20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#,##0</c:formatCode>
                <c:ptCount val="4"/>
                <c:pt idx="0" formatCode="General">
                  <c:v>25</c:v>
                </c:pt>
                <c:pt idx="1">
                  <c:v>25</c:v>
                </c:pt>
                <c:pt idx="2">
                  <c:v>33</c:v>
                </c:pt>
                <c:pt idx="3">
                  <c:v>32</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kohti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0.00</c:formatCode>
                <c:ptCount val="4"/>
                <c:pt idx="0">
                  <c:v>0.84</c:v>
                </c:pt>
                <c:pt idx="1">
                  <c:v>0.72</c:v>
                </c:pt>
                <c:pt idx="2">
                  <c:v>0.45500000000000002</c:v>
                </c:pt>
                <c:pt idx="3">
                  <c:v>0.84399999999999997</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5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#,##0</c:formatCode>
                <c:ptCount val="4"/>
                <c:pt idx="0" formatCode="General">
                  <c:v>73</c:v>
                </c:pt>
                <c:pt idx="1">
                  <c:v>58</c:v>
                </c:pt>
                <c:pt idx="2">
                  <c:v>63</c:v>
                </c:pt>
                <c:pt idx="3">
                  <c:v>60</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kohti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0.00</c:formatCode>
                <c:ptCount val="4"/>
                <c:pt idx="0">
                  <c:v>0.61599999999999999</c:v>
                </c:pt>
                <c:pt idx="1">
                  <c:v>0.67200000000000004</c:v>
                </c:pt>
                <c:pt idx="2">
                  <c:v>0.90500000000000003</c:v>
                </c:pt>
                <c:pt idx="3">
                  <c:v>0.75</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8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4"/>
          <c:order val="0"/>
          <c:tx>
            <c:strRef>
              <c:f>Sheet1!$A$7</c:f>
              <c:strCache>
                <c:ptCount val="1"/>
                <c:pt idx="0">
                  <c:v>Ei ammatillista tutkintoa</c:v>
                </c:pt>
              </c:strCache>
            </c:strRef>
          </c:tx>
          <c:spPr>
            <a:solidFill>
              <a:schemeClr val="accent1"/>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Sheet1!$B$7:$T$7</c:f>
              <c:numCache>
                <c:formatCode>0.0</c:formatCode>
                <c:ptCount val="19"/>
                <c:pt idx="0">
                  <c:v>15.50594315245478</c:v>
                </c:pt>
                <c:pt idx="1">
                  <c:v>16.552724259374351</c:v>
                </c:pt>
                <c:pt idx="2">
                  <c:v>13.847281015955716</c:v>
                </c:pt>
                <c:pt idx="3">
                  <c:v>13.401476433844406</c:v>
                </c:pt>
                <c:pt idx="4">
                  <c:v>10.378500302580184</c:v>
                </c:pt>
                <c:pt idx="5">
                  <c:v>12.837991365598727</c:v>
                </c:pt>
                <c:pt idx="6">
                  <c:v>9.5734773700875397</c:v>
                </c:pt>
                <c:pt idx="7">
                  <c:v>11.197315999161249</c:v>
                </c:pt>
                <c:pt idx="8">
                  <c:v>9.6080305927342256</c:v>
                </c:pt>
                <c:pt idx="9">
                  <c:v>8.9916985355843675</c:v>
                </c:pt>
                <c:pt idx="10">
                  <c:v>11.172682342369328</c:v>
                </c:pt>
                <c:pt idx="11">
                  <c:v>9.2567992728798156</c:v>
                </c:pt>
                <c:pt idx="12">
                  <c:v>10.988056460369164</c:v>
                </c:pt>
                <c:pt idx="13">
                  <c:v>12.521860790486183</c:v>
                </c:pt>
                <c:pt idx="14">
                  <c:v>8.3140877598152425</c:v>
                </c:pt>
                <c:pt idx="15">
                  <c:v>10.005061582588155</c:v>
                </c:pt>
                <c:pt idx="16">
                  <c:v>7.0991847826086953</c:v>
                </c:pt>
                <c:pt idx="17">
                  <c:v>7.5393537696768851</c:v>
                </c:pt>
                <c:pt idx="18">
                  <c:v>18.969849246231156</c:v>
                </c:pt>
              </c:numCache>
            </c:numRef>
          </c:val>
          <c:extLst>
            <c:ext xmlns:c16="http://schemas.microsoft.com/office/drawing/2014/chart" uri="{C3380CC4-5D6E-409C-BE32-E72D297353CC}">
              <c16:uniqueId val="{00000017-5EF0-4A63-BA90-59A0127B9005}"/>
            </c:ext>
          </c:extLst>
        </c:ser>
        <c:ser>
          <c:idx val="5"/>
          <c:order val="1"/>
          <c:tx>
            <c:strRef>
              <c:f>Sheet1!$A$2</c:f>
              <c:strCache>
                <c:ptCount val="1"/>
                <c:pt idx="0">
                  <c:v>Ammatillinen toinen aste</c:v>
                </c:pt>
              </c:strCache>
            </c:strRef>
          </c:tx>
          <c:spPr>
            <a:solidFill>
              <a:schemeClr val="accent2"/>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Sheet1!$B$2:$T$2</c:f>
              <c:numCache>
                <c:formatCode>0.0</c:formatCode>
                <c:ptCount val="19"/>
                <c:pt idx="0">
                  <c:v>18.399999999999999</c:v>
                </c:pt>
                <c:pt idx="1">
                  <c:v>37.92555762723569</c:v>
                </c:pt>
                <c:pt idx="2">
                  <c:v>47.826440898730056</c:v>
                </c:pt>
                <c:pt idx="3">
                  <c:v>45.406019307211814</c:v>
                </c:pt>
                <c:pt idx="4">
                  <c:v>28.899158276943389</c:v>
                </c:pt>
                <c:pt idx="5">
                  <c:v>39.456941604180869</c:v>
                </c:pt>
                <c:pt idx="6">
                  <c:v>42.14937604768113</c:v>
                </c:pt>
                <c:pt idx="7">
                  <c:v>38.26798070874397</c:v>
                </c:pt>
                <c:pt idx="8">
                  <c:v>48.661567877629061</c:v>
                </c:pt>
                <c:pt idx="9">
                  <c:v>43.904486521779688</c:v>
                </c:pt>
                <c:pt idx="10">
                  <c:v>49.303579451849636</c:v>
                </c:pt>
                <c:pt idx="11">
                  <c:v>37.670418793260154</c:v>
                </c:pt>
                <c:pt idx="12">
                  <c:v>52.85559174809989</c:v>
                </c:pt>
                <c:pt idx="13">
                  <c:v>36.425323539699193</c:v>
                </c:pt>
                <c:pt idx="14">
                  <c:v>53.290993071593533</c:v>
                </c:pt>
                <c:pt idx="15">
                  <c:v>33.819807659861652</c:v>
                </c:pt>
                <c:pt idx="16">
                  <c:v>54.313858695652172</c:v>
                </c:pt>
                <c:pt idx="17">
                  <c:v>53.54874344103839</c:v>
                </c:pt>
                <c:pt idx="18">
                  <c:v>30.904522613065328</c:v>
                </c:pt>
              </c:numCache>
            </c:numRef>
          </c:val>
          <c:extLst>
            <c:ext xmlns:c16="http://schemas.microsoft.com/office/drawing/2014/chart" uri="{C3380CC4-5D6E-409C-BE32-E72D297353CC}">
              <c16:uniqueId val="{00000018-5EF0-4A63-BA90-59A0127B9005}"/>
            </c:ext>
          </c:extLst>
        </c:ser>
        <c:ser>
          <c:idx val="0"/>
          <c:order val="2"/>
          <c:tx>
            <c:strRef>
              <c:f>Sheet1!$A$3</c:f>
              <c:strCache>
                <c:ptCount val="1"/>
                <c:pt idx="0">
                  <c:v>Alin korkea-aste (esim. Teknikko)</c:v>
                </c:pt>
              </c:strCache>
            </c:strRef>
          </c:tx>
          <c:spPr>
            <a:solidFill>
              <a:schemeClr val="accent3"/>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Sheet1!$B$3:$T$3</c:f>
              <c:numCache>
                <c:formatCode>0.0</c:formatCode>
                <c:ptCount val="19"/>
                <c:pt idx="0">
                  <c:v>6.4671834625322999</c:v>
                </c:pt>
                <c:pt idx="1">
                  <c:v>6.9435812443891995</c:v>
                </c:pt>
                <c:pt idx="2">
                  <c:v>7.0091175512862263</c:v>
                </c:pt>
                <c:pt idx="3">
                  <c:v>8.5519591141396933</c:v>
                </c:pt>
                <c:pt idx="4">
                  <c:v>5.4711998679650105</c:v>
                </c:pt>
                <c:pt idx="5">
                  <c:v>8.3958191320154505</c:v>
                </c:pt>
                <c:pt idx="6">
                  <c:v>8.8098342335630466</c:v>
                </c:pt>
                <c:pt idx="7">
                  <c:v>7.9471587334871039</c:v>
                </c:pt>
                <c:pt idx="8">
                  <c:v>7.6481835564053533</c:v>
                </c:pt>
                <c:pt idx="9">
                  <c:v>7.2474582594907195</c:v>
                </c:pt>
                <c:pt idx="10">
                  <c:v>5.6911786730567622</c:v>
                </c:pt>
                <c:pt idx="11">
                  <c:v>7.0824302593861423</c:v>
                </c:pt>
                <c:pt idx="12">
                  <c:v>7.6438653637350704</c:v>
                </c:pt>
                <c:pt idx="13">
                  <c:v>6.1000349772647775</c:v>
                </c:pt>
                <c:pt idx="14">
                  <c:v>6.553117782909931</c:v>
                </c:pt>
                <c:pt idx="15">
                  <c:v>5.6900624261852535</c:v>
                </c:pt>
                <c:pt idx="16">
                  <c:v>6.6236413043478262</c:v>
                </c:pt>
                <c:pt idx="17">
                  <c:v>7.1527202430267884</c:v>
                </c:pt>
                <c:pt idx="18">
                  <c:v>10.92964824120603</c:v>
                </c:pt>
              </c:numCache>
            </c:numRef>
          </c:val>
          <c:extLst>
            <c:ext xmlns:c16="http://schemas.microsoft.com/office/drawing/2014/chart" uri="{C3380CC4-5D6E-409C-BE32-E72D297353CC}">
              <c16:uniqueId val="{00000000-5EF0-4A63-BA90-59A0127B9005}"/>
            </c:ext>
          </c:extLst>
        </c:ser>
        <c:ser>
          <c:idx val="1"/>
          <c:order val="3"/>
          <c:tx>
            <c:strRef>
              <c:f>Sheet1!$A$4</c:f>
              <c:strCache>
                <c:ptCount val="1"/>
                <c:pt idx="0">
                  <c:v>Alempi korkeakouluaste (AMK)</c:v>
                </c:pt>
              </c:strCache>
            </c:strRef>
          </c:tx>
          <c:spPr>
            <a:solidFill>
              <a:schemeClr val="accent4"/>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Sheet1!$B$4:$T$4</c:f>
              <c:numCache>
                <c:formatCode>0.0</c:formatCode>
                <c:ptCount val="19"/>
                <c:pt idx="0">
                  <c:v>26.734883720930231</c:v>
                </c:pt>
                <c:pt idx="1">
                  <c:v>24.124715143981771</c:v>
                </c:pt>
                <c:pt idx="2">
                  <c:v>22.305437968088569</c:v>
                </c:pt>
                <c:pt idx="3">
                  <c:v>22.373651334469052</c:v>
                </c:pt>
                <c:pt idx="4">
                  <c:v>27.06992352973538</c:v>
                </c:pt>
                <c:pt idx="5">
                  <c:v>26.86889343331061</c:v>
                </c:pt>
                <c:pt idx="6">
                  <c:v>27.770534550195567</c:v>
                </c:pt>
                <c:pt idx="7">
                  <c:v>24.512476410148878</c:v>
                </c:pt>
                <c:pt idx="8">
                  <c:v>24.545889101338432</c:v>
                </c:pt>
                <c:pt idx="9">
                  <c:v>27.57205484563007</c:v>
                </c:pt>
                <c:pt idx="10">
                  <c:v>23.543507563276922</c:v>
                </c:pt>
                <c:pt idx="11">
                  <c:v>29.245612808501711</c:v>
                </c:pt>
                <c:pt idx="12">
                  <c:v>21.932681867535287</c:v>
                </c:pt>
                <c:pt idx="13">
                  <c:v>29.541797831409585</c:v>
                </c:pt>
                <c:pt idx="14">
                  <c:v>22.863741339491916</c:v>
                </c:pt>
                <c:pt idx="15">
                  <c:v>28.555761768179519</c:v>
                </c:pt>
                <c:pt idx="16">
                  <c:v>24.524456521739129</c:v>
                </c:pt>
                <c:pt idx="17">
                  <c:v>22.645677989505661</c:v>
                </c:pt>
                <c:pt idx="18">
                  <c:v>26.256281407035175</c:v>
                </c:pt>
              </c:numCache>
            </c:numRef>
          </c:val>
          <c:extLst>
            <c:ext xmlns:c16="http://schemas.microsoft.com/office/drawing/2014/chart" uri="{C3380CC4-5D6E-409C-BE32-E72D297353CC}">
              <c16:uniqueId val="{00000001-5EF0-4A63-BA90-59A0127B9005}"/>
            </c:ext>
          </c:extLst>
        </c:ser>
        <c:ser>
          <c:idx val="2"/>
          <c:order val="4"/>
          <c:tx>
            <c:strRef>
              <c:f>Sheet1!$A$5</c:f>
              <c:strCache>
                <c:ptCount val="1"/>
                <c:pt idx="0">
                  <c:v>Ylempi korkeakouluaste, esim. DI</c:v>
                </c:pt>
              </c:strCache>
            </c:strRef>
          </c:tx>
          <c:spPr>
            <a:solidFill>
              <a:schemeClr val="accent5"/>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Sheet1!$B$5:$T$5</c:f>
              <c:numCache>
                <c:formatCode>0.0</c:formatCode>
                <c:ptCount val="19"/>
                <c:pt idx="0">
                  <c:v>30.983979328165375</c:v>
                </c:pt>
                <c:pt idx="1">
                  <c:v>13.849181686347627</c:v>
                </c:pt>
                <c:pt idx="2">
                  <c:v>8.6860957342885055</c:v>
                </c:pt>
                <c:pt idx="3">
                  <c:v>9.8693923906871088</c:v>
                </c:pt>
                <c:pt idx="4">
                  <c:v>26.660064917203059</c:v>
                </c:pt>
                <c:pt idx="5">
                  <c:v>12.076800727107475</c:v>
                </c:pt>
                <c:pt idx="6">
                  <c:v>11.361519836096107</c:v>
                </c:pt>
                <c:pt idx="7">
                  <c:v>16.628223946319984</c:v>
                </c:pt>
                <c:pt idx="8">
                  <c:v>9.2017208413001921</c:v>
                </c:pt>
                <c:pt idx="9">
                  <c:v>11.500792836489133</c:v>
                </c:pt>
                <c:pt idx="10">
                  <c:v>9.6001198142878543</c:v>
                </c:pt>
                <c:pt idx="11">
                  <c:v>15.863804796196602</c:v>
                </c:pt>
                <c:pt idx="12">
                  <c:v>6.4169381107491859</c:v>
                </c:pt>
                <c:pt idx="13">
                  <c:v>15.173137460650578</c:v>
                </c:pt>
                <c:pt idx="14">
                  <c:v>8.5161662817551971</c:v>
                </c:pt>
                <c:pt idx="15">
                  <c:v>20.714526742028006</c:v>
                </c:pt>
                <c:pt idx="16">
                  <c:v>7.0652173913043477</c:v>
                </c:pt>
                <c:pt idx="17">
                  <c:v>8.7821043910521954</c:v>
                </c:pt>
                <c:pt idx="18">
                  <c:v>12.311557788944723</c:v>
                </c:pt>
              </c:numCache>
            </c:numRef>
          </c:val>
          <c:extLst>
            <c:ext xmlns:c16="http://schemas.microsoft.com/office/drawing/2014/chart" uri="{C3380CC4-5D6E-409C-BE32-E72D297353CC}">
              <c16:uniqueId val="{00000002-5EF0-4A63-BA90-59A0127B9005}"/>
            </c:ext>
          </c:extLst>
        </c:ser>
        <c:ser>
          <c:idx val="3"/>
          <c:order val="5"/>
          <c:tx>
            <c:strRef>
              <c:f>Sheet1!$A$6</c:f>
              <c:strCache>
                <c:ptCount val="1"/>
                <c:pt idx="0">
                  <c:v>Jatkotutkinto</c:v>
                </c:pt>
              </c:strCache>
            </c:strRef>
          </c:tx>
          <c:spPr>
            <a:solidFill>
              <a:schemeClr val="accent6"/>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Sheet1!$B$6:$T$6</c:f>
              <c:numCache>
                <c:formatCode>0.0</c:formatCode>
                <c:ptCount val="19"/>
                <c:pt idx="0">
                  <c:v>1.9080103359173126</c:v>
                </c:pt>
                <c:pt idx="1">
                  <c:v>0.60424003867136244</c:v>
                </c:pt>
                <c:pt idx="2">
                  <c:v>0.32562683165092804</c:v>
                </c:pt>
                <c:pt idx="3">
                  <c:v>0.39750141964792729</c:v>
                </c:pt>
                <c:pt idx="4">
                  <c:v>1.5211531055729768</c:v>
                </c:pt>
                <c:pt idx="5">
                  <c:v>0.36355373778686662</c:v>
                </c:pt>
                <c:pt idx="6">
                  <c:v>0.33525796237660643</c:v>
                </c:pt>
                <c:pt idx="7">
                  <c:v>1.4468442021388133</c:v>
                </c:pt>
                <c:pt idx="8">
                  <c:v>0.33460803059273425</c:v>
                </c:pt>
                <c:pt idx="9">
                  <c:v>0.78350900102602372</c:v>
                </c:pt>
                <c:pt idx="10">
                  <c:v>0.68893215515950279</c:v>
                </c:pt>
                <c:pt idx="11">
                  <c:v>0.88093406977557154</c:v>
                </c:pt>
                <c:pt idx="12">
                  <c:v>0.16286644951140064</c:v>
                </c:pt>
                <c:pt idx="13">
                  <c:v>0.2378454004896817</c:v>
                </c:pt>
                <c:pt idx="14">
                  <c:v>0.46189376443418012</c:v>
                </c:pt>
                <c:pt idx="15">
                  <c:v>1.2147798211574152</c:v>
                </c:pt>
                <c:pt idx="16">
                  <c:v>0.37364130434782611</c:v>
                </c:pt>
                <c:pt idx="17">
                  <c:v>0.33140016570008285</c:v>
                </c:pt>
                <c:pt idx="18">
                  <c:v>0.62814070351758799</c:v>
                </c:pt>
              </c:numCache>
            </c:numRef>
          </c:val>
          <c:extLst>
            <c:ext xmlns:c16="http://schemas.microsoft.com/office/drawing/2014/chart" uri="{C3380CC4-5D6E-409C-BE32-E72D297353CC}">
              <c16:uniqueId val="{00000016-5EF0-4A63-BA90-59A0127B9005}"/>
            </c:ext>
          </c:extLst>
        </c:ser>
        <c:dLbls>
          <c:showLegendKey val="0"/>
          <c:showVal val="0"/>
          <c:showCatName val="0"/>
          <c:showSerName val="0"/>
          <c:showPercent val="0"/>
          <c:showBubbleSize val="0"/>
        </c:dLbls>
        <c:gapWidth val="80"/>
        <c:overlap val="100"/>
        <c:axId val="400429087"/>
        <c:axId val="425252623"/>
      </c:barChart>
      <c:catAx>
        <c:axId val="4004290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425252623"/>
        <c:crosses val="autoZero"/>
        <c:auto val="1"/>
        <c:lblAlgn val="ctr"/>
        <c:lblOffset val="100"/>
        <c:noMultiLvlLbl val="0"/>
      </c:catAx>
      <c:valAx>
        <c:axId val="425252623"/>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400429087"/>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4"/>
          <c:order val="0"/>
          <c:tx>
            <c:strRef>
              <c:f>Sheet1!$A$7</c:f>
              <c:strCache>
                <c:ptCount val="1"/>
                <c:pt idx="0">
                  <c:v>Ei ammatillista tutkintoa</c:v>
                </c:pt>
              </c:strCache>
            </c:strRef>
          </c:tx>
          <c:spPr>
            <a:solidFill>
              <a:schemeClr val="accent1"/>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Sheet1!$B$7:$T$7</c:f>
              <c:numCache>
                <c:formatCode>General</c:formatCode>
                <c:ptCount val="19"/>
                <c:pt idx="0">
                  <c:v>15.895027002700271</c:v>
                </c:pt>
                <c:pt idx="1">
                  <c:v>19.125270521918566</c:v>
                </c:pt>
                <c:pt idx="2">
                  <c:v>14.342025469981808</c:v>
                </c:pt>
                <c:pt idx="3">
                  <c:v>15.282018319138679</c:v>
                </c:pt>
                <c:pt idx="4">
                  <c:v>10.96289709006472</c:v>
                </c:pt>
                <c:pt idx="5">
                  <c:v>14.33425012133959</c:v>
                </c:pt>
                <c:pt idx="6">
                  <c:v>11.074918566775244</c:v>
                </c:pt>
                <c:pt idx="7">
                  <c:v>11.362126245847175</c:v>
                </c:pt>
                <c:pt idx="8">
                  <c:v>11.091854419410746</c:v>
                </c:pt>
                <c:pt idx="9">
                  <c:v>10.33944042039483</c:v>
                </c:pt>
                <c:pt idx="10">
                  <c:v>11.794762614434745</c:v>
                </c:pt>
                <c:pt idx="11">
                  <c:v>9.5938375350140053</c:v>
                </c:pt>
                <c:pt idx="12">
                  <c:v>11.887928777166797</c:v>
                </c:pt>
                <c:pt idx="13">
                  <c:v>13.296448331251115</c:v>
                </c:pt>
                <c:pt idx="14">
                  <c:v>8.14380044020543</c:v>
                </c:pt>
                <c:pt idx="15">
                  <c:v>10.484527687296417</c:v>
                </c:pt>
                <c:pt idx="16">
                  <c:v>7.1428571428571432</c:v>
                </c:pt>
                <c:pt idx="17">
                  <c:v>7.6144932867390107</c:v>
                </c:pt>
                <c:pt idx="18">
                  <c:v>20.481927710843372</c:v>
                </c:pt>
              </c:numCache>
            </c:numRef>
          </c:val>
          <c:extLst>
            <c:ext xmlns:c16="http://schemas.microsoft.com/office/drawing/2014/chart" uri="{C3380CC4-5D6E-409C-BE32-E72D297353CC}">
              <c16:uniqueId val="{00000017-5EF0-4A63-BA90-59A0127B9005}"/>
            </c:ext>
          </c:extLst>
        </c:ser>
        <c:ser>
          <c:idx val="5"/>
          <c:order val="1"/>
          <c:tx>
            <c:strRef>
              <c:f>Sheet1!$A$2</c:f>
              <c:strCache>
                <c:ptCount val="1"/>
                <c:pt idx="0">
                  <c:v>Ammatillinen toinen aste</c:v>
                </c:pt>
              </c:strCache>
            </c:strRef>
          </c:tx>
          <c:spPr>
            <a:solidFill>
              <a:schemeClr val="accent2"/>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Sheet1!$B$2:$T$2</c:f>
              <c:numCache>
                <c:formatCode>General</c:formatCode>
                <c:ptCount val="19"/>
                <c:pt idx="0">
                  <c:v>31.489086408640865</c:v>
                </c:pt>
                <c:pt idx="1">
                  <c:v>47.984297146308322</c:v>
                </c:pt>
                <c:pt idx="2">
                  <c:v>55.104103497068934</c:v>
                </c:pt>
                <c:pt idx="3">
                  <c:v>55.053832556644707</c:v>
                </c:pt>
                <c:pt idx="4">
                  <c:v>43.046292179240154</c:v>
                </c:pt>
                <c:pt idx="5">
                  <c:v>48.228441999676427</c:v>
                </c:pt>
                <c:pt idx="6">
                  <c:v>56.26295528575659</c:v>
                </c:pt>
                <c:pt idx="7">
                  <c:v>53.787375415282391</c:v>
                </c:pt>
                <c:pt idx="8">
                  <c:v>62.357019064124785</c:v>
                </c:pt>
                <c:pt idx="9">
                  <c:v>58.429200397670783</c:v>
                </c:pt>
                <c:pt idx="10">
                  <c:v>61.209282520757931</c:v>
                </c:pt>
                <c:pt idx="11">
                  <c:v>53.863211951447248</c:v>
                </c:pt>
                <c:pt idx="12">
                  <c:v>60.264467137994238</c:v>
                </c:pt>
                <c:pt idx="13">
                  <c:v>42.111368909512763</c:v>
                </c:pt>
                <c:pt idx="14">
                  <c:v>62.252384446074835</c:v>
                </c:pt>
                <c:pt idx="15">
                  <c:v>46.369435396308361</c:v>
                </c:pt>
                <c:pt idx="16">
                  <c:v>65.293040293040292</c:v>
                </c:pt>
                <c:pt idx="17">
                  <c:v>65.20139782968549</c:v>
                </c:pt>
                <c:pt idx="18">
                  <c:v>49.397590361445786</c:v>
                </c:pt>
              </c:numCache>
            </c:numRef>
          </c:val>
          <c:extLst>
            <c:ext xmlns:c16="http://schemas.microsoft.com/office/drawing/2014/chart" uri="{C3380CC4-5D6E-409C-BE32-E72D297353CC}">
              <c16:uniqueId val="{00000018-5EF0-4A63-BA90-59A0127B9005}"/>
            </c:ext>
          </c:extLst>
        </c:ser>
        <c:ser>
          <c:idx val="0"/>
          <c:order val="2"/>
          <c:tx>
            <c:strRef>
              <c:f>Sheet1!$A$3</c:f>
              <c:strCache>
                <c:ptCount val="1"/>
                <c:pt idx="0">
                  <c:v>Alin korkea-aste (esim. Teknikko)</c:v>
                </c:pt>
              </c:strCache>
            </c:strRef>
          </c:tx>
          <c:spPr>
            <a:solidFill>
              <a:schemeClr val="accent3"/>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Sheet1!$B$3:$T$3</c:f>
              <c:numCache>
                <c:formatCode>General</c:formatCode>
                <c:ptCount val="19"/>
                <c:pt idx="0">
                  <c:v>6.2134338433843386</c:v>
                </c:pt>
                <c:pt idx="1">
                  <c:v>6.2056469877698932</c:v>
                </c:pt>
                <c:pt idx="2">
                  <c:v>6.2259955528603195</c:v>
                </c:pt>
                <c:pt idx="3">
                  <c:v>6.9419893941828699</c:v>
                </c:pt>
                <c:pt idx="4">
                  <c:v>5.4740378439800406</c:v>
                </c:pt>
                <c:pt idx="5">
                  <c:v>6.9891603300436822</c:v>
                </c:pt>
                <c:pt idx="6">
                  <c:v>7.1661237785016283</c:v>
                </c:pt>
                <c:pt idx="7">
                  <c:v>7.2093023255813957</c:v>
                </c:pt>
                <c:pt idx="8">
                  <c:v>5.9965337954939342</c:v>
                </c:pt>
                <c:pt idx="9">
                  <c:v>5.7662263882971168</c:v>
                </c:pt>
                <c:pt idx="10">
                  <c:v>4.7902916755375768</c:v>
                </c:pt>
                <c:pt idx="11">
                  <c:v>6.5709617180205413</c:v>
                </c:pt>
                <c:pt idx="12">
                  <c:v>6.8735271013354282</c:v>
                </c:pt>
                <c:pt idx="13">
                  <c:v>5.3721220774585046</c:v>
                </c:pt>
                <c:pt idx="14">
                  <c:v>6.1628760088041084</c:v>
                </c:pt>
                <c:pt idx="15">
                  <c:v>5.8767643865363732</c:v>
                </c:pt>
                <c:pt idx="16">
                  <c:v>5.4029304029304033</c:v>
                </c:pt>
                <c:pt idx="17">
                  <c:v>5.9959536509104288</c:v>
                </c:pt>
                <c:pt idx="18">
                  <c:v>9.6385542168674707</c:v>
                </c:pt>
              </c:numCache>
            </c:numRef>
          </c:val>
          <c:extLst>
            <c:ext xmlns:c16="http://schemas.microsoft.com/office/drawing/2014/chart" uri="{C3380CC4-5D6E-409C-BE32-E72D297353CC}">
              <c16:uniqueId val="{00000000-5EF0-4A63-BA90-59A0127B9005}"/>
            </c:ext>
          </c:extLst>
        </c:ser>
        <c:ser>
          <c:idx val="1"/>
          <c:order val="3"/>
          <c:tx>
            <c:strRef>
              <c:f>Sheet1!$A$4</c:f>
              <c:strCache>
                <c:ptCount val="1"/>
                <c:pt idx="0">
                  <c:v>Alempi korkeakouluaste (AMK)</c:v>
                </c:pt>
              </c:strCache>
            </c:strRef>
          </c:tx>
          <c:spPr>
            <a:solidFill>
              <a:schemeClr val="accent4"/>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Sheet1!$B$4:$T$4</c:f>
              <c:numCache>
                <c:formatCode>General</c:formatCode>
                <c:ptCount val="19"/>
                <c:pt idx="0">
                  <c:v>19.526327632763277</c:v>
                </c:pt>
                <c:pt idx="1">
                  <c:v>17.630479641652826</c:v>
                </c:pt>
                <c:pt idx="2">
                  <c:v>17.081059227814837</c:v>
                </c:pt>
                <c:pt idx="3">
                  <c:v>15.105254700305318</c:v>
                </c:pt>
                <c:pt idx="4">
                  <c:v>19.77669087495677</c:v>
                </c:pt>
                <c:pt idx="5">
                  <c:v>20.498301245753115</c:v>
                </c:pt>
                <c:pt idx="6">
                  <c:v>16.760438258809593</c:v>
                </c:pt>
                <c:pt idx="7">
                  <c:v>15.382059800664452</c:v>
                </c:pt>
                <c:pt idx="8">
                  <c:v>14.246100519930676</c:v>
                </c:pt>
                <c:pt idx="9">
                  <c:v>17.554324669791225</c:v>
                </c:pt>
                <c:pt idx="10">
                  <c:v>15.925058548009368</c:v>
                </c:pt>
                <c:pt idx="11">
                  <c:v>19.257703081232492</c:v>
                </c:pt>
                <c:pt idx="12">
                  <c:v>16.300078554595444</c:v>
                </c:pt>
                <c:pt idx="13">
                  <c:v>24.933071568802426</c:v>
                </c:pt>
                <c:pt idx="14">
                  <c:v>16.874541452677917</c:v>
                </c:pt>
                <c:pt idx="15">
                  <c:v>21.22014115092291</c:v>
                </c:pt>
                <c:pt idx="16">
                  <c:v>16.483516483516482</c:v>
                </c:pt>
                <c:pt idx="17">
                  <c:v>14.382931763840354</c:v>
                </c:pt>
                <c:pt idx="18">
                  <c:v>16.867469879518072</c:v>
                </c:pt>
              </c:numCache>
            </c:numRef>
          </c:val>
          <c:extLst>
            <c:ext xmlns:c16="http://schemas.microsoft.com/office/drawing/2014/chart" uri="{C3380CC4-5D6E-409C-BE32-E72D297353CC}">
              <c16:uniqueId val="{00000001-5EF0-4A63-BA90-59A0127B9005}"/>
            </c:ext>
          </c:extLst>
        </c:ser>
        <c:ser>
          <c:idx val="2"/>
          <c:order val="4"/>
          <c:tx>
            <c:strRef>
              <c:f>Sheet1!$A$5</c:f>
              <c:strCache>
                <c:ptCount val="1"/>
                <c:pt idx="0">
                  <c:v>Ylempi korkeakouluaste, esim. DI</c:v>
                </c:pt>
              </c:strCache>
            </c:strRef>
          </c:tx>
          <c:spPr>
            <a:solidFill>
              <a:schemeClr val="accent5"/>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Sheet1!$B$5:$T$5</c:f>
              <c:numCache>
                <c:formatCode>General</c:formatCode>
                <c:ptCount val="19"/>
                <c:pt idx="0">
                  <c:v>24.710283528352836</c:v>
                </c:pt>
                <c:pt idx="1">
                  <c:v>8.7070310533997688</c:v>
                </c:pt>
                <c:pt idx="2">
                  <c:v>6.9031736405902571</c:v>
                </c:pt>
                <c:pt idx="3">
                  <c:v>7.3437248915314157</c:v>
                </c:pt>
                <c:pt idx="4">
                  <c:v>19.341929746554023</c:v>
                </c:pt>
                <c:pt idx="5">
                  <c:v>9.6909885131855695</c:v>
                </c:pt>
                <c:pt idx="6">
                  <c:v>8.4098312111341436</c:v>
                </c:pt>
                <c:pt idx="7">
                  <c:v>10.664451827242525</c:v>
                </c:pt>
                <c:pt idx="8">
                  <c:v>6.1351819757365682</c:v>
                </c:pt>
                <c:pt idx="9">
                  <c:v>7.4421246981962792</c:v>
                </c:pt>
                <c:pt idx="10">
                  <c:v>5.7483500106450922</c:v>
                </c:pt>
                <c:pt idx="11">
                  <c:v>10.154061624649859</c:v>
                </c:pt>
                <c:pt idx="12">
                  <c:v>4.5299816705943963</c:v>
                </c:pt>
                <c:pt idx="13">
                  <c:v>14.028199179011244</c:v>
                </c:pt>
                <c:pt idx="14">
                  <c:v>6.1995597945708001</c:v>
                </c:pt>
                <c:pt idx="15">
                  <c:v>14.97014115092291</c:v>
                </c:pt>
                <c:pt idx="16">
                  <c:v>5.3571428571428568</c:v>
                </c:pt>
                <c:pt idx="17">
                  <c:v>6.510943535037705</c:v>
                </c:pt>
                <c:pt idx="18">
                  <c:v>2.8112449799196786</c:v>
                </c:pt>
              </c:numCache>
            </c:numRef>
          </c:val>
          <c:extLst>
            <c:ext xmlns:c16="http://schemas.microsoft.com/office/drawing/2014/chart" uri="{C3380CC4-5D6E-409C-BE32-E72D297353CC}">
              <c16:uniqueId val="{00000002-5EF0-4A63-BA90-59A0127B9005}"/>
            </c:ext>
          </c:extLst>
        </c:ser>
        <c:ser>
          <c:idx val="3"/>
          <c:order val="5"/>
          <c:tx>
            <c:strRef>
              <c:f>Sheet1!$A$6</c:f>
              <c:strCache>
                <c:ptCount val="1"/>
                <c:pt idx="0">
                  <c:v>Jatkotutkinto</c:v>
                </c:pt>
              </c:strCache>
            </c:strRef>
          </c:tx>
          <c:spPr>
            <a:solidFill>
              <a:schemeClr val="accent6"/>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Sheet1!$B$6:$T$6</c:f>
              <c:numCache>
                <c:formatCode>General</c:formatCode>
                <c:ptCount val="19"/>
                <c:pt idx="0">
                  <c:v>2.1658415841584158</c:v>
                </c:pt>
                <c:pt idx="1">
                  <c:v>0.3472746489506266</c:v>
                </c:pt>
                <c:pt idx="2">
                  <c:v>0.3436426116838488</c:v>
                </c:pt>
                <c:pt idx="3">
                  <c:v>0.27318013819701109</c:v>
                </c:pt>
                <c:pt idx="4">
                  <c:v>1.3981522652042884</c:v>
                </c:pt>
                <c:pt idx="5">
                  <c:v>0.25885779000161785</c:v>
                </c:pt>
                <c:pt idx="6">
                  <c:v>0.32573289902280128</c:v>
                </c:pt>
                <c:pt idx="7">
                  <c:v>1.5946843853820598</c:v>
                </c:pt>
                <c:pt idx="8">
                  <c:v>0.1733102253032929</c:v>
                </c:pt>
                <c:pt idx="9">
                  <c:v>0.46868342564976567</c:v>
                </c:pt>
                <c:pt idx="10">
                  <c:v>0.53225463061528633</c:v>
                </c:pt>
                <c:pt idx="11">
                  <c:v>0.56022408963585435</c:v>
                </c:pt>
                <c:pt idx="12">
                  <c:v>0.14401675831369468</c:v>
                </c:pt>
                <c:pt idx="13">
                  <c:v>0.25878993396394789</c:v>
                </c:pt>
                <c:pt idx="14">
                  <c:v>0.36683785766691124</c:v>
                </c:pt>
                <c:pt idx="15">
                  <c:v>1.0789902280130292</c:v>
                </c:pt>
                <c:pt idx="16">
                  <c:v>0.32051282051282054</c:v>
                </c:pt>
                <c:pt idx="17">
                  <c:v>0.29427993378701489</c:v>
                </c:pt>
                <c:pt idx="18">
                  <c:v>0.80321285140562249</c:v>
                </c:pt>
              </c:numCache>
            </c:numRef>
          </c:val>
          <c:extLst>
            <c:ext xmlns:c16="http://schemas.microsoft.com/office/drawing/2014/chart" uri="{C3380CC4-5D6E-409C-BE32-E72D297353CC}">
              <c16:uniqueId val="{00000016-5EF0-4A63-BA90-59A0127B9005}"/>
            </c:ext>
          </c:extLst>
        </c:ser>
        <c:dLbls>
          <c:showLegendKey val="0"/>
          <c:showVal val="0"/>
          <c:showCatName val="0"/>
          <c:showSerName val="0"/>
          <c:showPercent val="0"/>
          <c:showBubbleSize val="0"/>
        </c:dLbls>
        <c:gapWidth val="80"/>
        <c:overlap val="100"/>
        <c:axId val="400429087"/>
        <c:axId val="425252623"/>
      </c:barChart>
      <c:catAx>
        <c:axId val="4004290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425252623"/>
        <c:crosses val="autoZero"/>
        <c:auto val="1"/>
        <c:lblAlgn val="ctr"/>
        <c:lblOffset val="100"/>
        <c:noMultiLvlLbl val="0"/>
      </c:catAx>
      <c:valAx>
        <c:axId val="425252623"/>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400429087"/>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4"/>
          <c:order val="0"/>
          <c:tx>
            <c:strRef>
              <c:f>Sheet1!$A$7</c:f>
              <c:strCache>
                <c:ptCount val="1"/>
                <c:pt idx="0">
                  <c:v>Ei ammatillista tutkintoa</c:v>
                </c:pt>
              </c:strCache>
            </c:strRef>
          </c:tx>
          <c:spPr>
            <a:solidFill>
              <a:schemeClr val="accent1"/>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Sheet1!$B$7:$T$7</c:f>
              <c:numCache>
                <c:formatCode>General</c:formatCode>
                <c:ptCount val="19"/>
                <c:pt idx="0">
                  <c:v>15.27991110820615</c:v>
                </c:pt>
                <c:pt idx="1">
                  <c:v>10.931485758275597</c:v>
                </c:pt>
                <c:pt idx="2">
                  <c:v>11.799163179916318</c:v>
                </c:pt>
                <c:pt idx="3">
                  <c:v>8.8690937257939577</c:v>
                </c:pt>
                <c:pt idx="4">
                  <c:v>9.6443865202010794</c:v>
                </c:pt>
                <c:pt idx="5">
                  <c:v>9.3094238840137358</c:v>
                </c:pt>
                <c:pt idx="6">
                  <c:v>7.0281124497991971</c:v>
                </c:pt>
                <c:pt idx="7">
                  <c:v>10.915292779988629</c:v>
                </c:pt>
                <c:pt idx="8">
                  <c:v>6.3125481139337953</c:v>
                </c:pt>
                <c:pt idx="9">
                  <c:v>6.4130434782608692</c:v>
                </c:pt>
                <c:pt idx="10">
                  <c:v>9.6969696969696972</c:v>
                </c:pt>
                <c:pt idx="11">
                  <c:v>8.7532693984306889</c:v>
                </c:pt>
                <c:pt idx="12">
                  <c:v>6.6157760814249365</c:v>
                </c:pt>
                <c:pt idx="13">
                  <c:v>9.7118808675946902</c:v>
                </c:pt>
                <c:pt idx="14">
                  <c:v>8.9430894308943092</c:v>
                </c:pt>
                <c:pt idx="15">
                  <c:v>9.2175657601426657</c:v>
                </c:pt>
                <c:pt idx="16">
                  <c:v>6.9736842105263159</c:v>
                </c:pt>
                <c:pt idx="17">
                  <c:v>7.3130193905817178</c:v>
                </c:pt>
                <c:pt idx="18">
                  <c:v>18.281535648994517</c:v>
                </c:pt>
              </c:numCache>
            </c:numRef>
          </c:val>
          <c:extLst>
            <c:ext xmlns:c16="http://schemas.microsoft.com/office/drawing/2014/chart" uri="{C3380CC4-5D6E-409C-BE32-E72D297353CC}">
              <c16:uniqueId val="{00000017-5EF0-4A63-BA90-59A0127B9005}"/>
            </c:ext>
          </c:extLst>
        </c:ser>
        <c:ser>
          <c:idx val="5"/>
          <c:order val="1"/>
          <c:tx>
            <c:strRef>
              <c:f>Sheet1!$A$2</c:f>
              <c:strCache>
                <c:ptCount val="1"/>
                <c:pt idx="0">
                  <c:v>Ammatillinen toinen aste</c:v>
                </c:pt>
              </c:strCache>
            </c:strRef>
          </c:tx>
          <c:spPr>
            <a:solidFill>
              <a:schemeClr val="accent2"/>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Sheet1!$B$2:$T$2</c:f>
              <c:numCache>
                <c:formatCode>General</c:formatCode>
                <c:ptCount val="19"/>
                <c:pt idx="0">
                  <c:v>10.796104447857774</c:v>
                </c:pt>
                <c:pt idx="1">
                  <c:v>15.946332343560981</c:v>
                </c:pt>
                <c:pt idx="2">
                  <c:v>17.698744769874477</c:v>
                </c:pt>
                <c:pt idx="3">
                  <c:v>22.153369481022462</c:v>
                </c:pt>
                <c:pt idx="4">
                  <c:v>11.12766089492956</c:v>
                </c:pt>
                <c:pt idx="5">
                  <c:v>18.771461274322778</c:v>
                </c:pt>
                <c:pt idx="6">
                  <c:v>18.222891566265059</c:v>
                </c:pt>
                <c:pt idx="7">
                  <c:v>11.711199545196134</c:v>
                </c:pt>
                <c:pt idx="8">
                  <c:v>18.244803695150114</c:v>
                </c:pt>
                <c:pt idx="9">
                  <c:v>16.114130434782609</c:v>
                </c:pt>
                <c:pt idx="10">
                  <c:v>21.060606060606062</c:v>
                </c:pt>
                <c:pt idx="11">
                  <c:v>13.478639930252834</c:v>
                </c:pt>
                <c:pt idx="12">
                  <c:v>16.857506361323153</c:v>
                </c:pt>
                <c:pt idx="13">
                  <c:v>15.79799287795403</c:v>
                </c:pt>
                <c:pt idx="14">
                  <c:v>20.189701897018971</c:v>
                </c:pt>
                <c:pt idx="15">
                  <c:v>13.207757467677219</c:v>
                </c:pt>
                <c:pt idx="16">
                  <c:v>22.763157894736842</c:v>
                </c:pt>
                <c:pt idx="17">
                  <c:v>18.448753462603879</c:v>
                </c:pt>
                <c:pt idx="18">
                  <c:v>22.486288848263253</c:v>
                </c:pt>
              </c:numCache>
            </c:numRef>
          </c:val>
          <c:extLst>
            <c:ext xmlns:c16="http://schemas.microsoft.com/office/drawing/2014/chart" uri="{C3380CC4-5D6E-409C-BE32-E72D297353CC}">
              <c16:uniqueId val="{00000018-5EF0-4A63-BA90-59A0127B9005}"/>
            </c:ext>
          </c:extLst>
        </c:ser>
        <c:ser>
          <c:idx val="0"/>
          <c:order val="2"/>
          <c:tx>
            <c:strRef>
              <c:f>Sheet1!$A$3</c:f>
              <c:strCache>
                <c:ptCount val="1"/>
                <c:pt idx="0">
                  <c:v>Alin korkea-aste (esim. Teknikko)</c:v>
                </c:pt>
              </c:strCache>
            </c:strRef>
          </c:tx>
          <c:spPr>
            <a:solidFill>
              <a:schemeClr val="accent3"/>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Sheet1!$B$3:$T$3</c:f>
              <c:numCache>
                <c:formatCode>General</c:formatCode>
                <c:ptCount val="19"/>
                <c:pt idx="0">
                  <c:v>6.6145952482107262</c:v>
                </c:pt>
                <c:pt idx="1">
                  <c:v>8.5560321126140995</c:v>
                </c:pt>
                <c:pt idx="2">
                  <c:v>10.251046025104603</c:v>
                </c:pt>
                <c:pt idx="3">
                  <c:v>12.432223082881487</c:v>
                </c:pt>
                <c:pt idx="4">
                  <c:v>5.4676348290200458</c:v>
                </c:pt>
                <c:pt idx="5">
                  <c:v>11.713086608164822</c:v>
                </c:pt>
                <c:pt idx="6">
                  <c:v>11.596385542168674</c:v>
                </c:pt>
                <c:pt idx="7">
                  <c:v>9.2097782831154067</c:v>
                </c:pt>
                <c:pt idx="8">
                  <c:v>11.316397228637413</c:v>
                </c:pt>
                <c:pt idx="9">
                  <c:v>10.081521739130435</c:v>
                </c:pt>
                <c:pt idx="10">
                  <c:v>7.8282828282828278</c:v>
                </c:pt>
                <c:pt idx="11">
                  <c:v>7.8465562336530077</c:v>
                </c:pt>
                <c:pt idx="12">
                  <c:v>11.38676844783715</c:v>
                </c:pt>
                <c:pt idx="13">
                  <c:v>8.7406927808352215</c:v>
                </c:pt>
                <c:pt idx="14">
                  <c:v>7.9945799457994582</c:v>
                </c:pt>
                <c:pt idx="15">
                  <c:v>5.3834150691038785</c:v>
                </c:pt>
                <c:pt idx="16">
                  <c:v>10.131578947368421</c:v>
                </c:pt>
                <c:pt idx="17">
                  <c:v>10.637119113573407</c:v>
                </c:pt>
                <c:pt idx="18">
                  <c:v>11.517367458866545</c:v>
                </c:pt>
              </c:numCache>
            </c:numRef>
          </c:val>
          <c:extLst>
            <c:ext xmlns:c16="http://schemas.microsoft.com/office/drawing/2014/chart" uri="{C3380CC4-5D6E-409C-BE32-E72D297353CC}">
              <c16:uniqueId val="{00000000-5EF0-4A63-BA90-59A0127B9005}"/>
            </c:ext>
          </c:extLst>
        </c:ser>
        <c:ser>
          <c:idx val="1"/>
          <c:order val="3"/>
          <c:tx>
            <c:strRef>
              <c:f>Sheet1!$A$4</c:f>
              <c:strCache>
                <c:ptCount val="1"/>
                <c:pt idx="0">
                  <c:v>Alempi korkeakouluaste (AMK)</c:v>
                </c:pt>
              </c:strCache>
            </c:strRef>
          </c:tx>
          <c:spPr>
            <a:solidFill>
              <a:schemeClr val="accent4"/>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Sheet1!$B$4:$T$4</c:f>
              <c:numCache>
                <c:formatCode>General</c:formatCode>
                <c:ptCount val="19"/>
                <c:pt idx="0">
                  <c:v>30.922579169253897</c:v>
                </c:pt>
                <c:pt idx="1">
                  <c:v>38.315187506873421</c:v>
                </c:pt>
                <c:pt idx="2">
                  <c:v>43.93305439330544</c:v>
                </c:pt>
                <c:pt idx="3">
                  <c:v>39.891556932610378</c:v>
                </c:pt>
                <c:pt idx="4">
                  <c:v>36.231614224539193</c:v>
                </c:pt>
                <c:pt idx="5">
                  <c:v>41.892407478061806</c:v>
                </c:pt>
                <c:pt idx="6">
                  <c:v>46.435742971887549</c:v>
                </c:pt>
                <c:pt idx="7">
                  <c:v>40.136441159749857</c:v>
                </c:pt>
                <c:pt idx="8">
                  <c:v>47.421093148575828</c:v>
                </c:pt>
                <c:pt idx="9">
                  <c:v>46.739130434782609</c:v>
                </c:pt>
                <c:pt idx="10">
                  <c:v>41.616161616161619</c:v>
                </c:pt>
                <c:pt idx="11">
                  <c:v>44.167393199651265</c:v>
                </c:pt>
                <c:pt idx="12">
                  <c:v>49.300254452926211</c:v>
                </c:pt>
                <c:pt idx="13">
                  <c:v>46.260925865976041</c:v>
                </c:pt>
                <c:pt idx="14">
                  <c:v>44.986449864498645</c:v>
                </c:pt>
                <c:pt idx="15">
                  <c:v>40.604101649576457</c:v>
                </c:pt>
                <c:pt idx="16">
                  <c:v>47.631578947368418</c:v>
                </c:pt>
                <c:pt idx="17">
                  <c:v>47.534626038781163</c:v>
                </c:pt>
                <c:pt idx="18">
                  <c:v>30.530164533820841</c:v>
                </c:pt>
              </c:numCache>
            </c:numRef>
          </c:val>
          <c:extLst>
            <c:ext xmlns:c16="http://schemas.microsoft.com/office/drawing/2014/chart" uri="{C3380CC4-5D6E-409C-BE32-E72D297353CC}">
              <c16:uniqueId val="{00000001-5EF0-4A63-BA90-59A0127B9005}"/>
            </c:ext>
          </c:extLst>
        </c:ser>
        <c:ser>
          <c:idx val="2"/>
          <c:order val="4"/>
          <c:tx>
            <c:strRef>
              <c:f>Sheet1!$A$5</c:f>
              <c:strCache>
                <c:ptCount val="1"/>
                <c:pt idx="0">
                  <c:v>Ylempi korkeakouluaste, esim. DI</c:v>
                </c:pt>
              </c:strCache>
            </c:strRef>
          </c:tx>
          <c:spPr>
            <a:solidFill>
              <a:schemeClr val="accent5"/>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Sheet1!$B$5:$T$5</c:f>
              <c:numCache>
                <c:formatCode>General</c:formatCode>
                <c:ptCount val="19"/>
                <c:pt idx="0">
                  <c:v>34.628582633419391</c:v>
                </c:pt>
                <c:pt idx="1">
                  <c:v>25.085230397008687</c:v>
                </c:pt>
                <c:pt idx="2">
                  <c:v>16.06694560669456</c:v>
                </c:pt>
                <c:pt idx="3">
                  <c:v>15.956622773044153</c:v>
                </c:pt>
                <c:pt idx="4">
                  <c:v>35.853037919692177</c:v>
                </c:pt>
                <c:pt idx="5">
                  <c:v>17.703166730255628</c:v>
                </c:pt>
                <c:pt idx="6">
                  <c:v>16.365461847389557</c:v>
                </c:pt>
                <c:pt idx="7">
                  <c:v>26.833428084138717</c:v>
                </c:pt>
                <c:pt idx="8">
                  <c:v>16.012317167051577</c:v>
                </c:pt>
                <c:pt idx="9">
                  <c:v>19.266304347826086</c:v>
                </c:pt>
                <c:pt idx="10">
                  <c:v>18.737373737373737</c:v>
                </c:pt>
                <c:pt idx="11">
                  <c:v>24.394071490845686</c:v>
                </c:pt>
                <c:pt idx="12">
                  <c:v>15.585241730279899</c:v>
                </c:pt>
                <c:pt idx="13">
                  <c:v>19.326642926513436</c:v>
                </c:pt>
                <c:pt idx="14">
                  <c:v>17.073170731707318</c:v>
                </c:pt>
                <c:pt idx="15">
                  <c:v>30.149353544360231</c:v>
                </c:pt>
                <c:pt idx="16">
                  <c:v>11.973684210526315</c:v>
                </c:pt>
                <c:pt idx="17">
                  <c:v>15.623268698060942</c:v>
                </c:pt>
                <c:pt idx="18">
                  <c:v>16.636197440585008</c:v>
                </c:pt>
              </c:numCache>
            </c:numRef>
          </c:val>
          <c:extLst>
            <c:ext xmlns:c16="http://schemas.microsoft.com/office/drawing/2014/chart" uri="{C3380CC4-5D6E-409C-BE32-E72D297353CC}">
              <c16:uniqueId val="{00000002-5EF0-4A63-BA90-59A0127B9005}"/>
            </c:ext>
          </c:extLst>
        </c:ser>
        <c:ser>
          <c:idx val="3"/>
          <c:order val="5"/>
          <c:tx>
            <c:strRef>
              <c:f>Sheet1!$A$6</c:f>
              <c:strCache>
                <c:ptCount val="1"/>
                <c:pt idx="0">
                  <c:v>Jatkotutkinto</c:v>
                </c:pt>
              </c:strCache>
            </c:strRef>
          </c:tx>
          <c:spPr>
            <a:solidFill>
              <a:schemeClr val="accent6"/>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Sheet1!$B$6:$T$6</c:f>
              <c:numCache>
                <c:formatCode>General</c:formatCode>
                <c:ptCount val="19"/>
                <c:pt idx="0">
                  <c:v>1.7582273930520604</c:v>
                </c:pt>
                <c:pt idx="1">
                  <c:v>1.1657318816672166</c:v>
                </c:pt>
                <c:pt idx="2">
                  <c:v>0.2510460251046025</c:v>
                </c:pt>
                <c:pt idx="3">
                  <c:v>0.69713400464756003</c:v>
                </c:pt>
                <c:pt idx="4">
                  <c:v>1.6756656116179482</c:v>
                </c:pt>
                <c:pt idx="5">
                  <c:v>0.61045402518122849</c:v>
                </c:pt>
                <c:pt idx="6">
                  <c:v>0.35140562248995982</c:v>
                </c:pt>
                <c:pt idx="7">
                  <c:v>1.1938601478112565</c:v>
                </c:pt>
                <c:pt idx="8">
                  <c:v>0.69284064665127021</c:v>
                </c:pt>
                <c:pt idx="9">
                  <c:v>1.3858695652173914</c:v>
                </c:pt>
                <c:pt idx="10">
                  <c:v>1.0606060606060606</c:v>
                </c:pt>
                <c:pt idx="11">
                  <c:v>1.3600697471665213</c:v>
                </c:pt>
                <c:pt idx="12">
                  <c:v>0.2544529262086514</c:v>
                </c:pt>
                <c:pt idx="13">
                  <c:v>0.16186468112657817</c:v>
                </c:pt>
                <c:pt idx="14">
                  <c:v>0.81300813008130079</c:v>
                </c:pt>
                <c:pt idx="15">
                  <c:v>1.4378065091395453</c:v>
                </c:pt>
                <c:pt idx="16">
                  <c:v>0.52631578947368418</c:v>
                </c:pt>
                <c:pt idx="17">
                  <c:v>0.44321329639889195</c:v>
                </c:pt>
                <c:pt idx="18">
                  <c:v>0.54844606946983543</c:v>
                </c:pt>
              </c:numCache>
            </c:numRef>
          </c:val>
          <c:extLst>
            <c:ext xmlns:c16="http://schemas.microsoft.com/office/drawing/2014/chart" uri="{C3380CC4-5D6E-409C-BE32-E72D297353CC}">
              <c16:uniqueId val="{00000016-5EF0-4A63-BA90-59A0127B9005}"/>
            </c:ext>
          </c:extLst>
        </c:ser>
        <c:dLbls>
          <c:showLegendKey val="0"/>
          <c:showVal val="0"/>
          <c:showCatName val="0"/>
          <c:showSerName val="0"/>
          <c:showPercent val="0"/>
          <c:showBubbleSize val="0"/>
        </c:dLbls>
        <c:gapWidth val="80"/>
        <c:overlap val="100"/>
        <c:axId val="400429087"/>
        <c:axId val="425252623"/>
      </c:barChart>
      <c:catAx>
        <c:axId val="4004290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425252623"/>
        <c:crosses val="autoZero"/>
        <c:auto val="1"/>
        <c:lblAlgn val="ctr"/>
        <c:lblOffset val="100"/>
        <c:noMultiLvlLbl val="0"/>
      </c:catAx>
      <c:valAx>
        <c:axId val="425252623"/>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400429087"/>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86E-4F5A-9879-2C3DF3BF324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86E-4F5A-9879-2C3DF3BF3247}"/>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986E-4F5A-9879-2C3DF3BF324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Ei ammatillista tutkintoa</c:v>
                </c:pt>
                <c:pt idx="1">
                  <c:v>Ammatillinen toinen aste</c:v>
                </c:pt>
                <c:pt idx="2">
                  <c:v>Alin korkea-aste (esim. Teknikko)</c:v>
                </c:pt>
                <c:pt idx="3">
                  <c:v>Alempi korkeakouluaste (AMK)</c:v>
                </c:pt>
                <c:pt idx="4">
                  <c:v>Ylempi korkeakouluaste, esim. DI</c:v>
                </c:pt>
                <c:pt idx="5">
                  <c:v>Jatkotutkinto</c:v>
                </c:pt>
              </c:strCache>
            </c:strRef>
          </c:cat>
          <c:val>
            <c:numRef>
              <c:f>Sheet1!$B$2:$B$7</c:f>
              <c:numCache>
                <c:formatCode>General</c:formatCode>
                <c:ptCount val="6"/>
                <c:pt idx="0">
                  <c:v>16.790619884705716</c:v>
                </c:pt>
                <c:pt idx="1">
                  <c:v>35.679311081061847</c:v>
                </c:pt>
                <c:pt idx="2">
                  <c:v>11.079638459896092</c:v>
                </c:pt>
                <c:pt idx="3">
                  <c:v>20.351932246815174</c:v>
                </c:pt>
                <c:pt idx="4">
                  <c:v>15.349797167461391</c:v>
                </c:pt>
                <c:pt idx="5">
                  <c:v>0.74870116005978227</c:v>
                </c:pt>
              </c:numCache>
            </c:numRef>
          </c:val>
          <c:extLst>
            <c:ext xmlns:c16="http://schemas.microsoft.com/office/drawing/2014/chart" uri="{C3380CC4-5D6E-409C-BE32-E72D297353CC}">
              <c16:uniqueId val="{00000000-F0FF-4022-9F64-3951A4DFD9C4}"/>
            </c:ext>
          </c:extLst>
        </c:ser>
        <c:ser>
          <c:idx val="1"/>
          <c:order val="1"/>
          <c:tx>
            <c:strRef>
              <c:f>Sheet1!$C$1</c:f>
              <c:strCache>
                <c:ptCount val="1"/>
                <c:pt idx="0">
                  <c:v>2021</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Ei ammatillista tutkintoa</c:v>
                </c:pt>
                <c:pt idx="1">
                  <c:v>Ammatillinen toinen aste</c:v>
                </c:pt>
                <c:pt idx="2">
                  <c:v>Alin korkea-aste (esim. Teknikko)</c:v>
                </c:pt>
                <c:pt idx="3">
                  <c:v>Alempi korkeakouluaste (AMK)</c:v>
                </c:pt>
                <c:pt idx="4">
                  <c:v>Ylempi korkeakouluaste, esim. DI</c:v>
                </c:pt>
                <c:pt idx="5">
                  <c:v>Jatkotutkinto</c:v>
                </c:pt>
              </c:strCache>
            </c:strRef>
          </c:cat>
          <c:val>
            <c:numRef>
              <c:f>Sheet1!$C$2:$C$7</c:f>
              <c:numCache>
                <c:formatCode>General</c:formatCode>
                <c:ptCount val="6"/>
                <c:pt idx="0">
                  <c:v>12.826100741225275</c:v>
                </c:pt>
                <c:pt idx="1">
                  <c:v>32.64294701290553</c:v>
                </c:pt>
                <c:pt idx="2">
                  <c:v>6.6426600008677106</c:v>
                </c:pt>
                <c:pt idx="3">
                  <c:v>26.212542426052682</c:v>
                </c:pt>
                <c:pt idx="4">
                  <c:v>20.530705282022701</c:v>
                </c:pt>
                <c:pt idx="5">
                  <c:v>1.1450445369261011</c:v>
                </c:pt>
              </c:numCache>
            </c:numRef>
          </c:val>
          <c:extLst>
            <c:ext xmlns:c16="http://schemas.microsoft.com/office/drawing/2014/chart" uri="{C3380CC4-5D6E-409C-BE32-E72D297353CC}">
              <c16:uniqueId val="{00000001-F0FF-4022-9F64-3951A4DFD9C4}"/>
            </c:ext>
          </c:extLst>
        </c:ser>
        <c:dLbls>
          <c:showLegendKey val="0"/>
          <c:showVal val="0"/>
          <c:showCatName val="0"/>
          <c:showSerName val="0"/>
          <c:showPercent val="0"/>
          <c:showBubbleSize val="0"/>
        </c:dLbls>
        <c:gapWidth val="219"/>
        <c:axId val="2065327568"/>
        <c:axId val="1681890544"/>
      </c:barChart>
      <c:catAx>
        <c:axId val="206532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681890544"/>
        <c:crosses val="autoZero"/>
        <c:auto val="1"/>
        <c:lblAlgn val="ctr"/>
        <c:lblOffset val="100"/>
        <c:noMultiLvlLbl val="0"/>
      </c:catAx>
      <c:valAx>
        <c:axId val="1681890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065327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Ei ammatillista tutkintoa</c:v>
                </c:pt>
                <c:pt idx="1">
                  <c:v>Ammatillinen toinen aste</c:v>
                </c:pt>
                <c:pt idx="2">
                  <c:v>Alin korkea-aste (esim. Teknikko)</c:v>
                </c:pt>
                <c:pt idx="3">
                  <c:v>Alempi korkeakouluaste (AMK)</c:v>
                </c:pt>
                <c:pt idx="4">
                  <c:v>Ylempi korkeakouluaste, esim. DI</c:v>
                </c:pt>
                <c:pt idx="5">
                  <c:v>Jatkotutkinto</c:v>
                </c:pt>
              </c:strCache>
            </c:strRef>
          </c:cat>
          <c:val>
            <c:numRef>
              <c:f>Sheet1!$B$2:$B$7</c:f>
              <c:numCache>
                <c:formatCode>General</c:formatCode>
                <c:ptCount val="6"/>
                <c:pt idx="0">
                  <c:v>16.879186197703259</c:v>
                </c:pt>
                <c:pt idx="1">
                  <c:v>46.45928256902787</c:v>
                </c:pt>
                <c:pt idx="2">
                  <c:v>9.5819538685110519</c:v>
                </c:pt>
                <c:pt idx="3">
                  <c:v>15.498628730018247</c:v>
                </c:pt>
                <c:pt idx="4">
                  <c:v>10.950492236754407</c:v>
                </c:pt>
                <c:pt idx="5">
                  <c:v>0.63045639798516184</c:v>
                </c:pt>
              </c:numCache>
            </c:numRef>
          </c:val>
          <c:extLst>
            <c:ext xmlns:c16="http://schemas.microsoft.com/office/drawing/2014/chart" uri="{C3380CC4-5D6E-409C-BE32-E72D297353CC}">
              <c16:uniqueId val="{00000000-F0FF-4022-9F64-3951A4DFD9C4}"/>
            </c:ext>
          </c:extLst>
        </c:ser>
        <c:ser>
          <c:idx val="1"/>
          <c:order val="1"/>
          <c:tx>
            <c:strRef>
              <c:f>Sheet1!$C$1</c:f>
              <c:strCache>
                <c:ptCount val="1"/>
                <c:pt idx="0">
                  <c:v>2021</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Ei ammatillista tutkintoa</c:v>
                </c:pt>
                <c:pt idx="1">
                  <c:v>Ammatillinen toinen aste</c:v>
                </c:pt>
                <c:pt idx="2">
                  <c:v>Alin korkea-aste (esim. Teknikko)</c:v>
                </c:pt>
                <c:pt idx="3">
                  <c:v>Alempi korkeakouluaste (AMK)</c:v>
                </c:pt>
                <c:pt idx="4">
                  <c:v>Ylempi korkeakouluaste, esim. DI</c:v>
                </c:pt>
                <c:pt idx="5">
                  <c:v>Jatkotutkinto</c:v>
                </c:pt>
              </c:strCache>
            </c:strRef>
          </c:cat>
          <c:val>
            <c:numRef>
              <c:f>Sheet1!$C$2:$C$7</c:f>
              <c:numCache>
                <c:formatCode>General</c:formatCode>
                <c:ptCount val="6"/>
                <c:pt idx="0">
                  <c:v>13.308175221589387</c:v>
                </c:pt>
                <c:pt idx="1">
                  <c:v>47.269878984823599</c:v>
                </c:pt>
                <c:pt idx="2">
                  <c:v>6.1060833711869735</c:v>
                </c:pt>
                <c:pt idx="3">
                  <c:v>18.768999615639959</c:v>
                </c:pt>
                <c:pt idx="4">
                  <c:v>13.619157436202057</c:v>
                </c:pt>
                <c:pt idx="5">
                  <c:v>0.92770537055802094</c:v>
                </c:pt>
              </c:numCache>
            </c:numRef>
          </c:val>
          <c:extLst>
            <c:ext xmlns:c16="http://schemas.microsoft.com/office/drawing/2014/chart" uri="{C3380CC4-5D6E-409C-BE32-E72D297353CC}">
              <c16:uniqueId val="{00000001-F0FF-4022-9F64-3951A4DFD9C4}"/>
            </c:ext>
          </c:extLst>
        </c:ser>
        <c:dLbls>
          <c:showLegendKey val="0"/>
          <c:showVal val="0"/>
          <c:showCatName val="0"/>
          <c:showSerName val="0"/>
          <c:showPercent val="0"/>
          <c:showBubbleSize val="0"/>
        </c:dLbls>
        <c:gapWidth val="219"/>
        <c:axId val="2065327568"/>
        <c:axId val="1681890544"/>
      </c:barChart>
      <c:catAx>
        <c:axId val="206532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681890544"/>
        <c:crosses val="autoZero"/>
        <c:auto val="1"/>
        <c:lblAlgn val="ctr"/>
        <c:lblOffset val="100"/>
        <c:noMultiLvlLbl val="0"/>
      </c:catAx>
      <c:valAx>
        <c:axId val="1681890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065327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Ei ammatillista tutkintoa</c:v>
                </c:pt>
                <c:pt idx="1">
                  <c:v>Ammatillinen toinen aste</c:v>
                </c:pt>
                <c:pt idx="2">
                  <c:v>Alin korkea-aste (esim. Teknikko)</c:v>
                </c:pt>
                <c:pt idx="3">
                  <c:v>Alempi korkeakouluaste (AMK)</c:v>
                </c:pt>
                <c:pt idx="4">
                  <c:v>Ylempi korkeakouluaste, esim. DI</c:v>
                </c:pt>
                <c:pt idx="5">
                  <c:v>Jatkotutkinto</c:v>
                </c:pt>
              </c:strCache>
            </c:strRef>
          </c:cat>
          <c:val>
            <c:numRef>
              <c:f>Sheet1!$B$2:$B$7</c:f>
              <c:numCache>
                <c:formatCode>General</c:formatCode>
                <c:ptCount val="6"/>
                <c:pt idx="0">
                  <c:v>16.625160750372533</c:v>
                </c:pt>
                <c:pt idx="1">
                  <c:v>15.54022331543816</c:v>
                </c:pt>
                <c:pt idx="2">
                  <c:v>13.877605176672315</c:v>
                </c:pt>
                <c:pt idx="3">
                  <c:v>29.418849129396396</c:v>
                </c:pt>
                <c:pt idx="4">
                  <c:v>23.568556206495337</c:v>
                </c:pt>
                <c:pt idx="5">
                  <c:v>0.96960542162526286</c:v>
                </c:pt>
              </c:numCache>
            </c:numRef>
          </c:val>
          <c:extLst>
            <c:ext xmlns:c16="http://schemas.microsoft.com/office/drawing/2014/chart" uri="{C3380CC4-5D6E-409C-BE32-E72D297353CC}">
              <c16:uniqueId val="{00000000-F0FF-4022-9F64-3951A4DFD9C4}"/>
            </c:ext>
          </c:extLst>
        </c:ser>
        <c:ser>
          <c:idx val="1"/>
          <c:order val="1"/>
          <c:tx>
            <c:strRef>
              <c:f>Sheet1!$C$1</c:f>
              <c:strCache>
                <c:ptCount val="1"/>
                <c:pt idx="0">
                  <c:v>2021</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Ei ammatillista tutkintoa</c:v>
                </c:pt>
                <c:pt idx="1">
                  <c:v>Ammatillinen toinen aste</c:v>
                </c:pt>
                <c:pt idx="2">
                  <c:v>Alin korkea-aste (esim. Teknikko)</c:v>
                </c:pt>
                <c:pt idx="3">
                  <c:v>Alempi korkeakouluaste (AMK)</c:v>
                </c:pt>
                <c:pt idx="4">
                  <c:v>Ylempi korkeakouluaste, esim. DI</c:v>
                </c:pt>
                <c:pt idx="5">
                  <c:v>Jatkotutkinto</c:v>
                </c:pt>
              </c:strCache>
            </c:strRef>
          </c:cat>
          <c:val>
            <c:numRef>
              <c:f>Sheet1!$C$2:$C$7</c:f>
              <c:numCache>
                <c:formatCode>General</c:formatCode>
                <c:ptCount val="6"/>
                <c:pt idx="0">
                  <c:v>12.179011139339456</c:v>
                </c:pt>
                <c:pt idx="1">
                  <c:v>13.009185069376588</c:v>
                </c:pt>
                <c:pt idx="2">
                  <c:v>7.3629079538792261</c:v>
                </c:pt>
                <c:pt idx="3">
                  <c:v>36.204025796365059</c:v>
                </c:pt>
                <c:pt idx="4">
                  <c:v>29.808090678131716</c:v>
                </c:pt>
                <c:pt idx="5">
                  <c:v>1.4367793629079539</c:v>
                </c:pt>
              </c:numCache>
            </c:numRef>
          </c:val>
          <c:extLst>
            <c:ext xmlns:c16="http://schemas.microsoft.com/office/drawing/2014/chart" uri="{C3380CC4-5D6E-409C-BE32-E72D297353CC}">
              <c16:uniqueId val="{00000001-F0FF-4022-9F64-3951A4DFD9C4}"/>
            </c:ext>
          </c:extLst>
        </c:ser>
        <c:dLbls>
          <c:showLegendKey val="0"/>
          <c:showVal val="0"/>
          <c:showCatName val="0"/>
          <c:showSerName val="0"/>
          <c:showPercent val="0"/>
          <c:showBubbleSize val="0"/>
        </c:dLbls>
        <c:gapWidth val="219"/>
        <c:axId val="2065327568"/>
        <c:axId val="1681890544"/>
      </c:barChart>
      <c:catAx>
        <c:axId val="206532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681890544"/>
        <c:crosses val="autoZero"/>
        <c:auto val="1"/>
        <c:lblAlgn val="ctr"/>
        <c:lblOffset val="100"/>
        <c:noMultiLvlLbl val="0"/>
      </c:catAx>
      <c:valAx>
        <c:axId val="1681890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065327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solidFill>
                <a:schemeClr val="bg2"/>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Taul1!$A$2:$A$20</c:f>
              <c:strCache>
                <c:ptCount val="19"/>
                <c:pt idx="0">
                  <c:v>Varsinais-Suomi</c:v>
                </c:pt>
                <c:pt idx="1">
                  <c:v>Uusimaa</c:v>
                </c:pt>
                <c:pt idx="2">
                  <c:v>Satakunta</c:v>
                </c:pt>
                <c:pt idx="3">
                  <c:v>Päijät-Häme</c:v>
                </c:pt>
                <c:pt idx="4">
                  <c:v>Pohjois-Savo</c:v>
                </c:pt>
                <c:pt idx="5">
                  <c:v>Pohjois-Pohjanmaa</c:v>
                </c:pt>
                <c:pt idx="6">
                  <c:v>Pohjois-Karjala</c:v>
                </c:pt>
                <c:pt idx="7">
                  <c:v>Pohjanmaa</c:v>
                </c:pt>
                <c:pt idx="8">
                  <c:v>Pirkanmaa</c:v>
                </c:pt>
                <c:pt idx="9">
                  <c:v>Lappi</c:v>
                </c:pt>
                <c:pt idx="10">
                  <c:v>Kymenlaakso</c:v>
                </c:pt>
                <c:pt idx="11">
                  <c:v>Keski-Suomi</c:v>
                </c:pt>
                <c:pt idx="12">
                  <c:v>Keski-Pohjanmaa</c:v>
                </c:pt>
                <c:pt idx="13">
                  <c:v>Kanta-Häme</c:v>
                </c:pt>
                <c:pt idx="14">
                  <c:v>Kainuu</c:v>
                </c:pt>
                <c:pt idx="15">
                  <c:v>Etelä-Savo</c:v>
                </c:pt>
                <c:pt idx="16">
                  <c:v>Etelä-Pohjanmaa</c:v>
                </c:pt>
                <c:pt idx="17">
                  <c:v>Etelä-Karjala</c:v>
                </c:pt>
                <c:pt idx="18">
                  <c:v>Koko maa</c:v>
                </c:pt>
              </c:strCache>
            </c:strRef>
          </c:cat>
          <c:val>
            <c:numRef>
              <c:f>Taul1!$B$2:$B$20</c:f>
              <c:numCache>
                <c:formatCode>0%</c:formatCode>
                <c:ptCount val="19"/>
                <c:pt idx="0">
                  <c:v>0.8</c:v>
                </c:pt>
                <c:pt idx="1">
                  <c:v>0.73</c:v>
                </c:pt>
                <c:pt idx="2">
                  <c:v>0.81</c:v>
                </c:pt>
                <c:pt idx="3">
                  <c:v>0.79</c:v>
                </c:pt>
                <c:pt idx="4">
                  <c:v>0.81</c:v>
                </c:pt>
                <c:pt idx="5">
                  <c:v>0.8</c:v>
                </c:pt>
                <c:pt idx="6">
                  <c:v>0.8</c:v>
                </c:pt>
                <c:pt idx="7">
                  <c:v>0.8</c:v>
                </c:pt>
                <c:pt idx="8">
                  <c:v>0.79</c:v>
                </c:pt>
                <c:pt idx="9">
                  <c:v>0.83</c:v>
                </c:pt>
                <c:pt idx="10">
                  <c:v>0.8</c:v>
                </c:pt>
                <c:pt idx="11">
                  <c:v>0.81</c:v>
                </c:pt>
                <c:pt idx="12">
                  <c:v>0.84</c:v>
                </c:pt>
                <c:pt idx="13">
                  <c:v>0.79</c:v>
                </c:pt>
                <c:pt idx="14">
                  <c:v>0.8</c:v>
                </c:pt>
                <c:pt idx="15">
                  <c:v>0.84</c:v>
                </c:pt>
                <c:pt idx="16">
                  <c:v>0.86</c:v>
                </c:pt>
                <c:pt idx="17">
                  <c:v>0.84</c:v>
                </c:pt>
                <c:pt idx="18">
                  <c:v>0.78</c:v>
                </c:pt>
              </c:numCache>
            </c:numRef>
          </c:val>
          <c:extLst>
            <c:ext xmlns:c16="http://schemas.microsoft.com/office/drawing/2014/chart" uri="{C3380CC4-5D6E-409C-BE32-E72D297353CC}">
              <c16:uniqueId val="{00000000-BEF0-4F73-B7A9-D2747A2F35E8}"/>
            </c:ext>
          </c:extLst>
        </c:ser>
        <c:ser>
          <c:idx val="1"/>
          <c:order val="1"/>
          <c:tx>
            <c:strRef>
              <c:f>Taul1!$C$1</c:f>
              <c:strCache>
                <c:ptCount val="1"/>
                <c:pt idx="0">
                  <c:v>Naiset</c:v>
                </c:pt>
              </c:strCache>
            </c:strRef>
          </c:tx>
          <c:spPr>
            <a:solidFill>
              <a:schemeClr val="accent2"/>
            </a:solidFill>
            <a:ln>
              <a:noFill/>
            </a:ln>
            <a:effectLst/>
          </c:spPr>
          <c:invertIfNegative val="0"/>
          <c:dLbls>
            <c:spPr>
              <a:solidFill>
                <a:schemeClr val="bg2"/>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Taul1!$A$2:$A$20</c:f>
              <c:strCache>
                <c:ptCount val="19"/>
                <c:pt idx="0">
                  <c:v>Varsinais-Suomi</c:v>
                </c:pt>
                <c:pt idx="1">
                  <c:v>Uusimaa</c:v>
                </c:pt>
                <c:pt idx="2">
                  <c:v>Satakunta</c:v>
                </c:pt>
                <c:pt idx="3">
                  <c:v>Päijät-Häme</c:v>
                </c:pt>
                <c:pt idx="4">
                  <c:v>Pohjois-Savo</c:v>
                </c:pt>
                <c:pt idx="5">
                  <c:v>Pohjois-Pohjanmaa</c:v>
                </c:pt>
                <c:pt idx="6">
                  <c:v>Pohjois-Karjala</c:v>
                </c:pt>
                <c:pt idx="7">
                  <c:v>Pohjanmaa</c:v>
                </c:pt>
                <c:pt idx="8">
                  <c:v>Pirkanmaa</c:v>
                </c:pt>
                <c:pt idx="9">
                  <c:v>Lappi</c:v>
                </c:pt>
                <c:pt idx="10">
                  <c:v>Kymenlaakso</c:v>
                </c:pt>
                <c:pt idx="11">
                  <c:v>Keski-Suomi</c:v>
                </c:pt>
                <c:pt idx="12">
                  <c:v>Keski-Pohjanmaa</c:v>
                </c:pt>
                <c:pt idx="13">
                  <c:v>Kanta-Häme</c:v>
                </c:pt>
                <c:pt idx="14">
                  <c:v>Kainuu</c:v>
                </c:pt>
                <c:pt idx="15">
                  <c:v>Etelä-Savo</c:v>
                </c:pt>
                <c:pt idx="16">
                  <c:v>Etelä-Pohjanmaa</c:v>
                </c:pt>
                <c:pt idx="17">
                  <c:v>Etelä-Karjala</c:v>
                </c:pt>
                <c:pt idx="18">
                  <c:v>Koko maa</c:v>
                </c:pt>
              </c:strCache>
            </c:strRef>
          </c:cat>
          <c:val>
            <c:numRef>
              <c:f>Taul1!$C$2:$C$20</c:f>
              <c:numCache>
                <c:formatCode>0%</c:formatCode>
                <c:ptCount val="19"/>
                <c:pt idx="0">
                  <c:v>0.2</c:v>
                </c:pt>
                <c:pt idx="1">
                  <c:v>0.27</c:v>
                </c:pt>
                <c:pt idx="2">
                  <c:v>0.19</c:v>
                </c:pt>
                <c:pt idx="3">
                  <c:v>0.21</c:v>
                </c:pt>
                <c:pt idx="4">
                  <c:v>0.19</c:v>
                </c:pt>
                <c:pt idx="5">
                  <c:v>0.2</c:v>
                </c:pt>
                <c:pt idx="6">
                  <c:v>0.2</c:v>
                </c:pt>
                <c:pt idx="7">
                  <c:v>0.2</c:v>
                </c:pt>
                <c:pt idx="8">
                  <c:v>0.21</c:v>
                </c:pt>
                <c:pt idx="9">
                  <c:v>0.17</c:v>
                </c:pt>
                <c:pt idx="10">
                  <c:v>0.2</c:v>
                </c:pt>
                <c:pt idx="11">
                  <c:v>0.19</c:v>
                </c:pt>
                <c:pt idx="12">
                  <c:v>0.16</c:v>
                </c:pt>
                <c:pt idx="13">
                  <c:v>0.21</c:v>
                </c:pt>
                <c:pt idx="14">
                  <c:v>0.2</c:v>
                </c:pt>
                <c:pt idx="15">
                  <c:v>0.16</c:v>
                </c:pt>
                <c:pt idx="16">
                  <c:v>0.14000000000000001</c:v>
                </c:pt>
                <c:pt idx="17">
                  <c:v>0.16</c:v>
                </c:pt>
                <c:pt idx="18">
                  <c:v>0.22</c:v>
                </c:pt>
              </c:numCache>
            </c:numRef>
          </c:val>
          <c:extLst>
            <c:ext xmlns:c16="http://schemas.microsoft.com/office/drawing/2014/chart" uri="{C3380CC4-5D6E-409C-BE32-E72D297353CC}">
              <c16:uniqueId val="{00000001-BEF0-4F73-B7A9-D2747A2F35E8}"/>
            </c:ext>
          </c:extLst>
        </c:ser>
        <c:dLbls>
          <c:showLegendKey val="0"/>
          <c:showVal val="0"/>
          <c:showCatName val="0"/>
          <c:showSerName val="0"/>
          <c:showPercent val="0"/>
          <c:showBubbleSize val="0"/>
        </c:dLbls>
        <c:gapWidth val="150"/>
        <c:overlap val="100"/>
        <c:axId val="1523449615"/>
        <c:axId val="1771880159"/>
      </c:barChart>
      <c:catAx>
        <c:axId val="15234496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771880159"/>
        <c:crosses val="autoZero"/>
        <c:auto val="1"/>
        <c:lblAlgn val="ctr"/>
        <c:lblOffset val="100"/>
        <c:noMultiLvlLbl val="0"/>
      </c:catAx>
      <c:valAx>
        <c:axId val="1771880159"/>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523449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Kaikki alat yhteensä</c:v>
                </c:pt>
                <c:pt idx="1">
                  <c:v>Suunnittelu ja konsultointi</c:v>
                </c:pt>
                <c:pt idx="2">
                  <c:v>Tietotekniikka-ala</c:v>
                </c:pt>
                <c:pt idx="3">
                  <c:v>Elektroniikka- ja sähköteollisuus</c:v>
                </c:pt>
                <c:pt idx="4">
                  <c:v>Kone- ja metallituoteteollisuus</c:v>
                </c:pt>
                <c:pt idx="5">
                  <c:v>Metallien jalostus</c:v>
                </c:pt>
              </c:strCache>
            </c:strRef>
          </c:cat>
          <c:val>
            <c:numRef>
              <c:f>Taul1!$B$2:$B$7</c:f>
              <c:numCache>
                <c:formatCode>0%</c:formatCode>
                <c:ptCount val="6"/>
                <c:pt idx="0">
                  <c:v>0.78</c:v>
                </c:pt>
                <c:pt idx="1">
                  <c:v>0.7</c:v>
                </c:pt>
                <c:pt idx="2">
                  <c:v>0.74</c:v>
                </c:pt>
                <c:pt idx="3">
                  <c:v>0.75</c:v>
                </c:pt>
                <c:pt idx="4">
                  <c:v>0.85</c:v>
                </c:pt>
                <c:pt idx="5">
                  <c:v>0.84</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Kaikki alat yhteensä</c:v>
                </c:pt>
                <c:pt idx="1">
                  <c:v>Suunnittelu ja konsultointi</c:v>
                </c:pt>
                <c:pt idx="2">
                  <c:v>Tietotekniikka-ala</c:v>
                </c:pt>
                <c:pt idx="3">
                  <c:v>Elektroniikka- ja sähköteollisuus</c:v>
                </c:pt>
                <c:pt idx="4">
                  <c:v>Kone- ja metallituoteteollisuus</c:v>
                </c:pt>
                <c:pt idx="5">
                  <c:v>Metallien jalostus</c:v>
                </c:pt>
              </c:strCache>
            </c:strRef>
          </c:cat>
          <c:val>
            <c:numRef>
              <c:f>Taul1!$C$2:$C$7</c:f>
              <c:numCache>
                <c:formatCode>0%</c:formatCode>
                <c:ptCount val="6"/>
                <c:pt idx="0">
                  <c:v>0.22</c:v>
                </c:pt>
                <c:pt idx="1">
                  <c:v>0.3</c:v>
                </c:pt>
                <c:pt idx="2">
                  <c:v>0.26</c:v>
                </c:pt>
                <c:pt idx="3">
                  <c:v>0.25</c:v>
                </c:pt>
                <c:pt idx="4">
                  <c:v>0.15</c:v>
                </c:pt>
                <c:pt idx="5">
                  <c:v>0.16</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Uusimaa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0.73</c:v>
                </c:pt>
                <c:pt idx="2">
                  <c:v>0.67</c:v>
                </c:pt>
                <c:pt idx="3">
                  <c:v>0.72</c:v>
                </c:pt>
                <c:pt idx="4">
                  <c:v>0.74</c:v>
                </c:pt>
                <c:pt idx="5">
                  <c:v>0.81</c:v>
                </c:pt>
                <c:pt idx="6">
                  <c:v>0.66</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Uusimaa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0.27</c:v>
                </c:pt>
                <c:pt idx="2">
                  <c:v>0.33</c:v>
                </c:pt>
                <c:pt idx="3">
                  <c:v>0.28000000000000003</c:v>
                </c:pt>
                <c:pt idx="4">
                  <c:v>0.26</c:v>
                </c:pt>
                <c:pt idx="5">
                  <c:v>0.19</c:v>
                </c:pt>
                <c:pt idx="6">
                  <c:v>0.34</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Varsinais-Suomi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c:v>
                </c:pt>
                <c:pt idx="2">
                  <c:v>0.73</c:v>
                </c:pt>
                <c:pt idx="3">
                  <c:v>0.77</c:v>
                </c:pt>
                <c:pt idx="4">
                  <c:v>0.74</c:v>
                </c:pt>
                <c:pt idx="5">
                  <c:v>0.84</c:v>
                </c:pt>
                <c:pt idx="6">
                  <c:v>0.88</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Varsinais-Suomi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c:v>
                </c:pt>
                <c:pt idx="2">
                  <c:v>0.27</c:v>
                </c:pt>
                <c:pt idx="3">
                  <c:v>0.23</c:v>
                </c:pt>
                <c:pt idx="4">
                  <c:v>0.26</c:v>
                </c:pt>
                <c:pt idx="5">
                  <c:v>0.16</c:v>
                </c:pt>
                <c:pt idx="6">
                  <c:v>0.12</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Satakunta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0.81</c:v>
                </c:pt>
                <c:pt idx="2">
                  <c:v>0.74</c:v>
                </c:pt>
                <c:pt idx="3">
                  <c:v>0.74</c:v>
                </c:pt>
                <c:pt idx="4">
                  <c:v>0.76</c:v>
                </c:pt>
                <c:pt idx="5">
                  <c:v>0.84</c:v>
                </c:pt>
                <c:pt idx="6">
                  <c:v>0.83</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Satakunta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0.19</c:v>
                </c:pt>
                <c:pt idx="2">
                  <c:v>0.26</c:v>
                </c:pt>
                <c:pt idx="3">
                  <c:v>0.26</c:v>
                </c:pt>
                <c:pt idx="4">
                  <c:v>0.24</c:v>
                </c:pt>
                <c:pt idx="5">
                  <c:v>0.16</c:v>
                </c:pt>
                <c:pt idx="6">
                  <c:v>0.17</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Kanta-Häme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0.79</c:v>
                </c:pt>
                <c:pt idx="2">
                  <c:v>0.66</c:v>
                </c:pt>
                <c:pt idx="3">
                  <c:v>0.74</c:v>
                </c:pt>
                <c:pt idx="4">
                  <c:v>0.74</c:v>
                </c:pt>
                <c:pt idx="5">
                  <c:v>0.83</c:v>
                </c:pt>
                <c:pt idx="6">
                  <c:v>0.82</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Kanta-Häme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0.21</c:v>
                </c:pt>
                <c:pt idx="2">
                  <c:v>0.34</c:v>
                </c:pt>
                <c:pt idx="3">
                  <c:v>0.26</c:v>
                </c:pt>
                <c:pt idx="4">
                  <c:v>0.26</c:v>
                </c:pt>
                <c:pt idx="5">
                  <c:v>0.17</c:v>
                </c:pt>
                <c:pt idx="6">
                  <c:v>0.18</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Pirkanmaa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0.79</c:v>
                </c:pt>
                <c:pt idx="2">
                  <c:v>0.71</c:v>
                </c:pt>
                <c:pt idx="3">
                  <c:v>0.76</c:v>
                </c:pt>
                <c:pt idx="4">
                  <c:v>0.8</c:v>
                </c:pt>
                <c:pt idx="5">
                  <c:v>0.85</c:v>
                </c:pt>
                <c:pt idx="6">
                  <c:v>0.83</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Pirkanmaa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0.21</c:v>
                </c:pt>
                <c:pt idx="2">
                  <c:v>0.28999999999999998</c:v>
                </c:pt>
                <c:pt idx="3">
                  <c:v>0.24</c:v>
                </c:pt>
                <c:pt idx="4">
                  <c:v>0.2</c:v>
                </c:pt>
                <c:pt idx="5">
                  <c:v>0.15</c:v>
                </c:pt>
                <c:pt idx="6">
                  <c:v>0.17</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45E-4313-90B6-3606C2C0B8C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45E-4313-90B6-3606C2C0B8C2}"/>
              </c:ext>
            </c:extLst>
          </c:dPt>
          <c:cat>
            <c:strRef>
              <c:f>vienti!$A$2:$A$3</c:f>
              <c:strCache>
                <c:ptCount val="2"/>
                <c:pt idx="0">
                  <c:v>Teknologiateollisuus</c:v>
                </c:pt>
                <c:pt idx="1">
                  <c:v>Muut toimialat</c:v>
                </c:pt>
              </c:strCache>
            </c:strRef>
          </c:cat>
          <c:val>
            <c:numRef>
              <c:f>vienti!$B$2:$B$3</c:f>
              <c:numCache>
                <c:formatCode>General</c:formatCode>
                <c:ptCount val="2"/>
                <c:pt idx="0">
                  <c:v>23</c:v>
                </c:pt>
                <c:pt idx="1">
                  <c:v>77</c:v>
                </c:pt>
              </c:numCache>
            </c:numRef>
          </c:val>
          <c:extLst>
            <c:ext xmlns:c16="http://schemas.microsoft.com/office/drawing/2014/chart" uri="{C3380CC4-5D6E-409C-BE32-E72D297353CC}">
              <c16:uniqueId val="{00000004-945E-4313-90B6-3606C2C0B8C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Päijät-Häme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0.79</c:v>
                </c:pt>
                <c:pt idx="2">
                  <c:v>0.68</c:v>
                </c:pt>
                <c:pt idx="3">
                  <c:v>0.75</c:v>
                </c:pt>
                <c:pt idx="4">
                  <c:v>0.69</c:v>
                </c:pt>
                <c:pt idx="5">
                  <c:v>0.85</c:v>
                </c:pt>
                <c:pt idx="6">
                  <c:v>0.83</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Päijät-Häme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0.21</c:v>
                </c:pt>
                <c:pt idx="2">
                  <c:v>0.32</c:v>
                </c:pt>
                <c:pt idx="3">
                  <c:v>0.25</c:v>
                </c:pt>
                <c:pt idx="4">
                  <c:v>0.31</c:v>
                </c:pt>
                <c:pt idx="5">
                  <c:v>0.15</c:v>
                </c:pt>
                <c:pt idx="6">
                  <c:v>0.17</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Kymenlaakso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c:v>
                </c:pt>
                <c:pt idx="2">
                  <c:v>0.72</c:v>
                </c:pt>
                <c:pt idx="3">
                  <c:v>0.72</c:v>
                </c:pt>
                <c:pt idx="4">
                  <c:v>0.78</c:v>
                </c:pt>
                <c:pt idx="5">
                  <c:v>0.85</c:v>
                </c:pt>
                <c:pt idx="6">
                  <c:v>0.9</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Kymenlaakso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c:v>
                </c:pt>
                <c:pt idx="2">
                  <c:v>0.28000000000000003</c:v>
                </c:pt>
                <c:pt idx="3">
                  <c:v>0.28000000000000003</c:v>
                </c:pt>
                <c:pt idx="4">
                  <c:v>0.22</c:v>
                </c:pt>
                <c:pt idx="5">
                  <c:v>0.15</c:v>
                </c:pt>
                <c:pt idx="6">
                  <c:v>0.1</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Etelä-Karjala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0.84</c:v>
                </c:pt>
                <c:pt idx="2">
                  <c:v>0.73</c:v>
                </c:pt>
                <c:pt idx="3">
                  <c:v>0.76</c:v>
                </c:pt>
                <c:pt idx="4">
                  <c:v>0.86</c:v>
                </c:pt>
                <c:pt idx="5">
                  <c:v>0.9</c:v>
                </c:pt>
                <c:pt idx="6">
                  <c:v>0.87</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Etelä-Karjala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0.16</c:v>
                </c:pt>
                <c:pt idx="2">
                  <c:v>0.27</c:v>
                </c:pt>
                <c:pt idx="3">
                  <c:v>0.24</c:v>
                </c:pt>
                <c:pt idx="4">
                  <c:v>0.14000000000000001</c:v>
                </c:pt>
                <c:pt idx="5">
                  <c:v>0.1</c:v>
                </c:pt>
                <c:pt idx="6">
                  <c:v>0.13</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Etelä-Savo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0.84</c:v>
                </c:pt>
                <c:pt idx="2">
                  <c:v>0.75</c:v>
                </c:pt>
                <c:pt idx="3">
                  <c:v>0.76</c:v>
                </c:pt>
                <c:pt idx="4">
                  <c:v>0.83</c:v>
                </c:pt>
                <c:pt idx="5">
                  <c:v>0.88</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Etelä-Savo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0.16</c:v>
                </c:pt>
                <c:pt idx="2">
                  <c:v>0.25</c:v>
                </c:pt>
                <c:pt idx="3">
                  <c:v>0.24</c:v>
                </c:pt>
                <c:pt idx="4">
                  <c:v>0.17</c:v>
                </c:pt>
                <c:pt idx="5">
                  <c:v>0.12</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userShapes r:id="rId4"/>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Pohjois-Savo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0.81</c:v>
                </c:pt>
                <c:pt idx="2">
                  <c:v>0.74</c:v>
                </c:pt>
                <c:pt idx="3">
                  <c:v>0.79</c:v>
                </c:pt>
                <c:pt idx="4">
                  <c:v>0.76</c:v>
                </c:pt>
                <c:pt idx="5">
                  <c:v>0.85</c:v>
                </c:pt>
                <c:pt idx="6">
                  <c:v>0.88</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Pohjois-Savo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0.19</c:v>
                </c:pt>
                <c:pt idx="2">
                  <c:v>0.26</c:v>
                </c:pt>
                <c:pt idx="3">
                  <c:v>0.21</c:v>
                </c:pt>
                <c:pt idx="4">
                  <c:v>0.24</c:v>
                </c:pt>
                <c:pt idx="5">
                  <c:v>0.15</c:v>
                </c:pt>
                <c:pt idx="6">
                  <c:v>0.12</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Pohjois-Karjala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c:v>
                </c:pt>
                <c:pt idx="2">
                  <c:v>0.75</c:v>
                </c:pt>
                <c:pt idx="3">
                  <c:v>0.73</c:v>
                </c:pt>
                <c:pt idx="4">
                  <c:v>0.68</c:v>
                </c:pt>
                <c:pt idx="5">
                  <c:v>0.87</c:v>
                </c:pt>
                <c:pt idx="6">
                  <c:v>0.84</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Pohjois-Karjala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c:v>
                </c:pt>
                <c:pt idx="2">
                  <c:v>0.25</c:v>
                </c:pt>
                <c:pt idx="3">
                  <c:v>0.27</c:v>
                </c:pt>
                <c:pt idx="4">
                  <c:v>0.32</c:v>
                </c:pt>
                <c:pt idx="5">
                  <c:v>0.13</c:v>
                </c:pt>
                <c:pt idx="6">
                  <c:v>0.16</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Keski-Suomi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0.81</c:v>
                </c:pt>
                <c:pt idx="2">
                  <c:v>0.75</c:v>
                </c:pt>
                <c:pt idx="3">
                  <c:v>0.77</c:v>
                </c:pt>
                <c:pt idx="4">
                  <c:v>0.78</c:v>
                </c:pt>
                <c:pt idx="5">
                  <c:v>0.84</c:v>
                </c:pt>
                <c:pt idx="6">
                  <c:v>0.95</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Keski-Suomi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0.19</c:v>
                </c:pt>
                <c:pt idx="2">
                  <c:v>0.25</c:v>
                </c:pt>
                <c:pt idx="3">
                  <c:v>0.23</c:v>
                </c:pt>
                <c:pt idx="4">
                  <c:v>0.22</c:v>
                </c:pt>
                <c:pt idx="5">
                  <c:v>0.16</c:v>
                </c:pt>
                <c:pt idx="6">
                  <c:v>0.05</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Etelä-Pohjanmaa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0.86</c:v>
                </c:pt>
                <c:pt idx="2">
                  <c:v>0.73</c:v>
                </c:pt>
                <c:pt idx="3">
                  <c:v>0.82</c:v>
                </c:pt>
                <c:pt idx="4">
                  <c:v>0.85</c:v>
                </c:pt>
                <c:pt idx="5">
                  <c:v>0.89</c:v>
                </c:pt>
                <c:pt idx="6">
                  <c:v>0.78</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Etelä-Pohjanmaa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0.14000000000000001</c:v>
                </c:pt>
                <c:pt idx="2">
                  <c:v>0.27</c:v>
                </c:pt>
                <c:pt idx="3">
                  <c:v>0.18</c:v>
                </c:pt>
                <c:pt idx="4">
                  <c:v>0.15</c:v>
                </c:pt>
                <c:pt idx="5">
                  <c:v>0.11</c:v>
                </c:pt>
                <c:pt idx="6">
                  <c:v>0.22</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Pohjanmaa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c:v>
                </c:pt>
                <c:pt idx="2">
                  <c:v>0.72</c:v>
                </c:pt>
                <c:pt idx="3">
                  <c:v>0.76</c:v>
                </c:pt>
                <c:pt idx="4">
                  <c:v>0.74</c:v>
                </c:pt>
                <c:pt idx="5">
                  <c:v>0.84</c:v>
                </c:pt>
                <c:pt idx="6">
                  <c:v>0.85</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Pohjanmaa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c:v>
                </c:pt>
                <c:pt idx="2">
                  <c:v>0.28000000000000003</c:v>
                </c:pt>
                <c:pt idx="3">
                  <c:v>0.24</c:v>
                </c:pt>
                <c:pt idx="4">
                  <c:v>0.26</c:v>
                </c:pt>
                <c:pt idx="5">
                  <c:v>0.16</c:v>
                </c:pt>
                <c:pt idx="6">
                  <c:v>0.15</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Keski-Pohjanmaa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0.84</c:v>
                </c:pt>
                <c:pt idx="2">
                  <c:v>0.76</c:v>
                </c:pt>
                <c:pt idx="3">
                  <c:v>0.79</c:v>
                </c:pt>
                <c:pt idx="5">
                  <c:v>0.91</c:v>
                </c:pt>
                <c:pt idx="6">
                  <c:v>0.79</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Keski-Pohjanmaa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0.16</c:v>
                </c:pt>
                <c:pt idx="2">
                  <c:v>0.24</c:v>
                </c:pt>
                <c:pt idx="3">
                  <c:v>0.21</c:v>
                </c:pt>
                <c:pt idx="5">
                  <c:v>0.09</c:v>
                </c:pt>
                <c:pt idx="6">
                  <c:v>0.21</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82FA-415F-9B12-55BBFC6714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82FA-415F-9B12-55BBFC671440}"/>
              </c:ext>
            </c:extLst>
          </c:dPt>
          <c:cat>
            <c:strRef>
              <c:f>vienti!$A$2:$A$3</c:f>
              <c:strCache>
                <c:ptCount val="2"/>
                <c:pt idx="0">
                  <c:v>Teknologiateollisuus</c:v>
                </c:pt>
                <c:pt idx="1">
                  <c:v>Muut toimialat</c:v>
                </c:pt>
              </c:strCache>
            </c:strRef>
          </c:cat>
          <c:val>
            <c:numRef>
              <c:f>vienti!$B$2:$B$3</c:f>
              <c:numCache>
                <c:formatCode>General</c:formatCode>
                <c:ptCount val="2"/>
                <c:pt idx="0">
                  <c:v>39</c:v>
                </c:pt>
                <c:pt idx="1">
                  <c:v>61</c:v>
                </c:pt>
              </c:numCache>
            </c:numRef>
          </c:val>
          <c:extLst>
            <c:ext xmlns:c16="http://schemas.microsoft.com/office/drawing/2014/chart" uri="{C3380CC4-5D6E-409C-BE32-E72D297353CC}">
              <c16:uniqueId val="{00000004-82FA-415F-9B12-55BBFC6714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Pohjois-Pohjanmaa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c:v>
                </c:pt>
                <c:pt idx="2">
                  <c:v>0.72</c:v>
                </c:pt>
                <c:pt idx="3">
                  <c:v>0.79</c:v>
                </c:pt>
                <c:pt idx="4">
                  <c:v>0.77</c:v>
                </c:pt>
                <c:pt idx="5">
                  <c:v>0.87</c:v>
                </c:pt>
                <c:pt idx="6">
                  <c:v>0.86</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Pohjois-Pohjanmaa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c:v>
                </c:pt>
                <c:pt idx="2">
                  <c:v>0.28000000000000003</c:v>
                </c:pt>
                <c:pt idx="3">
                  <c:v>0.21</c:v>
                </c:pt>
                <c:pt idx="4">
                  <c:v>0.23</c:v>
                </c:pt>
                <c:pt idx="5">
                  <c:v>0.13</c:v>
                </c:pt>
                <c:pt idx="6">
                  <c:v>0.14000000000000001</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Kainuu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c:v>
                </c:pt>
                <c:pt idx="2">
                  <c:v>0.78</c:v>
                </c:pt>
                <c:pt idx="3">
                  <c:v>0.61</c:v>
                </c:pt>
                <c:pt idx="4">
                  <c:v>0.65</c:v>
                </c:pt>
                <c:pt idx="5">
                  <c:v>0.92</c:v>
                </c:pt>
                <c:pt idx="6">
                  <c:v>0.88</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Kainuu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c:v>
                </c:pt>
                <c:pt idx="2">
                  <c:v>0.22</c:v>
                </c:pt>
                <c:pt idx="3">
                  <c:v>0.39</c:v>
                </c:pt>
                <c:pt idx="4">
                  <c:v>0.35</c:v>
                </c:pt>
                <c:pt idx="5">
                  <c:v>0.08</c:v>
                </c:pt>
                <c:pt idx="6">
                  <c:v>0.12</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Lappi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0.83</c:v>
                </c:pt>
                <c:pt idx="2">
                  <c:v>0.75</c:v>
                </c:pt>
                <c:pt idx="3">
                  <c:v>0.78</c:v>
                </c:pt>
                <c:pt idx="4">
                  <c:v>0.89</c:v>
                </c:pt>
                <c:pt idx="5">
                  <c:v>0.86</c:v>
                </c:pt>
                <c:pt idx="6">
                  <c:v>0.85</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Lappi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0.17</c:v>
                </c:pt>
                <c:pt idx="2">
                  <c:v>0.25</c:v>
                </c:pt>
                <c:pt idx="3">
                  <c:v>0.22</c:v>
                </c:pt>
                <c:pt idx="4">
                  <c:v>0.11</c:v>
                </c:pt>
                <c:pt idx="5">
                  <c:v>0.14000000000000001</c:v>
                </c:pt>
                <c:pt idx="6">
                  <c:v>0.15</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1B4-4D23-BE72-822DC72DE04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1B4-4D23-BE72-822DC72DE04F}"/>
              </c:ext>
            </c:extLst>
          </c:dPt>
          <c:cat>
            <c:strRef>
              <c:f>vienti!$A$2:$A$3</c:f>
              <c:strCache>
                <c:ptCount val="2"/>
                <c:pt idx="0">
                  <c:v>Teknologiateollisuus</c:v>
                </c:pt>
                <c:pt idx="1">
                  <c:v>Muut toimialat</c:v>
                </c:pt>
              </c:strCache>
            </c:strRef>
          </c:cat>
          <c:val>
            <c:numRef>
              <c:f>vienti!$B$2:$B$3</c:f>
              <c:numCache>
                <c:formatCode>General</c:formatCode>
                <c:ptCount val="2"/>
                <c:pt idx="0">
                  <c:v>18</c:v>
                </c:pt>
                <c:pt idx="1">
                  <c:v>82</c:v>
                </c:pt>
              </c:numCache>
            </c:numRef>
          </c:val>
          <c:extLst>
            <c:ext xmlns:c16="http://schemas.microsoft.com/office/drawing/2014/chart" uri="{C3380CC4-5D6E-409C-BE32-E72D297353CC}">
              <c16:uniqueId val="{00000004-21B4-4D23-BE72-822DC72DE04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B1-4AE8-A778-58D8A53B2C8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B1-4AE8-A778-58D8A53B2C87}"/>
              </c:ext>
            </c:extLst>
          </c:dPt>
          <c:cat>
            <c:strRef>
              <c:f>vienti!$A$2:$A$3</c:f>
              <c:strCache>
                <c:ptCount val="2"/>
                <c:pt idx="0">
                  <c:v>Teknologiateollisuus</c:v>
                </c:pt>
                <c:pt idx="1">
                  <c:v>Muut toimialat</c:v>
                </c:pt>
              </c:strCache>
            </c:strRef>
          </c:cat>
          <c:val>
            <c:numRef>
              <c:f>vienti!$B$2:$B$3</c:f>
              <c:numCache>
                <c:formatCode>General</c:formatCode>
                <c:ptCount val="2"/>
                <c:pt idx="0">
                  <c:v>81</c:v>
                </c:pt>
                <c:pt idx="1">
                  <c:v>19</c:v>
                </c:pt>
              </c:numCache>
            </c:numRef>
          </c:val>
          <c:extLst>
            <c:ext xmlns:c16="http://schemas.microsoft.com/office/drawing/2014/chart" uri="{C3380CC4-5D6E-409C-BE32-E72D297353CC}">
              <c16:uniqueId val="{00000004-CAB1-4AE8-A778-58D8A53B2C8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32-49C4-AF4C-3893CCED491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32-49C4-AF4C-3893CCED491A}"/>
              </c:ext>
            </c:extLst>
          </c:dPt>
          <c:cat>
            <c:strRef>
              <c:f>vienti!$A$2:$A$3</c:f>
              <c:strCache>
                <c:ptCount val="2"/>
                <c:pt idx="0">
                  <c:v>Teknologiateollisuus</c:v>
                </c:pt>
                <c:pt idx="1">
                  <c:v>Muut toimialat</c:v>
                </c:pt>
              </c:strCache>
            </c:strRef>
          </c:cat>
          <c:val>
            <c:numRef>
              <c:f>vienti!$B$2:$B$3</c:f>
              <c:numCache>
                <c:formatCode>General</c:formatCode>
                <c:ptCount val="2"/>
                <c:pt idx="0">
                  <c:v>77</c:v>
                </c:pt>
                <c:pt idx="1">
                  <c:v>23</c:v>
                </c:pt>
              </c:numCache>
            </c:numRef>
          </c:val>
          <c:extLst>
            <c:ext xmlns:c16="http://schemas.microsoft.com/office/drawing/2014/chart" uri="{C3380CC4-5D6E-409C-BE32-E72D297353CC}">
              <c16:uniqueId val="{00000004-F632-49C4-AF4C-3893CCED491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07-49D3-880C-A87398037F65}"/>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07-49D3-880C-A87398037F65}"/>
              </c:ext>
            </c:extLst>
          </c:dPt>
          <c:cat>
            <c:strRef>
              <c:f>vienti!$A$2:$A$3</c:f>
              <c:strCache>
                <c:ptCount val="2"/>
                <c:pt idx="0">
                  <c:v>Teknologiateollisuus</c:v>
                </c:pt>
                <c:pt idx="1">
                  <c:v>Muut toimialat</c:v>
                </c:pt>
              </c:strCache>
            </c:strRef>
          </c:cat>
          <c:val>
            <c:numRef>
              <c:f>vienti!$B$2:$B$3</c:f>
              <c:numCache>
                <c:formatCode>General</c:formatCode>
                <c:ptCount val="2"/>
                <c:pt idx="0">
                  <c:v>18</c:v>
                </c:pt>
                <c:pt idx="1">
                  <c:v>82</c:v>
                </c:pt>
              </c:numCache>
            </c:numRef>
          </c:val>
          <c:extLst>
            <c:ext xmlns:c16="http://schemas.microsoft.com/office/drawing/2014/chart" uri="{C3380CC4-5D6E-409C-BE32-E72D297353CC}">
              <c16:uniqueId val="{00000004-0507-49D3-880C-A87398037F65}"/>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349051885503243"/>
          <c:y val="2.6578075617954527E-2"/>
          <c:w val="0.78968351328493225"/>
          <c:h val="0.89137196140490527"/>
        </c:manualLayout>
      </c:layout>
      <c:barChart>
        <c:barDir val="bar"/>
        <c:grouping val="clustered"/>
        <c:varyColors val="0"/>
        <c:ser>
          <c:idx val="0"/>
          <c:order val="0"/>
          <c:tx>
            <c:strRef>
              <c:f>Taul1!$B$1</c:f>
              <c:strCache>
                <c:ptCount val="1"/>
                <c:pt idx="0">
                  <c:v>Liikevaihto</c:v>
                </c:pt>
              </c:strCache>
            </c:strRef>
          </c:tx>
          <c:spPr>
            <a:solidFill>
              <a:srgbClr val="85E869"/>
            </a:solidFill>
            <a:ln>
              <a:solidFill>
                <a:schemeClr val="bg1"/>
              </a:solidFill>
            </a:ln>
          </c:spPr>
          <c:invertIfNegative val="0"/>
          <c:cat>
            <c:strRef>
              <c:f>Taul1!$A$2:$A$16</c:f>
              <c:strCache>
                <c:ptCount val="15"/>
                <c:pt idx="0">
                  <c:v>Kainuu</c:v>
                </c:pt>
                <c:pt idx="1">
                  <c:v>Etelä-Savo</c:v>
                </c:pt>
                <c:pt idx="2">
                  <c:v>Pohjois-Karjala</c:v>
                </c:pt>
                <c:pt idx="3">
                  <c:v>Etelä-Pohjanmaa</c:v>
                </c:pt>
                <c:pt idx="4">
                  <c:v>Pohjois-Savo</c:v>
                </c:pt>
                <c:pt idx="5">
                  <c:v>Kaakkois-Suomi</c:v>
                </c:pt>
                <c:pt idx="6">
                  <c:v>Keski-Suomi</c:v>
                </c:pt>
                <c:pt idx="7">
                  <c:v>Häme</c:v>
                </c:pt>
                <c:pt idx="8">
                  <c:v>Pohjanmaa</c:v>
                </c:pt>
                <c:pt idx="9">
                  <c:v>Satakunta</c:v>
                </c:pt>
                <c:pt idx="10">
                  <c:v>Lappi</c:v>
                </c:pt>
                <c:pt idx="11">
                  <c:v>Varsinais-Suomi</c:v>
                </c:pt>
                <c:pt idx="12">
                  <c:v>Pohjois-Pohjanmaa</c:v>
                </c:pt>
                <c:pt idx="13">
                  <c:v>Pirkanmaa</c:v>
                </c:pt>
                <c:pt idx="14">
                  <c:v>Uusimaa</c:v>
                </c:pt>
              </c:strCache>
            </c:strRef>
          </c:cat>
          <c:val>
            <c:numRef>
              <c:f>Taul1!$B$2:$B$16</c:f>
              <c:numCache>
                <c:formatCode>General</c:formatCode>
                <c:ptCount val="15"/>
                <c:pt idx="0">
                  <c:v>0.8</c:v>
                </c:pt>
                <c:pt idx="1">
                  <c:v>0.9</c:v>
                </c:pt>
                <c:pt idx="2">
                  <c:v>1.5</c:v>
                </c:pt>
                <c:pt idx="3">
                  <c:v>2.4</c:v>
                </c:pt>
                <c:pt idx="4">
                  <c:v>2.5</c:v>
                </c:pt>
                <c:pt idx="5">
                  <c:v>2.6</c:v>
                </c:pt>
                <c:pt idx="6">
                  <c:v>3.2</c:v>
                </c:pt>
                <c:pt idx="7">
                  <c:v>4.9000000000000004</c:v>
                </c:pt>
                <c:pt idx="8">
                  <c:v>6.3</c:v>
                </c:pt>
                <c:pt idx="9">
                  <c:v>6.3</c:v>
                </c:pt>
                <c:pt idx="10">
                  <c:v>6.9</c:v>
                </c:pt>
                <c:pt idx="11">
                  <c:v>7.9</c:v>
                </c:pt>
                <c:pt idx="12">
                  <c:v>8.9</c:v>
                </c:pt>
                <c:pt idx="13">
                  <c:v>10.1</c:v>
                </c:pt>
                <c:pt idx="14">
                  <c:v>35</c:v>
                </c:pt>
              </c:numCache>
            </c:numRef>
          </c:val>
          <c:extLst>
            <c:ext xmlns:c16="http://schemas.microsoft.com/office/drawing/2014/chart" uri="{C3380CC4-5D6E-409C-BE32-E72D297353CC}">
              <c16:uniqueId val="{00000000-0CA6-4E61-BE3C-A8AA1F414A15}"/>
            </c:ext>
          </c:extLst>
        </c:ser>
        <c:ser>
          <c:idx val="1"/>
          <c:order val="1"/>
          <c:tx>
            <c:strRef>
              <c:f>Taul1!$C$1</c:f>
              <c:strCache>
                <c:ptCount val="1"/>
                <c:pt idx="0">
                  <c:v>Henkilöstö</c:v>
                </c:pt>
              </c:strCache>
            </c:strRef>
          </c:tx>
          <c:spPr>
            <a:solidFill>
              <a:srgbClr val="141F94"/>
            </a:solidFill>
            <a:ln>
              <a:solidFill>
                <a:schemeClr val="bg1"/>
              </a:solidFill>
            </a:ln>
          </c:spPr>
          <c:invertIfNegative val="0"/>
          <c:cat>
            <c:strRef>
              <c:f>Taul1!$A$2:$A$16</c:f>
              <c:strCache>
                <c:ptCount val="15"/>
                <c:pt idx="0">
                  <c:v>Kainuu</c:v>
                </c:pt>
                <c:pt idx="1">
                  <c:v>Etelä-Savo</c:v>
                </c:pt>
                <c:pt idx="2">
                  <c:v>Pohjois-Karjala</c:v>
                </c:pt>
                <c:pt idx="3">
                  <c:v>Etelä-Pohjanmaa</c:v>
                </c:pt>
                <c:pt idx="4">
                  <c:v>Pohjois-Savo</c:v>
                </c:pt>
                <c:pt idx="5">
                  <c:v>Kaakkois-Suomi</c:v>
                </c:pt>
                <c:pt idx="6">
                  <c:v>Keski-Suomi</c:v>
                </c:pt>
                <c:pt idx="7">
                  <c:v>Häme</c:v>
                </c:pt>
                <c:pt idx="8">
                  <c:v>Pohjanmaa</c:v>
                </c:pt>
                <c:pt idx="9">
                  <c:v>Satakunta</c:v>
                </c:pt>
                <c:pt idx="10">
                  <c:v>Lappi</c:v>
                </c:pt>
                <c:pt idx="11">
                  <c:v>Varsinais-Suomi</c:v>
                </c:pt>
                <c:pt idx="12">
                  <c:v>Pohjois-Pohjanmaa</c:v>
                </c:pt>
                <c:pt idx="13">
                  <c:v>Pirkanmaa</c:v>
                </c:pt>
                <c:pt idx="14">
                  <c:v>Uusimaa</c:v>
                </c:pt>
              </c:strCache>
            </c:strRef>
          </c:cat>
          <c:val>
            <c:numRef>
              <c:f>Taul1!$C$2:$C$16</c:f>
              <c:numCache>
                <c:formatCode>General</c:formatCode>
                <c:ptCount val="15"/>
                <c:pt idx="0">
                  <c:v>1</c:v>
                </c:pt>
                <c:pt idx="1">
                  <c:v>1.3</c:v>
                </c:pt>
                <c:pt idx="2">
                  <c:v>2.1</c:v>
                </c:pt>
                <c:pt idx="3">
                  <c:v>2.9</c:v>
                </c:pt>
                <c:pt idx="4">
                  <c:v>3.4</c:v>
                </c:pt>
                <c:pt idx="5">
                  <c:v>3</c:v>
                </c:pt>
                <c:pt idx="6">
                  <c:v>5</c:v>
                </c:pt>
                <c:pt idx="7">
                  <c:v>5.2</c:v>
                </c:pt>
                <c:pt idx="8">
                  <c:v>5.9</c:v>
                </c:pt>
                <c:pt idx="9">
                  <c:v>4</c:v>
                </c:pt>
                <c:pt idx="10">
                  <c:v>2.4</c:v>
                </c:pt>
                <c:pt idx="11">
                  <c:v>9.5</c:v>
                </c:pt>
                <c:pt idx="12">
                  <c:v>7.9</c:v>
                </c:pt>
                <c:pt idx="13">
                  <c:v>11.8</c:v>
                </c:pt>
                <c:pt idx="14">
                  <c:v>34.299999999999997</c:v>
                </c:pt>
              </c:numCache>
            </c:numRef>
          </c:val>
          <c:extLst>
            <c:ext xmlns:c16="http://schemas.microsoft.com/office/drawing/2014/chart" uri="{C3380CC4-5D6E-409C-BE32-E72D297353CC}">
              <c16:uniqueId val="{00000001-0CA6-4E61-BE3C-A8AA1F414A15}"/>
            </c:ext>
          </c:extLst>
        </c:ser>
        <c:dLbls>
          <c:showLegendKey val="0"/>
          <c:showVal val="0"/>
          <c:showCatName val="0"/>
          <c:showSerName val="0"/>
          <c:showPercent val="0"/>
          <c:showBubbleSize val="0"/>
        </c:dLbls>
        <c:gapWidth val="25"/>
        <c:axId val="349090040"/>
        <c:axId val="349090432"/>
      </c:barChart>
      <c:catAx>
        <c:axId val="349090040"/>
        <c:scaling>
          <c:orientation val="minMax"/>
        </c:scaling>
        <c:delete val="0"/>
        <c:axPos val="l"/>
        <c:numFmt formatCode="General" sourceLinked="0"/>
        <c:majorTickMark val="out"/>
        <c:minorTickMark val="none"/>
        <c:tickLblPos val="nextTo"/>
        <c:txPr>
          <a:bodyPr/>
          <a:lstStyle/>
          <a:p>
            <a:pPr>
              <a:defRPr sz="1050" baseline="0">
                <a:solidFill>
                  <a:srgbClr val="000000"/>
                </a:solidFill>
                <a:latin typeface="Verdana" panose="020B0604030504040204" pitchFamily="34" charset="0"/>
              </a:defRPr>
            </a:pPr>
            <a:endParaRPr lang="fi-FI"/>
          </a:p>
        </c:txPr>
        <c:crossAx val="349090432"/>
        <c:crosses val="autoZero"/>
        <c:auto val="1"/>
        <c:lblAlgn val="ctr"/>
        <c:lblOffset val="100"/>
        <c:noMultiLvlLbl val="0"/>
      </c:catAx>
      <c:valAx>
        <c:axId val="349090432"/>
        <c:scaling>
          <c:orientation val="minMax"/>
          <c:max val="40"/>
        </c:scaling>
        <c:delete val="0"/>
        <c:axPos val="b"/>
        <c:majorGridlines>
          <c:spPr>
            <a:ln>
              <a:prstDash val="lgDash"/>
            </a:ln>
          </c:spPr>
        </c:majorGridlines>
        <c:title>
          <c:tx>
            <c:rich>
              <a:bodyPr/>
              <a:lstStyle/>
              <a:p>
                <a:pPr>
                  <a:defRPr sz="1050" b="0" baseline="0">
                    <a:solidFill>
                      <a:srgbClr val="000000"/>
                    </a:solidFill>
                    <a:latin typeface="Verdana" panose="020B0604030504040204" pitchFamily="34" charset="0"/>
                  </a:defRPr>
                </a:pPr>
                <a:r>
                  <a:rPr lang="fi-FI" sz="1050" b="0" baseline="0">
                    <a:solidFill>
                      <a:srgbClr val="000000"/>
                    </a:solidFill>
                    <a:latin typeface="Verdana" panose="020B0604030504040204" pitchFamily="34" charset="0"/>
                  </a:rPr>
                  <a:t>Osuus koko alasta Suomessa, %</a:t>
                </a:r>
              </a:p>
            </c:rich>
          </c:tx>
          <c:layout>
            <c:manualLayout>
              <c:xMode val="edge"/>
              <c:yMode val="edge"/>
              <c:x val="0.69229986779001518"/>
              <c:y val="0.84158394666813319"/>
            </c:manualLayout>
          </c:layout>
          <c:overlay val="0"/>
          <c:spPr>
            <a:solidFill>
              <a:schemeClr val="bg1"/>
            </a:solidFill>
          </c:spPr>
        </c:title>
        <c:numFmt formatCode="0" sourceLinked="0"/>
        <c:majorTickMark val="out"/>
        <c:minorTickMark val="none"/>
        <c:tickLblPos val="nextTo"/>
        <c:txPr>
          <a:bodyPr/>
          <a:lstStyle/>
          <a:p>
            <a:pPr>
              <a:defRPr sz="1050" baseline="0">
                <a:solidFill>
                  <a:srgbClr val="000000"/>
                </a:solidFill>
                <a:latin typeface="Verdana" panose="020B0604030504040204" pitchFamily="34" charset="0"/>
              </a:defRPr>
            </a:pPr>
            <a:endParaRPr lang="fi-FI"/>
          </a:p>
        </c:txPr>
        <c:crossAx val="349090040"/>
        <c:crosses val="autoZero"/>
        <c:crossBetween val="between"/>
        <c:majorUnit val="5"/>
      </c:valAx>
    </c:plotArea>
    <c:legend>
      <c:legendPos val="r"/>
      <c:layout>
        <c:manualLayout>
          <c:xMode val="edge"/>
          <c:yMode val="edge"/>
          <c:x val="0.80151864673178919"/>
          <c:y val="0.71437415385832992"/>
          <c:w val="0.14827946417378321"/>
          <c:h val="0.11450907992295592"/>
        </c:manualLayout>
      </c:layout>
      <c:overlay val="1"/>
      <c:spPr>
        <a:solidFill>
          <a:schemeClr val="bg1"/>
        </a:solidFill>
      </c:spPr>
      <c:txPr>
        <a:bodyPr/>
        <a:lstStyle/>
        <a:p>
          <a:pPr>
            <a:defRPr sz="1050" baseline="0">
              <a:solidFill>
                <a:srgbClr val="000000"/>
              </a:solidFill>
              <a:latin typeface="Verdana" panose="020B0604030504040204" pitchFamily="34" charset="0"/>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4E0-4607-9A46-74A7AA26382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4E0-4607-9A46-74A7AA263821}"/>
              </c:ext>
            </c:extLst>
          </c:dPt>
          <c:cat>
            <c:strRef>
              <c:f>vienti!$A$2:$A$3</c:f>
              <c:strCache>
                <c:ptCount val="2"/>
                <c:pt idx="0">
                  <c:v>Teknologiateollisuus</c:v>
                </c:pt>
                <c:pt idx="1">
                  <c:v>Muut toimialat</c:v>
                </c:pt>
              </c:strCache>
            </c:strRef>
          </c:cat>
          <c:val>
            <c:numRef>
              <c:f>vienti!$B$2:$B$3</c:f>
              <c:numCache>
                <c:formatCode>General</c:formatCode>
                <c:ptCount val="2"/>
                <c:pt idx="0">
                  <c:v>47</c:v>
                </c:pt>
                <c:pt idx="1">
                  <c:v>53</c:v>
                </c:pt>
              </c:numCache>
            </c:numRef>
          </c:val>
          <c:extLst>
            <c:ext xmlns:c16="http://schemas.microsoft.com/office/drawing/2014/chart" uri="{C3380CC4-5D6E-409C-BE32-E72D297353CC}">
              <c16:uniqueId val="{00000004-F4E0-4607-9A46-74A7AA26382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4BC3-47FF-8BC7-12F3504946F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4BC3-47FF-8BC7-12F3504946F1}"/>
              </c:ext>
            </c:extLst>
          </c:dPt>
          <c:cat>
            <c:strRef>
              <c:f>vienti!$A$2:$A$3</c:f>
              <c:strCache>
                <c:ptCount val="2"/>
                <c:pt idx="0">
                  <c:v>Teknologiateollisuus</c:v>
                </c:pt>
                <c:pt idx="1">
                  <c:v>Muut toimialat</c:v>
                </c:pt>
              </c:strCache>
            </c:strRef>
          </c:cat>
          <c:val>
            <c:numRef>
              <c:f>vienti!$B$2:$B$3</c:f>
              <c:numCache>
                <c:formatCode>General</c:formatCode>
                <c:ptCount val="2"/>
                <c:pt idx="0">
                  <c:v>61</c:v>
                </c:pt>
                <c:pt idx="1">
                  <c:v>39</c:v>
                </c:pt>
              </c:numCache>
            </c:numRef>
          </c:val>
          <c:extLst>
            <c:ext xmlns:c16="http://schemas.microsoft.com/office/drawing/2014/chart" uri="{C3380CC4-5D6E-409C-BE32-E72D297353CC}">
              <c16:uniqueId val="{00000004-4BC3-47FF-8BC7-12F3504946F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0FD-4A8F-B820-B33F145C87E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0FD-4A8F-B820-B33F145C87E1}"/>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F0FD-4A8F-B820-B33F145C87E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EB-484E-BFB0-1449DC5B839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EB-484E-BFB0-1449DC5B8393}"/>
              </c:ext>
            </c:extLst>
          </c:dPt>
          <c:cat>
            <c:strRef>
              <c:f>vienti!$A$2:$A$3</c:f>
              <c:strCache>
                <c:ptCount val="2"/>
                <c:pt idx="0">
                  <c:v>Teknologiateollisuus</c:v>
                </c:pt>
                <c:pt idx="1">
                  <c:v>Muut toimialat</c:v>
                </c:pt>
              </c:strCache>
            </c:strRef>
          </c:cat>
          <c:val>
            <c:numRef>
              <c:f>vienti!$B$2:$B$3</c:f>
              <c:numCache>
                <c:formatCode>General</c:formatCode>
                <c:ptCount val="2"/>
                <c:pt idx="0">
                  <c:v>73</c:v>
                </c:pt>
                <c:pt idx="1">
                  <c:v>27</c:v>
                </c:pt>
              </c:numCache>
            </c:numRef>
          </c:val>
          <c:extLst>
            <c:ext xmlns:c16="http://schemas.microsoft.com/office/drawing/2014/chart" uri="{C3380CC4-5D6E-409C-BE32-E72D297353CC}">
              <c16:uniqueId val="{00000004-7FEB-484E-BFB0-1449DC5B839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57-46EF-9BB8-3B74A1756F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57-46EF-9BB8-3B74A1756F59}"/>
              </c:ext>
            </c:extLst>
          </c:dPt>
          <c:cat>
            <c:strRef>
              <c:f>vienti!$A$2:$A$3</c:f>
              <c:strCache>
                <c:ptCount val="2"/>
                <c:pt idx="0">
                  <c:v>Teknologiateollisuus</c:v>
                </c:pt>
                <c:pt idx="1">
                  <c:v>Muut toimialat</c:v>
                </c:pt>
              </c:strCache>
            </c:strRef>
          </c:cat>
          <c:val>
            <c:numRef>
              <c:f>vienti!$B$2:$B$3</c:f>
              <c:numCache>
                <c:formatCode>General</c:formatCode>
                <c:ptCount val="2"/>
                <c:pt idx="0">
                  <c:v>59</c:v>
                </c:pt>
                <c:pt idx="1">
                  <c:v>41</c:v>
                </c:pt>
              </c:numCache>
            </c:numRef>
          </c:val>
          <c:extLst>
            <c:ext xmlns:c16="http://schemas.microsoft.com/office/drawing/2014/chart" uri="{C3380CC4-5D6E-409C-BE32-E72D297353CC}">
              <c16:uniqueId val="{00000004-B857-46EF-9BB8-3B74A1756F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3B-4390-A8E5-32AD93A1E5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3B-4390-A8E5-32AD93A1E50F}"/>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E73B-4390-A8E5-32AD93A1E5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43B-420C-AAFD-00CD28B080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43B-420C-AAFD-00CD28B080AD}"/>
              </c:ext>
            </c:extLst>
          </c:dPt>
          <c:cat>
            <c:strRef>
              <c:f>vienti!$A$2:$A$3</c:f>
              <c:strCache>
                <c:ptCount val="2"/>
                <c:pt idx="0">
                  <c:v>Teknologiateollisuus</c:v>
                </c:pt>
                <c:pt idx="1">
                  <c:v>Muut toimialat</c:v>
                </c:pt>
              </c:strCache>
            </c:strRef>
          </c:cat>
          <c:val>
            <c:numRef>
              <c:f>vienti!$B$2:$B$3</c:f>
              <c:numCache>
                <c:formatCode>General</c:formatCode>
                <c:ptCount val="2"/>
                <c:pt idx="0">
                  <c:v>54</c:v>
                </c:pt>
                <c:pt idx="1">
                  <c:v>46</c:v>
                </c:pt>
              </c:numCache>
            </c:numRef>
          </c:val>
          <c:extLst>
            <c:ext xmlns:c16="http://schemas.microsoft.com/office/drawing/2014/chart" uri="{C3380CC4-5D6E-409C-BE32-E72D297353CC}">
              <c16:uniqueId val="{00000004-043B-420C-AAFD-00CD28B080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4D6-47D2-8579-482085775FE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4D6-47D2-8579-482085775FE3}"/>
              </c:ext>
            </c:extLst>
          </c:dPt>
          <c:cat>
            <c:strRef>
              <c:f>vienti!$A$2:$A$3</c:f>
              <c:strCache>
                <c:ptCount val="2"/>
                <c:pt idx="0">
                  <c:v>Teknologiateollisuus</c:v>
                </c:pt>
                <c:pt idx="1">
                  <c:v>Muut toimialat</c:v>
                </c:pt>
              </c:strCache>
            </c:strRef>
          </c:cat>
          <c:val>
            <c:numRef>
              <c:f>vienti!$B$2:$B$3</c:f>
              <c:numCache>
                <c:formatCode>General</c:formatCode>
                <c:ptCount val="2"/>
                <c:pt idx="0">
                  <c:v>77</c:v>
                </c:pt>
                <c:pt idx="1">
                  <c:v>23</c:v>
                </c:pt>
              </c:numCache>
            </c:numRef>
          </c:val>
          <c:extLst>
            <c:ext xmlns:c16="http://schemas.microsoft.com/office/drawing/2014/chart" uri="{C3380CC4-5D6E-409C-BE32-E72D297353CC}">
              <c16:uniqueId val="{00000004-24D6-47D2-8579-482085775FE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99-4C51-B23C-7D874EF9B2A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99-4C51-B23C-7D874EF9B2A8}"/>
              </c:ext>
            </c:extLst>
          </c:dPt>
          <c:cat>
            <c:strRef>
              <c:f>vienti!$A$2:$A$3</c:f>
              <c:strCache>
                <c:ptCount val="2"/>
                <c:pt idx="0">
                  <c:v>Teknologiateollisuus</c:v>
                </c:pt>
                <c:pt idx="1">
                  <c:v>Muut toimialat</c:v>
                </c:pt>
              </c:strCache>
            </c:strRef>
          </c:cat>
          <c:val>
            <c:numRef>
              <c:f>vienti!$B$2:$B$3</c:f>
              <c:numCache>
                <c:formatCode>General</c:formatCode>
                <c:ptCount val="2"/>
                <c:pt idx="0">
                  <c:v>32</c:v>
                </c:pt>
                <c:pt idx="1">
                  <c:v>68</c:v>
                </c:pt>
              </c:numCache>
            </c:numRef>
          </c:val>
          <c:extLst>
            <c:ext xmlns:c16="http://schemas.microsoft.com/office/drawing/2014/chart" uri="{C3380CC4-5D6E-409C-BE32-E72D297353CC}">
              <c16:uniqueId val="{00000004-B899-4C51-B23C-7D874EF9B2A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2E1-4A66-83AB-5C95707A59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2E1-4A66-83AB-5C95707A5959}"/>
              </c:ext>
            </c:extLst>
          </c:dPt>
          <c:cat>
            <c:strRef>
              <c:f>vienti!$A$2:$A$3</c:f>
              <c:strCache>
                <c:ptCount val="2"/>
                <c:pt idx="0">
                  <c:v>Teknologiateollisuus</c:v>
                </c:pt>
                <c:pt idx="1">
                  <c:v>Muut toimialat</c:v>
                </c:pt>
              </c:strCache>
            </c:strRef>
          </c:cat>
          <c:val>
            <c:numRef>
              <c:f>vienti!$B$2:$B$3</c:f>
              <c:numCache>
                <c:formatCode>General</c:formatCode>
                <c:ptCount val="2"/>
                <c:pt idx="0">
                  <c:v>63</c:v>
                </c:pt>
                <c:pt idx="1">
                  <c:v>37</c:v>
                </c:pt>
              </c:numCache>
            </c:numRef>
          </c:val>
          <c:extLst>
            <c:ext xmlns:c16="http://schemas.microsoft.com/office/drawing/2014/chart" uri="{C3380CC4-5D6E-409C-BE32-E72D297353CC}">
              <c16:uniqueId val="{00000004-72E1-4A66-83AB-5C95707A59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Taul1!$B$2:$B$17</c:f>
              <c:numCache>
                <c:formatCode>#,##0</c:formatCode>
                <c:ptCount val="16"/>
                <c:pt idx="0">
                  <c:v>98577</c:v>
                </c:pt>
                <c:pt idx="1">
                  <c:v>76200</c:v>
                </c:pt>
                <c:pt idx="2">
                  <c:v>497960</c:v>
                </c:pt>
                <c:pt idx="3">
                  <c:v>125025</c:v>
                </c:pt>
                <c:pt idx="4">
                  <c:v>73575</c:v>
                </c:pt>
                <c:pt idx="5">
                  <c:v>348210</c:v>
                </c:pt>
                <c:pt idx="6">
                  <c:v>5817</c:v>
                </c:pt>
                <c:pt idx="7">
                  <c:v>1420610</c:v>
                </c:pt>
                <c:pt idx="8">
                  <c:v>1421481</c:v>
                </c:pt>
                <c:pt idx="9">
                  <c:v>202399</c:v>
                </c:pt>
                <c:pt idx="10">
                  <c:v>4057269</c:v>
                </c:pt>
                <c:pt idx="11">
                  <c:v>205134</c:v>
                </c:pt>
                <c:pt idx="12">
                  <c:v>176824</c:v>
                </c:pt>
                <c:pt idx="13">
                  <c:v>17823954</c:v>
                </c:pt>
                <c:pt idx="14">
                  <c:v>1415021</c:v>
                </c:pt>
                <c:pt idx="15">
                  <c:v>27962516</c:v>
                </c:pt>
              </c:numCache>
            </c:numRef>
          </c:val>
          <c:extLst>
            <c:ext xmlns:c16="http://schemas.microsoft.com/office/drawing/2014/chart" uri="{C3380CC4-5D6E-409C-BE32-E72D297353CC}">
              <c16:uniqueId val="{00000000-1706-4126-AF3C-963DFE2CD4B0}"/>
            </c:ext>
          </c:extLst>
        </c:ser>
        <c:ser>
          <c:idx val="1"/>
          <c:order val="1"/>
          <c:tx>
            <c:strRef>
              <c:f>Taul1!$C$1</c:f>
              <c:strCache>
                <c:ptCount val="1"/>
                <c:pt idx="0">
                  <c:v>Kone- ja metallituoteteollisuus</c:v>
                </c:pt>
              </c:strCache>
            </c:strRef>
          </c:tx>
          <c:spPr>
            <a:solidFill>
              <a:srgbClr val="8A0FA6"/>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Taul1!$C$2:$C$17</c:f>
              <c:numCache>
                <c:formatCode>#,##0</c:formatCode>
                <c:ptCount val="16"/>
                <c:pt idx="0">
                  <c:v>2074857</c:v>
                </c:pt>
                <c:pt idx="1">
                  <c:v>626611</c:v>
                </c:pt>
                <c:pt idx="2">
                  <c:v>2535040</c:v>
                </c:pt>
                <c:pt idx="3">
                  <c:v>1528218</c:v>
                </c:pt>
                <c:pt idx="4">
                  <c:v>181924</c:v>
                </c:pt>
                <c:pt idx="5">
                  <c:v>2178651</c:v>
                </c:pt>
                <c:pt idx="6">
                  <c:v>759901</c:v>
                </c:pt>
                <c:pt idx="7">
                  <c:v>6890769</c:v>
                </c:pt>
                <c:pt idx="8">
                  <c:v>3465934</c:v>
                </c:pt>
                <c:pt idx="9">
                  <c:v>960262</c:v>
                </c:pt>
                <c:pt idx="10">
                  <c:v>1279634</c:v>
                </c:pt>
                <c:pt idx="11">
                  <c:v>1765740</c:v>
                </c:pt>
                <c:pt idx="12">
                  <c:v>2022073</c:v>
                </c:pt>
                <c:pt idx="13">
                  <c:v>7638663</c:v>
                </c:pt>
                <c:pt idx="14">
                  <c:v>5768338</c:v>
                </c:pt>
                <c:pt idx="15">
                  <c:v>39709306</c:v>
                </c:pt>
              </c:numCache>
            </c:numRef>
          </c:val>
          <c:extLst>
            <c:ext xmlns:c16="http://schemas.microsoft.com/office/drawing/2014/chart" uri="{C3380CC4-5D6E-409C-BE32-E72D297353CC}">
              <c16:uniqueId val="{00000001-1706-4126-AF3C-963DFE2CD4B0}"/>
            </c:ext>
          </c:extLst>
        </c:ser>
        <c:ser>
          <c:idx val="2"/>
          <c:order val="2"/>
          <c:tx>
            <c:strRef>
              <c:f>Taul1!$D$1</c:f>
              <c:strCache>
                <c:ptCount val="1"/>
                <c:pt idx="0">
                  <c:v>Metallien jalostus</c:v>
                </c:pt>
              </c:strCache>
            </c:strRef>
          </c:tx>
          <c:spPr>
            <a:solidFill>
              <a:srgbClr val="FF805C"/>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Taul1!$D$2:$D$17</c:f>
              <c:numCache>
                <c:formatCode>#,##0</c:formatCode>
                <c:ptCount val="16"/>
                <c:pt idx="0">
                  <c:v>95930</c:v>
                </c:pt>
                <c:pt idx="1">
                  <c:v>0</c:v>
                </c:pt>
                <c:pt idx="2">
                  <c:v>1404782</c:v>
                </c:pt>
                <c:pt idx="3">
                  <c:v>219144</c:v>
                </c:pt>
                <c:pt idx="4">
                  <c:v>768259</c:v>
                </c:pt>
                <c:pt idx="5">
                  <c:v>17031</c:v>
                </c:pt>
                <c:pt idx="6">
                  <c:v>7023710</c:v>
                </c:pt>
                <c:pt idx="7">
                  <c:v>249709</c:v>
                </c:pt>
                <c:pt idx="8">
                  <c:v>1164631</c:v>
                </c:pt>
                <c:pt idx="9">
                  <c:v>28664</c:v>
                </c:pt>
                <c:pt idx="10">
                  <c:v>1759058</c:v>
                </c:pt>
                <c:pt idx="11">
                  <c:v>25601</c:v>
                </c:pt>
                <c:pt idx="12">
                  <c:v>3664246</c:v>
                </c:pt>
                <c:pt idx="13">
                  <c:v>5137703</c:v>
                </c:pt>
                <c:pt idx="14">
                  <c:v>130568</c:v>
                </c:pt>
                <c:pt idx="15">
                  <c:v>21689036</c:v>
                </c:pt>
              </c:numCache>
            </c:numRef>
          </c:val>
          <c:extLst>
            <c:ext xmlns:c16="http://schemas.microsoft.com/office/drawing/2014/chart" uri="{C3380CC4-5D6E-409C-BE32-E72D297353CC}">
              <c16:uniqueId val="{00000002-1706-4126-AF3C-963DFE2CD4B0}"/>
            </c:ext>
          </c:extLst>
        </c:ser>
        <c:ser>
          <c:idx val="3"/>
          <c:order val="3"/>
          <c:tx>
            <c:strRef>
              <c:f>Taul1!$E$1</c:f>
              <c:strCache>
                <c:ptCount val="1"/>
                <c:pt idx="0">
                  <c:v>Suunnittelu ja konsultointi</c:v>
                </c:pt>
              </c:strCache>
            </c:strRef>
          </c:tx>
          <c:spPr>
            <a:solidFill>
              <a:srgbClr val="85E869"/>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Taul1!$E$2:$E$17</c:f>
              <c:numCache>
                <c:formatCode>#,##0</c:formatCode>
                <c:ptCount val="16"/>
                <c:pt idx="0">
                  <c:v>98821</c:v>
                </c:pt>
                <c:pt idx="1">
                  <c:v>119109</c:v>
                </c:pt>
                <c:pt idx="2">
                  <c:v>251113</c:v>
                </c:pt>
                <c:pt idx="3">
                  <c:v>264143</c:v>
                </c:pt>
                <c:pt idx="4">
                  <c:v>27526</c:v>
                </c:pt>
                <c:pt idx="5">
                  <c:v>335005</c:v>
                </c:pt>
                <c:pt idx="6">
                  <c:v>166189</c:v>
                </c:pt>
                <c:pt idx="7">
                  <c:v>952638</c:v>
                </c:pt>
                <c:pt idx="8">
                  <c:v>288292</c:v>
                </c:pt>
                <c:pt idx="9">
                  <c:v>95934</c:v>
                </c:pt>
                <c:pt idx="10">
                  <c:v>547068</c:v>
                </c:pt>
                <c:pt idx="11">
                  <c:v>196422</c:v>
                </c:pt>
                <c:pt idx="12">
                  <c:v>218941</c:v>
                </c:pt>
                <c:pt idx="13">
                  <c:v>3004000</c:v>
                </c:pt>
                <c:pt idx="14">
                  <c:v>641771</c:v>
                </c:pt>
                <c:pt idx="15">
                  <c:v>7222540</c:v>
                </c:pt>
              </c:numCache>
            </c:numRef>
          </c:val>
          <c:extLst>
            <c:ext xmlns:c16="http://schemas.microsoft.com/office/drawing/2014/chart" uri="{C3380CC4-5D6E-409C-BE32-E72D297353CC}">
              <c16:uniqueId val="{00000003-1706-4126-AF3C-963DFE2CD4B0}"/>
            </c:ext>
          </c:extLst>
        </c:ser>
        <c:ser>
          <c:idx val="4"/>
          <c:order val="4"/>
          <c:tx>
            <c:strRef>
              <c:f>Taul1!$F$1</c:f>
              <c:strCache>
                <c:ptCount val="1"/>
                <c:pt idx="0">
                  <c:v>Tietotekniikka-ala</c:v>
                </c:pt>
              </c:strCache>
            </c:strRef>
          </c:tx>
          <c:spPr>
            <a:solidFill>
              <a:srgbClr val="0ACFCF"/>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Taul1!$F$2:$F$17</c:f>
              <c:numCache>
                <c:formatCode>#,##0</c:formatCode>
                <c:ptCount val="16"/>
                <c:pt idx="0">
                  <c:v>70815</c:v>
                </c:pt>
                <c:pt idx="1">
                  <c:v>47701</c:v>
                </c:pt>
                <c:pt idx="2">
                  <c:v>208724</c:v>
                </c:pt>
                <c:pt idx="3">
                  <c:v>523698</c:v>
                </c:pt>
                <c:pt idx="4">
                  <c:v>39291</c:v>
                </c:pt>
                <c:pt idx="5">
                  <c:v>503175</c:v>
                </c:pt>
                <c:pt idx="6">
                  <c:v>50298</c:v>
                </c:pt>
                <c:pt idx="7">
                  <c:v>1296685</c:v>
                </c:pt>
                <c:pt idx="8">
                  <c:v>136819</c:v>
                </c:pt>
                <c:pt idx="9">
                  <c:v>93601</c:v>
                </c:pt>
                <c:pt idx="10">
                  <c:v>736662</c:v>
                </c:pt>
                <c:pt idx="11">
                  <c:v>180532</c:v>
                </c:pt>
                <c:pt idx="12">
                  <c:v>221767</c:v>
                </c:pt>
                <c:pt idx="13">
                  <c:v>8901855</c:v>
                </c:pt>
                <c:pt idx="14">
                  <c:v>621857</c:v>
                </c:pt>
                <c:pt idx="15">
                  <c:v>13704192</c:v>
                </c:pt>
              </c:numCache>
            </c:numRef>
          </c:val>
          <c:extLst>
            <c:ext xmlns:c16="http://schemas.microsoft.com/office/drawing/2014/chart" uri="{C3380CC4-5D6E-409C-BE32-E72D297353CC}">
              <c16:uniqueId val="{00000004-1706-4126-AF3C-963DFE2CD4B0}"/>
            </c:ext>
          </c:extLst>
        </c:ser>
        <c:dLbls>
          <c:showLegendKey val="0"/>
          <c:showVal val="0"/>
          <c:showCatName val="0"/>
          <c:showSerName val="0"/>
          <c:showPercent val="0"/>
          <c:showBubbleSize val="0"/>
        </c:dLbls>
        <c:gapWidth val="25"/>
        <c:overlap val="100"/>
        <c:axId val="349091216"/>
        <c:axId val="349091608"/>
      </c:barChart>
      <c:catAx>
        <c:axId val="349091216"/>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608"/>
        <c:crosses val="autoZero"/>
        <c:auto val="1"/>
        <c:lblAlgn val="ctr"/>
        <c:lblOffset val="100"/>
        <c:noMultiLvlLbl val="0"/>
      </c:catAx>
      <c:valAx>
        <c:axId val="349091608"/>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216"/>
        <c:crosses val="autoZero"/>
        <c:crossBetween val="between"/>
      </c:valAx>
    </c:plotArea>
    <c:legend>
      <c:legendPos val="b"/>
      <c:layout>
        <c:manualLayout>
          <c:xMode val="edge"/>
          <c:yMode val="edge"/>
          <c:x val="0.2039509018713011"/>
          <c:y val="0.87045784422291006"/>
          <c:w val="0.79604909812869884"/>
          <c:h val="0.12738150425673508"/>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A5A-4EA1-BDA4-9F740943CCD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A5A-4EA1-BDA4-9F740943CCD9}"/>
              </c:ext>
            </c:extLst>
          </c:dPt>
          <c:cat>
            <c:strRef>
              <c:f>vienti!$A$2:$A$3</c:f>
              <c:strCache>
                <c:ptCount val="2"/>
                <c:pt idx="0">
                  <c:v>Teknologiateollisuus</c:v>
                </c:pt>
                <c:pt idx="1">
                  <c:v>Muut toimialat</c:v>
                </c:pt>
              </c:strCache>
            </c:strRef>
          </c:cat>
          <c:val>
            <c:numRef>
              <c:f>vienti!$B$2:$B$3</c:f>
              <c:numCache>
                <c:formatCode>General</c:formatCode>
                <c:ptCount val="2"/>
                <c:pt idx="0">
                  <c:v>93</c:v>
                </c:pt>
                <c:pt idx="1">
                  <c:v>7</c:v>
                </c:pt>
              </c:numCache>
            </c:numRef>
          </c:val>
          <c:extLst>
            <c:ext xmlns:c16="http://schemas.microsoft.com/office/drawing/2014/chart" uri="{C3380CC4-5D6E-409C-BE32-E72D297353CC}">
              <c16:uniqueId val="{00000004-2A5A-4EA1-BDA4-9F740943CCD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43A-4188-B729-E636457B696E}"/>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43A-4188-B729-E636457B696E}"/>
              </c:ext>
            </c:extLst>
          </c:dPt>
          <c:cat>
            <c:strRef>
              <c:f>vienti!$A$2:$A$3</c:f>
              <c:strCache>
                <c:ptCount val="2"/>
                <c:pt idx="0">
                  <c:v>Teknologiateollisuus</c:v>
                </c:pt>
                <c:pt idx="1">
                  <c:v>Muut toimialat</c:v>
                </c:pt>
              </c:strCache>
            </c:strRef>
          </c:cat>
          <c:val>
            <c:numRef>
              <c:f>vienti!$B$2:$B$3</c:f>
              <c:numCache>
                <c:formatCode>General</c:formatCode>
                <c:ptCount val="2"/>
                <c:pt idx="0">
                  <c:v>33</c:v>
                </c:pt>
                <c:pt idx="1">
                  <c:v>67</c:v>
                </c:pt>
              </c:numCache>
            </c:numRef>
          </c:val>
          <c:extLst>
            <c:ext xmlns:c16="http://schemas.microsoft.com/office/drawing/2014/chart" uri="{C3380CC4-5D6E-409C-BE32-E72D297353CC}">
              <c16:uniqueId val="{00000004-D43A-4188-B729-E636457B696E}"/>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027-4164-9495-1218652C5C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027-4164-9495-1218652C5CAD}"/>
              </c:ext>
            </c:extLst>
          </c:dPt>
          <c:cat>
            <c:strRef>
              <c:f>vienti!$A$2:$A$3</c:f>
              <c:strCache>
                <c:ptCount val="2"/>
                <c:pt idx="0">
                  <c:v>Teknologiateollisuus</c:v>
                </c:pt>
                <c:pt idx="1">
                  <c:v>Muut toimialat</c:v>
                </c:pt>
              </c:strCache>
            </c:strRef>
          </c:cat>
          <c:val>
            <c:numRef>
              <c:f>vienti!$B$2:$B$3</c:f>
              <c:numCache>
                <c:formatCode>General</c:formatCode>
                <c:ptCount val="2"/>
                <c:pt idx="0">
                  <c:v>42</c:v>
                </c:pt>
                <c:pt idx="1">
                  <c:v>58</c:v>
                </c:pt>
              </c:numCache>
            </c:numRef>
          </c:val>
          <c:extLst>
            <c:ext xmlns:c16="http://schemas.microsoft.com/office/drawing/2014/chart" uri="{C3380CC4-5D6E-409C-BE32-E72D297353CC}">
              <c16:uniqueId val="{00000004-D027-4164-9495-1218652C5C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88-4B46-AD5A-A7B89E9865A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88-4B46-AD5A-A7B89E9865A0}"/>
              </c:ext>
            </c:extLst>
          </c:dPt>
          <c:cat>
            <c:strRef>
              <c:f>vienti!$A$2:$A$3</c:f>
              <c:strCache>
                <c:ptCount val="2"/>
                <c:pt idx="0">
                  <c:v>Teknologiateollisuus</c:v>
                </c:pt>
                <c:pt idx="1">
                  <c:v>Muut toimialat</c:v>
                </c:pt>
              </c:strCache>
            </c:strRef>
          </c:cat>
          <c:val>
            <c:numRef>
              <c:f>vienti!$B$2:$B$3</c:f>
              <c:numCache>
                <c:formatCode>General</c:formatCode>
                <c:ptCount val="2"/>
                <c:pt idx="0">
                  <c:v>65</c:v>
                </c:pt>
                <c:pt idx="1">
                  <c:v>35</c:v>
                </c:pt>
              </c:numCache>
            </c:numRef>
          </c:val>
          <c:extLst>
            <c:ext xmlns:c16="http://schemas.microsoft.com/office/drawing/2014/chart" uri="{C3380CC4-5D6E-409C-BE32-E72D297353CC}">
              <c16:uniqueId val="{00000004-CA88-4B46-AD5A-A7B89E9865A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30A3-4E5F-A274-9D7CB71E146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30A3-4E5F-A274-9D7CB71E1464}"/>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30A3-4E5F-A274-9D7CB71E146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18F-40FC-9EF5-6846ECC1F50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18F-40FC-9EF5-6846ECC1F509}"/>
              </c:ext>
            </c:extLst>
          </c:dPt>
          <c:cat>
            <c:strRef>
              <c:f>vienti!$A$2:$A$3</c:f>
              <c:strCache>
                <c:ptCount val="2"/>
                <c:pt idx="0">
                  <c:v>Teknologiateollisuus</c:v>
                </c:pt>
                <c:pt idx="1">
                  <c:v>Muut toimialat</c:v>
                </c:pt>
              </c:strCache>
            </c:strRef>
          </c:cat>
          <c:val>
            <c:numRef>
              <c:f>vienti!$B$2:$B$3</c:f>
              <c:numCache>
                <c:formatCode>General</c:formatCode>
                <c:ptCount val="2"/>
                <c:pt idx="0">
                  <c:v>65</c:v>
                </c:pt>
                <c:pt idx="1">
                  <c:v>35</c:v>
                </c:pt>
              </c:numCache>
            </c:numRef>
          </c:val>
          <c:extLst>
            <c:ext xmlns:c16="http://schemas.microsoft.com/office/drawing/2014/chart" uri="{C3380CC4-5D6E-409C-BE32-E72D297353CC}">
              <c16:uniqueId val="{00000004-C18F-40FC-9EF5-6846ECC1F50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31-4ABF-9B8E-1691F51590E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31-4ABF-9B8E-1691F51590E0}"/>
              </c:ext>
            </c:extLst>
          </c:dPt>
          <c:cat>
            <c:strRef>
              <c:f>vienti!$A$2:$A$3</c:f>
              <c:strCache>
                <c:ptCount val="2"/>
                <c:pt idx="0">
                  <c:v>Teknologiateollisuus</c:v>
                </c:pt>
                <c:pt idx="1">
                  <c:v>Muut toimialat</c:v>
                </c:pt>
              </c:strCache>
            </c:strRef>
          </c:cat>
          <c:val>
            <c:numRef>
              <c:f>vienti!$B$2:$B$3</c:f>
              <c:numCache>
                <c:formatCode>General</c:formatCode>
                <c:ptCount val="2"/>
                <c:pt idx="0">
                  <c:v>90</c:v>
                </c:pt>
                <c:pt idx="1">
                  <c:v>10</c:v>
                </c:pt>
              </c:numCache>
            </c:numRef>
          </c:val>
          <c:extLst>
            <c:ext xmlns:c16="http://schemas.microsoft.com/office/drawing/2014/chart" uri="{C3380CC4-5D6E-409C-BE32-E72D297353CC}">
              <c16:uniqueId val="{00000004-0831-4ABF-9B8E-1691F51590E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1F-4545-80B2-B4EB8A7A350B}"/>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1F-4545-80B2-B4EB8A7A350B}"/>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7F1F-4545-80B2-B4EB8A7A350B}"/>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D3-4A35-AF45-F787C59191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D3-4A35-AF45-F787C59191AD}"/>
              </c:ext>
            </c:extLst>
          </c:dPt>
          <c:cat>
            <c:strRef>
              <c:f>vienti!$A$2:$A$3</c:f>
              <c:strCache>
                <c:ptCount val="2"/>
                <c:pt idx="0">
                  <c:v>Teknologiateollisuus</c:v>
                </c:pt>
                <c:pt idx="1">
                  <c:v>Muut toimialat</c:v>
                </c:pt>
              </c:strCache>
            </c:strRef>
          </c:cat>
          <c:val>
            <c:numRef>
              <c:f>vienti!$B$2:$B$3</c:f>
              <c:numCache>
                <c:formatCode>General</c:formatCode>
                <c:ptCount val="2"/>
                <c:pt idx="0">
                  <c:v>45</c:v>
                </c:pt>
                <c:pt idx="1">
                  <c:v>55</c:v>
                </c:pt>
              </c:numCache>
            </c:numRef>
          </c:val>
          <c:extLst>
            <c:ext xmlns:c16="http://schemas.microsoft.com/office/drawing/2014/chart" uri="{C3380CC4-5D6E-409C-BE32-E72D297353CC}">
              <c16:uniqueId val="{00000004-F6D3-4A35-AF45-F787C59191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5B21-4639-BD41-601449F2208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5B21-4639-BD41-601449F22081}"/>
              </c:ext>
            </c:extLst>
          </c:dPt>
          <c:cat>
            <c:strRef>
              <c:f>vienti!$A$2:$A$3</c:f>
              <c:strCache>
                <c:ptCount val="2"/>
                <c:pt idx="0">
                  <c:v>Teknologiateollisuus</c:v>
                </c:pt>
                <c:pt idx="1">
                  <c:v>Muut toimialat</c:v>
                </c:pt>
              </c:strCache>
            </c:strRef>
          </c:cat>
          <c:val>
            <c:numRef>
              <c:f>vienti!$B$2:$B$3</c:f>
              <c:numCache>
                <c:formatCode>General</c:formatCode>
                <c:ptCount val="2"/>
                <c:pt idx="0">
                  <c:v>57</c:v>
                </c:pt>
                <c:pt idx="1">
                  <c:v>43</c:v>
                </c:pt>
              </c:numCache>
            </c:numRef>
          </c:val>
          <c:extLst>
            <c:ext xmlns:c16="http://schemas.microsoft.com/office/drawing/2014/chart" uri="{C3380CC4-5D6E-409C-BE32-E72D297353CC}">
              <c16:uniqueId val="{00000004-5B21-4639-BD41-601449F2208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Taul1!$B$2:$B$17</c:f>
              <c:numCache>
                <c:formatCode>#,##0</c:formatCode>
                <c:ptCount val="16"/>
                <c:pt idx="0">
                  <c:v>350</c:v>
                </c:pt>
                <c:pt idx="1">
                  <c:v>382</c:v>
                </c:pt>
                <c:pt idx="2">
                  <c:v>1520</c:v>
                </c:pt>
                <c:pt idx="3">
                  <c:v>457</c:v>
                </c:pt>
                <c:pt idx="4">
                  <c:v>579</c:v>
                </c:pt>
                <c:pt idx="5">
                  <c:v>1020</c:v>
                </c:pt>
                <c:pt idx="6">
                  <c:v>31</c:v>
                </c:pt>
                <c:pt idx="7">
                  <c:v>2577</c:v>
                </c:pt>
                <c:pt idx="8">
                  <c:v>3432</c:v>
                </c:pt>
                <c:pt idx="9">
                  <c:v>1026</c:v>
                </c:pt>
                <c:pt idx="10">
                  <c:v>6093</c:v>
                </c:pt>
                <c:pt idx="11">
                  <c:v>1051</c:v>
                </c:pt>
                <c:pt idx="12">
                  <c:v>635</c:v>
                </c:pt>
                <c:pt idx="13">
                  <c:v>16593</c:v>
                </c:pt>
                <c:pt idx="14">
                  <c:v>3104</c:v>
                </c:pt>
                <c:pt idx="15" formatCode="0.00">
                  <c:v>38915</c:v>
                </c:pt>
              </c:numCache>
            </c:numRef>
          </c:val>
          <c:extLst>
            <c:ext xmlns:c16="http://schemas.microsoft.com/office/drawing/2014/chart" uri="{C3380CC4-5D6E-409C-BE32-E72D297353CC}">
              <c16:uniqueId val="{00000000-525E-4CFE-9225-3108491E8329}"/>
            </c:ext>
          </c:extLst>
        </c:ser>
        <c:ser>
          <c:idx val="1"/>
          <c:order val="1"/>
          <c:tx>
            <c:strRef>
              <c:f>Taul1!$C$1</c:f>
              <c:strCache>
                <c:ptCount val="1"/>
                <c:pt idx="0">
                  <c:v>Kone- ja metallituoteteollisuus</c:v>
                </c:pt>
              </c:strCache>
            </c:strRef>
          </c:tx>
          <c:spPr>
            <a:solidFill>
              <a:srgbClr val="8A0FA6"/>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Taul1!$C$2:$C$17</c:f>
              <c:numCache>
                <c:formatCode>#,##0</c:formatCode>
                <c:ptCount val="16"/>
                <c:pt idx="0">
                  <c:v>6464</c:v>
                </c:pt>
                <c:pt idx="1">
                  <c:v>2616</c:v>
                </c:pt>
                <c:pt idx="2">
                  <c:v>8580</c:v>
                </c:pt>
                <c:pt idx="3">
                  <c:v>5348</c:v>
                </c:pt>
                <c:pt idx="4">
                  <c:v>993</c:v>
                </c:pt>
                <c:pt idx="5">
                  <c:v>7732</c:v>
                </c:pt>
                <c:pt idx="6">
                  <c:v>2169</c:v>
                </c:pt>
                <c:pt idx="7">
                  <c:v>16051</c:v>
                </c:pt>
                <c:pt idx="8">
                  <c:v>9778</c:v>
                </c:pt>
                <c:pt idx="9">
                  <c:v>3390</c:v>
                </c:pt>
                <c:pt idx="10">
                  <c:v>5577</c:v>
                </c:pt>
                <c:pt idx="11">
                  <c:v>5646</c:v>
                </c:pt>
                <c:pt idx="12">
                  <c:v>6914</c:v>
                </c:pt>
                <c:pt idx="13">
                  <c:v>19892</c:v>
                </c:pt>
                <c:pt idx="14">
                  <c:v>16497</c:v>
                </c:pt>
                <c:pt idx="15" formatCode="0.00">
                  <c:v>117778</c:v>
                </c:pt>
              </c:numCache>
            </c:numRef>
          </c:val>
          <c:extLst>
            <c:ext xmlns:c16="http://schemas.microsoft.com/office/drawing/2014/chart" uri="{C3380CC4-5D6E-409C-BE32-E72D297353CC}">
              <c16:uniqueId val="{00000001-525E-4CFE-9225-3108491E8329}"/>
            </c:ext>
          </c:extLst>
        </c:ser>
        <c:ser>
          <c:idx val="2"/>
          <c:order val="2"/>
          <c:tx>
            <c:strRef>
              <c:f>Taul1!$D$1</c:f>
              <c:strCache>
                <c:ptCount val="1"/>
                <c:pt idx="0">
                  <c:v>Metallien jalostus</c:v>
                </c:pt>
              </c:strCache>
            </c:strRef>
          </c:tx>
          <c:spPr>
            <a:solidFill>
              <a:srgbClr val="FF805C"/>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Taul1!$D$2:$D$17</c:f>
              <c:numCache>
                <c:formatCode>#,##0</c:formatCode>
                <c:ptCount val="16"/>
                <c:pt idx="0">
                  <c:v>268</c:v>
                </c:pt>
                <c:pt idx="1">
                  <c:v>0</c:v>
                </c:pt>
                <c:pt idx="2">
                  <c:v>1251</c:v>
                </c:pt>
                <c:pt idx="3">
                  <c:v>559</c:v>
                </c:pt>
                <c:pt idx="4">
                  <c:v>854</c:v>
                </c:pt>
                <c:pt idx="5">
                  <c:v>79</c:v>
                </c:pt>
                <c:pt idx="6">
                  <c:v>3410</c:v>
                </c:pt>
                <c:pt idx="7">
                  <c:v>578</c:v>
                </c:pt>
                <c:pt idx="8">
                  <c:v>1512</c:v>
                </c:pt>
                <c:pt idx="9">
                  <c:v>97</c:v>
                </c:pt>
                <c:pt idx="10">
                  <c:v>3188</c:v>
                </c:pt>
                <c:pt idx="11">
                  <c:v>116</c:v>
                </c:pt>
                <c:pt idx="12">
                  <c:v>2097</c:v>
                </c:pt>
                <c:pt idx="13">
                  <c:v>517</c:v>
                </c:pt>
                <c:pt idx="14">
                  <c:v>283</c:v>
                </c:pt>
                <c:pt idx="15" formatCode="0.00">
                  <c:v>14809</c:v>
                </c:pt>
              </c:numCache>
            </c:numRef>
          </c:val>
          <c:extLst>
            <c:ext xmlns:c16="http://schemas.microsoft.com/office/drawing/2014/chart" uri="{C3380CC4-5D6E-409C-BE32-E72D297353CC}">
              <c16:uniqueId val="{00000002-525E-4CFE-9225-3108491E8329}"/>
            </c:ext>
          </c:extLst>
        </c:ser>
        <c:ser>
          <c:idx val="3"/>
          <c:order val="3"/>
          <c:tx>
            <c:strRef>
              <c:f>Taul1!$E$1</c:f>
              <c:strCache>
                <c:ptCount val="1"/>
                <c:pt idx="0">
                  <c:v>Suunnittelu ja konsultointi</c:v>
                </c:pt>
              </c:strCache>
            </c:strRef>
          </c:tx>
          <c:spPr>
            <a:solidFill>
              <a:srgbClr val="85E869"/>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Taul1!$E$2:$E$17</c:f>
              <c:numCache>
                <c:formatCode>#,##0</c:formatCode>
                <c:ptCount val="16"/>
                <c:pt idx="0">
                  <c:v>727</c:v>
                </c:pt>
                <c:pt idx="1">
                  <c:v>680</c:v>
                </c:pt>
                <c:pt idx="2">
                  <c:v>1672</c:v>
                </c:pt>
                <c:pt idx="3">
                  <c:v>2005</c:v>
                </c:pt>
                <c:pt idx="4">
                  <c:v>228</c:v>
                </c:pt>
                <c:pt idx="5">
                  <c:v>2280</c:v>
                </c:pt>
                <c:pt idx="6">
                  <c:v>1099</c:v>
                </c:pt>
                <c:pt idx="7">
                  <c:v>6433</c:v>
                </c:pt>
                <c:pt idx="8">
                  <c:v>1766</c:v>
                </c:pt>
                <c:pt idx="9">
                  <c:v>689</c:v>
                </c:pt>
                <c:pt idx="10">
                  <c:v>3750</c:v>
                </c:pt>
                <c:pt idx="11">
                  <c:v>1510</c:v>
                </c:pt>
                <c:pt idx="12">
                  <c:v>1369</c:v>
                </c:pt>
                <c:pt idx="13">
                  <c:v>18481</c:v>
                </c:pt>
                <c:pt idx="14">
                  <c:v>3822</c:v>
                </c:pt>
                <c:pt idx="15" formatCode="0.00">
                  <c:v>46599</c:v>
                </c:pt>
              </c:numCache>
            </c:numRef>
          </c:val>
          <c:extLst>
            <c:ext xmlns:c16="http://schemas.microsoft.com/office/drawing/2014/chart" uri="{C3380CC4-5D6E-409C-BE32-E72D297353CC}">
              <c16:uniqueId val="{00000003-525E-4CFE-9225-3108491E8329}"/>
            </c:ext>
          </c:extLst>
        </c:ser>
        <c:ser>
          <c:idx val="4"/>
          <c:order val="4"/>
          <c:tx>
            <c:strRef>
              <c:f>Taul1!$F$1</c:f>
              <c:strCache>
                <c:ptCount val="1"/>
                <c:pt idx="0">
                  <c:v>Tietotekniikka-ala</c:v>
                </c:pt>
              </c:strCache>
            </c:strRef>
          </c:tx>
          <c:spPr>
            <a:solidFill>
              <a:srgbClr val="0ACFCF"/>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Taul1!$F$2:$F$17</c:f>
              <c:numCache>
                <c:formatCode>#,##0</c:formatCode>
                <c:ptCount val="16"/>
                <c:pt idx="0">
                  <c:v>412</c:v>
                </c:pt>
                <c:pt idx="1">
                  <c:v>301</c:v>
                </c:pt>
                <c:pt idx="2">
                  <c:v>1213</c:v>
                </c:pt>
                <c:pt idx="3">
                  <c:v>970</c:v>
                </c:pt>
                <c:pt idx="4">
                  <c:v>340</c:v>
                </c:pt>
                <c:pt idx="5">
                  <c:v>3124</c:v>
                </c:pt>
                <c:pt idx="6">
                  <c:v>353</c:v>
                </c:pt>
                <c:pt idx="7">
                  <c:v>8337</c:v>
                </c:pt>
                <c:pt idx="8">
                  <c:v>1035</c:v>
                </c:pt>
                <c:pt idx="9">
                  <c:v>720</c:v>
                </c:pt>
                <c:pt idx="10">
                  <c:v>4625</c:v>
                </c:pt>
                <c:pt idx="11">
                  <c:v>1227</c:v>
                </c:pt>
                <c:pt idx="12">
                  <c:v>679</c:v>
                </c:pt>
                <c:pt idx="13">
                  <c:v>40956</c:v>
                </c:pt>
                <c:pt idx="14">
                  <c:v>3682</c:v>
                </c:pt>
                <c:pt idx="15" formatCode="0.00">
                  <c:v>68360</c:v>
                </c:pt>
              </c:numCache>
            </c:numRef>
          </c:val>
          <c:extLst>
            <c:ext xmlns:c16="http://schemas.microsoft.com/office/drawing/2014/chart" uri="{C3380CC4-5D6E-409C-BE32-E72D297353CC}">
              <c16:uniqueId val="{00000004-525E-4CFE-9225-3108491E8329}"/>
            </c:ext>
          </c:extLst>
        </c:ser>
        <c:dLbls>
          <c:showLegendKey val="0"/>
          <c:showVal val="0"/>
          <c:showCatName val="0"/>
          <c:showSerName val="0"/>
          <c:showPercent val="0"/>
          <c:showBubbleSize val="0"/>
        </c:dLbls>
        <c:gapWidth val="25"/>
        <c:overlap val="100"/>
        <c:axId val="351481400"/>
        <c:axId val="351481792"/>
      </c:barChart>
      <c:catAx>
        <c:axId val="351481400"/>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792"/>
        <c:crosses val="autoZero"/>
        <c:auto val="1"/>
        <c:lblAlgn val="ctr"/>
        <c:lblOffset val="100"/>
        <c:noMultiLvlLbl val="0"/>
      </c:catAx>
      <c:valAx>
        <c:axId val="351481792"/>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400"/>
        <c:crosses val="autoZero"/>
        <c:crossBetween val="between"/>
      </c:valAx>
    </c:plotArea>
    <c:legend>
      <c:legendPos val="b"/>
      <c:layout>
        <c:manualLayout>
          <c:xMode val="edge"/>
          <c:yMode val="edge"/>
          <c:x val="0.2039509018713011"/>
          <c:y val="0.87045784422291006"/>
          <c:w val="0.79604909812869884"/>
          <c:h val="0.12738150425673508"/>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84A-41B2-B739-6BD67FD94AA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84A-41B2-B739-6BD67FD94AAC}"/>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F84A-41B2-B739-6BD67FD94AA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EB3-4DFD-9B78-5985610890F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EB3-4DFD-9B78-5985610890F3}"/>
              </c:ext>
            </c:extLst>
          </c:dPt>
          <c:cat>
            <c:strRef>
              <c:f>vienti!$A$2:$A$3</c:f>
              <c:strCache>
                <c:ptCount val="2"/>
                <c:pt idx="0">
                  <c:v>Teknologiateollisuus</c:v>
                </c:pt>
                <c:pt idx="1">
                  <c:v>Muut toimialat</c:v>
                </c:pt>
              </c:strCache>
            </c:strRef>
          </c:cat>
          <c:val>
            <c:numRef>
              <c:f>vienti!$B$2:$B$3</c:f>
              <c:numCache>
                <c:formatCode>General</c:formatCode>
                <c:ptCount val="2"/>
                <c:pt idx="0">
                  <c:v>58</c:v>
                </c:pt>
                <c:pt idx="1">
                  <c:v>42</c:v>
                </c:pt>
              </c:numCache>
            </c:numRef>
          </c:val>
          <c:extLst>
            <c:ext xmlns:c16="http://schemas.microsoft.com/office/drawing/2014/chart" uri="{C3380CC4-5D6E-409C-BE32-E72D297353CC}">
              <c16:uniqueId val="{00000004-DEB3-4DFD-9B78-5985610890F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086-4483-AAD5-8D4E7CDC1D2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086-4483-AAD5-8D4E7CDC1D23}"/>
              </c:ext>
            </c:extLst>
          </c:dPt>
          <c:cat>
            <c:strRef>
              <c:f>vienti!$A$2:$A$3</c:f>
              <c:strCache>
                <c:ptCount val="2"/>
                <c:pt idx="0">
                  <c:v>Teknologiateollisuus</c:v>
                </c:pt>
                <c:pt idx="1">
                  <c:v>Muut toimialat</c:v>
                </c:pt>
              </c:strCache>
            </c:strRef>
          </c:cat>
          <c:val>
            <c:numRef>
              <c:f>vienti!$B$2:$B$3</c:f>
              <c:numCache>
                <c:formatCode>General</c:formatCode>
                <c:ptCount val="2"/>
                <c:pt idx="0">
                  <c:v>69</c:v>
                </c:pt>
                <c:pt idx="1">
                  <c:v>31</c:v>
                </c:pt>
              </c:numCache>
            </c:numRef>
          </c:val>
          <c:extLst>
            <c:ext xmlns:c16="http://schemas.microsoft.com/office/drawing/2014/chart" uri="{C3380CC4-5D6E-409C-BE32-E72D297353CC}">
              <c16:uniqueId val="{00000004-7086-4483-AAD5-8D4E7CDC1D2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641E-408D-A6A6-51714B7ED18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641E-408D-A6A6-51714B7ED184}"/>
              </c:ext>
            </c:extLst>
          </c:dPt>
          <c:cat>
            <c:strRef>
              <c:f>vienti!$A$2:$A$3</c:f>
              <c:strCache>
                <c:ptCount val="2"/>
                <c:pt idx="0">
                  <c:v>Teknologiateollisuus</c:v>
                </c:pt>
                <c:pt idx="1">
                  <c:v>Muut toimialat</c:v>
                </c:pt>
              </c:strCache>
            </c:strRef>
          </c:cat>
          <c:val>
            <c:numRef>
              <c:f>vienti!$B$2:$B$3</c:f>
              <c:numCache>
                <c:formatCode>General</c:formatCode>
                <c:ptCount val="2"/>
                <c:pt idx="0">
                  <c:v>27</c:v>
                </c:pt>
                <c:pt idx="1">
                  <c:v>73</c:v>
                </c:pt>
              </c:numCache>
            </c:numRef>
          </c:val>
          <c:extLst>
            <c:ext xmlns:c16="http://schemas.microsoft.com/office/drawing/2014/chart" uri="{C3380CC4-5D6E-409C-BE32-E72D297353CC}">
              <c16:uniqueId val="{00000004-641E-408D-A6A6-51714B7ED18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742-4174-B22F-79AE30C5561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742-4174-B22F-79AE30C55612}"/>
              </c:ext>
            </c:extLst>
          </c:dPt>
          <c:cat>
            <c:strRef>
              <c:f>vienti!$A$2:$A$3</c:f>
              <c:strCache>
                <c:ptCount val="2"/>
                <c:pt idx="0">
                  <c:v>Teknologiateollisuus</c:v>
                </c:pt>
                <c:pt idx="1">
                  <c:v>Muut toimialat</c:v>
                </c:pt>
              </c:strCache>
            </c:strRef>
          </c:cat>
          <c:val>
            <c:numRef>
              <c:f>vienti!$B$2:$B$3</c:f>
              <c:numCache>
                <c:formatCode>General</c:formatCode>
                <c:ptCount val="2"/>
                <c:pt idx="0">
                  <c:v>53</c:v>
                </c:pt>
                <c:pt idx="1">
                  <c:v>47</c:v>
                </c:pt>
              </c:numCache>
            </c:numRef>
          </c:val>
          <c:extLst>
            <c:ext xmlns:c16="http://schemas.microsoft.com/office/drawing/2014/chart" uri="{C3380CC4-5D6E-409C-BE32-E72D297353CC}">
              <c16:uniqueId val="{00000004-D742-4174-B22F-79AE30C5561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A9E-4D4D-A472-B89378D6039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A9E-4D4D-A472-B89378D60394}"/>
              </c:ext>
            </c:extLst>
          </c:dPt>
          <c:cat>
            <c:strRef>
              <c:f>vienti!$A$2:$A$3</c:f>
              <c:strCache>
                <c:ptCount val="2"/>
                <c:pt idx="0">
                  <c:v>Teknologiateollisuus</c:v>
                </c:pt>
                <c:pt idx="1">
                  <c:v>Muut toimialat</c:v>
                </c:pt>
              </c:strCache>
            </c:strRef>
          </c:cat>
          <c:val>
            <c:numRef>
              <c:f>vienti!$B$2:$B$3</c:f>
              <c:numCache>
                <c:formatCode>General</c:formatCode>
                <c:ptCount val="2"/>
                <c:pt idx="0">
                  <c:v>49</c:v>
                </c:pt>
                <c:pt idx="1">
                  <c:v>51</c:v>
                </c:pt>
              </c:numCache>
            </c:numRef>
          </c:val>
          <c:extLst>
            <c:ext xmlns:c16="http://schemas.microsoft.com/office/drawing/2014/chart" uri="{C3380CC4-5D6E-409C-BE32-E72D297353CC}">
              <c16:uniqueId val="{00000004-EA9E-4D4D-A472-B89378D6039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D26-4B7A-A62A-836A587EB0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D26-4B7A-A62A-836A587EB00F}"/>
              </c:ext>
            </c:extLst>
          </c:dPt>
          <c:cat>
            <c:strRef>
              <c:f>vienti!$A$2:$A$3</c:f>
              <c:strCache>
                <c:ptCount val="2"/>
                <c:pt idx="0">
                  <c:v>Teknologiateollisuus</c:v>
                </c:pt>
                <c:pt idx="1">
                  <c:v>Muut toimialat</c:v>
                </c:pt>
              </c:strCache>
            </c:strRef>
          </c:cat>
          <c:val>
            <c:numRef>
              <c:f>vienti!$B$2:$B$3</c:f>
              <c:numCache>
                <c:formatCode>General</c:formatCode>
                <c:ptCount val="2"/>
                <c:pt idx="0">
                  <c:v>24</c:v>
                </c:pt>
                <c:pt idx="1">
                  <c:v>76</c:v>
                </c:pt>
              </c:numCache>
            </c:numRef>
          </c:val>
          <c:extLst>
            <c:ext xmlns:c16="http://schemas.microsoft.com/office/drawing/2014/chart" uri="{C3380CC4-5D6E-409C-BE32-E72D297353CC}">
              <c16:uniqueId val="{00000004-FD26-4B7A-A62A-836A587EB0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A45C-48E0-9E67-3A770F7D19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A45C-48E0-9E67-3A770F7D19ED}"/>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A45C-48E0-9E67-3A770F7D19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4A7-4C18-BD36-92D27D3B655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4A7-4C18-BD36-92D27D3B655C}"/>
              </c:ext>
            </c:extLst>
          </c:dPt>
          <c:cat>
            <c:strRef>
              <c:f>vienti!$A$2:$A$3</c:f>
              <c:strCache>
                <c:ptCount val="2"/>
                <c:pt idx="0">
                  <c:v>Teknologiateollisuus</c:v>
                </c:pt>
                <c:pt idx="1">
                  <c:v>Muut toimialat</c:v>
                </c:pt>
              </c:strCache>
            </c:strRef>
          </c:cat>
          <c:val>
            <c:numRef>
              <c:f>vienti!$B$2:$B$3</c:f>
              <c:numCache>
                <c:formatCode>General</c:formatCode>
                <c:ptCount val="2"/>
                <c:pt idx="0">
                  <c:v>47</c:v>
                </c:pt>
                <c:pt idx="1">
                  <c:v>53</c:v>
                </c:pt>
              </c:numCache>
            </c:numRef>
          </c:val>
          <c:extLst>
            <c:ext xmlns:c16="http://schemas.microsoft.com/office/drawing/2014/chart" uri="{C3380CC4-5D6E-409C-BE32-E72D297353CC}">
              <c16:uniqueId val="{00000004-B4A7-4C18-BD36-92D27D3B655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C4-4284-A0E4-69A90076937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C4-4284-A0E4-69A900769371}"/>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E7C4-4284-A0E4-69A90076937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0B8-44C2-945E-A36E8862E3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0B8-44C2-945E-A36E8862E340}"/>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20B8-44C2-945E-A36E8862E3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Taul1!$A$2</c:f>
              <c:strCache>
                <c:ptCount val="1"/>
                <c:pt idx="0">
                  <c:v>Uusimaa</c:v>
                </c:pt>
              </c:strCache>
            </c:strRef>
          </c:tx>
          <c:spPr>
            <a:ln w="28575" cap="rnd">
              <a:solidFill>
                <a:schemeClr val="accent1"/>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Taul1!$B$2:$W$2</c:f>
              <c:numCache>
                <c:formatCode>#,##0</c:formatCode>
                <c:ptCount val="22"/>
                <c:pt idx="0">
                  <c:v>1697</c:v>
                </c:pt>
                <c:pt idx="1">
                  <c:v>1621.3</c:v>
                </c:pt>
                <c:pt idx="2">
                  <c:v>1646</c:v>
                </c:pt>
                <c:pt idx="3">
                  <c:v>1678.3</c:v>
                </c:pt>
                <c:pt idx="4">
                  <c:v>1731.4</c:v>
                </c:pt>
                <c:pt idx="5">
                  <c:v>2036.8</c:v>
                </c:pt>
                <c:pt idx="6">
                  <c:v>1958.9</c:v>
                </c:pt>
                <c:pt idx="7">
                  <c:v>2226.1</c:v>
                </c:pt>
                <c:pt idx="8">
                  <c:v>2583.5</c:v>
                </c:pt>
                <c:pt idx="9">
                  <c:v>2226.1</c:v>
                </c:pt>
                <c:pt idx="10">
                  <c:v>2366.4</c:v>
                </c:pt>
                <c:pt idx="11">
                  <c:v>2128.8000000000002</c:v>
                </c:pt>
                <c:pt idx="12">
                  <c:v>1849.6</c:v>
                </c:pt>
                <c:pt idx="13">
                  <c:v>1915</c:v>
                </c:pt>
                <c:pt idx="14">
                  <c:v>2115</c:v>
                </c:pt>
                <c:pt idx="15">
                  <c:v>2112.5</c:v>
                </c:pt>
                <c:pt idx="16">
                  <c:v>1924.4</c:v>
                </c:pt>
                <c:pt idx="17">
                  <c:v>1809.2</c:v>
                </c:pt>
                <c:pt idx="18">
                  <c:v>1920.8</c:v>
                </c:pt>
                <c:pt idx="19">
                  <c:v>2036.1</c:v>
                </c:pt>
                <c:pt idx="20">
                  <c:v>2025.6</c:v>
                </c:pt>
                <c:pt idx="21" formatCode="General">
                  <c:v>2025.6</c:v>
                </c:pt>
              </c:numCache>
            </c:numRef>
          </c:val>
          <c:smooth val="0"/>
          <c:extLst>
            <c:ext xmlns:c16="http://schemas.microsoft.com/office/drawing/2014/chart" uri="{C3380CC4-5D6E-409C-BE32-E72D297353CC}">
              <c16:uniqueId val="{00000000-EBE3-4BB6-BF11-9756E809F7F7}"/>
            </c:ext>
          </c:extLst>
        </c:ser>
        <c:ser>
          <c:idx val="1"/>
          <c:order val="1"/>
          <c:tx>
            <c:strRef>
              <c:f>Taul1!$A$3</c:f>
              <c:strCache>
                <c:ptCount val="1"/>
                <c:pt idx="0">
                  <c:v>Pohjois-Pohjanmaa</c:v>
                </c:pt>
              </c:strCache>
            </c:strRef>
          </c:tx>
          <c:spPr>
            <a:ln w="28575" cap="rnd">
              <a:solidFill>
                <a:schemeClr val="accent2"/>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Taul1!$B$3:$W$3</c:f>
              <c:numCache>
                <c:formatCode>General</c:formatCode>
                <c:ptCount val="22"/>
                <c:pt idx="0">
                  <c:v>785.3</c:v>
                </c:pt>
                <c:pt idx="1">
                  <c:v>882.6</c:v>
                </c:pt>
                <c:pt idx="2">
                  <c:v>615.6</c:v>
                </c:pt>
                <c:pt idx="3">
                  <c:v>692.6</c:v>
                </c:pt>
                <c:pt idx="4">
                  <c:v>761.3</c:v>
                </c:pt>
                <c:pt idx="5">
                  <c:v>827.2</c:v>
                </c:pt>
                <c:pt idx="6">
                  <c:v>905.6</c:v>
                </c:pt>
                <c:pt idx="7">
                  <c:v>1040</c:v>
                </c:pt>
                <c:pt idx="8">
                  <c:v>1224.0999999999999</c:v>
                </c:pt>
                <c:pt idx="9">
                  <c:v>1090.0999999999999</c:v>
                </c:pt>
                <c:pt idx="10">
                  <c:v>1052.0999999999999</c:v>
                </c:pt>
                <c:pt idx="11">
                  <c:v>1087.7</c:v>
                </c:pt>
                <c:pt idx="12">
                  <c:v>846.2</c:v>
                </c:pt>
                <c:pt idx="13">
                  <c:v>715.4</c:v>
                </c:pt>
                <c:pt idx="14">
                  <c:v>681.2</c:v>
                </c:pt>
                <c:pt idx="15">
                  <c:v>628.6</c:v>
                </c:pt>
                <c:pt idx="16">
                  <c:v>649</c:v>
                </c:pt>
                <c:pt idx="17">
                  <c:v>669.3</c:v>
                </c:pt>
                <c:pt idx="18">
                  <c:v>639.29999999999995</c:v>
                </c:pt>
                <c:pt idx="19">
                  <c:v>657.7</c:v>
                </c:pt>
                <c:pt idx="20">
                  <c:v>661.7</c:v>
                </c:pt>
                <c:pt idx="21">
                  <c:v>661.7</c:v>
                </c:pt>
              </c:numCache>
            </c:numRef>
          </c:val>
          <c:smooth val="0"/>
          <c:extLst>
            <c:ext xmlns:c16="http://schemas.microsoft.com/office/drawing/2014/chart" uri="{C3380CC4-5D6E-409C-BE32-E72D297353CC}">
              <c16:uniqueId val="{00000001-EBE3-4BB6-BF11-9756E809F7F7}"/>
            </c:ext>
          </c:extLst>
        </c:ser>
        <c:ser>
          <c:idx val="2"/>
          <c:order val="2"/>
          <c:tx>
            <c:strRef>
              <c:f>Taul1!$A$4</c:f>
              <c:strCache>
                <c:ptCount val="1"/>
                <c:pt idx="0">
                  <c:v>Kaakkois-Suomi</c:v>
                </c:pt>
              </c:strCache>
            </c:strRef>
          </c:tx>
          <c:spPr>
            <a:ln w="28575" cap="rnd">
              <a:solidFill>
                <a:schemeClr val="accent3"/>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Taul1!$B$4:$W$4</c:f>
              <c:numCache>
                <c:formatCode>General</c:formatCode>
                <c:ptCount val="22"/>
                <c:pt idx="0">
                  <c:v>50.8</c:v>
                </c:pt>
                <c:pt idx="1">
                  <c:v>62.4</c:v>
                </c:pt>
                <c:pt idx="2">
                  <c:v>71.2</c:v>
                </c:pt>
                <c:pt idx="3">
                  <c:v>51</c:v>
                </c:pt>
                <c:pt idx="4">
                  <c:v>70.5</c:v>
                </c:pt>
                <c:pt idx="5">
                  <c:v>81.5</c:v>
                </c:pt>
                <c:pt idx="6">
                  <c:v>85.1</c:v>
                </c:pt>
                <c:pt idx="7">
                  <c:v>94.9</c:v>
                </c:pt>
                <c:pt idx="8">
                  <c:v>86.3</c:v>
                </c:pt>
                <c:pt idx="9">
                  <c:v>106.3</c:v>
                </c:pt>
                <c:pt idx="10">
                  <c:v>59.9</c:v>
                </c:pt>
                <c:pt idx="11">
                  <c:v>238.3</c:v>
                </c:pt>
                <c:pt idx="12">
                  <c:v>136</c:v>
                </c:pt>
                <c:pt idx="13">
                  <c:v>159.19999999999999</c:v>
                </c:pt>
                <c:pt idx="14">
                  <c:v>601.9</c:v>
                </c:pt>
                <c:pt idx="15">
                  <c:v>455.7</c:v>
                </c:pt>
                <c:pt idx="16">
                  <c:v>294</c:v>
                </c:pt>
                <c:pt idx="17">
                  <c:v>389.4</c:v>
                </c:pt>
                <c:pt idx="18">
                  <c:v>762</c:v>
                </c:pt>
                <c:pt idx="19">
                  <c:v>384.8</c:v>
                </c:pt>
                <c:pt idx="20">
                  <c:v>579.79999999999995</c:v>
                </c:pt>
                <c:pt idx="21">
                  <c:v>579.79999999999995</c:v>
                </c:pt>
              </c:numCache>
            </c:numRef>
          </c:val>
          <c:smooth val="0"/>
          <c:extLst>
            <c:ext xmlns:c16="http://schemas.microsoft.com/office/drawing/2014/chart" uri="{C3380CC4-5D6E-409C-BE32-E72D297353CC}">
              <c16:uniqueId val="{00000002-EBE3-4BB6-BF11-9756E809F7F7}"/>
            </c:ext>
          </c:extLst>
        </c:ser>
        <c:ser>
          <c:idx val="3"/>
          <c:order val="3"/>
          <c:tx>
            <c:strRef>
              <c:f>Taul1!$A$5</c:f>
              <c:strCache>
                <c:ptCount val="1"/>
                <c:pt idx="0">
                  <c:v>Pirkanmaa</c:v>
                </c:pt>
              </c:strCache>
            </c:strRef>
          </c:tx>
          <c:spPr>
            <a:ln w="28575" cap="rnd">
              <a:solidFill>
                <a:schemeClr val="accent4"/>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Taul1!$B$5:$W$5</c:f>
              <c:numCache>
                <c:formatCode>General</c:formatCode>
                <c:ptCount val="22"/>
                <c:pt idx="0">
                  <c:v>664.3</c:v>
                </c:pt>
                <c:pt idx="1">
                  <c:v>649.29999999999995</c:v>
                </c:pt>
                <c:pt idx="2">
                  <c:v>663.8</c:v>
                </c:pt>
                <c:pt idx="3">
                  <c:v>762.6</c:v>
                </c:pt>
                <c:pt idx="4">
                  <c:v>801.7</c:v>
                </c:pt>
                <c:pt idx="5">
                  <c:v>925.5</c:v>
                </c:pt>
                <c:pt idx="6">
                  <c:v>985.5</c:v>
                </c:pt>
                <c:pt idx="7">
                  <c:v>1047.5</c:v>
                </c:pt>
                <c:pt idx="8">
                  <c:v>1224.9000000000001</c:v>
                </c:pt>
                <c:pt idx="9">
                  <c:v>1116.5</c:v>
                </c:pt>
                <c:pt idx="10">
                  <c:v>1106.2</c:v>
                </c:pt>
                <c:pt idx="11">
                  <c:v>1054.7</c:v>
                </c:pt>
                <c:pt idx="12">
                  <c:v>815.7</c:v>
                </c:pt>
                <c:pt idx="13">
                  <c:v>725.2</c:v>
                </c:pt>
                <c:pt idx="14">
                  <c:v>657.1</c:v>
                </c:pt>
                <c:pt idx="15">
                  <c:v>616.5</c:v>
                </c:pt>
                <c:pt idx="16">
                  <c:v>442.1</c:v>
                </c:pt>
                <c:pt idx="17">
                  <c:v>371.2</c:v>
                </c:pt>
                <c:pt idx="18">
                  <c:v>505.7</c:v>
                </c:pt>
                <c:pt idx="19">
                  <c:v>618</c:v>
                </c:pt>
                <c:pt idx="20">
                  <c:v>570.20000000000005</c:v>
                </c:pt>
                <c:pt idx="21">
                  <c:v>570.20000000000005</c:v>
                </c:pt>
              </c:numCache>
            </c:numRef>
          </c:val>
          <c:smooth val="0"/>
          <c:extLst>
            <c:ext xmlns:c16="http://schemas.microsoft.com/office/drawing/2014/chart" uri="{C3380CC4-5D6E-409C-BE32-E72D297353CC}">
              <c16:uniqueId val="{00000003-EBE3-4BB6-BF11-9756E809F7F7}"/>
            </c:ext>
          </c:extLst>
        </c:ser>
        <c:ser>
          <c:idx val="4"/>
          <c:order val="4"/>
          <c:tx>
            <c:strRef>
              <c:f>Taul1!$A$6</c:f>
              <c:strCache>
                <c:ptCount val="1"/>
                <c:pt idx="0">
                  <c:v>Pohjanmaa</c:v>
                </c:pt>
              </c:strCache>
            </c:strRef>
          </c:tx>
          <c:spPr>
            <a:ln w="28575" cap="rnd">
              <a:solidFill>
                <a:schemeClr val="accent5"/>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Taul1!$B$6:$W$6</c:f>
              <c:numCache>
                <c:formatCode>General</c:formatCode>
                <c:ptCount val="22"/>
                <c:pt idx="0">
                  <c:v>140</c:v>
                </c:pt>
                <c:pt idx="1">
                  <c:v>179.5</c:v>
                </c:pt>
                <c:pt idx="2">
                  <c:v>128</c:v>
                </c:pt>
                <c:pt idx="3">
                  <c:v>122.7</c:v>
                </c:pt>
                <c:pt idx="4">
                  <c:v>148</c:v>
                </c:pt>
                <c:pt idx="5">
                  <c:v>123.1</c:v>
                </c:pt>
                <c:pt idx="6">
                  <c:v>155.1</c:v>
                </c:pt>
                <c:pt idx="7">
                  <c:v>201.1</c:v>
                </c:pt>
                <c:pt idx="8">
                  <c:v>265.3</c:v>
                </c:pt>
                <c:pt idx="9">
                  <c:v>269</c:v>
                </c:pt>
                <c:pt idx="10">
                  <c:v>275</c:v>
                </c:pt>
                <c:pt idx="11">
                  <c:v>269.10000000000002</c:v>
                </c:pt>
                <c:pt idx="12">
                  <c:v>306.5</c:v>
                </c:pt>
                <c:pt idx="13">
                  <c:v>225</c:v>
                </c:pt>
                <c:pt idx="14">
                  <c:v>364.2</c:v>
                </c:pt>
                <c:pt idx="15">
                  <c:v>290.2</c:v>
                </c:pt>
                <c:pt idx="16">
                  <c:v>275.2</c:v>
                </c:pt>
                <c:pt idx="17">
                  <c:v>244.5</c:v>
                </c:pt>
                <c:pt idx="18">
                  <c:v>371</c:v>
                </c:pt>
                <c:pt idx="19">
                  <c:v>460.7</c:v>
                </c:pt>
                <c:pt idx="20">
                  <c:v>389.2</c:v>
                </c:pt>
                <c:pt idx="21">
                  <c:v>389.2</c:v>
                </c:pt>
              </c:numCache>
            </c:numRef>
          </c:val>
          <c:smooth val="0"/>
          <c:extLst>
            <c:ext xmlns:c16="http://schemas.microsoft.com/office/drawing/2014/chart" uri="{C3380CC4-5D6E-409C-BE32-E72D297353CC}">
              <c16:uniqueId val="{00000004-EBE3-4BB6-BF11-9756E809F7F7}"/>
            </c:ext>
          </c:extLst>
        </c:ser>
        <c:ser>
          <c:idx val="5"/>
          <c:order val="5"/>
          <c:tx>
            <c:strRef>
              <c:f>Taul1!$A$7</c:f>
              <c:strCache>
                <c:ptCount val="1"/>
                <c:pt idx="0">
                  <c:v>Lappi</c:v>
                </c:pt>
              </c:strCache>
            </c:strRef>
          </c:tx>
          <c:spPr>
            <a:ln w="28575" cap="rnd">
              <a:solidFill>
                <a:schemeClr val="accent6"/>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Taul1!$B$7:$W$7</c:f>
              <c:numCache>
                <c:formatCode>General</c:formatCode>
                <c:ptCount val="22"/>
                <c:pt idx="0">
                  <c:v>62.4</c:v>
                </c:pt>
                <c:pt idx="1">
                  <c:v>86.1</c:v>
                </c:pt>
                <c:pt idx="2">
                  <c:v>467.7</c:v>
                </c:pt>
                <c:pt idx="3">
                  <c:v>228.2</c:v>
                </c:pt>
                <c:pt idx="4">
                  <c:v>477.4</c:v>
                </c:pt>
                <c:pt idx="5">
                  <c:v>124.8</c:v>
                </c:pt>
                <c:pt idx="6">
                  <c:v>123.7</c:v>
                </c:pt>
                <c:pt idx="7">
                  <c:v>198.3</c:v>
                </c:pt>
                <c:pt idx="8">
                  <c:v>188.5</c:v>
                </c:pt>
                <c:pt idx="9">
                  <c:v>174.6</c:v>
                </c:pt>
                <c:pt idx="10">
                  <c:v>203.2</c:v>
                </c:pt>
                <c:pt idx="11">
                  <c:v>188.4</c:v>
                </c:pt>
                <c:pt idx="12">
                  <c:v>469.9</c:v>
                </c:pt>
                <c:pt idx="13">
                  <c:v>223.2</c:v>
                </c:pt>
                <c:pt idx="14">
                  <c:v>188.5</c:v>
                </c:pt>
                <c:pt idx="15">
                  <c:v>211.3</c:v>
                </c:pt>
                <c:pt idx="16">
                  <c:v>91.9</c:v>
                </c:pt>
                <c:pt idx="17">
                  <c:v>173.7</c:v>
                </c:pt>
                <c:pt idx="18">
                  <c:v>295.5</c:v>
                </c:pt>
                <c:pt idx="19">
                  <c:v>230.4</c:v>
                </c:pt>
                <c:pt idx="20">
                  <c:v>366.7</c:v>
                </c:pt>
                <c:pt idx="21">
                  <c:v>366.7</c:v>
                </c:pt>
              </c:numCache>
            </c:numRef>
          </c:val>
          <c:smooth val="0"/>
          <c:extLst>
            <c:ext xmlns:c16="http://schemas.microsoft.com/office/drawing/2014/chart" uri="{C3380CC4-5D6E-409C-BE32-E72D297353CC}">
              <c16:uniqueId val="{00000005-EBE3-4BB6-BF11-9756E809F7F7}"/>
            </c:ext>
          </c:extLst>
        </c:ser>
        <c:ser>
          <c:idx val="6"/>
          <c:order val="6"/>
          <c:tx>
            <c:strRef>
              <c:f>Taul1!$A$8</c:f>
              <c:strCache>
                <c:ptCount val="1"/>
                <c:pt idx="0">
                  <c:v>Varsinais-Suomi</c:v>
                </c:pt>
              </c:strCache>
            </c:strRef>
          </c:tx>
          <c:spPr>
            <a:ln w="28575" cap="rnd">
              <a:solidFill>
                <a:schemeClr val="accent1">
                  <a:lumMod val="60000"/>
                </a:schemeClr>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Taul1!$B$8:$W$8</c:f>
              <c:numCache>
                <c:formatCode>General</c:formatCode>
                <c:ptCount val="22"/>
                <c:pt idx="0">
                  <c:v>460.1</c:v>
                </c:pt>
                <c:pt idx="1">
                  <c:v>580.9</c:v>
                </c:pt>
                <c:pt idx="2">
                  <c:v>478.7</c:v>
                </c:pt>
                <c:pt idx="3">
                  <c:v>673.9</c:v>
                </c:pt>
                <c:pt idx="4">
                  <c:v>607.70000000000005</c:v>
                </c:pt>
                <c:pt idx="5">
                  <c:v>552.4</c:v>
                </c:pt>
                <c:pt idx="6">
                  <c:v>603</c:v>
                </c:pt>
                <c:pt idx="7" formatCode="#,##0">
                  <c:v>561.29999999999995</c:v>
                </c:pt>
                <c:pt idx="8" formatCode="#,##0">
                  <c:v>682.5</c:v>
                </c:pt>
                <c:pt idx="9" formatCode="#,##0">
                  <c:v>589.29999999999995</c:v>
                </c:pt>
                <c:pt idx="10" formatCode="#,##0">
                  <c:v>593</c:v>
                </c:pt>
                <c:pt idx="11" formatCode="#,##0">
                  <c:v>650.20000000000005</c:v>
                </c:pt>
                <c:pt idx="12">
                  <c:v>476.1</c:v>
                </c:pt>
                <c:pt idx="13">
                  <c:v>481.5</c:v>
                </c:pt>
                <c:pt idx="14">
                  <c:v>393.8</c:v>
                </c:pt>
                <c:pt idx="15">
                  <c:v>318.60000000000002</c:v>
                </c:pt>
                <c:pt idx="16">
                  <c:v>267.3</c:v>
                </c:pt>
                <c:pt idx="17">
                  <c:v>324.89999999999998</c:v>
                </c:pt>
                <c:pt idx="18">
                  <c:v>427.3</c:v>
                </c:pt>
                <c:pt idx="19">
                  <c:v>299.7</c:v>
                </c:pt>
                <c:pt idx="20">
                  <c:v>270.89999999999998</c:v>
                </c:pt>
                <c:pt idx="21">
                  <c:v>270.89999999999998</c:v>
                </c:pt>
              </c:numCache>
            </c:numRef>
          </c:val>
          <c:smooth val="0"/>
          <c:extLst>
            <c:ext xmlns:c16="http://schemas.microsoft.com/office/drawing/2014/chart" uri="{C3380CC4-5D6E-409C-BE32-E72D297353CC}">
              <c16:uniqueId val="{00000006-EBE3-4BB6-BF11-9756E809F7F7}"/>
            </c:ext>
          </c:extLst>
        </c:ser>
        <c:ser>
          <c:idx val="7"/>
          <c:order val="7"/>
          <c:tx>
            <c:strRef>
              <c:f>Taul1!$A$9</c:f>
              <c:strCache>
                <c:ptCount val="1"/>
                <c:pt idx="0">
                  <c:v>Keski-Suomi</c:v>
                </c:pt>
              </c:strCache>
            </c:strRef>
          </c:tx>
          <c:spPr>
            <a:ln w="28575" cap="rnd">
              <a:solidFill>
                <a:schemeClr val="accent2">
                  <a:lumMod val="60000"/>
                </a:schemeClr>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Taul1!$B$9:$W$9</c:f>
              <c:numCache>
                <c:formatCode>General</c:formatCode>
                <c:ptCount val="22"/>
                <c:pt idx="0">
                  <c:v>167.8</c:v>
                </c:pt>
                <c:pt idx="1">
                  <c:v>162.1</c:v>
                </c:pt>
                <c:pt idx="2">
                  <c:v>145.5</c:v>
                </c:pt>
                <c:pt idx="3">
                  <c:v>158.9</c:v>
                </c:pt>
                <c:pt idx="4">
                  <c:v>138.5</c:v>
                </c:pt>
                <c:pt idx="5">
                  <c:v>150</c:v>
                </c:pt>
                <c:pt idx="6">
                  <c:v>180.8</c:v>
                </c:pt>
                <c:pt idx="7">
                  <c:v>225.9</c:v>
                </c:pt>
                <c:pt idx="8">
                  <c:v>288.10000000000002</c:v>
                </c:pt>
                <c:pt idx="9">
                  <c:v>217.7</c:v>
                </c:pt>
                <c:pt idx="10">
                  <c:v>152.69999999999999</c:v>
                </c:pt>
                <c:pt idx="11">
                  <c:v>118.4</c:v>
                </c:pt>
                <c:pt idx="12">
                  <c:v>139.9</c:v>
                </c:pt>
                <c:pt idx="13">
                  <c:v>186.2</c:v>
                </c:pt>
                <c:pt idx="14">
                  <c:v>138</c:v>
                </c:pt>
                <c:pt idx="15">
                  <c:v>190.5</c:v>
                </c:pt>
                <c:pt idx="16">
                  <c:v>193.3</c:v>
                </c:pt>
                <c:pt idx="17">
                  <c:v>155.30000000000001</c:v>
                </c:pt>
                <c:pt idx="18">
                  <c:v>228.1</c:v>
                </c:pt>
                <c:pt idx="19">
                  <c:v>191.5</c:v>
                </c:pt>
                <c:pt idx="20">
                  <c:v>213</c:v>
                </c:pt>
                <c:pt idx="21">
                  <c:v>213</c:v>
                </c:pt>
              </c:numCache>
            </c:numRef>
          </c:val>
          <c:smooth val="0"/>
          <c:extLst>
            <c:ext xmlns:c16="http://schemas.microsoft.com/office/drawing/2014/chart" uri="{C3380CC4-5D6E-409C-BE32-E72D297353CC}">
              <c16:uniqueId val="{00000007-EBE3-4BB6-BF11-9756E809F7F7}"/>
            </c:ext>
          </c:extLst>
        </c:ser>
        <c:ser>
          <c:idx val="8"/>
          <c:order val="8"/>
          <c:tx>
            <c:strRef>
              <c:f>Taul1!$A$10</c:f>
              <c:strCache>
                <c:ptCount val="1"/>
                <c:pt idx="0">
                  <c:v>Satakunta</c:v>
                </c:pt>
              </c:strCache>
            </c:strRef>
          </c:tx>
          <c:spPr>
            <a:ln w="28575" cap="rnd">
              <a:solidFill>
                <a:schemeClr val="accent3">
                  <a:lumMod val="60000"/>
                </a:schemeClr>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Taul1!$B$10:$W$10</c:f>
              <c:numCache>
                <c:formatCode>General</c:formatCode>
                <c:ptCount val="22"/>
                <c:pt idx="0">
                  <c:v>85.6</c:v>
                </c:pt>
                <c:pt idx="1">
                  <c:v>104</c:v>
                </c:pt>
                <c:pt idx="2">
                  <c:v>132.6</c:v>
                </c:pt>
                <c:pt idx="3">
                  <c:v>90.1</c:v>
                </c:pt>
                <c:pt idx="4">
                  <c:v>35.700000000000003</c:v>
                </c:pt>
                <c:pt idx="5">
                  <c:v>75.900000000000006</c:v>
                </c:pt>
                <c:pt idx="6">
                  <c:v>67.599999999999994</c:v>
                </c:pt>
                <c:pt idx="7">
                  <c:v>119.4</c:v>
                </c:pt>
                <c:pt idx="8">
                  <c:v>88.2</c:v>
                </c:pt>
                <c:pt idx="9">
                  <c:v>160.6</c:v>
                </c:pt>
                <c:pt idx="10">
                  <c:v>82</c:v>
                </c:pt>
                <c:pt idx="11">
                  <c:v>106.4</c:v>
                </c:pt>
                <c:pt idx="12">
                  <c:v>150.30000000000001</c:v>
                </c:pt>
                <c:pt idx="13">
                  <c:v>136.4</c:v>
                </c:pt>
                <c:pt idx="14">
                  <c:v>158.30000000000001</c:v>
                </c:pt>
                <c:pt idx="15">
                  <c:v>168.1</c:v>
                </c:pt>
                <c:pt idx="16">
                  <c:v>175.4</c:v>
                </c:pt>
                <c:pt idx="17">
                  <c:v>180</c:v>
                </c:pt>
                <c:pt idx="18">
                  <c:v>236.4</c:v>
                </c:pt>
                <c:pt idx="19">
                  <c:v>239.6</c:v>
                </c:pt>
                <c:pt idx="20">
                  <c:v>199.4</c:v>
                </c:pt>
                <c:pt idx="21">
                  <c:v>199.4</c:v>
                </c:pt>
              </c:numCache>
            </c:numRef>
          </c:val>
          <c:smooth val="0"/>
          <c:extLst>
            <c:ext xmlns:c16="http://schemas.microsoft.com/office/drawing/2014/chart" uri="{C3380CC4-5D6E-409C-BE32-E72D297353CC}">
              <c16:uniqueId val="{00000008-EBE3-4BB6-BF11-9756E809F7F7}"/>
            </c:ext>
          </c:extLst>
        </c:ser>
        <c:ser>
          <c:idx val="9"/>
          <c:order val="9"/>
          <c:tx>
            <c:strRef>
              <c:f>Taul1!$A$11</c:f>
              <c:strCache>
                <c:ptCount val="1"/>
                <c:pt idx="0">
                  <c:v>Häme</c:v>
                </c:pt>
              </c:strCache>
            </c:strRef>
          </c:tx>
          <c:spPr>
            <a:ln w="28575" cap="rnd">
              <a:solidFill>
                <a:schemeClr val="accent4">
                  <a:lumMod val="60000"/>
                </a:schemeClr>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Taul1!$B$11:$W$11</c:f>
              <c:numCache>
                <c:formatCode>General</c:formatCode>
                <c:ptCount val="22"/>
                <c:pt idx="0">
                  <c:v>221.5</c:v>
                </c:pt>
                <c:pt idx="1">
                  <c:v>204.4</c:v>
                </c:pt>
                <c:pt idx="2">
                  <c:v>152.30000000000001</c:v>
                </c:pt>
                <c:pt idx="3">
                  <c:v>144</c:v>
                </c:pt>
                <c:pt idx="4">
                  <c:v>94.3</c:v>
                </c:pt>
                <c:pt idx="5">
                  <c:v>116.6</c:v>
                </c:pt>
                <c:pt idx="6">
                  <c:v>127</c:v>
                </c:pt>
                <c:pt idx="7" formatCode="#,##0">
                  <c:v>116.6</c:v>
                </c:pt>
                <c:pt idx="8" formatCode="#,##0">
                  <c:v>148.80000000000001</c:v>
                </c:pt>
                <c:pt idx="9" formatCode="#,##0">
                  <c:v>147</c:v>
                </c:pt>
                <c:pt idx="10" formatCode="#,##0">
                  <c:v>131.4</c:v>
                </c:pt>
                <c:pt idx="11" formatCode="#,##0">
                  <c:v>107.9</c:v>
                </c:pt>
                <c:pt idx="12">
                  <c:v>165.3</c:v>
                </c:pt>
                <c:pt idx="13">
                  <c:v>135.4</c:v>
                </c:pt>
                <c:pt idx="14">
                  <c:v>143.4</c:v>
                </c:pt>
                <c:pt idx="15">
                  <c:v>159.5</c:v>
                </c:pt>
                <c:pt idx="16">
                  <c:v>124.5</c:v>
                </c:pt>
                <c:pt idx="17">
                  <c:v>147.80000000000001</c:v>
                </c:pt>
                <c:pt idx="18">
                  <c:v>179.2</c:v>
                </c:pt>
                <c:pt idx="19">
                  <c:v>185.4</c:v>
                </c:pt>
                <c:pt idx="20">
                  <c:v>148.9</c:v>
                </c:pt>
                <c:pt idx="21">
                  <c:v>148.9</c:v>
                </c:pt>
              </c:numCache>
            </c:numRef>
          </c:val>
          <c:smooth val="0"/>
          <c:extLst>
            <c:ext xmlns:c16="http://schemas.microsoft.com/office/drawing/2014/chart" uri="{C3380CC4-5D6E-409C-BE32-E72D297353CC}">
              <c16:uniqueId val="{00000009-EBE3-4BB6-BF11-9756E809F7F7}"/>
            </c:ext>
          </c:extLst>
        </c:ser>
        <c:ser>
          <c:idx val="10"/>
          <c:order val="10"/>
          <c:tx>
            <c:strRef>
              <c:f>Taul1!$A$12</c:f>
              <c:strCache>
                <c:ptCount val="1"/>
                <c:pt idx="0">
                  <c:v>Kainuu</c:v>
                </c:pt>
              </c:strCache>
            </c:strRef>
          </c:tx>
          <c:spPr>
            <a:ln w="28575" cap="rnd">
              <a:solidFill>
                <a:schemeClr val="accent5">
                  <a:lumMod val="60000"/>
                </a:schemeClr>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Taul1!$B$12:$W$12</c:f>
              <c:numCache>
                <c:formatCode>General</c:formatCode>
                <c:ptCount val="22"/>
                <c:pt idx="0">
                  <c:v>9.9</c:v>
                </c:pt>
                <c:pt idx="1">
                  <c:v>15.3</c:v>
                </c:pt>
                <c:pt idx="2">
                  <c:v>20.3</c:v>
                </c:pt>
                <c:pt idx="3">
                  <c:v>10.199999999999999</c:v>
                </c:pt>
                <c:pt idx="4">
                  <c:v>12.3</c:v>
                </c:pt>
                <c:pt idx="5">
                  <c:v>15.2</c:v>
                </c:pt>
                <c:pt idx="6">
                  <c:v>13.5</c:v>
                </c:pt>
                <c:pt idx="7">
                  <c:v>145.19999999999999</c:v>
                </c:pt>
                <c:pt idx="8">
                  <c:v>417.9</c:v>
                </c:pt>
                <c:pt idx="9">
                  <c:v>180.8</c:v>
                </c:pt>
                <c:pt idx="10">
                  <c:v>157.19999999999999</c:v>
                </c:pt>
                <c:pt idx="11">
                  <c:v>276.5</c:v>
                </c:pt>
                <c:pt idx="12">
                  <c:v>147.9</c:v>
                </c:pt>
                <c:pt idx="13">
                  <c:v>86.7</c:v>
                </c:pt>
                <c:pt idx="14">
                  <c:v>40</c:v>
                </c:pt>
                <c:pt idx="15">
                  <c:v>114.4</c:v>
                </c:pt>
                <c:pt idx="16">
                  <c:v>82.6</c:v>
                </c:pt>
                <c:pt idx="17">
                  <c:v>194.3</c:v>
                </c:pt>
                <c:pt idx="18">
                  <c:v>72</c:v>
                </c:pt>
                <c:pt idx="19">
                  <c:v>98.4</c:v>
                </c:pt>
                <c:pt idx="20">
                  <c:v>98.2</c:v>
                </c:pt>
                <c:pt idx="21">
                  <c:v>98.2</c:v>
                </c:pt>
              </c:numCache>
            </c:numRef>
          </c:val>
          <c:smooth val="0"/>
          <c:extLst>
            <c:ext xmlns:c16="http://schemas.microsoft.com/office/drawing/2014/chart" uri="{C3380CC4-5D6E-409C-BE32-E72D297353CC}">
              <c16:uniqueId val="{0000000A-EBE3-4BB6-BF11-9756E809F7F7}"/>
            </c:ext>
          </c:extLst>
        </c:ser>
        <c:ser>
          <c:idx val="11"/>
          <c:order val="11"/>
          <c:tx>
            <c:strRef>
              <c:f>Taul1!$A$13</c:f>
              <c:strCache>
                <c:ptCount val="1"/>
                <c:pt idx="0">
                  <c:v>Pohjois-Karjala</c:v>
                </c:pt>
              </c:strCache>
            </c:strRef>
          </c:tx>
          <c:spPr>
            <a:ln w="28575" cap="rnd">
              <a:solidFill>
                <a:schemeClr val="accent6">
                  <a:lumMod val="60000"/>
                </a:schemeClr>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Taul1!$B$13:$W$13</c:f>
              <c:numCache>
                <c:formatCode>General</c:formatCode>
                <c:ptCount val="22"/>
                <c:pt idx="0">
                  <c:v>32.4</c:v>
                </c:pt>
                <c:pt idx="1">
                  <c:v>39.200000000000003</c:v>
                </c:pt>
                <c:pt idx="2">
                  <c:v>40.6</c:v>
                </c:pt>
                <c:pt idx="3">
                  <c:v>54.8</c:v>
                </c:pt>
                <c:pt idx="4">
                  <c:v>41.8</c:v>
                </c:pt>
                <c:pt idx="5">
                  <c:v>44</c:v>
                </c:pt>
                <c:pt idx="6">
                  <c:v>47.2</c:v>
                </c:pt>
                <c:pt idx="7">
                  <c:v>40.9</c:v>
                </c:pt>
                <c:pt idx="8">
                  <c:v>54</c:v>
                </c:pt>
                <c:pt idx="9">
                  <c:v>44.4</c:v>
                </c:pt>
                <c:pt idx="10">
                  <c:v>55.4</c:v>
                </c:pt>
                <c:pt idx="11">
                  <c:v>64.5</c:v>
                </c:pt>
                <c:pt idx="12">
                  <c:v>74.900000000000006</c:v>
                </c:pt>
                <c:pt idx="13">
                  <c:v>53.5</c:v>
                </c:pt>
                <c:pt idx="14">
                  <c:v>96.4</c:v>
                </c:pt>
                <c:pt idx="15">
                  <c:v>58.7</c:v>
                </c:pt>
                <c:pt idx="16">
                  <c:v>79.2</c:v>
                </c:pt>
                <c:pt idx="17">
                  <c:v>45.4</c:v>
                </c:pt>
                <c:pt idx="18">
                  <c:v>73.2</c:v>
                </c:pt>
                <c:pt idx="19">
                  <c:v>73.900000000000006</c:v>
                </c:pt>
                <c:pt idx="20">
                  <c:v>84.5</c:v>
                </c:pt>
                <c:pt idx="21">
                  <c:v>84.5</c:v>
                </c:pt>
              </c:numCache>
            </c:numRef>
          </c:val>
          <c:smooth val="0"/>
          <c:extLst>
            <c:ext xmlns:c16="http://schemas.microsoft.com/office/drawing/2014/chart" uri="{C3380CC4-5D6E-409C-BE32-E72D297353CC}">
              <c16:uniqueId val="{0000000B-EBE3-4BB6-BF11-9756E809F7F7}"/>
            </c:ext>
          </c:extLst>
        </c:ser>
        <c:ser>
          <c:idx val="12"/>
          <c:order val="12"/>
          <c:tx>
            <c:strRef>
              <c:f>Taul1!$A$14</c:f>
              <c:strCache>
                <c:ptCount val="1"/>
                <c:pt idx="0">
                  <c:v>Pohjois-Savo</c:v>
                </c:pt>
              </c:strCache>
            </c:strRef>
          </c:tx>
          <c:spPr>
            <a:ln w="28575" cap="rnd">
              <a:solidFill>
                <a:schemeClr val="accent1">
                  <a:lumMod val="80000"/>
                  <a:lumOff val="20000"/>
                </a:schemeClr>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Taul1!$B$14:$W$14</c:f>
              <c:numCache>
                <c:formatCode>General</c:formatCode>
                <c:ptCount val="22"/>
                <c:pt idx="0">
                  <c:v>52.9</c:v>
                </c:pt>
                <c:pt idx="1">
                  <c:v>50.9</c:v>
                </c:pt>
                <c:pt idx="2">
                  <c:v>61.3</c:v>
                </c:pt>
                <c:pt idx="3">
                  <c:v>63.7</c:v>
                </c:pt>
                <c:pt idx="4">
                  <c:v>50.4</c:v>
                </c:pt>
                <c:pt idx="5">
                  <c:v>59.3</c:v>
                </c:pt>
                <c:pt idx="6">
                  <c:v>77.5</c:v>
                </c:pt>
                <c:pt idx="7">
                  <c:v>96.2</c:v>
                </c:pt>
                <c:pt idx="8">
                  <c:v>113.4</c:v>
                </c:pt>
                <c:pt idx="9">
                  <c:v>73.400000000000006</c:v>
                </c:pt>
                <c:pt idx="10">
                  <c:v>74.599999999999994</c:v>
                </c:pt>
                <c:pt idx="11">
                  <c:v>79.8</c:v>
                </c:pt>
                <c:pt idx="12">
                  <c:v>82.5</c:v>
                </c:pt>
                <c:pt idx="13">
                  <c:v>68.400000000000006</c:v>
                </c:pt>
                <c:pt idx="14">
                  <c:v>98.8</c:v>
                </c:pt>
                <c:pt idx="15">
                  <c:v>98.9</c:v>
                </c:pt>
                <c:pt idx="16">
                  <c:v>95.1</c:v>
                </c:pt>
                <c:pt idx="17">
                  <c:v>93.8</c:v>
                </c:pt>
                <c:pt idx="18">
                  <c:v>97.4</c:v>
                </c:pt>
                <c:pt idx="19">
                  <c:v>106.5</c:v>
                </c:pt>
                <c:pt idx="20">
                  <c:v>84.4</c:v>
                </c:pt>
                <c:pt idx="21">
                  <c:v>84.4</c:v>
                </c:pt>
              </c:numCache>
            </c:numRef>
          </c:val>
          <c:smooth val="0"/>
          <c:extLst>
            <c:ext xmlns:c16="http://schemas.microsoft.com/office/drawing/2014/chart" uri="{C3380CC4-5D6E-409C-BE32-E72D297353CC}">
              <c16:uniqueId val="{0000000C-EBE3-4BB6-BF11-9756E809F7F7}"/>
            </c:ext>
          </c:extLst>
        </c:ser>
        <c:ser>
          <c:idx val="13"/>
          <c:order val="13"/>
          <c:tx>
            <c:strRef>
              <c:f>Taul1!$A$15</c:f>
              <c:strCache>
                <c:ptCount val="1"/>
                <c:pt idx="0">
                  <c:v>Etelä-Pohjanmaa</c:v>
                </c:pt>
              </c:strCache>
            </c:strRef>
          </c:tx>
          <c:spPr>
            <a:ln w="28575" cap="rnd">
              <a:solidFill>
                <a:schemeClr val="accent2">
                  <a:lumMod val="80000"/>
                  <a:lumOff val="20000"/>
                </a:schemeClr>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Taul1!$B$15:$W$15</c:f>
              <c:numCache>
                <c:formatCode>General</c:formatCode>
                <c:ptCount val="22"/>
                <c:pt idx="0">
                  <c:v>53</c:v>
                </c:pt>
                <c:pt idx="1">
                  <c:v>28.9</c:v>
                </c:pt>
                <c:pt idx="2">
                  <c:v>47.9</c:v>
                </c:pt>
                <c:pt idx="3">
                  <c:v>47.5</c:v>
                </c:pt>
                <c:pt idx="4">
                  <c:v>55.5</c:v>
                </c:pt>
                <c:pt idx="5">
                  <c:v>65.2</c:v>
                </c:pt>
                <c:pt idx="6">
                  <c:v>66.2</c:v>
                </c:pt>
                <c:pt idx="7">
                  <c:v>90.9</c:v>
                </c:pt>
                <c:pt idx="8">
                  <c:v>82.5</c:v>
                </c:pt>
                <c:pt idx="9">
                  <c:v>81.400000000000006</c:v>
                </c:pt>
                <c:pt idx="10">
                  <c:v>48.5</c:v>
                </c:pt>
                <c:pt idx="11">
                  <c:v>59.8</c:v>
                </c:pt>
                <c:pt idx="12">
                  <c:v>73.2</c:v>
                </c:pt>
                <c:pt idx="13">
                  <c:v>54.6</c:v>
                </c:pt>
                <c:pt idx="14">
                  <c:v>46.6</c:v>
                </c:pt>
                <c:pt idx="15">
                  <c:v>76.5</c:v>
                </c:pt>
                <c:pt idx="16">
                  <c:v>100</c:v>
                </c:pt>
                <c:pt idx="17">
                  <c:v>70.099999999999994</c:v>
                </c:pt>
                <c:pt idx="18">
                  <c:v>77.7</c:v>
                </c:pt>
                <c:pt idx="19">
                  <c:v>78.599999999999994</c:v>
                </c:pt>
                <c:pt idx="20">
                  <c:v>76.2</c:v>
                </c:pt>
                <c:pt idx="21">
                  <c:v>76.2</c:v>
                </c:pt>
              </c:numCache>
            </c:numRef>
          </c:val>
          <c:smooth val="0"/>
          <c:extLst>
            <c:ext xmlns:c16="http://schemas.microsoft.com/office/drawing/2014/chart" uri="{C3380CC4-5D6E-409C-BE32-E72D297353CC}">
              <c16:uniqueId val="{0000000D-EBE3-4BB6-BF11-9756E809F7F7}"/>
            </c:ext>
          </c:extLst>
        </c:ser>
        <c:ser>
          <c:idx val="14"/>
          <c:order val="14"/>
          <c:tx>
            <c:strRef>
              <c:f>Taul1!$A$16</c:f>
              <c:strCache>
                <c:ptCount val="1"/>
                <c:pt idx="0">
                  <c:v>Etelä-Savo</c:v>
                </c:pt>
              </c:strCache>
            </c:strRef>
          </c:tx>
          <c:spPr>
            <a:ln w="28575" cap="rnd">
              <a:solidFill>
                <a:schemeClr val="accent3">
                  <a:lumMod val="80000"/>
                  <a:lumOff val="20000"/>
                </a:schemeClr>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Taul1!$B$16:$W$16</c:f>
              <c:numCache>
                <c:formatCode>General</c:formatCode>
                <c:ptCount val="22"/>
                <c:pt idx="0">
                  <c:v>16.7</c:v>
                </c:pt>
                <c:pt idx="1">
                  <c:v>19</c:v>
                </c:pt>
                <c:pt idx="2">
                  <c:v>13</c:v>
                </c:pt>
                <c:pt idx="3">
                  <c:v>21.2</c:v>
                </c:pt>
                <c:pt idx="4">
                  <c:v>17.100000000000001</c:v>
                </c:pt>
                <c:pt idx="5">
                  <c:v>22.2</c:v>
                </c:pt>
                <c:pt idx="6">
                  <c:v>25</c:v>
                </c:pt>
                <c:pt idx="7">
                  <c:v>27.6</c:v>
                </c:pt>
                <c:pt idx="8">
                  <c:v>25.7</c:v>
                </c:pt>
                <c:pt idx="9">
                  <c:v>26.9</c:v>
                </c:pt>
                <c:pt idx="10">
                  <c:v>26.3</c:v>
                </c:pt>
                <c:pt idx="11">
                  <c:v>18.399999999999999</c:v>
                </c:pt>
                <c:pt idx="12">
                  <c:v>28</c:v>
                </c:pt>
                <c:pt idx="13">
                  <c:v>23.4</c:v>
                </c:pt>
                <c:pt idx="14">
                  <c:v>25.4</c:v>
                </c:pt>
                <c:pt idx="15">
                  <c:v>27.1</c:v>
                </c:pt>
                <c:pt idx="16">
                  <c:v>31.5</c:v>
                </c:pt>
                <c:pt idx="17">
                  <c:v>25.8</c:v>
                </c:pt>
                <c:pt idx="18">
                  <c:v>27.6</c:v>
                </c:pt>
                <c:pt idx="19">
                  <c:v>35.1</c:v>
                </c:pt>
                <c:pt idx="20">
                  <c:v>32</c:v>
                </c:pt>
                <c:pt idx="21">
                  <c:v>32</c:v>
                </c:pt>
              </c:numCache>
            </c:numRef>
          </c:val>
          <c:smooth val="0"/>
          <c:extLst>
            <c:ext xmlns:c16="http://schemas.microsoft.com/office/drawing/2014/chart" uri="{C3380CC4-5D6E-409C-BE32-E72D297353CC}">
              <c16:uniqueId val="{0000000E-EBE3-4BB6-BF11-9756E809F7F7}"/>
            </c:ext>
          </c:extLst>
        </c:ser>
        <c:dLbls>
          <c:showLegendKey val="0"/>
          <c:showVal val="0"/>
          <c:showCatName val="0"/>
          <c:showSerName val="0"/>
          <c:showPercent val="0"/>
          <c:showBubbleSize val="0"/>
        </c:dLbls>
        <c:smooth val="0"/>
        <c:axId val="3824255"/>
        <c:axId val="2540415"/>
      </c:lineChart>
      <c:catAx>
        <c:axId val="3824255"/>
        <c:scaling>
          <c:orientation val="minMax"/>
        </c:scaling>
        <c:delete val="0"/>
        <c:axPos val="b"/>
        <c:majorGridlines>
          <c:spPr>
            <a:ln w="9525" cap="flat" cmpd="sng" algn="ctr">
              <a:solidFill>
                <a:srgbClr val="000000"/>
              </a:solidFill>
              <a:prstDash val="dash"/>
              <a:round/>
            </a:ln>
            <a:effectLst/>
          </c:spPr>
        </c:majorGridlines>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lgn="ctr">
              <a:defRPr lang="en-US" sz="1050" b="0" i="0" u="none" strike="noStrike" kern="1200" baseline="0">
                <a:solidFill>
                  <a:srgbClr val="000000"/>
                </a:solidFill>
                <a:latin typeface="+mn-lt"/>
                <a:ea typeface="+mn-ea"/>
                <a:cs typeface="+mn-cs"/>
              </a:defRPr>
            </a:pPr>
            <a:endParaRPr lang="fi-FI"/>
          </a:p>
        </c:txPr>
        <c:crossAx val="2540415"/>
        <c:crosses val="autoZero"/>
        <c:auto val="1"/>
        <c:lblAlgn val="ctr"/>
        <c:lblOffset val="100"/>
        <c:noMultiLvlLbl val="0"/>
      </c:catAx>
      <c:valAx>
        <c:axId val="2540415"/>
        <c:scaling>
          <c:orientation val="minMax"/>
        </c:scaling>
        <c:delete val="0"/>
        <c:axPos val="l"/>
        <c:majorGridlines>
          <c:spPr>
            <a:ln w="9525" cap="flat" cmpd="sng" algn="ctr">
              <a:solidFill>
                <a:srgbClr val="000000"/>
              </a:solidFill>
              <a:prstDash val="dash"/>
              <a:round/>
            </a:ln>
            <a:effectLst/>
          </c:spPr>
        </c:majorGridlines>
        <c:numFmt formatCode="#,##0"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3824255"/>
        <c:crosses val="autoZero"/>
        <c:crossBetween val="midCat"/>
      </c:valAx>
      <c:spPr>
        <a:noFill/>
        <a:ln>
          <a:noFill/>
        </a:ln>
        <a:effectLst/>
      </c:spPr>
    </c:plotArea>
    <c:legend>
      <c:legendPos val="r"/>
      <c:layout>
        <c:manualLayout>
          <c:xMode val="edge"/>
          <c:yMode val="edge"/>
          <c:x val="0.79235645487560369"/>
          <c:y val="1.910206137596733E-2"/>
          <c:w val="0.19856295488603085"/>
          <c:h val="0.86856384708863965"/>
        </c:manualLayout>
      </c:layout>
      <c:overlay val="0"/>
      <c:spPr>
        <a:noFill/>
        <a:ln>
          <a:noFill/>
        </a:ln>
        <a:effectLst/>
      </c:spPr>
      <c:txPr>
        <a:bodyPr rot="0" spcFirstLastPara="1" vertOverflow="ellipsis" vert="horz" wrap="square" anchor="ctr" anchorCtr="1"/>
        <a:lstStyle/>
        <a:p>
          <a:pPr algn="ctr">
            <a:defRPr lang="en-US" sz="1050" b="0" i="0" u="none" strike="noStrike" kern="1200" baseline="0">
              <a:solidFill>
                <a:srgbClr val="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Taul1!$A$2:$A$16</c:f>
              <c:strCache>
                <c:ptCount val="15"/>
                <c:pt idx="0">
                  <c:v>Uusimaa</c:v>
                </c:pt>
                <c:pt idx="1">
                  <c:v>Pohjois-Pohjanmaa</c:v>
                </c:pt>
                <c:pt idx="2">
                  <c:v>Kaakkois-Suomi</c:v>
                </c:pt>
                <c:pt idx="3">
                  <c:v>Pirkanmaa</c:v>
                </c:pt>
                <c:pt idx="4">
                  <c:v>Pohjanmaa</c:v>
                </c:pt>
                <c:pt idx="5">
                  <c:v>Lappi</c:v>
                </c:pt>
                <c:pt idx="6">
                  <c:v>Varsinais-Suomi</c:v>
                </c:pt>
                <c:pt idx="7">
                  <c:v>Keski-Suomi</c:v>
                </c:pt>
                <c:pt idx="8">
                  <c:v>Satakunta</c:v>
                </c:pt>
                <c:pt idx="9">
                  <c:v>Häme</c:v>
                </c:pt>
                <c:pt idx="10">
                  <c:v>Kainuu</c:v>
                </c:pt>
                <c:pt idx="11">
                  <c:v>Pohjois-Karjala</c:v>
                </c:pt>
                <c:pt idx="12">
                  <c:v>Pohjois-Savo</c:v>
                </c:pt>
                <c:pt idx="13">
                  <c:v>Etelä-Pohjanmaa</c:v>
                </c:pt>
                <c:pt idx="14">
                  <c:v>Etelä-Savo</c:v>
                </c:pt>
              </c:strCache>
            </c:strRef>
          </c:cat>
          <c:val>
            <c:numRef>
              <c:f>Taul1!$B$2:$B$16</c:f>
              <c:numCache>
                <c:formatCode>0</c:formatCode>
                <c:ptCount val="15"/>
                <c:pt idx="0">
                  <c:v>2025.6</c:v>
                </c:pt>
                <c:pt idx="1">
                  <c:v>661.7</c:v>
                </c:pt>
                <c:pt idx="2">
                  <c:v>579.79999999999995</c:v>
                </c:pt>
                <c:pt idx="3">
                  <c:v>570.20000000000005</c:v>
                </c:pt>
                <c:pt idx="4">
                  <c:v>389.2</c:v>
                </c:pt>
                <c:pt idx="5">
                  <c:v>366.7</c:v>
                </c:pt>
                <c:pt idx="6">
                  <c:v>270.89999999999998</c:v>
                </c:pt>
                <c:pt idx="7">
                  <c:v>213</c:v>
                </c:pt>
                <c:pt idx="8">
                  <c:v>199.4</c:v>
                </c:pt>
                <c:pt idx="9">
                  <c:v>148.9</c:v>
                </c:pt>
                <c:pt idx="10">
                  <c:v>98.2</c:v>
                </c:pt>
                <c:pt idx="11">
                  <c:v>84.5</c:v>
                </c:pt>
                <c:pt idx="12">
                  <c:v>84.4</c:v>
                </c:pt>
                <c:pt idx="13">
                  <c:v>76.2</c:v>
                </c:pt>
                <c:pt idx="14">
                  <c:v>32</c:v>
                </c:pt>
              </c:numCache>
            </c:numRef>
          </c:val>
          <c:extLst>
            <c:ext xmlns:c16="http://schemas.microsoft.com/office/drawing/2014/chart" uri="{C3380CC4-5D6E-409C-BE32-E72D297353CC}">
              <c16:uniqueId val="{00000000-C6D9-4EB0-9B69-D6B0E49EF5A6}"/>
            </c:ext>
          </c:extLst>
        </c:ser>
        <c:dLbls>
          <c:showLegendKey val="0"/>
          <c:showVal val="0"/>
          <c:showCatName val="0"/>
          <c:showSerName val="0"/>
          <c:showPercent val="0"/>
          <c:showBubbleSize val="0"/>
        </c:dLbls>
        <c:gapWidth val="219"/>
        <c:overlap val="-27"/>
        <c:axId val="2072154544"/>
        <c:axId val="1180305615"/>
      </c:barChart>
      <c:catAx>
        <c:axId val="207215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180305615"/>
        <c:crosses val="autoZero"/>
        <c:auto val="1"/>
        <c:lblAlgn val="ctr"/>
        <c:lblOffset val="100"/>
        <c:noMultiLvlLbl val="0"/>
      </c:catAx>
      <c:valAx>
        <c:axId val="11803056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072154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Taul1!$A$2</c:f>
              <c:strCache>
                <c:ptCount val="1"/>
                <c:pt idx="0">
                  <c:v>Uusimaa</c:v>
                </c:pt>
              </c:strCache>
            </c:strRef>
          </c:tx>
          <c:spPr>
            <a:ln w="28575" cap="rnd">
              <a:solidFill>
                <a:schemeClr val="accent1"/>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Taul1!$E$2:$L$2</c:f>
              <c:numCache>
                <c:formatCode>#\ ##0.0</c:formatCode>
                <c:ptCount val="8"/>
                <c:pt idx="0">
                  <c:v>1153.9000000000001</c:v>
                </c:pt>
                <c:pt idx="1">
                  <c:v>1129.9000000000001</c:v>
                </c:pt>
                <c:pt idx="2">
                  <c:v>1178</c:v>
                </c:pt>
                <c:pt idx="3">
                  <c:v>1174</c:v>
                </c:pt>
                <c:pt idx="4">
                  <c:v>1180.2</c:v>
                </c:pt>
                <c:pt idx="5" formatCode="General">
                  <c:v>1232.5999999999999</c:v>
                </c:pt>
                <c:pt idx="6" formatCode="0.0">
                  <c:v>1290.2</c:v>
                </c:pt>
                <c:pt idx="7" formatCode="0.0">
                  <c:v>1406.9</c:v>
                </c:pt>
              </c:numCache>
            </c:numRef>
          </c:val>
          <c:smooth val="0"/>
          <c:extLst>
            <c:ext xmlns:c16="http://schemas.microsoft.com/office/drawing/2014/chart" uri="{C3380CC4-5D6E-409C-BE32-E72D297353CC}">
              <c16:uniqueId val="{00000000-6A07-46E0-B88A-9FF88B939B8F}"/>
            </c:ext>
          </c:extLst>
        </c:ser>
        <c:ser>
          <c:idx val="1"/>
          <c:order val="1"/>
          <c:tx>
            <c:strRef>
              <c:f>Taul1!$A$3</c:f>
              <c:strCache>
                <c:ptCount val="1"/>
                <c:pt idx="0">
                  <c:v>Pohjois-Pohjanmaa</c:v>
                </c:pt>
              </c:strCache>
            </c:strRef>
          </c:tx>
          <c:spPr>
            <a:ln w="28575" cap="rnd">
              <a:solidFill>
                <a:schemeClr val="accent2"/>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Taul1!$E$3:$L$3</c:f>
              <c:numCache>
                <c:formatCode>#\ ##0.0</c:formatCode>
                <c:ptCount val="8"/>
                <c:pt idx="0">
                  <c:v>410.9</c:v>
                </c:pt>
                <c:pt idx="1">
                  <c:v>444.9</c:v>
                </c:pt>
                <c:pt idx="2">
                  <c:v>487.6</c:v>
                </c:pt>
                <c:pt idx="3">
                  <c:v>490.1</c:v>
                </c:pt>
                <c:pt idx="4">
                  <c:v>464.5</c:v>
                </c:pt>
                <c:pt idx="5" formatCode="General">
                  <c:v>505.2</c:v>
                </c:pt>
                <c:pt idx="6" formatCode="0.0">
                  <c:v>589.20000000000005</c:v>
                </c:pt>
                <c:pt idx="7" formatCode="0.0">
                  <c:v>635.4</c:v>
                </c:pt>
              </c:numCache>
            </c:numRef>
          </c:val>
          <c:smooth val="0"/>
          <c:extLst>
            <c:ext xmlns:c16="http://schemas.microsoft.com/office/drawing/2014/chart" uri="{C3380CC4-5D6E-409C-BE32-E72D297353CC}">
              <c16:uniqueId val="{00000001-6A07-46E0-B88A-9FF88B939B8F}"/>
            </c:ext>
          </c:extLst>
        </c:ser>
        <c:ser>
          <c:idx val="2"/>
          <c:order val="2"/>
          <c:tx>
            <c:strRef>
              <c:f>Taul1!$A$4</c:f>
              <c:strCache>
                <c:ptCount val="1"/>
                <c:pt idx="0">
                  <c:v>Pirkanmaa</c:v>
                </c:pt>
              </c:strCache>
            </c:strRef>
          </c:tx>
          <c:spPr>
            <a:ln w="28575" cap="rnd">
              <a:solidFill>
                <a:schemeClr val="accent3"/>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Taul1!$E$4:$L$4</c:f>
              <c:numCache>
                <c:formatCode>#\ ##0.0</c:formatCode>
                <c:ptCount val="8"/>
                <c:pt idx="0">
                  <c:v>472.6</c:v>
                </c:pt>
                <c:pt idx="1">
                  <c:v>359.6</c:v>
                </c:pt>
                <c:pt idx="2">
                  <c:v>337.7</c:v>
                </c:pt>
                <c:pt idx="3">
                  <c:v>361.1</c:v>
                </c:pt>
                <c:pt idx="4">
                  <c:v>378.2</c:v>
                </c:pt>
                <c:pt idx="5" formatCode="General">
                  <c:v>430.8</c:v>
                </c:pt>
                <c:pt idx="6" formatCode="0.0">
                  <c:v>523.6</c:v>
                </c:pt>
                <c:pt idx="7" formatCode="0.0">
                  <c:v>552.79999999999995</c:v>
                </c:pt>
              </c:numCache>
            </c:numRef>
          </c:val>
          <c:smooth val="0"/>
          <c:extLst>
            <c:ext xmlns:c16="http://schemas.microsoft.com/office/drawing/2014/chart" uri="{C3380CC4-5D6E-409C-BE32-E72D297353CC}">
              <c16:uniqueId val="{00000002-6A07-46E0-B88A-9FF88B939B8F}"/>
            </c:ext>
          </c:extLst>
        </c:ser>
        <c:ser>
          <c:idx val="3"/>
          <c:order val="3"/>
          <c:tx>
            <c:strRef>
              <c:f>Taul1!$A$5</c:f>
              <c:strCache>
                <c:ptCount val="1"/>
                <c:pt idx="0">
                  <c:v>Pohjanmaa</c:v>
                </c:pt>
              </c:strCache>
            </c:strRef>
          </c:tx>
          <c:spPr>
            <a:ln w="28575" cap="rnd">
              <a:solidFill>
                <a:schemeClr val="accent4"/>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Taul1!$E$5:$L$5</c:f>
              <c:numCache>
                <c:formatCode>#\ ##0.0</c:formatCode>
                <c:ptCount val="8"/>
                <c:pt idx="0">
                  <c:v>183.8</c:v>
                </c:pt>
                <c:pt idx="1">
                  <c:v>168.5</c:v>
                </c:pt>
                <c:pt idx="2">
                  <c:v>170.5</c:v>
                </c:pt>
                <c:pt idx="3">
                  <c:v>190.9</c:v>
                </c:pt>
                <c:pt idx="4">
                  <c:v>214.7</c:v>
                </c:pt>
                <c:pt idx="5" formatCode="General">
                  <c:v>190.8</c:v>
                </c:pt>
                <c:pt idx="6" formatCode="0.0">
                  <c:v>201.5</c:v>
                </c:pt>
                <c:pt idx="7" formatCode="0.0">
                  <c:v>274.89999999999998</c:v>
                </c:pt>
              </c:numCache>
            </c:numRef>
          </c:val>
          <c:smooth val="0"/>
          <c:extLst>
            <c:ext xmlns:c16="http://schemas.microsoft.com/office/drawing/2014/chart" uri="{C3380CC4-5D6E-409C-BE32-E72D297353CC}">
              <c16:uniqueId val="{00000003-6A07-46E0-B88A-9FF88B939B8F}"/>
            </c:ext>
          </c:extLst>
        </c:ser>
        <c:ser>
          <c:idx val="4"/>
          <c:order val="4"/>
          <c:tx>
            <c:strRef>
              <c:f>Taul1!$A$6</c:f>
              <c:strCache>
                <c:ptCount val="1"/>
                <c:pt idx="0">
                  <c:v>Varsinais-Suomi</c:v>
                </c:pt>
              </c:strCache>
            </c:strRef>
          </c:tx>
          <c:spPr>
            <a:ln w="28575" cap="rnd">
              <a:solidFill>
                <a:schemeClr val="accent5"/>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Taul1!$E$6:$L$6</c:f>
              <c:numCache>
                <c:formatCode>#\ ##0.0</c:formatCode>
                <c:ptCount val="8"/>
                <c:pt idx="0">
                  <c:v>190.1</c:v>
                </c:pt>
                <c:pt idx="1">
                  <c:v>142.80000000000001</c:v>
                </c:pt>
                <c:pt idx="2">
                  <c:v>123.6</c:v>
                </c:pt>
                <c:pt idx="3">
                  <c:v>137.9</c:v>
                </c:pt>
                <c:pt idx="4">
                  <c:v>131.30000000000001</c:v>
                </c:pt>
                <c:pt idx="5" formatCode="General">
                  <c:v>136.6</c:v>
                </c:pt>
                <c:pt idx="6" formatCode="0.0">
                  <c:v>149.5</c:v>
                </c:pt>
                <c:pt idx="7" formatCode="0.0">
                  <c:v>136.9</c:v>
                </c:pt>
              </c:numCache>
            </c:numRef>
          </c:val>
          <c:smooth val="0"/>
          <c:extLst>
            <c:ext xmlns:c16="http://schemas.microsoft.com/office/drawing/2014/chart" uri="{C3380CC4-5D6E-409C-BE32-E72D297353CC}">
              <c16:uniqueId val="{00000004-6A07-46E0-B88A-9FF88B939B8F}"/>
            </c:ext>
          </c:extLst>
        </c:ser>
        <c:ser>
          <c:idx val="5"/>
          <c:order val="5"/>
          <c:tx>
            <c:strRef>
              <c:f>Taul1!$A$7</c:f>
              <c:strCache>
                <c:ptCount val="1"/>
                <c:pt idx="0">
                  <c:v>Keski-Suomi</c:v>
                </c:pt>
              </c:strCache>
            </c:strRef>
          </c:tx>
          <c:spPr>
            <a:ln w="28575" cap="rnd">
              <a:solidFill>
                <a:schemeClr val="accent6"/>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Taul1!$E$7:$L$7</c:f>
              <c:numCache>
                <c:formatCode>#\ ##0.0</c:formatCode>
                <c:ptCount val="8"/>
                <c:pt idx="0">
                  <c:v>73.7</c:v>
                </c:pt>
                <c:pt idx="1">
                  <c:v>71.099999999999994</c:v>
                </c:pt>
                <c:pt idx="2">
                  <c:v>81.2</c:v>
                </c:pt>
                <c:pt idx="3">
                  <c:v>86.6</c:v>
                </c:pt>
                <c:pt idx="4">
                  <c:v>93.4</c:v>
                </c:pt>
                <c:pt idx="5" formatCode="General">
                  <c:v>98.7</c:v>
                </c:pt>
                <c:pt idx="6" formatCode="0.0">
                  <c:v>95.3</c:v>
                </c:pt>
                <c:pt idx="7" formatCode="0.0">
                  <c:v>100.1</c:v>
                </c:pt>
              </c:numCache>
            </c:numRef>
          </c:val>
          <c:smooth val="0"/>
          <c:extLst>
            <c:ext xmlns:c16="http://schemas.microsoft.com/office/drawing/2014/chart" uri="{C3380CC4-5D6E-409C-BE32-E72D297353CC}">
              <c16:uniqueId val="{00000005-6A07-46E0-B88A-9FF88B939B8F}"/>
            </c:ext>
          </c:extLst>
        </c:ser>
        <c:ser>
          <c:idx val="6"/>
          <c:order val="6"/>
          <c:tx>
            <c:strRef>
              <c:f>Taul1!$A$8</c:f>
              <c:strCache>
                <c:ptCount val="1"/>
                <c:pt idx="0">
                  <c:v>Häme</c:v>
                </c:pt>
              </c:strCache>
            </c:strRef>
          </c:tx>
          <c:spPr>
            <a:ln w="28575" cap="rnd">
              <a:solidFill>
                <a:schemeClr val="accent1">
                  <a:lumMod val="60000"/>
                </a:schemeClr>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Taul1!$E$8:$L$8</c:f>
              <c:numCache>
                <c:formatCode>#\ ##0.0</c:formatCode>
                <c:ptCount val="8"/>
                <c:pt idx="0">
                  <c:v>50.2</c:v>
                </c:pt>
                <c:pt idx="1">
                  <c:v>60.7</c:v>
                </c:pt>
                <c:pt idx="2">
                  <c:v>53.3</c:v>
                </c:pt>
                <c:pt idx="3">
                  <c:v>57.1</c:v>
                </c:pt>
                <c:pt idx="4">
                  <c:v>57.7</c:v>
                </c:pt>
                <c:pt idx="5" formatCode="General">
                  <c:v>55.7</c:v>
                </c:pt>
                <c:pt idx="6" formatCode="0.0">
                  <c:v>67</c:v>
                </c:pt>
                <c:pt idx="7" formatCode="0.0">
                  <c:v>65.3</c:v>
                </c:pt>
              </c:numCache>
            </c:numRef>
          </c:val>
          <c:smooth val="0"/>
          <c:extLst>
            <c:ext xmlns:c16="http://schemas.microsoft.com/office/drawing/2014/chart" uri="{C3380CC4-5D6E-409C-BE32-E72D297353CC}">
              <c16:uniqueId val="{00000006-6A07-46E0-B88A-9FF88B939B8F}"/>
            </c:ext>
          </c:extLst>
        </c:ser>
        <c:ser>
          <c:idx val="7"/>
          <c:order val="7"/>
          <c:tx>
            <c:strRef>
              <c:f>Taul1!$A$9</c:f>
              <c:strCache>
                <c:ptCount val="1"/>
                <c:pt idx="0">
                  <c:v>Pohjois-Savo</c:v>
                </c:pt>
              </c:strCache>
            </c:strRef>
          </c:tx>
          <c:spPr>
            <a:ln w="28575" cap="rnd">
              <a:solidFill>
                <a:schemeClr val="accent2">
                  <a:lumMod val="60000"/>
                </a:schemeClr>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Taul1!$E$9:$L$9</c:f>
              <c:numCache>
                <c:formatCode>#\ ##0.0</c:formatCode>
                <c:ptCount val="8"/>
                <c:pt idx="0">
                  <c:v>39.799999999999997</c:v>
                </c:pt>
                <c:pt idx="1">
                  <c:v>38.1</c:v>
                </c:pt>
                <c:pt idx="2">
                  <c:v>42.8</c:v>
                </c:pt>
                <c:pt idx="3">
                  <c:v>55.1</c:v>
                </c:pt>
                <c:pt idx="4">
                  <c:v>50.5</c:v>
                </c:pt>
                <c:pt idx="5" formatCode="General">
                  <c:v>54</c:v>
                </c:pt>
                <c:pt idx="6" formatCode="0.0">
                  <c:v>59.7</c:v>
                </c:pt>
                <c:pt idx="7" formatCode="0.0">
                  <c:v>59.7</c:v>
                </c:pt>
              </c:numCache>
            </c:numRef>
          </c:val>
          <c:smooth val="0"/>
          <c:extLst>
            <c:ext xmlns:c16="http://schemas.microsoft.com/office/drawing/2014/chart" uri="{C3380CC4-5D6E-409C-BE32-E72D297353CC}">
              <c16:uniqueId val="{00000007-6A07-46E0-B88A-9FF88B939B8F}"/>
            </c:ext>
          </c:extLst>
        </c:ser>
        <c:ser>
          <c:idx val="8"/>
          <c:order val="8"/>
          <c:tx>
            <c:strRef>
              <c:f>Taul1!$A$10</c:f>
              <c:strCache>
                <c:ptCount val="1"/>
                <c:pt idx="0">
                  <c:v>Kaakkois-Suomi</c:v>
                </c:pt>
              </c:strCache>
            </c:strRef>
          </c:tx>
          <c:spPr>
            <a:ln w="28575" cap="rnd">
              <a:solidFill>
                <a:schemeClr val="accent3">
                  <a:lumMod val="60000"/>
                </a:schemeClr>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Taul1!$E$10:$L$10</c:f>
              <c:numCache>
                <c:formatCode>#\ ##0.0</c:formatCode>
                <c:ptCount val="8"/>
                <c:pt idx="0">
                  <c:v>34</c:v>
                </c:pt>
                <c:pt idx="1">
                  <c:v>31.3</c:v>
                </c:pt>
                <c:pt idx="2">
                  <c:v>33.1</c:v>
                </c:pt>
                <c:pt idx="3">
                  <c:v>24.7</c:v>
                </c:pt>
                <c:pt idx="4">
                  <c:v>26.6</c:v>
                </c:pt>
                <c:pt idx="5" formatCode="General">
                  <c:v>37</c:v>
                </c:pt>
                <c:pt idx="6" formatCode="0.0">
                  <c:v>38.5</c:v>
                </c:pt>
                <c:pt idx="7" formatCode="0.0">
                  <c:v>45.8</c:v>
                </c:pt>
              </c:numCache>
            </c:numRef>
          </c:val>
          <c:smooth val="0"/>
          <c:extLst>
            <c:ext xmlns:c16="http://schemas.microsoft.com/office/drawing/2014/chart" uri="{C3380CC4-5D6E-409C-BE32-E72D297353CC}">
              <c16:uniqueId val="{00000008-6A07-46E0-B88A-9FF88B939B8F}"/>
            </c:ext>
          </c:extLst>
        </c:ser>
        <c:ser>
          <c:idx val="9"/>
          <c:order val="9"/>
          <c:tx>
            <c:strRef>
              <c:f>Taul1!$A$11</c:f>
              <c:strCache>
                <c:ptCount val="1"/>
                <c:pt idx="0">
                  <c:v>Pohjois-Karjala</c:v>
                </c:pt>
              </c:strCache>
            </c:strRef>
          </c:tx>
          <c:spPr>
            <a:ln w="28575" cap="rnd">
              <a:solidFill>
                <a:schemeClr val="accent4">
                  <a:lumMod val="60000"/>
                </a:schemeClr>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Taul1!$E$11:$L$11</c:f>
              <c:numCache>
                <c:formatCode>#\ ##0.0</c:formatCode>
                <c:ptCount val="8"/>
                <c:pt idx="0">
                  <c:v>11.2</c:v>
                </c:pt>
                <c:pt idx="1">
                  <c:v>12.5</c:v>
                </c:pt>
                <c:pt idx="2">
                  <c:v>16.2</c:v>
                </c:pt>
                <c:pt idx="3">
                  <c:v>18.100000000000001</c:v>
                </c:pt>
                <c:pt idx="4">
                  <c:v>22.6</c:v>
                </c:pt>
                <c:pt idx="5" formatCode="General">
                  <c:v>26.5</c:v>
                </c:pt>
                <c:pt idx="6" formatCode="0.0">
                  <c:v>29.4</c:v>
                </c:pt>
                <c:pt idx="7" formatCode="0.0">
                  <c:v>40.299999999999997</c:v>
                </c:pt>
              </c:numCache>
            </c:numRef>
          </c:val>
          <c:smooth val="0"/>
          <c:extLst>
            <c:ext xmlns:c16="http://schemas.microsoft.com/office/drawing/2014/chart" uri="{C3380CC4-5D6E-409C-BE32-E72D297353CC}">
              <c16:uniqueId val="{00000009-6A07-46E0-B88A-9FF88B939B8F}"/>
            </c:ext>
          </c:extLst>
        </c:ser>
        <c:ser>
          <c:idx val="10"/>
          <c:order val="10"/>
          <c:tx>
            <c:strRef>
              <c:f>Taul1!$A$12</c:f>
              <c:strCache>
                <c:ptCount val="1"/>
                <c:pt idx="0">
                  <c:v>Satakunta</c:v>
                </c:pt>
              </c:strCache>
            </c:strRef>
          </c:tx>
          <c:spPr>
            <a:ln w="28575" cap="rnd">
              <a:solidFill>
                <a:schemeClr val="accent5">
                  <a:lumMod val="60000"/>
                </a:schemeClr>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Taul1!$E$12:$L$12</c:f>
              <c:numCache>
                <c:formatCode>#\ ##0.0</c:formatCode>
                <c:ptCount val="8"/>
                <c:pt idx="0">
                  <c:v>44.1</c:v>
                </c:pt>
                <c:pt idx="1">
                  <c:v>36.9</c:v>
                </c:pt>
                <c:pt idx="2">
                  <c:v>45</c:v>
                </c:pt>
                <c:pt idx="3">
                  <c:v>53.2</c:v>
                </c:pt>
                <c:pt idx="4">
                  <c:v>51.1</c:v>
                </c:pt>
                <c:pt idx="5" formatCode="General">
                  <c:v>48.9</c:v>
                </c:pt>
                <c:pt idx="6" formatCode="0.0">
                  <c:v>41.3</c:v>
                </c:pt>
                <c:pt idx="7" formatCode="0.0">
                  <c:v>24.5</c:v>
                </c:pt>
              </c:numCache>
            </c:numRef>
          </c:val>
          <c:smooth val="0"/>
          <c:extLst>
            <c:ext xmlns:c16="http://schemas.microsoft.com/office/drawing/2014/chart" uri="{C3380CC4-5D6E-409C-BE32-E72D297353CC}">
              <c16:uniqueId val="{0000000A-6A07-46E0-B88A-9FF88B939B8F}"/>
            </c:ext>
          </c:extLst>
        </c:ser>
        <c:ser>
          <c:idx val="11"/>
          <c:order val="11"/>
          <c:tx>
            <c:strRef>
              <c:f>Taul1!$A$13</c:f>
              <c:strCache>
                <c:ptCount val="1"/>
                <c:pt idx="0">
                  <c:v>Etelä-Pohjanmaa</c:v>
                </c:pt>
              </c:strCache>
            </c:strRef>
          </c:tx>
          <c:spPr>
            <a:ln w="28575" cap="rnd">
              <a:solidFill>
                <a:schemeClr val="accent6">
                  <a:lumMod val="60000"/>
                </a:schemeClr>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Taul1!$E$13:$L$13</c:f>
              <c:numCache>
                <c:formatCode>#\ ##0.0</c:formatCode>
                <c:ptCount val="8"/>
                <c:pt idx="0">
                  <c:v>20</c:v>
                </c:pt>
                <c:pt idx="1">
                  <c:v>19.3</c:v>
                </c:pt>
                <c:pt idx="2">
                  <c:v>17.899999999999999</c:v>
                </c:pt>
                <c:pt idx="3">
                  <c:v>18.100000000000001</c:v>
                </c:pt>
                <c:pt idx="4">
                  <c:v>13</c:v>
                </c:pt>
                <c:pt idx="5" formatCode="General">
                  <c:v>14.7</c:v>
                </c:pt>
                <c:pt idx="6" formatCode="0.0">
                  <c:v>17</c:v>
                </c:pt>
                <c:pt idx="7" formatCode="0.0">
                  <c:v>16</c:v>
                </c:pt>
              </c:numCache>
            </c:numRef>
          </c:val>
          <c:smooth val="0"/>
          <c:extLst>
            <c:ext xmlns:c16="http://schemas.microsoft.com/office/drawing/2014/chart" uri="{C3380CC4-5D6E-409C-BE32-E72D297353CC}">
              <c16:uniqueId val="{0000000B-6A07-46E0-B88A-9FF88B939B8F}"/>
            </c:ext>
          </c:extLst>
        </c:ser>
        <c:ser>
          <c:idx val="12"/>
          <c:order val="12"/>
          <c:tx>
            <c:strRef>
              <c:f>Taul1!$A$14</c:f>
              <c:strCache>
                <c:ptCount val="1"/>
                <c:pt idx="0">
                  <c:v>Lappi</c:v>
                </c:pt>
              </c:strCache>
            </c:strRef>
          </c:tx>
          <c:spPr>
            <a:ln w="28575" cap="rnd">
              <a:solidFill>
                <a:schemeClr val="accent1">
                  <a:lumMod val="80000"/>
                  <a:lumOff val="20000"/>
                </a:schemeClr>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Taul1!$E$14:$L$14</c:f>
              <c:numCache>
                <c:formatCode>#\ ##0.0</c:formatCode>
                <c:ptCount val="8"/>
                <c:pt idx="0">
                  <c:v>16.399999999999999</c:v>
                </c:pt>
                <c:pt idx="1">
                  <c:v>14.9</c:v>
                </c:pt>
                <c:pt idx="2">
                  <c:v>11.9</c:v>
                </c:pt>
                <c:pt idx="3">
                  <c:v>11.1</c:v>
                </c:pt>
                <c:pt idx="4">
                  <c:v>12.3</c:v>
                </c:pt>
                <c:pt idx="5" formatCode="General">
                  <c:v>12.3</c:v>
                </c:pt>
                <c:pt idx="6" formatCode="0.0">
                  <c:v>13.3</c:v>
                </c:pt>
                <c:pt idx="7" formatCode="0.0">
                  <c:v>15.6</c:v>
                </c:pt>
              </c:numCache>
            </c:numRef>
          </c:val>
          <c:smooth val="0"/>
          <c:extLst>
            <c:ext xmlns:c16="http://schemas.microsoft.com/office/drawing/2014/chart" uri="{C3380CC4-5D6E-409C-BE32-E72D297353CC}">
              <c16:uniqueId val="{0000000C-6A07-46E0-B88A-9FF88B939B8F}"/>
            </c:ext>
          </c:extLst>
        </c:ser>
        <c:ser>
          <c:idx val="13"/>
          <c:order val="13"/>
          <c:tx>
            <c:strRef>
              <c:f>Taul1!$A$15</c:f>
              <c:strCache>
                <c:ptCount val="1"/>
                <c:pt idx="0">
                  <c:v>Kainuu</c:v>
                </c:pt>
              </c:strCache>
            </c:strRef>
          </c:tx>
          <c:spPr>
            <a:ln w="28575" cap="rnd">
              <a:solidFill>
                <a:schemeClr val="accent2">
                  <a:lumMod val="80000"/>
                  <a:lumOff val="20000"/>
                </a:schemeClr>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Taul1!$E$15:$L$15</c:f>
              <c:numCache>
                <c:formatCode>#\ ##0.0</c:formatCode>
                <c:ptCount val="8"/>
                <c:pt idx="0">
                  <c:v>11.5</c:v>
                </c:pt>
                <c:pt idx="1">
                  <c:v>10.6</c:v>
                </c:pt>
                <c:pt idx="2">
                  <c:v>10.5</c:v>
                </c:pt>
                <c:pt idx="3">
                  <c:v>18.100000000000001</c:v>
                </c:pt>
                <c:pt idx="4">
                  <c:v>12.1</c:v>
                </c:pt>
                <c:pt idx="5" formatCode="General">
                  <c:v>13.8</c:v>
                </c:pt>
                <c:pt idx="6" formatCode="0.0">
                  <c:v>12.2</c:v>
                </c:pt>
                <c:pt idx="7" formatCode="0.0">
                  <c:v>12.2</c:v>
                </c:pt>
              </c:numCache>
            </c:numRef>
          </c:val>
          <c:smooth val="0"/>
          <c:extLst>
            <c:ext xmlns:c16="http://schemas.microsoft.com/office/drawing/2014/chart" uri="{C3380CC4-5D6E-409C-BE32-E72D297353CC}">
              <c16:uniqueId val="{0000000D-6A07-46E0-B88A-9FF88B939B8F}"/>
            </c:ext>
          </c:extLst>
        </c:ser>
        <c:ser>
          <c:idx val="14"/>
          <c:order val="14"/>
          <c:tx>
            <c:strRef>
              <c:f>Taul1!$A$16</c:f>
              <c:strCache>
                <c:ptCount val="1"/>
                <c:pt idx="0">
                  <c:v>Etelä-Savo</c:v>
                </c:pt>
              </c:strCache>
            </c:strRef>
          </c:tx>
          <c:spPr>
            <a:ln w="28575" cap="rnd">
              <a:solidFill>
                <a:schemeClr val="accent3">
                  <a:lumMod val="80000"/>
                  <a:lumOff val="20000"/>
                </a:schemeClr>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Taul1!$E$16:$L$16</c:f>
              <c:numCache>
                <c:formatCode>#\ ##0.0</c:formatCode>
                <c:ptCount val="8"/>
                <c:pt idx="0">
                  <c:v>13.6</c:v>
                </c:pt>
                <c:pt idx="1">
                  <c:v>11</c:v>
                </c:pt>
                <c:pt idx="2">
                  <c:v>10.7</c:v>
                </c:pt>
                <c:pt idx="3">
                  <c:v>11.5</c:v>
                </c:pt>
                <c:pt idx="4">
                  <c:v>11.7</c:v>
                </c:pt>
                <c:pt idx="5" formatCode="General">
                  <c:v>15.4</c:v>
                </c:pt>
                <c:pt idx="6" formatCode="0.0">
                  <c:v>10.199999999999999</c:v>
                </c:pt>
                <c:pt idx="7" formatCode="0.0">
                  <c:v>8.3000000000000007</c:v>
                </c:pt>
              </c:numCache>
            </c:numRef>
          </c:val>
          <c:smooth val="0"/>
          <c:extLst>
            <c:ext xmlns:c16="http://schemas.microsoft.com/office/drawing/2014/chart" uri="{C3380CC4-5D6E-409C-BE32-E72D297353CC}">
              <c16:uniqueId val="{0000000E-6A07-46E0-B88A-9FF88B939B8F}"/>
            </c:ext>
          </c:extLst>
        </c:ser>
        <c:dLbls>
          <c:showLegendKey val="0"/>
          <c:showVal val="0"/>
          <c:showCatName val="0"/>
          <c:showSerName val="0"/>
          <c:showPercent val="0"/>
          <c:showBubbleSize val="0"/>
        </c:dLbls>
        <c:smooth val="0"/>
        <c:axId val="3824255"/>
        <c:axId val="2540415"/>
      </c:lineChart>
      <c:catAx>
        <c:axId val="3824255"/>
        <c:scaling>
          <c:orientation val="minMax"/>
        </c:scaling>
        <c:delete val="0"/>
        <c:axPos val="b"/>
        <c:majorGridlines>
          <c:spPr>
            <a:ln w="9525" cap="flat" cmpd="sng" algn="ctr">
              <a:solidFill>
                <a:srgbClr val="000000"/>
              </a:solidFill>
              <a:prstDash val="dash"/>
              <a:round/>
            </a:ln>
            <a:effectLst/>
          </c:spPr>
        </c:majorGridlines>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lgn="ctr">
              <a:defRPr lang="en-US" sz="1050" b="0" i="0" u="none" strike="noStrike" kern="1200" baseline="0">
                <a:solidFill>
                  <a:srgbClr val="000000"/>
                </a:solidFill>
                <a:latin typeface="+mn-lt"/>
                <a:ea typeface="+mn-ea"/>
                <a:cs typeface="+mn-cs"/>
              </a:defRPr>
            </a:pPr>
            <a:endParaRPr lang="fi-FI"/>
          </a:p>
        </c:txPr>
        <c:crossAx val="2540415"/>
        <c:crosses val="autoZero"/>
        <c:auto val="1"/>
        <c:lblAlgn val="ctr"/>
        <c:lblOffset val="100"/>
        <c:noMultiLvlLbl val="0"/>
      </c:catAx>
      <c:valAx>
        <c:axId val="2540415"/>
        <c:scaling>
          <c:orientation val="minMax"/>
        </c:scaling>
        <c:delete val="0"/>
        <c:axPos val="l"/>
        <c:majorGridlines>
          <c:spPr>
            <a:ln w="9525" cap="flat" cmpd="sng" algn="ctr">
              <a:solidFill>
                <a:srgbClr val="000000"/>
              </a:solidFill>
              <a:prstDash val="dash"/>
              <a:round/>
            </a:ln>
            <a:effectLst/>
          </c:spPr>
        </c:majorGridlines>
        <c:numFmt formatCode="#\ ##0.0"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3824255"/>
        <c:crosses val="autoZero"/>
        <c:crossBetween val="midCat"/>
      </c:valAx>
      <c:spPr>
        <a:noFill/>
        <a:ln>
          <a:noFill/>
        </a:ln>
        <a:effectLst/>
      </c:spPr>
    </c:plotArea>
    <c:legend>
      <c:legendPos val="r"/>
      <c:layout>
        <c:manualLayout>
          <c:xMode val="edge"/>
          <c:yMode val="edge"/>
          <c:x val="0.79235645487560369"/>
          <c:y val="1.910206137596733E-2"/>
          <c:w val="0.19856295488603085"/>
          <c:h val="0.93310890326486184"/>
        </c:manualLayout>
      </c:layout>
      <c:overlay val="0"/>
      <c:spPr>
        <a:noFill/>
        <a:ln>
          <a:noFill/>
        </a:ln>
        <a:effectLst/>
      </c:spPr>
      <c:txPr>
        <a:bodyPr rot="0" spcFirstLastPara="1" vertOverflow="ellipsis" vert="horz" wrap="square" anchor="ctr" anchorCtr="1"/>
        <a:lstStyle/>
        <a:p>
          <a:pPr algn="ctr">
            <a:defRPr lang="en-US" sz="1050" b="0" i="0" u="none" strike="noStrike" kern="1200" baseline="0">
              <a:solidFill>
                <a:srgbClr val="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2022</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Taul1!$A$2:$A$16</c:f>
              <c:strCache>
                <c:ptCount val="15"/>
                <c:pt idx="0">
                  <c:v>Uusimaa</c:v>
                </c:pt>
                <c:pt idx="1">
                  <c:v>Pohjois-Pohjanmaa</c:v>
                </c:pt>
                <c:pt idx="2">
                  <c:v>Pirkanmaa</c:v>
                </c:pt>
                <c:pt idx="3">
                  <c:v>Pohjanmaa</c:v>
                </c:pt>
                <c:pt idx="4">
                  <c:v>Varsinais-Suomi</c:v>
                </c:pt>
                <c:pt idx="5">
                  <c:v>Keski-Suomi</c:v>
                </c:pt>
                <c:pt idx="6">
                  <c:v>Häme</c:v>
                </c:pt>
                <c:pt idx="7">
                  <c:v>Pohjois-Savo</c:v>
                </c:pt>
                <c:pt idx="8">
                  <c:v>Kaakkois-Suomi</c:v>
                </c:pt>
                <c:pt idx="9">
                  <c:v>Pohjois-Karjala</c:v>
                </c:pt>
                <c:pt idx="10">
                  <c:v>Satakunta</c:v>
                </c:pt>
                <c:pt idx="11">
                  <c:v>Etelä-Pohjanmaa</c:v>
                </c:pt>
                <c:pt idx="12">
                  <c:v>Lappi</c:v>
                </c:pt>
                <c:pt idx="13">
                  <c:v>Kainuu</c:v>
                </c:pt>
                <c:pt idx="14">
                  <c:v>Etelä-Savo</c:v>
                </c:pt>
              </c:strCache>
            </c:strRef>
          </c:cat>
          <c:val>
            <c:numRef>
              <c:f>Taul1!$B$2:$B$16</c:f>
              <c:numCache>
                <c:formatCode>General</c:formatCode>
                <c:ptCount val="15"/>
                <c:pt idx="0">
                  <c:v>1406.9</c:v>
                </c:pt>
                <c:pt idx="1">
                  <c:v>635.4</c:v>
                </c:pt>
                <c:pt idx="2">
                  <c:v>552.79999999999995</c:v>
                </c:pt>
                <c:pt idx="3">
                  <c:v>274.89999999999998</c:v>
                </c:pt>
                <c:pt idx="4">
                  <c:v>136.9</c:v>
                </c:pt>
                <c:pt idx="5">
                  <c:v>100.1</c:v>
                </c:pt>
                <c:pt idx="6">
                  <c:v>65.3</c:v>
                </c:pt>
                <c:pt idx="7">
                  <c:v>59.7</c:v>
                </c:pt>
                <c:pt idx="8">
                  <c:v>45.8</c:v>
                </c:pt>
                <c:pt idx="9">
                  <c:v>40.299999999999997</c:v>
                </c:pt>
                <c:pt idx="10">
                  <c:v>24.5</c:v>
                </c:pt>
                <c:pt idx="11">
                  <c:v>16</c:v>
                </c:pt>
                <c:pt idx="12">
                  <c:v>15.6</c:v>
                </c:pt>
                <c:pt idx="13" formatCode="#,##0">
                  <c:v>12.2</c:v>
                </c:pt>
                <c:pt idx="14">
                  <c:v>8.3000000000000007</c:v>
                </c:pt>
              </c:numCache>
            </c:numRef>
          </c:val>
          <c:extLst>
            <c:ext xmlns:c16="http://schemas.microsoft.com/office/drawing/2014/chart" uri="{C3380CC4-5D6E-409C-BE32-E72D297353CC}">
              <c16:uniqueId val="{00000000-C6D9-4EB0-9B69-D6B0E49EF5A6}"/>
            </c:ext>
          </c:extLst>
        </c:ser>
        <c:dLbls>
          <c:showLegendKey val="0"/>
          <c:showVal val="0"/>
          <c:showCatName val="0"/>
          <c:showSerName val="0"/>
          <c:showPercent val="0"/>
          <c:showBubbleSize val="0"/>
        </c:dLbls>
        <c:gapWidth val="219"/>
        <c:overlap val="-27"/>
        <c:axId val="2072154544"/>
        <c:axId val="1180305615"/>
      </c:barChart>
      <c:catAx>
        <c:axId val="207215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180305615"/>
        <c:crosses val="autoZero"/>
        <c:auto val="1"/>
        <c:lblAlgn val="ctr"/>
        <c:lblOffset val="100"/>
        <c:noMultiLvlLbl val="0"/>
      </c:catAx>
      <c:valAx>
        <c:axId val="11803056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072154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7775556002294934"/>
        </c:manualLayout>
      </c:layout>
      <c:barChart>
        <c:barDir val="bar"/>
        <c:grouping val="stacked"/>
        <c:varyColors val="0"/>
        <c:ser>
          <c:idx val="0"/>
          <c:order val="0"/>
          <c:tx>
            <c:strRef>
              <c:f>Taul1!$B$1</c:f>
              <c:strCache>
                <c:ptCount val="1"/>
                <c:pt idx="0">
                  <c:v>Työntekijät, yhteensä 93 000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2E4-4C59-8560-4EC868B0F294}"/>
                </c:ext>
              </c:extLst>
            </c:dLbl>
            <c:dLbl>
              <c:idx val="1"/>
              <c:delete val="1"/>
              <c:extLst>
                <c:ext xmlns:c15="http://schemas.microsoft.com/office/drawing/2012/chart" uri="{CE6537A1-D6FC-4f65-9D91-7224C49458BB}"/>
                <c:ext xmlns:c16="http://schemas.microsoft.com/office/drawing/2014/chart" uri="{C3380CC4-5D6E-409C-BE32-E72D297353CC}">
                  <c16:uniqueId val="{00000001-D2E4-4C59-8560-4EC868B0F294}"/>
                </c:ext>
              </c:extLst>
            </c:dLbl>
            <c:dLbl>
              <c:idx val="2"/>
              <c:layout>
                <c:manualLayout>
                  <c:x val="3.4164926474791545E-2"/>
                  <c:y val="-3.2272528088111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1F-4924-AADB-BC93C1DC8E48}"/>
                </c:ext>
              </c:extLst>
            </c:dLbl>
            <c:dLbl>
              <c:idx val="4"/>
              <c:layout>
                <c:manualLayout>
                  <c:x val="1.4235386031163165E-2"/>
                  <c:y val="4.30300374508147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C1F-4924-AADB-BC93C1DC8E48}"/>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10720</c:v>
                </c:pt>
                <c:pt idx="3">
                  <c:v>70620</c:v>
                </c:pt>
                <c:pt idx="4">
                  <c:v>11800</c:v>
                </c:pt>
              </c:numCache>
            </c:numRef>
          </c:val>
          <c:extLst>
            <c:ext xmlns:c16="http://schemas.microsoft.com/office/drawing/2014/chart" uri="{C3380CC4-5D6E-409C-BE32-E72D297353CC}">
              <c16:uniqueId val="{00000002-D2E4-4C59-8560-4EC868B0F294}"/>
            </c:ext>
          </c:extLst>
        </c:ser>
        <c:ser>
          <c:idx val="1"/>
          <c:order val="1"/>
          <c:tx>
            <c:strRef>
              <c:f>Taul1!$C$1</c:f>
              <c:strCache>
                <c:ptCount val="1"/>
                <c:pt idx="0">
                  <c:v>Toimihenkilöt, yhteensä 237 000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D2E4-4C59-8560-4EC868B0F294}"/>
                </c:ext>
              </c:extLst>
            </c:dLbl>
            <c:dLbl>
              <c:idx val="1"/>
              <c:delete val="1"/>
              <c:extLst>
                <c:ext xmlns:c15="http://schemas.microsoft.com/office/drawing/2012/chart" uri="{CE6537A1-D6FC-4f65-9D91-7224C49458BB}"/>
                <c:ext xmlns:c16="http://schemas.microsoft.com/office/drawing/2014/chart" uri="{C3380CC4-5D6E-409C-BE32-E72D297353CC}">
                  <c16:uniqueId val="{00000007-D2E4-4C59-8560-4EC868B0F294}"/>
                </c:ext>
              </c:extLst>
            </c:dLbl>
            <c:dLbl>
              <c:idx val="2"/>
              <c:layout>
                <c:manualLayout>
                  <c:x val="3.41649264747916E-2"/>
                  <c:y val="3.9444200996580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1F-4924-AADB-BC93C1DC8E48}"/>
                </c:ext>
              </c:extLst>
            </c:dLbl>
            <c:dLbl>
              <c:idx val="4"/>
              <c:layout>
                <c:manualLayout>
                  <c:x val="1.70824632373958E-2"/>
                  <c:y val="-2.15150187254073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E4-4C59-8560-4EC868B0F29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83500</c:v>
                </c:pt>
                <c:pt idx="1">
                  <c:v>54100</c:v>
                </c:pt>
                <c:pt idx="2">
                  <c:v>5280</c:v>
                </c:pt>
                <c:pt idx="3">
                  <c:v>65180</c:v>
                </c:pt>
                <c:pt idx="4">
                  <c:v>28900</c:v>
                </c:pt>
              </c:numCache>
            </c:numRef>
          </c:val>
          <c:extLst>
            <c:ext xmlns:c16="http://schemas.microsoft.com/office/drawing/2014/chart" uri="{C3380CC4-5D6E-409C-BE32-E72D297353CC}">
              <c16:uniqueId val="{00000004-D2E4-4C59-8560-4EC868B0F294}"/>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83500</c:v>
                </c:pt>
                <c:pt idx="1">
                  <c:v>54100</c:v>
                </c:pt>
                <c:pt idx="2">
                  <c:v>16000</c:v>
                </c:pt>
                <c:pt idx="3">
                  <c:v>135800</c:v>
                </c:pt>
                <c:pt idx="4">
                  <c:v>40700</c:v>
                </c:pt>
              </c:numCache>
            </c:numRef>
          </c:val>
          <c:extLst>
            <c:ext xmlns:c16="http://schemas.microsoft.com/office/drawing/2014/chart" uri="{C3380CC4-5D6E-409C-BE32-E72D297353CC}">
              <c16:uniqueId val="{00000006-D2E4-4C59-8560-4EC868B0F294}"/>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150000"/>
          <c:min val="0"/>
        </c:scaling>
        <c:delete val="1"/>
        <c:axPos val="b"/>
        <c:numFmt formatCode="#,##0" sourceLinked="1"/>
        <c:majorTickMark val="out"/>
        <c:minorTickMark val="none"/>
        <c:tickLblPos val="nextTo"/>
        <c:crossAx val="1657428768"/>
        <c:crosses val="autoZero"/>
        <c:crossBetween val="between"/>
      </c:valAx>
      <c:spPr>
        <a:noFill/>
        <a:ln>
          <a:noFill/>
        </a:ln>
        <a:effectLst/>
      </c:spPr>
    </c:plotArea>
    <c:legend>
      <c:legendPos val="b"/>
      <c:layout>
        <c:manualLayout>
          <c:xMode val="edge"/>
          <c:yMode val="edge"/>
          <c:x val="0.21413786803236698"/>
          <c:y val="0.83004179899438468"/>
          <c:w val="0.69402108513773275"/>
          <c:h val="0.1627865280971462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Työntekijöitä %</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E0BA-428D-8688-B85BAC527F63}"/>
                </c:ext>
              </c:extLst>
            </c:dLbl>
            <c:dLbl>
              <c:idx val="1"/>
              <c:delete val="1"/>
              <c:extLst>
                <c:ext xmlns:c15="http://schemas.microsoft.com/office/drawing/2012/chart" uri="{CE6537A1-D6FC-4f65-9D91-7224C49458BB}"/>
                <c:ext xmlns:c16="http://schemas.microsoft.com/office/drawing/2014/chart" uri="{C3380CC4-5D6E-409C-BE32-E72D297353CC}">
                  <c16:uniqueId val="{00000002-E0BA-428D-8688-B85BAC527F6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0.67</c:v>
                </c:pt>
                <c:pt idx="3">
                  <c:v>0.52</c:v>
                </c:pt>
                <c:pt idx="4">
                  <c:v>0.28999999999999998</c:v>
                </c:pt>
              </c:numCache>
            </c:numRef>
          </c:val>
          <c:extLst>
            <c:ext xmlns:c16="http://schemas.microsoft.com/office/drawing/2014/chart" uri="{C3380CC4-5D6E-409C-BE32-E72D297353CC}">
              <c16:uniqueId val="{00000000-E0BA-428D-8688-B85BAC527F63}"/>
            </c:ext>
          </c:extLst>
        </c:ser>
        <c:ser>
          <c:idx val="1"/>
          <c:order val="1"/>
          <c:tx>
            <c:strRef>
              <c:f>Taul1!$C$1</c:f>
              <c:strCache>
                <c:ptCount val="1"/>
                <c:pt idx="0">
                  <c:v>Toimihenkilöitä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1</c:v>
                </c:pt>
                <c:pt idx="1">
                  <c:v>1</c:v>
                </c:pt>
                <c:pt idx="2">
                  <c:v>0.33</c:v>
                </c:pt>
                <c:pt idx="3">
                  <c:v>0.48</c:v>
                </c:pt>
                <c:pt idx="4">
                  <c:v>0.71</c:v>
                </c:pt>
              </c:numCache>
            </c:numRef>
          </c:val>
          <c:extLst>
            <c:ext xmlns:c16="http://schemas.microsoft.com/office/drawing/2014/chart" uri="{C3380CC4-5D6E-409C-BE32-E72D297353CC}">
              <c16:uniqueId val="{00000001-E0BA-428D-8688-B85BAC527F63}"/>
            </c:ext>
          </c:extLst>
        </c:ser>
        <c:dLbls>
          <c:showLegendKey val="0"/>
          <c:showVal val="0"/>
          <c:showCatName val="0"/>
          <c:showSerName val="0"/>
          <c:showPercent val="0"/>
          <c:showBubbleSize val="0"/>
        </c:dLbls>
        <c:gapWidth val="150"/>
        <c:overlap val="100"/>
        <c:axId val="409299823"/>
        <c:axId val="1698494944"/>
      </c:barChart>
      <c:catAx>
        <c:axId val="4092998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98494944"/>
        <c:crosses val="autoZero"/>
        <c:auto val="1"/>
        <c:lblAlgn val="ctr"/>
        <c:lblOffset val="100"/>
        <c:noMultiLvlLbl val="0"/>
      </c:catAx>
      <c:valAx>
        <c:axId val="169849494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09299823"/>
        <c:crosses val="autoZero"/>
        <c:crossBetween val="between"/>
      </c:valAx>
      <c:spPr>
        <a:noFill/>
        <a:ln>
          <a:noFill/>
        </a:ln>
        <a:effectLst/>
      </c:spPr>
    </c:plotArea>
    <c:legend>
      <c:legendPos val="b"/>
      <c:layout>
        <c:manualLayout>
          <c:xMode val="edge"/>
          <c:yMode val="edge"/>
          <c:x val="0.1405433844578951"/>
          <c:y val="0.89840972527362783"/>
          <c:w val="0.73100671939817041"/>
          <c:h val="7.384675591195973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4 280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layout>
                <c:manualLayout>
                  <c:x val="-6.2023030078971926E-3"/>
                  <c:y val="6.8130751455793059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4.5214788927570533E-2"/>
                      <c:h val="6.4329905988968039E-2"/>
                    </c:manualLayout>
                  </c15:layout>
                </c:ext>
                <c:ext xmlns:c16="http://schemas.microsoft.com/office/drawing/2014/chart" uri="{C3380CC4-5D6E-409C-BE32-E72D297353CC}">
                  <c16:uniqueId val="{00000006-FFDC-4765-8AE2-67D3FA8C1470}"/>
                </c:ext>
              </c:extLst>
            </c:dLbl>
            <c:dLbl>
              <c:idx val="4"/>
              <c:layout>
                <c:manualLayout>
                  <c:x val="7.7528787598714899E-3"/>
                  <c:y val="5.3787546813518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71-48F1-9E72-A1FBBCEE6B4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formatCode="General">
                  <c:v>210</c:v>
                </c:pt>
                <c:pt idx="3">
                  <c:v>3950</c:v>
                </c:pt>
                <c:pt idx="4">
                  <c:v>120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5 380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F871-48F1-9E72-A1FBBCEE6B45}"/>
                </c:ext>
              </c:extLst>
            </c:dLbl>
            <c:dLbl>
              <c:idx val="1"/>
              <c:delete val="1"/>
              <c:extLst>
                <c:ext xmlns:c15="http://schemas.microsoft.com/office/drawing/2012/chart" uri="{CE6537A1-D6FC-4f65-9D91-7224C49458BB}"/>
                <c:ext xmlns:c16="http://schemas.microsoft.com/office/drawing/2014/chart" uri="{C3380CC4-5D6E-409C-BE32-E72D297353CC}">
                  <c16:uniqueId val="{00000001-F871-48F1-9E72-A1FBBCEE6B45}"/>
                </c:ext>
              </c:extLst>
            </c:dLbl>
            <c:dLbl>
              <c:idx val="2"/>
              <c:layout>
                <c:manualLayout>
                  <c:x val="-3.1011515039485391E-3"/>
                  <c:y val="-5.7373383267752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DC-4765-8AE2-67D3FA8C1470}"/>
                </c:ext>
              </c:extLst>
            </c:dLbl>
            <c:dLbl>
              <c:idx val="4"/>
              <c:layout>
                <c:manualLayout>
                  <c:x val="1.3955181767768625E-2"/>
                  <c:y val="-5.3787546813518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480</c:v>
                </c:pt>
                <c:pt idx="1">
                  <c:v>850</c:v>
                </c:pt>
                <c:pt idx="2" formatCode="General">
                  <c:v>100</c:v>
                </c:pt>
                <c:pt idx="3">
                  <c:v>3650</c:v>
                </c:pt>
                <c:pt idx="4">
                  <c:v>290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480</c:v>
                </c:pt>
                <c:pt idx="1">
                  <c:v>850</c:v>
                </c:pt>
                <c:pt idx="2" formatCode="General">
                  <c:v>320</c:v>
                </c:pt>
                <c:pt idx="3">
                  <c:v>7600</c:v>
                </c:pt>
                <c:pt idx="4">
                  <c:v>410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8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1 620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delete val="1"/>
              <c:extLst>
                <c:ext xmlns:c15="http://schemas.microsoft.com/office/drawing/2012/chart" uri="{CE6537A1-D6FC-4f65-9D91-7224C49458BB}"/>
                <c:ext xmlns:c16="http://schemas.microsoft.com/office/drawing/2014/chart" uri="{C3380CC4-5D6E-409C-BE32-E72D297353CC}">
                  <c16:uniqueId val="{00000006-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formatCode="General">
                  <c:v>0</c:v>
                </c:pt>
                <c:pt idx="3">
                  <c:v>1490</c:v>
                </c:pt>
                <c:pt idx="4">
                  <c:v>120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2 760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C2F8-4676-8BCF-3164D52B02D0}"/>
                </c:ext>
              </c:extLst>
            </c:dLbl>
            <c:dLbl>
              <c:idx val="1"/>
              <c:delete val="1"/>
              <c:extLst>
                <c:ext xmlns:c15="http://schemas.microsoft.com/office/drawing/2012/chart" uri="{CE6537A1-D6FC-4f65-9D91-7224C49458BB}"/>
                <c:ext xmlns:c16="http://schemas.microsoft.com/office/drawing/2014/chart" uri="{C3380CC4-5D6E-409C-BE32-E72D297353CC}">
                  <c16:uniqueId val="{00000000-C2F8-4676-8BCF-3164D52B02D0}"/>
                </c:ext>
              </c:extLst>
            </c:dLbl>
            <c:dLbl>
              <c:idx val="2"/>
              <c:delete val="1"/>
              <c:extLst>
                <c:ext xmlns:c15="http://schemas.microsoft.com/office/drawing/2012/chart" uri="{CE6537A1-D6FC-4f65-9D91-7224C49458BB}"/>
                <c:ext xmlns:c16="http://schemas.microsoft.com/office/drawing/2014/chart" uri="{C3380CC4-5D6E-409C-BE32-E72D297353CC}">
                  <c16:uniqueId val="{00000007-FFDC-4765-8AE2-67D3FA8C1470}"/>
                </c:ext>
              </c:extLst>
            </c:dLbl>
            <c:dLbl>
              <c:idx val="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6="http://schemas.microsoft.com/office/drawing/2014/chart" uri="{C3380CC4-5D6E-409C-BE32-E72D297353CC}">
                  <c16:uniqueId val="{0000000A-FFDC-4765-8AE2-67D3FA8C147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330</c:v>
                </c:pt>
                <c:pt idx="1">
                  <c:v>750</c:v>
                </c:pt>
                <c:pt idx="2" formatCode="General">
                  <c:v>0</c:v>
                </c:pt>
                <c:pt idx="3">
                  <c:v>1380</c:v>
                </c:pt>
                <c:pt idx="4">
                  <c:v>300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330</c:v>
                </c:pt>
                <c:pt idx="1">
                  <c:v>750</c:v>
                </c:pt>
                <c:pt idx="2" formatCode="General">
                  <c:v>0</c:v>
                </c:pt>
                <c:pt idx="3">
                  <c:v>2870</c:v>
                </c:pt>
                <c:pt idx="4">
                  <c:v>420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35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6 910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1010</c:v>
                </c:pt>
                <c:pt idx="3">
                  <c:v>5370</c:v>
                </c:pt>
                <c:pt idx="4">
                  <c:v>530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10 230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8024-42EE-8EE6-B3FD2986E5E7}"/>
                </c:ext>
              </c:extLst>
            </c:dLbl>
            <c:dLbl>
              <c:idx val="1"/>
              <c:delete val="1"/>
              <c:extLst>
                <c:ext xmlns:c15="http://schemas.microsoft.com/office/drawing/2012/chart" uri="{CE6537A1-D6FC-4f65-9D91-7224C49458BB}"/>
                <c:ext xmlns:c16="http://schemas.microsoft.com/office/drawing/2014/chart" uri="{C3380CC4-5D6E-409C-BE32-E72D297353CC}">
                  <c16:uniqueId val="{00000000-8024-42EE-8EE6-B3FD2986E5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1460</c:v>
                </c:pt>
                <c:pt idx="1">
                  <c:v>2010</c:v>
                </c:pt>
                <c:pt idx="2" formatCode="General">
                  <c:v>500</c:v>
                </c:pt>
                <c:pt idx="3">
                  <c:v>4960</c:v>
                </c:pt>
                <c:pt idx="4">
                  <c:v>1300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1460</c:v>
                </c:pt>
                <c:pt idx="1">
                  <c:v>2010</c:v>
                </c:pt>
                <c:pt idx="2">
                  <c:v>1510</c:v>
                </c:pt>
                <c:pt idx="3">
                  <c:v>10330</c:v>
                </c:pt>
                <c:pt idx="4">
                  <c:v>1830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1200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3 520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layout>
                <c:manualLayout>
                  <c:x val="4.6517272559228945E-3"/>
                  <c:y val="-5.7373383267752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CD-4B4D-A5F1-862893120B41}"/>
                </c:ext>
              </c:extLst>
            </c:dLbl>
            <c:dLbl>
              <c:idx val="4"/>
              <c:layout>
                <c:manualLayout>
                  <c:x val="6.2023030078970781E-3"/>
                  <c:y val="-3.2272528088111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CD-4B4D-A5F1-862893120B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400</c:v>
                </c:pt>
                <c:pt idx="3">
                  <c:v>2980</c:v>
                </c:pt>
                <c:pt idx="4">
                  <c:v>140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6 480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8024-42EE-8EE6-B3FD2986E5E7}"/>
                </c:ext>
              </c:extLst>
            </c:dLbl>
            <c:dLbl>
              <c:idx val="1"/>
              <c:delete val="1"/>
              <c:extLst>
                <c:ext xmlns:c15="http://schemas.microsoft.com/office/drawing/2012/chart" uri="{CE6537A1-D6FC-4f65-9D91-7224C49458BB}"/>
                <c:ext xmlns:c16="http://schemas.microsoft.com/office/drawing/2014/chart" uri="{C3380CC4-5D6E-409C-BE32-E72D297353CC}">
                  <c16:uniqueId val="{00000000-8024-42EE-8EE6-B3FD2986E5E7}"/>
                </c:ext>
              </c:extLst>
            </c:dLbl>
            <c:dLbl>
              <c:idx val="4"/>
              <c:layout>
                <c:manualLayout>
                  <c:x val="4.6517272559228372E-3"/>
                  <c:y val="3.9444200996580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CD-4B4D-A5F1-862893120B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1040</c:v>
                </c:pt>
                <c:pt idx="1">
                  <c:v>2150</c:v>
                </c:pt>
                <c:pt idx="2" formatCode="General">
                  <c:v>200</c:v>
                </c:pt>
                <c:pt idx="3">
                  <c:v>2750</c:v>
                </c:pt>
                <c:pt idx="4">
                  <c:v>350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1040</c:v>
                </c:pt>
                <c:pt idx="1">
                  <c:v>2150</c:v>
                </c:pt>
                <c:pt idx="2">
                  <c:v>600</c:v>
                </c:pt>
                <c:pt idx="3">
                  <c:v>5720</c:v>
                </c:pt>
                <c:pt idx="4">
                  <c:v>490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600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C51-4743-AFC4-F061F74A4A86}"/>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C51-4743-AFC4-F061F74A4A86}"/>
              </c:ext>
            </c:extLst>
          </c:dPt>
          <c:cat>
            <c:strRef>
              <c:f>vienti!$A$2:$A$3</c:f>
              <c:strCache>
                <c:ptCount val="2"/>
                <c:pt idx="0">
                  <c:v>Teknologiateollisuus</c:v>
                </c:pt>
                <c:pt idx="1">
                  <c:v>Muut toimialat</c:v>
                </c:pt>
              </c:strCache>
            </c:strRef>
          </c:cat>
          <c:val>
            <c:numRef>
              <c:f>vienti!$B$2:$B$3</c:f>
              <c:numCache>
                <c:formatCode>General</c:formatCode>
                <c:ptCount val="2"/>
                <c:pt idx="0">
                  <c:v>46</c:v>
                </c:pt>
                <c:pt idx="1">
                  <c:v>54</c:v>
                </c:pt>
              </c:numCache>
            </c:numRef>
          </c:val>
          <c:extLst>
            <c:ext xmlns:c16="http://schemas.microsoft.com/office/drawing/2014/chart" uri="{C3380CC4-5D6E-409C-BE32-E72D297353CC}">
              <c16:uniqueId val="{00000004-EC51-4743-AFC4-F061F74A4A86}"/>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1 380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630</c:v>
                </c:pt>
                <c:pt idx="3">
                  <c:v>570</c:v>
                </c:pt>
                <c:pt idx="4">
                  <c:v>180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1 910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8024-42EE-8EE6-B3FD2986E5E7}"/>
                </c:ext>
              </c:extLst>
            </c:dLbl>
            <c:dLbl>
              <c:idx val="1"/>
              <c:delete val="1"/>
              <c:extLst>
                <c:ext xmlns:c15="http://schemas.microsoft.com/office/drawing/2012/chart" uri="{CE6537A1-D6FC-4f65-9D91-7224C49458BB}"/>
                <c:ext xmlns:c16="http://schemas.microsoft.com/office/drawing/2014/chart" uri="{C3380CC4-5D6E-409C-BE32-E72D297353CC}">
                  <c16:uniqueId val="{00000000-8024-42EE-8EE6-B3FD2986E5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370</c:v>
                </c:pt>
                <c:pt idx="1">
                  <c:v>250</c:v>
                </c:pt>
                <c:pt idx="2" formatCode="General">
                  <c:v>310</c:v>
                </c:pt>
                <c:pt idx="3">
                  <c:v>520</c:v>
                </c:pt>
                <c:pt idx="4">
                  <c:v>450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370</c:v>
                </c:pt>
                <c:pt idx="1">
                  <c:v>250</c:v>
                </c:pt>
                <c:pt idx="2">
                  <c:v>940</c:v>
                </c:pt>
                <c:pt idx="3">
                  <c:v>1090</c:v>
                </c:pt>
                <c:pt idx="4">
                  <c:v>640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150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5 050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layout>
                <c:manualLayout>
                  <c:x val="-6.2023030078971926E-3"/>
                  <c:y val="-3.2272528088111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DC-4765-8AE2-67D3FA8C1470}"/>
                </c:ext>
              </c:extLst>
            </c:dLbl>
            <c:dLbl>
              <c:idx val="4"/>
              <c:layout>
                <c:manualLayout>
                  <c:x val="-1.550575751974355E-3"/>
                  <c:y val="-5.0201710359283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87-41C2-A15C-4B5EB11BE0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60</c:v>
                </c:pt>
                <c:pt idx="3">
                  <c:v>4650</c:v>
                </c:pt>
                <c:pt idx="4">
                  <c:v>340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11 410</c:v>
                </c:pt>
              </c:strCache>
            </c:strRef>
          </c:tx>
          <c:spPr>
            <a:solidFill>
              <a:schemeClr val="accent3"/>
            </a:solidFill>
            <a:ln>
              <a:noFill/>
            </a:ln>
            <a:effectLst/>
          </c:spPr>
          <c:invertIfNegative val="0"/>
          <c:dLbls>
            <c:dLbl>
              <c:idx val="2"/>
              <c:layout>
                <c:manualLayout>
                  <c:x val="1.7056333271717277E-2"/>
                  <c:y val="-3.2272528088111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3610</c:v>
                </c:pt>
                <c:pt idx="1">
                  <c:v>2640</c:v>
                </c:pt>
                <c:pt idx="2" formatCode="General">
                  <c:v>30</c:v>
                </c:pt>
                <c:pt idx="3">
                  <c:v>4290</c:v>
                </c:pt>
                <c:pt idx="4">
                  <c:v>840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BB0F-498C-9CF8-F7D628BA8379}"/>
                </c:ext>
              </c:extLst>
            </c:dLbl>
            <c:dLbl>
              <c:idx val="1"/>
              <c:delete val="1"/>
              <c:extLst>
                <c:ext xmlns:c15="http://schemas.microsoft.com/office/drawing/2012/chart" uri="{CE6537A1-D6FC-4f65-9D91-7224C49458BB}"/>
                <c:ext xmlns:c16="http://schemas.microsoft.com/office/drawing/2014/chart" uri="{C3380CC4-5D6E-409C-BE32-E72D297353CC}">
                  <c16:uniqueId val="{00000000-BB0F-498C-9CF8-F7D628BA8379}"/>
                </c:ext>
              </c:extLst>
            </c:dLbl>
            <c:dLbl>
              <c:idx val="2"/>
              <c:layout>
                <c:manualLayout>
                  <c:x val="4.8083231976144031E-2"/>
                  <c:y val="-7.171672908469124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DC-4765-8AE2-67D3FA8C1470}"/>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3610</c:v>
                </c:pt>
                <c:pt idx="1">
                  <c:v>2640</c:v>
                </c:pt>
                <c:pt idx="2">
                  <c:v>90</c:v>
                </c:pt>
                <c:pt idx="3">
                  <c:v>8940</c:v>
                </c:pt>
                <c:pt idx="4">
                  <c:v>1180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1000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3 830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4"/>
              <c:layout>
                <c:manualLayout>
                  <c:x val="1.0854030263820086E-2"/>
                  <c:y val="-3.9444200996580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13-4BA7-8917-749E0062896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2560</c:v>
                </c:pt>
                <c:pt idx="3">
                  <c:v>1260</c:v>
                </c:pt>
                <c:pt idx="4">
                  <c:v>10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4  070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8E13-4BA7-8917-749E0062896D}"/>
                </c:ext>
              </c:extLst>
            </c:dLbl>
            <c:dLbl>
              <c:idx val="1"/>
              <c:delete val="1"/>
              <c:extLst>
                <c:ext xmlns:c15="http://schemas.microsoft.com/office/drawing/2012/chart" uri="{CE6537A1-D6FC-4f65-9D91-7224C49458BB}"/>
                <c:ext xmlns:c16="http://schemas.microsoft.com/office/drawing/2014/chart" uri="{C3380CC4-5D6E-409C-BE32-E72D297353CC}">
                  <c16:uniqueId val="{00000000-8E13-4BA7-8917-749E0062896D}"/>
                </c:ext>
              </c:extLst>
            </c:dLbl>
            <c:dLbl>
              <c:idx val="4"/>
              <c:layout>
                <c:manualLayout>
                  <c:x val="9.3034545118458444E-3"/>
                  <c:y val="5.73733832677529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400</c:v>
                </c:pt>
                <c:pt idx="1">
                  <c:v>1230</c:v>
                </c:pt>
                <c:pt idx="2">
                  <c:v>1260</c:v>
                </c:pt>
                <c:pt idx="3">
                  <c:v>1170</c:v>
                </c:pt>
                <c:pt idx="4">
                  <c:v>20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dLbl>
              <c:idx val="4"/>
              <c:layout>
                <c:manualLayout>
                  <c:x val="3.6268333116415405E-2"/>
                  <c:y val="-3.58583645423456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0F-498C-9CF8-F7D628BA83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400</c:v>
                </c:pt>
                <c:pt idx="1">
                  <c:v>1230</c:v>
                </c:pt>
                <c:pt idx="2">
                  <c:v>3820</c:v>
                </c:pt>
                <c:pt idx="3">
                  <c:v>2430</c:v>
                </c:pt>
                <c:pt idx="4">
                  <c:v>30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400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10 830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layout>
                <c:manualLayout>
                  <c:x val="0"/>
                  <c:y val="3.9444200996580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DC-4765-8AE2-67D3FA8C1470}"/>
                </c:ext>
              </c:extLst>
            </c:dLbl>
            <c:dLbl>
              <c:idx val="4"/>
              <c:layout>
                <c:manualLayout>
                  <c:x val="-1.137075749185067E-16"/>
                  <c:y val="-5.0201710359283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87-41C2-A15C-4B5EB11BE0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440</c:v>
                </c:pt>
                <c:pt idx="3">
                  <c:v>9540</c:v>
                </c:pt>
                <c:pt idx="4">
                  <c:v>850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27 990</c:v>
                </c:pt>
              </c:strCache>
            </c:strRef>
          </c:tx>
          <c:spPr>
            <a:solidFill>
              <a:schemeClr val="accent3"/>
            </a:solidFill>
            <a:ln>
              <a:noFill/>
            </a:ln>
            <a:effectLst/>
          </c:spPr>
          <c:invertIfNegative val="0"/>
          <c:dLbls>
            <c:dLbl>
              <c:idx val="2"/>
              <c:layout>
                <c:manualLayout>
                  <c:x val="-7.7528787598714899E-3"/>
                  <c:y val="-7.8888401993160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9530</c:v>
                </c:pt>
                <c:pt idx="1">
                  <c:v>7350</c:v>
                </c:pt>
                <c:pt idx="2">
                  <c:v>220</c:v>
                </c:pt>
                <c:pt idx="3">
                  <c:v>8800</c:v>
                </c:pt>
                <c:pt idx="4">
                  <c:v>2100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9530</c:v>
                </c:pt>
                <c:pt idx="1">
                  <c:v>7350</c:v>
                </c:pt>
                <c:pt idx="2">
                  <c:v>660</c:v>
                </c:pt>
                <c:pt idx="3">
                  <c:v>18340</c:v>
                </c:pt>
                <c:pt idx="4">
                  <c:v>2940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22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7 850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layout>
                <c:manualLayout>
                  <c:x val="0"/>
                  <c:y val="3.9444200996580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DC-4765-8AE2-67D3FA8C1470}"/>
                </c:ext>
              </c:extLst>
            </c:dLbl>
            <c:dLbl>
              <c:idx val="4"/>
              <c:layout>
                <c:manualLayout>
                  <c:x val="-5.6853787459253348E-17"/>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87-41C2-A15C-4B5EB11BE0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1120</c:v>
                </c:pt>
                <c:pt idx="3">
                  <c:v>5630</c:v>
                </c:pt>
                <c:pt idx="4">
                  <c:v>1090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11 560</c:v>
                </c:pt>
              </c:strCache>
            </c:strRef>
          </c:tx>
          <c:spPr>
            <a:solidFill>
              <a:schemeClr val="accent3"/>
            </a:solidFill>
            <a:ln>
              <a:noFill/>
            </a:ln>
            <a:effectLst/>
          </c:spPr>
          <c:invertIfNegative val="0"/>
          <c:dLbls>
            <c:dLbl>
              <c:idx val="2"/>
              <c:layout>
                <c:manualLayout>
                  <c:x val="4.6517272559228372E-3"/>
                  <c:y val="-5.7373383267752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DC-4765-8AE2-67D3FA8C1470}"/>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20-439D-A474-746C65DA10A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20-439D-A474-746C65DA10A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1150</c:v>
                </c:pt>
                <c:pt idx="1">
                  <c:v>1960</c:v>
                </c:pt>
                <c:pt idx="2">
                  <c:v>550</c:v>
                </c:pt>
                <c:pt idx="3">
                  <c:v>5200</c:v>
                </c:pt>
                <c:pt idx="4">
                  <c:v>2710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1150</c:v>
                </c:pt>
                <c:pt idx="1">
                  <c:v>1960</c:v>
                </c:pt>
                <c:pt idx="2">
                  <c:v>1670</c:v>
                </c:pt>
                <c:pt idx="3">
                  <c:v>10830</c:v>
                </c:pt>
                <c:pt idx="4">
                  <c:v>3800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12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398513107737183"/>
          <c:y val="0.12304811910172256"/>
          <c:w val="0.49487418726022542"/>
          <c:h val="0.69074249967247481"/>
        </c:manualLayout>
      </c:layout>
      <c:barChart>
        <c:barDir val="bar"/>
        <c:grouping val="stacked"/>
        <c:varyColors val="0"/>
        <c:ser>
          <c:idx val="0"/>
          <c:order val="0"/>
          <c:tx>
            <c:strRef>
              <c:f>Taul1!$B$1</c:f>
              <c:strCache>
                <c:ptCount val="1"/>
                <c:pt idx="0">
                  <c:v>Työntekijät, yhteensä 2 500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layout>
                <c:manualLayout>
                  <c:x val="7.7528787598714335E-3"/>
                  <c:y val="5.3787546813518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DC-4765-8AE2-67D3FA8C1470}"/>
                </c:ext>
              </c:extLst>
            </c:dLbl>
            <c:dLbl>
              <c:idx val="4"/>
              <c:layout>
                <c:manualLayout>
                  <c:x val="-5.6853787459253348E-17"/>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87-41C2-A15C-4B5EB11BE0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80</c:v>
                </c:pt>
                <c:pt idx="3">
                  <c:v>2070</c:v>
                </c:pt>
                <c:pt idx="4">
                  <c:v>350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4 470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7FBD-4C2F-AD97-F14C103F0C9F}"/>
                </c:ext>
              </c:extLst>
            </c:dLbl>
            <c:dLbl>
              <c:idx val="1"/>
              <c:delete val="1"/>
              <c:extLst>
                <c:ext xmlns:c15="http://schemas.microsoft.com/office/drawing/2012/chart" uri="{CE6537A1-D6FC-4f65-9D91-7224C49458BB}"/>
                <c:ext xmlns:c16="http://schemas.microsoft.com/office/drawing/2014/chart" uri="{C3380CC4-5D6E-409C-BE32-E72D297353CC}">
                  <c16:uniqueId val="{00000000-7FBD-4C2F-AD97-F14C103F0C9F}"/>
                </c:ext>
              </c:extLst>
            </c:dLbl>
            <c:dLbl>
              <c:idx val="2"/>
              <c:layout>
                <c:manualLayout>
                  <c:x val="1.3955181767768682E-2"/>
                  <c:y val="-3.2272528088111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850</c:v>
                </c:pt>
                <c:pt idx="1">
                  <c:v>810</c:v>
                </c:pt>
                <c:pt idx="2">
                  <c:v>40</c:v>
                </c:pt>
                <c:pt idx="3">
                  <c:v>1910</c:v>
                </c:pt>
                <c:pt idx="4">
                  <c:v>860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850</c:v>
                </c:pt>
                <c:pt idx="1">
                  <c:v>810</c:v>
                </c:pt>
                <c:pt idx="2">
                  <c:v>110</c:v>
                </c:pt>
                <c:pt idx="3">
                  <c:v>3990</c:v>
                </c:pt>
                <c:pt idx="4">
                  <c:v>1210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4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7 650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2410</c:v>
                </c:pt>
                <c:pt idx="3">
                  <c:v>3270</c:v>
                </c:pt>
                <c:pt idx="4">
                  <c:v>1980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18 530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4A51-4977-BD14-94E6DBA5D2EA}"/>
                </c:ext>
              </c:extLst>
            </c:dLbl>
            <c:dLbl>
              <c:idx val="1"/>
              <c:delete val="1"/>
              <c:extLst>
                <c:ext xmlns:c15="http://schemas.microsoft.com/office/drawing/2012/chart" uri="{CE6537A1-D6FC-4f65-9D91-7224C49458BB}"/>
                <c:ext xmlns:c16="http://schemas.microsoft.com/office/drawing/2014/chart" uri="{C3380CC4-5D6E-409C-BE32-E72D297353CC}">
                  <c16:uniqueId val="{00000000-4A51-4977-BD14-94E6DBA5D2E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5210</c:v>
                </c:pt>
                <c:pt idx="1">
                  <c:v>4230</c:v>
                </c:pt>
                <c:pt idx="2">
                  <c:v>1190</c:v>
                </c:pt>
                <c:pt idx="3">
                  <c:v>3020</c:v>
                </c:pt>
                <c:pt idx="4">
                  <c:v>4890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5210</c:v>
                </c:pt>
                <c:pt idx="1">
                  <c:v>4230</c:v>
                </c:pt>
                <c:pt idx="2">
                  <c:v>3590</c:v>
                </c:pt>
                <c:pt idx="3">
                  <c:v>6280</c:v>
                </c:pt>
                <c:pt idx="4">
                  <c:v>6870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8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3 880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layout>
                <c:manualLayout>
                  <c:x val="-3.1011515039485963E-3"/>
                  <c:y val="-5.7373383267752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90</c:v>
                </c:pt>
                <c:pt idx="3">
                  <c:v>3440</c:v>
                </c:pt>
                <c:pt idx="4">
                  <c:v>350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7 300</c:v>
                </c:pt>
              </c:strCache>
            </c:strRef>
          </c:tx>
          <c:spPr>
            <a:solidFill>
              <a:schemeClr val="accent3"/>
            </a:solidFill>
            <a:ln>
              <a:noFill/>
            </a:ln>
            <a:effectLst/>
          </c:spPr>
          <c:invertIfNegative val="0"/>
          <c:dLbls>
            <c:dLbl>
              <c:idx val="2"/>
              <c:layout>
                <c:manualLayout>
                  <c:x val="1.8606909023691463E-2"/>
                  <c:y val="-3.2272528088111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1440</c:v>
                </c:pt>
                <c:pt idx="1">
                  <c:v>1770</c:v>
                </c:pt>
                <c:pt idx="2">
                  <c:v>40</c:v>
                </c:pt>
                <c:pt idx="3">
                  <c:v>3170</c:v>
                </c:pt>
                <c:pt idx="4">
                  <c:v>880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1440</c:v>
                </c:pt>
                <c:pt idx="1">
                  <c:v>1770</c:v>
                </c:pt>
                <c:pt idx="2">
                  <c:v>140</c:v>
                </c:pt>
                <c:pt idx="3">
                  <c:v>6610</c:v>
                </c:pt>
                <c:pt idx="4">
                  <c:v>1230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7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5 820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1580</c:v>
                </c:pt>
                <c:pt idx="3">
                  <c:v>4030</c:v>
                </c:pt>
                <c:pt idx="4">
                  <c:v>210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7 310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6E02-4123-A3F6-F880B2A2A52A}"/>
                </c:ext>
              </c:extLst>
            </c:dLbl>
            <c:dLbl>
              <c:idx val="1"/>
              <c:delete val="1"/>
              <c:extLst>
                <c:ext xmlns:c15="http://schemas.microsoft.com/office/drawing/2012/chart" uri="{CE6537A1-D6FC-4f65-9D91-7224C49458BB}"/>
                <c:ext xmlns:c16="http://schemas.microsoft.com/office/drawing/2014/chart" uri="{C3380CC4-5D6E-409C-BE32-E72D297353CC}">
                  <c16:uniqueId val="{00000000-6E02-4123-A3F6-F880B2A2A52A}"/>
                </c:ext>
              </c:extLst>
            </c:dLbl>
            <c:dLbl>
              <c:idx val="4"/>
              <c:layout>
                <c:manualLayout>
                  <c:x val="0"/>
                  <c:y val="-2.15150187254073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760</c:v>
                </c:pt>
                <c:pt idx="1">
                  <c:v>1540</c:v>
                </c:pt>
                <c:pt idx="2">
                  <c:v>780</c:v>
                </c:pt>
                <c:pt idx="3">
                  <c:v>3720</c:v>
                </c:pt>
                <c:pt idx="4">
                  <c:v>510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760</c:v>
                </c:pt>
                <c:pt idx="1">
                  <c:v>1540</c:v>
                </c:pt>
                <c:pt idx="2">
                  <c:v>2350</c:v>
                </c:pt>
                <c:pt idx="3">
                  <c:v>7760</c:v>
                </c:pt>
                <c:pt idx="4">
                  <c:v>710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8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18 160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layout>
                <c:manualLayout>
                  <c:x val="-2.325863627961447E-2"/>
                  <c:y val="-6.09592197219876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410</c:v>
                </c:pt>
                <c:pt idx="3">
                  <c:v>12140</c:v>
                </c:pt>
                <c:pt idx="4">
                  <c:v>5610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95 040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520F-46AC-A2D7-07EF5B8A3F68}"/>
                </c:ext>
              </c:extLst>
            </c:dLbl>
            <c:dLbl>
              <c:idx val="1"/>
              <c:delete val="1"/>
              <c:extLst>
                <c:ext xmlns:c15="http://schemas.microsoft.com/office/drawing/2012/chart" uri="{CE6537A1-D6FC-4f65-9D91-7224C49458BB}"/>
                <c:ext xmlns:c16="http://schemas.microsoft.com/office/drawing/2014/chart" uri="{C3380CC4-5D6E-409C-BE32-E72D297353CC}">
                  <c16:uniqueId val="{00000000-520F-46AC-A2D7-07EF5B8A3F68}"/>
                </c:ext>
              </c:extLst>
            </c:dLbl>
            <c:dLbl>
              <c:idx val="2"/>
              <c:layout>
                <c:manualLayout>
                  <c:x val="7.7528787598714335E-3"/>
                  <c:y val="5.3787546813518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48070</c:v>
                </c:pt>
                <c:pt idx="1">
                  <c:v>21690</c:v>
                </c:pt>
                <c:pt idx="2">
                  <c:v>200</c:v>
                </c:pt>
                <c:pt idx="3">
                  <c:v>11210</c:v>
                </c:pt>
                <c:pt idx="4">
                  <c:v>13870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48070</c:v>
                </c:pt>
                <c:pt idx="1">
                  <c:v>21690</c:v>
                </c:pt>
                <c:pt idx="2">
                  <c:v>610</c:v>
                </c:pt>
                <c:pt idx="3">
                  <c:v>23350</c:v>
                </c:pt>
                <c:pt idx="4">
                  <c:v>19480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50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AC-4D6C-9563-29B2942442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AC-4D6C-9563-29B2942442ED}"/>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CAAC-4D6C-9563-29B2942442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11 130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layout>
                <c:manualLayout>
                  <c:x val="-1.5505757519743037E-2"/>
                  <c:y val="-3.5858364542345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DC-4765-8AE2-67D3FA8C1470}"/>
                </c:ext>
              </c:extLst>
            </c:dLbl>
            <c:dLbl>
              <c:idx val="4"/>
              <c:layout>
                <c:manualLayout>
                  <c:x val="-1.2404606015794385E-2"/>
                  <c:y val="-4.3030037450814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87-41C2-A15C-4B5EB11BE0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220</c:v>
                </c:pt>
                <c:pt idx="3">
                  <c:v>9880</c:v>
                </c:pt>
                <c:pt idx="4">
                  <c:v>1030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20 420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3A83-4E44-BA7B-DA992C42FC6E}"/>
                </c:ext>
              </c:extLst>
            </c:dLbl>
            <c:dLbl>
              <c:idx val="1"/>
              <c:delete val="1"/>
              <c:extLst>
                <c:ext xmlns:c15="http://schemas.microsoft.com/office/drawing/2012/chart" uri="{CE6537A1-D6FC-4f65-9D91-7224C49458BB}"/>
                <c:ext xmlns:c16="http://schemas.microsoft.com/office/drawing/2014/chart" uri="{C3380CC4-5D6E-409C-BE32-E72D297353CC}">
                  <c16:uniqueId val="{00000000-3A83-4E44-BA7B-DA992C42FC6E}"/>
                </c:ext>
              </c:extLst>
            </c:dLbl>
            <c:dLbl>
              <c:idx val="2"/>
              <c:layout>
                <c:manualLayout>
                  <c:x val="4.6517272559228372E-3"/>
                  <c:y val="3.9444200996580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4240</c:v>
                </c:pt>
                <c:pt idx="1">
                  <c:v>4400</c:v>
                </c:pt>
                <c:pt idx="2">
                  <c:v>110</c:v>
                </c:pt>
                <c:pt idx="3">
                  <c:v>9120</c:v>
                </c:pt>
                <c:pt idx="4">
                  <c:v>2550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4240</c:v>
                </c:pt>
                <c:pt idx="1">
                  <c:v>4400</c:v>
                </c:pt>
                <c:pt idx="2">
                  <c:v>330</c:v>
                </c:pt>
                <c:pt idx="3">
                  <c:v>19000</c:v>
                </c:pt>
                <c:pt idx="4">
                  <c:v>3580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20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Etelä-Karjala</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0.0\ %</c:formatCode>
                <c:ptCount val="9"/>
                <c:pt idx="0">
                  <c:v>0.06</c:v>
                </c:pt>
                <c:pt idx="1">
                  <c:v>0.13</c:v>
                </c:pt>
                <c:pt idx="2">
                  <c:v>0.12</c:v>
                </c:pt>
                <c:pt idx="3">
                  <c:v>0.11</c:v>
                </c:pt>
                <c:pt idx="4">
                  <c:v>0.13</c:v>
                </c:pt>
                <c:pt idx="5">
                  <c:v>0.13</c:v>
                </c:pt>
                <c:pt idx="6">
                  <c:v>0.13</c:v>
                </c:pt>
                <c:pt idx="7">
                  <c:v>0.12</c:v>
                </c:pt>
                <c:pt idx="8">
                  <c:v>0.06</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Etelä-Pohjanmaa</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0.0\ %</c:formatCode>
                <c:ptCount val="9"/>
                <c:pt idx="0">
                  <c:v>0.09</c:v>
                </c:pt>
                <c:pt idx="1">
                  <c:v>0.08</c:v>
                </c:pt>
                <c:pt idx="2">
                  <c:v>0.1</c:v>
                </c:pt>
                <c:pt idx="3">
                  <c:v>0.13</c:v>
                </c:pt>
                <c:pt idx="4">
                  <c:v>0.12</c:v>
                </c:pt>
                <c:pt idx="5">
                  <c:v>0.15</c:v>
                </c:pt>
                <c:pt idx="6">
                  <c:v>0.11</c:v>
                </c:pt>
                <c:pt idx="7">
                  <c:v>0.12</c:v>
                </c:pt>
                <c:pt idx="8">
                  <c:v>0.09</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3.0269229967138911E-3"/>
                  <c:y val="1.972224167295364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4"/>
              <c:layout>
                <c:manualLayout>
                  <c:x val="2.875520242149062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C4-4A44-8C98-9339D61414FB}"/>
                </c:ext>
              </c:extLst>
            </c:dLbl>
            <c:dLbl>
              <c:idx val="8"/>
              <c:layout>
                <c:manualLayout>
                  <c:x val="1.2107453651153992E-2"/>
                  <c:y val="-2.15150187254074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C4-4A44-8C98-9339D61414F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Etelä-Savo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0.11</c:v>
                </c:pt>
                <c:pt idx="1">
                  <c:v>0.13</c:v>
                </c:pt>
                <c:pt idx="2">
                  <c:v>0.1</c:v>
                </c:pt>
                <c:pt idx="3">
                  <c:v>0.11</c:v>
                </c:pt>
                <c:pt idx="4">
                  <c:v>0.11</c:v>
                </c:pt>
                <c:pt idx="5">
                  <c:v>0.09</c:v>
                </c:pt>
                <c:pt idx="6">
                  <c:v>0.11</c:v>
                </c:pt>
                <c:pt idx="7">
                  <c:v>0.14000000000000001</c:v>
                </c:pt>
                <c:pt idx="8">
                  <c:v>0.09</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Kainuu</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0.05</c:v>
                </c:pt>
                <c:pt idx="1">
                  <c:v>7.0000000000000007E-2</c:v>
                </c:pt>
                <c:pt idx="2">
                  <c:v>0.11</c:v>
                </c:pt>
                <c:pt idx="3">
                  <c:v>0.1</c:v>
                </c:pt>
                <c:pt idx="4">
                  <c:v>0.09</c:v>
                </c:pt>
                <c:pt idx="5">
                  <c:v>0.09</c:v>
                </c:pt>
                <c:pt idx="6">
                  <c:v>0.14000000000000001</c:v>
                </c:pt>
                <c:pt idx="7">
                  <c:v>0.18</c:v>
                </c:pt>
                <c:pt idx="8">
                  <c:v>0.16</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2"/>
              <c:layout>
                <c:manualLayout>
                  <c:x val="2.1188043889519486E-2"/>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3D-419E-BE77-C4ABD36D2A26}"/>
                </c:ext>
              </c:extLst>
            </c:dLbl>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Kanta-Häme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0.1</c:v>
                </c:pt>
                <c:pt idx="1">
                  <c:v>0.11</c:v>
                </c:pt>
                <c:pt idx="2">
                  <c:v>0.11</c:v>
                </c:pt>
                <c:pt idx="3">
                  <c:v>0.12</c:v>
                </c:pt>
                <c:pt idx="4">
                  <c:v>0.11</c:v>
                </c:pt>
                <c:pt idx="5">
                  <c:v>0.12</c:v>
                </c:pt>
                <c:pt idx="6">
                  <c:v>0.12</c:v>
                </c:pt>
                <c:pt idx="7">
                  <c:v>0.13</c:v>
                </c:pt>
                <c:pt idx="8">
                  <c:v>0.08</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2"/>
              <c:layout>
                <c:manualLayout>
                  <c:x val="2.2701475595913734E-2"/>
                  <c:y val="3.58583645423457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96-49DD-8C3B-299103A9E799}"/>
                </c:ext>
              </c:extLst>
            </c:dLbl>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6"/>
              <c:layout>
                <c:manualLayout>
                  <c:x val="3.026863412788498E-2"/>
                  <c:y val="-1.6434893891278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96-49DD-8C3B-299103A9E799}"/>
                </c:ext>
              </c:extLst>
            </c:dLbl>
            <c:dLbl>
              <c:idx val="7"/>
              <c:layout>
                <c:manualLayout>
                  <c:x val="1.8161180476730876E-2"/>
                  <c:y val="1.4343345816938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96-49DD-8C3B-299103A9E79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Keski-Pohjanmaa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0.09</c:v>
                </c:pt>
                <c:pt idx="1">
                  <c:v>7.0000000000000007E-2</c:v>
                </c:pt>
                <c:pt idx="2">
                  <c:v>0.09</c:v>
                </c:pt>
                <c:pt idx="3">
                  <c:v>0.14000000000000001</c:v>
                </c:pt>
                <c:pt idx="4">
                  <c:v>0.17</c:v>
                </c:pt>
                <c:pt idx="5">
                  <c:v>0.19</c:v>
                </c:pt>
                <c:pt idx="6">
                  <c:v>0.15</c:v>
                </c:pt>
                <c:pt idx="7">
                  <c:v>0.06</c:v>
                </c:pt>
                <c:pt idx="8">
                  <c:v>0.03</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Keski-Suomi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7.0000000000000007E-2</c:v>
                </c:pt>
                <c:pt idx="1">
                  <c:v>0.1</c:v>
                </c:pt>
                <c:pt idx="2">
                  <c:v>0.1</c:v>
                </c:pt>
                <c:pt idx="3">
                  <c:v>0.13</c:v>
                </c:pt>
                <c:pt idx="4">
                  <c:v>0.12</c:v>
                </c:pt>
                <c:pt idx="5">
                  <c:v>0.13</c:v>
                </c:pt>
                <c:pt idx="6">
                  <c:v>0.12</c:v>
                </c:pt>
                <c:pt idx="7">
                  <c:v>0.13</c:v>
                </c:pt>
                <c:pt idx="8">
                  <c:v>0.09</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1"/>
              <c:layout>
                <c:manualLayout>
                  <c:x val="1.0594021944759743E-2"/>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33-4CF7-8CDE-1537E620B613}"/>
                </c:ext>
              </c:extLst>
            </c:dLbl>
            <c:dLbl>
              <c:idx val="3"/>
              <c:layout>
                <c:manualLayout>
                  <c:x val="1.2107513235079385E-2"/>
                  <c:y val="1.2550568764484529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4"/>
              <c:layout>
                <c:manualLayout>
                  <c:x val="1.6647748770336739E-2"/>
                  <c:y val="3.5858364542345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33-4CF7-8CDE-1537E620B613}"/>
                </c:ext>
              </c:extLst>
            </c:dLbl>
            <c:dLbl>
              <c:idx val="5"/>
              <c:layout>
                <c:manualLayout>
                  <c:x val="1.513431706394249E-2"/>
                  <c:y val="1.4343345816938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33-4CF7-8CDE-1537E620B613}"/>
                </c:ext>
              </c:extLst>
            </c:dLbl>
            <c:dLbl>
              <c:idx val="6"/>
              <c:layout>
                <c:manualLayout>
                  <c:x val="1.6647808354262186E-2"/>
                  <c:y val="7.1716729084691077E-3"/>
                </c:manualLayout>
              </c:layout>
              <c:showLegendKey val="0"/>
              <c:showVal val="1"/>
              <c:showCatName val="0"/>
              <c:showSerName val="0"/>
              <c:showPercent val="0"/>
              <c:showBubbleSize val="0"/>
              <c:extLst>
                <c:ext xmlns:c15="http://schemas.microsoft.com/office/drawing/2012/chart" uri="{CE6537A1-D6FC-4f65-9D91-7224C49458BB}">
                  <c15:layout>
                    <c:manualLayout>
                      <c:w val="5.1971244797578503E-2"/>
                      <c:h val="5.6512782518736704E-2"/>
                    </c:manualLayout>
                  </c15:layout>
                </c:ext>
                <c:ext xmlns:c16="http://schemas.microsoft.com/office/drawing/2014/chart" uri="{C3380CC4-5D6E-409C-BE32-E72D297353CC}">
                  <c16:uniqueId val="{00000003-E633-4CF7-8CDE-1537E620B613}"/>
                </c:ext>
              </c:extLst>
            </c:dLbl>
            <c:dLbl>
              <c:idx val="7"/>
              <c:layout>
                <c:manualLayout>
                  <c:x val="1.8161180476730876E-2"/>
                  <c:y val="1.4343345816938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33-4CF7-8CDE-1537E620B61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Kymenlaakso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0.06</c:v>
                </c:pt>
                <c:pt idx="1">
                  <c:v>0.08</c:v>
                </c:pt>
                <c:pt idx="2">
                  <c:v>0.13</c:v>
                </c:pt>
                <c:pt idx="3">
                  <c:v>0.1</c:v>
                </c:pt>
                <c:pt idx="4">
                  <c:v>0.11</c:v>
                </c:pt>
                <c:pt idx="5">
                  <c:v>0.12</c:v>
                </c:pt>
                <c:pt idx="6">
                  <c:v>0.15</c:v>
                </c:pt>
                <c:pt idx="7">
                  <c:v>0.13</c:v>
                </c:pt>
                <c:pt idx="8">
                  <c:v>0.11</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7"/>
              <c:layout>
                <c:manualLayout>
                  <c:x val="1.0594021944759632E-2"/>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09-43BF-9F52-388AD4077CB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Lappi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0.05</c:v>
                </c:pt>
                <c:pt idx="1">
                  <c:v>0.12</c:v>
                </c:pt>
                <c:pt idx="2">
                  <c:v>0.12</c:v>
                </c:pt>
                <c:pt idx="3">
                  <c:v>0.12</c:v>
                </c:pt>
                <c:pt idx="4">
                  <c:v>0.14000000000000001</c:v>
                </c:pt>
                <c:pt idx="5">
                  <c:v>0.14000000000000001</c:v>
                </c:pt>
                <c:pt idx="6">
                  <c:v>0.13</c:v>
                </c:pt>
                <c:pt idx="7">
                  <c:v>0.13</c:v>
                </c:pt>
                <c:pt idx="8">
                  <c:v>0.06</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7"/>
              <c:layout>
                <c:manualLayout>
                  <c:x val="2.1188043889519375E-2"/>
                  <c:y val="1.4343345816938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AF-42A7-842A-175125AEC33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F9-4D1C-98FB-945B020CF14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F9-4D1C-98FB-945B020CF14A}"/>
              </c:ext>
            </c:extLst>
          </c:dPt>
          <c:cat>
            <c:strRef>
              <c:f>vienti!$A$2:$A$3</c:f>
              <c:strCache>
                <c:ptCount val="2"/>
                <c:pt idx="0">
                  <c:v>Teknologiateollisuus</c:v>
                </c:pt>
                <c:pt idx="1">
                  <c:v>Muut toimialat</c:v>
                </c:pt>
              </c:strCache>
            </c:strRef>
          </c:cat>
          <c:val>
            <c:numRef>
              <c:f>vienti!$B$2:$B$3</c:f>
              <c:numCache>
                <c:formatCode>General</c:formatCode>
                <c:ptCount val="2"/>
                <c:pt idx="0">
                  <c:v>33</c:v>
                </c:pt>
                <c:pt idx="1">
                  <c:v>67</c:v>
                </c:pt>
              </c:numCache>
            </c:numRef>
          </c:val>
          <c:extLst>
            <c:ext xmlns:c16="http://schemas.microsoft.com/office/drawing/2014/chart" uri="{C3380CC4-5D6E-409C-BE32-E72D297353CC}">
              <c16:uniqueId val="{00000004-05F9-4D1C-98FB-945B020CF14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Pirkanmaa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6.9578370202306672E-2</c:v>
                </c:pt>
                <c:pt idx="1">
                  <c:v>8.7351106069200227E-2</c:v>
                </c:pt>
                <c:pt idx="2">
                  <c:v>0.10758177349215353</c:v>
                </c:pt>
                <c:pt idx="3">
                  <c:v>0.1285687275477406</c:v>
                </c:pt>
                <c:pt idx="4">
                  <c:v>0.13027037247116657</c:v>
                </c:pt>
                <c:pt idx="5">
                  <c:v>0.12459822272641331</c:v>
                </c:pt>
                <c:pt idx="6">
                  <c:v>0.12062771790508603</c:v>
                </c:pt>
                <c:pt idx="7">
                  <c:v>0.12819058423142371</c:v>
                </c:pt>
                <c:pt idx="8">
                  <c:v>0.10323312535450936</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2"/>
              <c:layout>
                <c:manualLayout>
                  <c:x val="2.7241770715096481E-2"/>
                  <c:y val="3.58583645423457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05-4A82-9BF9-CC6165587CC9}"/>
                </c:ext>
              </c:extLst>
            </c:dLbl>
            <c:dLbl>
              <c:idx val="3"/>
              <c:layout>
                <c:manualLayout>
                  <c:x val="1.2107513235079385E-2"/>
                  <c:y val="2.3308078127188207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6"/>
              <c:layout>
                <c:manualLayout>
                  <c:x val="2.8755202421490732E-2"/>
                  <c:y val="3.5858364542345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05-4A82-9BF9-CC6165587CC9}"/>
                </c:ext>
              </c:extLst>
            </c:dLbl>
            <c:dLbl>
              <c:idx val="7"/>
              <c:layout>
                <c:manualLayout>
                  <c:x val="1.8161180476730876E-2"/>
                  <c:y val="1.4343345816938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05-4A82-9BF9-CC6165587CC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Pohjanmaa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5.1207729468599035E-2</c:v>
                </c:pt>
                <c:pt idx="1">
                  <c:v>7.9710144927536225E-2</c:v>
                </c:pt>
                <c:pt idx="2">
                  <c:v>9.227053140096618E-2</c:v>
                </c:pt>
                <c:pt idx="3">
                  <c:v>0.10386473429951691</c:v>
                </c:pt>
                <c:pt idx="4">
                  <c:v>0.12318840579710146</c:v>
                </c:pt>
                <c:pt idx="5">
                  <c:v>0.15410628019323672</c:v>
                </c:pt>
                <c:pt idx="6">
                  <c:v>0.16135265700483092</c:v>
                </c:pt>
                <c:pt idx="7">
                  <c:v>0.14057971014492754</c:v>
                </c:pt>
                <c:pt idx="8">
                  <c:v>9.3719806763285021E-2</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4"/>
              <c:layout>
                <c:manualLayout>
                  <c:x val="1.210745365115388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81-43B7-8097-16A52ED09EF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Pohjois-Karjala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0.11</c:v>
                </c:pt>
                <c:pt idx="1">
                  <c:v>0.14000000000000001</c:v>
                </c:pt>
                <c:pt idx="2">
                  <c:v>0.12</c:v>
                </c:pt>
                <c:pt idx="3">
                  <c:v>0.13</c:v>
                </c:pt>
                <c:pt idx="4">
                  <c:v>0.12</c:v>
                </c:pt>
                <c:pt idx="5">
                  <c:v>0.12</c:v>
                </c:pt>
                <c:pt idx="6">
                  <c:v>0.1</c:v>
                </c:pt>
                <c:pt idx="7">
                  <c:v>0.1</c:v>
                </c:pt>
                <c:pt idx="8">
                  <c:v>7.0000000000000007E-2</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1.2107513235079385E-2"/>
                  <c:y val="1.7930594017808337E-3"/>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4"/>
              <c:layout>
                <c:manualLayout>
                  <c:x val="1.362088535754824E-2"/>
                  <c:y val="-7.17167290846912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2D-41D3-BD5B-79695520CB8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Pohjois-Pohjanmaa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0.08</c:v>
                </c:pt>
                <c:pt idx="1">
                  <c:v>0.09</c:v>
                </c:pt>
                <c:pt idx="2">
                  <c:v>0.1</c:v>
                </c:pt>
                <c:pt idx="3">
                  <c:v>0.11</c:v>
                </c:pt>
                <c:pt idx="4">
                  <c:v>0.12</c:v>
                </c:pt>
                <c:pt idx="5">
                  <c:v>0.15</c:v>
                </c:pt>
                <c:pt idx="6">
                  <c:v>0.14000000000000001</c:v>
                </c:pt>
                <c:pt idx="7">
                  <c:v>0.12</c:v>
                </c:pt>
                <c:pt idx="8">
                  <c:v>0.09</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4"/>
              <c:layout>
                <c:manualLayout>
                  <c:x val="1.5134317063942379E-2"/>
                  <c:y val="-7.17167290846912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57-492D-8E85-CB36477CBDB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Pohjois-Savo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0.08</c:v>
                </c:pt>
                <c:pt idx="1">
                  <c:v>0.1</c:v>
                </c:pt>
                <c:pt idx="2">
                  <c:v>0.12</c:v>
                </c:pt>
                <c:pt idx="3">
                  <c:v>0.14000000000000001</c:v>
                </c:pt>
                <c:pt idx="4">
                  <c:v>0.12</c:v>
                </c:pt>
                <c:pt idx="5">
                  <c:v>0.11</c:v>
                </c:pt>
                <c:pt idx="6">
                  <c:v>0.13</c:v>
                </c:pt>
                <c:pt idx="7">
                  <c:v>0.12</c:v>
                </c:pt>
                <c:pt idx="8">
                  <c:v>0.08</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1"/>
              <c:layout>
                <c:manualLayout>
                  <c:x val="1.0594021944759743E-2"/>
                  <c:y val="-2.51008551796419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02-4A2E-8553-9FAE2328660F}"/>
                </c:ext>
              </c:extLst>
            </c:dLbl>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4"/>
              <c:layout>
                <c:manualLayout>
                  <c:x val="2.7241770715096481E-2"/>
                  <c:y val="-1.4343345816938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02-4A2E-8553-9FAE2328660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Päijät-Häme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0.08</c:v>
                </c:pt>
                <c:pt idx="1">
                  <c:v>0.1</c:v>
                </c:pt>
                <c:pt idx="2">
                  <c:v>0.11</c:v>
                </c:pt>
                <c:pt idx="3">
                  <c:v>0.12</c:v>
                </c:pt>
                <c:pt idx="4">
                  <c:v>0.13</c:v>
                </c:pt>
                <c:pt idx="5">
                  <c:v>0.12</c:v>
                </c:pt>
                <c:pt idx="6">
                  <c:v>0.1</c:v>
                </c:pt>
                <c:pt idx="7">
                  <c:v>0.14000000000000001</c:v>
                </c:pt>
                <c:pt idx="8">
                  <c:v>0.1</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1"/>
              <c:layout>
                <c:manualLayout>
                  <c:x val="1.6647748770336739E-2"/>
                  <c:y val="-3.5858364542345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EC-4C2C-8A08-D7FA80377DC0}"/>
                </c:ext>
              </c:extLst>
            </c:dLbl>
            <c:dLbl>
              <c:idx val="2"/>
              <c:layout>
                <c:manualLayout>
                  <c:x val="1.0594021944759743E-2"/>
                  <c:y val="-1.7929182271172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EC-4C2C-8A08-D7FA80377DC0}"/>
                </c:ext>
              </c:extLst>
            </c:dLbl>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Satakunta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0.06</c:v>
                </c:pt>
                <c:pt idx="1">
                  <c:v>0.09</c:v>
                </c:pt>
                <c:pt idx="2">
                  <c:v>0.11</c:v>
                </c:pt>
                <c:pt idx="3">
                  <c:v>0.11</c:v>
                </c:pt>
                <c:pt idx="4">
                  <c:v>0.12</c:v>
                </c:pt>
                <c:pt idx="5">
                  <c:v>0.13</c:v>
                </c:pt>
                <c:pt idx="6">
                  <c:v>0.14000000000000001</c:v>
                </c:pt>
                <c:pt idx="7">
                  <c:v>0.15</c:v>
                </c:pt>
                <c:pt idx="8">
                  <c:v>0.1</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4"/>
              <c:layout>
                <c:manualLayout>
                  <c:x val="7.5671585319711339E-3"/>
                  <c:y val="-2.15150187254073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AB-46FD-B3BA-64E8FFA84EE2}"/>
                </c:ext>
              </c:extLst>
            </c:dLbl>
            <c:dLbl>
              <c:idx val="5"/>
              <c:layout>
                <c:manualLayout>
                  <c:x val="1.513431706394249E-2"/>
                  <c:y val="-3.2272528088111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AB-46FD-B3BA-64E8FFA84EE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Uusimaa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7.0000000000000007E-2</c:v>
                </c:pt>
                <c:pt idx="1">
                  <c:v>0.1</c:v>
                </c:pt>
                <c:pt idx="2">
                  <c:v>0.12</c:v>
                </c:pt>
                <c:pt idx="3">
                  <c:v>0.12</c:v>
                </c:pt>
                <c:pt idx="4">
                  <c:v>0.11</c:v>
                </c:pt>
                <c:pt idx="5">
                  <c:v>0.12</c:v>
                </c:pt>
                <c:pt idx="6">
                  <c:v>0.12</c:v>
                </c:pt>
                <c:pt idx="7">
                  <c:v>0.12</c:v>
                </c:pt>
                <c:pt idx="8">
                  <c:v>0.11</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6"/>
              <c:layout>
                <c:manualLayout>
                  <c:x val="1.0594021944759743E-2"/>
                  <c:y val="-1.0757509362703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C6-40C7-9233-70ECD53F17DC}"/>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Varsinais-Suomi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0.08</c:v>
                </c:pt>
                <c:pt idx="1">
                  <c:v>0.12</c:v>
                </c:pt>
                <c:pt idx="2">
                  <c:v>0.13</c:v>
                </c:pt>
                <c:pt idx="3">
                  <c:v>0.12</c:v>
                </c:pt>
                <c:pt idx="4">
                  <c:v>0.11</c:v>
                </c:pt>
                <c:pt idx="5">
                  <c:v>0.11</c:v>
                </c:pt>
                <c:pt idx="6">
                  <c:v>0.12</c:v>
                </c:pt>
                <c:pt idx="7">
                  <c:v>0.13</c:v>
                </c:pt>
                <c:pt idx="8">
                  <c:v>0.09</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Etelä-Karjala</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0.0\ %</c:formatCode>
                <c:ptCount val="9"/>
                <c:pt idx="0">
                  <c:v>0.01</c:v>
                </c:pt>
                <c:pt idx="1">
                  <c:v>0.08</c:v>
                </c:pt>
                <c:pt idx="2">
                  <c:v>0.09</c:v>
                </c:pt>
                <c:pt idx="3">
                  <c:v>0.14000000000000001</c:v>
                </c:pt>
                <c:pt idx="4">
                  <c:v>0.12</c:v>
                </c:pt>
                <c:pt idx="5">
                  <c:v>0.13</c:v>
                </c:pt>
                <c:pt idx="6">
                  <c:v>0.14000000000000001</c:v>
                </c:pt>
                <c:pt idx="7">
                  <c:v>0.17</c:v>
                </c:pt>
                <c:pt idx="8">
                  <c:v>0.11</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0.13</c:v>
                </c:pt>
                <c:pt idx="3">
                  <c:v>0.14000000000000001</c:v>
                </c:pt>
                <c:pt idx="4">
                  <c:v>0.16</c:v>
                </c:pt>
                <c:pt idx="5">
                  <c:v>0.15</c:v>
                </c:pt>
                <c:pt idx="6">
                  <c:v>0.13</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3D8-4BF5-9D0B-E4F305CB2B8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3D8-4BF5-9D0B-E4F305CB2B89}"/>
              </c:ext>
            </c:extLst>
          </c:dPt>
          <c:cat>
            <c:strRef>
              <c:f>vienti!$A$2:$A$3</c:f>
              <c:strCache>
                <c:ptCount val="2"/>
                <c:pt idx="0">
                  <c:v>Teknologiateollisuus</c:v>
                </c:pt>
                <c:pt idx="1">
                  <c:v>Muut toimialat</c:v>
                </c:pt>
              </c:strCache>
            </c:strRef>
          </c:cat>
          <c:val>
            <c:numRef>
              <c:f>vienti!$B$2:$B$3</c:f>
              <c:numCache>
                <c:formatCode>General</c:formatCode>
                <c:ptCount val="2"/>
                <c:pt idx="0">
                  <c:v>85</c:v>
                </c:pt>
                <c:pt idx="1">
                  <c:v>15</c:v>
                </c:pt>
              </c:numCache>
            </c:numRef>
          </c:val>
          <c:extLst>
            <c:ext xmlns:c16="http://schemas.microsoft.com/office/drawing/2014/chart" uri="{C3380CC4-5D6E-409C-BE32-E72D297353CC}">
              <c16:uniqueId val="{00000004-F3D8-4BF5-9D0B-E4F305CB2B8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Etelä-Pohjanmaa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7.0000000000000007E-2</c:v>
                </c:pt>
                <c:pt idx="2">
                  <c:v>0.11</c:v>
                </c:pt>
                <c:pt idx="3">
                  <c:v>0.14000000000000001</c:v>
                </c:pt>
                <c:pt idx="4">
                  <c:v>0.18</c:v>
                </c:pt>
                <c:pt idx="5">
                  <c:v>0.2</c:v>
                </c:pt>
                <c:pt idx="6">
                  <c:v>0.12</c:v>
                </c:pt>
                <c:pt idx="7">
                  <c:v>0.11</c:v>
                </c:pt>
                <c:pt idx="8">
                  <c:v>7.0000000000000007E-2</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0.13</c:v>
                </c:pt>
                <c:pt idx="3">
                  <c:v>0.14000000000000001</c:v>
                </c:pt>
                <c:pt idx="4">
                  <c:v>0.16</c:v>
                </c:pt>
                <c:pt idx="5">
                  <c:v>0.15</c:v>
                </c:pt>
                <c:pt idx="6">
                  <c:v>0.13</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Etelä-Savo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0.08</c:v>
                </c:pt>
                <c:pt idx="2">
                  <c:v>0.11</c:v>
                </c:pt>
                <c:pt idx="3">
                  <c:v>0.14000000000000001</c:v>
                </c:pt>
                <c:pt idx="4">
                  <c:v>0.15</c:v>
                </c:pt>
                <c:pt idx="5">
                  <c:v>0.14000000000000001</c:v>
                </c:pt>
                <c:pt idx="6">
                  <c:v>0.14000000000000001</c:v>
                </c:pt>
                <c:pt idx="7">
                  <c:v>0.12</c:v>
                </c:pt>
                <c:pt idx="8">
                  <c:v>0.11</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0.13</c:v>
                </c:pt>
                <c:pt idx="3">
                  <c:v>0.14000000000000001</c:v>
                </c:pt>
                <c:pt idx="4">
                  <c:v>0.16</c:v>
                </c:pt>
                <c:pt idx="5">
                  <c:v>0.15</c:v>
                </c:pt>
                <c:pt idx="6">
                  <c:v>0.13</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Kainuu</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0.05</c:v>
                </c:pt>
                <c:pt idx="2">
                  <c:v>0.06</c:v>
                </c:pt>
                <c:pt idx="3">
                  <c:v>0.1</c:v>
                </c:pt>
                <c:pt idx="4">
                  <c:v>0.21</c:v>
                </c:pt>
                <c:pt idx="5">
                  <c:v>0.11</c:v>
                </c:pt>
                <c:pt idx="6">
                  <c:v>0.23</c:v>
                </c:pt>
                <c:pt idx="7">
                  <c:v>0.1</c:v>
                </c:pt>
                <c:pt idx="8">
                  <c:v>0.13</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0.13</c:v>
                </c:pt>
                <c:pt idx="3">
                  <c:v>0.14000000000000001</c:v>
                </c:pt>
                <c:pt idx="4">
                  <c:v>0.16</c:v>
                </c:pt>
                <c:pt idx="5">
                  <c:v>0.15</c:v>
                </c:pt>
                <c:pt idx="6">
                  <c:v>0.13</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Kanta-Häme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0.08</c:v>
                </c:pt>
                <c:pt idx="2">
                  <c:v>0.1</c:v>
                </c:pt>
                <c:pt idx="3">
                  <c:v>0.12</c:v>
                </c:pt>
                <c:pt idx="4">
                  <c:v>0.15</c:v>
                </c:pt>
                <c:pt idx="5">
                  <c:v>0.15</c:v>
                </c:pt>
                <c:pt idx="6">
                  <c:v>0.16</c:v>
                </c:pt>
                <c:pt idx="7">
                  <c:v>0.13</c:v>
                </c:pt>
                <c:pt idx="8">
                  <c:v>0.09</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0.13</c:v>
                </c:pt>
                <c:pt idx="3">
                  <c:v>0.14000000000000001</c:v>
                </c:pt>
                <c:pt idx="4">
                  <c:v>0.16</c:v>
                </c:pt>
                <c:pt idx="5">
                  <c:v>0.15</c:v>
                </c:pt>
                <c:pt idx="6">
                  <c:v>0.13</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Keski-Pohjanmaa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0.04</c:v>
                </c:pt>
                <c:pt idx="2">
                  <c:v>0.11</c:v>
                </c:pt>
                <c:pt idx="3">
                  <c:v>0.16</c:v>
                </c:pt>
                <c:pt idx="4">
                  <c:v>0.24</c:v>
                </c:pt>
                <c:pt idx="5">
                  <c:v>0.14000000000000001</c:v>
                </c:pt>
                <c:pt idx="6">
                  <c:v>0.18</c:v>
                </c:pt>
                <c:pt idx="7">
                  <c:v>0.09</c:v>
                </c:pt>
                <c:pt idx="8">
                  <c:v>0.03</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3.0269229967139467E-3"/>
                  <c:y val="1.793059401780768E-3"/>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0.13</c:v>
                </c:pt>
                <c:pt idx="3">
                  <c:v>0.14000000000000001</c:v>
                </c:pt>
                <c:pt idx="4">
                  <c:v>0.16</c:v>
                </c:pt>
                <c:pt idx="5">
                  <c:v>0.15</c:v>
                </c:pt>
                <c:pt idx="6">
                  <c:v>0.13</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Keski-Suomi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0.09</c:v>
                </c:pt>
                <c:pt idx="2">
                  <c:v>0.11</c:v>
                </c:pt>
                <c:pt idx="3">
                  <c:v>0.13</c:v>
                </c:pt>
                <c:pt idx="4">
                  <c:v>0.15</c:v>
                </c:pt>
                <c:pt idx="5">
                  <c:v>0.16</c:v>
                </c:pt>
                <c:pt idx="6">
                  <c:v>0.13</c:v>
                </c:pt>
                <c:pt idx="7">
                  <c:v>0.12</c:v>
                </c:pt>
                <c:pt idx="8">
                  <c:v>0.09</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0.13</c:v>
                </c:pt>
                <c:pt idx="3">
                  <c:v>0.14000000000000001</c:v>
                </c:pt>
                <c:pt idx="4">
                  <c:v>0.16</c:v>
                </c:pt>
                <c:pt idx="5">
                  <c:v>0.15</c:v>
                </c:pt>
                <c:pt idx="6">
                  <c:v>0.13</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Kymenlaakso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0.11</c:v>
                </c:pt>
                <c:pt idx="2">
                  <c:v>0.12</c:v>
                </c:pt>
                <c:pt idx="3">
                  <c:v>0.14000000000000001</c:v>
                </c:pt>
                <c:pt idx="4">
                  <c:v>0.14000000000000001</c:v>
                </c:pt>
                <c:pt idx="5">
                  <c:v>0.13</c:v>
                </c:pt>
                <c:pt idx="6">
                  <c:v>0.12</c:v>
                </c:pt>
                <c:pt idx="7">
                  <c:v>0.13</c:v>
                </c:pt>
                <c:pt idx="8">
                  <c:v>0.13</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0.13</c:v>
                </c:pt>
                <c:pt idx="3">
                  <c:v>0.14000000000000001</c:v>
                </c:pt>
                <c:pt idx="4">
                  <c:v>0.16</c:v>
                </c:pt>
                <c:pt idx="5">
                  <c:v>0.15</c:v>
                </c:pt>
                <c:pt idx="6">
                  <c:v>0.13</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Lappi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0.02</c:v>
                </c:pt>
                <c:pt idx="1">
                  <c:v>0.1</c:v>
                </c:pt>
                <c:pt idx="2">
                  <c:v>0.12</c:v>
                </c:pt>
                <c:pt idx="3">
                  <c:v>0.16</c:v>
                </c:pt>
                <c:pt idx="4">
                  <c:v>0.17</c:v>
                </c:pt>
                <c:pt idx="5">
                  <c:v>0.15</c:v>
                </c:pt>
                <c:pt idx="6">
                  <c:v>0.12</c:v>
                </c:pt>
                <c:pt idx="7">
                  <c:v>0.1</c:v>
                </c:pt>
                <c:pt idx="8">
                  <c:v>0.06</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0.13</c:v>
                </c:pt>
                <c:pt idx="3">
                  <c:v>0.14000000000000001</c:v>
                </c:pt>
                <c:pt idx="4">
                  <c:v>0.16</c:v>
                </c:pt>
                <c:pt idx="5">
                  <c:v>0.15</c:v>
                </c:pt>
                <c:pt idx="6">
                  <c:v>0.13</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Pirkanmaa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0.1</c:v>
                </c:pt>
                <c:pt idx="2">
                  <c:v>0.14000000000000001</c:v>
                </c:pt>
                <c:pt idx="3">
                  <c:v>0.15</c:v>
                </c:pt>
                <c:pt idx="4">
                  <c:v>0.17</c:v>
                </c:pt>
                <c:pt idx="5">
                  <c:v>0.15</c:v>
                </c:pt>
                <c:pt idx="6">
                  <c:v>0.11</c:v>
                </c:pt>
                <c:pt idx="7">
                  <c:v>0.1</c:v>
                </c:pt>
                <c:pt idx="8">
                  <c:v>7.0000000000000007E-2</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0.13</c:v>
                </c:pt>
                <c:pt idx="3">
                  <c:v>0.14000000000000001</c:v>
                </c:pt>
                <c:pt idx="4">
                  <c:v>0.16</c:v>
                </c:pt>
                <c:pt idx="5">
                  <c:v>0.15</c:v>
                </c:pt>
                <c:pt idx="6">
                  <c:v>0.13</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Pohjanmaa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0.1</c:v>
                </c:pt>
                <c:pt idx="2">
                  <c:v>0.14000000000000001</c:v>
                </c:pt>
                <c:pt idx="3">
                  <c:v>0.16</c:v>
                </c:pt>
                <c:pt idx="4">
                  <c:v>0.19</c:v>
                </c:pt>
                <c:pt idx="5">
                  <c:v>0.14000000000000001</c:v>
                </c:pt>
                <c:pt idx="6">
                  <c:v>0.12</c:v>
                </c:pt>
                <c:pt idx="7">
                  <c:v>0.09</c:v>
                </c:pt>
                <c:pt idx="8">
                  <c:v>0.05</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0.13</c:v>
                </c:pt>
                <c:pt idx="3">
                  <c:v>0.14000000000000001</c:v>
                </c:pt>
                <c:pt idx="4">
                  <c:v>0.16</c:v>
                </c:pt>
                <c:pt idx="5">
                  <c:v>0.15</c:v>
                </c:pt>
                <c:pt idx="6">
                  <c:v>0.13</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0.28657</cdr:x>
      <cdr:y>0.06554</cdr:y>
    </cdr:from>
    <cdr:to>
      <cdr:x>0.63621</cdr:x>
      <cdr:y>0.13386</cdr:y>
    </cdr:to>
    <cdr:sp macro="" textlink="">
      <cdr:nvSpPr>
        <cdr:cNvPr id="2" name="Tekstiruutu 1">
          <a:extLst xmlns:a="http://schemas.openxmlformats.org/drawingml/2006/main">
            <a:ext uri="{FF2B5EF4-FFF2-40B4-BE49-F238E27FC236}">
              <a16:creationId xmlns:a16="http://schemas.microsoft.com/office/drawing/2014/main" id="{827A39F0-9702-3997-AC72-D907B28CB020}"/>
            </a:ext>
          </a:extLst>
        </cdr:cNvPr>
        <cdr:cNvSpPr txBox="1"/>
      </cdr:nvSpPr>
      <cdr:spPr>
        <a:xfrm xmlns:a="http://schemas.openxmlformats.org/drawingml/2006/main">
          <a:off x="2404776" y="232107"/>
          <a:ext cx="2933974" cy="2419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100" spc="-40" dirty="0"/>
            <a:t>Liian pieni henkilömäärä raportoitavaksi</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Päivittyy seuraavan kerran 7.2.2024.</a:t>
            </a:r>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a:t>
            </a:fld>
            <a:endParaRPr lang="fi-FI"/>
          </a:p>
        </p:txBody>
      </p:sp>
    </p:spTree>
    <p:extLst>
      <p:ext uri="{BB962C8B-B14F-4D97-AF65-F5344CB8AC3E}">
        <p14:creationId xmlns:p14="http://schemas.microsoft.com/office/powerpoint/2010/main" val="2015919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Päivittyy seuraavan kerran kesäkuussa 2024 (palkkatilasto työntekijöiden osalta).</a:t>
            </a:r>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66</a:t>
            </a:fld>
            <a:endParaRPr lang="fi-FI"/>
          </a:p>
        </p:txBody>
      </p:sp>
    </p:spTree>
    <p:extLst>
      <p:ext uri="{BB962C8B-B14F-4D97-AF65-F5344CB8AC3E}">
        <p14:creationId xmlns:p14="http://schemas.microsoft.com/office/powerpoint/2010/main" val="1345808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Pohja-aineisto päivittyy seuraavan kerran helmikuussa 2024 (palkkatilasto toimihenkilöiden osalta).</a:t>
            </a:r>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85</a:t>
            </a:fld>
            <a:endParaRPr lang="fi-FI"/>
          </a:p>
        </p:txBody>
      </p:sp>
    </p:spTree>
    <p:extLst>
      <p:ext uri="{BB962C8B-B14F-4D97-AF65-F5344CB8AC3E}">
        <p14:creationId xmlns:p14="http://schemas.microsoft.com/office/powerpoint/2010/main" val="589061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Pohja-aineisto päivittyy seuraavan kerran kesäkuussa 2024 (työntekijöiden palkkatilasto).</a:t>
            </a:r>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104</a:t>
            </a:fld>
            <a:endParaRPr lang="fi-FI"/>
          </a:p>
        </p:txBody>
      </p:sp>
    </p:spTree>
    <p:extLst>
      <p:ext uri="{BB962C8B-B14F-4D97-AF65-F5344CB8AC3E}">
        <p14:creationId xmlns:p14="http://schemas.microsoft.com/office/powerpoint/2010/main" val="4102842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Kuvio sisältää tietoa niistä, jotka perusopetuksen jälkeisten koulutusten haussa on hakenut ensisijaisesti kone- ja tuotantotekniikan perustutkinnon opintoihin ja kuinka monta aloituspaikkaa kyseiseen tutkintoon on. </a:t>
            </a:r>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124</a:t>
            </a:fld>
            <a:endParaRPr lang="fi-FI"/>
          </a:p>
        </p:txBody>
      </p:sp>
    </p:spTree>
    <p:extLst>
      <p:ext uri="{BB962C8B-B14F-4D97-AF65-F5344CB8AC3E}">
        <p14:creationId xmlns:p14="http://schemas.microsoft.com/office/powerpoint/2010/main" val="3307611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Laajennettu oppivelvollisuus astui voimaan 2021. Perusopetuksen päättävät ovat velvollisia hakeutumaan lukiokoulutukseen, ammatilliseen koulutukseen tai nivelvaiheen koulutukseen.</a:t>
            </a:r>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125</a:t>
            </a:fld>
            <a:endParaRPr lang="fi-FI"/>
          </a:p>
        </p:txBody>
      </p:sp>
    </p:spTree>
    <p:extLst>
      <p:ext uri="{BB962C8B-B14F-4D97-AF65-F5344CB8AC3E}">
        <p14:creationId xmlns:p14="http://schemas.microsoft.com/office/powerpoint/2010/main" val="111715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Data päivittyvästä raportista: https://vipunen.fi/fi-fi/Raportit/Haku-%20ja%20valintatiedot%20-%20toinen%20aste%20-%20live.xlsb?Web=1</a:t>
            </a:r>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126</a:t>
            </a:fld>
            <a:endParaRPr lang="fi-FI"/>
          </a:p>
        </p:txBody>
      </p:sp>
    </p:spTree>
    <p:extLst>
      <p:ext uri="{BB962C8B-B14F-4D97-AF65-F5344CB8AC3E}">
        <p14:creationId xmlns:p14="http://schemas.microsoft.com/office/powerpoint/2010/main" val="4220059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127</a:t>
            </a:fld>
            <a:endParaRPr lang="fi-FI"/>
          </a:p>
        </p:txBody>
      </p:sp>
    </p:spTree>
    <p:extLst>
      <p:ext uri="{BB962C8B-B14F-4D97-AF65-F5344CB8AC3E}">
        <p14:creationId xmlns:p14="http://schemas.microsoft.com/office/powerpoint/2010/main" val="2849898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128</a:t>
            </a:fld>
            <a:endParaRPr lang="fi-FI"/>
          </a:p>
        </p:txBody>
      </p:sp>
    </p:spTree>
    <p:extLst>
      <p:ext uri="{BB962C8B-B14F-4D97-AF65-F5344CB8AC3E}">
        <p14:creationId xmlns:p14="http://schemas.microsoft.com/office/powerpoint/2010/main" val="3571901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129</a:t>
            </a:fld>
            <a:endParaRPr lang="fi-FI"/>
          </a:p>
        </p:txBody>
      </p:sp>
    </p:spTree>
    <p:extLst>
      <p:ext uri="{BB962C8B-B14F-4D97-AF65-F5344CB8AC3E}">
        <p14:creationId xmlns:p14="http://schemas.microsoft.com/office/powerpoint/2010/main" val="3850653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130</a:t>
            </a:fld>
            <a:endParaRPr lang="fi-FI"/>
          </a:p>
        </p:txBody>
      </p:sp>
    </p:spTree>
    <p:extLst>
      <p:ext uri="{BB962C8B-B14F-4D97-AF65-F5344CB8AC3E}">
        <p14:creationId xmlns:p14="http://schemas.microsoft.com/office/powerpoint/2010/main" val="2117499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5</a:t>
            </a:fld>
            <a:endParaRPr lang="fi-FI"/>
          </a:p>
        </p:txBody>
      </p:sp>
    </p:spTree>
    <p:extLst>
      <p:ext uri="{BB962C8B-B14F-4D97-AF65-F5344CB8AC3E}">
        <p14:creationId xmlns:p14="http://schemas.microsoft.com/office/powerpoint/2010/main" val="2060866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131</a:t>
            </a:fld>
            <a:endParaRPr lang="fi-FI"/>
          </a:p>
        </p:txBody>
      </p:sp>
    </p:spTree>
    <p:extLst>
      <p:ext uri="{BB962C8B-B14F-4D97-AF65-F5344CB8AC3E}">
        <p14:creationId xmlns:p14="http://schemas.microsoft.com/office/powerpoint/2010/main" val="3128313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132</a:t>
            </a:fld>
            <a:endParaRPr lang="fi-FI"/>
          </a:p>
        </p:txBody>
      </p:sp>
    </p:spTree>
    <p:extLst>
      <p:ext uri="{BB962C8B-B14F-4D97-AF65-F5344CB8AC3E}">
        <p14:creationId xmlns:p14="http://schemas.microsoft.com/office/powerpoint/2010/main" val="3543784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133</a:t>
            </a:fld>
            <a:endParaRPr lang="fi-FI"/>
          </a:p>
        </p:txBody>
      </p:sp>
    </p:spTree>
    <p:extLst>
      <p:ext uri="{BB962C8B-B14F-4D97-AF65-F5344CB8AC3E}">
        <p14:creationId xmlns:p14="http://schemas.microsoft.com/office/powerpoint/2010/main" val="1284587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134</a:t>
            </a:fld>
            <a:endParaRPr lang="fi-FI"/>
          </a:p>
        </p:txBody>
      </p:sp>
    </p:spTree>
    <p:extLst>
      <p:ext uri="{BB962C8B-B14F-4D97-AF65-F5344CB8AC3E}">
        <p14:creationId xmlns:p14="http://schemas.microsoft.com/office/powerpoint/2010/main" val="2897476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135</a:t>
            </a:fld>
            <a:endParaRPr lang="fi-FI"/>
          </a:p>
        </p:txBody>
      </p:sp>
    </p:spTree>
    <p:extLst>
      <p:ext uri="{BB962C8B-B14F-4D97-AF65-F5344CB8AC3E}">
        <p14:creationId xmlns:p14="http://schemas.microsoft.com/office/powerpoint/2010/main" val="2749992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136</a:t>
            </a:fld>
            <a:endParaRPr lang="fi-FI"/>
          </a:p>
        </p:txBody>
      </p:sp>
    </p:spTree>
    <p:extLst>
      <p:ext uri="{BB962C8B-B14F-4D97-AF65-F5344CB8AC3E}">
        <p14:creationId xmlns:p14="http://schemas.microsoft.com/office/powerpoint/2010/main" val="1380161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137</a:t>
            </a:fld>
            <a:endParaRPr lang="fi-FI"/>
          </a:p>
        </p:txBody>
      </p:sp>
    </p:spTree>
    <p:extLst>
      <p:ext uri="{BB962C8B-B14F-4D97-AF65-F5344CB8AC3E}">
        <p14:creationId xmlns:p14="http://schemas.microsoft.com/office/powerpoint/2010/main" val="1906616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138</a:t>
            </a:fld>
            <a:endParaRPr lang="fi-FI"/>
          </a:p>
        </p:txBody>
      </p:sp>
    </p:spTree>
    <p:extLst>
      <p:ext uri="{BB962C8B-B14F-4D97-AF65-F5344CB8AC3E}">
        <p14:creationId xmlns:p14="http://schemas.microsoft.com/office/powerpoint/2010/main" val="2816261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139</a:t>
            </a:fld>
            <a:endParaRPr lang="fi-FI"/>
          </a:p>
        </p:txBody>
      </p:sp>
    </p:spTree>
    <p:extLst>
      <p:ext uri="{BB962C8B-B14F-4D97-AF65-F5344CB8AC3E}">
        <p14:creationId xmlns:p14="http://schemas.microsoft.com/office/powerpoint/2010/main" val="2760920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140</a:t>
            </a:fld>
            <a:endParaRPr lang="fi-FI"/>
          </a:p>
        </p:txBody>
      </p:sp>
    </p:spTree>
    <p:extLst>
      <p:ext uri="{BB962C8B-B14F-4D97-AF65-F5344CB8AC3E}">
        <p14:creationId xmlns:p14="http://schemas.microsoft.com/office/powerpoint/2010/main" val="3184279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a:t>Päivittyy seuraavan kerran joulukuussa 2024. </a:t>
            </a:r>
          </a:p>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44</a:t>
            </a:fld>
            <a:endParaRPr lang="fi-FI"/>
          </a:p>
        </p:txBody>
      </p:sp>
    </p:spTree>
    <p:extLst>
      <p:ext uri="{BB962C8B-B14F-4D97-AF65-F5344CB8AC3E}">
        <p14:creationId xmlns:p14="http://schemas.microsoft.com/office/powerpoint/2010/main" val="250403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141</a:t>
            </a:fld>
            <a:endParaRPr lang="fi-FI"/>
          </a:p>
        </p:txBody>
      </p:sp>
    </p:spTree>
    <p:extLst>
      <p:ext uri="{BB962C8B-B14F-4D97-AF65-F5344CB8AC3E}">
        <p14:creationId xmlns:p14="http://schemas.microsoft.com/office/powerpoint/2010/main" val="3120874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142</a:t>
            </a:fld>
            <a:endParaRPr lang="fi-FI"/>
          </a:p>
        </p:txBody>
      </p:sp>
    </p:spTree>
    <p:extLst>
      <p:ext uri="{BB962C8B-B14F-4D97-AF65-F5344CB8AC3E}">
        <p14:creationId xmlns:p14="http://schemas.microsoft.com/office/powerpoint/2010/main" val="38948849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143</a:t>
            </a:fld>
            <a:endParaRPr lang="fi-FI"/>
          </a:p>
        </p:txBody>
      </p:sp>
    </p:spTree>
    <p:extLst>
      <p:ext uri="{BB962C8B-B14F-4D97-AF65-F5344CB8AC3E}">
        <p14:creationId xmlns:p14="http://schemas.microsoft.com/office/powerpoint/2010/main" val="3455639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Taulu 15</a:t>
            </a:r>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145</a:t>
            </a:fld>
            <a:endParaRPr lang="fi-FI"/>
          </a:p>
        </p:txBody>
      </p:sp>
    </p:spTree>
    <p:extLst>
      <p:ext uri="{BB962C8B-B14F-4D97-AF65-F5344CB8AC3E}">
        <p14:creationId xmlns:p14="http://schemas.microsoft.com/office/powerpoint/2010/main" val="3554455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Taulu 15</a:t>
            </a:r>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146</a:t>
            </a:fld>
            <a:endParaRPr lang="fi-FI"/>
          </a:p>
        </p:txBody>
      </p:sp>
    </p:spTree>
    <p:extLst>
      <p:ext uri="{BB962C8B-B14F-4D97-AF65-F5344CB8AC3E}">
        <p14:creationId xmlns:p14="http://schemas.microsoft.com/office/powerpoint/2010/main" val="4225751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Taulu 15</a:t>
            </a:r>
            <a:endParaRPr lang="fi-FI" b="1" dirty="0"/>
          </a:p>
          <a:p>
            <a:endParaRPr lang="fi-FI" b="1"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147</a:t>
            </a:fld>
            <a:endParaRPr lang="fi-FI"/>
          </a:p>
        </p:txBody>
      </p:sp>
    </p:spTree>
    <p:extLst>
      <p:ext uri="{BB962C8B-B14F-4D97-AF65-F5344CB8AC3E}">
        <p14:creationId xmlns:p14="http://schemas.microsoft.com/office/powerpoint/2010/main" val="544816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Koko maa, koko tekno</a:t>
            </a:r>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148</a:t>
            </a:fld>
            <a:endParaRPr lang="fi-FI"/>
          </a:p>
        </p:txBody>
      </p:sp>
    </p:spTree>
    <p:extLst>
      <p:ext uri="{BB962C8B-B14F-4D97-AF65-F5344CB8AC3E}">
        <p14:creationId xmlns:p14="http://schemas.microsoft.com/office/powerpoint/2010/main" val="40718569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149</a:t>
            </a:fld>
            <a:endParaRPr lang="fi-FI"/>
          </a:p>
        </p:txBody>
      </p:sp>
    </p:spTree>
    <p:extLst>
      <p:ext uri="{BB962C8B-B14F-4D97-AF65-F5344CB8AC3E}">
        <p14:creationId xmlns:p14="http://schemas.microsoft.com/office/powerpoint/2010/main" val="20663259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150</a:t>
            </a:fld>
            <a:endParaRPr lang="fi-FI"/>
          </a:p>
        </p:txBody>
      </p:sp>
    </p:spTree>
    <p:extLst>
      <p:ext uri="{BB962C8B-B14F-4D97-AF65-F5344CB8AC3E}">
        <p14:creationId xmlns:p14="http://schemas.microsoft.com/office/powerpoint/2010/main" val="12220808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Luokitus oli eri kymmenen vuotta sitten, tuorein sama luokitus vuodelta 2016</a:t>
            </a:r>
          </a:p>
          <a:p>
            <a:r>
              <a:rPr lang="fi-FI"/>
              <a:t>Ennen:</a:t>
            </a:r>
          </a:p>
          <a:p>
            <a:r>
              <a:rPr lang="fi-FI"/>
              <a:t> 0 Yleissivistävä koulutus</a:t>
            </a:r>
          </a:p>
          <a:p>
            <a:r>
              <a:rPr lang="fi-FI"/>
              <a:t>    1 Kasvatustieteellinen ja opettajankoulutus</a:t>
            </a:r>
          </a:p>
          <a:p>
            <a:r>
              <a:rPr lang="fi-FI"/>
              <a:t>    2 Humanistinen ja taidealan koulutus</a:t>
            </a:r>
          </a:p>
          <a:p>
            <a:r>
              <a:rPr lang="fi-FI"/>
              <a:t>    3 Kaupallinen ja yhteiskuntatieteellinen koulutus</a:t>
            </a:r>
          </a:p>
          <a:p>
            <a:r>
              <a:rPr lang="fi-FI"/>
              <a:t>    4 Luonnontieteellinen koulutus</a:t>
            </a:r>
          </a:p>
          <a:p>
            <a:r>
              <a:rPr lang="fi-FI"/>
              <a:t>    5 Tekniikan koulutus</a:t>
            </a:r>
          </a:p>
          <a:p>
            <a:r>
              <a:rPr lang="fi-FI"/>
              <a:t>    6 Maa- ja metsätalousalan koulutus</a:t>
            </a:r>
          </a:p>
          <a:p>
            <a:r>
              <a:rPr lang="fi-FI"/>
              <a:t>    7 Terveys- ja sosiaalialan koulutus</a:t>
            </a:r>
          </a:p>
          <a:p>
            <a:r>
              <a:rPr lang="fi-FI"/>
              <a:t>    8 Palvelualojen koulutus</a:t>
            </a:r>
          </a:p>
          <a:p>
            <a:r>
              <a:rPr lang="fi-FI"/>
              <a:t>    9 Muu tai tuntematon koulutusala</a:t>
            </a:r>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152</a:t>
            </a:fld>
            <a:endParaRPr lang="fi-FI"/>
          </a:p>
        </p:txBody>
      </p:sp>
    </p:spTree>
    <p:extLst>
      <p:ext uri="{BB962C8B-B14F-4D97-AF65-F5344CB8AC3E}">
        <p14:creationId xmlns:p14="http://schemas.microsoft.com/office/powerpoint/2010/main" val="3395889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Päivitetty 19.12.2023 (uusin data 2021, vuosi 2022 tulee 2024 lopussa)</a:t>
            </a:r>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45</a:t>
            </a:fld>
            <a:endParaRPr lang="fi-FI"/>
          </a:p>
        </p:txBody>
      </p:sp>
    </p:spTree>
    <p:extLst>
      <p:ext uri="{BB962C8B-B14F-4D97-AF65-F5344CB8AC3E}">
        <p14:creationId xmlns:p14="http://schemas.microsoft.com/office/powerpoint/2010/main" val="29901514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153</a:t>
            </a:fld>
            <a:endParaRPr lang="fi-FI"/>
          </a:p>
        </p:txBody>
      </p:sp>
    </p:spTree>
    <p:extLst>
      <p:ext uri="{BB962C8B-B14F-4D97-AF65-F5344CB8AC3E}">
        <p14:creationId xmlns:p14="http://schemas.microsoft.com/office/powerpoint/2010/main" val="1148169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154</a:t>
            </a:fld>
            <a:endParaRPr lang="fi-FI"/>
          </a:p>
        </p:txBody>
      </p:sp>
    </p:spTree>
    <p:extLst>
      <p:ext uri="{BB962C8B-B14F-4D97-AF65-F5344CB8AC3E}">
        <p14:creationId xmlns:p14="http://schemas.microsoft.com/office/powerpoint/2010/main" val="18994786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155</a:t>
            </a:fld>
            <a:endParaRPr lang="fi-FI"/>
          </a:p>
        </p:txBody>
      </p:sp>
    </p:spTree>
    <p:extLst>
      <p:ext uri="{BB962C8B-B14F-4D97-AF65-F5344CB8AC3E}">
        <p14:creationId xmlns:p14="http://schemas.microsoft.com/office/powerpoint/2010/main" val="8806639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156</a:t>
            </a:fld>
            <a:endParaRPr lang="fi-FI"/>
          </a:p>
        </p:txBody>
      </p:sp>
    </p:spTree>
    <p:extLst>
      <p:ext uri="{BB962C8B-B14F-4D97-AF65-F5344CB8AC3E}">
        <p14:creationId xmlns:p14="http://schemas.microsoft.com/office/powerpoint/2010/main" val="26350026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157</a:t>
            </a:fld>
            <a:endParaRPr lang="fi-FI"/>
          </a:p>
        </p:txBody>
      </p:sp>
    </p:spTree>
    <p:extLst>
      <p:ext uri="{BB962C8B-B14F-4D97-AF65-F5344CB8AC3E}">
        <p14:creationId xmlns:p14="http://schemas.microsoft.com/office/powerpoint/2010/main" val="14523426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158</a:t>
            </a:fld>
            <a:endParaRPr lang="fi-FI"/>
          </a:p>
        </p:txBody>
      </p:sp>
    </p:spTree>
    <p:extLst>
      <p:ext uri="{BB962C8B-B14F-4D97-AF65-F5344CB8AC3E}">
        <p14:creationId xmlns:p14="http://schemas.microsoft.com/office/powerpoint/2010/main" val="29074744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159</a:t>
            </a:fld>
            <a:endParaRPr lang="fi-FI"/>
          </a:p>
        </p:txBody>
      </p:sp>
    </p:spTree>
    <p:extLst>
      <p:ext uri="{BB962C8B-B14F-4D97-AF65-F5344CB8AC3E}">
        <p14:creationId xmlns:p14="http://schemas.microsoft.com/office/powerpoint/2010/main" val="23480077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160</a:t>
            </a:fld>
            <a:endParaRPr lang="fi-FI"/>
          </a:p>
        </p:txBody>
      </p:sp>
    </p:spTree>
    <p:extLst>
      <p:ext uri="{BB962C8B-B14F-4D97-AF65-F5344CB8AC3E}">
        <p14:creationId xmlns:p14="http://schemas.microsoft.com/office/powerpoint/2010/main" val="36135697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161</a:t>
            </a:fld>
            <a:endParaRPr lang="fi-FI"/>
          </a:p>
        </p:txBody>
      </p:sp>
    </p:spTree>
    <p:extLst>
      <p:ext uri="{BB962C8B-B14F-4D97-AF65-F5344CB8AC3E}">
        <p14:creationId xmlns:p14="http://schemas.microsoft.com/office/powerpoint/2010/main" val="20988150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162</a:t>
            </a:fld>
            <a:endParaRPr lang="fi-FI"/>
          </a:p>
        </p:txBody>
      </p:sp>
    </p:spTree>
    <p:extLst>
      <p:ext uri="{BB962C8B-B14F-4D97-AF65-F5344CB8AC3E}">
        <p14:creationId xmlns:p14="http://schemas.microsoft.com/office/powerpoint/2010/main" val="3473209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dirty="0"/>
              <a:t>Päivitetty 19.12.2023 (uusin data 2021, vuosi 2022 tulee 2024 lopussa)</a:t>
            </a:r>
          </a:p>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46</a:t>
            </a:fld>
            <a:endParaRPr lang="fi-FI"/>
          </a:p>
        </p:txBody>
      </p:sp>
    </p:spTree>
    <p:extLst>
      <p:ext uri="{BB962C8B-B14F-4D97-AF65-F5344CB8AC3E}">
        <p14:creationId xmlns:p14="http://schemas.microsoft.com/office/powerpoint/2010/main" val="7191073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163</a:t>
            </a:fld>
            <a:endParaRPr lang="fi-FI"/>
          </a:p>
        </p:txBody>
      </p:sp>
    </p:spTree>
    <p:extLst>
      <p:ext uri="{BB962C8B-B14F-4D97-AF65-F5344CB8AC3E}">
        <p14:creationId xmlns:p14="http://schemas.microsoft.com/office/powerpoint/2010/main" val="15909412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164</a:t>
            </a:fld>
            <a:endParaRPr lang="fi-FI"/>
          </a:p>
        </p:txBody>
      </p:sp>
    </p:spTree>
    <p:extLst>
      <p:ext uri="{BB962C8B-B14F-4D97-AF65-F5344CB8AC3E}">
        <p14:creationId xmlns:p14="http://schemas.microsoft.com/office/powerpoint/2010/main" val="25154214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165</a:t>
            </a:fld>
            <a:endParaRPr lang="fi-FI"/>
          </a:p>
        </p:txBody>
      </p:sp>
    </p:spTree>
    <p:extLst>
      <p:ext uri="{BB962C8B-B14F-4D97-AF65-F5344CB8AC3E}">
        <p14:creationId xmlns:p14="http://schemas.microsoft.com/office/powerpoint/2010/main" val="21163301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166</a:t>
            </a:fld>
            <a:endParaRPr lang="fi-FI"/>
          </a:p>
        </p:txBody>
      </p:sp>
    </p:spTree>
    <p:extLst>
      <p:ext uri="{BB962C8B-B14F-4D97-AF65-F5344CB8AC3E}">
        <p14:creationId xmlns:p14="http://schemas.microsoft.com/office/powerpoint/2010/main" val="11379872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167</a:t>
            </a:fld>
            <a:endParaRPr lang="fi-FI"/>
          </a:p>
        </p:txBody>
      </p:sp>
    </p:spTree>
    <p:extLst>
      <p:ext uri="{BB962C8B-B14F-4D97-AF65-F5344CB8AC3E}">
        <p14:creationId xmlns:p14="http://schemas.microsoft.com/office/powerpoint/2010/main" val="19320822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168</a:t>
            </a:fld>
            <a:endParaRPr lang="fi-FI"/>
          </a:p>
        </p:txBody>
      </p:sp>
    </p:spTree>
    <p:extLst>
      <p:ext uri="{BB962C8B-B14F-4D97-AF65-F5344CB8AC3E}">
        <p14:creationId xmlns:p14="http://schemas.microsoft.com/office/powerpoint/2010/main" val="15297083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169</a:t>
            </a:fld>
            <a:endParaRPr lang="fi-FI"/>
          </a:p>
        </p:txBody>
      </p:sp>
    </p:spTree>
    <p:extLst>
      <p:ext uri="{BB962C8B-B14F-4D97-AF65-F5344CB8AC3E}">
        <p14:creationId xmlns:p14="http://schemas.microsoft.com/office/powerpoint/2010/main" val="39596811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170</a:t>
            </a:fld>
            <a:endParaRPr lang="fi-FI"/>
          </a:p>
        </p:txBody>
      </p:sp>
    </p:spTree>
    <p:extLst>
      <p:ext uri="{BB962C8B-B14F-4D97-AF65-F5344CB8AC3E}">
        <p14:creationId xmlns:p14="http://schemas.microsoft.com/office/powerpoint/2010/main" val="9872450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171</a:t>
            </a:fld>
            <a:endParaRPr lang="fi-FI"/>
          </a:p>
        </p:txBody>
      </p:sp>
    </p:spTree>
    <p:extLst>
      <p:ext uri="{BB962C8B-B14F-4D97-AF65-F5344CB8AC3E}">
        <p14:creationId xmlns:p14="http://schemas.microsoft.com/office/powerpoint/2010/main" val="19404603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Aineisto päivittyy seuraavan kerran helmikuussa 2023. </a:t>
            </a:r>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173</a:t>
            </a:fld>
            <a:endParaRPr lang="fi-FI"/>
          </a:p>
        </p:txBody>
      </p:sp>
    </p:spTree>
    <p:extLst>
      <p:ext uri="{BB962C8B-B14F-4D97-AF65-F5344CB8AC3E}">
        <p14:creationId xmlns:p14="http://schemas.microsoft.com/office/powerpoint/2010/main" val="4117530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dirty="0"/>
              <a:t>Päivitetty 19.12.2023 (uusin data 2022, vuosi 2023 tulee 2024 lopussa)</a:t>
            </a:r>
          </a:p>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47</a:t>
            </a:fld>
            <a:endParaRPr lang="fi-FI"/>
          </a:p>
        </p:txBody>
      </p:sp>
    </p:spTree>
    <p:extLst>
      <p:ext uri="{BB962C8B-B14F-4D97-AF65-F5344CB8AC3E}">
        <p14:creationId xmlns:p14="http://schemas.microsoft.com/office/powerpoint/2010/main" val="1699261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dirty="0"/>
              <a:t>Päivitetty 19.12.2023 (uusin data 2022, vuosi 2023 tulee 2024 lopussa)</a:t>
            </a:r>
          </a:p>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48</a:t>
            </a:fld>
            <a:endParaRPr lang="fi-FI"/>
          </a:p>
        </p:txBody>
      </p:sp>
    </p:spTree>
    <p:extLst>
      <p:ext uri="{BB962C8B-B14F-4D97-AF65-F5344CB8AC3E}">
        <p14:creationId xmlns:p14="http://schemas.microsoft.com/office/powerpoint/2010/main" val="1750547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dirty="0"/>
              <a:t>Alueellinen yritystoimintatilasto tulee joulukuussa 2024.</a:t>
            </a:r>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49</a:t>
            </a:fld>
            <a:endParaRPr lang="fi-FI"/>
          </a:p>
        </p:txBody>
      </p:sp>
    </p:spTree>
    <p:extLst>
      <p:ext uri="{BB962C8B-B14F-4D97-AF65-F5344CB8AC3E}">
        <p14:creationId xmlns:p14="http://schemas.microsoft.com/office/powerpoint/2010/main" val="2748977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50</a:t>
            </a:fld>
            <a:endParaRPr lang="fi-FI"/>
          </a:p>
        </p:txBody>
      </p:sp>
    </p:spTree>
    <p:extLst>
      <p:ext uri="{BB962C8B-B14F-4D97-AF65-F5344CB8AC3E}">
        <p14:creationId xmlns:p14="http://schemas.microsoft.com/office/powerpoint/2010/main" val="3760697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en-US"/>
              <a:t>Click icon to add picture</a:t>
            </a:r>
            <a:endParaRPr lang="fi-FI"/>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6.2.2024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78139381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6.2.2024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78139381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6.2.2024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33050194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en-US"/>
              <a:t>Click icon to add picture</a:t>
            </a:r>
            <a:endParaRPr lang="fi-FI"/>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6.2.2024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37626228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6.2.2024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37626228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6.2.2024</a:t>
            </a:fld>
            <a:endParaRPr lang="fi-FI"/>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20808866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en-US"/>
              <a:t>Click icon to add picture</a:t>
            </a:r>
            <a:endParaRPr lang="fi-FI"/>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6.2.2024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5042171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6.2.2024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5042171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6.2.2024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6418184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en-US"/>
              <a:t>Click icon to add picture</a:t>
            </a:r>
            <a:endParaRPr lang="fi-FI"/>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6.2.2024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745300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pääotsikkoa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6.2.2024</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5403903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6.2.2024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745300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6.2.2024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66785004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en-US"/>
              <a:t>Click icon to add picture</a:t>
            </a:r>
            <a:endParaRPr lang="fi-FI"/>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6.2.2024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kstin paikkamerkki 28"/>
          <p:cNvSpPr>
            <a:spLocks noGrp="1"/>
          </p:cNvSpPr>
          <p:nvPr>
            <p:ph type="body" sz="quarter" idx="22" hasCustomPrompt="1"/>
          </p:nvPr>
        </p:nvSpPr>
        <p:spPr>
          <a:xfrm>
            <a:off x="1072800" y="1102950"/>
            <a:ext cx="3844800" cy="482275"/>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6398262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6.2.2024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5"/>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6398262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6.2.2024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Tree>
    <p:extLst>
      <p:ext uri="{BB962C8B-B14F-4D97-AF65-F5344CB8AC3E}">
        <p14:creationId xmlns:p14="http://schemas.microsoft.com/office/powerpoint/2010/main" val="54949955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en-US"/>
              <a:t>Click icon to add picture</a:t>
            </a:r>
            <a:endParaRPr lang="fi-FI"/>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6.2.2024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89775427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6.2.2024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kstin paikkamerkki 28"/>
          <p:cNvSpPr>
            <a:spLocks noGrp="1"/>
          </p:cNvSpPr>
          <p:nvPr>
            <p:ph type="body" sz="quarter" idx="20" hasCustomPrompt="1"/>
          </p:nvPr>
        </p:nvSpPr>
        <p:spPr>
          <a:xfrm>
            <a:off x="1072800" y="1102949"/>
            <a:ext cx="7171200" cy="47502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6329016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6.2.2024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2" name="Tekstin paikkamerkki 28"/>
          <p:cNvSpPr>
            <a:spLocks noGrp="1"/>
          </p:cNvSpPr>
          <p:nvPr>
            <p:ph type="body" sz="quarter" idx="17" hasCustomPrompt="1"/>
          </p:nvPr>
        </p:nvSpPr>
        <p:spPr>
          <a:xfrm>
            <a:off x="1072800" y="1102950"/>
            <a:ext cx="7171200" cy="46278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kstin paikkamerkki 2">
            <a:extLst>
              <a:ext uri="{FF2B5EF4-FFF2-40B4-BE49-F238E27FC236}">
                <a16:creationId xmlns:a16="http://schemas.microsoft.com/office/drawing/2014/main" id="{1C5B8C1E-D5ED-9149-A001-7EA50076E025}"/>
              </a:ext>
            </a:extLst>
          </p:cNvPr>
          <p:cNvSpPr>
            <a:spLocks noGrp="1"/>
          </p:cNvSpPr>
          <p:nvPr>
            <p:ph idx="20"/>
          </p:nvPr>
        </p:nvSpPr>
        <p:spPr>
          <a:xfrm>
            <a:off x="4440468"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3580326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6.2.2024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kstin paikkamerkki 28"/>
          <p:cNvSpPr>
            <a:spLocks noGrp="1"/>
          </p:cNvSpPr>
          <p:nvPr>
            <p:ph type="body" sz="quarter" idx="21" hasCustomPrompt="1"/>
          </p:nvPr>
        </p:nvSpPr>
        <p:spPr>
          <a:xfrm>
            <a:off x="1072800" y="1104451"/>
            <a:ext cx="5529600" cy="48010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en-US"/>
              <a:t>Click icon to add picture</a:t>
            </a:r>
            <a:endParaRPr lang="fi-FI"/>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7856684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6.2.2024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en-US"/>
              <a:t>Click icon to add picture</a:t>
            </a:r>
            <a:endParaRPr lang="fi-FI"/>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kstin paikkamerkki 28"/>
          <p:cNvSpPr>
            <a:spLocks noGrp="1"/>
          </p:cNvSpPr>
          <p:nvPr>
            <p:ph type="body" sz="quarter" idx="21" hasCustomPrompt="1"/>
          </p:nvPr>
        </p:nvSpPr>
        <p:spPr>
          <a:xfrm>
            <a:off x="1072800" y="1104452"/>
            <a:ext cx="3844800" cy="48010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03216163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6.2.2024</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5695886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en-US"/>
              <a:t>Click icon to add picture</a:t>
            </a:r>
            <a:endParaRPr lang="fi-FI"/>
          </a:p>
        </p:txBody>
      </p:sp>
    </p:spTree>
    <p:extLst>
      <p:ext uri="{BB962C8B-B14F-4D97-AF65-F5344CB8AC3E}">
        <p14:creationId xmlns:p14="http://schemas.microsoft.com/office/powerpoint/2010/main" val="96411705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19" name="Tekstin paikkamerkki 28"/>
          <p:cNvSpPr>
            <a:spLocks noGrp="1"/>
          </p:cNvSpPr>
          <p:nvPr>
            <p:ph type="body" sz="quarter" idx="21" hasCustomPrompt="1"/>
          </p:nvPr>
        </p:nvSpPr>
        <p:spPr>
          <a:xfrm>
            <a:off x="1072799" y="1102950"/>
            <a:ext cx="6868801" cy="481250"/>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en-US"/>
              <a:t>Click to edit Master text styles</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6.2.2024</a:t>
            </a:fld>
            <a:endParaRPr lang="fi-FI"/>
          </a:p>
        </p:txBody>
      </p:sp>
      <p:sp>
        <p:nvSpPr>
          <p:cNvPr id="26" name="Alatunnisteen paikkamerkki 2"/>
          <p:cNvSpPr>
            <a:spLocks noGrp="1"/>
          </p:cNvSpPr>
          <p:nvPr>
            <p:ph type="ftr" sz="quarter" idx="11"/>
          </p:nvPr>
        </p:nvSpPr>
        <p:spPr>
          <a:xfrm>
            <a:off x="1111510" y="4728047"/>
            <a:ext cx="1295891" cy="164690"/>
          </a:xfrm>
        </p:spPr>
        <p:txBody>
          <a:bodyPr/>
          <a:lstStyle/>
          <a:p>
            <a:r>
              <a:rPr lang="fi-FI"/>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6.2.2024</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9" name="Tekstin paikkamerkki 28"/>
          <p:cNvSpPr>
            <a:spLocks noGrp="1"/>
          </p:cNvSpPr>
          <p:nvPr>
            <p:ph type="body" sz="quarter" idx="21" hasCustomPrompt="1"/>
          </p:nvPr>
        </p:nvSpPr>
        <p:spPr>
          <a:xfrm>
            <a:off x="1072799" y="1102950"/>
            <a:ext cx="6868801" cy="47945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8738636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49"/>
            <a:ext cx="7992000" cy="821163"/>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6.2.2024</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en-US"/>
              <a:t>Click to edit Master text styles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6.2.2024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89775427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6.2.2024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49"/>
            <a:ext cx="7171200" cy="47502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6329016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6.2.2024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2" name="Tekstin paikkamerkki 28"/>
          <p:cNvSpPr>
            <a:spLocks noGrp="1"/>
          </p:cNvSpPr>
          <p:nvPr>
            <p:ph type="body" sz="quarter" idx="17" hasCustomPrompt="1"/>
          </p:nvPr>
        </p:nvSpPr>
        <p:spPr>
          <a:xfrm>
            <a:off x="1072800" y="1102950"/>
            <a:ext cx="7171200" cy="46278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6" name="Tekstin paikkamerkki 2">
            <a:extLst>
              <a:ext uri="{FF2B5EF4-FFF2-40B4-BE49-F238E27FC236}">
                <a16:creationId xmlns:a16="http://schemas.microsoft.com/office/drawing/2014/main" id="{1C5B8C1E-D5ED-9149-A001-7EA50076E025}"/>
              </a:ext>
            </a:extLst>
          </p:cNvPr>
          <p:cNvSpPr>
            <a:spLocks noGrp="1"/>
          </p:cNvSpPr>
          <p:nvPr>
            <p:ph idx="20"/>
          </p:nvPr>
        </p:nvSpPr>
        <p:spPr>
          <a:xfrm>
            <a:off x="4440468"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6.2.2024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1"/>
            <a:ext cx="5529600" cy="48010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7856684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6.2.2024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48010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03216163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Tree>
    <p:extLst>
      <p:ext uri="{BB962C8B-B14F-4D97-AF65-F5344CB8AC3E}">
        <p14:creationId xmlns:p14="http://schemas.microsoft.com/office/powerpoint/2010/main" val="96411705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en-US"/>
              <a:t>Click icon to add picture</a:t>
            </a:r>
            <a:endParaRPr lang="fi-FI"/>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6.2.2024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kstin paikkamerkki 28"/>
          <p:cNvSpPr>
            <a:spLocks noGrp="1"/>
          </p:cNvSpPr>
          <p:nvPr>
            <p:ph type="body" sz="quarter" idx="22" hasCustomPrompt="1"/>
          </p:nvPr>
        </p:nvSpPr>
        <p:spPr>
          <a:xfrm>
            <a:off x="1072800" y="1102950"/>
            <a:ext cx="3844800" cy="480102"/>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0055284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19" name="Tekstin paikkamerkki 28"/>
          <p:cNvSpPr>
            <a:spLocks noGrp="1"/>
          </p:cNvSpPr>
          <p:nvPr>
            <p:ph type="body" sz="quarter" idx="21" hasCustomPrompt="1"/>
          </p:nvPr>
        </p:nvSpPr>
        <p:spPr>
          <a:xfrm>
            <a:off x="1072799" y="1102950"/>
            <a:ext cx="6868801" cy="481250"/>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6.2.2024</a:t>
            </a:fld>
            <a:endParaRPr lang="fi-FI"/>
          </a:p>
        </p:txBody>
      </p:sp>
      <p:sp>
        <p:nvSpPr>
          <p:cNvPr id="26" name="Alatunnisteen paikkamerkki 2"/>
          <p:cNvSpPr>
            <a:spLocks noGrp="1"/>
          </p:cNvSpPr>
          <p:nvPr>
            <p:ph type="ftr" sz="quarter" idx="11"/>
          </p:nvPr>
        </p:nvSpPr>
        <p:spPr>
          <a:xfrm>
            <a:off x="1111510" y="4728047"/>
            <a:ext cx="1295891" cy="164690"/>
          </a:xfrm>
        </p:spPr>
        <p:txBody>
          <a:bodyPr/>
          <a:lstStyle/>
          <a:p>
            <a:r>
              <a:rPr lang="fi-FI"/>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6.2.2024</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9" name="Tekstin paikkamerkki 28"/>
          <p:cNvSpPr>
            <a:spLocks noGrp="1"/>
          </p:cNvSpPr>
          <p:nvPr>
            <p:ph type="body" sz="quarter" idx="21" hasCustomPrompt="1"/>
          </p:nvPr>
        </p:nvSpPr>
        <p:spPr>
          <a:xfrm>
            <a:off x="1072799" y="1102950"/>
            <a:ext cx="6868801" cy="47945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49"/>
            <a:ext cx="7992000" cy="821163"/>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6.2.2024</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6.2.2024</a:t>
            </a:fld>
            <a:endParaRPr lang="fi-FI"/>
          </a:p>
        </p:txBody>
      </p:sp>
      <p:sp>
        <p:nvSpPr>
          <p:cNvPr id="5"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58328588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6.2.2024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220734152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en-US"/>
              <a:t>Click icon to add picture</a:t>
            </a:r>
            <a:endParaRPr lang="fi-FI"/>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6.2.2024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0218867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6.2.2024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0218867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6.2.2024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0102"/>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0055284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6.2.2024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74770107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en-US"/>
              <a:t>Click icon to add picture</a:t>
            </a:r>
            <a:endParaRPr lang="fi-FI"/>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6.2.2024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kstin paikkamerkki 28"/>
          <p:cNvSpPr>
            <a:spLocks noGrp="1"/>
          </p:cNvSpPr>
          <p:nvPr>
            <p:ph type="body" sz="quarter" idx="22" hasCustomPrompt="1"/>
          </p:nvPr>
        </p:nvSpPr>
        <p:spPr>
          <a:xfrm>
            <a:off x="1072800" y="1102950"/>
            <a:ext cx="3844800" cy="481934"/>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64742819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6.2.2024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481934"/>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64742819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6.2.2024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062311651"/>
      </p:ext>
    </p:extLst>
  </p:cSld>
  <p:clrMapOvr>
    <a:masterClrMapping/>
  </p:clrMapOvr>
  <p:transition spd="med">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6.2.2024</a:t>
            </a:fld>
            <a:endParaRPr lang="fi-FI"/>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7" name="Otsikon paikkamerkki 2"/>
          <p:cNvSpPr>
            <a:spLocks noGrp="1"/>
          </p:cNvSpPr>
          <p:nvPr>
            <p:ph type="title"/>
          </p:nvPr>
        </p:nvSpPr>
        <p:spPr>
          <a:xfrm>
            <a:off x="1072801" y="1102950"/>
            <a:ext cx="7171199" cy="473089"/>
          </a:xfrm>
          <a:prstGeom prst="rect">
            <a:avLst/>
          </a:prstGeom>
        </p:spPr>
        <p:txBody>
          <a:bodyPr vert="horz" lIns="91440" tIns="45720" rIns="91440" bIns="45720" rtlCol="0" anchor="t">
            <a:normAutofit/>
          </a:bodyPr>
          <a:lstStyle/>
          <a:p>
            <a:r>
              <a:rPr lang="fi-FI"/>
              <a:t>Muokkaa </a:t>
            </a:r>
            <a:r>
              <a:rPr lang="fi-FI" err="1"/>
              <a:t>perustyyl</a:t>
            </a:r>
            <a:r>
              <a:rPr lang="fi-FI"/>
              <a:t>. </a:t>
            </a:r>
            <a:r>
              <a:rPr lang="fi-FI" err="1"/>
              <a:t>napsautt</a:t>
            </a:r>
            <a:r>
              <a:rPr lang="fi-FI"/>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709" r:id="rId4"/>
    <p:sldLayoutId id="2147483679" r:id="rId5"/>
    <p:sldLayoutId id="2147483665" r:id="rId6"/>
    <p:sldLayoutId id="2147483710" r:id="rId7"/>
    <p:sldLayoutId id="2147483681" r:id="rId8"/>
    <p:sldLayoutId id="2147483666" r:id="rId9"/>
    <p:sldLayoutId id="2147483711" r:id="rId10"/>
    <p:sldLayoutId id="2147483682" r:id="rId11"/>
    <p:sldLayoutId id="2147483667" r:id="rId12"/>
    <p:sldLayoutId id="2147483712" r:id="rId13"/>
    <p:sldLayoutId id="2147483683" r:id="rId14"/>
    <p:sldLayoutId id="2147483668" r:id="rId15"/>
    <p:sldLayoutId id="2147483713" r:id="rId16"/>
    <p:sldLayoutId id="2147483684" r:id="rId17"/>
    <p:sldLayoutId id="2147483669" r:id="rId18"/>
    <p:sldLayoutId id="2147483714" r:id="rId19"/>
    <p:sldLayoutId id="2147483685" r:id="rId20"/>
    <p:sldLayoutId id="2147483670" r:id="rId21"/>
    <p:sldLayoutId id="2147483715" r:id="rId22"/>
    <p:sldLayoutId id="2147483686" r:id="rId23"/>
    <p:sldLayoutId id="2147483671"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687" r:id="rId34"/>
    <p:sldLayoutId id="2147483702" r:id="rId35"/>
    <p:sldLayoutId id="2147483704" r:id="rId36"/>
    <p:sldLayoutId id="2147483680" r:id="rId37"/>
    <p:sldLayoutId id="2147483674" r:id="rId38"/>
    <p:sldLayoutId id="2147483691" r:id="rId39"/>
    <p:sldLayoutId id="2147483700" r:id="rId40"/>
    <p:sldLayoutId id="2147483696" r:id="rId41"/>
    <p:sldLayoutId id="2147483673" r:id="rId42"/>
    <p:sldLayoutId id="2147483703" r:id="rId43"/>
    <p:sldLayoutId id="2147483707" r:id="rId44"/>
    <p:sldLayoutId id="2147483725" r:id="rId45"/>
    <p:sldLayoutId id="2147483708" r:id="rId46"/>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03.xml"/><Relationship Id="rId1" Type="http://schemas.openxmlformats.org/officeDocument/2006/relationships/slideLayout" Target="../slideLayouts/slideLayout33.xml"/></Relationships>
</file>

<file path=ppt/slides/_rels/slide10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04.xml"/><Relationship Id="rId1" Type="http://schemas.openxmlformats.org/officeDocument/2006/relationships/slideLayout" Target="../slideLayouts/slideLayout33.xml"/></Relationships>
</file>

<file path=ppt/slides/_rels/slide10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05.xml"/><Relationship Id="rId1" Type="http://schemas.openxmlformats.org/officeDocument/2006/relationships/slideLayout" Target="../slideLayouts/slideLayout33.xml"/></Relationships>
</file>

<file path=ppt/slides/_rels/slide10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06.xml"/><Relationship Id="rId1" Type="http://schemas.openxmlformats.org/officeDocument/2006/relationships/slideLayout" Target="../slideLayouts/slideLayout33.xml"/></Relationships>
</file>

<file path=ppt/slides/_rels/slide10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 Target="slide2.xml"/><Relationship Id="rId1" Type="http://schemas.openxmlformats.org/officeDocument/2006/relationships/slideLayout" Target="../slideLayouts/slideLayout42.xml"/></Relationships>
</file>

<file path=ppt/slides/_rels/slide10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 Target="slide2.xml"/><Relationship Id="rId1" Type="http://schemas.openxmlformats.org/officeDocument/2006/relationships/slideLayout" Target="../slideLayouts/slideLayout42.xml"/></Relationships>
</file>

<file path=ppt/slides/_rels/slide10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0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0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2.emf"/><Relationship Id="rId1" Type="http://schemas.openxmlformats.org/officeDocument/2006/relationships/slideLayout" Target="../slideLayouts/slideLayout33.xml"/></Relationships>
</file>

<file path=ppt/slides/_rels/slide1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3.xml"/><Relationship Id="rId4" Type="http://schemas.openxmlformats.org/officeDocument/2006/relationships/chart" Target="../charts/chart7.xml"/></Relationships>
</file>

<file path=ppt/slides/_rels/slide1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2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3.xml"/></Relationships>
</file>

<file path=ppt/slides/_rels/slide1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3.xml"/><Relationship Id="rId1" Type="http://schemas.openxmlformats.org/officeDocument/2006/relationships/slideLayout" Target="../slideLayouts/slideLayout42.xml"/><Relationship Id="rId4" Type="http://schemas.openxmlformats.org/officeDocument/2006/relationships/slide" Target="slide2.xml"/></Relationships>
</file>

<file path=ppt/slides/_rels/slide125.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4.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26.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27.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28.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7.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29.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8.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3.xml"/><Relationship Id="rId4" Type="http://schemas.openxmlformats.org/officeDocument/2006/relationships/chart" Target="../charts/chart10.xml"/></Relationships>
</file>

<file path=ppt/slides/_rels/slide130.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19.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1.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20.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2.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21.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22.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23.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5.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24.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6.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25.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7.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26.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27.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9.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28.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3.xml"/><Relationship Id="rId4" Type="http://schemas.openxmlformats.org/officeDocument/2006/relationships/chart" Target="../charts/chart13.xml"/></Relationships>
</file>

<file path=ppt/slides/_rels/slide140.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29.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41.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30.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42.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31.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43.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32.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4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33.xml"/><Relationship Id="rId1" Type="http://schemas.openxmlformats.org/officeDocument/2006/relationships/slideLayout" Target="../slideLayouts/slideLayout42.xml"/><Relationship Id="rId4" Type="http://schemas.openxmlformats.org/officeDocument/2006/relationships/slide" Target="slide2.xml"/></Relationships>
</file>

<file path=ppt/slides/_rels/slide146.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34.xml"/><Relationship Id="rId1" Type="http://schemas.openxmlformats.org/officeDocument/2006/relationships/slideLayout" Target="../slideLayouts/slideLayout42.xml"/><Relationship Id="rId4" Type="http://schemas.openxmlformats.org/officeDocument/2006/relationships/slide" Target="slide2.xml"/></Relationships>
</file>

<file path=ppt/slides/_rels/slide147.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148.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36.xml"/><Relationship Id="rId1" Type="http://schemas.openxmlformats.org/officeDocument/2006/relationships/slideLayout" Target="../slideLayouts/slideLayout42.xml"/><Relationship Id="rId4" Type="http://schemas.openxmlformats.org/officeDocument/2006/relationships/slide" Target="slide2.xml"/></Relationships>
</file>

<file path=ppt/slides/_rels/slide149.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37.xml"/><Relationship Id="rId1" Type="http://schemas.openxmlformats.org/officeDocument/2006/relationships/slideLayout" Target="../slideLayouts/slideLayout42.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33.xml"/><Relationship Id="rId4" Type="http://schemas.openxmlformats.org/officeDocument/2006/relationships/chart" Target="../charts/chart16.xml"/></Relationships>
</file>

<file path=ppt/slides/_rels/slide150.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38.xml"/><Relationship Id="rId1" Type="http://schemas.openxmlformats.org/officeDocument/2006/relationships/slideLayout" Target="../slideLayouts/slideLayout42.xml"/><Relationship Id="rId4" Type="http://schemas.openxmlformats.org/officeDocument/2006/relationships/slide" Target="slide2.xml"/></Relationships>
</file>

<file path=ppt/slides/_rels/slide15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9.xml"/></Relationships>
</file>

<file path=ppt/slides/_rels/slide1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1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1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1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1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1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4.xml"/><Relationship Id="rId1" Type="http://schemas.openxmlformats.org/officeDocument/2006/relationships/slideLayout" Target="../slideLayouts/slideLayout26.xml"/></Relationships>
</file>

<file path=ppt/slides/_rels/slide1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1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3.xml"/><Relationship Id="rId4" Type="http://schemas.openxmlformats.org/officeDocument/2006/relationships/chart" Target="../charts/chart19.xml"/></Relationships>
</file>

<file path=ppt/slides/_rels/slide1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1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1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1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16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1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1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1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4.xml"/><Relationship Id="rId1" Type="http://schemas.openxmlformats.org/officeDocument/2006/relationships/slideLayout" Target="../slideLayouts/slideLayout26.xml"/></Relationships>
</file>

<file path=ppt/slides/_rels/slide1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1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33.xml"/><Relationship Id="rId4" Type="http://schemas.openxmlformats.org/officeDocument/2006/relationships/chart" Target="../charts/chart22.xml"/></Relationships>
</file>

<file path=ppt/slides/_rels/slide17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17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8.xml"/><Relationship Id="rId1" Type="http://schemas.openxmlformats.org/officeDocument/2006/relationships/slideLayout" Target="../slideLayouts/slideLayout26.xml"/></Relationships>
</file>

<file path=ppt/slides/_rels/slide17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9.xml"/><Relationship Id="rId1" Type="http://schemas.openxmlformats.org/officeDocument/2006/relationships/slideLayout" Target="../slideLayouts/slideLayout42.xml"/><Relationship Id="rId4" Type="http://schemas.openxmlformats.org/officeDocument/2006/relationships/slide" Target="slide2.xml"/></Relationships>
</file>

<file path=ppt/slides/_rels/slide1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34.xml"/><Relationship Id="rId1" Type="http://schemas.openxmlformats.org/officeDocument/2006/relationships/slideLayout" Target="../slideLayouts/slideLayout33.xml"/></Relationships>
</file>

<file path=ppt/slides/_rels/slide1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35.xml"/><Relationship Id="rId1" Type="http://schemas.openxmlformats.org/officeDocument/2006/relationships/slideLayout" Target="../slideLayouts/slideLayout33.xml"/></Relationships>
</file>

<file path=ppt/slides/_rels/slide17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36.xml"/><Relationship Id="rId1" Type="http://schemas.openxmlformats.org/officeDocument/2006/relationships/slideLayout" Target="../slideLayouts/slideLayout33.xml"/></Relationships>
</file>

<file path=ppt/slides/_rels/slide1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37.xml"/><Relationship Id="rId1" Type="http://schemas.openxmlformats.org/officeDocument/2006/relationships/slideLayout" Target="../slideLayouts/slideLayout33.xml"/></Relationships>
</file>

<file path=ppt/slides/_rels/slide17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38.xml"/><Relationship Id="rId1" Type="http://schemas.openxmlformats.org/officeDocument/2006/relationships/slideLayout" Target="../slideLayouts/slideLayout33.xml"/></Relationships>
</file>

<file path=ppt/slides/_rels/slide1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39.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33.xml"/><Relationship Id="rId4" Type="http://schemas.openxmlformats.org/officeDocument/2006/relationships/chart" Target="../charts/chart25.xml"/></Relationships>
</file>

<file path=ppt/slides/_rels/slide18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0.xml"/><Relationship Id="rId1" Type="http://schemas.openxmlformats.org/officeDocument/2006/relationships/slideLayout" Target="../slideLayouts/slideLayout33.xml"/></Relationships>
</file>

<file path=ppt/slides/_rels/slide1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1.xml"/><Relationship Id="rId1" Type="http://schemas.openxmlformats.org/officeDocument/2006/relationships/slideLayout" Target="../slideLayouts/slideLayout33.xml"/></Relationships>
</file>

<file path=ppt/slides/_rels/slide18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2.xml"/><Relationship Id="rId1" Type="http://schemas.openxmlformats.org/officeDocument/2006/relationships/slideLayout" Target="../slideLayouts/slideLayout33.xml"/></Relationships>
</file>

<file path=ppt/slides/_rels/slide1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3.xml"/><Relationship Id="rId1" Type="http://schemas.openxmlformats.org/officeDocument/2006/relationships/slideLayout" Target="../slideLayouts/slideLayout33.xml"/></Relationships>
</file>

<file path=ppt/slides/_rels/slide18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4.xml"/><Relationship Id="rId1" Type="http://schemas.openxmlformats.org/officeDocument/2006/relationships/slideLayout" Target="../slideLayouts/slideLayout33.xml"/></Relationships>
</file>

<file path=ppt/slides/_rels/slide18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5.xml"/><Relationship Id="rId1" Type="http://schemas.openxmlformats.org/officeDocument/2006/relationships/slideLayout" Target="../slideLayouts/slideLayout33.xml"/></Relationships>
</file>

<file path=ppt/slides/_rels/slide18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6.xml"/><Relationship Id="rId1" Type="http://schemas.openxmlformats.org/officeDocument/2006/relationships/slideLayout" Target="../slideLayouts/slideLayout33.xml"/></Relationships>
</file>

<file path=ppt/slides/_rels/slide18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7.xml"/><Relationship Id="rId1" Type="http://schemas.openxmlformats.org/officeDocument/2006/relationships/slideLayout" Target="../slideLayouts/slideLayout33.xml"/></Relationships>
</file>

<file path=ppt/slides/_rels/slide18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8.xml"/><Relationship Id="rId1" Type="http://schemas.openxmlformats.org/officeDocument/2006/relationships/slideLayout" Target="../slideLayouts/slideLayout33.xml"/></Relationships>
</file>

<file path=ppt/slides/_rels/slide18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9.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33.xml"/><Relationship Id="rId4" Type="http://schemas.openxmlformats.org/officeDocument/2006/relationships/chart" Target="../charts/chart28.xml"/></Relationships>
</file>

<file path=ppt/slides/_rels/slide19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50.xml"/><Relationship Id="rId1" Type="http://schemas.openxmlformats.org/officeDocument/2006/relationships/slideLayout" Target="../slideLayouts/slideLayout33.xml"/></Relationships>
</file>

<file path=ppt/slides/_rels/slide19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51.xml"/><Relationship Id="rId1" Type="http://schemas.openxmlformats.org/officeDocument/2006/relationships/slideLayout" Target="../slideLayouts/slideLayout33.xml"/></Relationships>
</file>

<file path=ppt/slides/_rels/slide19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52.xml"/><Relationship Id="rId1" Type="http://schemas.openxmlformats.org/officeDocument/2006/relationships/slideLayout" Target="../slideLayouts/slideLayout3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85.xml"/><Relationship Id="rId13" Type="http://schemas.openxmlformats.org/officeDocument/2006/relationships/slide" Target="slide172.xml"/><Relationship Id="rId3" Type="http://schemas.openxmlformats.org/officeDocument/2006/relationships/slide" Target="slide11.xml"/><Relationship Id="rId7" Type="http://schemas.openxmlformats.org/officeDocument/2006/relationships/slide" Target="slide66.xml"/><Relationship Id="rId12" Type="http://schemas.openxmlformats.org/officeDocument/2006/relationships/slide" Target="slide151.xml"/><Relationship Id="rId2" Type="http://schemas.openxmlformats.org/officeDocument/2006/relationships/slide" Target="slide3.xml"/><Relationship Id="rId1" Type="http://schemas.openxmlformats.org/officeDocument/2006/relationships/slideLayout" Target="../slideLayouts/slideLayout42.xml"/><Relationship Id="rId6" Type="http://schemas.openxmlformats.org/officeDocument/2006/relationships/slide" Target="slide49.xml"/><Relationship Id="rId11" Type="http://schemas.openxmlformats.org/officeDocument/2006/relationships/slide" Target="slide144.xml"/><Relationship Id="rId5" Type="http://schemas.openxmlformats.org/officeDocument/2006/relationships/slide" Target="slide44.xml"/><Relationship Id="rId10" Type="http://schemas.openxmlformats.org/officeDocument/2006/relationships/slide" Target="slide123.xml"/><Relationship Id="rId4" Type="http://schemas.openxmlformats.org/officeDocument/2006/relationships/slide" Target="slide27.xml"/><Relationship Id="rId9" Type="http://schemas.openxmlformats.org/officeDocument/2006/relationships/slide" Target="slide104.xml"/></Relationships>
</file>

<file path=ppt/slides/_rels/slide2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33.xml"/><Relationship Id="rId4" Type="http://schemas.openxmlformats.org/officeDocument/2006/relationships/chart" Target="../charts/chart31.xml"/></Relationships>
</file>

<file path=ppt/slides/_rels/slide2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33.xml"/><Relationship Id="rId4" Type="http://schemas.openxmlformats.org/officeDocument/2006/relationships/chart" Target="../charts/chart34.xml"/></Relationships>
</file>

<file path=ppt/slides/_rels/slide2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33.xml"/><Relationship Id="rId4" Type="http://schemas.openxmlformats.org/officeDocument/2006/relationships/chart" Target="../charts/chart37.xml"/></Relationships>
</file>

<file path=ppt/slides/_rels/slide2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33.xml"/><Relationship Id="rId4" Type="http://schemas.openxmlformats.org/officeDocument/2006/relationships/chart" Target="../charts/chart40.xml"/></Relationships>
</file>

<file path=ppt/slides/_rels/slide2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33.xml"/><Relationship Id="rId4" Type="http://schemas.openxmlformats.org/officeDocument/2006/relationships/chart" Target="../charts/chart43.xml"/></Relationships>
</file>

<file path=ppt/slides/_rels/slide2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33.xml"/><Relationship Id="rId4" Type="http://schemas.openxmlformats.org/officeDocument/2006/relationships/chart" Target="../charts/chart46.xml"/></Relationships>
</file>

<file path=ppt/slides/_rels/slide2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33.xml"/><Relationship Id="rId4" Type="http://schemas.openxmlformats.org/officeDocument/2006/relationships/chart" Target="../charts/char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hyperlink" Target="https://teknologiateollisuus.fi/fi/talous-ja-toimiala/talousnakymat"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5.bin"/><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6.bin"/><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7.bin"/><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8.bin"/><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9.bin"/><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0.bin"/><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1.bin"/><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2.bin"/><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3.bin"/><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4.bin"/><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5.bin"/><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6.bin"/><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xml"/><Relationship Id="rId1" Type="http://schemas.openxmlformats.org/officeDocument/2006/relationships/slideLayout" Target="../slideLayouts/slideLayout42.xml"/><Relationship Id="rId4" Type="http://schemas.openxmlformats.org/officeDocument/2006/relationships/slide" Target="slide2.xml"/></Relationships>
</file>

<file path=ppt/slides/_rels/slide47.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6.xml"/><Relationship Id="rId1" Type="http://schemas.openxmlformats.org/officeDocument/2006/relationships/slideLayout" Target="../slideLayouts/slideLayout42.xml"/><Relationship Id="rId4" Type="http://schemas.openxmlformats.org/officeDocument/2006/relationships/slide" Target="slide2.xml"/></Relationships>
</file>

<file path=ppt/slides/_rels/slide48.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9.xml"/><Relationship Id="rId1" Type="http://schemas.openxmlformats.org/officeDocument/2006/relationships/slideLayout" Target="../slideLayouts/slideLayout33.xml"/><Relationship Id="rId5" Type="http://schemas.openxmlformats.org/officeDocument/2006/relationships/slide" Target="slide2.xml"/><Relationship Id="rId4" Type="http://schemas.openxmlformats.org/officeDocument/2006/relationships/chart" Target="../charts/chart55.xml"/></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56.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57.xml"/><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58.xml"/><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59.xm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0.xml"/><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1.xml"/><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2.xml"/><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3.xml"/><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4.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5.xml"/><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6.xml"/><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7.xml"/><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8.xml"/><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9.xml"/><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0.xml"/><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1.xml"/><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2.xml"/><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3.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3.xml"/></Relationships>
</file>

<file path=ppt/slides/_rels/slide7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4.xml"/><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5.xml"/><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6.xml"/><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7.xml"/><Relationship Id="rId1" Type="http://schemas.openxmlformats.org/officeDocument/2006/relationships/slideLayout" Target="../slideLayouts/slideLayout33.xml"/></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8.xml"/><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9.xml"/><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0.xml"/><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1.xml"/><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2.xml"/><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3.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3.xml"/></Relationships>
</file>

<file path=ppt/slides/_rels/slide8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4.xml"/><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5.xml"/><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6.xml"/><Relationship Id="rId1" Type="http://schemas.openxmlformats.org/officeDocument/2006/relationships/slideLayout" Target="../slideLayouts/slideLayout33.xml"/></Relationships>
</file>

<file path=ppt/slides/_rels/slide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7.xml"/><Relationship Id="rId1" Type="http://schemas.openxmlformats.org/officeDocument/2006/relationships/slideLayout" Target="../slideLayouts/slideLayout33.xml"/></Relationships>
</file>

<file path=ppt/slides/_rels/slide8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8.xml"/><Relationship Id="rId1" Type="http://schemas.openxmlformats.org/officeDocument/2006/relationships/slideLayout" Target="../slideLayouts/slideLayout33.xml"/></Relationships>
</file>

<file path=ppt/slides/_rels/slide8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9.xml"/><Relationship Id="rId1" Type="http://schemas.openxmlformats.org/officeDocument/2006/relationships/slideLayout" Target="../slideLayouts/slideLayout33.xml"/></Relationships>
</file>

<file path=ppt/slides/_rels/slide8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0.xml"/><Relationship Id="rId1" Type="http://schemas.openxmlformats.org/officeDocument/2006/relationships/slideLayout" Target="../slideLayouts/slideLayout33.xml"/></Relationships>
</file>

<file path=ppt/slides/_rels/slide8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1.xml"/><Relationship Id="rId1" Type="http://schemas.openxmlformats.org/officeDocument/2006/relationships/slideLayout" Target="../slideLayouts/slideLayout33.xml"/></Relationships>
</file>

<file path=ppt/slides/_rels/slide8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2.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3.xml"/><Relationship Id="rId1" Type="http://schemas.openxmlformats.org/officeDocument/2006/relationships/slideLayout" Target="../slideLayouts/slideLayout33.xml"/></Relationships>
</file>

<file path=ppt/slides/_rels/slide9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4.xml"/><Relationship Id="rId1" Type="http://schemas.openxmlformats.org/officeDocument/2006/relationships/slideLayout" Target="../slideLayouts/slideLayout33.xml"/></Relationships>
</file>

<file path=ppt/slides/_rels/slide9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5.xml"/><Relationship Id="rId1" Type="http://schemas.openxmlformats.org/officeDocument/2006/relationships/slideLayout" Target="../slideLayouts/slideLayout33.xml"/></Relationships>
</file>

<file path=ppt/slides/_rels/slide9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6.xml"/><Relationship Id="rId1" Type="http://schemas.openxmlformats.org/officeDocument/2006/relationships/slideLayout" Target="../slideLayouts/slideLayout33.xml"/></Relationships>
</file>

<file path=ppt/slides/_rels/slide9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7.xml"/><Relationship Id="rId1" Type="http://schemas.openxmlformats.org/officeDocument/2006/relationships/slideLayout" Target="../slideLayouts/slideLayout33.xml"/></Relationships>
</file>

<file path=ppt/slides/_rels/slide9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8.xml"/><Relationship Id="rId1" Type="http://schemas.openxmlformats.org/officeDocument/2006/relationships/slideLayout" Target="../slideLayouts/slideLayout33.xml"/></Relationships>
</file>

<file path=ppt/slides/_rels/slide9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9.xml"/><Relationship Id="rId1" Type="http://schemas.openxmlformats.org/officeDocument/2006/relationships/slideLayout" Target="../slideLayouts/slideLayout33.xml"/></Relationships>
</file>

<file path=ppt/slides/_rels/slide9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00.xml"/><Relationship Id="rId1" Type="http://schemas.openxmlformats.org/officeDocument/2006/relationships/slideLayout" Target="../slideLayouts/slideLayout33.xml"/></Relationships>
</file>

<file path=ppt/slides/_rels/slide9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01.xml"/><Relationship Id="rId1" Type="http://schemas.openxmlformats.org/officeDocument/2006/relationships/slideLayout" Target="../slideLayouts/slideLayout33.xml"/></Relationships>
</file>

<file path=ppt/slides/_rels/slide9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02.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9399DD3-F888-6303-B562-9844A91D6FCD}"/>
              </a:ext>
            </a:extLst>
          </p:cNvPr>
          <p:cNvSpPr>
            <a:spLocks noGrp="1"/>
          </p:cNvSpPr>
          <p:nvPr>
            <p:ph type="body" sz="quarter" idx="15"/>
          </p:nvPr>
        </p:nvSpPr>
        <p:spPr/>
        <p:txBody>
          <a:bodyPr/>
          <a:lstStyle/>
          <a:p>
            <a:r>
              <a:rPr lang="fi-FI" dirty="0"/>
              <a:t>Rakenne- ja tilastotietoa teknologiateollisuudesta alueittain</a:t>
            </a:r>
          </a:p>
        </p:txBody>
      </p:sp>
      <p:sp>
        <p:nvSpPr>
          <p:cNvPr id="3" name="Dian numeron paikkamerkki 2">
            <a:extLst>
              <a:ext uri="{FF2B5EF4-FFF2-40B4-BE49-F238E27FC236}">
                <a16:creationId xmlns:a16="http://schemas.microsoft.com/office/drawing/2014/main" id="{544E8334-F83F-EB2D-CD01-6070AB320611}"/>
              </a:ext>
            </a:extLst>
          </p:cNvPr>
          <p:cNvSpPr>
            <a:spLocks noGrp="1"/>
          </p:cNvSpPr>
          <p:nvPr>
            <p:ph type="sldNum" sz="quarter" idx="12"/>
          </p:nvPr>
        </p:nvSpPr>
        <p:spPr/>
        <p:txBody>
          <a:bodyPr/>
          <a:lstStyle/>
          <a:p>
            <a:fld id="{6FCB6B90-8271-4E8F-82C1-E646FBB48A2E}" type="slidenum">
              <a:rPr lang="fi-FI" smtClean="0"/>
              <a:pPr/>
              <a:t>1</a:t>
            </a:fld>
            <a:endParaRPr lang="fi-FI"/>
          </a:p>
        </p:txBody>
      </p:sp>
      <p:sp>
        <p:nvSpPr>
          <p:cNvPr id="4" name="Päivämäärän paikkamerkki 3">
            <a:extLst>
              <a:ext uri="{FF2B5EF4-FFF2-40B4-BE49-F238E27FC236}">
                <a16:creationId xmlns:a16="http://schemas.microsoft.com/office/drawing/2014/main" id="{CFEBB70F-C935-1572-4B97-95450860FDEA}"/>
              </a:ext>
            </a:extLst>
          </p:cNvPr>
          <p:cNvSpPr>
            <a:spLocks noGrp="1"/>
          </p:cNvSpPr>
          <p:nvPr>
            <p:ph type="dt" sz="half" idx="10"/>
          </p:nvPr>
        </p:nvSpPr>
        <p:spPr/>
        <p:txBody>
          <a:bodyPr/>
          <a:lstStyle/>
          <a:p>
            <a:fld id="{33A50D0A-99B9-48FE-8B08-047EE10ADBDA}" type="datetime1">
              <a:rPr lang="fi-FI" smtClean="0"/>
              <a:t>6.2.2024</a:t>
            </a:fld>
            <a:endParaRPr lang="fi-FI"/>
          </a:p>
        </p:txBody>
      </p:sp>
      <p:sp>
        <p:nvSpPr>
          <p:cNvPr id="5" name="Alatunnisteen paikkamerkki 4">
            <a:extLst>
              <a:ext uri="{FF2B5EF4-FFF2-40B4-BE49-F238E27FC236}">
                <a16:creationId xmlns:a16="http://schemas.microsoft.com/office/drawing/2014/main" id="{18C50DB8-3453-FC40-AD54-2798490D6E92}"/>
              </a:ext>
            </a:extLst>
          </p:cNvPr>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388001786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henkilöstö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10</a:t>
            </a:fld>
            <a:endParaRPr lang="fi-FI"/>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34681" y="4854859"/>
            <a:ext cx="5671295" cy="165163"/>
          </a:xfrm>
        </p:spPr>
        <p:txBody>
          <a:bodyPr/>
          <a:lstStyle/>
          <a:p>
            <a:r>
              <a:rPr lang="fi-FI"/>
              <a:t>Lähde: Tilastokeskus; Aluetilinpito, Alueellinen yritystoimintatilasto / Teknologiateollisuus ry:n henkilöstötiedustelu </a:t>
            </a:r>
          </a:p>
        </p:txBody>
      </p:sp>
      <p:graphicFrame>
        <p:nvGraphicFramePr>
          <p:cNvPr id="12" name="Sisällön paikkamerkki 10"/>
          <p:cNvGraphicFramePr>
            <a:graphicFrameLocks noGrp="1"/>
          </p:cNvGraphicFramePr>
          <p:nvPr>
            <p:ph sz="quarter" idx="17"/>
          </p:nvPr>
        </p:nvGraphicFramePr>
        <p:xfrm>
          <a:off x="1331640" y="1001169"/>
          <a:ext cx="6351237" cy="3674366"/>
        </p:xfrm>
        <a:graphic>
          <a:graphicData uri="http://schemas.openxmlformats.org/drawingml/2006/table">
            <a:tbl>
              <a:tblPr firstRow="1" bandRow="1">
                <a:tableStyleId>{21E4AEA4-8DFA-4A89-87EB-49C32662AFE0}</a:tableStyleId>
              </a:tblPr>
              <a:tblGrid>
                <a:gridCol w="1411386">
                  <a:extLst>
                    <a:ext uri="{9D8B030D-6E8A-4147-A177-3AD203B41FA5}">
                      <a16:colId xmlns:a16="http://schemas.microsoft.com/office/drawing/2014/main" val="20000"/>
                    </a:ext>
                  </a:extLst>
                </a:gridCol>
                <a:gridCol w="705693">
                  <a:extLst>
                    <a:ext uri="{9D8B030D-6E8A-4147-A177-3AD203B41FA5}">
                      <a16:colId xmlns:a16="http://schemas.microsoft.com/office/drawing/2014/main" val="20001"/>
                    </a:ext>
                  </a:extLst>
                </a:gridCol>
                <a:gridCol w="705693">
                  <a:extLst>
                    <a:ext uri="{9D8B030D-6E8A-4147-A177-3AD203B41FA5}">
                      <a16:colId xmlns:a16="http://schemas.microsoft.com/office/drawing/2014/main" val="20002"/>
                    </a:ext>
                  </a:extLst>
                </a:gridCol>
                <a:gridCol w="705693">
                  <a:extLst>
                    <a:ext uri="{9D8B030D-6E8A-4147-A177-3AD203B41FA5}">
                      <a16:colId xmlns:a16="http://schemas.microsoft.com/office/drawing/2014/main" val="20003"/>
                    </a:ext>
                  </a:extLst>
                </a:gridCol>
                <a:gridCol w="705693">
                  <a:extLst>
                    <a:ext uri="{9D8B030D-6E8A-4147-A177-3AD203B41FA5}">
                      <a16:colId xmlns:a16="http://schemas.microsoft.com/office/drawing/2014/main" val="20004"/>
                    </a:ext>
                  </a:extLst>
                </a:gridCol>
                <a:gridCol w="705693">
                  <a:extLst>
                    <a:ext uri="{9D8B030D-6E8A-4147-A177-3AD203B41FA5}">
                      <a16:colId xmlns:a16="http://schemas.microsoft.com/office/drawing/2014/main" val="20005"/>
                    </a:ext>
                  </a:extLst>
                </a:gridCol>
                <a:gridCol w="705693">
                  <a:extLst>
                    <a:ext uri="{9D8B030D-6E8A-4147-A177-3AD203B41FA5}">
                      <a16:colId xmlns:a16="http://schemas.microsoft.com/office/drawing/2014/main" val="20006"/>
                    </a:ext>
                  </a:extLst>
                </a:gridCol>
                <a:gridCol w="705693">
                  <a:extLst>
                    <a:ext uri="{9D8B030D-6E8A-4147-A177-3AD203B41FA5}">
                      <a16:colId xmlns:a16="http://schemas.microsoft.com/office/drawing/2014/main" val="20007"/>
                    </a:ext>
                  </a:extLst>
                </a:gridCol>
              </a:tblGrid>
              <a:tr h="316334">
                <a:tc>
                  <a:txBody>
                    <a:bodyPr/>
                    <a:lstStyle/>
                    <a:p>
                      <a:pPr algn="ctr" fontAlgn="ctr"/>
                      <a:r>
                        <a:rPr lang="fi-FI" sz="900" b="1" i="0" u="none" strike="noStrike">
                          <a:solidFill>
                            <a:srgbClr val="FFFFFF"/>
                          </a:solidFill>
                          <a:effectLst/>
                          <a:latin typeface="Verdana" panose="020B0604030504040204" pitchFamily="34" charset="0"/>
                        </a:rPr>
                        <a:t>ELY-alue</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2021</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2022</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Osuus, %</a:t>
                      </a:r>
                      <a:br>
                        <a:rPr lang="fi-FI" sz="900" b="1" i="0" u="none" strike="noStrike">
                          <a:solidFill>
                            <a:srgbClr val="FFFFFF"/>
                          </a:solidFill>
                          <a:effectLst/>
                          <a:latin typeface="Verdana" panose="020B0604030504040204" pitchFamily="34" charset="0"/>
                        </a:rPr>
                      </a:br>
                      <a:r>
                        <a:rPr lang="fi-FI" sz="900" b="1" i="0" u="none" strike="noStrike">
                          <a:solidFill>
                            <a:srgbClr val="FFFFFF"/>
                          </a:solidFill>
                          <a:effectLst/>
                          <a:latin typeface="Verdana" panose="020B0604030504040204" pitchFamily="34" charset="0"/>
                        </a:rPr>
                        <a:t>2022</a:t>
                      </a:r>
                    </a:p>
                  </a:txBody>
                  <a:tcPr marL="0" marR="0" marT="0" marB="0" anchor="ctr"/>
                </a:tc>
                <a:extLst>
                  <a:ext uri="{0D108BD9-81ED-4DB2-BD59-A6C34878D82A}">
                    <a16:rowId xmlns:a16="http://schemas.microsoft.com/office/drawing/2014/main" val="10000"/>
                  </a:ext>
                </a:extLst>
              </a:tr>
              <a:tr h="209877">
                <a:tc>
                  <a:txBody>
                    <a:bodyPr/>
                    <a:lstStyle/>
                    <a:p>
                      <a:pPr algn="ctr" fontAlgn="ct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2,9</a:t>
                      </a:r>
                    </a:p>
                  </a:txBody>
                  <a:tcPr marL="0" marR="0" marT="0" marB="0" anchor="ctr"/>
                </a:tc>
                <a:extLst>
                  <a:ext uri="{0D108BD9-81ED-4DB2-BD59-A6C34878D82A}">
                    <a16:rowId xmlns:a16="http://schemas.microsoft.com/office/drawing/2014/main" val="10001"/>
                  </a:ext>
                </a:extLst>
              </a:tr>
              <a:tr h="209877">
                <a:tc>
                  <a:txBody>
                    <a:bodyPr/>
                    <a:lstStyle/>
                    <a:p>
                      <a:pPr algn="ctr" fontAlgn="ct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1,3</a:t>
                      </a:r>
                    </a:p>
                  </a:txBody>
                  <a:tcPr marL="0" marR="0" marT="0" marB="0" anchor="ctr"/>
                </a:tc>
                <a:extLst>
                  <a:ext uri="{0D108BD9-81ED-4DB2-BD59-A6C34878D82A}">
                    <a16:rowId xmlns:a16="http://schemas.microsoft.com/office/drawing/2014/main" val="10002"/>
                  </a:ext>
                </a:extLst>
              </a:tr>
              <a:tr h="209877">
                <a:tc>
                  <a:txBody>
                    <a:bodyPr/>
                    <a:lstStyle/>
                    <a:p>
                      <a:pPr algn="ctr" fontAlgn="ct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5,2</a:t>
                      </a:r>
                    </a:p>
                  </a:txBody>
                  <a:tcPr marL="0" marR="0" marT="0" marB="0" anchor="ctr"/>
                </a:tc>
                <a:extLst>
                  <a:ext uri="{0D108BD9-81ED-4DB2-BD59-A6C34878D82A}">
                    <a16:rowId xmlns:a16="http://schemas.microsoft.com/office/drawing/2014/main" val="10003"/>
                  </a:ext>
                </a:extLst>
              </a:tr>
              <a:tr h="209877">
                <a:tc>
                  <a:txBody>
                    <a:bodyPr/>
                    <a:lstStyle/>
                    <a:p>
                      <a:pPr algn="ctr" fontAlgn="ct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3,0</a:t>
                      </a:r>
                    </a:p>
                  </a:txBody>
                  <a:tcPr marL="0" marR="0" marT="0" marB="0" anchor="ctr"/>
                </a:tc>
                <a:extLst>
                  <a:ext uri="{0D108BD9-81ED-4DB2-BD59-A6C34878D82A}">
                    <a16:rowId xmlns:a16="http://schemas.microsoft.com/office/drawing/2014/main" val="10004"/>
                  </a:ext>
                </a:extLst>
              </a:tr>
              <a:tr h="209877">
                <a:tc>
                  <a:txBody>
                    <a:bodyPr/>
                    <a:lstStyle/>
                    <a:p>
                      <a:pPr algn="ctr" fontAlgn="ct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1,0</a:t>
                      </a:r>
                    </a:p>
                  </a:txBody>
                  <a:tcPr marL="0" marR="0" marT="0" marB="0" anchor="ctr"/>
                </a:tc>
                <a:extLst>
                  <a:ext uri="{0D108BD9-81ED-4DB2-BD59-A6C34878D82A}">
                    <a16:rowId xmlns:a16="http://schemas.microsoft.com/office/drawing/2014/main" val="10005"/>
                  </a:ext>
                </a:extLst>
              </a:tr>
              <a:tr h="209877">
                <a:tc>
                  <a:txBody>
                    <a:bodyPr/>
                    <a:lstStyle/>
                    <a:p>
                      <a:pPr algn="ctr" fontAlgn="ct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5,0</a:t>
                      </a:r>
                    </a:p>
                  </a:txBody>
                  <a:tcPr marL="0" marR="0" marT="0" marB="0" anchor="ctr"/>
                </a:tc>
                <a:extLst>
                  <a:ext uri="{0D108BD9-81ED-4DB2-BD59-A6C34878D82A}">
                    <a16:rowId xmlns:a16="http://schemas.microsoft.com/office/drawing/2014/main" val="10006"/>
                  </a:ext>
                </a:extLst>
              </a:tr>
              <a:tr h="209877">
                <a:tc>
                  <a:txBody>
                    <a:bodyPr/>
                    <a:lstStyle/>
                    <a:p>
                      <a:pPr algn="ctr" fontAlgn="ct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2,4</a:t>
                      </a:r>
                    </a:p>
                  </a:txBody>
                  <a:tcPr marL="0" marR="0" marT="0" marB="0" anchor="ctr"/>
                </a:tc>
                <a:extLst>
                  <a:ext uri="{0D108BD9-81ED-4DB2-BD59-A6C34878D82A}">
                    <a16:rowId xmlns:a16="http://schemas.microsoft.com/office/drawing/2014/main" val="10007"/>
                  </a:ext>
                </a:extLst>
              </a:tr>
              <a:tr h="209877">
                <a:tc>
                  <a:txBody>
                    <a:bodyPr/>
                    <a:lstStyle/>
                    <a:p>
                      <a:pPr algn="ctr" fontAlgn="ct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35 000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35 200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37 200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38 800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11,8</a:t>
                      </a:r>
                    </a:p>
                  </a:txBody>
                  <a:tcPr marL="0" marR="0" marT="0" marB="0" anchor="ctr"/>
                </a:tc>
                <a:extLst>
                  <a:ext uri="{0D108BD9-81ED-4DB2-BD59-A6C34878D82A}">
                    <a16:rowId xmlns:a16="http://schemas.microsoft.com/office/drawing/2014/main" val="10008"/>
                  </a:ext>
                </a:extLst>
              </a:tr>
              <a:tr h="209877">
                <a:tc>
                  <a:txBody>
                    <a:bodyPr/>
                    <a:lstStyle/>
                    <a:p>
                      <a:pPr algn="ctr" fontAlgn="ct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5,9</a:t>
                      </a:r>
                    </a:p>
                  </a:txBody>
                  <a:tcPr marL="0" marR="0" marT="0" marB="0" anchor="ctr"/>
                </a:tc>
                <a:extLst>
                  <a:ext uri="{0D108BD9-81ED-4DB2-BD59-A6C34878D82A}">
                    <a16:rowId xmlns:a16="http://schemas.microsoft.com/office/drawing/2014/main" val="10009"/>
                  </a:ext>
                </a:extLst>
              </a:tr>
              <a:tr h="209877">
                <a:tc>
                  <a:txBody>
                    <a:bodyPr/>
                    <a:lstStyle/>
                    <a:p>
                      <a:pPr algn="ctr" fontAlgn="ct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2,1</a:t>
                      </a:r>
                    </a:p>
                  </a:txBody>
                  <a:tcPr marL="0" marR="0" marT="0" marB="0" anchor="ctr"/>
                </a:tc>
                <a:extLst>
                  <a:ext uri="{0D108BD9-81ED-4DB2-BD59-A6C34878D82A}">
                    <a16:rowId xmlns:a16="http://schemas.microsoft.com/office/drawing/2014/main" val="10010"/>
                  </a:ext>
                </a:extLst>
              </a:tr>
              <a:tr h="209877">
                <a:tc>
                  <a:txBody>
                    <a:bodyPr/>
                    <a:lstStyle/>
                    <a:p>
                      <a:pPr algn="ctr" fontAlgn="ct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26 200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7,9</a:t>
                      </a:r>
                    </a:p>
                  </a:txBody>
                  <a:tcPr marL="0" marR="0" marT="0" marB="0" anchor="ctr"/>
                </a:tc>
                <a:extLst>
                  <a:ext uri="{0D108BD9-81ED-4DB2-BD59-A6C34878D82A}">
                    <a16:rowId xmlns:a16="http://schemas.microsoft.com/office/drawing/2014/main" val="10011"/>
                  </a:ext>
                </a:extLst>
              </a:tr>
              <a:tr h="209877">
                <a:tc>
                  <a:txBody>
                    <a:bodyPr/>
                    <a:lstStyle/>
                    <a:p>
                      <a:pPr algn="ctr" fontAlgn="ct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3,4</a:t>
                      </a:r>
                    </a:p>
                  </a:txBody>
                  <a:tcPr marL="0" marR="0" marT="0" marB="0" anchor="ctr"/>
                </a:tc>
                <a:extLst>
                  <a:ext uri="{0D108BD9-81ED-4DB2-BD59-A6C34878D82A}">
                    <a16:rowId xmlns:a16="http://schemas.microsoft.com/office/drawing/2014/main" val="10012"/>
                  </a:ext>
                </a:extLst>
              </a:tr>
              <a:tr h="209877">
                <a:tc>
                  <a:txBody>
                    <a:bodyPr/>
                    <a:lstStyle/>
                    <a:p>
                      <a:pPr algn="ctr" fontAlgn="ct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4,0</a:t>
                      </a:r>
                    </a:p>
                  </a:txBody>
                  <a:tcPr marL="0" marR="0" marT="0" marB="0" anchor="ctr"/>
                </a:tc>
                <a:extLst>
                  <a:ext uri="{0D108BD9-81ED-4DB2-BD59-A6C34878D82A}">
                    <a16:rowId xmlns:a16="http://schemas.microsoft.com/office/drawing/2014/main" val="10013"/>
                  </a:ext>
                </a:extLst>
              </a:tr>
              <a:tr h="209877">
                <a:tc>
                  <a:txBody>
                    <a:bodyPr/>
                    <a:lstStyle/>
                    <a:p>
                      <a:pPr algn="ctr" fontAlgn="ctr"/>
                      <a:r>
                        <a:rPr lang="fi-FI" sz="900" b="0" i="0" u="none" strike="noStrike">
                          <a:solidFill>
                            <a:srgbClr val="000000"/>
                          </a:solidFill>
                          <a:effectLst/>
                          <a:latin typeface="Verdana" panose="020B0604030504040204" pitchFamily="34" charset="0"/>
                        </a:rPr>
                        <a:t>Uusimaa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91 100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103 500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107 400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109 800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113 200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34,3</a:t>
                      </a:r>
                    </a:p>
                  </a:txBody>
                  <a:tcPr marL="0" marR="0" marT="0" marB="0" anchor="ctr"/>
                </a:tc>
                <a:extLst>
                  <a:ext uri="{0D108BD9-81ED-4DB2-BD59-A6C34878D82A}">
                    <a16:rowId xmlns:a16="http://schemas.microsoft.com/office/drawing/2014/main" val="10014"/>
                  </a:ext>
                </a:extLst>
              </a:tr>
              <a:tr h="209877">
                <a:tc>
                  <a:txBody>
                    <a:bodyPr/>
                    <a:lstStyle/>
                    <a:p>
                      <a:pPr algn="ctr" fontAlgn="ct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9,5</a:t>
                      </a:r>
                    </a:p>
                  </a:txBody>
                  <a:tcPr marL="0" marR="0" marT="0" marB="0" anchor="ctr"/>
                </a:tc>
                <a:extLst>
                  <a:ext uri="{0D108BD9-81ED-4DB2-BD59-A6C34878D82A}">
                    <a16:rowId xmlns:a16="http://schemas.microsoft.com/office/drawing/2014/main" val="10015"/>
                  </a:ext>
                </a:extLst>
              </a:tr>
              <a:tr h="209877">
                <a:tc>
                  <a:txBody>
                    <a:bodyPr/>
                    <a:lstStyle/>
                    <a:p>
                      <a:pPr algn="ctr" fontAlgn="ct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307 400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321 000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330 100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a:t>
                      </a:r>
                    </a:p>
                  </a:txBody>
                  <a:tcPr marL="0" marR="0" marT="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842250481"/>
      </p:ext>
    </p:extLst>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Päijät-Hämeessä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100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143170643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12BD3A72-D3CC-0E8C-085E-707D755E0A3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921150747"/>
      </p:ext>
    </p:extLst>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Satakunnassa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101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217694694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E4FF407C-794E-09E6-6EDA-AE0AFC3B632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356885470"/>
      </p:ext>
    </p:extLst>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Uudellamaalla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102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1505396275"/>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A0433947-BD78-9306-D70E-8069A03A153A}"/>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904208566"/>
      </p:ext>
    </p:extLst>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Varsinais-Suomessa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103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213396527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F8FDD1B8-16E7-EB32-0142-B670F32A996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884981179"/>
      </p:ext>
    </p:extLst>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FC44FBD-4AE8-4006-9A08-CEF22BEF6AEC}"/>
              </a:ext>
            </a:extLst>
          </p:cNvPr>
          <p:cNvSpPr>
            <a:spLocks noGrp="1"/>
          </p:cNvSpPr>
          <p:nvPr>
            <p:ph type="body" sz="quarter" idx="15"/>
          </p:nvPr>
        </p:nvSpPr>
        <p:spPr/>
        <p:txBody>
          <a:bodyPr/>
          <a:lstStyle/>
          <a:p>
            <a:r>
              <a:rPr lang="fi-FI" dirty="0"/>
              <a:t>Työntekijöiden ammattinimikkeet</a:t>
            </a:r>
          </a:p>
          <a:p>
            <a:endParaRPr lang="fi-FI" dirty="0"/>
          </a:p>
          <a:p>
            <a:endParaRPr lang="fi-FI" dirty="0"/>
          </a:p>
          <a:p>
            <a:endParaRPr lang="fi-FI" dirty="0"/>
          </a:p>
          <a:p>
            <a:endParaRPr lang="fi-FI" dirty="0"/>
          </a:p>
          <a:p>
            <a:r>
              <a:rPr lang="fi-FI" sz="1050" dirty="0">
                <a:solidFill>
                  <a:schemeClr val="bg1"/>
                </a:solidFill>
              </a:rPr>
              <a:t>Osio päivitetään kerran vuodessa, seuraavan kerran kesä</a:t>
            </a:r>
            <a:r>
              <a:rPr lang="fi-FI" sz="1050" dirty="0"/>
              <a:t>kuussa 2024. </a:t>
            </a:r>
            <a:endParaRPr lang="fi-FI" sz="1050" dirty="0">
              <a:solidFill>
                <a:schemeClr val="bg1"/>
              </a:solidFill>
            </a:endParaRPr>
          </a:p>
          <a:p>
            <a:endParaRPr lang="fi-FI" dirty="0"/>
          </a:p>
        </p:txBody>
      </p:sp>
      <p:sp>
        <p:nvSpPr>
          <p:cNvPr id="3" name="Dian numeron paikkamerkki 2">
            <a:extLst>
              <a:ext uri="{FF2B5EF4-FFF2-40B4-BE49-F238E27FC236}">
                <a16:creationId xmlns:a16="http://schemas.microsoft.com/office/drawing/2014/main" id="{EFFD1007-CF89-3CD5-2960-DA07AC16EFF7}"/>
              </a:ext>
            </a:extLst>
          </p:cNvPr>
          <p:cNvSpPr>
            <a:spLocks noGrp="1"/>
          </p:cNvSpPr>
          <p:nvPr>
            <p:ph type="sldNum" sz="quarter" idx="12"/>
          </p:nvPr>
        </p:nvSpPr>
        <p:spPr/>
        <p:txBody>
          <a:bodyPr/>
          <a:lstStyle/>
          <a:p>
            <a:fld id="{6FCB6B90-8271-4E8F-82C1-E646FBB48A2E}" type="slidenum">
              <a:rPr lang="fi-FI" smtClean="0"/>
              <a:pPr/>
              <a:t>104</a:t>
            </a:fld>
            <a:endParaRPr lang="fi-FI"/>
          </a:p>
        </p:txBody>
      </p:sp>
      <p:sp>
        <p:nvSpPr>
          <p:cNvPr id="4" name="Päivämäärän paikkamerkki 3">
            <a:extLst>
              <a:ext uri="{FF2B5EF4-FFF2-40B4-BE49-F238E27FC236}">
                <a16:creationId xmlns:a16="http://schemas.microsoft.com/office/drawing/2014/main" id="{B91A43E6-83B9-BC50-CDF1-84848532AC14}"/>
              </a:ext>
            </a:extLst>
          </p:cNvPr>
          <p:cNvSpPr>
            <a:spLocks noGrp="1"/>
          </p:cNvSpPr>
          <p:nvPr>
            <p:ph type="dt" sz="half" idx="10"/>
          </p:nvPr>
        </p:nvSpPr>
        <p:spPr/>
        <p:txBody>
          <a:bodyPr/>
          <a:lstStyle/>
          <a:p>
            <a:fld id="{A05A29F8-3631-43D8-937B-CB2D984A1FF3}" type="datetime1">
              <a:rPr lang="fi-FI" smtClean="0"/>
              <a:t>6.2.2024</a:t>
            </a:fld>
            <a:endParaRPr lang="fi-FI"/>
          </a:p>
        </p:txBody>
      </p:sp>
      <p:sp>
        <p:nvSpPr>
          <p:cNvPr id="5" name="Alatunnisteen paikkamerkki 4">
            <a:extLst>
              <a:ext uri="{FF2B5EF4-FFF2-40B4-BE49-F238E27FC236}">
                <a16:creationId xmlns:a16="http://schemas.microsoft.com/office/drawing/2014/main" id="{30DC2F90-5085-5059-52C5-B817CC269556}"/>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9B640615-8C49-3D10-0A47-CEED51028BE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840251167"/>
      </p:ext>
    </p:extLst>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CD3843E-36B3-9071-CC81-7C569CDE58CC}"/>
              </a:ext>
            </a:extLst>
          </p:cNvPr>
          <p:cNvSpPr>
            <a:spLocks noGrp="1"/>
          </p:cNvSpPr>
          <p:nvPr>
            <p:ph type="body" sz="quarter" idx="15"/>
          </p:nvPr>
        </p:nvSpPr>
        <p:spPr/>
        <p:txBody>
          <a:bodyPr>
            <a:noAutofit/>
          </a:bodyPr>
          <a:lstStyle/>
          <a:p>
            <a:r>
              <a:rPr lang="fi-FI" spc="-40"/>
              <a:t>Etelä-Karjalan työntekijäasemassa olevien henkilöiden jakautuminen ammattinimikkeittäin 2022</a:t>
            </a:r>
            <a:endParaRPr lang="fi-FI"/>
          </a:p>
        </p:txBody>
      </p:sp>
      <p:sp>
        <p:nvSpPr>
          <p:cNvPr id="3" name="Dian numeron paikkamerkki 2">
            <a:extLst>
              <a:ext uri="{FF2B5EF4-FFF2-40B4-BE49-F238E27FC236}">
                <a16:creationId xmlns:a16="http://schemas.microsoft.com/office/drawing/2014/main" id="{12AE8F5E-8F14-5A6C-7A58-FD86DCF04F0A}"/>
              </a:ext>
            </a:extLst>
          </p:cNvPr>
          <p:cNvSpPr>
            <a:spLocks noGrp="1"/>
          </p:cNvSpPr>
          <p:nvPr>
            <p:ph type="sldNum" sz="quarter" idx="12"/>
          </p:nvPr>
        </p:nvSpPr>
        <p:spPr/>
        <p:txBody>
          <a:bodyPr/>
          <a:lstStyle/>
          <a:p>
            <a:fld id="{6FCB6B90-8271-4E8F-82C1-E646FBB48A2E}" type="slidenum">
              <a:rPr lang="fi-FI" smtClean="0"/>
              <a:pPr/>
              <a:t>105</a:t>
            </a:fld>
            <a:endParaRPr lang="fi-FI"/>
          </a:p>
        </p:txBody>
      </p:sp>
      <p:sp>
        <p:nvSpPr>
          <p:cNvPr id="4" name="Päivämäärän paikkamerkki 3">
            <a:extLst>
              <a:ext uri="{FF2B5EF4-FFF2-40B4-BE49-F238E27FC236}">
                <a16:creationId xmlns:a16="http://schemas.microsoft.com/office/drawing/2014/main" id="{B635CD2D-90C0-ED78-610E-5B1905F4C26C}"/>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420A0CE7-A7D4-48D7-0B6A-0E0DD9EC5AB6}"/>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FB03E911-A20B-0753-092C-C203DBA2E238}"/>
              </a:ext>
            </a:extLst>
          </p:cNvPr>
          <p:cNvSpPr>
            <a:spLocks noGrp="1"/>
          </p:cNvSpPr>
          <p:nvPr>
            <p:ph type="body" sz="quarter" idx="18"/>
          </p:nvPr>
        </p:nvSpPr>
        <p:spPr/>
        <p:txBody>
          <a:bodyPr/>
          <a:lstStyle/>
          <a:p>
            <a:r>
              <a:rPr lang="fi-FI" dirty="0"/>
              <a:t>Lähde: Teknologiateollisuuden palkkatilastot</a:t>
            </a:r>
          </a:p>
        </p:txBody>
      </p:sp>
      <p:sp>
        <p:nvSpPr>
          <p:cNvPr id="6" name="Tekstiruutu 5">
            <a:extLst>
              <a:ext uri="{FF2B5EF4-FFF2-40B4-BE49-F238E27FC236}">
                <a16:creationId xmlns:a16="http://schemas.microsoft.com/office/drawing/2014/main" id="{99A358CA-7F91-C8E5-3964-C4A008029F1F}"/>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0" name="Sisällön paikkamerkki 9">
            <a:extLst>
              <a:ext uri="{FF2B5EF4-FFF2-40B4-BE49-F238E27FC236}">
                <a16:creationId xmlns:a16="http://schemas.microsoft.com/office/drawing/2014/main" id="{BE39252E-6427-59EF-6D3C-FC1CE9BD275F}"/>
              </a:ext>
            </a:extLst>
          </p:cNvPr>
          <p:cNvPicPr>
            <a:picLocks noGrp="1" noChangeAspect="1"/>
          </p:cNvPicPr>
          <p:nvPr>
            <p:ph sz="quarter" idx="17"/>
          </p:nvPr>
        </p:nvPicPr>
        <p:blipFill>
          <a:blip r:embed="rId3"/>
          <a:stretch>
            <a:fillRect/>
          </a:stretch>
        </p:blipFill>
        <p:spPr>
          <a:xfrm>
            <a:off x="740381" y="1161368"/>
            <a:ext cx="7831363" cy="3541712"/>
          </a:xfrm>
          <a:prstGeom prst="rect">
            <a:avLst/>
          </a:prstGeom>
        </p:spPr>
      </p:pic>
    </p:spTree>
    <p:extLst>
      <p:ext uri="{BB962C8B-B14F-4D97-AF65-F5344CB8AC3E}">
        <p14:creationId xmlns:p14="http://schemas.microsoft.com/office/powerpoint/2010/main" val="2917039623"/>
      </p:ext>
    </p:extLst>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p:txBody>
          <a:bodyPr/>
          <a:lstStyle/>
          <a:p>
            <a:r>
              <a:rPr lang="fi-FI" spc="-40"/>
              <a:t>Etelä-Pohjanmaan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106</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028FDE84-9664-110A-F1FF-5F42B564BB8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0" name="Sisällön paikkamerkki 9">
            <a:extLst>
              <a:ext uri="{FF2B5EF4-FFF2-40B4-BE49-F238E27FC236}">
                <a16:creationId xmlns:a16="http://schemas.microsoft.com/office/drawing/2014/main" id="{33C9CD6D-B7AD-97DE-8DB1-85FECAE578F7}"/>
              </a:ext>
            </a:extLst>
          </p:cNvPr>
          <p:cNvPicPr>
            <a:picLocks noGrp="1" noChangeAspect="1"/>
          </p:cNvPicPr>
          <p:nvPr>
            <p:ph sz="quarter" idx="17"/>
          </p:nvPr>
        </p:nvPicPr>
        <p:blipFill>
          <a:blip r:embed="rId3"/>
          <a:stretch>
            <a:fillRect/>
          </a:stretch>
        </p:blipFill>
        <p:spPr>
          <a:xfrm>
            <a:off x="381000" y="1303386"/>
            <a:ext cx="8391525" cy="3141565"/>
          </a:xfrm>
          <a:prstGeom prst="rect">
            <a:avLst/>
          </a:prstGeom>
        </p:spPr>
      </p:pic>
    </p:spTree>
    <p:extLst>
      <p:ext uri="{BB962C8B-B14F-4D97-AF65-F5344CB8AC3E}">
        <p14:creationId xmlns:p14="http://schemas.microsoft.com/office/powerpoint/2010/main" val="1961961515"/>
      </p:ext>
    </p:extLst>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p:txBody>
          <a:bodyPr/>
          <a:lstStyle/>
          <a:p>
            <a:r>
              <a:rPr lang="fi-FI" spc="-40" dirty="0"/>
              <a:t>Etelä-Savon työntekijäasemassa olevien henkilöiden jakautuminen ammattinimikkeittäin 2022</a:t>
            </a:r>
            <a:endParaRPr lang="fi-FI" dirty="0"/>
          </a:p>
          <a:p>
            <a:endParaRPr lang="fi-FI" dirty="0"/>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107</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23578581-C810-1BFB-56B0-916099D546E4}"/>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0" name="Sisällön paikkamerkki 9">
            <a:extLst>
              <a:ext uri="{FF2B5EF4-FFF2-40B4-BE49-F238E27FC236}">
                <a16:creationId xmlns:a16="http://schemas.microsoft.com/office/drawing/2014/main" id="{414320A3-9ED6-383B-A904-7E8671AD053E}"/>
              </a:ext>
            </a:extLst>
          </p:cNvPr>
          <p:cNvPicPr>
            <a:picLocks noGrp="1" noChangeAspect="1"/>
          </p:cNvPicPr>
          <p:nvPr>
            <p:ph sz="quarter" idx="17"/>
          </p:nvPr>
        </p:nvPicPr>
        <p:blipFill>
          <a:blip r:embed="rId3"/>
          <a:stretch>
            <a:fillRect/>
          </a:stretch>
        </p:blipFill>
        <p:spPr>
          <a:xfrm>
            <a:off x="415442" y="1103313"/>
            <a:ext cx="8322640" cy="3541712"/>
          </a:xfrm>
          <a:prstGeom prst="rect">
            <a:avLst/>
          </a:prstGeom>
        </p:spPr>
      </p:pic>
    </p:spTree>
    <p:extLst>
      <p:ext uri="{BB962C8B-B14F-4D97-AF65-F5344CB8AC3E}">
        <p14:creationId xmlns:p14="http://schemas.microsoft.com/office/powerpoint/2010/main" val="133836325"/>
      </p:ext>
    </p:extLst>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p:txBody>
          <a:bodyPr/>
          <a:lstStyle/>
          <a:p>
            <a:r>
              <a:rPr lang="fi-FI" spc="-40"/>
              <a:t>Kainuun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108</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837F7967-9783-AD9E-CE51-26542752BB0B}"/>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0" name="Sisällön paikkamerkki 9">
            <a:extLst>
              <a:ext uri="{FF2B5EF4-FFF2-40B4-BE49-F238E27FC236}">
                <a16:creationId xmlns:a16="http://schemas.microsoft.com/office/drawing/2014/main" id="{53DDBB9B-6038-6996-E1BB-D4F5B44D9087}"/>
              </a:ext>
            </a:extLst>
          </p:cNvPr>
          <p:cNvPicPr>
            <a:picLocks noGrp="1" noChangeAspect="1"/>
          </p:cNvPicPr>
          <p:nvPr>
            <p:ph sz="quarter" idx="17"/>
          </p:nvPr>
        </p:nvPicPr>
        <p:blipFill>
          <a:blip r:embed="rId3"/>
          <a:stretch>
            <a:fillRect/>
          </a:stretch>
        </p:blipFill>
        <p:spPr>
          <a:xfrm>
            <a:off x="381000" y="1620557"/>
            <a:ext cx="8391525" cy="2507223"/>
          </a:xfrm>
          <a:prstGeom prst="rect">
            <a:avLst/>
          </a:prstGeom>
        </p:spPr>
      </p:pic>
    </p:spTree>
    <p:extLst>
      <p:ext uri="{BB962C8B-B14F-4D97-AF65-F5344CB8AC3E}">
        <p14:creationId xmlns:p14="http://schemas.microsoft.com/office/powerpoint/2010/main" val="155405781"/>
      </p:ext>
    </p:extLst>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a:t>Kanta-Hämeen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109</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759F034D-035A-BBDE-86F2-B0625A91D98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1" name="Sisällön paikkamerkki 10">
            <a:extLst>
              <a:ext uri="{FF2B5EF4-FFF2-40B4-BE49-F238E27FC236}">
                <a16:creationId xmlns:a16="http://schemas.microsoft.com/office/drawing/2014/main" id="{389BF0BF-31DE-EA99-5A90-8309171DF788}"/>
              </a:ext>
            </a:extLst>
          </p:cNvPr>
          <p:cNvPicPr>
            <a:picLocks noGrp="1" noChangeAspect="1"/>
          </p:cNvPicPr>
          <p:nvPr>
            <p:ph sz="quarter" idx="17"/>
          </p:nvPr>
        </p:nvPicPr>
        <p:blipFill>
          <a:blip r:embed="rId3"/>
          <a:stretch>
            <a:fillRect/>
          </a:stretch>
        </p:blipFill>
        <p:spPr>
          <a:xfrm>
            <a:off x="381000" y="1320077"/>
            <a:ext cx="8391525" cy="3108184"/>
          </a:xfrm>
          <a:prstGeom prst="rect">
            <a:avLst/>
          </a:prstGeom>
        </p:spPr>
      </p:pic>
    </p:spTree>
    <p:extLst>
      <p:ext uri="{BB962C8B-B14F-4D97-AF65-F5344CB8AC3E}">
        <p14:creationId xmlns:p14="http://schemas.microsoft.com/office/powerpoint/2010/main" val="367472593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A065A92-F472-CC7C-1733-D85D7A7816D7}"/>
              </a:ext>
            </a:extLst>
          </p:cNvPr>
          <p:cNvSpPr>
            <a:spLocks noGrp="1"/>
          </p:cNvSpPr>
          <p:nvPr>
            <p:ph type="body" sz="quarter" idx="15"/>
          </p:nvPr>
        </p:nvSpPr>
        <p:spPr/>
        <p:txBody>
          <a:bodyPr/>
          <a:lstStyle/>
          <a:p>
            <a:r>
              <a:rPr lang="fi-FI" dirty="0"/>
              <a:t>Maakunnittaiset koontikalvot</a:t>
            </a:r>
          </a:p>
        </p:txBody>
      </p:sp>
      <p:sp>
        <p:nvSpPr>
          <p:cNvPr id="3" name="Dian numeron paikkamerkki 2">
            <a:extLst>
              <a:ext uri="{FF2B5EF4-FFF2-40B4-BE49-F238E27FC236}">
                <a16:creationId xmlns:a16="http://schemas.microsoft.com/office/drawing/2014/main" id="{AE0E159D-3140-5FA4-84D8-594ECDB48AA1}"/>
              </a:ext>
            </a:extLst>
          </p:cNvPr>
          <p:cNvSpPr>
            <a:spLocks noGrp="1"/>
          </p:cNvSpPr>
          <p:nvPr>
            <p:ph type="sldNum" sz="quarter" idx="12"/>
          </p:nvPr>
        </p:nvSpPr>
        <p:spPr/>
        <p:txBody>
          <a:bodyPr/>
          <a:lstStyle/>
          <a:p>
            <a:fld id="{6FCB6B90-8271-4E8F-82C1-E646FBB48A2E}" type="slidenum">
              <a:rPr lang="fi-FI" smtClean="0"/>
              <a:pPr/>
              <a:t>11</a:t>
            </a:fld>
            <a:endParaRPr lang="fi-FI"/>
          </a:p>
        </p:txBody>
      </p:sp>
      <p:sp>
        <p:nvSpPr>
          <p:cNvPr id="4" name="Päivämäärän paikkamerkki 3">
            <a:extLst>
              <a:ext uri="{FF2B5EF4-FFF2-40B4-BE49-F238E27FC236}">
                <a16:creationId xmlns:a16="http://schemas.microsoft.com/office/drawing/2014/main" id="{E9FAE12F-2490-D074-F0E2-50F0788EFE8E}"/>
              </a:ext>
            </a:extLst>
          </p:cNvPr>
          <p:cNvSpPr>
            <a:spLocks noGrp="1"/>
          </p:cNvSpPr>
          <p:nvPr>
            <p:ph type="dt" sz="half" idx="10"/>
          </p:nvPr>
        </p:nvSpPr>
        <p:spPr/>
        <p:txBody>
          <a:bodyPr/>
          <a:lstStyle/>
          <a:p>
            <a:fld id="{33A50D0A-99B9-48FE-8B08-047EE10ADBDA}" type="datetime1">
              <a:rPr lang="fi-FI" smtClean="0"/>
              <a:t>6.2.2024</a:t>
            </a:fld>
            <a:endParaRPr lang="fi-FI"/>
          </a:p>
        </p:txBody>
      </p:sp>
      <p:sp>
        <p:nvSpPr>
          <p:cNvPr id="5" name="Alatunnisteen paikkamerkki 4">
            <a:extLst>
              <a:ext uri="{FF2B5EF4-FFF2-40B4-BE49-F238E27FC236}">
                <a16:creationId xmlns:a16="http://schemas.microsoft.com/office/drawing/2014/main" id="{A68398B8-0BF4-F895-F02A-31B3842329B0}"/>
              </a:ext>
            </a:extLst>
          </p:cNvPr>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989103260"/>
      </p:ext>
    </p:extLst>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a:t>Keski-Pohjanmaan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110</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450C12BA-78DD-4AD2-47D7-5B346B507475}"/>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0" name="Sisällön paikkamerkki 9">
            <a:extLst>
              <a:ext uri="{FF2B5EF4-FFF2-40B4-BE49-F238E27FC236}">
                <a16:creationId xmlns:a16="http://schemas.microsoft.com/office/drawing/2014/main" id="{F2908CCD-5D14-C1F9-B069-C7AA0E68E102}"/>
              </a:ext>
            </a:extLst>
          </p:cNvPr>
          <p:cNvPicPr>
            <a:picLocks noGrp="1" noChangeAspect="1"/>
          </p:cNvPicPr>
          <p:nvPr>
            <p:ph sz="quarter" idx="17"/>
          </p:nvPr>
        </p:nvPicPr>
        <p:blipFill>
          <a:blip r:embed="rId3"/>
          <a:stretch>
            <a:fillRect/>
          </a:stretch>
        </p:blipFill>
        <p:spPr>
          <a:xfrm>
            <a:off x="1200150" y="1240631"/>
            <a:ext cx="6753225" cy="3267075"/>
          </a:xfrm>
          <a:prstGeom prst="rect">
            <a:avLst/>
          </a:prstGeom>
        </p:spPr>
      </p:pic>
    </p:spTree>
    <p:extLst>
      <p:ext uri="{BB962C8B-B14F-4D97-AF65-F5344CB8AC3E}">
        <p14:creationId xmlns:p14="http://schemas.microsoft.com/office/powerpoint/2010/main" val="350968118"/>
      </p:ext>
    </p:extLst>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a:t>Keski-Suomen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111</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D1026BB9-2A57-CAD1-20C9-F871C96FF472}"/>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1" name="Sisällön paikkamerkki 10">
            <a:extLst>
              <a:ext uri="{FF2B5EF4-FFF2-40B4-BE49-F238E27FC236}">
                <a16:creationId xmlns:a16="http://schemas.microsoft.com/office/drawing/2014/main" id="{91E8F54D-54D2-E72C-B482-F4EF7E1A00A3}"/>
              </a:ext>
            </a:extLst>
          </p:cNvPr>
          <p:cNvPicPr>
            <a:picLocks noGrp="1" noChangeAspect="1"/>
          </p:cNvPicPr>
          <p:nvPr>
            <p:ph sz="quarter" idx="17"/>
          </p:nvPr>
        </p:nvPicPr>
        <p:blipFill>
          <a:blip r:embed="rId3"/>
          <a:stretch>
            <a:fillRect/>
          </a:stretch>
        </p:blipFill>
        <p:spPr>
          <a:xfrm>
            <a:off x="381000" y="1373398"/>
            <a:ext cx="8391525" cy="3001542"/>
          </a:xfrm>
          <a:prstGeom prst="rect">
            <a:avLst/>
          </a:prstGeom>
        </p:spPr>
      </p:pic>
    </p:spTree>
    <p:extLst>
      <p:ext uri="{BB962C8B-B14F-4D97-AF65-F5344CB8AC3E}">
        <p14:creationId xmlns:p14="http://schemas.microsoft.com/office/powerpoint/2010/main" val="334215887"/>
      </p:ext>
    </p:extLst>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a:t>Kymenlaakson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112</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61BE4E20-02DB-E3EB-5448-CF0D0157C02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1" name="Sisällön paikkamerkki 10">
            <a:extLst>
              <a:ext uri="{FF2B5EF4-FFF2-40B4-BE49-F238E27FC236}">
                <a16:creationId xmlns:a16="http://schemas.microsoft.com/office/drawing/2014/main" id="{ECCC4667-6003-46B6-E451-753A57C0CC9A}"/>
              </a:ext>
            </a:extLst>
          </p:cNvPr>
          <p:cNvPicPr>
            <a:picLocks noGrp="1" noChangeAspect="1"/>
          </p:cNvPicPr>
          <p:nvPr>
            <p:ph sz="quarter" idx="17"/>
          </p:nvPr>
        </p:nvPicPr>
        <p:blipFill>
          <a:blip r:embed="rId3"/>
          <a:stretch>
            <a:fillRect/>
          </a:stretch>
        </p:blipFill>
        <p:spPr>
          <a:xfrm>
            <a:off x="381000" y="1747116"/>
            <a:ext cx="8391525" cy="2254106"/>
          </a:xfrm>
          <a:prstGeom prst="rect">
            <a:avLst/>
          </a:prstGeom>
        </p:spPr>
      </p:pic>
    </p:spTree>
    <p:extLst>
      <p:ext uri="{BB962C8B-B14F-4D97-AF65-F5344CB8AC3E}">
        <p14:creationId xmlns:p14="http://schemas.microsoft.com/office/powerpoint/2010/main" val="1181866483"/>
      </p:ext>
    </p:extLst>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a:t>Lapin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113</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759D8F20-B30E-A52E-7346-FBA1552AE38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3" name="Sisällön paikkamerkki 12">
            <a:extLst>
              <a:ext uri="{FF2B5EF4-FFF2-40B4-BE49-F238E27FC236}">
                <a16:creationId xmlns:a16="http://schemas.microsoft.com/office/drawing/2014/main" id="{DB5EFDC6-0F9F-29F6-662D-FC1B0E2DFAF2}"/>
              </a:ext>
            </a:extLst>
          </p:cNvPr>
          <p:cNvPicPr>
            <a:picLocks noGrp="1" noChangeAspect="1"/>
          </p:cNvPicPr>
          <p:nvPr>
            <p:ph sz="quarter" idx="17"/>
          </p:nvPr>
        </p:nvPicPr>
        <p:blipFill>
          <a:blip r:embed="rId3"/>
          <a:stretch>
            <a:fillRect/>
          </a:stretch>
        </p:blipFill>
        <p:spPr>
          <a:xfrm>
            <a:off x="1129857" y="1103313"/>
            <a:ext cx="6893810" cy="3541712"/>
          </a:xfrm>
          <a:prstGeom prst="rect">
            <a:avLst/>
          </a:prstGeom>
        </p:spPr>
      </p:pic>
    </p:spTree>
    <p:extLst>
      <p:ext uri="{BB962C8B-B14F-4D97-AF65-F5344CB8AC3E}">
        <p14:creationId xmlns:p14="http://schemas.microsoft.com/office/powerpoint/2010/main" val="3349572198"/>
      </p:ext>
    </p:extLst>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a:t>Pirkanmaan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114</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E1232798-382B-51EE-6A8C-DD9B5A25397C}"/>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0" name="Sisällön paikkamerkki 9">
            <a:extLst>
              <a:ext uri="{FF2B5EF4-FFF2-40B4-BE49-F238E27FC236}">
                <a16:creationId xmlns:a16="http://schemas.microsoft.com/office/drawing/2014/main" id="{663DAE8B-3B92-168E-A996-159FFB9654F5}"/>
              </a:ext>
            </a:extLst>
          </p:cNvPr>
          <p:cNvPicPr>
            <a:picLocks noGrp="1" noChangeAspect="1"/>
          </p:cNvPicPr>
          <p:nvPr>
            <p:ph sz="quarter" idx="17"/>
          </p:nvPr>
        </p:nvPicPr>
        <p:blipFill>
          <a:blip r:embed="rId3"/>
          <a:stretch>
            <a:fillRect/>
          </a:stretch>
        </p:blipFill>
        <p:spPr>
          <a:xfrm>
            <a:off x="711637" y="1103313"/>
            <a:ext cx="7730250" cy="3541712"/>
          </a:xfrm>
          <a:prstGeom prst="rect">
            <a:avLst/>
          </a:prstGeom>
        </p:spPr>
      </p:pic>
    </p:spTree>
    <p:extLst>
      <p:ext uri="{BB962C8B-B14F-4D97-AF65-F5344CB8AC3E}">
        <p14:creationId xmlns:p14="http://schemas.microsoft.com/office/powerpoint/2010/main" val="1482616661"/>
      </p:ext>
    </p:extLst>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a:t>Pohjanmaan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115</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AF6CA330-8ADD-C2A3-F42E-AF51C298A030}"/>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2" name="Sisällön paikkamerkki 11">
            <a:extLst>
              <a:ext uri="{FF2B5EF4-FFF2-40B4-BE49-F238E27FC236}">
                <a16:creationId xmlns:a16="http://schemas.microsoft.com/office/drawing/2014/main" id="{6C9E227A-323F-1363-3C38-BA7E74A82A74}"/>
              </a:ext>
            </a:extLst>
          </p:cNvPr>
          <p:cNvPicPr>
            <a:picLocks noGrp="1" noChangeAspect="1"/>
          </p:cNvPicPr>
          <p:nvPr>
            <p:ph sz="quarter" idx="17"/>
          </p:nvPr>
        </p:nvPicPr>
        <p:blipFill>
          <a:blip r:embed="rId3"/>
          <a:stretch>
            <a:fillRect/>
          </a:stretch>
        </p:blipFill>
        <p:spPr>
          <a:xfrm>
            <a:off x="381000" y="1484962"/>
            <a:ext cx="8391525" cy="2778413"/>
          </a:xfrm>
          <a:prstGeom prst="rect">
            <a:avLst/>
          </a:prstGeom>
        </p:spPr>
      </p:pic>
    </p:spTree>
    <p:extLst>
      <p:ext uri="{BB962C8B-B14F-4D97-AF65-F5344CB8AC3E}">
        <p14:creationId xmlns:p14="http://schemas.microsoft.com/office/powerpoint/2010/main" val="2398649448"/>
      </p:ext>
    </p:extLst>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a:t>Pohjois-Karjalan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116</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59A49C0C-D5EF-CFE9-8902-CEDE4DC9455A}"/>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1" name="Sisällön paikkamerkki 10">
            <a:extLst>
              <a:ext uri="{FF2B5EF4-FFF2-40B4-BE49-F238E27FC236}">
                <a16:creationId xmlns:a16="http://schemas.microsoft.com/office/drawing/2014/main" id="{91F54D1C-F99A-B07F-634B-9FDA1B3D6933}"/>
              </a:ext>
            </a:extLst>
          </p:cNvPr>
          <p:cNvPicPr>
            <a:picLocks noGrp="1" noChangeAspect="1"/>
          </p:cNvPicPr>
          <p:nvPr>
            <p:ph sz="quarter" idx="17"/>
          </p:nvPr>
        </p:nvPicPr>
        <p:blipFill>
          <a:blip r:embed="rId3"/>
          <a:stretch>
            <a:fillRect/>
          </a:stretch>
        </p:blipFill>
        <p:spPr>
          <a:xfrm>
            <a:off x="381000" y="1407335"/>
            <a:ext cx="8391525" cy="2933668"/>
          </a:xfrm>
          <a:prstGeom prst="rect">
            <a:avLst/>
          </a:prstGeom>
        </p:spPr>
      </p:pic>
    </p:spTree>
    <p:extLst>
      <p:ext uri="{BB962C8B-B14F-4D97-AF65-F5344CB8AC3E}">
        <p14:creationId xmlns:p14="http://schemas.microsoft.com/office/powerpoint/2010/main" val="2643651861"/>
      </p:ext>
    </p:extLst>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p:txBody>
          <a:bodyPr/>
          <a:lstStyle/>
          <a:p>
            <a:r>
              <a:rPr lang="fi-FI" spc="-40" dirty="0"/>
              <a:t>Pohjois-Pohjanmaalla työntekijäasemassa olevien henkilöiden jakautuminen ammattinimikkeittäin 2022</a:t>
            </a:r>
            <a:endParaRPr lang="fi-FI" dirty="0"/>
          </a:p>
          <a:p>
            <a:endParaRPr lang="fi-FI" dirty="0"/>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117</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pic>
        <p:nvPicPr>
          <p:cNvPr id="30" name="Sisällön paikkamerkki 29">
            <a:extLst>
              <a:ext uri="{FF2B5EF4-FFF2-40B4-BE49-F238E27FC236}">
                <a16:creationId xmlns:a16="http://schemas.microsoft.com/office/drawing/2014/main" id="{BCB647C1-BC09-5154-6E33-0946073F820E}"/>
              </a:ext>
            </a:extLst>
          </p:cNvPr>
          <p:cNvPicPr>
            <a:picLocks noGrp="1" noChangeAspect="1"/>
          </p:cNvPicPr>
          <p:nvPr>
            <p:ph sz="quarter" idx="17"/>
          </p:nvPr>
        </p:nvPicPr>
        <p:blipFill>
          <a:blip r:embed="rId2"/>
          <a:stretch>
            <a:fillRect/>
          </a:stretch>
        </p:blipFill>
        <p:spPr>
          <a:xfrm>
            <a:off x="478442" y="1165922"/>
            <a:ext cx="8391525" cy="3537158"/>
          </a:xfrm>
          <a:prstGeom prst="rect">
            <a:avLst/>
          </a:prstGeom>
        </p:spPr>
      </p:pic>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06971861-5A3D-E1CC-8482-08DD2A5D5EE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978117908"/>
      </p:ext>
    </p:extLst>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a:t>Pohjois-Savon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118</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247DB203-B194-E9DB-C485-83215099B6FA}"/>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0" name="Sisällön paikkamerkki 9">
            <a:extLst>
              <a:ext uri="{FF2B5EF4-FFF2-40B4-BE49-F238E27FC236}">
                <a16:creationId xmlns:a16="http://schemas.microsoft.com/office/drawing/2014/main" id="{CD032E8D-705B-C37B-4179-60016653F7BA}"/>
              </a:ext>
            </a:extLst>
          </p:cNvPr>
          <p:cNvPicPr>
            <a:picLocks noGrp="1" noChangeAspect="1"/>
          </p:cNvPicPr>
          <p:nvPr>
            <p:ph sz="quarter" idx="17"/>
          </p:nvPr>
        </p:nvPicPr>
        <p:blipFill>
          <a:blip r:embed="rId3"/>
          <a:stretch>
            <a:fillRect/>
          </a:stretch>
        </p:blipFill>
        <p:spPr>
          <a:xfrm>
            <a:off x="381000" y="1611953"/>
            <a:ext cx="8391525" cy="2524431"/>
          </a:xfrm>
          <a:prstGeom prst="rect">
            <a:avLst/>
          </a:prstGeom>
        </p:spPr>
      </p:pic>
    </p:spTree>
    <p:extLst>
      <p:ext uri="{BB962C8B-B14F-4D97-AF65-F5344CB8AC3E}">
        <p14:creationId xmlns:p14="http://schemas.microsoft.com/office/powerpoint/2010/main" val="3213818542"/>
      </p:ext>
    </p:extLst>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a:t>Päijät-Hämeen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119</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CC4E622F-AC9E-A854-625A-814DBFC01FA5}"/>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1" name="Sisällön paikkamerkki 10">
            <a:extLst>
              <a:ext uri="{FF2B5EF4-FFF2-40B4-BE49-F238E27FC236}">
                <a16:creationId xmlns:a16="http://schemas.microsoft.com/office/drawing/2014/main" id="{449A1ADC-B40A-8781-CA18-BBD5F2EBB4D0}"/>
              </a:ext>
            </a:extLst>
          </p:cNvPr>
          <p:cNvPicPr>
            <a:picLocks noGrp="1" noChangeAspect="1"/>
          </p:cNvPicPr>
          <p:nvPr>
            <p:ph sz="quarter" idx="17"/>
          </p:nvPr>
        </p:nvPicPr>
        <p:blipFill>
          <a:blip r:embed="rId3"/>
          <a:stretch>
            <a:fillRect/>
          </a:stretch>
        </p:blipFill>
        <p:spPr>
          <a:xfrm>
            <a:off x="381000" y="1286804"/>
            <a:ext cx="8391525" cy="3174730"/>
          </a:xfrm>
          <a:prstGeom prst="rect">
            <a:avLst/>
          </a:prstGeom>
        </p:spPr>
      </p:pic>
    </p:spTree>
    <p:extLst>
      <p:ext uri="{BB962C8B-B14F-4D97-AF65-F5344CB8AC3E}">
        <p14:creationId xmlns:p14="http://schemas.microsoft.com/office/powerpoint/2010/main" val="367281199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br>
            <a:r>
              <a:rPr lang="fi-FI" sz="1400" dirty="0"/>
              <a:t>Merkittävin elinkeino myös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46 %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20 000 työpaikkaa eli reilu viidennes Etelä-Pohjanmaan kaikista työllisistä. Alalla työskentelee suoraan 9 600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Etelä-Pohjanmaalla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2,5</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9 700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0948734"/>
      </p:ext>
    </p:extLst>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a:t>Satakunnan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120</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7F53BD5B-A7CD-2487-8A7B-258EB3C9AE4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0" name="Sisällön paikkamerkki 9">
            <a:extLst>
              <a:ext uri="{FF2B5EF4-FFF2-40B4-BE49-F238E27FC236}">
                <a16:creationId xmlns:a16="http://schemas.microsoft.com/office/drawing/2014/main" id="{F1998726-7678-A33A-6EFE-21CDABFCB773}"/>
              </a:ext>
            </a:extLst>
          </p:cNvPr>
          <p:cNvPicPr>
            <a:picLocks noGrp="1" noChangeAspect="1"/>
          </p:cNvPicPr>
          <p:nvPr>
            <p:ph sz="quarter" idx="17"/>
          </p:nvPr>
        </p:nvPicPr>
        <p:blipFill>
          <a:blip r:embed="rId3"/>
          <a:stretch>
            <a:fillRect/>
          </a:stretch>
        </p:blipFill>
        <p:spPr>
          <a:xfrm>
            <a:off x="1181268" y="1103313"/>
            <a:ext cx="6790989" cy="3541712"/>
          </a:xfrm>
          <a:prstGeom prst="rect">
            <a:avLst/>
          </a:prstGeom>
        </p:spPr>
      </p:pic>
    </p:spTree>
    <p:extLst>
      <p:ext uri="{BB962C8B-B14F-4D97-AF65-F5344CB8AC3E}">
        <p14:creationId xmlns:p14="http://schemas.microsoft.com/office/powerpoint/2010/main" val="4231823690"/>
      </p:ext>
    </p:extLst>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a:t>Uusimaan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121</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pic>
        <p:nvPicPr>
          <p:cNvPr id="10" name="Sisällön paikkamerkki 9">
            <a:extLst>
              <a:ext uri="{FF2B5EF4-FFF2-40B4-BE49-F238E27FC236}">
                <a16:creationId xmlns:a16="http://schemas.microsoft.com/office/drawing/2014/main" id="{255FD5BB-140F-0A12-8AAB-8ED23CA98C46}"/>
              </a:ext>
            </a:extLst>
          </p:cNvPr>
          <p:cNvPicPr>
            <a:picLocks noGrp="1" noChangeAspect="1"/>
          </p:cNvPicPr>
          <p:nvPr>
            <p:ph sz="quarter" idx="17"/>
          </p:nvPr>
        </p:nvPicPr>
        <p:blipFill>
          <a:blip r:embed="rId2"/>
          <a:stretch>
            <a:fillRect/>
          </a:stretch>
        </p:blipFill>
        <p:spPr>
          <a:xfrm>
            <a:off x="1178395" y="1103313"/>
            <a:ext cx="6796734" cy="3541712"/>
          </a:xfrm>
          <a:prstGeom prst="rect">
            <a:avLst/>
          </a:prstGeom>
        </p:spPr>
      </p:pic>
    </p:spTree>
    <p:extLst>
      <p:ext uri="{BB962C8B-B14F-4D97-AF65-F5344CB8AC3E}">
        <p14:creationId xmlns:p14="http://schemas.microsoft.com/office/powerpoint/2010/main" val="2578627081"/>
      </p:ext>
    </p:extLst>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a:t>Varsinais-Suomen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122</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A30F2DE5-39AF-22FA-AE89-CC49694FCC4B}"/>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1" name="Sisällön paikkamerkki 10">
            <a:extLst>
              <a:ext uri="{FF2B5EF4-FFF2-40B4-BE49-F238E27FC236}">
                <a16:creationId xmlns:a16="http://schemas.microsoft.com/office/drawing/2014/main" id="{5DBEC301-51EA-10DC-BF02-A8AE8C1178C6}"/>
              </a:ext>
            </a:extLst>
          </p:cNvPr>
          <p:cNvPicPr>
            <a:picLocks noGrp="1" noChangeAspect="1"/>
          </p:cNvPicPr>
          <p:nvPr>
            <p:ph sz="quarter" idx="17"/>
          </p:nvPr>
        </p:nvPicPr>
        <p:blipFill>
          <a:blip r:embed="rId3"/>
          <a:stretch>
            <a:fillRect/>
          </a:stretch>
        </p:blipFill>
        <p:spPr>
          <a:xfrm>
            <a:off x="650644" y="1145503"/>
            <a:ext cx="7842712" cy="3541712"/>
          </a:xfrm>
          <a:prstGeom prst="rect">
            <a:avLst/>
          </a:prstGeom>
        </p:spPr>
      </p:pic>
    </p:spTree>
    <p:extLst>
      <p:ext uri="{BB962C8B-B14F-4D97-AF65-F5344CB8AC3E}">
        <p14:creationId xmlns:p14="http://schemas.microsoft.com/office/powerpoint/2010/main" val="587056830"/>
      </p:ext>
    </p:extLst>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A282A2-23D6-5DEB-89C8-8D504A419A69}"/>
              </a:ext>
            </a:extLst>
          </p:cNvPr>
          <p:cNvSpPr>
            <a:spLocks noGrp="1"/>
          </p:cNvSpPr>
          <p:nvPr>
            <p:ph type="body" sz="quarter" idx="15"/>
          </p:nvPr>
        </p:nvSpPr>
        <p:spPr/>
        <p:txBody>
          <a:bodyPr/>
          <a:lstStyle/>
          <a:p>
            <a:r>
              <a:rPr lang="fi-FI" dirty="0"/>
              <a:t>Tekniikan alan koulutuksen vetovoima</a:t>
            </a:r>
          </a:p>
          <a:p>
            <a:endParaRPr lang="fi-FI" dirty="0"/>
          </a:p>
          <a:p>
            <a:endParaRPr lang="fi-FI" dirty="0"/>
          </a:p>
          <a:p>
            <a:endParaRPr lang="fi-FI" dirty="0"/>
          </a:p>
          <a:p>
            <a:endParaRPr lang="fi-FI" dirty="0"/>
          </a:p>
          <a:p>
            <a:r>
              <a:rPr lang="fi-FI" sz="1050" dirty="0">
                <a:solidFill>
                  <a:schemeClr val="bg1"/>
                </a:solidFill>
              </a:rPr>
              <a:t>Osio päivitetään kerran vuodessa</a:t>
            </a:r>
            <a:r>
              <a:rPr lang="fi-FI" sz="1050" dirty="0"/>
              <a:t>. </a:t>
            </a:r>
            <a:endParaRPr lang="fi-FI" sz="1050" dirty="0">
              <a:solidFill>
                <a:schemeClr val="bg1"/>
              </a:solidFill>
            </a:endParaRPr>
          </a:p>
          <a:p>
            <a:endParaRPr lang="fi-FI" dirty="0"/>
          </a:p>
          <a:p>
            <a:endParaRPr lang="fi-FI" dirty="0"/>
          </a:p>
          <a:p>
            <a:endParaRPr lang="fi-FI" dirty="0"/>
          </a:p>
          <a:p>
            <a:endParaRPr lang="fi-FI" dirty="0"/>
          </a:p>
          <a:p>
            <a:endParaRPr lang="fi-FI" dirty="0"/>
          </a:p>
          <a:p>
            <a:endParaRPr lang="fi-FI" dirty="0"/>
          </a:p>
        </p:txBody>
      </p:sp>
      <p:sp>
        <p:nvSpPr>
          <p:cNvPr id="3" name="Slide Number Placeholder 2">
            <a:extLst>
              <a:ext uri="{FF2B5EF4-FFF2-40B4-BE49-F238E27FC236}">
                <a16:creationId xmlns:a16="http://schemas.microsoft.com/office/drawing/2014/main" id="{26576CF0-5BE3-0409-5690-ADB78705D0C4}"/>
              </a:ext>
            </a:extLst>
          </p:cNvPr>
          <p:cNvSpPr>
            <a:spLocks noGrp="1"/>
          </p:cNvSpPr>
          <p:nvPr>
            <p:ph type="sldNum" sz="quarter" idx="12"/>
          </p:nvPr>
        </p:nvSpPr>
        <p:spPr/>
        <p:txBody>
          <a:bodyPr/>
          <a:lstStyle/>
          <a:p>
            <a:fld id="{6FCB6B90-8271-4E8F-82C1-E646FBB48A2E}" type="slidenum">
              <a:rPr lang="fi-FI" smtClean="0"/>
              <a:pPr/>
              <a:t>123</a:t>
            </a:fld>
            <a:endParaRPr lang="fi-FI"/>
          </a:p>
        </p:txBody>
      </p:sp>
      <p:sp>
        <p:nvSpPr>
          <p:cNvPr id="4" name="Date Placeholder 3">
            <a:extLst>
              <a:ext uri="{FF2B5EF4-FFF2-40B4-BE49-F238E27FC236}">
                <a16:creationId xmlns:a16="http://schemas.microsoft.com/office/drawing/2014/main" id="{6B328000-A14A-F985-2370-A79BDBBCEAAA}"/>
              </a:ext>
            </a:extLst>
          </p:cNvPr>
          <p:cNvSpPr>
            <a:spLocks noGrp="1"/>
          </p:cNvSpPr>
          <p:nvPr>
            <p:ph type="dt" sz="half" idx="10"/>
          </p:nvPr>
        </p:nvSpPr>
        <p:spPr/>
        <p:txBody>
          <a:bodyPr/>
          <a:lstStyle/>
          <a:p>
            <a:fld id="{FBD49F65-936D-47C1-B476-B10D0AC9DEC4}" type="datetime1">
              <a:rPr lang="fi-FI" smtClean="0"/>
              <a:t>6.2.2024</a:t>
            </a:fld>
            <a:endParaRPr lang="fi-FI"/>
          </a:p>
        </p:txBody>
      </p:sp>
      <p:sp>
        <p:nvSpPr>
          <p:cNvPr id="5" name="Footer Placeholder 4">
            <a:extLst>
              <a:ext uri="{FF2B5EF4-FFF2-40B4-BE49-F238E27FC236}">
                <a16:creationId xmlns:a16="http://schemas.microsoft.com/office/drawing/2014/main" id="{A6916BF9-04EF-C159-7AB0-A91E11F2B1EB}"/>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F9C6BDE1-AA4C-BEAE-7997-0392C918F0D4}"/>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solidFill>
                  <a:schemeClr val="accent1"/>
                </a:solidFill>
                <a:hlinkClick r:id="rId2" action="ppaction://hlinksldjump">
                  <a:extLst>
                    <a:ext uri="{A12FA001-AC4F-418D-AE19-62706E023703}">
                      <ahyp:hlinkClr xmlns:ahyp="http://schemas.microsoft.com/office/drawing/2018/hyperlinkcolor" val="tx"/>
                    </a:ext>
                  </a:extLst>
                </a:hlinkClick>
              </a:rPr>
              <a:t>Palaa sisällysluetteloon</a:t>
            </a:r>
            <a:endParaRPr lang="fi-FI" sz="700" spc="-40" dirty="0">
              <a:solidFill>
                <a:schemeClr val="accent1"/>
              </a:solidFill>
            </a:endParaRPr>
          </a:p>
        </p:txBody>
      </p:sp>
    </p:spTree>
    <p:extLst>
      <p:ext uri="{BB962C8B-B14F-4D97-AF65-F5344CB8AC3E}">
        <p14:creationId xmlns:p14="http://schemas.microsoft.com/office/powerpoint/2010/main" val="700794012"/>
      </p:ext>
    </p:extLst>
  </p:cSld>
  <p:clrMapOvr>
    <a:masterClrMapping/>
  </p:clrMapOvr>
  <p:transition spd="med">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6E423-F7B1-1407-2695-FFEFBE558368}"/>
              </a:ext>
            </a:extLst>
          </p:cNvPr>
          <p:cNvSpPr>
            <a:spLocks noGrp="1"/>
          </p:cNvSpPr>
          <p:nvPr>
            <p:ph type="body" sz="quarter" idx="15"/>
          </p:nvPr>
        </p:nvSpPr>
        <p:spPr/>
        <p:txBody>
          <a:bodyPr/>
          <a:lstStyle/>
          <a:p>
            <a:pPr defTabSz="914400">
              <a:lnSpc>
                <a:spcPct val="100000"/>
              </a:lnSpc>
              <a:spcBef>
                <a:spcPts val="0"/>
              </a:spcBef>
              <a:defRPr/>
            </a:pPr>
            <a:r>
              <a:rPr lang="fi-FI" altLang="fi-FI" sz="1800" kern="0">
                <a:ea typeface="Arial Unicode MS"/>
                <a:cs typeface="Arial Unicode MS"/>
              </a:rPr>
              <a:t>Kone- ja tuotantotekniikan vetovoima vaihtelee maakunnissa</a:t>
            </a:r>
          </a:p>
          <a:p>
            <a:pPr defTabSz="914400">
              <a:lnSpc>
                <a:spcPct val="100000"/>
              </a:lnSpc>
              <a:spcBef>
                <a:spcPts val="0"/>
              </a:spcBef>
              <a:defRPr/>
            </a:pPr>
            <a:r>
              <a:rPr lang="fi-FI" altLang="fi-FI" sz="1100" b="0" kern="0">
                <a:ea typeface="Arial Unicode MS"/>
                <a:cs typeface="Arial Unicode MS"/>
              </a:rPr>
              <a:t>Peruskoulupohjaisen toisen asteen kone- ja tuotantotekniikan perustutkinnon ensisijaishakijat ja aloituspaikat 2023</a:t>
            </a:r>
          </a:p>
          <a:p>
            <a:pPr>
              <a:lnSpc>
                <a:spcPct val="100000"/>
              </a:lnSpc>
              <a:spcBef>
                <a:spcPts val="0"/>
              </a:spcBef>
            </a:pPr>
            <a:endParaRPr lang="fi-FI" sz="2400" b="0"/>
          </a:p>
          <a:p>
            <a:endParaRPr lang="fi-FI"/>
          </a:p>
        </p:txBody>
      </p:sp>
      <p:sp>
        <p:nvSpPr>
          <p:cNvPr id="3" name="Slide Number Placeholder 2">
            <a:extLst>
              <a:ext uri="{FF2B5EF4-FFF2-40B4-BE49-F238E27FC236}">
                <a16:creationId xmlns:a16="http://schemas.microsoft.com/office/drawing/2014/main" id="{20F74644-DAEC-8876-D1B6-8A420159EF1C}"/>
              </a:ext>
            </a:extLst>
          </p:cNvPr>
          <p:cNvSpPr>
            <a:spLocks noGrp="1"/>
          </p:cNvSpPr>
          <p:nvPr>
            <p:ph type="sldNum" sz="quarter" idx="12"/>
          </p:nvPr>
        </p:nvSpPr>
        <p:spPr/>
        <p:txBody>
          <a:bodyPr/>
          <a:lstStyle/>
          <a:p>
            <a:fld id="{6FCB6B90-8271-4E8F-82C1-E646FBB48A2E}" type="slidenum">
              <a:rPr lang="fi-FI" smtClean="0"/>
              <a:pPr/>
              <a:t>124</a:t>
            </a:fld>
            <a:endParaRPr lang="fi-FI"/>
          </a:p>
        </p:txBody>
      </p:sp>
      <p:sp>
        <p:nvSpPr>
          <p:cNvPr id="4" name="Date Placeholder 3">
            <a:extLst>
              <a:ext uri="{FF2B5EF4-FFF2-40B4-BE49-F238E27FC236}">
                <a16:creationId xmlns:a16="http://schemas.microsoft.com/office/drawing/2014/main" id="{13D85F88-695B-B274-4BB4-34887E46B1C0}"/>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Footer Placeholder 4">
            <a:extLst>
              <a:ext uri="{FF2B5EF4-FFF2-40B4-BE49-F238E27FC236}">
                <a16:creationId xmlns:a16="http://schemas.microsoft.com/office/drawing/2014/main" id="{305C6D62-F747-3A5B-1F6C-FDCE9F69E390}"/>
              </a:ext>
            </a:extLst>
          </p:cNvPr>
          <p:cNvSpPr>
            <a:spLocks noGrp="1"/>
          </p:cNvSpPr>
          <p:nvPr>
            <p:ph type="ftr" sz="quarter" idx="11"/>
          </p:nvPr>
        </p:nvSpPr>
        <p:spPr/>
        <p:txBody>
          <a:bodyPr/>
          <a:lstStyle/>
          <a:p>
            <a:r>
              <a:rPr lang="fi-FI"/>
              <a:t>Teknologiateollisuus</a:t>
            </a:r>
          </a:p>
        </p:txBody>
      </p:sp>
      <p:graphicFrame>
        <p:nvGraphicFramePr>
          <p:cNvPr id="10" name="Content Placeholder 9">
            <a:extLst>
              <a:ext uri="{FF2B5EF4-FFF2-40B4-BE49-F238E27FC236}">
                <a16:creationId xmlns:a16="http://schemas.microsoft.com/office/drawing/2014/main" id="{A9D17ED6-5E62-7E18-FE26-BC27F1BAF04D}"/>
              </a:ext>
            </a:extLst>
          </p:cNvPr>
          <p:cNvGraphicFramePr>
            <a:graphicFrameLocks noGrp="1"/>
          </p:cNvGraphicFramePr>
          <p:nvPr>
            <p:ph sz="quarter" idx="17"/>
            <p:extLst>
              <p:ext uri="{D42A27DB-BD31-4B8C-83A1-F6EECF244321}">
                <p14:modId xmlns:p14="http://schemas.microsoft.com/office/powerpoint/2010/main" val="828482402"/>
              </p:ext>
            </p:extLst>
          </p:nvPr>
        </p:nvGraphicFramePr>
        <p:xfrm>
          <a:off x="28833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43759824-3AD3-2211-D9A2-A7186B6AE58C}"/>
              </a:ext>
            </a:extLst>
          </p:cNvPr>
          <p:cNvSpPr>
            <a:spLocks noGrp="1"/>
          </p:cNvSpPr>
          <p:nvPr>
            <p:ph type="body" sz="quarter" idx="18"/>
          </p:nvPr>
        </p:nvSpPr>
        <p:spPr/>
        <p:txBody>
          <a:bodyPr vert="horz" lIns="91440" tIns="45720" rIns="91440" bIns="45720" rtlCol="0" anchor="t">
            <a:noAutofit/>
          </a:bodyPr>
          <a:lstStyle/>
          <a:p>
            <a:r>
              <a:rPr lang="fi-FI" altLang="fi-FI" sz="700" kern="0" dirty="0">
                <a:solidFill>
                  <a:srgbClr val="000000"/>
                </a:solidFill>
                <a:latin typeface="Verdana"/>
                <a:ea typeface="Verdana"/>
              </a:rPr>
              <a:t>Päivitys </a:t>
            </a:r>
            <a:r>
              <a:rPr lang="fi-FI" altLang="fi-FI" kern="0" dirty="0">
                <a:solidFill>
                  <a:srgbClr val="000000"/>
                </a:solidFill>
                <a:latin typeface="Verdana"/>
                <a:ea typeface="Verdana"/>
              </a:rPr>
              <a:t>8.1.2024 Lähde: OPH, Vipunen</a:t>
            </a:r>
          </a:p>
          <a:p>
            <a:r>
              <a:rPr lang="fi-FI" altLang="fi-FI" sz="700" kern="0" dirty="0">
                <a:solidFill>
                  <a:srgbClr val="000000"/>
                </a:solidFill>
              </a:rPr>
              <a:t>	</a:t>
            </a:r>
          </a:p>
          <a:p>
            <a:endParaRPr lang="fi-FI" dirty="0"/>
          </a:p>
        </p:txBody>
      </p:sp>
      <p:sp>
        <p:nvSpPr>
          <p:cNvPr id="6" name="Tekstiruutu 5">
            <a:extLst>
              <a:ext uri="{FF2B5EF4-FFF2-40B4-BE49-F238E27FC236}">
                <a16:creationId xmlns:a16="http://schemas.microsoft.com/office/drawing/2014/main" id="{085A27CF-3D57-5873-AB0A-C97BE6EC73C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220351375"/>
      </p:ext>
    </p:extLst>
  </p:cSld>
  <p:clrMapOvr>
    <a:masterClrMapping/>
  </p:clrMapOvr>
  <p:transition spd="med">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6A02B2-F7DE-2331-AAC4-D80B45A2AE11}"/>
              </a:ext>
            </a:extLst>
          </p:cNvPr>
          <p:cNvSpPr>
            <a:spLocks noGrp="1"/>
          </p:cNvSpPr>
          <p:nvPr>
            <p:ph type="body" sz="quarter" idx="15"/>
          </p:nvPr>
        </p:nvSpPr>
        <p:spPr/>
        <p:txBody>
          <a:bodyPr/>
          <a:lstStyle/>
          <a:p>
            <a:pPr defTabSz="914400">
              <a:lnSpc>
                <a:spcPct val="100000"/>
              </a:lnSpc>
              <a:spcBef>
                <a:spcPts val="0"/>
              </a:spcBef>
              <a:defRPr/>
            </a:pPr>
            <a:r>
              <a:rPr lang="fi-FI" altLang="fi-FI" sz="1800" kern="0">
                <a:ea typeface="Arial Unicode MS"/>
                <a:cs typeface="Arial Unicode MS"/>
              </a:rPr>
              <a:t>Kone- ja tuotantotekniikan vetovoima vaihtelee maakunnissa</a:t>
            </a:r>
          </a:p>
          <a:p>
            <a:pPr defTabSz="914400">
              <a:lnSpc>
                <a:spcPct val="100000"/>
              </a:lnSpc>
              <a:spcBef>
                <a:spcPts val="0"/>
              </a:spcBef>
              <a:defRPr/>
            </a:pPr>
            <a:r>
              <a:rPr lang="fi-FI" altLang="fi-FI" sz="1100" b="0" kern="0">
                <a:ea typeface="Arial Unicode MS"/>
                <a:cs typeface="Arial Unicode MS"/>
              </a:rPr>
              <a:t>Peruskoulupohjaisen toisen asteen kone- ja tuotantotekniikan perustutkinnon ensisijaishakijat (%) / aloituspaikat 2023, 2022 ja 2021</a:t>
            </a:r>
          </a:p>
          <a:p>
            <a:endParaRPr lang="fi-FI"/>
          </a:p>
        </p:txBody>
      </p:sp>
      <p:sp>
        <p:nvSpPr>
          <p:cNvPr id="3" name="Slide Number Placeholder 2">
            <a:extLst>
              <a:ext uri="{FF2B5EF4-FFF2-40B4-BE49-F238E27FC236}">
                <a16:creationId xmlns:a16="http://schemas.microsoft.com/office/drawing/2014/main" id="{8E2B62CF-AD2D-AD1F-B0D8-90BA787B0B7F}"/>
              </a:ext>
            </a:extLst>
          </p:cNvPr>
          <p:cNvSpPr>
            <a:spLocks noGrp="1"/>
          </p:cNvSpPr>
          <p:nvPr>
            <p:ph type="sldNum" sz="quarter" idx="12"/>
          </p:nvPr>
        </p:nvSpPr>
        <p:spPr/>
        <p:txBody>
          <a:bodyPr/>
          <a:lstStyle/>
          <a:p>
            <a:fld id="{6FCB6B90-8271-4E8F-82C1-E646FBB48A2E}" type="slidenum">
              <a:rPr lang="fi-FI" smtClean="0"/>
              <a:pPr/>
              <a:t>125</a:t>
            </a:fld>
            <a:endParaRPr lang="fi-FI"/>
          </a:p>
        </p:txBody>
      </p:sp>
      <p:sp>
        <p:nvSpPr>
          <p:cNvPr id="4" name="Date Placeholder 3">
            <a:extLst>
              <a:ext uri="{FF2B5EF4-FFF2-40B4-BE49-F238E27FC236}">
                <a16:creationId xmlns:a16="http://schemas.microsoft.com/office/drawing/2014/main" id="{6708A649-64DA-B0F0-7FD4-D5A774594766}"/>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Footer Placeholder 4">
            <a:extLst>
              <a:ext uri="{FF2B5EF4-FFF2-40B4-BE49-F238E27FC236}">
                <a16:creationId xmlns:a16="http://schemas.microsoft.com/office/drawing/2014/main" id="{B345B891-5553-715C-58F4-2A0EBC3B7B2C}"/>
              </a:ext>
            </a:extLst>
          </p:cNvPr>
          <p:cNvSpPr>
            <a:spLocks noGrp="1"/>
          </p:cNvSpPr>
          <p:nvPr>
            <p:ph type="ftr" sz="quarter" idx="11"/>
          </p:nvPr>
        </p:nvSpPr>
        <p:spPr/>
        <p:txBody>
          <a:bodyPr/>
          <a:lstStyle/>
          <a:p>
            <a:r>
              <a:rPr lang="fi-FI"/>
              <a:t>Teknologiateollisuus</a:t>
            </a:r>
          </a:p>
        </p:txBody>
      </p:sp>
      <p:graphicFrame>
        <p:nvGraphicFramePr>
          <p:cNvPr id="10" name="Content Placeholder 9">
            <a:extLst>
              <a:ext uri="{FF2B5EF4-FFF2-40B4-BE49-F238E27FC236}">
                <a16:creationId xmlns:a16="http://schemas.microsoft.com/office/drawing/2014/main" id="{781290A4-4DB5-AC5C-965C-4082200887AB}"/>
              </a:ext>
            </a:extLst>
          </p:cNvPr>
          <p:cNvGraphicFramePr>
            <a:graphicFrameLocks noGrp="1"/>
          </p:cNvGraphicFramePr>
          <p:nvPr>
            <p:ph sz="quarter" idx="17"/>
            <p:extLst>
              <p:ext uri="{D42A27DB-BD31-4B8C-83A1-F6EECF244321}">
                <p14:modId xmlns:p14="http://schemas.microsoft.com/office/powerpoint/2010/main" val="149153862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6DD244C3-B1B9-317F-3B44-C791864B808A}"/>
              </a:ext>
            </a:extLst>
          </p:cNvPr>
          <p:cNvSpPr>
            <a:spLocks noGrp="1"/>
          </p:cNvSpPr>
          <p:nvPr>
            <p:ph type="body" sz="quarter" idx="18"/>
          </p:nvPr>
        </p:nvSpPr>
        <p:spPr/>
        <p:txBody>
          <a:bodyPr vert="horz" lIns="91440" tIns="45720" rIns="91440" bIns="45720" rtlCol="0" anchor="t">
            <a:noAutofit/>
          </a:bodyPr>
          <a:lstStyle/>
          <a:p>
            <a:r>
              <a:rPr lang="fi-FI" altLang="fi-FI" sz="700" kern="0" dirty="0">
                <a:solidFill>
                  <a:srgbClr val="000000"/>
                </a:solidFill>
                <a:latin typeface="Verdana"/>
                <a:ea typeface="Verdana"/>
              </a:rPr>
              <a:t>Päivitys </a:t>
            </a:r>
            <a:r>
              <a:rPr lang="fi-FI" altLang="fi-FI" kern="0" dirty="0">
                <a:solidFill>
                  <a:srgbClr val="000000"/>
                </a:solidFill>
                <a:latin typeface="Verdana"/>
                <a:ea typeface="Verdana"/>
              </a:rPr>
              <a:t>8</a:t>
            </a:r>
            <a:r>
              <a:rPr lang="fi-FI" altLang="fi-FI" sz="700" kern="0" dirty="0">
                <a:solidFill>
                  <a:srgbClr val="000000"/>
                </a:solidFill>
                <a:latin typeface="Verdana"/>
                <a:ea typeface="Verdana"/>
              </a:rPr>
              <a:t>.1.2024	</a:t>
            </a:r>
            <a:r>
              <a:rPr lang="fi-FI" altLang="fi-FI" kern="0" dirty="0">
                <a:solidFill>
                  <a:srgbClr val="000000"/>
                </a:solidFill>
                <a:latin typeface="Verdana"/>
                <a:ea typeface="Verdana"/>
              </a:rPr>
              <a:t>  Lähde: OPH, Vipunen</a:t>
            </a:r>
          </a:p>
          <a:p>
            <a:endParaRPr lang="fi-FI" altLang="fi-FI" sz="700" kern="0">
              <a:solidFill>
                <a:srgbClr val="000000"/>
              </a:solidFill>
            </a:endParaRPr>
          </a:p>
          <a:p>
            <a:endParaRPr lang="fi-FI"/>
          </a:p>
        </p:txBody>
      </p:sp>
      <p:sp>
        <p:nvSpPr>
          <p:cNvPr id="11" name="Tekstiruutu 5">
            <a:extLst>
              <a:ext uri="{FF2B5EF4-FFF2-40B4-BE49-F238E27FC236}">
                <a16:creationId xmlns:a16="http://schemas.microsoft.com/office/drawing/2014/main" id="{AF83CC21-486E-0830-352B-411A8E464C89}"/>
              </a:ext>
            </a:extLst>
          </p:cNvPr>
          <p:cNvSpPr txBox="1"/>
          <p:nvPr/>
        </p:nvSpPr>
        <p:spPr>
          <a:xfrm>
            <a:off x="7404373" y="4002347"/>
            <a:ext cx="1368152" cy="765200"/>
          </a:xfrm>
          <a:prstGeom prst="rect">
            <a:avLst/>
          </a:prstGeom>
          <a:noFill/>
        </p:spPr>
        <p:txBody>
          <a:bodyPr wrap="square" lIns="36000" tIns="36000" rIns="36000" bIns="36000" rtlCol="0">
            <a:spAutoFit/>
          </a:bodyPr>
          <a:lstStyle/>
          <a:p>
            <a:r>
              <a:rPr lang="fi-FI" sz="900" spc="-40"/>
              <a:t>Ensisijaisten hakijoiden määrä yhteensä:</a:t>
            </a:r>
          </a:p>
          <a:p>
            <a:r>
              <a:rPr lang="fi-FI" sz="900" spc="-40"/>
              <a:t>2021 = 1 101</a:t>
            </a:r>
          </a:p>
          <a:p>
            <a:r>
              <a:rPr lang="fi-FI" sz="900" spc="-40"/>
              <a:t>2022 = 1 377</a:t>
            </a:r>
          </a:p>
          <a:p>
            <a:r>
              <a:rPr lang="fi-FI" sz="900" spc="-40"/>
              <a:t>2023 = 1 362</a:t>
            </a:r>
          </a:p>
        </p:txBody>
      </p:sp>
      <p:sp>
        <p:nvSpPr>
          <p:cNvPr id="6" name="Tekstiruutu 5">
            <a:extLst>
              <a:ext uri="{FF2B5EF4-FFF2-40B4-BE49-F238E27FC236}">
                <a16:creationId xmlns:a16="http://schemas.microsoft.com/office/drawing/2014/main" id="{F61197B6-E141-E12B-8222-D25B0FE9551F}"/>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a:hlinkClick r:id="rId4" action="ppaction://hlinksldjump"/>
              </a:rPr>
              <a:t>Palaa sisällysluetteloon</a:t>
            </a:r>
            <a:endParaRPr lang="fi-FI" sz="700" spc="-40"/>
          </a:p>
        </p:txBody>
      </p:sp>
    </p:spTree>
    <p:extLst>
      <p:ext uri="{BB962C8B-B14F-4D97-AF65-F5344CB8AC3E}">
        <p14:creationId xmlns:p14="http://schemas.microsoft.com/office/powerpoint/2010/main" val="714891520"/>
      </p:ext>
    </p:extLst>
  </p:cSld>
  <p:clrMapOvr>
    <a:masterClrMapping/>
  </p:clrMapOvr>
  <p:transition spd="med">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dirty="0">
                <a:ea typeface="Arial Unicode MS"/>
                <a:cs typeface="Arial Unicode MS"/>
              </a:rPr>
              <a:t>Peruskoulupohjaisen toisen asteen kone- ja tuotantotekniikan perustutkinnon </a:t>
            </a:r>
            <a:r>
              <a:rPr lang="fi-FI" altLang="fi-FI" sz="1800" kern="0" dirty="0">
                <a:solidFill>
                  <a:schemeClr val="tx1"/>
                </a:solidFill>
                <a:ea typeface="Arial Unicode MS"/>
                <a:cs typeface="Arial Unicode MS"/>
              </a:rPr>
              <a:t>vetovoima</a:t>
            </a:r>
            <a:r>
              <a:rPr lang="fi-FI" altLang="fi-FI" sz="1800" kern="0" dirty="0">
                <a:ea typeface="Arial Unicode MS"/>
                <a:cs typeface="Arial Unicode MS"/>
              </a:rPr>
              <a:t> ja aloituspaikkojen lukumäärä, Uusimaa</a:t>
            </a:r>
            <a:endParaRPr lang="fi-FI" sz="1800" dirty="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126</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693638570"/>
              </p:ext>
            </p:extLst>
          </p:nvPr>
        </p:nvGraphicFramePr>
        <p:xfrm>
          <a:off x="1046375" y="1334294"/>
          <a:ext cx="7721387"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9.1.2024</a:t>
            </a:r>
            <a:r>
              <a:rPr lang="fi-FI" altLang="fi-FI" kern="0" dirty="0">
                <a:solidFill>
                  <a:srgbClr val="000000"/>
                </a:solidFill>
                <a:latin typeface="Verdana"/>
                <a:ea typeface="Verdana"/>
              </a:rPr>
              <a:t> Lähde: OPH, Vipunen</a:t>
            </a:r>
            <a:endParaRPr lang="fi-FI" dirty="0">
              <a:latin typeface="Verdana"/>
              <a:ea typeface="Verdana"/>
            </a:endParaRPr>
          </a:p>
          <a:p>
            <a:endParaRPr lang="fi-FI"/>
          </a:p>
        </p:txBody>
      </p:sp>
      <p:sp>
        <p:nvSpPr>
          <p:cNvPr id="6" name="TextBox 5">
            <a:extLst>
              <a:ext uri="{FF2B5EF4-FFF2-40B4-BE49-F238E27FC236}">
                <a16:creationId xmlns:a16="http://schemas.microsoft.com/office/drawing/2014/main" id="{05F56EBB-FCF9-CD67-64FE-A3A5864B4169}"/>
              </a:ext>
            </a:extLst>
          </p:cNvPr>
          <p:cNvSpPr txBox="1"/>
          <p:nvPr/>
        </p:nvSpPr>
        <p:spPr>
          <a:xfrm>
            <a:off x="142605" y="1421088"/>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8" name="TextBox 7">
            <a:extLst>
              <a:ext uri="{FF2B5EF4-FFF2-40B4-BE49-F238E27FC236}">
                <a16:creationId xmlns:a16="http://schemas.microsoft.com/office/drawing/2014/main" id="{B6AB2677-7A80-04C2-A98B-57E2A3B07313}"/>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9" name="Tekstiruutu 8">
            <a:extLst>
              <a:ext uri="{FF2B5EF4-FFF2-40B4-BE49-F238E27FC236}">
                <a16:creationId xmlns:a16="http://schemas.microsoft.com/office/drawing/2014/main" id="{EB9A1655-9192-D6E3-EBE1-8CD8737F17AD}"/>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1324346870"/>
      </p:ext>
    </p:extLst>
  </p:cSld>
  <p:clrMapOvr>
    <a:masterClrMapping/>
  </p:clrMapOvr>
  <p:transition spd="med">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Varsinais-Suomi</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127</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3333999521"/>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9.1.2024</a:t>
            </a:r>
            <a:r>
              <a:rPr lang="fi-FI" altLang="fi-FI" kern="0" dirty="0">
                <a:solidFill>
                  <a:srgbClr val="000000"/>
                </a:solidFill>
                <a:latin typeface="Verdana"/>
                <a:ea typeface="Verdana"/>
              </a:rPr>
              <a:t> Lähde: OPH, Vipunen</a:t>
            </a:r>
            <a:endParaRPr lang="fi-FI" dirty="0">
              <a:latin typeface="Verdana"/>
              <a:ea typeface="Verdana"/>
            </a:endParaRPr>
          </a:p>
          <a:p>
            <a:endParaRPr lang="fi-FI"/>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00A85C2E-1412-4DF1-D661-413CEDC80599}"/>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4073293297"/>
      </p:ext>
    </p:extLst>
  </p:cSld>
  <p:clrMapOvr>
    <a:masterClrMapping/>
  </p:clrMapOvr>
  <p:transition spd="med">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Satakunta</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128</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1156643212"/>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9.1.2024</a:t>
            </a:r>
            <a:r>
              <a:rPr lang="fi-FI" altLang="fi-FI" kern="0" dirty="0">
                <a:solidFill>
                  <a:srgbClr val="000000"/>
                </a:solidFill>
                <a:latin typeface="Verdana"/>
                <a:ea typeface="Verdana"/>
              </a:rPr>
              <a:t> Lähde: OPH, Vipunen</a:t>
            </a:r>
            <a:endParaRPr lang="fi-FI" dirty="0">
              <a:latin typeface="Verdana"/>
              <a:ea typeface="Verdana"/>
            </a:endParaRPr>
          </a:p>
          <a:p>
            <a:endParaRPr lang="fi-FI"/>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64339B04-A9D7-E95C-673D-9F22580F393A}"/>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70374955"/>
      </p:ext>
    </p:extLst>
  </p:cSld>
  <p:clrMapOvr>
    <a:masterClrMapping/>
  </p:clrMapOvr>
  <p:transition spd="med">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Kanta-Häme</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129</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2867233537"/>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9.1.2024</a:t>
            </a:r>
            <a:r>
              <a:rPr lang="fi-FI" altLang="fi-FI" kern="0" dirty="0">
                <a:solidFill>
                  <a:srgbClr val="000000"/>
                </a:solidFill>
                <a:latin typeface="Verdana"/>
                <a:ea typeface="Verdana"/>
              </a:rPr>
              <a:t> Lähde: OPH, Vipunen</a:t>
            </a:r>
            <a:endParaRPr lang="fi-FI" dirty="0">
              <a:latin typeface="Verdana"/>
              <a:ea typeface="Verdana"/>
            </a:endParaRPr>
          </a:p>
          <a:p>
            <a:endParaRPr lang="fi-FI"/>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CB2656CC-D7EE-CBDC-F4FF-5AB35F36CB22}"/>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44453061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br>
            <a:r>
              <a:rPr lang="fi-FI" sz="1400" dirty="0"/>
              <a:t>Merkittävin elinkeino myös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85 %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9 000 työpaikkaa eli 15 prosenttia Etelä-Savon kaikista työllisistä. Alalla työskentelee suoraan 4 400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Etelä-Savossa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a:solidFill>
                            <a:srgbClr val="000000"/>
                          </a:solidFill>
                          <a:latin typeface="+mn-lt"/>
                          <a:ea typeface="ＭＳ Ｐゴシック" pitchFamily="34" charset="-128"/>
                        </a:rPr>
                        <a:t>0,9</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a:solidFill>
                            <a:srgbClr val="000000"/>
                          </a:solidFill>
                          <a:latin typeface="+mn-lt"/>
                          <a:ea typeface="ＭＳ Ｐゴシック" pitchFamily="34" charset="-128"/>
                        </a:rPr>
                        <a:t>4 </a:t>
                      </a:r>
                      <a:r>
                        <a:rPr lang="fi-FI" sz="1050" b="0" kern="1200" baseline="0">
                          <a:solidFill>
                            <a:srgbClr val="000000"/>
                          </a:solidFill>
                          <a:latin typeface="+mn-lt"/>
                          <a:ea typeface="ＭＳ Ｐゴシック" pitchFamily="34" charset="-128"/>
                        </a:rPr>
                        <a:t>4</a:t>
                      </a:r>
                      <a:r>
                        <a:rPr lang="fi-FI" sz="1050" kern="1200">
                          <a:solidFill>
                            <a:srgbClr val="000000"/>
                          </a:solidFill>
                          <a:latin typeface="+mn-lt"/>
                          <a:ea typeface="ＭＳ Ｐゴシック" pitchFamily="34" charset="-128"/>
                        </a:rPr>
                        <a:t>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83265135"/>
      </p:ext>
    </p:extLst>
  </p:cSld>
  <p:clrMapOvr>
    <a:masterClrMapping/>
  </p:clrMapOvr>
  <p:transition spd="med">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Pirkanmaa</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130</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3141247782"/>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9.1.2024</a:t>
            </a:r>
            <a:r>
              <a:rPr lang="fi-FI" altLang="fi-FI" kern="0" dirty="0">
                <a:solidFill>
                  <a:srgbClr val="000000"/>
                </a:solidFill>
                <a:latin typeface="Verdana"/>
                <a:ea typeface="Verdana"/>
              </a:rPr>
              <a:t> Lähde: OPH, Vipunen</a:t>
            </a:r>
            <a:endParaRPr lang="fi-FI" dirty="0">
              <a:latin typeface="Verdana"/>
              <a:ea typeface="Verdana"/>
            </a:endParaRPr>
          </a:p>
          <a:p>
            <a:endParaRPr lang="fi-FI"/>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62782D8C-883F-490B-0A9F-CB54602D522C}"/>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99100313"/>
      </p:ext>
    </p:extLst>
  </p:cSld>
  <p:clrMapOvr>
    <a:masterClrMapping/>
  </p:clrMapOvr>
  <p:transition spd="med">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Päijät-Häme</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131</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3187252678"/>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9.1.2024</a:t>
            </a:r>
            <a:r>
              <a:rPr lang="fi-FI" altLang="fi-FI" kern="0" dirty="0">
                <a:solidFill>
                  <a:srgbClr val="000000"/>
                </a:solidFill>
                <a:latin typeface="Verdana"/>
                <a:ea typeface="Verdana"/>
              </a:rPr>
              <a:t> Lähde: OPH, Vipunen</a:t>
            </a:r>
            <a:endParaRPr lang="fi-FI" dirty="0">
              <a:latin typeface="Verdana"/>
              <a:ea typeface="Verdana"/>
            </a:endParaRPr>
          </a:p>
          <a:p>
            <a:endParaRPr lang="fi-FI"/>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F9C73379-C438-3619-017E-1972163C7F1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2808595535"/>
      </p:ext>
    </p:extLst>
  </p:cSld>
  <p:clrMapOvr>
    <a:masterClrMapping/>
  </p:clrMapOvr>
  <p:transition spd="med">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Kymenlaakso</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132</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1078976112"/>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9.1.2024</a:t>
            </a:r>
            <a:r>
              <a:rPr lang="fi-FI" altLang="fi-FI" kern="0" dirty="0">
                <a:solidFill>
                  <a:srgbClr val="000000"/>
                </a:solidFill>
                <a:latin typeface="Verdana"/>
                <a:ea typeface="Verdana"/>
              </a:rPr>
              <a:t> Lähde: OPH, Vipunen</a:t>
            </a:r>
            <a:endParaRPr lang="fi-FI" dirty="0">
              <a:latin typeface="Verdana"/>
              <a:ea typeface="Verdana"/>
            </a:endParaRPr>
          </a:p>
          <a:p>
            <a:endParaRPr lang="fi-FI"/>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CA3CC0AF-D618-D804-CC9B-F7BA7B0C3A3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2524403045"/>
      </p:ext>
    </p:extLst>
  </p:cSld>
  <p:clrMapOvr>
    <a:masterClrMapping/>
  </p:clrMapOvr>
  <p:transition spd="med">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Etelä-Karjala</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133</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1775171456"/>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9.1.2024</a:t>
            </a:r>
            <a:r>
              <a:rPr lang="fi-FI" altLang="fi-FI" kern="0" dirty="0">
                <a:solidFill>
                  <a:srgbClr val="000000"/>
                </a:solidFill>
                <a:latin typeface="Verdana"/>
                <a:ea typeface="Verdana"/>
              </a:rPr>
              <a:t> Lähde: OPH, Vipunen</a:t>
            </a:r>
            <a:endParaRPr lang="fi-FI" dirty="0">
              <a:latin typeface="Verdana"/>
              <a:ea typeface="Verdana"/>
            </a:endParaRPr>
          </a:p>
          <a:p>
            <a:endParaRPr lang="fi-FI"/>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3DD52A09-1B31-BDF1-5E16-6C47651E98C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1309429337"/>
      </p:ext>
    </p:extLst>
  </p:cSld>
  <p:clrMapOvr>
    <a:masterClrMapping/>
  </p:clrMapOvr>
  <p:transition spd="med">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Etelä-Savo</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134</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1882034817"/>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9.1.2024</a:t>
            </a:r>
            <a:r>
              <a:rPr lang="fi-FI" altLang="fi-FI" kern="0" dirty="0">
                <a:solidFill>
                  <a:srgbClr val="000000"/>
                </a:solidFill>
                <a:latin typeface="Verdana"/>
                <a:ea typeface="Verdana"/>
              </a:rPr>
              <a:t> Lähde: OPH, Vipunen</a:t>
            </a:r>
            <a:endParaRPr lang="fi-FI" dirty="0">
              <a:latin typeface="Verdana"/>
              <a:ea typeface="Verdana"/>
            </a:endParaRPr>
          </a:p>
          <a:p>
            <a:endParaRPr lang="fi-FI"/>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3D8EB8B6-C750-B9F7-5FC5-FCEC5882467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854425014"/>
      </p:ext>
    </p:extLst>
  </p:cSld>
  <p:clrMapOvr>
    <a:masterClrMapping/>
  </p:clrMapOvr>
  <p:transition spd="med">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Pohjois-Savo</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135</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3914768544"/>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9.1.2024</a:t>
            </a:r>
            <a:r>
              <a:rPr lang="fi-FI" altLang="fi-FI" kern="0" dirty="0">
                <a:solidFill>
                  <a:srgbClr val="000000"/>
                </a:solidFill>
                <a:latin typeface="Verdana"/>
                <a:ea typeface="Verdana"/>
              </a:rPr>
              <a:t> Lähde: OPH, Vipunen</a:t>
            </a:r>
            <a:endParaRPr lang="fi-FI" dirty="0">
              <a:latin typeface="Verdana"/>
              <a:ea typeface="Verdana"/>
            </a:endParaRPr>
          </a:p>
          <a:p>
            <a:endParaRPr lang="fi-FI"/>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F9AC60CE-7579-285D-875C-F2D243100DBA}"/>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519843498"/>
      </p:ext>
    </p:extLst>
  </p:cSld>
  <p:clrMapOvr>
    <a:masterClrMapping/>
  </p:clrMapOvr>
  <p:transition spd="med">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Pohjois-Karjala</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136</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2849515658"/>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9.1.2024</a:t>
            </a:r>
            <a:r>
              <a:rPr lang="fi-FI" altLang="fi-FI" kern="0" dirty="0">
                <a:solidFill>
                  <a:srgbClr val="000000"/>
                </a:solidFill>
                <a:latin typeface="Verdana"/>
                <a:ea typeface="Verdana"/>
              </a:rPr>
              <a:t> Lähde: OPH, Vipunen</a:t>
            </a:r>
            <a:endParaRPr lang="fi-FI" dirty="0">
              <a:latin typeface="Verdana"/>
              <a:ea typeface="Verdana"/>
            </a:endParaRPr>
          </a:p>
          <a:p>
            <a:endParaRPr lang="fi-FI"/>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E61C9BFE-7DD7-82B0-358B-336C13FE31FF}"/>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606090433"/>
      </p:ext>
    </p:extLst>
  </p:cSld>
  <p:clrMapOvr>
    <a:masterClrMapping/>
  </p:clrMapOvr>
  <p:transition spd="med">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Keski-Suomi</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137</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2944695847"/>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9.1.2024</a:t>
            </a:r>
            <a:r>
              <a:rPr lang="fi-FI" altLang="fi-FI" kern="0" dirty="0">
                <a:solidFill>
                  <a:srgbClr val="000000"/>
                </a:solidFill>
                <a:latin typeface="Verdana"/>
                <a:ea typeface="Verdana"/>
              </a:rPr>
              <a:t> Lähde: OPH, Vipunen</a:t>
            </a:r>
            <a:endParaRPr lang="fi-FI" dirty="0">
              <a:latin typeface="Verdana"/>
              <a:ea typeface="Verdana"/>
            </a:endParaRPr>
          </a:p>
          <a:p>
            <a:endParaRPr lang="fi-FI"/>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DC99B680-5FEE-DF21-6B0C-0A1E9EE79B4B}"/>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1207463172"/>
      </p:ext>
    </p:extLst>
  </p:cSld>
  <p:clrMapOvr>
    <a:masterClrMapping/>
  </p:clrMapOvr>
  <p:transition spd="med">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Etelä-Pohjanmaa</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138</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3090075916"/>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9.1.2024</a:t>
            </a:r>
            <a:r>
              <a:rPr lang="fi-FI" altLang="fi-FI" kern="0" dirty="0">
                <a:solidFill>
                  <a:srgbClr val="000000"/>
                </a:solidFill>
                <a:latin typeface="Verdana"/>
                <a:ea typeface="Verdana"/>
              </a:rPr>
              <a:t> Lähde: OPH, Vipunen</a:t>
            </a:r>
            <a:endParaRPr lang="fi-FI" dirty="0">
              <a:latin typeface="Verdana"/>
              <a:ea typeface="Verdana"/>
            </a:endParaRPr>
          </a:p>
          <a:p>
            <a:endParaRPr lang="fi-FI"/>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C39C88D0-13E1-9D68-56DE-08FDB61C8EBB}"/>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778659522"/>
      </p:ext>
    </p:extLst>
  </p:cSld>
  <p:clrMapOvr>
    <a:masterClrMapping/>
  </p:clrMapOvr>
  <p:transition spd="med">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Pohjanmaa</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139</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2247546684"/>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9.1.2024</a:t>
            </a:r>
            <a:r>
              <a:rPr lang="fi-FI" altLang="fi-FI" kern="0" dirty="0">
                <a:solidFill>
                  <a:srgbClr val="000000"/>
                </a:solidFill>
                <a:latin typeface="Verdana"/>
                <a:ea typeface="Verdana"/>
              </a:rPr>
              <a:t> Lähde: OPH, Vipunen</a:t>
            </a:r>
            <a:endParaRPr lang="fi-FI" dirty="0">
              <a:latin typeface="Verdana"/>
              <a:ea typeface="Verdana"/>
            </a:endParaRPr>
          </a:p>
          <a:p>
            <a:endParaRPr lang="fi-FI"/>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6AE9EA1A-CC31-4E02-B944-690F330EC925}"/>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93199171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br>
            <a:r>
              <a:rPr lang="fi-FI" sz="1400" dirty="0"/>
              <a:t>Merkittävin elinkeino myös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61 %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37 000 työpaikkaa eli reilu viidennes Hämeen kaikista työllisistä. Alalla työskentelee suoraan 17 400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Hämeessä</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ea typeface="ＭＳ Ｐゴシック" pitchFamily="34" charset="-128"/>
                        </a:rPr>
                        <a:t>5,1</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17</a:t>
                      </a:r>
                      <a:r>
                        <a:rPr lang="fi-FI" sz="1050" b="0" baseline="0" dirty="0">
                          <a:solidFill>
                            <a:srgbClr val="000000"/>
                          </a:solidFill>
                          <a:latin typeface="+mn-lt"/>
                          <a:ea typeface="ＭＳ Ｐゴシック" pitchFamily="34" charset="-128"/>
                        </a:rPr>
                        <a:t> 100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46970912"/>
      </p:ext>
    </p:extLst>
  </p:cSld>
  <p:clrMapOvr>
    <a:masterClrMapping/>
  </p:clrMapOvr>
  <p:transition spd="med">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Keski-Pohjanmaa</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140</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234400299"/>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9.1.2024</a:t>
            </a:r>
            <a:r>
              <a:rPr lang="fi-FI" altLang="fi-FI" kern="0" dirty="0">
                <a:solidFill>
                  <a:srgbClr val="000000"/>
                </a:solidFill>
                <a:latin typeface="Verdana"/>
                <a:ea typeface="Verdana"/>
              </a:rPr>
              <a:t> Lähde: OPH, Vipunen</a:t>
            </a:r>
            <a:endParaRPr lang="fi-FI" dirty="0">
              <a:latin typeface="Verdana"/>
              <a:ea typeface="Verdana"/>
            </a:endParaRPr>
          </a:p>
          <a:p>
            <a:endParaRPr lang="fi-FI"/>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DADD67A3-830A-752D-E898-25420FCB6D2C}"/>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925072054"/>
      </p:ext>
    </p:extLst>
  </p:cSld>
  <p:clrMapOvr>
    <a:masterClrMapping/>
  </p:clrMapOvr>
  <p:transition spd="med">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Pohjois-Pohjanmaa</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141</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3674678860"/>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9.1.2024</a:t>
            </a:r>
            <a:r>
              <a:rPr lang="fi-FI" altLang="fi-FI" kern="0" dirty="0">
                <a:solidFill>
                  <a:srgbClr val="000000"/>
                </a:solidFill>
                <a:latin typeface="Verdana"/>
                <a:ea typeface="Verdana"/>
              </a:rPr>
              <a:t> Lähde: OPH, Vipunen</a:t>
            </a:r>
            <a:endParaRPr lang="fi-FI" dirty="0">
              <a:latin typeface="Verdana"/>
              <a:ea typeface="Verdana"/>
            </a:endParaRPr>
          </a:p>
          <a:p>
            <a:endParaRPr lang="fi-FI"/>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527D6D31-1519-FF8A-744A-AEB2736C2E4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1866820968"/>
      </p:ext>
    </p:extLst>
  </p:cSld>
  <p:clrMapOvr>
    <a:masterClrMapping/>
  </p:clrMapOvr>
  <p:transition spd="med">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Kainuu</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142</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3404853414"/>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9.1.2024</a:t>
            </a:r>
            <a:r>
              <a:rPr lang="fi-FI" altLang="fi-FI" kern="0" dirty="0">
                <a:solidFill>
                  <a:srgbClr val="000000"/>
                </a:solidFill>
                <a:latin typeface="Verdana"/>
                <a:ea typeface="Verdana"/>
              </a:rPr>
              <a:t> Lähde: OPH, Vipunen</a:t>
            </a:r>
            <a:endParaRPr lang="fi-FI" dirty="0">
              <a:latin typeface="Verdana"/>
              <a:ea typeface="Verdana"/>
            </a:endParaRPr>
          </a:p>
          <a:p>
            <a:endParaRPr lang="fi-FI"/>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9886C85A-5A8D-0779-BA5F-8EB0FBF45FC4}"/>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654073169"/>
      </p:ext>
    </p:extLst>
  </p:cSld>
  <p:clrMapOvr>
    <a:masterClrMapping/>
  </p:clrMapOvr>
  <p:transition spd="med">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Lappi</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143</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4086333859"/>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9.1.2024</a:t>
            </a:r>
            <a:r>
              <a:rPr lang="fi-FI" altLang="fi-FI" kern="0" dirty="0">
                <a:solidFill>
                  <a:srgbClr val="000000"/>
                </a:solidFill>
                <a:latin typeface="Verdana"/>
                <a:ea typeface="Verdana"/>
              </a:rPr>
              <a:t> Lähde: OPH, Vipunen</a:t>
            </a:r>
            <a:endParaRPr lang="fi-FI" dirty="0">
              <a:latin typeface="Verdana"/>
              <a:ea typeface="Verdana"/>
            </a:endParaRPr>
          </a:p>
          <a:p>
            <a:endParaRPr lang="fi-FI"/>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2826FDEA-A0A4-D0CE-BC3E-AB06AAA4B630}"/>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2822671029"/>
      </p:ext>
    </p:extLst>
  </p:cSld>
  <p:clrMapOvr>
    <a:masterClrMapping/>
  </p:clrMapOvr>
  <p:transition spd="med">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6FEA1E58-DA12-B5C1-AD4C-4A5C6D81422E}"/>
              </a:ext>
            </a:extLst>
          </p:cNvPr>
          <p:cNvSpPr>
            <a:spLocks noGrp="1"/>
          </p:cNvSpPr>
          <p:nvPr>
            <p:ph type="body" sz="quarter" idx="15"/>
          </p:nvPr>
        </p:nvSpPr>
        <p:spPr/>
        <p:txBody>
          <a:bodyPr/>
          <a:lstStyle/>
          <a:p>
            <a:r>
              <a:rPr lang="fi-FI" dirty="0"/>
              <a:t>Henkilöstön koulutusaste</a:t>
            </a:r>
          </a:p>
          <a:p>
            <a:endParaRPr lang="fi-FI" dirty="0"/>
          </a:p>
          <a:p>
            <a:endParaRPr lang="fi-FI" dirty="0"/>
          </a:p>
          <a:p>
            <a:endParaRPr lang="fi-FI" dirty="0"/>
          </a:p>
          <a:p>
            <a:endParaRPr lang="fi-FI" dirty="0"/>
          </a:p>
          <a:p>
            <a:r>
              <a:rPr lang="fi-FI" sz="1050" dirty="0">
                <a:solidFill>
                  <a:schemeClr val="bg1"/>
                </a:solidFill>
              </a:rPr>
              <a:t>Osio päivitetään kerran vuodessa</a:t>
            </a:r>
            <a:r>
              <a:rPr lang="fi-FI" sz="1050" dirty="0"/>
              <a:t>. </a:t>
            </a:r>
            <a:endParaRPr lang="fi-FI" sz="1050" dirty="0">
              <a:solidFill>
                <a:schemeClr val="bg1"/>
              </a:solidFill>
            </a:endParaRPr>
          </a:p>
          <a:p>
            <a:endParaRPr lang="fi-FI" dirty="0"/>
          </a:p>
          <a:p>
            <a:endParaRPr lang="fi-FI" dirty="0"/>
          </a:p>
          <a:p>
            <a:endParaRPr lang="fi-FI" dirty="0"/>
          </a:p>
          <a:p>
            <a:endParaRPr lang="fi-FI" dirty="0"/>
          </a:p>
        </p:txBody>
      </p:sp>
      <p:sp>
        <p:nvSpPr>
          <p:cNvPr id="3" name="Dian numeron paikkamerkki 2">
            <a:extLst>
              <a:ext uri="{FF2B5EF4-FFF2-40B4-BE49-F238E27FC236}">
                <a16:creationId xmlns:a16="http://schemas.microsoft.com/office/drawing/2014/main" id="{74AC6BF0-5A6F-2056-C4F3-A881ECBCF077}"/>
              </a:ext>
            </a:extLst>
          </p:cNvPr>
          <p:cNvSpPr>
            <a:spLocks noGrp="1"/>
          </p:cNvSpPr>
          <p:nvPr>
            <p:ph type="sldNum" sz="quarter" idx="12"/>
          </p:nvPr>
        </p:nvSpPr>
        <p:spPr/>
        <p:txBody>
          <a:bodyPr/>
          <a:lstStyle/>
          <a:p>
            <a:fld id="{6FCB6B90-8271-4E8F-82C1-E646FBB48A2E}" type="slidenum">
              <a:rPr lang="fi-FI" smtClean="0"/>
              <a:pPr/>
              <a:t>144</a:t>
            </a:fld>
            <a:endParaRPr lang="fi-FI"/>
          </a:p>
        </p:txBody>
      </p:sp>
      <p:sp>
        <p:nvSpPr>
          <p:cNvPr id="4" name="Päivämäärän paikkamerkki 3">
            <a:extLst>
              <a:ext uri="{FF2B5EF4-FFF2-40B4-BE49-F238E27FC236}">
                <a16:creationId xmlns:a16="http://schemas.microsoft.com/office/drawing/2014/main" id="{C6F5A159-5D12-6AF4-313A-204252F95C4C}"/>
              </a:ext>
            </a:extLst>
          </p:cNvPr>
          <p:cNvSpPr>
            <a:spLocks noGrp="1"/>
          </p:cNvSpPr>
          <p:nvPr>
            <p:ph type="dt" sz="half" idx="10"/>
          </p:nvPr>
        </p:nvSpPr>
        <p:spPr/>
        <p:txBody>
          <a:bodyPr/>
          <a:lstStyle/>
          <a:p>
            <a:fld id="{9AA3CBEF-2865-4434-A020-1FAA7DCEF42D}" type="datetime1">
              <a:rPr lang="fi-FI" smtClean="0"/>
              <a:t>6.2.2024</a:t>
            </a:fld>
            <a:endParaRPr lang="fi-FI"/>
          </a:p>
        </p:txBody>
      </p:sp>
      <p:sp>
        <p:nvSpPr>
          <p:cNvPr id="5" name="Alatunnisteen paikkamerkki 4">
            <a:extLst>
              <a:ext uri="{FF2B5EF4-FFF2-40B4-BE49-F238E27FC236}">
                <a16:creationId xmlns:a16="http://schemas.microsoft.com/office/drawing/2014/main" id="{1695601D-DFAC-7040-44FD-B6CBF4B5EC10}"/>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96B3AE73-C651-03FA-14BC-14BF00B3EDD9}"/>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spTree>
    <p:extLst>
      <p:ext uri="{BB962C8B-B14F-4D97-AF65-F5344CB8AC3E}">
        <p14:creationId xmlns:p14="http://schemas.microsoft.com/office/powerpoint/2010/main" val="3440963091"/>
      </p:ext>
    </p:extLst>
  </p:cSld>
  <p:clrMapOvr>
    <a:masterClrMapping/>
  </p:clrMapOvr>
  <p:transition spd="med">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9C0D24-595E-12D1-027F-DE657C3B206D}"/>
              </a:ext>
            </a:extLst>
          </p:cNvPr>
          <p:cNvSpPr>
            <a:spLocks noGrp="1"/>
          </p:cNvSpPr>
          <p:nvPr>
            <p:ph type="body" sz="quarter" idx="15"/>
          </p:nvPr>
        </p:nvSpPr>
        <p:spPr>
          <a:xfrm>
            <a:off x="252000" y="282149"/>
            <a:ext cx="8496464" cy="489401"/>
          </a:xfrm>
        </p:spPr>
        <p:txBody>
          <a:bodyPr>
            <a:noAutofit/>
          </a:bodyPr>
          <a:lstStyle/>
          <a:p>
            <a:r>
              <a:rPr lang="fi-FI"/>
              <a:t>Teknologiateollisuuden henkilöstön koulutusaste maakunnittain</a:t>
            </a:r>
            <a:r>
              <a:rPr lang="fi-FI" dirty="0"/>
              <a:t> 2021</a:t>
            </a:r>
            <a:endParaRPr lang="fi-FI"/>
          </a:p>
        </p:txBody>
      </p:sp>
      <p:sp>
        <p:nvSpPr>
          <p:cNvPr id="3" name="Slide Number Placeholder 2">
            <a:extLst>
              <a:ext uri="{FF2B5EF4-FFF2-40B4-BE49-F238E27FC236}">
                <a16:creationId xmlns:a16="http://schemas.microsoft.com/office/drawing/2014/main" id="{B1AA2FAD-0A91-C285-2338-5C437EEFEC75}"/>
              </a:ext>
            </a:extLst>
          </p:cNvPr>
          <p:cNvSpPr>
            <a:spLocks noGrp="1"/>
          </p:cNvSpPr>
          <p:nvPr>
            <p:ph type="sldNum" sz="quarter" idx="12"/>
          </p:nvPr>
        </p:nvSpPr>
        <p:spPr/>
        <p:txBody>
          <a:bodyPr/>
          <a:lstStyle/>
          <a:p>
            <a:fld id="{6FCB6B90-8271-4E8F-82C1-E646FBB48A2E}" type="slidenum">
              <a:rPr lang="fi-FI" smtClean="0"/>
              <a:pPr/>
              <a:t>145</a:t>
            </a:fld>
            <a:endParaRPr lang="fi-FI"/>
          </a:p>
        </p:txBody>
      </p:sp>
      <p:sp>
        <p:nvSpPr>
          <p:cNvPr id="4" name="Date Placeholder 3">
            <a:extLst>
              <a:ext uri="{FF2B5EF4-FFF2-40B4-BE49-F238E27FC236}">
                <a16:creationId xmlns:a16="http://schemas.microsoft.com/office/drawing/2014/main" id="{626A3A31-9BCC-D4ED-4195-55610DF4A041}"/>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Footer Placeholder 4">
            <a:extLst>
              <a:ext uri="{FF2B5EF4-FFF2-40B4-BE49-F238E27FC236}">
                <a16:creationId xmlns:a16="http://schemas.microsoft.com/office/drawing/2014/main" id="{37D59316-0749-1F60-5F55-7ABED75C17ED}"/>
              </a:ext>
            </a:extLst>
          </p:cNvPr>
          <p:cNvSpPr>
            <a:spLocks noGrp="1"/>
          </p:cNvSpPr>
          <p:nvPr>
            <p:ph type="ftr" sz="quarter" idx="11"/>
          </p:nvPr>
        </p:nvSpPr>
        <p:spPr/>
        <p:txBody>
          <a:bodyPr/>
          <a:lstStyle/>
          <a:p>
            <a:r>
              <a:rPr lang="fi-FI"/>
              <a:t>Teknologiateollisuus</a:t>
            </a:r>
          </a:p>
        </p:txBody>
      </p:sp>
      <p:graphicFrame>
        <p:nvGraphicFramePr>
          <p:cNvPr id="10" name="Content Placeholder 9">
            <a:extLst>
              <a:ext uri="{FF2B5EF4-FFF2-40B4-BE49-F238E27FC236}">
                <a16:creationId xmlns:a16="http://schemas.microsoft.com/office/drawing/2014/main" id="{ACB74477-19F0-7A7A-393A-DABEF03E5A05}"/>
              </a:ext>
            </a:extLst>
          </p:cNvPr>
          <p:cNvGraphicFramePr>
            <a:graphicFrameLocks noGrp="1"/>
          </p:cNvGraphicFramePr>
          <p:nvPr>
            <p:ph sz="quarter" idx="17"/>
            <p:extLst>
              <p:ext uri="{D42A27DB-BD31-4B8C-83A1-F6EECF244321}">
                <p14:modId xmlns:p14="http://schemas.microsoft.com/office/powerpoint/2010/main" val="2640704402"/>
              </p:ext>
            </p:extLst>
          </p:nvPr>
        </p:nvGraphicFramePr>
        <p:xfrm>
          <a:off x="376237" y="937907"/>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C078E7BA-A272-EAA1-58EF-8338CB5D7FF1}"/>
              </a:ext>
            </a:extLst>
          </p:cNvPr>
          <p:cNvSpPr>
            <a:spLocks noGrp="1"/>
          </p:cNvSpPr>
          <p:nvPr>
            <p:ph type="body" sz="quarter" idx="18"/>
          </p:nvPr>
        </p:nvSpPr>
        <p:spPr/>
        <p:txBody>
          <a:bodyPr/>
          <a:lstStyle/>
          <a:p>
            <a:r>
              <a:rPr lang="fi-FI"/>
              <a:t>Päivitys 12.9.2023.  Tilastokeskus, erillistilastot. </a:t>
            </a:r>
          </a:p>
        </p:txBody>
      </p:sp>
      <p:sp>
        <p:nvSpPr>
          <p:cNvPr id="6" name="Tekstiruutu 5">
            <a:extLst>
              <a:ext uri="{FF2B5EF4-FFF2-40B4-BE49-F238E27FC236}">
                <a16:creationId xmlns:a16="http://schemas.microsoft.com/office/drawing/2014/main" id="{DE08D14C-332C-CE8D-EC02-78902562C28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03346866"/>
      </p:ext>
    </p:extLst>
  </p:cSld>
  <p:clrMapOvr>
    <a:masterClrMapping/>
  </p:clrMapOvr>
  <p:transition spd="med">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9C0D24-595E-12D1-027F-DE657C3B206D}"/>
              </a:ext>
            </a:extLst>
          </p:cNvPr>
          <p:cNvSpPr>
            <a:spLocks noGrp="1"/>
          </p:cNvSpPr>
          <p:nvPr>
            <p:ph type="body" sz="quarter" idx="15"/>
          </p:nvPr>
        </p:nvSpPr>
        <p:spPr>
          <a:xfrm>
            <a:off x="252000" y="282149"/>
            <a:ext cx="8496464" cy="489401"/>
          </a:xfrm>
        </p:spPr>
        <p:txBody>
          <a:bodyPr>
            <a:noAutofit/>
          </a:bodyPr>
          <a:lstStyle/>
          <a:p>
            <a:pPr>
              <a:lnSpc>
                <a:spcPct val="100000"/>
              </a:lnSpc>
            </a:pPr>
            <a:r>
              <a:rPr lang="fi-FI"/>
              <a:t>Teknologiateollisuuden henkilöstön koulutusaste maakunnittain</a:t>
            </a:r>
            <a:r>
              <a:rPr lang="fi-FI" dirty="0"/>
              <a:t> 2021</a:t>
            </a:r>
            <a:r>
              <a:rPr lang="fi-FI"/>
              <a:t>, teolliset toimialat</a:t>
            </a:r>
          </a:p>
        </p:txBody>
      </p:sp>
      <p:sp>
        <p:nvSpPr>
          <p:cNvPr id="3" name="Slide Number Placeholder 2">
            <a:extLst>
              <a:ext uri="{FF2B5EF4-FFF2-40B4-BE49-F238E27FC236}">
                <a16:creationId xmlns:a16="http://schemas.microsoft.com/office/drawing/2014/main" id="{B1AA2FAD-0A91-C285-2338-5C437EEFEC75}"/>
              </a:ext>
            </a:extLst>
          </p:cNvPr>
          <p:cNvSpPr>
            <a:spLocks noGrp="1"/>
          </p:cNvSpPr>
          <p:nvPr>
            <p:ph type="sldNum" sz="quarter" idx="12"/>
          </p:nvPr>
        </p:nvSpPr>
        <p:spPr/>
        <p:txBody>
          <a:bodyPr/>
          <a:lstStyle/>
          <a:p>
            <a:fld id="{6FCB6B90-8271-4E8F-82C1-E646FBB48A2E}" type="slidenum">
              <a:rPr lang="fi-FI" smtClean="0"/>
              <a:pPr/>
              <a:t>146</a:t>
            </a:fld>
            <a:endParaRPr lang="fi-FI"/>
          </a:p>
        </p:txBody>
      </p:sp>
      <p:sp>
        <p:nvSpPr>
          <p:cNvPr id="4" name="Date Placeholder 3">
            <a:extLst>
              <a:ext uri="{FF2B5EF4-FFF2-40B4-BE49-F238E27FC236}">
                <a16:creationId xmlns:a16="http://schemas.microsoft.com/office/drawing/2014/main" id="{626A3A31-9BCC-D4ED-4195-55610DF4A041}"/>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Footer Placeholder 4">
            <a:extLst>
              <a:ext uri="{FF2B5EF4-FFF2-40B4-BE49-F238E27FC236}">
                <a16:creationId xmlns:a16="http://schemas.microsoft.com/office/drawing/2014/main" id="{37D59316-0749-1F60-5F55-7ABED75C17ED}"/>
              </a:ext>
            </a:extLst>
          </p:cNvPr>
          <p:cNvSpPr>
            <a:spLocks noGrp="1"/>
          </p:cNvSpPr>
          <p:nvPr>
            <p:ph type="ftr" sz="quarter" idx="11"/>
          </p:nvPr>
        </p:nvSpPr>
        <p:spPr/>
        <p:txBody>
          <a:bodyPr/>
          <a:lstStyle/>
          <a:p>
            <a:r>
              <a:rPr lang="fi-FI"/>
              <a:t>Teknologiateollisuus</a:t>
            </a:r>
          </a:p>
        </p:txBody>
      </p:sp>
      <p:graphicFrame>
        <p:nvGraphicFramePr>
          <p:cNvPr id="10" name="Content Placeholder 9">
            <a:extLst>
              <a:ext uri="{FF2B5EF4-FFF2-40B4-BE49-F238E27FC236}">
                <a16:creationId xmlns:a16="http://schemas.microsoft.com/office/drawing/2014/main" id="{ACB74477-19F0-7A7A-393A-DABEF03E5A05}"/>
              </a:ext>
            </a:extLst>
          </p:cNvPr>
          <p:cNvGraphicFramePr>
            <a:graphicFrameLocks noGrp="1"/>
          </p:cNvGraphicFramePr>
          <p:nvPr>
            <p:ph sz="quarter" idx="17"/>
            <p:extLst>
              <p:ext uri="{D42A27DB-BD31-4B8C-83A1-F6EECF244321}">
                <p14:modId xmlns:p14="http://schemas.microsoft.com/office/powerpoint/2010/main" val="3959184892"/>
              </p:ext>
            </p:extLst>
          </p:nvPr>
        </p:nvGraphicFramePr>
        <p:xfrm>
          <a:off x="376237" y="937907"/>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C078E7BA-A272-EAA1-58EF-8338CB5D7FF1}"/>
              </a:ext>
            </a:extLst>
          </p:cNvPr>
          <p:cNvSpPr>
            <a:spLocks noGrp="1"/>
          </p:cNvSpPr>
          <p:nvPr>
            <p:ph type="body" sz="quarter" idx="18"/>
          </p:nvPr>
        </p:nvSpPr>
        <p:spPr/>
        <p:txBody>
          <a:bodyPr/>
          <a:lstStyle/>
          <a:p>
            <a:r>
              <a:rPr lang="fi-FI"/>
              <a:t>Päivitys 25.9.2023.  Tilastokeskus, erillistilastot. </a:t>
            </a:r>
          </a:p>
        </p:txBody>
      </p:sp>
      <p:sp>
        <p:nvSpPr>
          <p:cNvPr id="6" name="Tekstiruutu 5">
            <a:extLst>
              <a:ext uri="{FF2B5EF4-FFF2-40B4-BE49-F238E27FC236}">
                <a16:creationId xmlns:a16="http://schemas.microsoft.com/office/drawing/2014/main" id="{AC99BE57-F7C3-194A-35F0-40BB805E244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2733957404"/>
      </p:ext>
    </p:extLst>
  </p:cSld>
  <p:clrMapOvr>
    <a:masterClrMapping/>
  </p:clrMapOvr>
  <p:transition spd="med">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9C0D24-595E-12D1-027F-DE657C3B206D}"/>
              </a:ext>
            </a:extLst>
          </p:cNvPr>
          <p:cNvSpPr>
            <a:spLocks noGrp="1"/>
          </p:cNvSpPr>
          <p:nvPr>
            <p:ph type="body" sz="quarter" idx="15"/>
          </p:nvPr>
        </p:nvSpPr>
        <p:spPr>
          <a:xfrm>
            <a:off x="252000" y="282149"/>
            <a:ext cx="8496464" cy="489401"/>
          </a:xfrm>
        </p:spPr>
        <p:txBody>
          <a:bodyPr>
            <a:noAutofit/>
          </a:bodyPr>
          <a:lstStyle/>
          <a:p>
            <a:pPr>
              <a:lnSpc>
                <a:spcPct val="100000"/>
              </a:lnSpc>
            </a:pPr>
            <a:r>
              <a:rPr lang="fi-FI"/>
              <a:t>Teknologiateollisuuden henkilöstön koulutusaste maakunnittain</a:t>
            </a:r>
            <a:r>
              <a:rPr lang="fi-FI" dirty="0"/>
              <a:t> 2021</a:t>
            </a:r>
            <a:r>
              <a:rPr lang="fi-FI"/>
              <a:t>, palvelualat</a:t>
            </a:r>
          </a:p>
        </p:txBody>
      </p:sp>
      <p:sp>
        <p:nvSpPr>
          <p:cNvPr id="3" name="Slide Number Placeholder 2">
            <a:extLst>
              <a:ext uri="{FF2B5EF4-FFF2-40B4-BE49-F238E27FC236}">
                <a16:creationId xmlns:a16="http://schemas.microsoft.com/office/drawing/2014/main" id="{B1AA2FAD-0A91-C285-2338-5C437EEFEC75}"/>
              </a:ext>
            </a:extLst>
          </p:cNvPr>
          <p:cNvSpPr>
            <a:spLocks noGrp="1"/>
          </p:cNvSpPr>
          <p:nvPr>
            <p:ph type="sldNum" sz="quarter" idx="12"/>
          </p:nvPr>
        </p:nvSpPr>
        <p:spPr/>
        <p:txBody>
          <a:bodyPr/>
          <a:lstStyle/>
          <a:p>
            <a:fld id="{6FCB6B90-8271-4E8F-82C1-E646FBB48A2E}" type="slidenum">
              <a:rPr lang="fi-FI" smtClean="0"/>
              <a:pPr/>
              <a:t>147</a:t>
            </a:fld>
            <a:endParaRPr lang="fi-FI"/>
          </a:p>
        </p:txBody>
      </p:sp>
      <p:sp>
        <p:nvSpPr>
          <p:cNvPr id="4" name="Date Placeholder 3">
            <a:extLst>
              <a:ext uri="{FF2B5EF4-FFF2-40B4-BE49-F238E27FC236}">
                <a16:creationId xmlns:a16="http://schemas.microsoft.com/office/drawing/2014/main" id="{626A3A31-9BCC-D4ED-4195-55610DF4A041}"/>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Footer Placeholder 4">
            <a:extLst>
              <a:ext uri="{FF2B5EF4-FFF2-40B4-BE49-F238E27FC236}">
                <a16:creationId xmlns:a16="http://schemas.microsoft.com/office/drawing/2014/main" id="{37D59316-0749-1F60-5F55-7ABED75C17ED}"/>
              </a:ext>
            </a:extLst>
          </p:cNvPr>
          <p:cNvSpPr>
            <a:spLocks noGrp="1"/>
          </p:cNvSpPr>
          <p:nvPr>
            <p:ph type="ftr" sz="quarter" idx="11"/>
          </p:nvPr>
        </p:nvSpPr>
        <p:spPr/>
        <p:txBody>
          <a:bodyPr/>
          <a:lstStyle/>
          <a:p>
            <a:r>
              <a:rPr lang="fi-FI"/>
              <a:t>Teknologiateollisuus</a:t>
            </a:r>
          </a:p>
        </p:txBody>
      </p:sp>
      <p:graphicFrame>
        <p:nvGraphicFramePr>
          <p:cNvPr id="10" name="Content Placeholder 9">
            <a:extLst>
              <a:ext uri="{FF2B5EF4-FFF2-40B4-BE49-F238E27FC236}">
                <a16:creationId xmlns:a16="http://schemas.microsoft.com/office/drawing/2014/main" id="{ACB74477-19F0-7A7A-393A-DABEF03E5A05}"/>
              </a:ext>
            </a:extLst>
          </p:cNvPr>
          <p:cNvGraphicFramePr>
            <a:graphicFrameLocks noGrp="1"/>
          </p:cNvGraphicFramePr>
          <p:nvPr>
            <p:ph sz="quarter" idx="17"/>
            <p:extLst>
              <p:ext uri="{D42A27DB-BD31-4B8C-83A1-F6EECF244321}">
                <p14:modId xmlns:p14="http://schemas.microsoft.com/office/powerpoint/2010/main" val="855289665"/>
              </p:ext>
            </p:extLst>
          </p:nvPr>
        </p:nvGraphicFramePr>
        <p:xfrm>
          <a:off x="376237" y="937907"/>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C078E7BA-A272-EAA1-58EF-8338CB5D7FF1}"/>
              </a:ext>
            </a:extLst>
          </p:cNvPr>
          <p:cNvSpPr>
            <a:spLocks noGrp="1"/>
          </p:cNvSpPr>
          <p:nvPr>
            <p:ph type="body" sz="quarter" idx="18"/>
          </p:nvPr>
        </p:nvSpPr>
        <p:spPr/>
        <p:txBody>
          <a:bodyPr/>
          <a:lstStyle/>
          <a:p>
            <a:r>
              <a:rPr lang="fi-FI"/>
              <a:t>Päivitys 25.9.2023.  Tilastokeskus, erillistilastot. </a:t>
            </a:r>
          </a:p>
        </p:txBody>
      </p:sp>
    </p:spTree>
    <p:extLst>
      <p:ext uri="{BB962C8B-B14F-4D97-AF65-F5344CB8AC3E}">
        <p14:creationId xmlns:p14="http://schemas.microsoft.com/office/powerpoint/2010/main" val="4083923450"/>
      </p:ext>
    </p:extLst>
  </p:cSld>
  <p:clrMapOvr>
    <a:masterClrMapping/>
  </p:clrMapOvr>
  <p:transition spd="med">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E0333219-8127-EBF4-14CE-484515159C14}"/>
              </a:ext>
            </a:extLst>
          </p:cNvPr>
          <p:cNvSpPr>
            <a:spLocks noGrp="1"/>
          </p:cNvSpPr>
          <p:nvPr>
            <p:ph type="body" sz="quarter" idx="15"/>
          </p:nvPr>
        </p:nvSpPr>
        <p:spPr/>
        <p:txBody>
          <a:bodyPr/>
          <a:lstStyle/>
          <a:p>
            <a:r>
              <a:rPr lang="fi-FI" dirty="0"/>
              <a:t>Koulutusasteen muutos teknologiateollisuuden toimialoilla koko maa</a:t>
            </a:r>
          </a:p>
          <a:p>
            <a:endParaRPr lang="fi-FI" dirty="0"/>
          </a:p>
        </p:txBody>
      </p:sp>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148</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6.2.2024</a:t>
            </a:fld>
            <a:endParaRPr lang="fi-FI"/>
          </a:p>
        </p:txBody>
      </p:sp>
      <p:sp>
        <p:nvSpPr>
          <p:cNvPr id="4" name="Alatunnisteen paikkamerkki 3">
            <a:extLst>
              <a:ext uri="{FF2B5EF4-FFF2-40B4-BE49-F238E27FC236}">
                <a16:creationId xmlns:a16="http://schemas.microsoft.com/office/drawing/2014/main" id="{2DCF7F3C-97C1-FC43-9AF6-AA65E089F284}"/>
              </a:ext>
            </a:extLst>
          </p:cNvPr>
          <p:cNvSpPr>
            <a:spLocks noGrp="1"/>
          </p:cNvSpPr>
          <p:nvPr>
            <p:ph type="ftr" sz="quarter" idx="11"/>
          </p:nvPr>
        </p:nvSpPr>
        <p:spPr/>
        <p:txBody>
          <a:bodyPr/>
          <a:lstStyle/>
          <a:p>
            <a:r>
              <a:rPr lang="fi-FI"/>
              <a:t>Teknologiateollisuus</a:t>
            </a:r>
          </a:p>
        </p:txBody>
      </p:sp>
      <p:graphicFrame>
        <p:nvGraphicFramePr>
          <p:cNvPr id="10" name="Content Placeholder 9">
            <a:extLst>
              <a:ext uri="{FF2B5EF4-FFF2-40B4-BE49-F238E27FC236}">
                <a16:creationId xmlns:a16="http://schemas.microsoft.com/office/drawing/2014/main" id="{649C70EC-8F6E-B802-9C99-6C14CB53C39B}"/>
              </a:ext>
            </a:extLst>
          </p:cNvPr>
          <p:cNvGraphicFramePr>
            <a:graphicFrameLocks noGrp="1"/>
          </p:cNvGraphicFramePr>
          <p:nvPr>
            <p:ph sz="quarter" idx="17"/>
            <p:extLst>
              <p:ext uri="{D42A27DB-BD31-4B8C-83A1-F6EECF244321}">
                <p14:modId xmlns:p14="http://schemas.microsoft.com/office/powerpoint/2010/main" val="3318072553"/>
              </p:ext>
            </p:extLst>
          </p:nvPr>
        </p:nvGraphicFramePr>
        <p:xfrm>
          <a:off x="376237" y="1249308"/>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6" name="Alatunnisteen paikkamerkki 3">
            <a:extLst>
              <a:ext uri="{FF2B5EF4-FFF2-40B4-BE49-F238E27FC236}">
                <a16:creationId xmlns:a16="http://schemas.microsoft.com/office/drawing/2014/main" id="{F054E8D6-3096-5F70-9B88-07F916FB074D}"/>
              </a:ext>
            </a:extLst>
          </p:cNvPr>
          <p:cNvSpPr txBox="1">
            <a:spLocks/>
          </p:cNvSpPr>
          <p:nvPr/>
        </p:nvSpPr>
        <p:spPr>
          <a:xfrm>
            <a:off x="2349458" y="4710971"/>
            <a:ext cx="3676767" cy="165406"/>
          </a:xfrm>
          <a:prstGeom prst="rect">
            <a:avLst/>
          </a:prstGeom>
        </p:spPr>
        <p:txBody>
          <a:bodyPr vert="horz" lIns="91440" tIns="45720" rIns="91440" bIns="45720" rtlCol="0" anchor="t"/>
          <a:lstStyle>
            <a:defPPr>
              <a:defRPr lang="fi-FI"/>
            </a:defPPr>
            <a:lvl1pPr marL="0" algn="l" defTabSz="679871" rtl="0" eaLnBrk="1" latinLnBrk="0" hangingPunct="1">
              <a:defRPr sz="7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a:lstStyle>
          <a:p>
            <a:r>
              <a:rPr lang="fi-FI"/>
              <a:t>Päivitys: 7.11.2023	Lähde: Tilastokeskus, erillistilastot</a:t>
            </a:r>
          </a:p>
        </p:txBody>
      </p:sp>
      <p:sp>
        <p:nvSpPr>
          <p:cNvPr id="5" name="Tekstiruutu 1">
            <a:extLst>
              <a:ext uri="{FF2B5EF4-FFF2-40B4-BE49-F238E27FC236}">
                <a16:creationId xmlns:a16="http://schemas.microsoft.com/office/drawing/2014/main" id="{9F5572A2-BF03-CF50-6AD5-A7C4F9E32A92}"/>
              </a:ext>
            </a:extLst>
          </p:cNvPr>
          <p:cNvSpPr txBox="1"/>
          <p:nvPr/>
        </p:nvSpPr>
        <p:spPr>
          <a:xfrm>
            <a:off x="447610" y="1032923"/>
            <a:ext cx="3585237" cy="241980"/>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100" spc="-40" dirty="0"/>
              <a:t>% henkilöstöstä</a:t>
            </a:r>
          </a:p>
        </p:txBody>
      </p:sp>
      <p:sp>
        <p:nvSpPr>
          <p:cNvPr id="7" name="Tekstiruutu 6">
            <a:extLst>
              <a:ext uri="{FF2B5EF4-FFF2-40B4-BE49-F238E27FC236}">
                <a16:creationId xmlns:a16="http://schemas.microsoft.com/office/drawing/2014/main" id="{50E029EE-211B-0AD7-0AED-83961D5FF08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1851964113"/>
      </p:ext>
    </p:extLst>
  </p:cSld>
  <p:clrMapOvr>
    <a:masterClrMapping/>
  </p:clrMapOvr>
  <p:transition spd="med">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15"/>
          </p:nvPr>
        </p:nvSpPr>
        <p:spPr/>
        <p:txBody>
          <a:bodyPr>
            <a:noAutofit/>
          </a:bodyPr>
          <a:lstStyle/>
          <a:p>
            <a:r>
              <a:rPr lang="fi-FI"/>
              <a:t>Koulutusasteen muutos teknologiateollisuuden teollisilla toimialoilla koko maa</a:t>
            </a:r>
          </a:p>
        </p:txBody>
      </p:sp>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149</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6.2.2024</a:t>
            </a:fld>
            <a:endParaRPr lang="fi-FI"/>
          </a:p>
        </p:txBody>
      </p:sp>
      <p:sp>
        <p:nvSpPr>
          <p:cNvPr id="4" name="Alatunnisteen paikkamerkki 3">
            <a:extLst>
              <a:ext uri="{FF2B5EF4-FFF2-40B4-BE49-F238E27FC236}">
                <a16:creationId xmlns:a16="http://schemas.microsoft.com/office/drawing/2014/main" id="{2DCF7F3C-97C1-FC43-9AF6-AA65E089F284}"/>
              </a:ext>
            </a:extLst>
          </p:cNvPr>
          <p:cNvSpPr>
            <a:spLocks noGrp="1"/>
          </p:cNvSpPr>
          <p:nvPr>
            <p:ph type="ftr" sz="quarter" idx="11"/>
          </p:nvPr>
        </p:nvSpPr>
        <p:spPr/>
        <p:txBody>
          <a:bodyPr/>
          <a:lstStyle/>
          <a:p>
            <a:r>
              <a:rPr lang="fi-FI"/>
              <a:t>Teknologiateollisuus</a:t>
            </a:r>
          </a:p>
        </p:txBody>
      </p:sp>
      <p:graphicFrame>
        <p:nvGraphicFramePr>
          <p:cNvPr id="10" name="Content Placeholder 9">
            <a:extLst>
              <a:ext uri="{FF2B5EF4-FFF2-40B4-BE49-F238E27FC236}">
                <a16:creationId xmlns:a16="http://schemas.microsoft.com/office/drawing/2014/main" id="{649C70EC-8F6E-B802-9C99-6C14CB53C39B}"/>
              </a:ext>
            </a:extLst>
          </p:cNvPr>
          <p:cNvGraphicFramePr>
            <a:graphicFrameLocks noGrp="1"/>
          </p:cNvGraphicFramePr>
          <p:nvPr>
            <p:ph sz="quarter" idx="17"/>
            <p:extLst>
              <p:ext uri="{D42A27DB-BD31-4B8C-83A1-F6EECF244321}">
                <p14:modId xmlns:p14="http://schemas.microsoft.com/office/powerpoint/2010/main" val="3969141624"/>
              </p:ext>
            </p:extLst>
          </p:nvPr>
        </p:nvGraphicFramePr>
        <p:xfrm>
          <a:off x="381000" y="1241625"/>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6" name="Alatunnisteen paikkamerkki 3">
            <a:extLst>
              <a:ext uri="{FF2B5EF4-FFF2-40B4-BE49-F238E27FC236}">
                <a16:creationId xmlns:a16="http://schemas.microsoft.com/office/drawing/2014/main" id="{F054E8D6-3096-5F70-9B88-07F916FB074D}"/>
              </a:ext>
            </a:extLst>
          </p:cNvPr>
          <p:cNvSpPr txBox="1">
            <a:spLocks/>
          </p:cNvSpPr>
          <p:nvPr/>
        </p:nvSpPr>
        <p:spPr>
          <a:xfrm>
            <a:off x="2407401" y="4727330"/>
            <a:ext cx="3676767" cy="165406"/>
          </a:xfrm>
          <a:prstGeom prst="rect">
            <a:avLst/>
          </a:prstGeom>
        </p:spPr>
        <p:txBody>
          <a:bodyPr vert="horz" lIns="91440" tIns="45720" rIns="91440" bIns="45720" rtlCol="0" anchor="t"/>
          <a:lstStyle>
            <a:defPPr>
              <a:defRPr lang="fi-FI"/>
            </a:defPPr>
            <a:lvl1pPr marL="0" algn="l" defTabSz="679871" rtl="0" eaLnBrk="1" latinLnBrk="0" hangingPunct="1">
              <a:defRPr sz="7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a:lstStyle>
          <a:p>
            <a:r>
              <a:rPr lang="fi-FI"/>
              <a:t>Päivitys: 13.10.2023	Lähde: Tilastokeskus, erillistilastot</a:t>
            </a:r>
          </a:p>
        </p:txBody>
      </p:sp>
      <p:sp>
        <p:nvSpPr>
          <p:cNvPr id="8" name="Tekstiruutu 1">
            <a:extLst>
              <a:ext uri="{FF2B5EF4-FFF2-40B4-BE49-F238E27FC236}">
                <a16:creationId xmlns:a16="http://schemas.microsoft.com/office/drawing/2014/main" id="{5B9D0B1E-3E35-5DA8-9606-373578BA58E0}"/>
              </a:ext>
            </a:extLst>
          </p:cNvPr>
          <p:cNvSpPr txBox="1"/>
          <p:nvPr/>
        </p:nvSpPr>
        <p:spPr>
          <a:xfrm>
            <a:off x="447610" y="1032923"/>
            <a:ext cx="3585237" cy="241980"/>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100" spc="-40" dirty="0"/>
              <a:t>% henkilöstöstä</a:t>
            </a:r>
          </a:p>
        </p:txBody>
      </p:sp>
      <p:sp>
        <p:nvSpPr>
          <p:cNvPr id="9" name="Tekstiruutu 8">
            <a:extLst>
              <a:ext uri="{FF2B5EF4-FFF2-40B4-BE49-F238E27FC236}">
                <a16:creationId xmlns:a16="http://schemas.microsoft.com/office/drawing/2014/main" id="{98E5D61B-3F72-30C3-37AF-AAA036D5230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177244151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Kaakkois-Suomessa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23 %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22 000 työpaikkaa eli lähes viidennes Kaakkois-Suomen kaikista työllisistä. Alalla työskentelee suoraan 10 500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Kaakkois</a:t>
                      </a:r>
                      <a:r>
                        <a:rPr lang="fi-FI" sz="1050" b="0">
                          <a:solidFill>
                            <a:srgbClr val="000000"/>
                          </a:solidFill>
                          <a:latin typeface="+mn-lt"/>
                        </a:rPr>
                        <a:t>-Suomessa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2,7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39375399"/>
      </p:ext>
    </p:extLst>
  </p:cSld>
  <p:clrMapOvr>
    <a:masterClrMapping/>
  </p:clrMapOvr>
  <p:transition spd="med">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15"/>
          </p:nvPr>
        </p:nvSpPr>
        <p:spPr/>
        <p:txBody>
          <a:bodyPr>
            <a:noAutofit/>
          </a:bodyPr>
          <a:lstStyle/>
          <a:p>
            <a:r>
              <a:rPr lang="fi-FI" dirty="0"/>
              <a:t>Koulutusasteen muutos teknologiateollisuuden palvelualoilla koko maa</a:t>
            </a:r>
          </a:p>
        </p:txBody>
      </p:sp>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150</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6.2.2024</a:t>
            </a:fld>
            <a:endParaRPr lang="fi-FI"/>
          </a:p>
        </p:txBody>
      </p:sp>
      <p:sp>
        <p:nvSpPr>
          <p:cNvPr id="4" name="Alatunnisteen paikkamerkki 3">
            <a:extLst>
              <a:ext uri="{FF2B5EF4-FFF2-40B4-BE49-F238E27FC236}">
                <a16:creationId xmlns:a16="http://schemas.microsoft.com/office/drawing/2014/main" id="{2DCF7F3C-97C1-FC43-9AF6-AA65E089F284}"/>
              </a:ext>
            </a:extLst>
          </p:cNvPr>
          <p:cNvSpPr>
            <a:spLocks noGrp="1"/>
          </p:cNvSpPr>
          <p:nvPr>
            <p:ph type="ftr" sz="quarter" idx="11"/>
          </p:nvPr>
        </p:nvSpPr>
        <p:spPr/>
        <p:txBody>
          <a:bodyPr/>
          <a:lstStyle/>
          <a:p>
            <a:r>
              <a:rPr lang="fi-FI"/>
              <a:t>Teknologiateollisuus</a:t>
            </a:r>
          </a:p>
        </p:txBody>
      </p:sp>
      <p:graphicFrame>
        <p:nvGraphicFramePr>
          <p:cNvPr id="10" name="Content Placeholder 9">
            <a:extLst>
              <a:ext uri="{FF2B5EF4-FFF2-40B4-BE49-F238E27FC236}">
                <a16:creationId xmlns:a16="http://schemas.microsoft.com/office/drawing/2014/main" id="{649C70EC-8F6E-B802-9C99-6C14CB53C39B}"/>
              </a:ext>
            </a:extLst>
          </p:cNvPr>
          <p:cNvGraphicFramePr>
            <a:graphicFrameLocks noGrp="1"/>
          </p:cNvGraphicFramePr>
          <p:nvPr>
            <p:ph sz="quarter" idx="17"/>
            <p:extLst>
              <p:ext uri="{D42A27DB-BD31-4B8C-83A1-F6EECF244321}">
                <p14:modId xmlns:p14="http://schemas.microsoft.com/office/powerpoint/2010/main" val="736019002"/>
              </p:ext>
            </p:extLst>
          </p:nvPr>
        </p:nvGraphicFramePr>
        <p:xfrm>
          <a:off x="381000" y="1241625"/>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6" name="Alatunnisteen paikkamerkki 3">
            <a:extLst>
              <a:ext uri="{FF2B5EF4-FFF2-40B4-BE49-F238E27FC236}">
                <a16:creationId xmlns:a16="http://schemas.microsoft.com/office/drawing/2014/main" id="{F054E8D6-3096-5F70-9B88-07F916FB074D}"/>
              </a:ext>
            </a:extLst>
          </p:cNvPr>
          <p:cNvSpPr txBox="1">
            <a:spLocks/>
          </p:cNvSpPr>
          <p:nvPr/>
        </p:nvSpPr>
        <p:spPr>
          <a:xfrm>
            <a:off x="2407401" y="4727330"/>
            <a:ext cx="3676767" cy="165406"/>
          </a:xfrm>
          <a:prstGeom prst="rect">
            <a:avLst/>
          </a:prstGeom>
        </p:spPr>
        <p:txBody>
          <a:bodyPr vert="horz" lIns="91440" tIns="45720" rIns="91440" bIns="45720" rtlCol="0" anchor="t"/>
          <a:lstStyle>
            <a:defPPr>
              <a:defRPr lang="fi-FI"/>
            </a:defPPr>
            <a:lvl1pPr marL="0" algn="l" defTabSz="679871" rtl="0" eaLnBrk="1" latinLnBrk="0" hangingPunct="1">
              <a:defRPr sz="7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a:lstStyle>
          <a:p>
            <a:r>
              <a:rPr lang="fi-FI"/>
              <a:t>Päivitys: 13.10.2023	Lähde: Tilastokeskus, erillistilastot</a:t>
            </a:r>
          </a:p>
        </p:txBody>
      </p:sp>
      <p:sp>
        <p:nvSpPr>
          <p:cNvPr id="8" name="Tekstiruutu 1">
            <a:extLst>
              <a:ext uri="{FF2B5EF4-FFF2-40B4-BE49-F238E27FC236}">
                <a16:creationId xmlns:a16="http://schemas.microsoft.com/office/drawing/2014/main" id="{21FB07E3-6534-4ACA-2EF3-F8BB0CA891E5}"/>
              </a:ext>
            </a:extLst>
          </p:cNvPr>
          <p:cNvSpPr txBox="1"/>
          <p:nvPr/>
        </p:nvSpPr>
        <p:spPr>
          <a:xfrm>
            <a:off x="447610" y="1032923"/>
            <a:ext cx="3585237" cy="241980"/>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100" spc="-40" dirty="0"/>
              <a:t>% henkilöstöstä</a:t>
            </a:r>
          </a:p>
        </p:txBody>
      </p:sp>
      <p:sp>
        <p:nvSpPr>
          <p:cNvPr id="9" name="Tekstiruutu 8">
            <a:extLst>
              <a:ext uri="{FF2B5EF4-FFF2-40B4-BE49-F238E27FC236}">
                <a16:creationId xmlns:a16="http://schemas.microsoft.com/office/drawing/2014/main" id="{7085BCDF-EC09-771A-808D-930DEE8AFD9D}"/>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2825304386"/>
      </p:ext>
    </p:extLst>
  </p:cSld>
  <p:clrMapOvr>
    <a:masterClrMapping/>
  </p:clrMapOvr>
  <p:transition spd="med">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3194DFA-9B3E-FBC9-C3EA-1714A725C807}"/>
              </a:ext>
            </a:extLst>
          </p:cNvPr>
          <p:cNvSpPr>
            <a:spLocks noGrp="1"/>
          </p:cNvSpPr>
          <p:nvPr>
            <p:ph type="body" sz="quarter" idx="15"/>
          </p:nvPr>
        </p:nvSpPr>
        <p:spPr/>
        <p:txBody>
          <a:bodyPr/>
          <a:lstStyle/>
          <a:p>
            <a:r>
              <a:rPr lang="fi-FI" dirty="0"/>
              <a:t>Henkilöstön koulutusala</a:t>
            </a:r>
          </a:p>
          <a:p>
            <a:endParaRPr lang="fi-FI" dirty="0"/>
          </a:p>
          <a:p>
            <a:endParaRPr lang="fi-FI" dirty="0"/>
          </a:p>
          <a:p>
            <a:endParaRPr lang="fi-FI" dirty="0"/>
          </a:p>
          <a:p>
            <a:endParaRPr lang="fi-FI" dirty="0"/>
          </a:p>
          <a:p>
            <a:r>
              <a:rPr lang="fi-FI" sz="1050" dirty="0"/>
              <a:t>Osio päivitetään kerran vuodessa.</a:t>
            </a:r>
            <a:endParaRPr lang="fi-FI" sz="1050" dirty="0">
              <a:highlight>
                <a:srgbClr val="FFFF00"/>
              </a:highlight>
            </a:endParaRPr>
          </a:p>
        </p:txBody>
      </p:sp>
      <p:sp>
        <p:nvSpPr>
          <p:cNvPr id="3" name="Dian numeron paikkamerkki 2">
            <a:extLst>
              <a:ext uri="{FF2B5EF4-FFF2-40B4-BE49-F238E27FC236}">
                <a16:creationId xmlns:a16="http://schemas.microsoft.com/office/drawing/2014/main" id="{6B836239-9024-0F17-E60D-549CC87057BC}"/>
              </a:ext>
            </a:extLst>
          </p:cNvPr>
          <p:cNvSpPr>
            <a:spLocks noGrp="1"/>
          </p:cNvSpPr>
          <p:nvPr>
            <p:ph type="sldNum" sz="quarter" idx="12"/>
          </p:nvPr>
        </p:nvSpPr>
        <p:spPr/>
        <p:txBody>
          <a:bodyPr/>
          <a:lstStyle/>
          <a:p>
            <a:fld id="{6FCB6B90-8271-4E8F-82C1-E646FBB48A2E}" type="slidenum">
              <a:rPr lang="fi-FI" smtClean="0"/>
              <a:pPr/>
              <a:t>151</a:t>
            </a:fld>
            <a:endParaRPr lang="fi-FI"/>
          </a:p>
        </p:txBody>
      </p:sp>
      <p:sp>
        <p:nvSpPr>
          <p:cNvPr id="4" name="Päivämäärän paikkamerkki 3">
            <a:extLst>
              <a:ext uri="{FF2B5EF4-FFF2-40B4-BE49-F238E27FC236}">
                <a16:creationId xmlns:a16="http://schemas.microsoft.com/office/drawing/2014/main" id="{7795F686-13F2-185C-2249-103B4331F89F}"/>
              </a:ext>
            </a:extLst>
          </p:cNvPr>
          <p:cNvSpPr>
            <a:spLocks noGrp="1"/>
          </p:cNvSpPr>
          <p:nvPr>
            <p:ph type="dt" sz="half" idx="10"/>
          </p:nvPr>
        </p:nvSpPr>
        <p:spPr/>
        <p:txBody>
          <a:bodyPr/>
          <a:lstStyle/>
          <a:p>
            <a:fld id="{0F905F96-8735-44CC-A79D-9FF4592D6200}" type="datetime1">
              <a:rPr lang="fi-FI" smtClean="0"/>
              <a:t>6.2.2024</a:t>
            </a:fld>
            <a:endParaRPr lang="fi-FI"/>
          </a:p>
        </p:txBody>
      </p:sp>
      <p:sp>
        <p:nvSpPr>
          <p:cNvPr id="5" name="Alatunnisteen paikkamerkki 4">
            <a:extLst>
              <a:ext uri="{FF2B5EF4-FFF2-40B4-BE49-F238E27FC236}">
                <a16:creationId xmlns:a16="http://schemas.microsoft.com/office/drawing/2014/main" id="{CEFAD816-3D79-1E30-FFF6-CF1356FBE3BD}"/>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FA345579-AE09-6E99-524B-559E2CBAC4BC}"/>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spTree>
    <p:extLst>
      <p:ext uri="{BB962C8B-B14F-4D97-AF65-F5344CB8AC3E}">
        <p14:creationId xmlns:p14="http://schemas.microsoft.com/office/powerpoint/2010/main" val="2333891103"/>
      </p:ext>
    </p:extLst>
  </p:cSld>
  <p:clrMapOvr>
    <a:masterClrMapping/>
  </p:clrMapOvr>
  <p:transition spd="med">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152</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6.2.2024</a:t>
            </a:fld>
            <a:endParaRPr lang="fi-FI"/>
          </a:p>
        </p:txBody>
      </p:sp>
      <p:sp>
        <p:nvSpPr>
          <p:cNvPr id="4" name="Alatunnisteen paikkamerkki 3">
            <a:extLst>
              <a:ext uri="{FF2B5EF4-FFF2-40B4-BE49-F238E27FC236}">
                <a16:creationId xmlns:a16="http://schemas.microsoft.com/office/drawing/2014/main" id="{2DCF7F3C-97C1-FC43-9AF6-AA65E089F284}"/>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1853093623"/>
              </p:ext>
            </p:extLst>
          </p:nvPr>
        </p:nvGraphicFramePr>
        <p:xfrm>
          <a:off x="307869" y="640765"/>
          <a:ext cx="5861136" cy="4080324"/>
        </p:xfrm>
        <a:graphic>
          <a:graphicData uri="http://schemas.openxmlformats.org/drawingml/2006/table">
            <a:tbl>
              <a:tblPr firstRow="1" bandRow="1">
                <a:tableStyleId>{69012ECD-51FC-41F1-AA8D-1B2483CD663E}</a:tableStyleId>
              </a:tblPr>
              <a:tblGrid>
                <a:gridCol w="2162971">
                  <a:extLst>
                    <a:ext uri="{9D8B030D-6E8A-4147-A177-3AD203B41FA5}">
                      <a16:colId xmlns:a16="http://schemas.microsoft.com/office/drawing/2014/main" val="282858315"/>
                    </a:ext>
                  </a:extLst>
                </a:gridCol>
                <a:gridCol w="830783">
                  <a:extLst>
                    <a:ext uri="{9D8B030D-6E8A-4147-A177-3AD203B41FA5}">
                      <a16:colId xmlns:a16="http://schemas.microsoft.com/office/drawing/2014/main" val="3052682410"/>
                    </a:ext>
                  </a:extLst>
                </a:gridCol>
                <a:gridCol w="955794">
                  <a:extLst>
                    <a:ext uri="{9D8B030D-6E8A-4147-A177-3AD203B41FA5}">
                      <a16:colId xmlns:a16="http://schemas.microsoft.com/office/drawing/2014/main" val="3618497494"/>
                    </a:ext>
                  </a:extLst>
                </a:gridCol>
                <a:gridCol w="955794">
                  <a:extLst>
                    <a:ext uri="{9D8B030D-6E8A-4147-A177-3AD203B41FA5}">
                      <a16:colId xmlns:a16="http://schemas.microsoft.com/office/drawing/2014/main" val="588175540"/>
                    </a:ext>
                  </a:extLst>
                </a:gridCol>
                <a:gridCol w="955794">
                  <a:extLst>
                    <a:ext uri="{9D8B030D-6E8A-4147-A177-3AD203B41FA5}">
                      <a16:colId xmlns:a16="http://schemas.microsoft.com/office/drawing/2014/main" val="1940955365"/>
                    </a:ext>
                  </a:extLst>
                </a:gridCol>
              </a:tblGrid>
              <a:tr h="250064">
                <a:tc>
                  <a:txBody>
                    <a:bodyPr/>
                    <a:lstStyle/>
                    <a:p>
                      <a:pPr algn="l" fontAlgn="b"/>
                      <a:endParaRPr lang="fi-FI" sz="900" b="1" i="0" u="none" strike="noStrike">
                        <a:solidFill>
                          <a:srgbClr val="000000"/>
                        </a:solidFill>
                        <a:effectLst/>
                        <a:latin typeface="+mj-lt"/>
                      </a:endParaRPr>
                    </a:p>
                  </a:txBody>
                  <a:tcPr marL="6350" marR="6350" marT="6350" marB="0" anchor="ctr"/>
                </a:tc>
                <a:tc gridSpan="2">
                  <a:txBody>
                    <a:bodyPr/>
                    <a:lstStyle/>
                    <a:p>
                      <a:pPr marL="0" algn="ctr" defTabSz="806052" rtl="0" eaLnBrk="1" latinLnBrk="0" hangingPunct="1"/>
                      <a:r>
                        <a:rPr lang="fi-FI" sz="900" b="1" kern="1200">
                          <a:solidFill>
                            <a:schemeClr val="bg2"/>
                          </a:solidFill>
                        </a:rPr>
                        <a:t>2016</a:t>
                      </a:r>
                      <a:endParaRPr lang="fi-FI" sz="900" b="1" kern="1200">
                        <a:solidFill>
                          <a:schemeClr val="bg2"/>
                        </a:solidFill>
                        <a:latin typeface="+mj-lt"/>
                        <a:ea typeface="+mn-ea"/>
                        <a:cs typeface="+mn-cs"/>
                      </a:endParaRPr>
                    </a:p>
                  </a:txBody>
                  <a:tcPr anchor="ctr"/>
                </a:tc>
                <a:tc hMerge="1">
                  <a:txBody>
                    <a:bodyPr/>
                    <a:lstStyle/>
                    <a:p>
                      <a:pPr marL="0" algn="ctr" defTabSz="806052" rtl="0" eaLnBrk="1" latinLnBrk="0" hangingPunct="1"/>
                      <a:endParaRPr lang="fi-FI" sz="900" b="1" kern="1200">
                        <a:solidFill>
                          <a:schemeClr val="dk1"/>
                        </a:solidFill>
                        <a:latin typeface="+mj-lt"/>
                        <a:ea typeface="+mn-ea"/>
                        <a:cs typeface="+mn-cs"/>
                      </a:endParaRPr>
                    </a:p>
                  </a:txBody>
                  <a:tcPr anchor="ctr"/>
                </a:tc>
                <a:tc gridSpan="2">
                  <a:txBody>
                    <a:bodyPr/>
                    <a:lstStyle/>
                    <a:p>
                      <a:pPr marL="0" algn="ctr" defTabSz="806052" rtl="0" eaLnBrk="1" latinLnBrk="0" hangingPunct="1"/>
                      <a:r>
                        <a:rPr lang="fi-FI" sz="900" b="1" kern="1200">
                          <a:solidFill>
                            <a:schemeClr val="bg2"/>
                          </a:solidFill>
                        </a:rPr>
                        <a:t>2021</a:t>
                      </a:r>
                      <a:endParaRPr lang="fi-FI" sz="900" b="1" kern="1200">
                        <a:solidFill>
                          <a:schemeClr val="bg2"/>
                        </a:solidFill>
                        <a:latin typeface="+mj-lt"/>
                        <a:ea typeface="+mn-ea"/>
                        <a:cs typeface="+mn-cs"/>
                      </a:endParaRPr>
                    </a:p>
                  </a:txBody>
                  <a:tcPr anchor="ctr"/>
                </a:tc>
                <a:tc hMerge="1">
                  <a:txBody>
                    <a:bodyPr/>
                    <a:lstStyle/>
                    <a:p>
                      <a:pPr marL="0" algn="ctr" defTabSz="806052" rtl="0" eaLnBrk="1" latinLnBrk="0" hangingPunct="1"/>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3489861010"/>
                  </a:ext>
                </a:extLst>
              </a:tr>
              <a:tr h="0">
                <a:tc>
                  <a:txBody>
                    <a:bodyPr/>
                    <a:lstStyle/>
                    <a:p>
                      <a:pPr algn="l" fontAlgn="b"/>
                      <a:endParaRPr lang="fi-FI" sz="8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800" b="1" kern="1200">
                          <a:solidFill>
                            <a:schemeClr val="dk1"/>
                          </a:solidFill>
                        </a:rPr>
                        <a:t>Teolliset toimialat</a:t>
                      </a:r>
                      <a:endParaRPr lang="fi-FI" sz="800" b="1" kern="1200">
                        <a:solidFill>
                          <a:schemeClr val="dk1"/>
                        </a:solidFill>
                        <a:latin typeface="+mj-lt"/>
                        <a:ea typeface="+mn-ea"/>
                        <a:cs typeface="+mn-cs"/>
                      </a:endParaRPr>
                    </a:p>
                  </a:txBody>
                  <a:tcPr anchor="ctr"/>
                </a:tc>
                <a:tc>
                  <a:txBody>
                    <a:bodyPr/>
                    <a:lstStyle/>
                    <a:p>
                      <a:pPr marL="0" algn="ctr" defTabSz="806052" rtl="0" eaLnBrk="1" latinLnBrk="0" hangingPunct="1"/>
                      <a:r>
                        <a:rPr lang="fi-FI" sz="800" b="1" kern="1200">
                          <a:solidFill>
                            <a:schemeClr val="dk1"/>
                          </a:solidFill>
                        </a:rPr>
                        <a:t>SKOL &amp; Tieto </a:t>
                      </a:r>
                    </a:p>
                    <a:p>
                      <a:pPr marL="0" algn="ctr" defTabSz="806052" rtl="0" eaLnBrk="1" latinLnBrk="0" hangingPunct="1"/>
                      <a:r>
                        <a:rPr lang="fi-FI" sz="800" b="1" kern="1200">
                          <a:solidFill>
                            <a:schemeClr val="dk1"/>
                          </a:solidFill>
                        </a:rPr>
                        <a:t>alat</a:t>
                      </a:r>
                      <a:endParaRPr lang="fi-FI" sz="800" b="1" kern="1200">
                        <a:solidFill>
                          <a:schemeClr val="dk1"/>
                        </a:solidFill>
                        <a:latin typeface="+mj-lt"/>
                        <a:ea typeface="+mn-ea"/>
                        <a:cs typeface="+mn-cs"/>
                      </a:endParaRPr>
                    </a:p>
                  </a:txBody>
                  <a:tcPr anchor="ctr"/>
                </a:tc>
                <a:tc>
                  <a:txBody>
                    <a:bodyPr/>
                    <a:lstStyle/>
                    <a:p>
                      <a:pPr marL="0" marR="0" lvl="0" indent="0" algn="ctr" defTabSz="806052" rtl="0" eaLnBrk="1" fontAlgn="auto" latinLnBrk="0" hangingPunct="1">
                        <a:lnSpc>
                          <a:spcPct val="100000"/>
                        </a:lnSpc>
                        <a:spcBef>
                          <a:spcPts val="0"/>
                        </a:spcBef>
                        <a:spcAft>
                          <a:spcPts val="0"/>
                        </a:spcAft>
                        <a:buClrTx/>
                        <a:buSzTx/>
                        <a:buFontTx/>
                        <a:buNone/>
                        <a:tabLst/>
                        <a:defRPr/>
                      </a:pPr>
                      <a:endParaRPr lang="fi-FI" sz="800" b="1" kern="1200">
                        <a:solidFill>
                          <a:schemeClr val="dk1"/>
                        </a:solidFill>
                      </a:endParaRPr>
                    </a:p>
                    <a:p>
                      <a:pPr marL="0" marR="0" lvl="0" indent="0" algn="ctr" defTabSz="806052" rtl="0" eaLnBrk="1" fontAlgn="auto" latinLnBrk="0" hangingPunct="1">
                        <a:lnSpc>
                          <a:spcPct val="100000"/>
                        </a:lnSpc>
                        <a:spcBef>
                          <a:spcPts val="0"/>
                        </a:spcBef>
                        <a:spcAft>
                          <a:spcPts val="0"/>
                        </a:spcAft>
                        <a:buClrTx/>
                        <a:buSzTx/>
                        <a:buFontTx/>
                        <a:buNone/>
                        <a:tabLst/>
                        <a:defRPr/>
                      </a:pPr>
                      <a:r>
                        <a:rPr lang="fi-FI" sz="800" b="1" kern="1200">
                          <a:solidFill>
                            <a:schemeClr val="dk1"/>
                          </a:solidFill>
                        </a:rPr>
                        <a:t>Teolliset toimialat</a:t>
                      </a:r>
                    </a:p>
                    <a:p>
                      <a:pPr marL="0" algn="ctr" defTabSz="806052" rtl="0" eaLnBrk="1" latinLnBrk="0" hangingPunct="1"/>
                      <a:endParaRPr lang="fi-FI" sz="800" b="1" kern="1200">
                        <a:solidFill>
                          <a:schemeClr val="dk1"/>
                        </a:solidFill>
                        <a:latin typeface="+mn-lt"/>
                        <a:ea typeface="+mn-ea"/>
                        <a:cs typeface="+mn-cs"/>
                      </a:endParaRPr>
                    </a:p>
                  </a:txBody>
                  <a:tcPr anchor="ctr"/>
                </a:tc>
                <a:tc>
                  <a:txBody>
                    <a:bodyPr/>
                    <a:lstStyle/>
                    <a:p>
                      <a:pPr marL="0" algn="ctr" defTabSz="806052" rtl="0" eaLnBrk="1" latinLnBrk="0" hangingPunct="1"/>
                      <a:endParaRPr lang="fi-FI" sz="800" b="1" kern="1200">
                        <a:solidFill>
                          <a:schemeClr val="dk1"/>
                        </a:solidFill>
                      </a:endParaRPr>
                    </a:p>
                    <a:p>
                      <a:pPr marL="0" algn="ctr" defTabSz="806052" rtl="0" eaLnBrk="1" latinLnBrk="0" hangingPunct="1"/>
                      <a:r>
                        <a:rPr lang="fi-FI" sz="800" b="1" kern="1200">
                          <a:solidFill>
                            <a:schemeClr val="dk1"/>
                          </a:solidFill>
                        </a:rPr>
                        <a:t>SKOL &amp; Tieto </a:t>
                      </a:r>
                    </a:p>
                    <a:p>
                      <a:pPr marL="0" algn="ctr" defTabSz="806052" rtl="0" eaLnBrk="1" latinLnBrk="0" hangingPunct="1"/>
                      <a:r>
                        <a:rPr lang="fi-FI" sz="800" b="1" kern="1200">
                          <a:solidFill>
                            <a:schemeClr val="dk1"/>
                          </a:solidFill>
                        </a:rPr>
                        <a:t>alat</a:t>
                      </a:r>
                    </a:p>
                    <a:p>
                      <a:pPr marL="0" algn="ctr" defTabSz="806052" rtl="0" eaLnBrk="1" latinLnBrk="0" hangingPunct="1"/>
                      <a:endParaRPr lang="fi-FI" sz="800" b="1" kern="1200">
                        <a:solidFill>
                          <a:schemeClr val="dk1"/>
                        </a:solidFill>
                        <a:latin typeface="+mn-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900" b="1" u="none" strike="noStrike">
                          <a:solidFill>
                            <a:srgbClr val="000000"/>
                          </a:solidFill>
                          <a:effectLst/>
                        </a:rPr>
                        <a:t>  01 Kasvatusalat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0 %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0 %</a:t>
                      </a:r>
                    </a:p>
                  </a:txBody>
                  <a:tcPr anchor="ctr"/>
                </a:tc>
                <a:tc>
                  <a:txBody>
                    <a:bodyPr/>
                    <a:lstStyle/>
                    <a:p>
                      <a:pPr marL="0" algn="ctr" defTabSz="806052" rtl="0" eaLnBrk="1" latinLnBrk="0" hangingPunct="1"/>
                      <a:r>
                        <a:rPr lang="fi-FI" sz="900" b="1" kern="1200">
                          <a:solidFill>
                            <a:schemeClr val="dk1"/>
                          </a:solidFill>
                        </a:rPr>
                        <a:t>0 %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0 %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900" b="1" u="none" strike="noStrike">
                          <a:solidFill>
                            <a:srgbClr val="000000"/>
                          </a:solidFill>
                          <a:effectLst/>
                        </a:rPr>
                        <a:t>  02 Humanistiset ja taidealat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3 %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3 %</a:t>
                      </a:r>
                    </a:p>
                  </a:txBody>
                  <a:tcPr anchor="ctr"/>
                </a:tc>
                <a:tc>
                  <a:txBody>
                    <a:bodyPr/>
                    <a:lstStyle/>
                    <a:p>
                      <a:pPr marL="0" algn="ctr" defTabSz="806052" rtl="0" eaLnBrk="1" latinLnBrk="0" hangingPunct="1"/>
                      <a:r>
                        <a:rPr lang="fi-FI" sz="900" b="1" kern="1200">
                          <a:solidFill>
                            <a:schemeClr val="dk1"/>
                          </a:solidFill>
                        </a:rPr>
                        <a:t>2 %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4 %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900" b="1" u="none" strike="noStrike">
                          <a:solidFill>
                            <a:srgbClr val="000000"/>
                          </a:solidFill>
                          <a:effectLst/>
                        </a:rPr>
                        <a:t>  03 Yhteiskunnalliset alat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0 %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1 %</a:t>
                      </a:r>
                    </a:p>
                  </a:txBody>
                  <a:tcPr anchor="ctr"/>
                </a:tc>
                <a:tc>
                  <a:txBody>
                    <a:bodyPr/>
                    <a:lstStyle/>
                    <a:p>
                      <a:pPr marL="0" algn="ctr" defTabSz="806052" rtl="0" eaLnBrk="1" latinLnBrk="0" hangingPunct="1"/>
                      <a:r>
                        <a:rPr lang="fi-FI" sz="900" b="1" kern="1200">
                          <a:solidFill>
                            <a:schemeClr val="dk1"/>
                          </a:solidFill>
                        </a:rPr>
                        <a:t>0 %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2 %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900" b="1" u="none" strike="noStrike">
                          <a:solidFill>
                            <a:srgbClr val="000000"/>
                          </a:solidFill>
                          <a:effectLst/>
                        </a:rPr>
                        <a:t>  04 Kauppa, hallinto ja   oikeustieteet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11 %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13 %</a:t>
                      </a:r>
                    </a:p>
                  </a:txBody>
                  <a:tcPr anchor="ctr"/>
                </a:tc>
                <a:tc>
                  <a:txBody>
                    <a:bodyPr/>
                    <a:lstStyle/>
                    <a:p>
                      <a:pPr marL="0" algn="ctr" defTabSz="806052" rtl="0" eaLnBrk="1" latinLnBrk="0" hangingPunct="1"/>
                      <a:r>
                        <a:rPr lang="fi-FI" sz="900" b="1" kern="1200">
                          <a:solidFill>
                            <a:schemeClr val="dk1"/>
                          </a:solidFill>
                        </a:rPr>
                        <a:t>12 %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14 %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900" b="1" u="none" strike="noStrike">
                          <a:solidFill>
                            <a:srgbClr val="000000"/>
                          </a:solidFill>
                          <a:effectLst/>
                        </a:rPr>
                        <a:t>  05 Luonnontieteet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1 %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2 %</a:t>
                      </a:r>
                    </a:p>
                  </a:txBody>
                  <a:tcPr anchor="ctr"/>
                </a:tc>
                <a:tc>
                  <a:txBody>
                    <a:bodyPr/>
                    <a:lstStyle/>
                    <a:p>
                      <a:pPr marL="0" algn="ctr" defTabSz="806052" rtl="0" eaLnBrk="1" latinLnBrk="0" hangingPunct="1"/>
                      <a:r>
                        <a:rPr lang="fi-FI" sz="900" b="1" kern="1200">
                          <a:solidFill>
                            <a:schemeClr val="dk1"/>
                          </a:solidFill>
                        </a:rPr>
                        <a:t>1 %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2 %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lvl="0" algn="l" fontAlgn="b"/>
                      <a:r>
                        <a:rPr lang="fi-FI" sz="900" b="1" u="none" strike="noStrike">
                          <a:solidFill>
                            <a:srgbClr val="000000"/>
                          </a:solidFill>
                          <a:effectLst/>
                        </a:rPr>
                        <a:t>  06 Tietojenkäsittely ja tietoliikenne (ICT)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7 %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25 %</a:t>
                      </a:r>
                    </a:p>
                  </a:txBody>
                  <a:tcPr anchor="ctr"/>
                </a:tc>
                <a:tc>
                  <a:txBody>
                    <a:bodyPr/>
                    <a:lstStyle/>
                    <a:p>
                      <a:pPr marL="0" algn="ctr" defTabSz="806052" rtl="0" eaLnBrk="1" latinLnBrk="0" hangingPunct="1"/>
                      <a:r>
                        <a:rPr lang="fi-FI" sz="900" b="1" kern="1200">
                          <a:solidFill>
                            <a:schemeClr val="dk1"/>
                          </a:solidFill>
                        </a:rPr>
                        <a:t>7 %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27 %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900" b="1" u="none" strike="noStrike">
                          <a:solidFill>
                            <a:srgbClr val="000000"/>
                          </a:solidFill>
                          <a:effectLst/>
                        </a:rPr>
                        <a:t>  07 Tekniikan alat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68 %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42 %</a:t>
                      </a:r>
                    </a:p>
                  </a:txBody>
                  <a:tcPr anchor="ctr"/>
                </a:tc>
                <a:tc>
                  <a:txBody>
                    <a:bodyPr/>
                    <a:lstStyle/>
                    <a:p>
                      <a:pPr marL="0" algn="ctr" defTabSz="806052" rtl="0" eaLnBrk="1" latinLnBrk="0" hangingPunct="1"/>
                      <a:r>
                        <a:rPr lang="fi-FI" sz="900" b="1" kern="1200">
                          <a:solidFill>
                            <a:schemeClr val="dk1"/>
                          </a:solidFill>
                        </a:rPr>
                        <a:t>65 %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39 %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900" b="1" u="none" strike="noStrike">
                          <a:solidFill>
                            <a:srgbClr val="000000"/>
                          </a:solidFill>
                          <a:effectLst/>
                        </a:rPr>
                        <a:t>  08 Maa- ja metsätalousalat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2 %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1 %</a:t>
                      </a:r>
                    </a:p>
                  </a:txBody>
                  <a:tcPr anchor="ctr"/>
                </a:tc>
                <a:tc>
                  <a:txBody>
                    <a:bodyPr/>
                    <a:lstStyle/>
                    <a:p>
                      <a:pPr marL="0" algn="ctr" defTabSz="806052" rtl="0" eaLnBrk="1" latinLnBrk="0" hangingPunct="1"/>
                      <a:r>
                        <a:rPr lang="fi-FI" sz="900" b="1" kern="1200">
                          <a:solidFill>
                            <a:schemeClr val="dk1"/>
                          </a:solidFill>
                        </a:rPr>
                        <a:t>2 %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1 %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900" b="1" u="none" strike="noStrike">
                          <a:solidFill>
                            <a:srgbClr val="000000"/>
                          </a:solidFill>
                          <a:effectLst/>
                        </a:rPr>
                        <a:t>  09 Terveys- ja hyvinvointialat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1 %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1 %</a:t>
                      </a:r>
                    </a:p>
                  </a:txBody>
                  <a:tcPr anchor="ctr"/>
                </a:tc>
                <a:tc>
                  <a:txBody>
                    <a:bodyPr/>
                    <a:lstStyle/>
                    <a:p>
                      <a:pPr marL="0" algn="ctr" defTabSz="806052" rtl="0" eaLnBrk="1" latinLnBrk="0" hangingPunct="1"/>
                      <a:r>
                        <a:rPr lang="fi-FI" sz="900" b="1" kern="1200">
                          <a:solidFill>
                            <a:schemeClr val="dk1"/>
                          </a:solidFill>
                        </a:rPr>
                        <a:t>1 %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1 %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900" b="1" u="none" strike="noStrike">
                          <a:solidFill>
                            <a:srgbClr val="000000"/>
                          </a:solidFill>
                          <a:effectLst/>
                        </a:rPr>
                        <a:t>  10 Palvelualat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3 %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2 %</a:t>
                      </a:r>
                    </a:p>
                  </a:txBody>
                  <a:tcPr anchor="ctr"/>
                </a:tc>
                <a:tc>
                  <a:txBody>
                    <a:bodyPr/>
                    <a:lstStyle/>
                    <a:p>
                      <a:pPr marL="0" algn="ctr" defTabSz="806052" rtl="0" eaLnBrk="1" latinLnBrk="0" hangingPunct="1"/>
                      <a:r>
                        <a:rPr lang="fi-FI" sz="900" b="1" kern="1200">
                          <a:solidFill>
                            <a:schemeClr val="dk1"/>
                          </a:solidFill>
                        </a:rPr>
                        <a:t>4 %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2 %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900" b="1"/>
                        <a:t>Yleissivistävä</a:t>
                      </a:r>
                      <a:endParaRPr lang="fi-FI" sz="900" b="1">
                        <a:latin typeface="+mj-lt"/>
                      </a:endParaRPr>
                    </a:p>
                  </a:txBody>
                  <a:tcPr anchor="ctr"/>
                </a:tc>
                <a:tc>
                  <a:txBody>
                    <a:bodyPr/>
                    <a:lstStyle/>
                    <a:p>
                      <a:pPr algn="ctr"/>
                      <a:r>
                        <a:rPr lang="fi-FI" sz="900" b="1">
                          <a:latin typeface="+mj-lt"/>
                        </a:rPr>
                        <a:t>4 %</a:t>
                      </a:r>
                    </a:p>
                  </a:txBody>
                  <a:tcPr anchor="ctr"/>
                </a:tc>
                <a:tc>
                  <a:txBody>
                    <a:bodyPr/>
                    <a:lstStyle/>
                    <a:p>
                      <a:pPr algn="ctr"/>
                      <a:r>
                        <a:rPr lang="fi-FI" sz="900" b="1">
                          <a:latin typeface="+mj-lt"/>
                        </a:rPr>
                        <a:t>9 %</a:t>
                      </a:r>
                    </a:p>
                  </a:txBody>
                  <a:tcPr anchor="ctr"/>
                </a:tc>
                <a:tc>
                  <a:txBody>
                    <a:bodyPr/>
                    <a:lstStyle/>
                    <a:p>
                      <a:pPr algn="ctr"/>
                      <a:r>
                        <a:rPr lang="fi-FI" sz="900" b="1"/>
                        <a:t>5 %</a:t>
                      </a:r>
                      <a:endParaRPr lang="fi-FI" sz="900" b="1">
                        <a:latin typeface="+mj-lt"/>
                      </a:endParaRPr>
                    </a:p>
                  </a:txBody>
                  <a:tcPr anchor="ctr"/>
                </a:tc>
                <a:tc>
                  <a:txBody>
                    <a:bodyPr/>
                    <a:lstStyle/>
                    <a:p>
                      <a:pPr algn="ctr"/>
                      <a:r>
                        <a:rPr lang="fi-FI" sz="900" b="1"/>
                        <a:t>8 %</a:t>
                      </a:r>
                      <a:endParaRPr lang="fi-FI" sz="9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51470"/>
            <a:ext cx="8034389" cy="475025"/>
          </a:xfrm>
        </p:spPr>
        <p:txBody>
          <a:bodyPr>
            <a:noAutofit/>
          </a:bodyPr>
          <a:lstStyle/>
          <a:p>
            <a:pPr>
              <a:lnSpc>
                <a:spcPct val="100000"/>
              </a:lnSpc>
            </a:pPr>
            <a:r>
              <a:rPr lang="fi-FI" sz="1800"/>
              <a:t>Teknologiateollisuuden henkilöstön jakauma koulutusalan mukaan 2016 ja 2021, koko maa</a:t>
            </a:r>
          </a:p>
        </p:txBody>
      </p:sp>
      <p:sp>
        <p:nvSpPr>
          <p:cNvPr id="5" name="Tekstiruutu 4">
            <a:extLst>
              <a:ext uri="{FF2B5EF4-FFF2-40B4-BE49-F238E27FC236}">
                <a16:creationId xmlns:a16="http://schemas.microsoft.com/office/drawing/2014/main" id="{613D7366-0A2D-DFBD-48CA-99DAD3DC254C}"/>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345815120"/>
      </p:ext>
    </p:extLst>
  </p:cSld>
  <p:clrMapOvr>
    <a:masterClrMapping/>
  </p:clrMapOvr>
  <p:transition spd="med">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153</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6.2.2024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456557315"/>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5 %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15 %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17 %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26 %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57 %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9 %</a:t>
                      </a:r>
                      <a:endParaRPr lang="fi-FI" sz="1000" b="1">
                        <a:latin typeface="+mj-lt"/>
                      </a:endParaRPr>
                    </a:p>
                  </a:txBody>
                  <a:tcPr anchor="ctr"/>
                </a:tc>
                <a:tc>
                  <a:txBody>
                    <a:bodyPr/>
                    <a:lstStyle/>
                    <a:p>
                      <a:pPr algn="ctr"/>
                      <a:r>
                        <a:rPr lang="fi-FI" sz="1000" b="1"/>
                        <a:t>9 %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Uusimaa</a:t>
            </a:r>
          </a:p>
        </p:txBody>
      </p:sp>
      <p:sp>
        <p:nvSpPr>
          <p:cNvPr id="5" name="Alatunnisteen paikkamerkki 3">
            <a:extLst>
              <a:ext uri="{FF2B5EF4-FFF2-40B4-BE49-F238E27FC236}">
                <a16:creationId xmlns:a16="http://schemas.microsoft.com/office/drawing/2014/main" id="{D2E2ECFE-648F-1107-B0AF-2780918E26A9}"/>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AA23CAAE-63DB-E5E9-CCFD-B460829691D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873913438"/>
      </p:ext>
    </p:extLst>
  </p:cSld>
  <p:clrMapOvr>
    <a:masterClrMapping/>
  </p:clrMapOvr>
  <p:transition spd="med">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154</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6.2.2024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3403100365"/>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27 %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6 %</a:t>
                      </a:r>
                      <a:endParaRPr lang="fi-FI" sz="1000" b="1">
                        <a:latin typeface="+mj-lt"/>
                      </a:endParaRPr>
                    </a:p>
                  </a:txBody>
                  <a:tcPr anchor="ctr"/>
                </a:tc>
                <a:tc>
                  <a:txBody>
                    <a:bodyPr/>
                    <a:lstStyle/>
                    <a:p>
                      <a:pPr algn="ctr"/>
                      <a:r>
                        <a:rPr lang="fi-FI" sz="1000" b="1"/>
                        <a:t>8 %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Varsinais-Suomi</a:t>
            </a:r>
          </a:p>
        </p:txBody>
      </p:sp>
      <p:sp>
        <p:nvSpPr>
          <p:cNvPr id="5" name="Alatunnisteen paikkamerkki 3">
            <a:extLst>
              <a:ext uri="{FF2B5EF4-FFF2-40B4-BE49-F238E27FC236}">
                <a16:creationId xmlns:a16="http://schemas.microsoft.com/office/drawing/2014/main" id="{6AA7EF7F-3287-ADB6-011E-5DD3F1FBFC5D}"/>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61C5367E-CEB8-C869-F3F0-27A8415EB18D}"/>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42288304"/>
      </p:ext>
    </p:extLst>
  </p:cSld>
  <p:clrMapOvr>
    <a:masterClrMapping/>
  </p:clrMapOvr>
  <p:transition spd="med">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155</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6.2.2024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3499771105"/>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54 %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4 %</a:t>
                      </a:r>
                      <a:endParaRPr lang="fi-FI" sz="1000" b="1">
                        <a:latin typeface="+mj-lt"/>
                      </a:endParaRPr>
                    </a:p>
                  </a:txBody>
                  <a:tcPr anchor="ctr"/>
                </a:tc>
                <a:tc>
                  <a:txBody>
                    <a:bodyPr/>
                    <a:lstStyle/>
                    <a:p>
                      <a:pPr algn="ctr"/>
                      <a:r>
                        <a:rPr lang="fi-FI" sz="1000" b="1"/>
                        <a:t>4 %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Satakunta</a:t>
            </a:r>
          </a:p>
        </p:txBody>
      </p:sp>
      <p:sp>
        <p:nvSpPr>
          <p:cNvPr id="9" name="Alatunnisteen paikkamerkki 3">
            <a:extLst>
              <a:ext uri="{FF2B5EF4-FFF2-40B4-BE49-F238E27FC236}">
                <a16:creationId xmlns:a16="http://schemas.microsoft.com/office/drawing/2014/main" id="{767136D3-B5DB-FC87-298A-4E8D74E1D960}"/>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D3D5C361-7457-3728-D61D-3BE0F2B5890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92086418"/>
      </p:ext>
    </p:extLst>
  </p:cSld>
  <p:clrMapOvr>
    <a:masterClrMapping/>
  </p:clrMapOvr>
  <p:transition spd="med">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156</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6.2.2024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1562042485"/>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28 %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69 %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5 %</a:t>
                      </a:r>
                      <a:endParaRPr lang="fi-FI" sz="1000" b="1">
                        <a:latin typeface="+mj-lt"/>
                      </a:endParaRPr>
                    </a:p>
                  </a:txBody>
                  <a:tcPr anchor="ctr"/>
                </a:tc>
                <a:tc>
                  <a:txBody>
                    <a:bodyPr/>
                    <a:lstStyle/>
                    <a:p>
                      <a:pPr algn="ctr"/>
                      <a:r>
                        <a:rPr lang="fi-FI" sz="1000" b="1"/>
                        <a:t>6 %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Kanta-Häme</a:t>
            </a:r>
          </a:p>
        </p:txBody>
      </p:sp>
      <p:sp>
        <p:nvSpPr>
          <p:cNvPr id="5" name="Alatunnisteen paikkamerkki 3">
            <a:extLst>
              <a:ext uri="{FF2B5EF4-FFF2-40B4-BE49-F238E27FC236}">
                <a16:creationId xmlns:a16="http://schemas.microsoft.com/office/drawing/2014/main" id="{DD0A3FD7-93C5-4726-2897-0009F75DF5D8}"/>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56CB350A-AAFC-F65D-95CC-DFFD8DD92216}"/>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242505421"/>
      </p:ext>
    </p:extLst>
  </p:cSld>
  <p:clrMapOvr>
    <a:masterClrMapping/>
  </p:clrMapOvr>
  <p:transition spd="med">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157</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6.2.2024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1864439355"/>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9 %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9 %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8 %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29 %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4 %</a:t>
                      </a:r>
                      <a:endParaRPr lang="fi-FI" sz="1000" b="1">
                        <a:latin typeface="+mj-lt"/>
                      </a:endParaRPr>
                    </a:p>
                  </a:txBody>
                  <a:tcPr anchor="ctr"/>
                </a:tc>
                <a:tc>
                  <a:txBody>
                    <a:bodyPr/>
                    <a:lstStyle/>
                    <a:p>
                      <a:pPr algn="ctr"/>
                      <a:r>
                        <a:rPr lang="fi-FI" sz="1000" b="1"/>
                        <a:t>7 %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Pirkanmaa</a:t>
            </a:r>
          </a:p>
        </p:txBody>
      </p:sp>
      <p:sp>
        <p:nvSpPr>
          <p:cNvPr id="5" name="Alatunnisteen paikkamerkki 3">
            <a:extLst>
              <a:ext uri="{FF2B5EF4-FFF2-40B4-BE49-F238E27FC236}">
                <a16:creationId xmlns:a16="http://schemas.microsoft.com/office/drawing/2014/main" id="{884D1DF3-48EC-B7AD-97A5-212881667C33}"/>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D2A5AEE4-0BE2-B7EB-EE40-49681DDE383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913329792"/>
      </p:ext>
    </p:extLst>
  </p:cSld>
  <p:clrMapOvr>
    <a:masterClrMapping/>
  </p:clrMapOvr>
  <p:transition spd="med">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158</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6.2.2024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3723703284"/>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67 %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46 %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4 %</a:t>
                      </a:r>
                      <a:endParaRPr lang="fi-FI" sz="1000" b="1">
                        <a:latin typeface="+mj-lt"/>
                      </a:endParaRPr>
                    </a:p>
                  </a:txBody>
                  <a:tcPr anchor="ctr"/>
                </a:tc>
                <a:tc>
                  <a:txBody>
                    <a:bodyPr/>
                    <a:lstStyle/>
                    <a:p>
                      <a:pPr algn="ctr"/>
                      <a:r>
                        <a:rPr lang="fi-FI" sz="1000" b="1"/>
                        <a:t>6 %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Päijät-Häme</a:t>
            </a:r>
          </a:p>
        </p:txBody>
      </p:sp>
      <p:sp>
        <p:nvSpPr>
          <p:cNvPr id="5" name="Alatunnisteen paikkamerkki 3">
            <a:extLst>
              <a:ext uri="{FF2B5EF4-FFF2-40B4-BE49-F238E27FC236}">
                <a16:creationId xmlns:a16="http://schemas.microsoft.com/office/drawing/2014/main" id="{6255CBFB-AE81-088C-889E-751325FF57BC}"/>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A29371C1-620C-F8F7-E91E-F7C3E7083CF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50729957"/>
      </p:ext>
    </p:extLst>
  </p:cSld>
  <p:clrMapOvr>
    <a:masterClrMapping/>
  </p:clrMapOvr>
  <p:transition spd="med">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159</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6.2.2024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2835861084"/>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9 %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15 %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64 %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3 %</a:t>
                      </a:r>
                      <a:endParaRPr lang="fi-FI" sz="1000" b="1">
                        <a:latin typeface="+mj-lt"/>
                      </a:endParaRPr>
                    </a:p>
                  </a:txBody>
                  <a:tcPr anchor="ctr"/>
                </a:tc>
                <a:tc>
                  <a:txBody>
                    <a:bodyPr/>
                    <a:lstStyle/>
                    <a:p>
                      <a:pPr algn="ctr"/>
                      <a:r>
                        <a:rPr lang="fi-FI" sz="1000" b="1"/>
                        <a:t>4 %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Kymenlaakso</a:t>
            </a:r>
          </a:p>
        </p:txBody>
      </p:sp>
      <p:sp>
        <p:nvSpPr>
          <p:cNvPr id="5" name="Alatunnisteen paikkamerkki 3">
            <a:extLst>
              <a:ext uri="{FF2B5EF4-FFF2-40B4-BE49-F238E27FC236}">
                <a16:creationId xmlns:a16="http://schemas.microsoft.com/office/drawing/2014/main" id="{7993C70D-3655-5176-51D6-110FDAA32AF5}"/>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A6AAFEA3-E524-BE82-4DC6-6480F67C03A0}"/>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327542652"/>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81 %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7 000 työpaikkaa eli viidennes Kainuun kaikista työllisistä. Alalla työskentelee suoraan    3 200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Kainuussa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0,8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3 300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3584777"/>
      </p:ext>
    </p:extLst>
  </p:cSld>
  <p:clrMapOvr>
    <a:masterClrMapping/>
  </p:clrMapOvr>
  <p:transition spd="med">
    <p:fade/>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160</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6.2.2024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1955659577"/>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9 %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25 %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78 %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47 %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4 %</a:t>
                      </a:r>
                      <a:endParaRPr lang="fi-FI" sz="1000" b="1">
                        <a:latin typeface="+mj-lt"/>
                      </a:endParaRPr>
                    </a:p>
                  </a:txBody>
                  <a:tcPr anchor="ctr"/>
                </a:tc>
                <a:tc>
                  <a:txBody>
                    <a:bodyPr/>
                    <a:lstStyle/>
                    <a:p>
                      <a:pPr algn="ctr"/>
                      <a:r>
                        <a:rPr lang="fi-FI" sz="1000" b="1"/>
                        <a:t>8 %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Etelä-Karjala</a:t>
            </a:r>
          </a:p>
        </p:txBody>
      </p:sp>
      <p:sp>
        <p:nvSpPr>
          <p:cNvPr id="5" name="Alatunnisteen paikkamerkki 3">
            <a:extLst>
              <a:ext uri="{FF2B5EF4-FFF2-40B4-BE49-F238E27FC236}">
                <a16:creationId xmlns:a16="http://schemas.microsoft.com/office/drawing/2014/main" id="{28D763E0-6BC3-3561-F583-CA936996C1BA}"/>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ED4AA94F-F20E-BF7E-CA7D-8A318A5E892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147958146"/>
      </p:ext>
    </p:extLst>
  </p:cSld>
  <p:clrMapOvr>
    <a:masterClrMapping/>
  </p:clrMapOvr>
  <p:transition spd="med">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161</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6.2.2024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4113501959"/>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9 %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52 %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3 %</a:t>
                      </a:r>
                      <a:endParaRPr lang="fi-FI" sz="1000" b="1">
                        <a:latin typeface="+mj-lt"/>
                      </a:endParaRPr>
                    </a:p>
                  </a:txBody>
                  <a:tcPr anchor="ctr"/>
                </a:tc>
                <a:tc>
                  <a:txBody>
                    <a:bodyPr/>
                    <a:lstStyle/>
                    <a:p>
                      <a:pPr algn="ctr"/>
                      <a:r>
                        <a:rPr lang="fi-FI" sz="1000" b="1"/>
                        <a:t>4 %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Etelä-Savo</a:t>
            </a:r>
          </a:p>
        </p:txBody>
      </p:sp>
      <p:sp>
        <p:nvSpPr>
          <p:cNvPr id="5" name="Alatunnisteen paikkamerkki 3">
            <a:extLst>
              <a:ext uri="{FF2B5EF4-FFF2-40B4-BE49-F238E27FC236}">
                <a16:creationId xmlns:a16="http://schemas.microsoft.com/office/drawing/2014/main" id="{FD4F969E-C2BB-F3B9-C353-08A30AFD7D3B}"/>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E6F7DAC8-A4F8-C704-ED0E-F2BF44C70184}"/>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169695003"/>
      </p:ext>
    </p:extLst>
  </p:cSld>
  <p:clrMapOvr>
    <a:masterClrMapping/>
  </p:clrMapOvr>
  <p:transition spd="med">
    <p:fad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162</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6.2.2024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3834355090"/>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29 %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46 %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3 %</a:t>
                      </a:r>
                      <a:endParaRPr lang="fi-FI" sz="1000" b="1">
                        <a:latin typeface="+mj-lt"/>
                      </a:endParaRPr>
                    </a:p>
                  </a:txBody>
                  <a:tcPr anchor="ctr"/>
                </a:tc>
                <a:tc>
                  <a:txBody>
                    <a:bodyPr/>
                    <a:lstStyle/>
                    <a:p>
                      <a:pPr algn="ctr"/>
                      <a:r>
                        <a:rPr lang="fi-FI" sz="1000" b="1"/>
                        <a:t>5 %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Pohjois-Savo</a:t>
            </a:r>
          </a:p>
        </p:txBody>
      </p:sp>
      <p:sp>
        <p:nvSpPr>
          <p:cNvPr id="5" name="Alatunnisteen paikkamerkki 3">
            <a:extLst>
              <a:ext uri="{FF2B5EF4-FFF2-40B4-BE49-F238E27FC236}">
                <a16:creationId xmlns:a16="http://schemas.microsoft.com/office/drawing/2014/main" id="{6F39D379-86CA-041F-7CB6-C48913CF3DC6}"/>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C684A9E7-2CAD-C1AE-7A2B-65CD6C1977ED}"/>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298494716"/>
      </p:ext>
    </p:extLst>
  </p:cSld>
  <p:clrMapOvr>
    <a:masterClrMapping/>
  </p:clrMapOvr>
  <p:transition spd="med">
    <p:fad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163</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6.2.2024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2395925480"/>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8 %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27 %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67 %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39 %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5 %</a:t>
                      </a:r>
                      <a:endParaRPr lang="fi-FI" sz="1000" b="1">
                        <a:latin typeface="+mj-lt"/>
                      </a:endParaRPr>
                    </a:p>
                  </a:txBody>
                  <a:tcPr anchor="ctr"/>
                </a:tc>
                <a:tc>
                  <a:txBody>
                    <a:bodyPr/>
                    <a:lstStyle/>
                    <a:p>
                      <a:pPr algn="ctr"/>
                      <a:r>
                        <a:rPr lang="fi-FI" sz="1000" b="1"/>
                        <a:t>6 %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Pohjois-Karjala</a:t>
            </a:r>
          </a:p>
        </p:txBody>
      </p:sp>
      <p:sp>
        <p:nvSpPr>
          <p:cNvPr id="5" name="Alatunnisteen paikkamerkki 3">
            <a:extLst>
              <a:ext uri="{FF2B5EF4-FFF2-40B4-BE49-F238E27FC236}">
                <a16:creationId xmlns:a16="http://schemas.microsoft.com/office/drawing/2014/main" id="{062A2561-D44E-A11E-974E-CE6CDFC78C4C}"/>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C6AE33CF-6F22-C8D2-F120-F8ECE30603E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801400232"/>
      </p:ext>
    </p:extLst>
  </p:cSld>
  <p:clrMapOvr>
    <a:masterClrMapping/>
  </p:clrMapOvr>
  <p:transition spd="med">
    <p:fad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164</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6.2.2024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4242987147"/>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35 %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66 %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37 %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3 %</a:t>
                      </a:r>
                      <a:endParaRPr lang="fi-FI" sz="1000" b="1">
                        <a:latin typeface="+mj-lt"/>
                      </a:endParaRPr>
                    </a:p>
                  </a:txBody>
                  <a:tcPr anchor="ctr"/>
                </a:tc>
                <a:tc>
                  <a:txBody>
                    <a:bodyPr/>
                    <a:lstStyle/>
                    <a:p>
                      <a:pPr algn="ctr"/>
                      <a:r>
                        <a:rPr lang="fi-FI" sz="1000" b="1"/>
                        <a:t>7 %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Keski-Suomi</a:t>
            </a:r>
          </a:p>
        </p:txBody>
      </p:sp>
      <p:sp>
        <p:nvSpPr>
          <p:cNvPr id="5" name="Alatunnisteen paikkamerkki 3">
            <a:extLst>
              <a:ext uri="{FF2B5EF4-FFF2-40B4-BE49-F238E27FC236}">
                <a16:creationId xmlns:a16="http://schemas.microsoft.com/office/drawing/2014/main" id="{354A261B-84A4-A6D9-4413-D735F33BB9FA}"/>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393B11E6-23D5-EE2F-24DA-020D8BE2197D}"/>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340922139"/>
      </p:ext>
    </p:extLst>
  </p:cSld>
  <p:clrMapOvr>
    <a:masterClrMapping/>
  </p:clrMapOvr>
  <p:transition spd="med">
    <p:fad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165</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6.2.2024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251705915"/>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18 %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56 %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3 %</a:t>
                      </a:r>
                      <a:endParaRPr lang="fi-FI" sz="1000" b="1">
                        <a:latin typeface="+mj-lt"/>
                      </a:endParaRPr>
                    </a:p>
                  </a:txBody>
                  <a:tcPr anchor="ctr"/>
                </a:tc>
                <a:tc>
                  <a:txBody>
                    <a:bodyPr/>
                    <a:lstStyle/>
                    <a:p>
                      <a:pPr algn="ctr"/>
                      <a:r>
                        <a:rPr lang="fi-FI" sz="1000" b="1"/>
                        <a:t>4 %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Etelä-Pohjanmaa</a:t>
            </a:r>
          </a:p>
        </p:txBody>
      </p:sp>
      <p:sp>
        <p:nvSpPr>
          <p:cNvPr id="5" name="Alatunnisteen paikkamerkki 3">
            <a:extLst>
              <a:ext uri="{FF2B5EF4-FFF2-40B4-BE49-F238E27FC236}">
                <a16:creationId xmlns:a16="http://schemas.microsoft.com/office/drawing/2014/main" id="{AFEB04FF-224F-BE86-C978-D66E85B761FD}"/>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E980B15D-CB02-80AA-35AD-3D71F9497172}"/>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34289992"/>
      </p:ext>
    </p:extLst>
  </p:cSld>
  <p:clrMapOvr>
    <a:masterClrMapping/>
  </p:clrMapOvr>
  <p:transition spd="med">
    <p:fad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166</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6.2.2024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1637968858"/>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16 %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51 %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5 %</a:t>
                      </a:r>
                      <a:endParaRPr lang="fi-FI" sz="1000" b="1">
                        <a:latin typeface="+mj-lt"/>
                      </a:endParaRPr>
                    </a:p>
                  </a:txBody>
                  <a:tcPr anchor="ctr"/>
                </a:tc>
                <a:tc>
                  <a:txBody>
                    <a:bodyPr/>
                    <a:lstStyle/>
                    <a:p>
                      <a:pPr algn="ctr"/>
                      <a:r>
                        <a:rPr lang="fi-FI" sz="1000" b="1"/>
                        <a:t>6 %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Pohjanmaa</a:t>
            </a:r>
          </a:p>
        </p:txBody>
      </p:sp>
      <p:sp>
        <p:nvSpPr>
          <p:cNvPr id="5" name="Alatunnisteen paikkamerkki 3">
            <a:extLst>
              <a:ext uri="{FF2B5EF4-FFF2-40B4-BE49-F238E27FC236}">
                <a16:creationId xmlns:a16="http://schemas.microsoft.com/office/drawing/2014/main" id="{D5385B44-3D5C-D8B8-E4AA-E24639A679BF}"/>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A6F806B2-586E-2643-9BAD-0F802747B339}"/>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544356265"/>
      </p:ext>
    </p:extLst>
  </p:cSld>
  <p:clrMapOvr>
    <a:masterClrMapping/>
  </p:clrMapOvr>
  <p:transition spd="med">
    <p:fad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167</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6.2.2024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835921524"/>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51 %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3 %</a:t>
                      </a:r>
                      <a:endParaRPr lang="fi-FI" sz="1000" b="1">
                        <a:latin typeface="+mj-lt"/>
                      </a:endParaRPr>
                    </a:p>
                  </a:txBody>
                  <a:tcPr anchor="ctr"/>
                </a:tc>
                <a:tc>
                  <a:txBody>
                    <a:bodyPr/>
                    <a:lstStyle/>
                    <a:p>
                      <a:pPr algn="ctr"/>
                      <a:r>
                        <a:rPr lang="fi-FI" sz="1000" b="1"/>
                        <a:t>5 %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Keski-Pohjanmaa</a:t>
            </a:r>
          </a:p>
        </p:txBody>
      </p:sp>
      <p:sp>
        <p:nvSpPr>
          <p:cNvPr id="5" name="Alatunnisteen paikkamerkki 3">
            <a:extLst>
              <a:ext uri="{FF2B5EF4-FFF2-40B4-BE49-F238E27FC236}">
                <a16:creationId xmlns:a16="http://schemas.microsoft.com/office/drawing/2014/main" id="{C55984CB-30BA-7D68-7D3D-56EA75901220}"/>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BC812510-362C-7822-A054-B06EBEDA11D2}"/>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026396347"/>
      </p:ext>
    </p:extLst>
  </p:cSld>
  <p:clrMapOvr>
    <a:masterClrMapping/>
  </p:clrMapOvr>
  <p:transition spd="med">
    <p:fade/>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168</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6.2.2024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3813576486"/>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9 %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9 %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17 %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59 %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4 %</a:t>
                      </a:r>
                      <a:endParaRPr lang="fi-FI" sz="1000" b="1">
                        <a:latin typeface="+mj-lt"/>
                      </a:endParaRPr>
                    </a:p>
                  </a:txBody>
                  <a:tcPr anchor="ctr"/>
                </a:tc>
                <a:tc>
                  <a:txBody>
                    <a:bodyPr/>
                    <a:lstStyle/>
                    <a:p>
                      <a:pPr algn="ctr"/>
                      <a:r>
                        <a:rPr lang="fi-FI" sz="1000" b="1"/>
                        <a:t>7 %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Pohjois-Pohjanmaa</a:t>
            </a:r>
          </a:p>
        </p:txBody>
      </p:sp>
      <p:sp>
        <p:nvSpPr>
          <p:cNvPr id="5" name="Alatunnisteen paikkamerkki 3">
            <a:extLst>
              <a:ext uri="{FF2B5EF4-FFF2-40B4-BE49-F238E27FC236}">
                <a16:creationId xmlns:a16="http://schemas.microsoft.com/office/drawing/2014/main" id="{F568CB57-453F-6FA9-E355-7804DA2DF74D}"/>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CB055045-A70F-3B03-0C41-770BAC6EF34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064795770"/>
      </p:ext>
    </p:extLst>
  </p:cSld>
  <p:clrMapOvr>
    <a:masterClrMapping/>
  </p:clrMapOvr>
  <p:transition spd="med">
    <p:fade/>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169</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6.2.2024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3445155750"/>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8 %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18 %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8 %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26 %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67 %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2 %</a:t>
                      </a:r>
                      <a:endParaRPr lang="fi-FI" sz="1000" b="1">
                        <a:latin typeface="+mj-lt"/>
                      </a:endParaRPr>
                    </a:p>
                  </a:txBody>
                  <a:tcPr anchor="ctr"/>
                </a:tc>
                <a:tc>
                  <a:txBody>
                    <a:bodyPr/>
                    <a:lstStyle/>
                    <a:p>
                      <a:pPr algn="ctr"/>
                      <a:r>
                        <a:rPr lang="fi-FI" sz="1000" b="1"/>
                        <a:t>5 %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Kainuu</a:t>
            </a:r>
          </a:p>
        </p:txBody>
      </p:sp>
      <p:sp>
        <p:nvSpPr>
          <p:cNvPr id="5" name="Alatunnisteen paikkamerkki 3">
            <a:extLst>
              <a:ext uri="{FF2B5EF4-FFF2-40B4-BE49-F238E27FC236}">
                <a16:creationId xmlns:a16="http://schemas.microsoft.com/office/drawing/2014/main" id="{5C6BE378-FF5B-EC6B-9330-D3E9BB23C01D}"/>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774E8179-0AFC-73C0-841A-A8B6FCD3E2FF}"/>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24012787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47 %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61 %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35 000 työpaikkaa eli reilu neljännes Keski-Suomen kaikista työllisistä. Alalla työskentelee suoraan 16 500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Keski-Suomessa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ea typeface="ＭＳ Ｐゴシック" pitchFamily="34" charset="-128"/>
                        </a:rPr>
                        <a:t>3,3</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ea typeface="ＭＳ Ｐゴシック" pitchFamily="34" charset="-128"/>
                        </a:rPr>
                        <a:t>16</a:t>
                      </a:r>
                      <a:r>
                        <a:rPr lang="fi-FI" sz="1050" b="0" baseline="0">
                          <a:solidFill>
                            <a:srgbClr val="000000"/>
                          </a:solidFill>
                          <a:latin typeface="+mn-lt"/>
                          <a:ea typeface="ＭＳ Ｐゴシック" pitchFamily="34" charset="-128"/>
                        </a:rPr>
                        <a:t> 500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5567736"/>
      </p:ext>
    </p:extLst>
  </p:cSld>
  <p:clrMapOvr>
    <a:masterClrMapping/>
  </p:clrMapOvr>
  <p:transition spd="med">
    <p:fade/>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170</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6.2.2024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3392756103"/>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9 %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77 %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51 %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2 %</a:t>
                      </a:r>
                      <a:endParaRPr lang="fi-FI" sz="1000" b="1">
                        <a:latin typeface="+mj-lt"/>
                      </a:endParaRPr>
                    </a:p>
                  </a:txBody>
                  <a:tcPr anchor="ctr"/>
                </a:tc>
                <a:tc>
                  <a:txBody>
                    <a:bodyPr/>
                    <a:lstStyle/>
                    <a:p>
                      <a:pPr algn="ctr"/>
                      <a:r>
                        <a:rPr lang="fi-FI" sz="1000" b="1"/>
                        <a:t>5 %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Lappi</a:t>
            </a:r>
          </a:p>
        </p:txBody>
      </p:sp>
      <p:sp>
        <p:nvSpPr>
          <p:cNvPr id="5" name="Alatunnisteen paikkamerkki 3">
            <a:extLst>
              <a:ext uri="{FF2B5EF4-FFF2-40B4-BE49-F238E27FC236}">
                <a16:creationId xmlns:a16="http://schemas.microsoft.com/office/drawing/2014/main" id="{A6EBF3BD-8E5F-7FB8-4F4F-ECF3CCD5226E}"/>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C98D3AF9-ACAD-8201-CDBA-5E7BBEC384B2}"/>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038402064"/>
      </p:ext>
    </p:extLst>
  </p:cSld>
  <p:clrMapOvr>
    <a:masterClrMapping/>
  </p:clrMapOvr>
  <p:transition spd="med">
    <p:fade/>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171</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6.2.2024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1641736201"/>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17 %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59 %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35 %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4 %</a:t>
                      </a:r>
                      <a:endParaRPr lang="fi-FI" sz="1000" b="1">
                        <a:latin typeface="+mj-lt"/>
                      </a:endParaRPr>
                    </a:p>
                  </a:txBody>
                  <a:tcPr anchor="ctr"/>
                </a:tc>
                <a:tc>
                  <a:txBody>
                    <a:bodyPr/>
                    <a:lstStyle/>
                    <a:p>
                      <a:pPr algn="ctr"/>
                      <a:r>
                        <a:rPr lang="fi-FI" sz="1000" b="1"/>
                        <a:t>11 %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Ahvenanmaa</a:t>
            </a:r>
          </a:p>
        </p:txBody>
      </p:sp>
      <p:sp>
        <p:nvSpPr>
          <p:cNvPr id="5" name="Alatunnisteen paikkamerkki 3">
            <a:extLst>
              <a:ext uri="{FF2B5EF4-FFF2-40B4-BE49-F238E27FC236}">
                <a16:creationId xmlns:a16="http://schemas.microsoft.com/office/drawing/2014/main" id="{A38C5788-F307-5AE2-7E92-6BF460249603}"/>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D12E769C-6E81-8A6E-D802-335A1545F9E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067499060"/>
      </p:ext>
    </p:extLst>
  </p:cSld>
  <p:clrMapOvr>
    <a:masterClrMapping/>
  </p:clrMapOvr>
  <p:transition spd="med">
    <p:fade/>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2172C39-135C-3500-1157-81D46BA1718D}"/>
              </a:ext>
            </a:extLst>
          </p:cNvPr>
          <p:cNvSpPr>
            <a:spLocks noGrp="1"/>
          </p:cNvSpPr>
          <p:nvPr>
            <p:ph type="body" sz="quarter" idx="15"/>
          </p:nvPr>
        </p:nvSpPr>
        <p:spPr/>
        <p:txBody>
          <a:bodyPr/>
          <a:lstStyle/>
          <a:p>
            <a:r>
              <a:rPr lang="fi-FI" dirty="0"/>
              <a:t>Teknologiateollisuuden työssäkäyvät sukupuolen mukaan</a:t>
            </a:r>
          </a:p>
          <a:p>
            <a:endParaRPr lang="fi-FI" dirty="0"/>
          </a:p>
          <a:p>
            <a:endParaRPr lang="fi-FI" dirty="0"/>
          </a:p>
          <a:p>
            <a:endParaRPr lang="fi-FI" dirty="0"/>
          </a:p>
          <a:p>
            <a:endParaRPr lang="fi-FI" dirty="0"/>
          </a:p>
          <a:p>
            <a:r>
              <a:rPr lang="fi-FI" sz="1050" dirty="0">
                <a:solidFill>
                  <a:schemeClr val="bg1"/>
                </a:solidFill>
              </a:rPr>
              <a:t>Osio päivitetään kerran vuodessa, seuraavan kerran tammi</a:t>
            </a:r>
            <a:r>
              <a:rPr lang="fi-FI" sz="1050" dirty="0"/>
              <a:t>kuussa 2025. </a:t>
            </a:r>
            <a:endParaRPr lang="fi-FI" sz="1050" dirty="0">
              <a:solidFill>
                <a:schemeClr val="bg1"/>
              </a:solidFill>
            </a:endParaRPr>
          </a:p>
          <a:p>
            <a:endParaRPr lang="fi-FI" dirty="0"/>
          </a:p>
        </p:txBody>
      </p:sp>
      <p:sp>
        <p:nvSpPr>
          <p:cNvPr id="3" name="Dian numeron paikkamerkki 2">
            <a:extLst>
              <a:ext uri="{FF2B5EF4-FFF2-40B4-BE49-F238E27FC236}">
                <a16:creationId xmlns:a16="http://schemas.microsoft.com/office/drawing/2014/main" id="{E5A4EDFD-15BA-B9B5-F522-371BEC236F46}"/>
              </a:ext>
            </a:extLst>
          </p:cNvPr>
          <p:cNvSpPr>
            <a:spLocks noGrp="1"/>
          </p:cNvSpPr>
          <p:nvPr>
            <p:ph type="sldNum" sz="quarter" idx="12"/>
          </p:nvPr>
        </p:nvSpPr>
        <p:spPr/>
        <p:txBody>
          <a:bodyPr/>
          <a:lstStyle/>
          <a:p>
            <a:fld id="{6FCB6B90-8271-4E8F-82C1-E646FBB48A2E}" type="slidenum">
              <a:rPr lang="fi-FI" smtClean="0"/>
              <a:pPr/>
              <a:t>172</a:t>
            </a:fld>
            <a:endParaRPr lang="fi-FI"/>
          </a:p>
        </p:txBody>
      </p:sp>
      <p:sp>
        <p:nvSpPr>
          <p:cNvPr id="4" name="Päivämäärän paikkamerkki 3">
            <a:extLst>
              <a:ext uri="{FF2B5EF4-FFF2-40B4-BE49-F238E27FC236}">
                <a16:creationId xmlns:a16="http://schemas.microsoft.com/office/drawing/2014/main" id="{993CC00A-7A82-01FA-DA65-ECFD0F61AD72}"/>
              </a:ext>
            </a:extLst>
          </p:cNvPr>
          <p:cNvSpPr>
            <a:spLocks noGrp="1"/>
          </p:cNvSpPr>
          <p:nvPr>
            <p:ph type="dt" sz="half" idx="10"/>
          </p:nvPr>
        </p:nvSpPr>
        <p:spPr/>
        <p:txBody>
          <a:bodyPr/>
          <a:lstStyle/>
          <a:p>
            <a:fld id="{9AA3CBEF-2865-4434-A020-1FAA7DCEF42D}" type="datetime1">
              <a:rPr lang="fi-FI" smtClean="0"/>
              <a:t>6.2.2024</a:t>
            </a:fld>
            <a:endParaRPr lang="fi-FI"/>
          </a:p>
        </p:txBody>
      </p:sp>
      <p:sp>
        <p:nvSpPr>
          <p:cNvPr id="5" name="Alatunnisteen paikkamerkki 4">
            <a:extLst>
              <a:ext uri="{FF2B5EF4-FFF2-40B4-BE49-F238E27FC236}">
                <a16:creationId xmlns:a16="http://schemas.microsoft.com/office/drawing/2014/main" id="{D561C923-60FC-B359-3CCD-5199B485CDF7}"/>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CD923703-D8DF-08F9-6E19-07BE259B743F}"/>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spTree>
    <p:extLst>
      <p:ext uri="{BB962C8B-B14F-4D97-AF65-F5344CB8AC3E}">
        <p14:creationId xmlns:p14="http://schemas.microsoft.com/office/powerpoint/2010/main" val="1317867485"/>
      </p:ext>
    </p:extLst>
  </p:cSld>
  <p:clrMapOvr>
    <a:masterClrMapping/>
  </p:clrMapOvr>
  <p:transition spd="med">
    <p:fade/>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72D1091-36B5-36B1-8E3D-36D8501B8224}"/>
              </a:ext>
            </a:extLst>
          </p:cNvPr>
          <p:cNvSpPr>
            <a:spLocks noGrp="1"/>
          </p:cNvSpPr>
          <p:nvPr>
            <p:ph type="body" sz="quarter" idx="15"/>
          </p:nvPr>
        </p:nvSpPr>
        <p:spPr/>
        <p:txBody>
          <a:bodyPr/>
          <a:lstStyle/>
          <a:p>
            <a:r>
              <a:rPr lang="fi-FI" dirty="0"/>
              <a:t>Alueella työssäkäyvät sukupuolen mukaan vuonna 2022, teknologiateollisuuden toimialat</a:t>
            </a:r>
          </a:p>
          <a:p>
            <a:endParaRPr lang="fi-FI" dirty="0"/>
          </a:p>
        </p:txBody>
      </p:sp>
      <p:sp>
        <p:nvSpPr>
          <p:cNvPr id="3" name="Dian numeron paikkamerkki 2">
            <a:extLst>
              <a:ext uri="{FF2B5EF4-FFF2-40B4-BE49-F238E27FC236}">
                <a16:creationId xmlns:a16="http://schemas.microsoft.com/office/drawing/2014/main" id="{1F102584-8392-1CF2-AC7C-401DECBE38C8}"/>
              </a:ext>
            </a:extLst>
          </p:cNvPr>
          <p:cNvSpPr>
            <a:spLocks noGrp="1"/>
          </p:cNvSpPr>
          <p:nvPr>
            <p:ph type="sldNum" sz="quarter" idx="12"/>
          </p:nvPr>
        </p:nvSpPr>
        <p:spPr/>
        <p:txBody>
          <a:bodyPr/>
          <a:lstStyle/>
          <a:p>
            <a:fld id="{6FCB6B90-8271-4E8F-82C1-E646FBB48A2E}" type="slidenum">
              <a:rPr lang="fi-FI" smtClean="0"/>
              <a:pPr/>
              <a:t>173</a:t>
            </a:fld>
            <a:endParaRPr lang="fi-FI"/>
          </a:p>
        </p:txBody>
      </p:sp>
      <p:sp>
        <p:nvSpPr>
          <p:cNvPr id="4" name="Päivämäärän paikkamerkki 3">
            <a:extLst>
              <a:ext uri="{FF2B5EF4-FFF2-40B4-BE49-F238E27FC236}">
                <a16:creationId xmlns:a16="http://schemas.microsoft.com/office/drawing/2014/main" id="{D24098AB-C44E-D4B2-461F-BCAC24DE0A8B}"/>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44C50B29-83D2-46F3-9CE6-1BC42F23A075}"/>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B974988C-571D-77F8-B7F2-C5F134869F7D}"/>
              </a:ext>
            </a:extLst>
          </p:cNvPr>
          <p:cNvGraphicFramePr>
            <a:graphicFrameLocks noGrp="1"/>
          </p:cNvGraphicFramePr>
          <p:nvPr>
            <p:ph sz="quarter" idx="17"/>
            <p:extLst>
              <p:ext uri="{D42A27DB-BD31-4B8C-83A1-F6EECF244321}">
                <p14:modId xmlns:p14="http://schemas.microsoft.com/office/powerpoint/2010/main" val="149896504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D743C9E2-4CEC-D267-4860-B06FEC60C952}"/>
              </a:ext>
            </a:extLst>
          </p:cNvPr>
          <p:cNvSpPr>
            <a:spLocks noGrp="1"/>
          </p:cNvSpPr>
          <p:nvPr>
            <p:ph type="body" sz="quarter" idx="18"/>
          </p:nvPr>
        </p:nvSpPr>
        <p:spPr>
          <a:xfrm>
            <a:off x="2334682" y="4727574"/>
            <a:ext cx="3989426" cy="165163"/>
          </a:xfrm>
        </p:spPr>
        <p:txBody>
          <a:bodyPr/>
          <a:lstStyle/>
          <a:p>
            <a:r>
              <a:rPr lang="fi-FI"/>
              <a:t>Lähde: Tilastokeskus, työssäkäyntitilasto, alueella työssäkäyvät</a:t>
            </a:r>
          </a:p>
          <a:p>
            <a:endParaRPr lang="fi-FI"/>
          </a:p>
        </p:txBody>
      </p:sp>
      <p:sp>
        <p:nvSpPr>
          <p:cNvPr id="6" name="Tekstiruutu 5">
            <a:extLst>
              <a:ext uri="{FF2B5EF4-FFF2-40B4-BE49-F238E27FC236}">
                <a16:creationId xmlns:a16="http://schemas.microsoft.com/office/drawing/2014/main" id="{331E00BB-EA0B-B004-BD3C-AC5F0364901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179286860"/>
      </p:ext>
    </p:extLst>
  </p:cSld>
  <p:clrMapOvr>
    <a:masterClrMapping/>
  </p:clrMapOvr>
  <p:transition spd="med">
    <p:fade/>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koko maa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174</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52612856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87A00659-CDFF-6AA5-8D57-A0FFD36082F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519992350"/>
      </p:ext>
    </p:extLst>
  </p:cSld>
  <p:clrMapOvr>
    <a:masterClrMapping/>
  </p:clrMapOvr>
  <p:transition spd="med">
    <p:fade/>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Uusimaa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175</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3633918776"/>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CAB520BF-89CE-A9B7-9A3F-91DCBE8CFA4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557835453"/>
      </p:ext>
    </p:extLst>
  </p:cSld>
  <p:clrMapOvr>
    <a:masterClrMapping/>
  </p:clrMapOvr>
  <p:transition spd="med">
    <p:fade/>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a:t>
            </a:r>
            <a:r>
              <a:rPr lang="fi-FI" dirty="0"/>
              <a:t>Varsinais-Suomi</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176</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2344195110"/>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DAA97378-2DE0-5316-709E-A26A3BDA7B4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963786649"/>
      </p:ext>
    </p:extLst>
  </p:cSld>
  <p:clrMapOvr>
    <a:masterClrMapping/>
  </p:clrMapOvr>
  <p:transition spd="med">
    <p:fade/>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a:t>
            </a:r>
            <a:r>
              <a:rPr lang="fi-FI" dirty="0"/>
              <a:t>Satakunta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177</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2400512952"/>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0802469F-323B-D691-31B3-199378333380}"/>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720175043"/>
      </p:ext>
    </p:extLst>
  </p:cSld>
  <p:clrMapOvr>
    <a:masterClrMapping/>
  </p:clrMapOvr>
  <p:transition spd="med">
    <p:fade/>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a:t>
            </a:r>
            <a:r>
              <a:rPr lang="fi-FI" dirty="0"/>
              <a:t>Kanta-Häme</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178</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2890647278"/>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49453571-6EBE-0469-8D3F-04D83CBDB580}"/>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565355196"/>
      </p:ext>
    </p:extLst>
  </p:cSld>
  <p:clrMapOvr>
    <a:masterClrMapping/>
  </p:clrMapOvr>
  <p:transition spd="med">
    <p:fade/>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a:t>
            </a:r>
            <a:r>
              <a:rPr lang="fi-FI" dirty="0"/>
              <a:t>Pirkanmaa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179</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948040156"/>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025C1448-44E3-71C9-9664-F5FA30B93A02}"/>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70523270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17 000 työpaikkaa eli viidennes Lapin kaikista työllisistä. Alalla työskentelee suoraan      8 300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Lapissa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7,2</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7 900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3507209"/>
      </p:ext>
    </p:extLst>
  </p:cSld>
  <p:clrMapOvr>
    <a:masterClrMapping/>
  </p:clrMapOvr>
  <p:transition spd="med">
    <p:fade/>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a:t>
            </a:r>
            <a:r>
              <a:rPr lang="fi-FI" dirty="0"/>
              <a:t>Päijät-Häme</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180</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922989674"/>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C2088931-45AD-C351-A4AF-2D5C3AB88B8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709674810"/>
      </p:ext>
    </p:extLst>
  </p:cSld>
  <p:clrMapOvr>
    <a:masterClrMapping/>
  </p:clrMapOvr>
  <p:transition spd="med">
    <p:fade/>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a:t>
            </a:r>
            <a:r>
              <a:rPr lang="fi-FI" dirty="0"/>
              <a:t>Kymenlaakso</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181</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388224065"/>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8F0678A7-C29F-666D-9025-F3C4E14E44C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152812006"/>
      </p:ext>
    </p:extLst>
  </p:cSld>
  <p:clrMapOvr>
    <a:masterClrMapping/>
  </p:clrMapOvr>
  <p:transition spd="med">
    <p:fade/>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Etelä-Karjala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182</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728339721"/>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3767B7F3-6ACE-13E9-4058-3CC7AA57CB46}"/>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793512006"/>
      </p:ext>
    </p:extLst>
  </p:cSld>
  <p:clrMapOvr>
    <a:masterClrMapping/>
  </p:clrMapOvr>
  <p:transition spd="med">
    <p:fade/>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Etelä-Savo</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183</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1893224921"/>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AB78A374-D0EB-F210-39AD-8EA04EA96D0B}"/>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484989426"/>
      </p:ext>
    </p:extLst>
  </p:cSld>
  <p:clrMapOvr>
    <a:masterClrMapping/>
  </p:clrMapOvr>
  <p:transition spd="med">
    <p:fade/>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Pohjois-Savo</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184</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430073128"/>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966C0ED0-B33B-E696-3A26-DAA2C1F829AA}"/>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707081766"/>
      </p:ext>
    </p:extLst>
  </p:cSld>
  <p:clrMapOvr>
    <a:masterClrMapping/>
  </p:clrMapOvr>
  <p:transition spd="med">
    <p:fade/>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Pohjois-Karjala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185</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879900645"/>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49EED7E3-0EFC-6D75-B39A-8E052358BE9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535620781"/>
      </p:ext>
    </p:extLst>
  </p:cSld>
  <p:clrMapOvr>
    <a:masterClrMapping/>
  </p:clrMapOvr>
  <p:transition spd="med">
    <p:fade/>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Keski-Suomi</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186</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1865326697"/>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4EE0E71B-E779-F042-73AD-6F33BBA2D7B9}"/>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803934491"/>
      </p:ext>
    </p:extLst>
  </p:cSld>
  <p:clrMapOvr>
    <a:masterClrMapping/>
  </p:clrMapOvr>
  <p:transition spd="med">
    <p:fade/>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Etelä</a:t>
            </a:r>
            <a:r>
              <a:rPr lang="fi-FI" dirty="0"/>
              <a:t>-P</a:t>
            </a:r>
            <a:r>
              <a:rPr lang="fi-FI" baseline="0" dirty="0"/>
              <a:t>ohjanmaa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187</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2885425215"/>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DF775216-2404-1F5E-2E9F-3BC8D70BF7FB}"/>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293298736"/>
      </p:ext>
    </p:extLst>
  </p:cSld>
  <p:clrMapOvr>
    <a:masterClrMapping/>
  </p:clrMapOvr>
  <p:transition spd="med">
    <p:fade/>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a:t>
            </a:r>
            <a:r>
              <a:rPr lang="fi-FI" dirty="0"/>
              <a:t>P</a:t>
            </a:r>
            <a:r>
              <a:rPr lang="fi-FI" baseline="0" dirty="0"/>
              <a:t>ohjanmaa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188</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2226196343"/>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D82A118C-430F-13F6-D50E-4CD8D9224EFC}"/>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335248681"/>
      </p:ext>
    </p:extLst>
  </p:cSld>
  <p:clrMapOvr>
    <a:masterClrMapping/>
  </p:clrMapOvr>
  <p:transition spd="med">
    <p:fade/>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Keski</a:t>
            </a:r>
            <a:r>
              <a:rPr lang="fi-FI" dirty="0"/>
              <a:t>-P</a:t>
            </a:r>
            <a:r>
              <a:rPr lang="fi-FI" baseline="0" dirty="0"/>
              <a:t>ohjanmaa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189</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1457882810"/>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3734C157-F73C-1122-93A2-FF9EB234AA7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
        <p:nvSpPr>
          <p:cNvPr id="8" name="Tekstiruutu 1">
            <a:extLst>
              <a:ext uri="{FF2B5EF4-FFF2-40B4-BE49-F238E27FC236}">
                <a16:creationId xmlns:a16="http://schemas.microsoft.com/office/drawing/2014/main" id="{BD3B2934-95A3-8F52-0574-D10422D3235D}"/>
              </a:ext>
            </a:extLst>
          </p:cNvPr>
          <p:cNvSpPr txBox="1"/>
          <p:nvPr/>
        </p:nvSpPr>
        <p:spPr>
          <a:xfrm>
            <a:off x="2780993" y="2161315"/>
            <a:ext cx="2934013" cy="241970"/>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100" spc="-40" dirty="0"/>
              <a:t>Liian pieni henkilömäärä raportoitavaksi</a:t>
            </a:r>
          </a:p>
        </p:txBody>
      </p:sp>
    </p:spTree>
    <p:extLst>
      <p:ext uri="{BB962C8B-B14F-4D97-AF65-F5344CB8AC3E}">
        <p14:creationId xmlns:p14="http://schemas.microsoft.com/office/powerpoint/2010/main" val="186820375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54 %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80 000 työpaikkaa eli lähes kolmannes Pirkanmaan kaikista työllisistä. Alalla työskentelee suoraan 38 100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Pirkanmaalla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10,6</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38 800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8463701"/>
      </p:ext>
    </p:extLst>
  </p:cSld>
  <p:clrMapOvr>
    <a:masterClrMapping/>
  </p:clrMapOvr>
  <p:transition spd="med">
    <p:fade/>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Pohjois</a:t>
            </a:r>
            <a:r>
              <a:rPr lang="fi-FI" dirty="0"/>
              <a:t>-P</a:t>
            </a:r>
            <a:r>
              <a:rPr lang="fi-FI" baseline="0" dirty="0"/>
              <a:t>ohjanmaa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190</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479389015"/>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C2184F5E-1B04-CCE0-7722-684F20A3700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841206702"/>
      </p:ext>
    </p:extLst>
  </p:cSld>
  <p:clrMapOvr>
    <a:masterClrMapping/>
  </p:clrMapOvr>
  <p:transition spd="med">
    <p:fade/>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Kainuu</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191</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2701949846"/>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F0B69F2B-0D2B-8973-3B9E-404BF5B4C70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20523099"/>
      </p:ext>
    </p:extLst>
  </p:cSld>
  <p:clrMapOvr>
    <a:masterClrMapping/>
  </p:clrMapOvr>
  <p:transition spd="med">
    <p:fade/>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Lappi</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192</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103725024"/>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22F535D6-E9FC-3E58-716F-DBA20B62ABF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948016195"/>
      </p:ext>
    </p:extLst>
  </p:cSld>
  <p:clrMapOvr>
    <a:masterClrMapping/>
  </p:clrMapOvr>
  <p:transition spd="med">
    <p:fade/>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08480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05B86D9A-A939-9F31-D5CA-68277454740C}"/>
              </a:ext>
            </a:extLst>
          </p:cNvPr>
          <p:cNvSpPr>
            <a:spLocks noGrp="1"/>
          </p:cNvSpPr>
          <p:nvPr>
            <p:ph type="body" sz="quarter" idx="15"/>
          </p:nvPr>
        </p:nvSpPr>
        <p:spPr/>
        <p:txBody>
          <a:bodyPr/>
          <a:lstStyle/>
          <a:p>
            <a:r>
              <a:rPr lang="fi-FI" dirty="0"/>
              <a:t>Sisällys</a:t>
            </a:r>
          </a:p>
        </p:txBody>
      </p:sp>
      <p:sp>
        <p:nvSpPr>
          <p:cNvPr id="3" name="Dian numeron paikkamerkki 2">
            <a:extLst>
              <a:ext uri="{FF2B5EF4-FFF2-40B4-BE49-F238E27FC236}">
                <a16:creationId xmlns:a16="http://schemas.microsoft.com/office/drawing/2014/main" id="{BABCE9AF-5D59-B695-ECC5-EB8BE68DD344}"/>
              </a:ext>
            </a:extLst>
          </p:cNvPr>
          <p:cNvSpPr>
            <a:spLocks noGrp="1"/>
          </p:cNvSpPr>
          <p:nvPr>
            <p:ph type="sldNum" sz="quarter" idx="12"/>
          </p:nvPr>
        </p:nvSpPr>
        <p:spPr/>
        <p:txBody>
          <a:bodyPr/>
          <a:lstStyle/>
          <a:p>
            <a:fld id="{6FCB6B90-8271-4E8F-82C1-E646FBB48A2E}" type="slidenum">
              <a:rPr lang="fi-FI" smtClean="0"/>
              <a:pPr/>
              <a:t>2</a:t>
            </a:fld>
            <a:endParaRPr lang="fi-FI"/>
          </a:p>
        </p:txBody>
      </p:sp>
      <p:sp>
        <p:nvSpPr>
          <p:cNvPr id="4" name="Päivämäärän paikkamerkki 3">
            <a:extLst>
              <a:ext uri="{FF2B5EF4-FFF2-40B4-BE49-F238E27FC236}">
                <a16:creationId xmlns:a16="http://schemas.microsoft.com/office/drawing/2014/main" id="{EA05D10B-312E-557E-0385-CC4C20768E5B}"/>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2D5B9CE6-FD32-BC7B-D1C5-C64B39A50A30}"/>
              </a:ext>
            </a:extLst>
          </p:cNvPr>
          <p:cNvSpPr>
            <a:spLocks noGrp="1"/>
          </p:cNvSpPr>
          <p:nvPr>
            <p:ph type="ftr" sz="quarter" idx="11"/>
          </p:nvPr>
        </p:nvSpPr>
        <p:spPr/>
        <p:txBody>
          <a:bodyPr/>
          <a:lstStyle/>
          <a:p>
            <a:r>
              <a:rPr lang="fi-FI"/>
              <a:t>Teknologiateollisuus</a:t>
            </a:r>
          </a:p>
        </p:txBody>
      </p:sp>
      <p:sp>
        <p:nvSpPr>
          <p:cNvPr id="6" name="Sisällön paikkamerkki 5">
            <a:extLst>
              <a:ext uri="{FF2B5EF4-FFF2-40B4-BE49-F238E27FC236}">
                <a16:creationId xmlns:a16="http://schemas.microsoft.com/office/drawing/2014/main" id="{AA22E984-1A11-4024-34C5-B3F688E4A214}"/>
              </a:ext>
            </a:extLst>
          </p:cNvPr>
          <p:cNvSpPr>
            <a:spLocks noGrp="1"/>
          </p:cNvSpPr>
          <p:nvPr>
            <p:ph sz="quarter" idx="17"/>
          </p:nvPr>
        </p:nvSpPr>
        <p:spPr/>
        <p:txBody>
          <a:bodyPr numCol="2">
            <a:noAutofit/>
          </a:bodyPr>
          <a:lstStyle/>
          <a:p>
            <a:pPr marL="285750" indent="-285750">
              <a:lnSpc>
                <a:spcPct val="100000"/>
              </a:lnSpc>
              <a:buFont typeface="Arial" panose="020B0604020202020204" pitchFamily="34" charset="0"/>
              <a:buChar char="•"/>
            </a:pPr>
            <a:r>
              <a:rPr lang="fi-FI" dirty="0">
                <a:hlinkClick r:id="rId2" action="ppaction://hlinksldjump"/>
              </a:rPr>
              <a:t>Teknologiateollisuuden tilanne alueittain</a:t>
            </a:r>
            <a:r>
              <a:rPr lang="fi-FI" dirty="0"/>
              <a:t> </a:t>
            </a:r>
          </a:p>
          <a:p>
            <a:pPr marL="757082" lvl="1" indent="-285750">
              <a:lnSpc>
                <a:spcPct val="100000"/>
              </a:lnSpc>
              <a:buFont typeface="Arial" panose="020B0604020202020204" pitchFamily="34" charset="0"/>
              <a:buChar char="•"/>
            </a:pPr>
            <a:r>
              <a:rPr lang="fi-FI" sz="1400" dirty="0">
                <a:hlinkClick r:id="rId3" action="ppaction://hlinksldjump"/>
              </a:rPr>
              <a:t>Maakunnittaiset koontikalvot</a:t>
            </a:r>
            <a:endParaRPr lang="fi-FI" sz="1400" dirty="0"/>
          </a:p>
          <a:p>
            <a:pPr marL="757082" lvl="1" indent="-285750">
              <a:lnSpc>
                <a:spcPct val="100000"/>
              </a:lnSpc>
              <a:buFont typeface="Arial" panose="020B0604020202020204" pitchFamily="34" charset="0"/>
              <a:buChar char="•"/>
            </a:pPr>
            <a:r>
              <a:rPr lang="fi-FI" sz="1400" dirty="0">
                <a:hlinkClick r:id="rId4" action="ppaction://hlinksldjump"/>
              </a:rPr>
              <a:t>Maakunnittaiset liikevaihtoindeksit</a:t>
            </a:r>
            <a:endParaRPr lang="fi-FI" sz="1400" dirty="0"/>
          </a:p>
          <a:p>
            <a:pPr marL="285750" indent="-285750">
              <a:lnSpc>
                <a:spcPct val="100000"/>
              </a:lnSpc>
              <a:buFont typeface="Arial" panose="020B0604020202020204" pitchFamily="34" charset="0"/>
              <a:buChar char="•"/>
            </a:pPr>
            <a:r>
              <a:rPr lang="fi-FI" dirty="0">
                <a:hlinkClick r:id="rId5" action="ppaction://hlinksldjump"/>
              </a:rPr>
              <a:t>Investoinnit</a:t>
            </a:r>
            <a:endParaRPr lang="fi-FI" dirty="0"/>
          </a:p>
          <a:p>
            <a:pPr marL="285750" indent="-285750">
              <a:lnSpc>
                <a:spcPct val="100000"/>
              </a:lnSpc>
              <a:buFont typeface="Arial" panose="020B0604020202020204" pitchFamily="34" charset="0"/>
              <a:buChar char="•"/>
            </a:pPr>
            <a:r>
              <a:rPr lang="fi-FI" dirty="0">
                <a:hlinkClick r:id="rId6" action="ppaction://hlinksldjump"/>
              </a:rPr>
              <a:t>Henkilöstön rakenne (työntekijät &amp; toimihenkilöt)</a:t>
            </a:r>
            <a:endParaRPr lang="fi-FI" dirty="0"/>
          </a:p>
          <a:p>
            <a:pPr marL="285750" indent="-285750">
              <a:lnSpc>
                <a:spcPct val="100000"/>
              </a:lnSpc>
              <a:buFont typeface="Arial" panose="020B0604020202020204" pitchFamily="34" charset="0"/>
              <a:buChar char="•"/>
            </a:pPr>
            <a:r>
              <a:rPr lang="fi-FI" dirty="0">
                <a:hlinkClick r:id="rId7" action="ppaction://hlinksldjump"/>
              </a:rPr>
              <a:t>Henkilöstön ikäjakauma, työntekijät</a:t>
            </a:r>
            <a:endParaRPr lang="fi-FI" dirty="0"/>
          </a:p>
          <a:p>
            <a:pPr marL="285750" indent="-285750">
              <a:lnSpc>
                <a:spcPct val="100000"/>
              </a:lnSpc>
              <a:buFont typeface="Arial" panose="020B0604020202020204" pitchFamily="34" charset="0"/>
              <a:buChar char="•"/>
            </a:pPr>
            <a:r>
              <a:rPr lang="fi-FI" dirty="0">
                <a:hlinkClick r:id="rId8" action="ppaction://hlinksldjump"/>
              </a:rPr>
              <a:t>Henkilöstön ikäjakauma, toimihenkilöt</a:t>
            </a:r>
            <a:r>
              <a:rPr lang="fi-FI" dirty="0"/>
              <a:t> </a:t>
            </a:r>
          </a:p>
          <a:p>
            <a:pPr marL="285750" indent="-285750">
              <a:lnSpc>
                <a:spcPct val="100000"/>
              </a:lnSpc>
              <a:buFont typeface="Arial" panose="020B0604020202020204" pitchFamily="34" charset="0"/>
              <a:buChar char="•"/>
            </a:pPr>
            <a:r>
              <a:rPr lang="fi-FI" dirty="0">
                <a:hlinkClick r:id="rId9" action="ppaction://hlinksldjump"/>
              </a:rPr>
              <a:t>Työntekijöiden ammattinimikkeet</a:t>
            </a:r>
            <a:endParaRPr lang="fi-FI" dirty="0"/>
          </a:p>
          <a:p>
            <a:pPr marL="285750" indent="-285750">
              <a:lnSpc>
                <a:spcPct val="100000"/>
              </a:lnSpc>
              <a:buFont typeface="Arial" panose="020B0604020202020204" pitchFamily="34" charset="0"/>
              <a:buChar char="•"/>
            </a:pPr>
            <a:r>
              <a:rPr lang="fi-FI" dirty="0">
                <a:hlinkClick r:id="rId10" action="ppaction://hlinksldjump"/>
              </a:rPr>
              <a:t>Tekniikan alan koulutuksen vetovoima</a:t>
            </a:r>
            <a:endParaRPr lang="fi-FI" dirty="0"/>
          </a:p>
          <a:p>
            <a:pPr marL="285750" indent="-285750">
              <a:lnSpc>
                <a:spcPct val="100000"/>
              </a:lnSpc>
              <a:buFont typeface="Arial" panose="020B0604020202020204" pitchFamily="34" charset="0"/>
              <a:buChar char="•"/>
            </a:pPr>
            <a:r>
              <a:rPr lang="fi-FI" dirty="0">
                <a:hlinkClick r:id="rId11" action="ppaction://hlinksldjump"/>
              </a:rPr>
              <a:t>Henkilöstön koulutusaste</a:t>
            </a:r>
            <a:endParaRPr lang="fi-FI" dirty="0"/>
          </a:p>
          <a:p>
            <a:pPr marL="285750" indent="-285750">
              <a:lnSpc>
                <a:spcPct val="100000"/>
              </a:lnSpc>
              <a:buFont typeface="Arial" panose="020B0604020202020204" pitchFamily="34" charset="0"/>
              <a:buChar char="•"/>
            </a:pPr>
            <a:r>
              <a:rPr lang="fi-FI" dirty="0">
                <a:hlinkClick r:id="rId12" action="ppaction://hlinksldjump"/>
              </a:rPr>
              <a:t>Henkilöstön koulutusala</a:t>
            </a:r>
            <a:endParaRPr lang="fi-FI" dirty="0"/>
          </a:p>
          <a:p>
            <a:pPr marL="285750" indent="-285750">
              <a:lnSpc>
                <a:spcPct val="100000"/>
              </a:lnSpc>
              <a:buFont typeface="Arial" panose="020B0604020202020204" pitchFamily="34" charset="0"/>
              <a:buChar char="•"/>
            </a:pPr>
            <a:r>
              <a:rPr lang="fi-FI" dirty="0">
                <a:hlinkClick r:id="rId13" action="ppaction://hlinksldjump"/>
              </a:rPr>
              <a:t>Henkilöstö sukupuolen mukaan</a:t>
            </a:r>
            <a:endParaRPr lang="fi-FI" dirty="0"/>
          </a:p>
          <a:p>
            <a:pPr>
              <a:lnSpc>
                <a:spcPct val="100000"/>
              </a:lnSpc>
            </a:pPr>
            <a:endParaRPr lang="fi-FI" dirty="0"/>
          </a:p>
        </p:txBody>
      </p:sp>
      <p:sp>
        <p:nvSpPr>
          <p:cNvPr id="7" name="Tekstin paikkamerkki 6">
            <a:extLst>
              <a:ext uri="{FF2B5EF4-FFF2-40B4-BE49-F238E27FC236}">
                <a16:creationId xmlns:a16="http://schemas.microsoft.com/office/drawing/2014/main" id="{4650C37A-C20C-2F17-3534-AB27A4659448}"/>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1753406824"/>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93 %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42 000 työpaikkaa eli kolmannes Pohjanmaan kaikista työllisistä. Alalla työskentelee suoraan 19 800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6,6</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19 400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3371311"/>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Pohjois-Karjalassa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42 %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65 %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15 000 työpaikkaa eli reilu viidennes Pohjois-Karjalan kaikista työllisistä. Alalla työskentelee suoraan 7 200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-Karjalassa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1,6</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7 000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1854673"/>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Pohjois-Pohjanmaalla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90 %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56 000 työpaikkaa eli reilu neljännes Pohjois-Pohjanmaan kaikista työllisistä. Alalla työskentelee suoraan 26 200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9,3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a:solidFill>
                            <a:srgbClr val="000000"/>
                          </a:solidFill>
                          <a:latin typeface="+mn-lt"/>
                          <a:ea typeface="ＭＳ Ｐゴシック" pitchFamily="34" charset="-128"/>
                        </a:rPr>
                        <a:t>26 200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7472548"/>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Pohjois-Savossa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24 000 työpaikkaa eli reilu viidennes Pohjois-Savon kaikista työllisistä. Alalla työskentelee suoraan 11 200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2,6</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a:solidFill>
                            <a:srgbClr val="000000"/>
                          </a:solidFill>
                          <a:latin typeface="+mn-lt"/>
                          <a:ea typeface="ＭＳ Ｐゴシック" pitchFamily="34" charset="-128"/>
                        </a:rPr>
                        <a:t>11 200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8430058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Satakunnassa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28 000 työpaikkaa eli reilu neljännes Satakunnan kaikista työllisistä. Alalla työskentelee suoraan 13 300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Satakunnassa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6,6</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13 100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0882757"/>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Uudellamaalla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238 000 työpaikkaa eli noin neljännes Uudenmaan kaikista työllisistä. Alalla työskentelee suoraan 111 800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Uudellamaalla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36,6</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113 200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845647"/>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Varsinais-Suomessa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66 000 työpaikkaa eli reilu neljännes Varsinais-Suomen kaikista työllisistä. Alalla työskentelee suoraan 31 600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Varsinais-Suomessa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8,3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105</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31 500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330 100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9390883"/>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F4880BA-B0AE-013F-FE58-0F60D2E04873}"/>
              </a:ext>
            </a:extLst>
          </p:cNvPr>
          <p:cNvSpPr>
            <a:spLocks noGrp="1"/>
          </p:cNvSpPr>
          <p:nvPr>
            <p:ph type="body" sz="quarter" idx="15"/>
          </p:nvPr>
        </p:nvSpPr>
        <p:spPr/>
        <p:txBody>
          <a:bodyPr/>
          <a:lstStyle/>
          <a:p>
            <a:r>
              <a:rPr lang="fi-FI" dirty="0"/>
              <a:t>Maakunnittaiset </a:t>
            </a:r>
            <a:r>
              <a:rPr lang="fi-FI" dirty="0" err="1"/>
              <a:t>liikevaihtondeksit</a:t>
            </a:r>
            <a:endParaRPr lang="fi-FI" dirty="0"/>
          </a:p>
        </p:txBody>
      </p:sp>
      <p:sp>
        <p:nvSpPr>
          <p:cNvPr id="3" name="Dian numeron paikkamerkki 2">
            <a:extLst>
              <a:ext uri="{FF2B5EF4-FFF2-40B4-BE49-F238E27FC236}">
                <a16:creationId xmlns:a16="http://schemas.microsoft.com/office/drawing/2014/main" id="{9D1FE8A5-3B54-97BB-7305-2798731EC097}"/>
              </a:ext>
            </a:extLst>
          </p:cNvPr>
          <p:cNvSpPr>
            <a:spLocks noGrp="1"/>
          </p:cNvSpPr>
          <p:nvPr>
            <p:ph type="sldNum" sz="quarter" idx="12"/>
          </p:nvPr>
        </p:nvSpPr>
        <p:spPr/>
        <p:txBody>
          <a:bodyPr/>
          <a:lstStyle/>
          <a:p>
            <a:fld id="{6FCB6B90-8271-4E8F-82C1-E646FBB48A2E}" type="slidenum">
              <a:rPr lang="fi-FI" smtClean="0"/>
              <a:pPr/>
              <a:t>27</a:t>
            </a:fld>
            <a:endParaRPr lang="fi-FI"/>
          </a:p>
        </p:txBody>
      </p:sp>
      <p:sp>
        <p:nvSpPr>
          <p:cNvPr id="4" name="Päivämäärän paikkamerkki 3">
            <a:extLst>
              <a:ext uri="{FF2B5EF4-FFF2-40B4-BE49-F238E27FC236}">
                <a16:creationId xmlns:a16="http://schemas.microsoft.com/office/drawing/2014/main" id="{2986B923-12BD-26C7-C957-85C6F1CBC213}"/>
              </a:ext>
            </a:extLst>
          </p:cNvPr>
          <p:cNvSpPr>
            <a:spLocks noGrp="1"/>
          </p:cNvSpPr>
          <p:nvPr>
            <p:ph type="dt" sz="half" idx="10"/>
          </p:nvPr>
        </p:nvSpPr>
        <p:spPr/>
        <p:txBody>
          <a:bodyPr/>
          <a:lstStyle/>
          <a:p>
            <a:fld id="{33A50D0A-99B9-48FE-8B08-047EE10ADBDA}" type="datetime1">
              <a:rPr lang="fi-FI" smtClean="0"/>
              <a:t>6.2.2024</a:t>
            </a:fld>
            <a:endParaRPr lang="fi-FI"/>
          </a:p>
        </p:txBody>
      </p:sp>
      <p:sp>
        <p:nvSpPr>
          <p:cNvPr id="5" name="Alatunnisteen paikkamerkki 4">
            <a:extLst>
              <a:ext uri="{FF2B5EF4-FFF2-40B4-BE49-F238E27FC236}">
                <a16:creationId xmlns:a16="http://schemas.microsoft.com/office/drawing/2014/main" id="{9B628DBB-A278-6564-01FD-5086D27FC866}"/>
              </a:ext>
            </a:extLst>
          </p:cNvPr>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1424355330"/>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alan merkittävimmillä alueilla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D3C513D1-AFFB-34BE-2842-2264138975B0}"/>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D3C513D1-AFFB-34BE-2842-2264138975B0}"/>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1535896550"/>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31015168-3B54-9057-0D3C-488B43203BDD}"/>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31015168-3B54-9057-0D3C-488B43203BDD}"/>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417330065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0288A13D-D380-CCD5-D61A-AE30C283C53B}"/>
              </a:ext>
            </a:extLst>
          </p:cNvPr>
          <p:cNvSpPr>
            <a:spLocks noGrp="1"/>
          </p:cNvSpPr>
          <p:nvPr>
            <p:ph type="body" sz="quarter" idx="15"/>
          </p:nvPr>
        </p:nvSpPr>
        <p:spPr/>
        <p:txBody>
          <a:bodyPr/>
          <a:lstStyle/>
          <a:p>
            <a:r>
              <a:rPr lang="fi-FI" dirty="0"/>
              <a:t>Teknologiateollisuuden tilanne alueittain</a:t>
            </a:r>
          </a:p>
          <a:p>
            <a:endParaRPr lang="fi-FI" dirty="0"/>
          </a:p>
          <a:p>
            <a:endParaRPr lang="fi-FI" dirty="0"/>
          </a:p>
          <a:p>
            <a:endParaRPr lang="fi-FI" sz="1200" dirty="0"/>
          </a:p>
          <a:p>
            <a:endParaRPr lang="fi-FI" dirty="0"/>
          </a:p>
        </p:txBody>
      </p:sp>
      <p:sp>
        <p:nvSpPr>
          <p:cNvPr id="3" name="Dian numeron paikkamerkki 2">
            <a:extLst>
              <a:ext uri="{FF2B5EF4-FFF2-40B4-BE49-F238E27FC236}">
                <a16:creationId xmlns:a16="http://schemas.microsoft.com/office/drawing/2014/main" id="{9C283363-EF08-2F5A-5BEE-2EE5855D6C4B}"/>
              </a:ext>
            </a:extLst>
          </p:cNvPr>
          <p:cNvSpPr>
            <a:spLocks noGrp="1"/>
          </p:cNvSpPr>
          <p:nvPr>
            <p:ph type="sldNum" sz="quarter" idx="12"/>
          </p:nvPr>
        </p:nvSpPr>
        <p:spPr/>
        <p:txBody>
          <a:bodyPr/>
          <a:lstStyle/>
          <a:p>
            <a:fld id="{6FCB6B90-8271-4E8F-82C1-E646FBB48A2E}" type="slidenum">
              <a:rPr lang="fi-FI" smtClean="0"/>
              <a:pPr/>
              <a:t>3</a:t>
            </a:fld>
            <a:endParaRPr lang="fi-FI"/>
          </a:p>
        </p:txBody>
      </p:sp>
      <p:sp>
        <p:nvSpPr>
          <p:cNvPr id="4" name="Päivämäärän paikkamerkki 3">
            <a:extLst>
              <a:ext uri="{FF2B5EF4-FFF2-40B4-BE49-F238E27FC236}">
                <a16:creationId xmlns:a16="http://schemas.microsoft.com/office/drawing/2014/main" id="{2F6B00C0-F21D-F8CB-162C-6A37D3D2F0FE}"/>
              </a:ext>
            </a:extLst>
          </p:cNvPr>
          <p:cNvSpPr>
            <a:spLocks noGrp="1"/>
          </p:cNvSpPr>
          <p:nvPr>
            <p:ph type="dt" sz="half" idx="10"/>
          </p:nvPr>
        </p:nvSpPr>
        <p:spPr/>
        <p:txBody>
          <a:bodyPr/>
          <a:lstStyle/>
          <a:p>
            <a:fld id="{33A50D0A-99B9-48FE-8B08-047EE10ADBDA}" type="datetime1">
              <a:rPr lang="fi-FI" smtClean="0"/>
              <a:t>6.2.2024</a:t>
            </a:fld>
            <a:endParaRPr lang="fi-FI"/>
          </a:p>
        </p:txBody>
      </p:sp>
      <p:sp>
        <p:nvSpPr>
          <p:cNvPr id="5" name="Alatunnisteen paikkamerkki 4">
            <a:extLst>
              <a:ext uri="{FF2B5EF4-FFF2-40B4-BE49-F238E27FC236}">
                <a16:creationId xmlns:a16="http://schemas.microsoft.com/office/drawing/2014/main" id="{6CD98B03-2046-D00B-D118-6E088082167B}"/>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82BE9101-451B-F912-6A59-87B4DA6CFA42}"/>
              </a:ext>
            </a:extLst>
          </p:cNvPr>
          <p:cNvSpPr txBox="1"/>
          <p:nvPr/>
        </p:nvSpPr>
        <p:spPr>
          <a:xfrm>
            <a:off x="1072800" y="3624708"/>
            <a:ext cx="7570294" cy="919089"/>
          </a:xfrm>
          <a:prstGeom prst="rect">
            <a:avLst/>
          </a:prstGeom>
          <a:noFill/>
        </p:spPr>
        <p:txBody>
          <a:bodyPr wrap="square" lIns="36000" tIns="36000" rIns="36000" bIns="36000" rtlCol="0">
            <a:spAutoFit/>
          </a:bodyPr>
          <a:lstStyle/>
          <a:p>
            <a:r>
              <a:rPr lang="fi-FI" sz="1100" dirty="0">
                <a:solidFill>
                  <a:schemeClr val="bg1"/>
                </a:solidFill>
              </a:rPr>
              <a:t>Tämän osion tiedot löytyvät myös Teknologiateollisuus ry:n verkkosivuilta: </a:t>
            </a:r>
            <a:r>
              <a:rPr lang="fi-FI" sz="1100" dirty="0">
                <a:solidFill>
                  <a:schemeClr val="bg1"/>
                </a:solidFill>
                <a:hlinkClick r:id="rId3"/>
              </a:rPr>
              <a:t>https://teknologiateollisuus.fi/fi/talous-ja-toimiala/talousnakymat</a:t>
            </a:r>
            <a:endParaRPr lang="fi-FI" sz="1100" dirty="0">
              <a:solidFill>
                <a:schemeClr val="bg1"/>
              </a:solidFill>
            </a:endParaRPr>
          </a:p>
          <a:p>
            <a:endParaRPr lang="fi-FI" sz="1100" dirty="0">
              <a:solidFill>
                <a:schemeClr val="bg1"/>
              </a:solidFill>
            </a:endParaRPr>
          </a:p>
          <a:p>
            <a:r>
              <a:rPr lang="fi-FI" sz="1100" dirty="0">
                <a:solidFill>
                  <a:schemeClr val="bg1"/>
                </a:solidFill>
              </a:rPr>
              <a:t>Osio päivitetään neljä kertaa vuodessa Talousnäkymien julkaisun yhteydessä (helmikuu, toukokuu, elokuu ja marraskuu).</a:t>
            </a:r>
          </a:p>
        </p:txBody>
      </p:sp>
      <p:sp>
        <p:nvSpPr>
          <p:cNvPr id="7" name="Tekstiruutu 6">
            <a:extLst>
              <a:ext uri="{FF2B5EF4-FFF2-40B4-BE49-F238E27FC236}">
                <a16:creationId xmlns:a16="http://schemas.microsoft.com/office/drawing/2014/main" id="{4ECEABF6-3151-DC74-ABC5-8F21E5706E0A}"/>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690151923"/>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AD17BEDA-62AB-4276-2598-47626DEB5D31}"/>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AD17BEDA-62AB-4276-2598-47626DEB5D31}"/>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1577087571"/>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4017A210-DE17-9E07-3163-573C5C4F7377}"/>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4017A210-DE17-9E07-3163-573C5C4F7377}"/>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4073917404"/>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Kaakkois</a:t>
            </a:r>
            <a:r>
              <a:rPr lang="fi-FI"/>
              <a:t>-Suomessa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7C1F7ACA-6E48-E102-7CB8-7F0D4FA33604}"/>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7C1F7ACA-6E48-E102-7CB8-7F0D4FA33604}"/>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3071498469"/>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CEAB3441-D16A-D980-8500-89E44B0A2D80}"/>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CEAB3441-D16A-D980-8500-89E44B0A2D80}"/>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4276321020"/>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DEF6AB4D-CCF0-9D0C-E5F2-502C0D0EF33B}"/>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DEF6AB4D-CCF0-9D0C-E5F2-502C0D0EF33B}"/>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812514303"/>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5C283159-302D-32F2-1BB0-918E2C4CEDA3}"/>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5C283159-302D-32F2-1BB0-918E2C4CEDA3}"/>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1723456984"/>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EFB865C2-C6B2-923A-EFFA-46F502F406B7}"/>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EFB865C2-C6B2-923A-EFFA-46F502F406B7}"/>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306528166"/>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8D5238D4-C97C-E925-233C-57BD2F3B4E67}"/>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8D5238D4-C97C-E925-233C-57BD2F3B4E67}"/>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898908919"/>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709FA856-5531-4262-D67D-5E3A76A6392D}"/>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709FA856-5531-4262-D67D-5E3A76A6392D}"/>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2378820786"/>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0D281C45-6E81-EA23-567E-E09BDFEC63B4}"/>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0D281C45-6E81-EA23-567E-E09BDFEC63B4}"/>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315615529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FF46846-6019-4A97-9B81-047703C41449}"/>
              </a:ext>
            </a:extLst>
          </p:cNvPr>
          <p:cNvSpPr>
            <a:spLocks noGrp="1"/>
          </p:cNvSpPr>
          <p:nvPr>
            <p:ph type="body" sz="quarter" idx="15"/>
          </p:nvPr>
        </p:nvSpPr>
        <p:spPr/>
        <p:txBody>
          <a:bodyPr/>
          <a:lstStyle/>
          <a:p>
            <a:r>
              <a:rPr lang="fi-FI" dirty="0"/>
              <a:t>Teknologiateollisuus alueittain 7.2.2024</a:t>
            </a:r>
          </a:p>
        </p:txBody>
      </p:sp>
      <p:sp>
        <p:nvSpPr>
          <p:cNvPr id="3" name="Dian numeron paikkamerkki 2">
            <a:extLst>
              <a:ext uri="{FF2B5EF4-FFF2-40B4-BE49-F238E27FC236}">
                <a16:creationId xmlns:a16="http://schemas.microsoft.com/office/drawing/2014/main" id="{F1501574-C9FC-4C36-85FB-D1DE3E4A7A43}"/>
              </a:ext>
            </a:extLst>
          </p:cNvPr>
          <p:cNvSpPr>
            <a:spLocks noGrp="1"/>
          </p:cNvSpPr>
          <p:nvPr>
            <p:ph type="sldNum" sz="quarter" idx="12"/>
          </p:nvPr>
        </p:nvSpPr>
        <p:spPr/>
        <p:txBody>
          <a:bodyPr/>
          <a:lstStyle/>
          <a:p>
            <a:fld id="{6FCB6B90-8271-4E8F-82C1-E646FBB48A2E}" type="slidenum">
              <a:rPr lang="fi-FI" smtClean="0"/>
              <a:pPr/>
              <a:t>4</a:t>
            </a:fld>
            <a:endParaRPr lang="fi-FI"/>
          </a:p>
        </p:txBody>
      </p:sp>
      <p:sp>
        <p:nvSpPr>
          <p:cNvPr id="4" name="Päivämäärän paikkamerkki 3">
            <a:extLst>
              <a:ext uri="{FF2B5EF4-FFF2-40B4-BE49-F238E27FC236}">
                <a16:creationId xmlns:a16="http://schemas.microsoft.com/office/drawing/2014/main" id="{7487A687-CD81-43A7-AE05-B825043A25ED}"/>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9CEC7F99-0A4B-473D-9B1D-65A59959BCE0}"/>
              </a:ext>
            </a:extLst>
          </p:cNvPr>
          <p:cNvSpPr>
            <a:spLocks noGrp="1"/>
          </p:cNvSpPr>
          <p:nvPr>
            <p:ph type="ftr" sz="quarter" idx="11"/>
          </p:nvPr>
        </p:nvSpPr>
        <p:spPr/>
        <p:txBody>
          <a:bodyPr/>
          <a:lstStyle/>
          <a:p>
            <a:r>
              <a:rPr lang="fi-FI"/>
              <a:t>Teknologiateollisuus</a:t>
            </a:r>
          </a:p>
        </p:txBody>
      </p:sp>
      <p:sp>
        <p:nvSpPr>
          <p:cNvPr id="6" name="Sisällön paikkamerkki 5">
            <a:extLst>
              <a:ext uri="{FF2B5EF4-FFF2-40B4-BE49-F238E27FC236}">
                <a16:creationId xmlns:a16="http://schemas.microsoft.com/office/drawing/2014/main" id="{4B4EBBC5-0BE4-4914-88D0-14756726525D}"/>
              </a:ext>
            </a:extLst>
          </p:cNvPr>
          <p:cNvSpPr>
            <a:spLocks noGrp="1"/>
          </p:cNvSpPr>
          <p:nvPr>
            <p:ph sz="quarter" idx="17"/>
          </p:nvPr>
        </p:nvSpPr>
        <p:spPr/>
        <p:txBody>
          <a:bodyPr>
            <a:noAutofit/>
          </a:bodyPr>
          <a:lstStyle/>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Teknologiayritysten liikevaihto kasvoi vuonna 2022 kaikilla ELY-alueilla. </a:t>
            </a:r>
            <a:endParaRPr lang="fi-FI" sz="1050" dirty="0"/>
          </a:p>
          <a:p>
            <a:pPr marL="757082" lvl="1" indent="-285750">
              <a:lnSpc>
                <a:spcPct val="100000"/>
              </a:lnSpc>
              <a:buFont typeface="Arial" panose="020B0604020202020204" pitchFamily="34" charset="0"/>
              <a:buChar char="•"/>
            </a:pPr>
            <a:r>
              <a:rPr lang="fi-FI" sz="900" dirty="0">
                <a:effectLst/>
                <a:latin typeface="Verdana" panose="020B0604030504040204" pitchFamily="34" charset="0"/>
                <a:ea typeface="Verdana" panose="020B0604030504040204" pitchFamily="34" charset="0"/>
                <a:cs typeface="Verdana" panose="020B0604030504040204" pitchFamily="34" charset="0"/>
              </a:rPr>
              <a:t>Voimakka</a:t>
            </a:r>
            <a:r>
              <a:rPr lang="fi-FI" sz="900" dirty="0"/>
              <a:t>inta kasvu oli Satakunnassa, jossa liikevaihto kasvoi peräti 38 prosenttia. Seuraavaksi eniten liikevaihto kasvoi Lapissa, +23 %, Uudellamaalla +20 % ja Pohjanmaalla, +18 %. Pienintä liikevaihdon kasvu oli Keski-Suomessa +4 % ja Pohjois-Karjalassa, +7 %. *</a:t>
            </a:r>
          </a:p>
          <a:p>
            <a:pPr marL="285750" indent="-285750">
              <a:lnSpc>
                <a:spcPct val="100000"/>
              </a:lnSpc>
              <a:buFont typeface="Arial" panose="020B0604020202020204" pitchFamily="34" charset="0"/>
              <a:buChar char="•"/>
            </a:pPr>
            <a:r>
              <a:rPr lang="fi-FI" sz="1050" dirty="0"/>
              <a:t>Teknologiayritysten liikevaihto kehittyi epäyhtenäisesti eri alueilla vuoden kolmannella vuosineljänneksellä edelliseen neljännekseen verrattuna. Nopeinta liikevaihdon kasvu oli huhti-kesäkuussa Kainuussa (+25,5 %), Keski-Suomessa (+3,8 %) ja Pohjois-Savossa (+2,8 %). Liikevaihto supistui eniten Etelä-Savossa (-7 %), Pohjois-Pohjanmaalla (-6,0 %) ja Kaakkois-Suomessa (-5,6 %). Koko maassa liikevaihto laski vuoden toisella vuosineljänneksellä edelliseen vuosineljännekseen verrattuna 1,1 %.</a:t>
            </a:r>
            <a:endParaRPr lang="fi-FI" sz="1000" dirty="0"/>
          </a:p>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Teknologiateollisuuden (elektroniikka- ja sähköteollisuus, kone- ja metallituoteteollisuus, metallien jalostus, suunnittelu ja konsultointi sekä tietotekniikka-ala) liikevaihdoltaan suurimmat ELY-alueet ovat Uusimaa (osuus koko teknologiateollisuuden liikevaihdosta: 35 %), Pirkanmaa (10 %), Pohjois-Pohjanmaa (9 %), Varsinais-Suomi (8 %), Lappi (6 %) ja Pohjanmaa (6 %). Seuraavaksi eniten liikevaihtoa kertyy </a:t>
            </a:r>
            <a:r>
              <a:rPr lang="fi-FI" sz="1050" dirty="0"/>
              <a:t>Satakunnassa</a:t>
            </a:r>
            <a:r>
              <a:rPr lang="fi-FI" sz="1050" dirty="0">
                <a:effectLst/>
                <a:latin typeface="Verdana" panose="020B0604030504040204" pitchFamily="34" charset="0"/>
                <a:ea typeface="Verdana" panose="020B0604030504040204" pitchFamily="34" charset="0"/>
                <a:cs typeface="Verdana" panose="020B0604030504040204" pitchFamily="34" charset="0"/>
              </a:rPr>
              <a:t>, Hämeessä ja Keski-Suomessa. Alan henkilöstö jakaantuu Suomessa alueellisesti suunnilleen liikevaihdon mukaisessa suhteessa.</a:t>
            </a:r>
            <a:endParaRPr lang="fi-FI" sz="1050" dirty="0"/>
          </a:p>
          <a:p>
            <a:pPr>
              <a:lnSpc>
                <a:spcPct val="100000"/>
              </a:lnSpc>
            </a:pPr>
            <a:endParaRPr lang="fi-FI" sz="900" dirty="0"/>
          </a:p>
          <a:p>
            <a:pPr>
              <a:lnSpc>
                <a:spcPct val="100000"/>
              </a:lnSpc>
            </a:pPr>
            <a:r>
              <a:rPr lang="fi-FI" sz="900" dirty="0"/>
              <a:t>*) </a:t>
            </a:r>
            <a:r>
              <a:rPr lang="fi-FI" sz="900" dirty="0">
                <a:effectLst/>
                <a:latin typeface="Verdana" panose="020B0604030504040204" pitchFamily="34" charset="0"/>
                <a:ea typeface="Verdana" panose="020B0604030504040204" pitchFamily="34" charset="0"/>
                <a:cs typeface="Verdana" panose="020B0604030504040204" pitchFamily="34" charset="0"/>
              </a:rPr>
              <a:t>Joillakin ELY-alueilla liikevaihdossa esiintyy voimakasta, suhdanteista riippumatonta, kuukausivaihtelua. Tämä johtuu lähinnä alan yritysten toiminnan luonteesta. Voimakkaat heilahtelut ovat usein peräisin suurista projekteista, joiden laskutus tapahtuu yleensä projektien valmistuttua eikä vähitellen niiden valmistumisen aikana.</a:t>
            </a:r>
          </a:p>
          <a:p>
            <a:pPr marL="285750" indent="-285750">
              <a:lnSpc>
                <a:spcPct val="100000"/>
              </a:lnSpc>
              <a:buFont typeface="Arial" panose="020B0604020202020204" pitchFamily="34" charset="0"/>
              <a:buChar char="•"/>
            </a:pPr>
            <a:endParaRPr lang="fi-FI" sz="90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Arial" panose="020B0604020202020204" pitchFamily="34" charset="0"/>
              <a:buChar char="•"/>
            </a:pPr>
            <a:endParaRPr lang="fi-FI" sz="9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ekstin paikkamerkki 6">
            <a:extLst>
              <a:ext uri="{FF2B5EF4-FFF2-40B4-BE49-F238E27FC236}">
                <a16:creationId xmlns:a16="http://schemas.microsoft.com/office/drawing/2014/main" id="{C3D095EB-0842-4D62-9C81-361A029B4C6B}"/>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476969766"/>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-Savossa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F96D1488-FF56-CA85-DA95-3B7CBF4A7579}"/>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F96D1488-FF56-CA85-DA95-3B7CBF4A7579}"/>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2625046603"/>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Satakunnassa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B0D70078-8D27-FA4E-1345-D8FB1B522302}"/>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B0D70078-8D27-FA4E-1345-D8FB1B522302}"/>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4249250928"/>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Uudellamaalla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2E9DB225-A42D-BC4A-9936-3C600C5FFC4F}"/>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2E9DB225-A42D-BC4A-9936-3C600C5FFC4F}"/>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2966646190"/>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Varsinais-Suomessa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BA3F03C4-1AE8-BA04-2C4B-515EB2FAEF44}"/>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BA3F03C4-1AE8-BA04-2C4B-515EB2FAEF44}"/>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1243919645"/>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632BC43-D250-D284-8ACB-0BB73CBE99B0}"/>
              </a:ext>
            </a:extLst>
          </p:cNvPr>
          <p:cNvSpPr>
            <a:spLocks noGrp="1"/>
          </p:cNvSpPr>
          <p:nvPr>
            <p:ph type="body" sz="quarter" idx="15"/>
          </p:nvPr>
        </p:nvSpPr>
        <p:spPr/>
        <p:txBody>
          <a:bodyPr/>
          <a:lstStyle/>
          <a:p>
            <a:r>
              <a:rPr lang="fi-FI" dirty="0"/>
              <a:t>Investoinnit</a:t>
            </a:r>
          </a:p>
          <a:p>
            <a:endParaRPr lang="fi-FI" dirty="0"/>
          </a:p>
          <a:p>
            <a:endParaRPr lang="fi-FI" dirty="0"/>
          </a:p>
          <a:p>
            <a:endParaRPr lang="fi-FI" dirty="0"/>
          </a:p>
          <a:p>
            <a:endParaRPr lang="fi-FI" dirty="0"/>
          </a:p>
          <a:p>
            <a:r>
              <a:rPr lang="fi-FI" sz="1050" dirty="0">
                <a:solidFill>
                  <a:schemeClr val="bg1"/>
                </a:solidFill>
              </a:rPr>
              <a:t>Osio päivitetään kerran vuodessa, seuraavan kerran joulu</a:t>
            </a:r>
            <a:r>
              <a:rPr lang="fi-FI" sz="1050" dirty="0"/>
              <a:t>kuussa 2024. </a:t>
            </a:r>
            <a:endParaRPr lang="fi-FI" sz="1050" dirty="0">
              <a:solidFill>
                <a:schemeClr val="bg1"/>
              </a:solidFill>
            </a:endParaRPr>
          </a:p>
          <a:p>
            <a:endParaRPr lang="fi-FI" dirty="0"/>
          </a:p>
        </p:txBody>
      </p:sp>
      <p:sp>
        <p:nvSpPr>
          <p:cNvPr id="3" name="Dian numeron paikkamerkki 2">
            <a:extLst>
              <a:ext uri="{FF2B5EF4-FFF2-40B4-BE49-F238E27FC236}">
                <a16:creationId xmlns:a16="http://schemas.microsoft.com/office/drawing/2014/main" id="{79F0DACC-CE1E-271E-592D-7120E7A7390B}"/>
              </a:ext>
            </a:extLst>
          </p:cNvPr>
          <p:cNvSpPr>
            <a:spLocks noGrp="1"/>
          </p:cNvSpPr>
          <p:nvPr>
            <p:ph type="sldNum" sz="quarter" idx="12"/>
          </p:nvPr>
        </p:nvSpPr>
        <p:spPr/>
        <p:txBody>
          <a:bodyPr/>
          <a:lstStyle/>
          <a:p>
            <a:fld id="{6FCB6B90-8271-4E8F-82C1-E646FBB48A2E}" type="slidenum">
              <a:rPr lang="fi-FI" smtClean="0"/>
              <a:pPr/>
              <a:t>44</a:t>
            </a:fld>
            <a:endParaRPr lang="fi-FI"/>
          </a:p>
        </p:txBody>
      </p:sp>
      <p:sp>
        <p:nvSpPr>
          <p:cNvPr id="4" name="Päivämäärän paikkamerkki 3">
            <a:extLst>
              <a:ext uri="{FF2B5EF4-FFF2-40B4-BE49-F238E27FC236}">
                <a16:creationId xmlns:a16="http://schemas.microsoft.com/office/drawing/2014/main" id="{B017219F-B5C3-F8A5-05E3-785F9641FEB7}"/>
              </a:ext>
            </a:extLst>
          </p:cNvPr>
          <p:cNvSpPr>
            <a:spLocks noGrp="1"/>
          </p:cNvSpPr>
          <p:nvPr>
            <p:ph type="dt" sz="half" idx="10"/>
          </p:nvPr>
        </p:nvSpPr>
        <p:spPr/>
        <p:txBody>
          <a:bodyPr/>
          <a:lstStyle/>
          <a:p>
            <a:fld id="{FBD49F65-936D-47C1-B476-B10D0AC9DEC4}" type="datetime1">
              <a:rPr lang="fi-FI" smtClean="0"/>
              <a:t>6.2.2024</a:t>
            </a:fld>
            <a:endParaRPr lang="fi-FI"/>
          </a:p>
        </p:txBody>
      </p:sp>
      <p:sp>
        <p:nvSpPr>
          <p:cNvPr id="5" name="Alatunnisteen paikkamerkki 4">
            <a:extLst>
              <a:ext uri="{FF2B5EF4-FFF2-40B4-BE49-F238E27FC236}">
                <a16:creationId xmlns:a16="http://schemas.microsoft.com/office/drawing/2014/main" id="{6F886F86-F480-6465-AC11-5A86A9F4C680}"/>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74DA69BA-BEAF-F74D-744B-BD521934550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solidFill>
                  <a:schemeClr val="accent1"/>
                </a:solidFill>
                <a:hlinkClick r:id="rId3" action="ppaction://hlinksldjump">
                  <a:extLst>
                    <a:ext uri="{A12FA001-AC4F-418D-AE19-62706E023703}">
                      <ahyp:hlinkClr xmlns:ahyp="http://schemas.microsoft.com/office/drawing/2018/hyperlinkcolor" val="tx"/>
                    </a:ext>
                  </a:extLst>
                </a:hlinkClick>
              </a:rPr>
              <a:t>Palaa sisällysluetteloon</a:t>
            </a:r>
            <a:endParaRPr lang="fi-FI" sz="700" spc="-40" dirty="0">
              <a:solidFill>
                <a:schemeClr val="accent1"/>
              </a:solidFill>
            </a:endParaRPr>
          </a:p>
        </p:txBody>
      </p:sp>
    </p:spTree>
    <p:extLst>
      <p:ext uri="{BB962C8B-B14F-4D97-AF65-F5344CB8AC3E}">
        <p14:creationId xmlns:p14="http://schemas.microsoft.com/office/powerpoint/2010/main" val="1569657734"/>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13DD222-142C-546F-24A5-A3FEE5A73CBB}"/>
              </a:ext>
            </a:extLst>
          </p:cNvPr>
          <p:cNvSpPr>
            <a:spLocks noGrp="1"/>
          </p:cNvSpPr>
          <p:nvPr>
            <p:ph type="body" sz="quarter" idx="15"/>
          </p:nvPr>
        </p:nvSpPr>
        <p:spPr/>
        <p:txBody>
          <a:bodyPr/>
          <a:lstStyle/>
          <a:p>
            <a:r>
              <a:rPr lang="fi-FI"/>
              <a:t>Teknologiateollisuuden investoinnit* alueittain</a:t>
            </a:r>
          </a:p>
        </p:txBody>
      </p:sp>
      <p:sp>
        <p:nvSpPr>
          <p:cNvPr id="3" name="Dian numeron paikkamerkki 2">
            <a:extLst>
              <a:ext uri="{FF2B5EF4-FFF2-40B4-BE49-F238E27FC236}">
                <a16:creationId xmlns:a16="http://schemas.microsoft.com/office/drawing/2014/main" id="{20B7726C-A9FA-ED30-837A-C1A118312630}"/>
              </a:ext>
            </a:extLst>
          </p:cNvPr>
          <p:cNvSpPr>
            <a:spLocks noGrp="1"/>
          </p:cNvSpPr>
          <p:nvPr>
            <p:ph type="sldNum" sz="quarter" idx="12"/>
          </p:nvPr>
        </p:nvSpPr>
        <p:spPr/>
        <p:txBody>
          <a:bodyPr/>
          <a:lstStyle/>
          <a:p>
            <a:fld id="{6FCB6B90-8271-4E8F-82C1-E646FBB48A2E}" type="slidenum">
              <a:rPr lang="fi-FI" smtClean="0"/>
              <a:pPr/>
              <a:t>45</a:t>
            </a:fld>
            <a:endParaRPr lang="fi-FI"/>
          </a:p>
        </p:txBody>
      </p:sp>
      <p:sp>
        <p:nvSpPr>
          <p:cNvPr id="4" name="Päivämäärän paikkamerkki 3">
            <a:extLst>
              <a:ext uri="{FF2B5EF4-FFF2-40B4-BE49-F238E27FC236}">
                <a16:creationId xmlns:a16="http://schemas.microsoft.com/office/drawing/2014/main" id="{783C194E-D175-B593-204E-B14CB26B3CF1}"/>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34416955-4348-5D9A-A8F2-28A21E9BF947}"/>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0D43D29-49F4-9CE8-88B7-6EDDF7009933}"/>
              </a:ext>
            </a:extLst>
          </p:cNvPr>
          <p:cNvGraphicFramePr>
            <a:graphicFrameLocks noGrp="1"/>
          </p:cNvGraphicFramePr>
          <p:nvPr>
            <p:ph sz="quarter" idx="17"/>
            <p:extLst>
              <p:ext uri="{D42A27DB-BD31-4B8C-83A1-F6EECF244321}">
                <p14:modId xmlns:p14="http://schemas.microsoft.com/office/powerpoint/2010/main" val="392535570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FBDE8089-8783-F836-6482-AFC03609E784}"/>
              </a:ext>
            </a:extLst>
          </p:cNvPr>
          <p:cNvSpPr>
            <a:spLocks noGrp="1"/>
          </p:cNvSpPr>
          <p:nvPr>
            <p:ph type="body" sz="quarter" idx="18"/>
          </p:nvPr>
        </p:nvSpPr>
        <p:spPr/>
        <p:txBody>
          <a:bodyPr/>
          <a:lstStyle/>
          <a:p>
            <a:r>
              <a:rPr lang="fi-FI"/>
              <a:t>*) Investoinnit yhteensä (sis. kiinteät ja T&amp;K)</a:t>
            </a:r>
          </a:p>
          <a:p>
            <a:r>
              <a:rPr lang="fi-FI"/>
              <a:t>Lähde: Tilastokeskus: aluetilinpito</a:t>
            </a:r>
          </a:p>
        </p:txBody>
      </p:sp>
      <p:sp>
        <p:nvSpPr>
          <p:cNvPr id="6" name="Tekstiruutu 5">
            <a:extLst>
              <a:ext uri="{FF2B5EF4-FFF2-40B4-BE49-F238E27FC236}">
                <a16:creationId xmlns:a16="http://schemas.microsoft.com/office/drawing/2014/main" id="{A32D3C57-EF55-ABBA-1AAC-EDA1370F684B}"/>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2796434103"/>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D95B549-B3E9-B93B-9282-856F50389074}"/>
              </a:ext>
            </a:extLst>
          </p:cNvPr>
          <p:cNvSpPr>
            <a:spLocks noGrp="1"/>
          </p:cNvSpPr>
          <p:nvPr>
            <p:ph type="body" sz="quarter" idx="15"/>
          </p:nvPr>
        </p:nvSpPr>
        <p:spPr/>
        <p:txBody>
          <a:bodyPr/>
          <a:lstStyle/>
          <a:p>
            <a:r>
              <a:rPr lang="fi-FI"/>
              <a:t>Teknologiateollisuuden investoinnit* alueittain 2021</a:t>
            </a:r>
          </a:p>
        </p:txBody>
      </p:sp>
      <p:sp>
        <p:nvSpPr>
          <p:cNvPr id="3" name="Dian numeron paikkamerkki 2">
            <a:extLst>
              <a:ext uri="{FF2B5EF4-FFF2-40B4-BE49-F238E27FC236}">
                <a16:creationId xmlns:a16="http://schemas.microsoft.com/office/drawing/2014/main" id="{87819045-9A8D-AB49-47ED-C6DA7192771B}"/>
              </a:ext>
            </a:extLst>
          </p:cNvPr>
          <p:cNvSpPr>
            <a:spLocks noGrp="1"/>
          </p:cNvSpPr>
          <p:nvPr>
            <p:ph type="sldNum" sz="quarter" idx="12"/>
          </p:nvPr>
        </p:nvSpPr>
        <p:spPr/>
        <p:txBody>
          <a:bodyPr/>
          <a:lstStyle/>
          <a:p>
            <a:fld id="{6FCB6B90-8271-4E8F-82C1-E646FBB48A2E}" type="slidenum">
              <a:rPr lang="fi-FI" smtClean="0"/>
              <a:pPr/>
              <a:t>46</a:t>
            </a:fld>
            <a:endParaRPr lang="fi-FI"/>
          </a:p>
        </p:txBody>
      </p:sp>
      <p:sp>
        <p:nvSpPr>
          <p:cNvPr id="4" name="Päivämäärän paikkamerkki 3">
            <a:extLst>
              <a:ext uri="{FF2B5EF4-FFF2-40B4-BE49-F238E27FC236}">
                <a16:creationId xmlns:a16="http://schemas.microsoft.com/office/drawing/2014/main" id="{FEA47953-4AE1-A3BB-8161-F2394296390D}"/>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C9F7228A-C5B9-4B32-AB46-18B8471F33F9}"/>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3F3C41BD-D0AD-A03A-46AF-FAB2DFFBE9D0}"/>
              </a:ext>
            </a:extLst>
          </p:cNvPr>
          <p:cNvSpPr>
            <a:spLocks noGrp="1"/>
          </p:cNvSpPr>
          <p:nvPr>
            <p:ph type="body" sz="quarter" idx="18"/>
          </p:nvPr>
        </p:nvSpPr>
        <p:spPr>
          <a:xfrm>
            <a:off x="2334682" y="4727574"/>
            <a:ext cx="2971717" cy="337807"/>
          </a:xfrm>
        </p:spPr>
        <p:txBody>
          <a:bodyPr/>
          <a:lstStyle/>
          <a:p>
            <a:r>
              <a:rPr lang="fi-FI"/>
              <a:t>*) Investoinnit yhteensä (sis. kiinteät ja T&amp;K)</a:t>
            </a:r>
          </a:p>
          <a:p>
            <a:r>
              <a:rPr lang="fi-FI"/>
              <a:t>Lähde: Tilastokeskus: aluetilinpito</a:t>
            </a:r>
          </a:p>
          <a:p>
            <a:endParaRPr lang="fi-FI"/>
          </a:p>
        </p:txBody>
      </p:sp>
      <p:graphicFrame>
        <p:nvGraphicFramePr>
          <p:cNvPr id="15" name="Sisällön paikkamerkki 14">
            <a:extLst>
              <a:ext uri="{FF2B5EF4-FFF2-40B4-BE49-F238E27FC236}">
                <a16:creationId xmlns:a16="http://schemas.microsoft.com/office/drawing/2014/main" id="{F14CE6F8-407E-D9A3-D2B7-90722186957F}"/>
              </a:ext>
            </a:extLst>
          </p:cNvPr>
          <p:cNvGraphicFramePr>
            <a:graphicFrameLocks noGrp="1"/>
          </p:cNvGraphicFramePr>
          <p:nvPr>
            <p:ph sz="quarter" idx="17"/>
            <p:extLst>
              <p:ext uri="{D42A27DB-BD31-4B8C-83A1-F6EECF244321}">
                <p14:modId xmlns:p14="http://schemas.microsoft.com/office/powerpoint/2010/main" val="236358641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kstiruutu 1">
            <a:extLst>
              <a:ext uri="{FF2B5EF4-FFF2-40B4-BE49-F238E27FC236}">
                <a16:creationId xmlns:a16="http://schemas.microsoft.com/office/drawing/2014/main" id="{50AE5528-3024-0492-ED9B-3BACD318AF48}"/>
              </a:ext>
            </a:extLst>
          </p:cNvPr>
          <p:cNvSpPr txBox="1"/>
          <p:nvPr/>
        </p:nvSpPr>
        <p:spPr>
          <a:xfrm>
            <a:off x="900000" y="1068644"/>
            <a:ext cx="1679170" cy="241980"/>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pc="-40"/>
              <a:t>m</a:t>
            </a:r>
            <a:r>
              <a:rPr lang="fi-FI" sz="1100" spc="-40"/>
              <a:t>iljoonaa euroa</a:t>
            </a:r>
          </a:p>
        </p:txBody>
      </p:sp>
      <p:sp>
        <p:nvSpPr>
          <p:cNvPr id="6" name="Tekstiruutu 5">
            <a:extLst>
              <a:ext uri="{FF2B5EF4-FFF2-40B4-BE49-F238E27FC236}">
                <a16:creationId xmlns:a16="http://schemas.microsoft.com/office/drawing/2014/main" id="{AF978966-264C-9A32-FF5E-22AF7D019B09}"/>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1820681897"/>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FC92B85-5A38-192F-478E-3C771EA8CFDC}"/>
              </a:ext>
            </a:extLst>
          </p:cNvPr>
          <p:cNvSpPr>
            <a:spLocks noGrp="1"/>
          </p:cNvSpPr>
          <p:nvPr>
            <p:ph type="body" sz="quarter" idx="15"/>
          </p:nvPr>
        </p:nvSpPr>
        <p:spPr/>
        <p:txBody>
          <a:bodyPr/>
          <a:lstStyle/>
          <a:p>
            <a:r>
              <a:rPr lang="fi-FI" dirty="0"/>
              <a:t>Teknologiateollisuuden T&amp;K investoinnit 2022</a:t>
            </a:r>
          </a:p>
        </p:txBody>
      </p:sp>
      <p:sp>
        <p:nvSpPr>
          <p:cNvPr id="3" name="Dian numeron paikkamerkki 2">
            <a:extLst>
              <a:ext uri="{FF2B5EF4-FFF2-40B4-BE49-F238E27FC236}">
                <a16:creationId xmlns:a16="http://schemas.microsoft.com/office/drawing/2014/main" id="{BB04EDA6-4101-5D19-75AF-4832549573CA}"/>
              </a:ext>
            </a:extLst>
          </p:cNvPr>
          <p:cNvSpPr>
            <a:spLocks noGrp="1"/>
          </p:cNvSpPr>
          <p:nvPr>
            <p:ph type="sldNum" sz="quarter" idx="12"/>
          </p:nvPr>
        </p:nvSpPr>
        <p:spPr/>
        <p:txBody>
          <a:bodyPr/>
          <a:lstStyle/>
          <a:p>
            <a:fld id="{6FCB6B90-8271-4E8F-82C1-E646FBB48A2E}" type="slidenum">
              <a:rPr lang="fi-FI" smtClean="0"/>
              <a:pPr/>
              <a:t>47</a:t>
            </a:fld>
            <a:endParaRPr lang="fi-FI"/>
          </a:p>
        </p:txBody>
      </p:sp>
      <p:sp>
        <p:nvSpPr>
          <p:cNvPr id="4" name="Päivämäärän paikkamerkki 3">
            <a:extLst>
              <a:ext uri="{FF2B5EF4-FFF2-40B4-BE49-F238E27FC236}">
                <a16:creationId xmlns:a16="http://schemas.microsoft.com/office/drawing/2014/main" id="{1828A3C7-4651-B6B2-9F03-8F10688E92EB}"/>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B4228C9F-BBD0-C93C-B864-02CF31256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F2563751-0DBF-8731-6ED2-AE4366EF2ED0}"/>
              </a:ext>
            </a:extLst>
          </p:cNvPr>
          <p:cNvSpPr>
            <a:spLocks noGrp="1"/>
          </p:cNvSpPr>
          <p:nvPr>
            <p:ph type="body" sz="quarter" idx="18"/>
          </p:nvPr>
        </p:nvSpPr>
        <p:spPr/>
        <p:txBody>
          <a:bodyPr/>
          <a:lstStyle/>
          <a:p>
            <a:r>
              <a:rPr lang="fi-FI"/>
              <a:t>Lähde: Tilastokeskus: Tutkimus- ja kehittämistoiminta tilasto</a:t>
            </a:r>
          </a:p>
        </p:txBody>
      </p:sp>
      <p:graphicFrame>
        <p:nvGraphicFramePr>
          <p:cNvPr id="8" name="Sisällön paikkamerkki 9">
            <a:extLst>
              <a:ext uri="{FF2B5EF4-FFF2-40B4-BE49-F238E27FC236}">
                <a16:creationId xmlns:a16="http://schemas.microsoft.com/office/drawing/2014/main" id="{0A2DB091-AF54-140D-6700-D0D863F093FE}"/>
              </a:ext>
            </a:extLst>
          </p:cNvPr>
          <p:cNvGraphicFramePr>
            <a:graphicFrameLocks noGrp="1"/>
          </p:cNvGraphicFramePr>
          <p:nvPr>
            <p:ph sz="quarter" idx="17"/>
            <p:extLst>
              <p:ext uri="{D42A27DB-BD31-4B8C-83A1-F6EECF244321}">
                <p14:modId xmlns:p14="http://schemas.microsoft.com/office/powerpoint/2010/main" val="254209630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iruutu 5">
            <a:extLst>
              <a:ext uri="{FF2B5EF4-FFF2-40B4-BE49-F238E27FC236}">
                <a16:creationId xmlns:a16="http://schemas.microsoft.com/office/drawing/2014/main" id="{8E88DD68-0082-5145-B27A-FDE86BE07B96}"/>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2569673922"/>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D95B549-B3E9-B93B-9282-856F50389074}"/>
              </a:ext>
            </a:extLst>
          </p:cNvPr>
          <p:cNvSpPr>
            <a:spLocks noGrp="1"/>
          </p:cNvSpPr>
          <p:nvPr>
            <p:ph type="body" sz="quarter" idx="15"/>
          </p:nvPr>
        </p:nvSpPr>
        <p:spPr/>
        <p:txBody>
          <a:bodyPr/>
          <a:lstStyle/>
          <a:p>
            <a:r>
              <a:rPr lang="fi-FI" dirty="0"/>
              <a:t>Teknologiateollisuuden T&amp;K investoinnit* alueittain 2022</a:t>
            </a:r>
            <a:endParaRPr lang="fi-FI" dirty="0">
              <a:solidFill>
                <a:srgbClr val="FF0000"/>
              </a:solidFill>
            </a:endParaRPr>
          </a:p>
        </p:txBody>
      </p:sp>
      <p:sp>
        <p:nvSpPr>
          <p:cNvPr id="3" name="Dian numeron paikkamerkki 2">
            <a:extLst>
              <a:ext uri="{FF2B5EF4-FFF2-40B4-BE49-F238E27FC236}">
                <a16:creationId xmlns:a16="http://schemas.microsoft.com/office/drawing/2014/main" id="{87819045-9A8D-AB49-47ED-C6DA7192771B}"/>
              </a:ext>
            </a:extLst>
          </p:cNvPr>
          <p:cNvSpPr>
            <a:spLocks noGrp="1"/>
          </p:cNvSpPr>
          <p:nvPr>
            <p:ph type="sldNum" sz="quarter" idx="12"/>
          </p:nvPr>
        </p:nvSpPr>
        <p:spPr/>
        <p:txBody>
          <a:bodyPr/>
          <a:lstStyle/>
          <a:p>
            <a:fld id="{6FCB6B90-8271-4E8F-82C1-E646FBB48A2E}" type="slidenum">
              <a:rPr lang="fi-FI" smtClean="0"/>
              <a:pPr/>
              <a:t>48</a:t>
            </a:fld>
            <a:endParaRPr lang="fi-FI"/>
          </a:p>
        </p:txBody>
      </p:sp>
      <p:sp>
        <p:nvSpPr>
          <p:cNvPr id="4" name="Päivämäärän paikkamerkki 3">
            <a:extLst>
              <a:ext uri="{FF2B5EF4-FFF2-40B4-BE49-F238E27FC236}">
                <a16:creationId xmlns:a16="http://schemas.microsoft.com/office/drawing/2014/main" id="{FEA47953-4AE1-A3BB-8161-F2394296390D}"/>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C9F7228A-C5B9-4B32-AB46-18B8471F33F9}"/>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3F3C41BD-D0AD-A03A-46AF-FAB2DFFBE9D0}"/>
              </a:ext>
            </a:extLst>
          </p:cNvPr>
          <p:cNvSpPr>
            <a:spLocks noGrp="1"/>
          </p:cNvSpPr>
          <p:nvPr>
            <p:ph type="body" sz="quarter" idx="18"/>
          </p:nvPr>
        </p:nvSpPr>
        <p:spPr/>
        <p:txBody>
          <a:bodyPr/>
          <a:lstStyle/>
          <a:p>
            <a:r>
              <a:rPr lang="fi-FI"/>
              <a:t>Lähde: Tilastokeskus: Tutkimus- ja kehittämistoiminta tilasto</a:t>
            </a:r>
          </a:p>
          <a:p>
            <a:endParaRPr lang="fi-FI"/>
          </a:p>
        </p:txBody>
      </p:sp>
      <p:graphicFrame>
        <p:nvGraphicFramePr>
          <p:cNvPr id="15" name="Sisällön paikkamerkki 14">
            <a:extLst>
              <a:ext uri="{FF2B5EF4-FFF2-40B4-BE49-F238E27FC236}">
                <a16:creationId xmlns:a16="http://schemas.microsoft.com/office/drawing/2014/main" id="{F14CE6F8-407E-D9A3-D2B7-90722186957F}"/>
              </a:ext>
            </a:extLst>
          </p:cNvPr>
          <p:cNvGraphicFramePr>
            <a:graphicFrameLocks noGrp="1"/>
          </p:cNvGraphicFramePr>
          <p:nvPr>
            <p:ph sz="quarter" idx="17"/>
            <p:extLst>
              <p:ext uri="{D42A27DB-BD31-4B8C-83A1-F6EECF244321}">
                <p14:modId xmlns:p14="http://schemas.microsoft.com/office/powerpoint/2010/main" val="246488114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kstiruutu 1">
            <a:extLst>
              <a:ext uri="{FF2B5EF4-FFF2-40B4-BE49-F238E27FC236}">
                <a16:creationId xmlns:a16="http://schemas.microsoft.com/office/drawing/2014/main" id="{50AE5528-3024-0492-ED9B-3BACD318AF48}"/>
              </a:ext>
            </a:extLst>
          </p:cNvPr>
          <p:cNvSpPr txBox="1"/>
          <p:nvPr/>
        </p:nvSpPr>
        <p:spPr>
          <a:xfrm>
            <a:off x="919870" y="1018931"/>
            <a:ext cx="1679170" cy="241980"/>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pc="-40"/>
              <a:t>m</a:t>
            </a:r>
            <a:r>
              <a:rPr lang="fi-FI" sz="1100" spc="-40"/>
              <a:t>iljoonaa euroa</a:t>
            </a:r>
          </a:p>
        </p:txBody>
      </p:sp>
      <p:sp>
        <p:nvSpPr>
          <p:cNvPr id="6" name="Tekstiruutu 5">
            <a:extLst>
              <a:ext uri="{FF2B5EF4-FFF2-40B4-BE49-F238E27FC236}">
                <a16:creationId xmlns:a16="http://schemas.microsoft.com/office/drawing/2014/main" id="{00734107-5916-6F3C-2A10-7FC1D5C559F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2764779776"/>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CA6A56E-CCC5-E6DD-6963-06DA5FEC6756}"/>
              </a:ext>
            </a:extLst>
          </p:cNvPr>
          <p:cNvSpPr>
            <a:spLocks noGrp="1"/>
          </p:cNvSpPr>
          <p:nvPr>
            <p:ph type="body" sz="quarter" idx="15"/>
          </p:nvPr>
        </p:nvSpPr>
        <p:spPr>
          <a:xfrm>
            <a:off x="1072800" y="1924881"/>
            <a:ext cx="6977283" cy="1518033"/>
          </a:xfrm>
        </p:spPr>
        <p:txBody>
          <a:bodyPr/>
          <a:lstStyle/>
          <a:p>
            <a:r>
              <a:rPr lang="fi-FI" dirty="0"/>
              <a:t>Henkilöstön rakenne</a:t>
            </a:r>
          </a:p>
          <a:p>
            <a:endParaRPr lang="fi-FI" dirty="0"/>
          </a:p>
          <a:p>
            <a:endParaRPr lang="fi-FI" dirty="0"/>
          </a:p>
          <a:p>
            <a:endParaRPr lang="fi-FI" dirty="0"/>
          </a:p>
          <a:p>
            <a:endParaRPr lang="fi-FI" dirty="0"/>
          </a:p>
          <a:p>
            <a:r>
              <a:rPr lang="fi-FI" sz="1050" dirty="0">
                <a:solidFill>
                  <a:schemeClr val="bg1"/>
                </a:solidFill>
              </a:rPr>
              <a:t>Osio päivitetään kerran vuodessa, seuraavan kerran </a:t>
            </a:r>
            <a:r>
              <a:rPr lang="fi-FI" sz="1050" dirty="0"/>
              <a:t>tammikuussa 2025. </a:t>
            </a:r>
            <a:endParaRPr lang="fi-FI" sz="1050" dirty="0">
              <a:solidFill>
                <a:schemeClr val="bg1"/>
              </a:solidFill>
            </a:endParaRPr>
          </a:p>
          <a:p>
            <a:endParaRPr lang="fi-FI" dirty="0"/>
          </a:p>
        </p:txBody>
      </p:sp>
      <p:sp>
        <p:nvSpPr>
          <p:cNvPr id="3" name="Dian numeron paikkamerkki 2">
            <a:extLst>
              <a:ext uri="{FF2B5EF4-FFF2-40B4-BE49-F238E27FC236}">
                <a16:creationId xmlns:a16="http://schemas.microsoft.com/office/drawing/2014/main" id="{6CA0FC6E-4B34-A82B-8C2E-D77E85BD86F3}"/>
              </a:ext>
            </a:extLst>
          </p:cNvPr>
          <p:cNvSpPr>
            <a:spLocks noGrp="1"/>
          </p:cNvSpPr>
          <p:nvPr>
            <p:ph type="sldNum" sz="quarter" idx="12"/>
          </p:nvPr>
        </p:nvSpPr>
        <p:spPr/>
        <p:txBody>
          <a:bodyPr/>
          <a:lstStyle/>
          <a:p>
            <a:fld id="{6FCB6B90-8271-4E8F-82C1-E646FBB48A2E}" type="slidenum">
              <a:rPr lang="fi-FI" smtClean="0"/>
              <a:pPr/>
              <a:t>49</a:t>
            </a:fld>
            <a:endParaRPr lang="fi-FI"/>
          </a:p>
        </p:txBody>
      </p:sp>
      <p:sp>
        <p:nvSpPr>
          <p:cNvPr id="4" name="Päivämäärän paikkamerkki 3">
            <a:extLst>
              <a:ext uri="{FF2B5EF4-FFF2-40B4-BE49-F238E27FC236}">
                <a16:creationId xmlns:a16="http://schemas.microsoft.com/office/drawing/2014/main" id="{EEF600A3-63C1-6FA1-4FEE-D58F3CF6E8AF}"/>
              </a:ext>
            </a:extLst>
          </p:cNvPr>
          <p:cNvSpPr>
            <a:spLocks noGrp="1"/>
          </p:cNvSpPr>
          <p:nvPr>
            <p:ph type="dt" sz="half" idx="10"/>
          </p:nvPr>
        </p:nvSpPr>
        <p:spPr/>
        <p:txBody>
          <a:bodyPr/>
          <a:lstStyle/>
          <a:p>
            <a:fld id="{FAF34066-C849-43D6-AD11-EC5B4E0FCE81}" type="datetime1">
              <a:rPr lang="fi-FI" smtClean="0"/>
              <a:t>6.2.2024</a:t>
            </a:fld>
            <a:endParaRPr lang="fi-FI"/>
          </a:p>
        </p:txBody>
      </p:sp>
      <p:sp>
        <p:nvSpPr>
          <p:cNvPr id="5" name="Alatunnisteen paikkamerkki 4">
            <a:extLst>
              <a:ext uri="{FF2B5EF4-FFF2-40B4-BE49-F238E27FC236}">
                <a16:creationId xmlns:a16="http://schemas.microsoft.com/office/drawing/2014/main" id="{1A7880AD-FB9B-6A07-7AC7-EF7FDE63E2FC}"/>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997545D2-49A5-3B0E-7CD8-9A8159DE8744}"/>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extLst>
                    <a:ext uri="{A12FA001-AC4F-418D-AE19-62706E023703}">
                      <ahyp:hlinkClr xmlns:ahyp="http://schemas.microsoft.com/office/drawing/2018/hyperlinkcolor" val="tx"/>
                    </a:ext>
                  </a:extLst>
                </a:hlinkClick>
              </a:rPr>
              <a:t>Palaa sisällysluetteloon</a:t>
            </a:r>
            <a:endParaRPr lang="fi-FI" sz="700" spc="-40" dirty="0"/>
          </a:p>
        </p:txBody>
      </p:sp>
    </p:spTree>
    <p:extLst>
      <p:ext uri="{BB962C8B-B14F-4D97-AF65-F5344CB8AC3E}">
        <p14:creationId xmlns:p14="http://schemas.microsoft.com/office/powerpoint/2010/main" val="102972220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p>
          <a:p>
            <a:r>
              <a:rPr lang="fi-FI" sz="1400" dirty="0">
                <a:solidFill>
                  <a:schemeClr val="tx1"/>
                </a:solidFill>
              </a:rPr>
              <a:t>Liikevaihdon muutos ELY-alueittain,</a:t>
            </a:r>
            <a:r>
              <a:rPr lang="fi-FI" sz="1400" baseline="0" dirty="0">
                <a:solidFill>
                  <a:schemeClr val="tx1"/>
                </a:solidFill>
              </a:rPr>
              <a:t> 3Q2023 vs. 2Q2023*</a:t>
            </a:r>
            <a:endParaRPr lang="fi-FI" sz="1400" dirty="0">
              <a:solidFill>
                <a:schemeClr val="tx1"/>
              </a:solidFill>
            </a:endParaRPr>
          </a:p>
          <a:p>
            <a:endParaRPr lang="fi-FI" dirty="0">
              <a:solidFill>
                <a:schemeClr val="tx1"/>
              </a:solidFill>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28783" y="4569557"/>
            <a:ext cx="6714928" cy="165163"/>
          </a:xfrm>
        </p:spPr>
        <p:txBody>
          <a:bodyPr/>
          <a:lstStyle/>
          <a:p>
            <a:r>
              <a:rPr lang="fi-FI" dirty="0"/>
              <a:t>Lähde: Tilastokeskus; Aluetilinpito, Liikevaihdon alueittaiset arvoindeksit.  </a:t>
            </a:r>
          </a:p>
          <a:p>
            <a:r>
              <a:rPr lang="fi-FI" dirty="0"/>
              <a:t>*)</a:t>
            </a:r>
            <a:r>
              <a:rPr lang="fi-FI" b="1" dirty="0"/>
              <a:t> </a:t>
            </a:r>
            <a:r>
              <a:rPr lang="fi-FI" dirty="0">
                <a:effectLst/>
                <a:latin typeface="Verdana" panose="020B0604030504040204" pitchFamily="34" charset="0"/>
                <a:ea typeface="Verdana" panose="020B0604030504040204" pitchFamily="34" charset="0"/>
                <a:cs typeface="Verdana" panose="020B0604030504040204" pitchFamily="34" charset="0"/>
              </a:rPr>
              <a:t>Joillakin ELY-alueilla liikevaihdossa esiintyy voimakasta, suhdanteista riippumatonta, kuukausivaihtelua. Tämä johtuu lähinnä alan yritysten toiminnan luonteesta. Voimakkaat heilahtelut ovat usein peräisin suurista projekteista, joiden laskutus tapahtuu yleensä projektien valmistuttua eikä vähitellen niiden valmistumisen aikana.</a:t>
            </a:r>
          </a:p>
          <a:p>
            <a:endParaRPr lang="fi-FI" dirty="0"/>
          </a:p>
        </p:txBody>
      </p:sp>
      <p:graphicFrame>
        <p:nvGraphicFramePr>
          <p:cNvPr id="11" name="Sisällön paikkamerkki 10">
            <a:extLst>
              <a:ext uri="{FF2B5EF4-FFF2-40B4-BE49-F238E27FC236}">
                <a16:creationId xmlns:a16="http://schemas.microsoft.com/office/drawing/2014/main" id="{2AA4A714-C8F3-4C05-0CDC-D648948E119C}"/>
              </a:ext>
            </a:extLst>
          </p:cNvPr>
          <p:cNvGraphicFramePr>
            <a:graphicFrameLocks noGrp="1"/>
          </p:cNvGraphicFramePr>
          <p:nvPr>
            <p:ph sz="quarter" idx="17"/>
          </p:nvPr>
        </p:nvGraphicFramePr>
        <p:xfrm>
          <a:off x="376237" y="1057770"/>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5613655"/>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05C8D37-91AA-09FB-695D-0D337298D495}"/>
              </a:ext>
            </a:extLst>
          </p:cNvPr>
          <p:cNvSpPr>
            <a:spLocks noGrp="1"/>
          </p:cNvSpPr>
          <p:nvPr>
            <p:ph type="body" sz="quarter" idx="15"/>
          </p:nvPr>
        </p:nvSpPr>
        <p:spPr/>
        <p:txBody>
          <a:bodyPr/>
          <a:lstStyle/>
          <a:p>
            <a:r>
              <a:rPr lang="fi-FI" dirty="0"/>
              <a:t>Henkilöstön rakenne koko maassa 2022, </a:t>
            </a:r>
          </a:p>
          <a:p>
            <a:r>
              <a:rPr lang="fi-FI" dirty="0"/>
              <a:t>Yhteensä 330 100</a:t>
            </a:r>
            <a:endParaRPr lang="fi-FI" dirty="0">
              <a:highlight>
                <a:srgbClr val="FFFF00"/>
              </a:highlight>
            </a:endParaRPr>
          </a:p>
        </p:txBody>
      </p:sp>
      <p:sp>
        <p:nvSpPr>
          <p:cNvPr id="3" name="Dian numeron paikkamerkki 2">
            <a:extLst>
              <a:ext uri="{FF2B5EF4-FFF2-40B4-BE49-F238E27FC236}">
                <a16:creationId xmlns:a16="http://schemas.microsoft.com/office/drawing/2014/main" id="{9B813451-558D-5A59-2094-973960A0006C}"/>
              </a:ext>
            </a:extLst>
          </p:cNvPr>
          <p:cNvSpPr>
            <a:spLocks noGrp="1"/>
          </p:cNvSpPr>
          <p:nvPr>
            <p:ph type="sldNum" sz="quarter" idx="12"/>
          </p:nvPr>
        </p:nvSpPr>
        <p:spPr/>
        <p:txBody>
          <a:bodyPr/>
          <a:lstStyle/>
          <a:p>
            <a:fld id="{6FCB6B90-8271-4E8F-82C1-E646FBB48A2E}" type="slidenum">
              <a:rPr lang="fi-FI" smtClean="0"/>
              <a:pPr/>
              <a:t>50</a:t>
            </a:fld>
            <a:endParaRPr lang="fi-FI"/>
          </a:p>
        </p:txBody>
      </p:sp>
      <p:sp>
        <p:nvSpPr>
          <p:cNvPr id="4" name="Päivämäärän paikkamerkki 3">
            <a:extLst>
              <a:ext uri="{FF2B5EF4-FFF2-40B4-BE49-F238E27FC236}">
                <a16:creationId xmlns:a16="http://schemas.microsoft.com/office/drawing/2014/main" id="{D41C222B-5857-F0ED-5948-1C695E718D52}"/>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6AC90A96-1263-4296-8FAB-86384AEF3B4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B0C26783-2107-1314-1C6D-5FF7AE0BAAB9}"/>
              </a:ext>
            </a:extLst>
          </p:cNvPr>
          <p:cNvSpPr>
            <a:spLocks noGrp="1"/>
          </p:cNvSpPr>
          <p:nvPr>
            <p:ph type="body" sz="quarter" idx="18"/>
          </p:nvPr>
        </p:nvSpPr>
        <p:spPr>
          <a:xfrm>
            <a:off x="2334682" y="4727574"/>
            <a:ext cx="6183153" cy="16516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a:t>
            </a:r>
          </a:p>
          <a:p>
            <a:endParaRPr lang="fi-FI" dirty="0"/>
          </a:p>
        </p:txBody>
      </p:sp>
      <p:graphicFrame>
        <p:nvGraphicFramePr>
          <p:cNvPr id="13" name="Sisällön paikkamerkki 9">
            <a:extLst>
              <a:ext uri="{FF2B5EF4-FFF2-40B4-BE49-F238E27FC236}">
                <a16:creationId xmlns:a16="http://schemas.microsoft.com/office/drawing/2014/main" id="{3B50D4B2-68FA-3E55-444E-EACE3E03089D}"/>
              </a:ext>
            </a:extLst>
          </p:cNvPr>
          <p:cNvGraphicFramePr>
            <a:graphicFrameLocks noGrp="1"/>
          </p:cNvGraphicFramePr>
          <p:nvPr>
            <p:ph sz="quarter" idx="17"/>
            <p:extLst>
              <p:ext uri="{D42A27DB-BD31-4B8C-83A1-F6EECF244321}">
                <p14:modId xmlns:p14="http://schemas.microsoft.com/office/powerpoint/2010/main" val="3661978549"/>
              </p:ext>
            </p:extLst>
          </p:nvPr>
        </p:nvGraphicFramePr>
        <p:xfrm>
          <a:off x="381000" y="1103313"/>
          <a:ext cx="4460715" cy="35417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Sisällön paikkamerkki 9">
            <a:extLst>
              <a:ext uri="{FF2B5EF4-FFF2-40B4-BE49-F238E27FC236}">
                <a16:creationId xmlns:a16="http://schemas.microsoft.com/office/drawing/2014/main" id="{6C694EDC-B3A5-4DB1-7A75-EFDCEB0491AD}"/>
              </a:ext>
            </a:extLst>
          </p:cNvPr>
          <p:cNvGraphicFramePr>
            <a:graphicFrameLocks/>
          </p:cNvGraphicFramePr>
          <p:nvPr>
            <p:extLst>
              <p:ext uri="{D42A27DB-BD31-4B8C-83A1-F6EECF244321}">
                <p14:modId xmlns:p14="http://schemas.microsoft.com/office/powerpoint/2010/main" val="2397184003"/>
              </p:ext>
            </p:extLst>
          </p:nvPr>
        </p:nvGraphicFramePr>
        <p:xfrm>
          <a:off x="4572000" y="1440673"/>
          <a:ext cx="4200525" cy="3204352"/>
        </p:xfrm>
        <a:graphic>
          <a:graphicData uri="http://schemas.openxmlformats.org/drawingml/2006/chart">
            <c:chart xmlns:c="http://schemas.openxmlformats.org/drawingml/2006/chart" xmlns:r="http://schemas.openxmlformats.org/officeDocument/2006/relationships" r:id="rId4"/>
          </a:graphicData>
        </a:graphic>
      </p:graphicFrame>
      <p:sp>
        <p:nvSpPr>
          <p:cNvPr id="8" name="Tekstiruutu 7">
            <a:extLst>
              <a:ext uri="{FF2B5EF4-FFF2-40B4-BE49-F238E27FC236}">
                <a16:creationId xmlns:a16="http://schemas.microsoft.com/office/drawing/2014/main" id="{782E6457-73C4-330E-212C-3252FB2257BA}"/>
              </a:ext>
            </a:extLst>
          </p:cNvPr>
          <p:cNvSpPr txBox="1"/>
          <p:nvPr/>
        </p:nvSpPr>
        <p:spPr>
          <a:xfrm>
            <a:off x="7603395" y="4861351"/>
            <a:ext cx="1116364" cy="180425"/>
          </a:xfrm>
          <a:prstGeom prst="rect">
            <a:avLst/>
          </a:prstGeom>
          <a:noFill/>
        </p:spPr>
        <p:txBody>
          <a:bodyPr wrap="square" lIns="36000" tIns="36000" rIns="36000" bIns="36000" rtlCol="0">
            <a:spAutoFit/>
          </a:bodyPr>
          <a:lstStyle/>
          <a:p>
            <a:r>
              <a:rPr lang="fi-FI" sz="700" spc="-40" dirty="0">
                <a:hlinkClick r:id="rId5" action="ppaction://hlinksldjump"/>
              </a:rPr>
              <a:t>Palaa sisällysluetteloon</a:t>
            </a:r>
            <a:endParaRPr lang="fi-FI" sz="700" spc="-40" dirty="0"/>
          </a:p>
        </p:txBody>
      </p:sp>
    </p:spTree>
    <p:extLst>
      <p:ext uri="{BB962C8B-B14F-4D97-AF65-F5344CB8AC3E}">
        <p14:creationId xmlns:p14="http://schemas.microsoft.com/office/powerpoint/2010/main" val="1373194109"/>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Etelä-Pohjanmaalla 2022,</a:t>
            </a:r>
          </a:p>
          <a:p>
            <a:r>
              <a:rPr lang="fi-FI" dirty="0"/>
              <a:t>Yhteensä 9 700</a:t>
            </a:r>
            <a:endParaRPr lang="fi-FI" dirty="0">
              <a:highlight>
                <a:srgbClr val="FFFF00"/>
              </a:highlight>
            </a:endParaRP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51</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3827500063"/>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a:extLst>
              <a:ext uri="{FF2B5EF4-FFF2-40B4-BE49-F238E27FC236}">
                <a16:creationId xmlns:a16="http://schemas.microsoft.com/office/drawing/2014/main" id="{740BD993-36C1-54DE-8C6B-DE3611AF98C4}"/>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8" name="Tekstiruutu 7">
            <a:extLst>
              <a:ext uri="{FF2B5EF4-FFF2-40B4-BE49-F238E27FC236}">
                <a16:creationId xmlns:a16="http://schemas.microsoft.com/office/drawing/2014/main" id="{B993DBDF-FD6B-07EE-0A4F-0392C033873E}"/>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25104506"/>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Etelä-Savossa 2022, </a:t>
            </a:r>
          </a:p>
          <a:p>
            <a:r>
              <a:rPr lang="fi-FI" dirty="0"/>
              <a:t>Yhteensä 4 400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52</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2302784189"/>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in paikkamerkki 6">
            <a:extLst>
              <a:ext uri="{FF2B5EF4-FFF2-40B4-BE49-F238E27FC236}">
                <a16:creationId xmlns:a16="http://schemas.microsoft.com/office/drawing/2014/main" id="{EE5542CF-412B-82A5-7949-562E19D25B69}"/>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9" name="Tekstiruutu 8">
            <a:extLst>
              <a:ext uri="{FF2B5EF4-FFF2-40B4-BE49-F238E27FC236}">
                <a16:creationId xmlns:a16="http://schemas.microsoft.com/office/drawing/2014/main" id="{A281160B-0F74-2849-969A-A954D3762024}"/>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014075556"/>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Hämeessä 2022, </a:t>
            </a:r>
          </a:p>
          <a:p>
            <a:r>
              <a:rPr lang="fi-FI" dirty="0"/>
              <a:t>yhteensä 17 100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53</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2936237465"/>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in paikkamerkki 6">
            <a:extLst>
              <a:ext uri="{FF2B5EF4-FFF2-40B4-BE49-F238E27FC236}">
                <a16:creationId xmlns:a16="http://schemas.microsoft.com/office/drawing/2014/main" id="{D7F3CF67-2BD2-87BC-7B63-91D0B5C537A4}"/>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2" name="Tekstiruutu 11">
            <a:extLst>
              <a:ext uri="{FF2B5EF4-FFF2-40B4-BE49-F238E27FC236}">
                <a16:creationId xmlns:a16="http://schemas.microsoft.com/office/drawing/2014/main" id="{236144AC-2712-42C5-8FC6-D3FC2D61D011}"/>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722728952"/>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Kaakkois-Suomessa 2022, </a:t>
            </a:r>
          </a:p>
          <a:p>
            <a:r>
              <a:rPr lang="fi-FI" dirty="0"/>
              <a:t>yhteensä 10 000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54</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3749645942"/>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B33EBCB5-9EAA-CDB6-E115-DD49891C15C4}"/>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ABD3FBC8-9CDD-4C35-C823-7BD9040CDE60}"/>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888252660"/>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Kainuussa 2022, </a:t>
            </a:r>
          </a:p>
          <a:p>
            <a:r>
              <a:rPr lang="fi-FI" dirty="0"/>
              <a:t>yhteensä 3 300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55</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376930180"/>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B74EFFFC-95FC-AE98-302A-50A4B4B37DF7}"/>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252C083D-7EFD-902F-D05B-82091AD31FFB}"/>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369253892"/>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Keski-Suomessa 2022, </a:t>
            </a:r>
          </a:p>
          <a:p>
            <a:r>
              <a:rPr lang="fi-FI" dirty="0"/>
              <a:t>yhteensä 16 500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56</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3213041355"/>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842436AE-9268-46E2-308B-A6191237768E}"/>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C7B4EB5B-D7EF-1A7C-9934-B244460093EE}"/>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326835684"/>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Lapissa 2022, </a:t>
            </a:r>
          </a:p>
          <a:p>
            <a:r>
              <a:rPr lang="fi-FI" dirty="0"/>
              <a:t>yhteensä 7 900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57</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3754973469"/>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36EA51F6-E332-2E24-B3C2-4D3CB09BD2B4}"/>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8EA7B788-C129-2B88-51A9-8FA00DD2DCC1}"/>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668732275"/>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Pirkanmaalla 2022, </a:t>
            </a:r>
          </a:p>
          <a:p>
            <a:r>
              <a:rPr lang="fi-FI" dirty="0"/>
              <a:t>yhteensä 38 800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58</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4145069995"/>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37972361-1A48-58C7-69BE-789A1787CACD}"/>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50341306-B801-808B-6A14-8BF001879030}"/>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098115121"/>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Pohjanmaalla 2022,</a:t>
            </a:r>
          </a:p>
          <a:p>
            <a:r>
              <a:rPr lang="fi-FI" dirty="0"/>
              <a:t>yhteensä 19 400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59</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4237837284"/>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41B81755-2E32-0DBC-C689-C63F905FBD64}"/>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406D5F4D-AD51-3A6D-871F-F12676AE3312}"/>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27280438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 ELY-alueittain 2022</a:t>
            </a:r>
          </a:p>
          <a:p>
            <a:r>
              <a:rPr lang="fi-FI" sz="1400" dirty="0">
                <a:solidFill>
                  <a:schemeClr val="tx1"/>
                </a:solidFill>
              </a:rPr>
              <a:t>Alueiden osuudet alan koko liikevaihdosta ja henkilöstöstä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4"/>
            <a:ext cx="4829606" cy="165163"/>
          </a:xfrm>
        </p:spPr>
        <p:txBody>
          <a:bodyPr/>
          <a:lstStyle/>
          <a:p>
            <a:r>
              <a:rPr lang="fi-FI"/>
              <a:t>Lähde: Tilastokeskus; Aluetilinpito, Liikevaihdon alueittaiset arvoindeksit, Yritysten rakenne- ja tilinpäätöstilasto / Teknologiateollisuus ry:n henkilöstötiedustelu</a:t>
            </a:r>
          </a:p>
        </p:txBody>
      </p:sp>
      <p:graphicFrame>
        <p:nvGraphicFramePr>
          <p:cNvPr id="8" name="Sisällön paikkamerkki 7"/>
          <p:cNvGraphicFramePr>
            <a:graphicFrameLocks noGrp="1"/>
          </p:cNvGraphicFramePr>
          <p:nvPr>
            <p:ph idx="4294967295"/>
          </p:nvPr>
        </p:nvGraphicFramePr>
        <p:xfrm>
          <a:off x="395536" y="1059582"/>
          <a:ext cx="8208911" cy="3600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332957"/>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Pohjois-Karjalassa 2022, yhteensä 7 000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60</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3517880075"/>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87815629-BC8B-4B9B-4643-15D3CFB7281A}"/>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6B60AE4F-3121-C663-7ADC-02E3298475A5}"/>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287354621"/>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Pohjois-Pohjanmaalla 2022, </a:t>
            </a:r>
          </a:p>
          <a:p>
            <a:r>
              <a:rPr lang="fi-FI" dirty="0"/>
              <a:t>yhteensä 26 200 </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61</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701414156"/>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F2ABABB8-B0BC-6002-FE3D-7E1E8736A958}"/>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2AB39C01-DCA4-287C-4A22-F9C9C94408BC}"/>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561314486"/>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Pohjois-Savossa 2022, yhteensä 11 200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62</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4271910800"/>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1B53E334-60FB-967B-66C1-2094BD4836CE}"/>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A78B195A-DB9E-485E-26A0-520E58E68913}"/>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988057641"/>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Satakunnassa 2022, yhteensä 13 100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63</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3468627331"/>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05A027B7-07BF-53CF-50D3-CE77EEED29E4}"/>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C07F0A08-95EC-7311-BD7C-917EBAA33C0B}"/>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319860712"/>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Uudellamaalla 2022, yhteensä 113 200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64</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3452296414"/>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23467BD8-1057-8E16-04FB-012E3A3C7F7C}"/>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640E4872-C7D5-49AB-58C0-45CB2CA82E2F}"/>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421106331"/>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Varsinais-Suomessa 2022, yhteensä 31 500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65</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2434373142"/>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120AB9E3-6280-6745-3359-1AABC388738A}"/>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180C43FB-7787-F34F-3ED6-B4C97D840584}"/>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932997856"/>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3BD1763-8BA1-C75E-C213-55CB35CC6A0F}"/>
              </a:ext>
            </a:extLst>
          </p:cNvPr>
          <p:cNvSpPr>
            <a:spLocks noGrp="1"/>
          </p:cNvSpPr>
          <p:nvPr>
            <p:ph type="body" sz="quarter" idx="15"/>
          </p:nvPr>
        </p:nvSpPr>
        <p:spPr/>
        <p:txBody>
          <a:bodyPr/>
          <a:lstStyle/>
          <a:p>
            <a:r>
              <a:rPr lang="fi-FI" dirty="0"/>
              <a:t>Henkilöstön ikäjakauma</a:t>
            </a:r>
          </a:p>
          <a:p>
            <a:r>
              <a:rPr lang="fi-FI" dirty="0"/>
              <a:t>Työntekijät</a:t>
            </a:r>
          </a:p>
          <a:p>
            <a:endParaRPr lang="fi-FI" dirty="0"/>
          </a:p>
          <a:p>
            <a:endParaRPr lang="fi-FI" dirty="0"/>
          </a:p>
          <a:p>
            <a:endParaRPr lang="fi-FI" dirty="0"/>
          </a:p>
          <a:p>
            <a:r>
              <a:rPr lang="fi-FI" sz="1050" dirty="0">
                <a:solidFill>
                  <a:schemeClr val="bg1"/>
                </a:solidFill>
              </a:rPr>
              <a:t>Osio päivitetään kerran vuodessa, seuraavan kerran kesä</a:t>
            </a:r>
            <a:r>
              <a:rPr lang="fi-FI" sz="1050" dirty="0"/>
              <a:t>kuussa 2024. </a:t>
            </a:r>
            <a:endParaRPr lang="fi-FI" sz="1050" dirty="0">
              <a:solidFill>
                <a:schemeClr val="bg1"/>
              </a:solidFill>
            </a:endParaRPr>
          </a:p>
          <a:p>
            <a:endParaRPr lang="fi-FI" dirty="0"/>
          </a:p>
        </p:txBody>
      </p:sp>
      <p:sp>
        <p:nvSpPr>
          <p:cNvPr id="3" name="Dian numeron paikkamerkki 2">
            <a:extLst>
              <a:ext uri="{FF2B5EF4-FFF2-40B4-BE49-F238E27FC236}">
                <a16:creationId xmlns:a16="http://schemas.microsoft.com/office/drawing/2014/main" id="{31C471F2-DAA4-5530-3ABA-565E96AB9E55}"/>
              </a:ext>
            </a:extLst>
          </p:cNvPr>
          <p:cNvSpPr>
            <a:spLocks noGrp="1"/>
          </p:cNvSpPr>
          <p:nvPr>
            <p:ph type="sldNum" sz="quarter" idx="12"/>
          </p:nvPr>
        </p:nvSpPr>
        <p:spPr/>
        <p:txBody>
          <a:bodyPr/>
          <a:lstStyle/>
          <a:p>
            <a:fld id="{6FCB6B90-8271-4E8F-82C1-E646FBB48A2E}" type="slidenum">
              <a:rPr lang="fi-FI" smtClean="0"/>
              <a:pPr/>
              <a:t>66</a:t>
            </a:fld>
            <a:endParaRPr lang="fi-FI"/>
          </a:p>
        </p:txBody>
      </p:sp>
      <p:sp>
        <p:nvSpPr>
          <p:cNvPr id="4" name="Päivämäärän paikkamerkki 3">
            <a:extLst>
              <a:ext uri="{FF2B5EF4-FFF2-40B4-BE49-F238E27FC236}">
                <a16:creationId xmlns:a16="http://schemas.microsoft.com/office/drawing/2014/main" id="{ECEC8FCA-8A0C-1AB6-4F9A-B62CC32A097E}"/>
              </a:ext>
            </a:extLst>
          </p:cNvPr>
          <p:cNvSpPr>
            <a:spLocks noGrp="1"/>
          </p:cNvSpPr>
          <p:nvPr>
            <p:ph type="dt" sz="half" idx="10"/>
          </p:nvPr>
        </p:nvSpPr>
        <p:spPr/>
        <p:txBody>
          <a:bodyPr/>
          <a:lstStyle/>
          <a:p>
            <a:fld id="{F7D0C29F-D373-4791-88C9-86C29F06AD83}" type="datetime1">
              <a:rPr lang="fi-FI" smtClean="0"/>
              <a:t>6.2.2024</a:t>
            </a:fld>
            <a:endParaRPr lang="fi-FI"/>
          </a:p>
        </p:txBody>
      </p:sp>
      <p:sp>
        <p:nvSpPr>
          <p:cNvPr id="5" name="Alatunnisteen paikkamerkki 4">
            <a:extLst>
              <a:ext uri="{FF2B5EF4-FFF2-40B4-BE49-F238E27FC236}">
                <a16:creationId xmlns:a16="http://schemas.microsoft.com/office/drawing/2014/main" id="{4A33DC8E-521B-205C-9190-C819A7BD8ECD}"/>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DFC28262-83B4-CA04-F479-99E5E9D35A17}"/>
              </a:ext>
            </a:extLst>
          </p:cNvPr>
          <p:cNvSpPr txBox="1"/>
          <p:nvPr/>
        </p:nvSpPr>
        <p:spPr>
          <a:xfrm>
            <a:off x="7600325" y="473702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950166402"/>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Etelä-Karjalassa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67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10581003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DAA75F1F-83C2-4863-5C3A-D88BD3DB6BBF}"/>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150923385"/>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Etelä-Pohjanmaalla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68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81696364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29C40BA7-E450-F6B4-5CC0-F64B5C89024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563362045"/>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Etelä-Savossa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69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33968676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E0E265D8-2B6A-90EE-7A98-03EDD7B3CCCF}"/>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18328158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päätoimialojen liikevaihto-osuudet* ELY-alueittain 2022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4"/>
            <a:ext cx="5189646" cy="165163"/>
          </a:xfrm>
        </p:spPr>
        <p:txBody>
          <a:bodyPr/>
          <a:lstStyle/>
          <a:p>
            <a:r>
              <a:rPr lang="fi-FI"/>
              <a:t>*) Prosenttia teknologiateollisuuden toimipaikkojen liikevaihdosta kyseisellä alueella</a:t>
            </a:r>
          </a:p>
          <a:p>
            <a:r>
              <a:rPr lang="fi-FI"/>
              <a:t>Lähde: Tilastokeskus; Alueellinen yritystoimintatilasto</a:t>
            </a:r>
          </a:p>
          <a:p>
            <a:r>
              <a:rPr lang="fi-FI"/>
              <a:t>Tietosuojasyistä joidenkin alueiden kaikki toimialat eivät ole 100 % edustettuina</a:t>
            </a:r>
          </a:p>
          <a:p>
            <a:endParaRPr lang="fi-FI"/>
          </a:p>
        </p:txBody>
      </p:sp>
      <p:graphicFrame>
        <p:nvGraphicFramePr>
          <p:cNvPr id="8" name="Sisällön paikkamerkki 7"/>
          <p:cNvGraphicFramePr>
            <a:graphicFrameLocks noGrp="1"/>
          </p:cNvGraphicFramePr>
          <p:nvPr>
            <p:ph idx="4294967295"/>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a:ea typeface="Verdana" panose="020B0604030504040204" pitchFamily="34" charset="0"/>
                <a:cs typeface="Verdana" panose="020B0604030504040204" pitchFamily="34" charset="0"/>
              </a:rPr>
              <a:t>Osuus alan liikevaihdosta alueella, %</a:t>
            </a:r>
          </a:p>
        </p:txBody>
      </p:sp>
    </p:spTree>
    <p:extLst>
      <p:ext uri="{BB962C8B-B14F-4D97-AF65-F5344CB8AC3E}">
        <p14:creationId xmlns:p14="http://schemas.microsoft.com/office/powerpoint/2010/main" val="2948034354"/>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Kainuussa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25057636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BE47AF15-E14F-D6AD-3F7F-F961CBD79FCD}"/>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929049810"/>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Kanta-Hämeessä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321472082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3283FF30-0E23-014B-B2F2-EDF830613D8C}"/>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582457951"/>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Keski-Pohjanmaalla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185307039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154F72FE-51D3-8B03-02C2-315409D44F5F}"/>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770559565"/>
      </p:ext>
    </p:extLst>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Keski-Suomessa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192488222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2D4177D6-AD9F-4CC4-5645-64870E948BA6}"/>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503716714"/>
      </p:ext>
    </p:extLst>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Kymenlaaksossa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24560787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B12E95BD-858B-1E07-34FA-F2CD0BB8A2A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578018993"/>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Lapissa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211921486"/>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3ADCDC7D-894B-C76D-BE4B-5A82CE4CDA8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096687580"/>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Pirkanmaalla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126864855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BF5D6417-A8A7-C679-5BCB-D8CB93904D7C}"/>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980460318"/>
      </p:ext>
    </p:extLst>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Pohjanmaalla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2447908281"/>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DC6EE05E-D9BF-BC44-CD4D-F3DCC99413D5}"/>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59538957"/>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Pohjois-Karjalassa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124079515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DA2BD90A-AEB6-CE0C-44DD-FBA0F776F15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510857831"/>
      </p:ext>
    </p:extLst>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Pohjois-Pohjanmaalla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2196778210"/>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A8A684B3-162D-6E80-991D-46F62CDAF580}"/>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20074156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päätoimialojen henkilöstöosuudet* ELY-alueittain 2022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4"/>
            <a:ext cx="5189646" cy="165163"/>
          </a:xfrm>
        </p:spPr>
        <p:txBody>
          <a:bodyPr/>
          <a:lstStyle/>
          <a:p>
            <a:r>
              <a:rPr lang="fi-FI" dirty="0"/>
              <a:t>*) Prosenttia teknologiateollisuuden toimipaikkojen henkilöstöstä kyseisellä alueella</a:t>
            </a:r>
          </a:p>
          <a:p>
            <a:r>
              <a:rPr lang="fi-FI" dirty="0"/>
              <a:t>Lähde: Tilastokeskus; Alueellinen yritystoimintatilasto</a:t>
            </a:r>
          </a:p>
          <a:p>
            <a:r>
              <a:rPr lang="fi-FI" dirty="0"/>
              <a:t>Tietosuojasyistä joidenkin alueiden kaikki toimialat eivät ole 100 % edustettuina</a:t>
            </a:r>
          </a:p>
          <a:p>
            <a:endParaRPr lang="fi-FI" dirty="0"/>
          </a:p>
        </p:txBody>
      </p:sp>
      <p:graphicFrame>
        <p:nvGraphicFramePr>
          <p:cNvPr id="8" name="Sisällön paikkamerkki 7"/>
          <p:cNvGraphicFramePr>
            <a:graphicFrameLocks noGrp="1"/>
          </p:cNvGraphicFramePr>
          <p:nvPr>
            <p:ph idx="4294967295"/>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a:ea typeface="Verdana" panose="020B0604030504040204" pitchFamily="34" charset="0"/>
                <a:cs typeface="Verdana" panose="020B0604030504040204" pitchFamily="34" charset="0"/>
              </a:rPr>
              <a:t>Osuus alan henkilöstöstä alueella, %</a:t>
            </a:r>
          </a:p>
        </p:txBody>
      </p:sp>
    </p:spTree>
    <p:extLst>
      <p:ext uri="{BB962C8B-B14F-4D97-AF65-F5344CB8AC3E}">
        <p14:creationId xmlns:p14="http://schemas.microsoft.com/office/powerpoint/2010/main" val="2505097318"/>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Pohjois-Savossa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80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14908360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6919036F-FE84-5A33-E703-9FFE19815A6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993431464"/>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Päijät-Hämeessä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81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23707450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EE12626F-11CF-9062-E2FC-B8C497C7CF00}"/>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634187130"/>
      </p:ext>
    </p:extLst>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Satakunnassa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82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7999890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0F354D86-68F7-F58C-341E-82F92E14E595}"/>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265861141"/>
      </p:ext>
    </p:extLst>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Uudellamaalla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83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09971300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B57333CB-0A06-D4A8-EF73-7BCBC31DD4F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624477300"/>
      </p:ext>
    </p:extLst>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Varsinais-Suomessa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84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333021692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ED9ED0CB-D44C-2A05-6483-E9AF611ED5B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235288509"/>
      </p:ext>
    </p:extLst>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3BD1763-8BA1-C75E-C213-55CB35CC6A0F}"/>
              </a:ext>
            </a:extLst>
          </p:cNvPr>
          <p:cNvSpPr>
            <a:spLocks noGrp="1"/>
          </p:cNvSpPr>
          <p:nvPr>
            <p:ph type="body" sz="quarter" idx="15"/>
          </p:nvPr>
        </p:nvSpPr>
        <p:spPr/>
        <p:txBody>
          <a:bodyPr/>
          <a:lstStyle/>
          <a:p>
            <a:r>
              <a:rPr lang="fi-FI" dirty="0"/>
              <a:t>Henkilöstön ikäjakauma</a:t>
            </a:r>
          </a:p>
          <a:p>
            <a:r>
              <a:rPr lang="fi-FI" dirty="0"/>
              <a:t>Toimihenkilöt</a:t>
            </a:r>
          </a:p>
          <a:p>
            <a:endParaRPr lang="fi-FI" dirty="0"/>
          </a:p>
          <a:p>
            <a:endParaRPr lang="fi-FI" dirty="0"/>
          </a:p>
          <a:p>
            <a:endParaRPr lang="fi-FI" dirty="0"/>
          </a:p>
          <a:p>
            <a:endParaRPr lang="fi-FI" dirty="0"/>
          </a:p>
          <a:p>
            <a:r>
              <a:rPr lang="fi-FI" sz="1050" dirty="0">
                <a:solidFill>
                  <a:schemeClr val="bg1"/>
                </a:solidFill>
              </a:rPr>
              <a:t>Osio päivitetään kerran vuodessa, seuraavan kerran maalis</a:t>
            </a:r>
            <a:r>
              <a:rPr lang="fi-FI" sz="1050" dirty="0"/>
              <a:t>kuussa 2024. </a:t>
            </a:r>
            <a:endParaRPr lang="fi-FI" sz="1050" dirty="0">
              <a:solidFill>
                <a:schemeClr val="bg1"/>
              </a:solidFill>
            </a:endParaRPr>
          </a:p>
          <a:p>
            <a:endParaRPr lang="fi-FI" dirty="0"/>
          </a:p>
        </p:txBody>
      </p:sp>
      <p:sp>
        <p:nvSpPr>
          <p:cNvPr id="3" name="Dian numeron paikkamerkki 2">
            <a:extLst>
              <a:ext uri="{FF2B5EF4-FFF2-40B4-BE49-F238E27FC236}">
                <a16:creationId xmlns:a16="http://schemas.microsoft.com/office/drawing/2014/main" id="{31C471F2-DAA4-5530-3ABA-565E96AB9E55}"/>
              </a:ext>
            </a:extLst>
          </p:cNvPr>
          <p:cNvSpPr>
            <a:spLocks noGrp="1"/>
          </p:cNvSpPr>
          <p:nvPr>
            <p:ph type="sldNum" sz="quarter" idx="12"/>
          </p:nvPr>
        </p:nvSpPr>
        <p:spPr/>
        <p:txBody>
          <a:bodyPr/>
          <a:lstStyle/>
          <a:p>
            <a:fld id="{6FCB6B90-8271-4E8F-82C1-E646FBB48A2E}" type="slidenum">
              <a:rPr lang="fi-FI" smtClean="0"/>
              <a:pPr/>
              <a:t>85</a:t>
            </a:fld>
            <a:endParaRPr lang="fi-FI"/>
          </a:p>
        </p:txBody>
      </p:sp>
      <p:sp>
        <p:nvSpPr>
          <p:cNvPr id="4" name="Päivämäärän paikkamerkki 3">
            <a:extLst>
              <a:ext uri="{FF2B5EF4-FFF2-40B4-BE49-F238E27FC236}">
                <a16:creationId xmlns:a16="http://schemas.microsoft.com/office/drawing/2014/main" id="{ECEC8FCA-8A0C-1AB6-4F9A-B62CC32A097E}"/>
              </a:ext>
            </a:extLst>
          </p:cNvPr>
          <p:cNvSpPr>
            <a:spLocks noGrp="1"/>
          </p:cNvSpPr>
          <p:nvPr>
            <p:ph type="dt" sz="half" idx="10"/>
          </p:nvPr>
        </p:nvSpPr>
        <p:spPr/>
        <p:txBody>
          <a:bodyPr/>
          <a:lstStyle/>
          <a:p>
            <a:fld id="{F7D0C29F-D373-4791-88C9-86C29F06AD83}" type="datetime1">
              <a:rPr lang="fi-FI" smtClean="0"/>
              <a:t>6.2.2024</a:t>
            </a:fld>
            <a:endParaRPr lang="fi-FI"/>
          </a:p>
        </p:txBody>
      </p:sp>
      <p:sp>
        <p:nvSpPr>
          <p:cNvPr id="5" name="Alatunnisteen paikkamerkki 4">
            <a:extLst>
              <a:ext uri="{FF2B5EF4-FFF2-40B4-BE49-F238E27FC236}">
                <a16:creationId xmlns:a16="http://schemas.microsoft.com/office/drawing/2014/main" id="{4A33DC8E-521B-205C-9190-C819A7BD8ECD}"/>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72E191F0-910A-F43F-DA7D-0ADCA6506F8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904434994"/>
      </p:ext>
    </p:extLst>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Etelä-Karjalassa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86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1283926691"/>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F71AC074-BE65-E3B8-FF4F-AFA9ED22A51B}"/>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002865157"/>
      </p:ext>
    </p:extLst>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Etelä-Pohjanmaalla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87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1956621520"/>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2CCDB512-3E28-127B-F302-763E70003F4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689708204"/>
      </p:ext>
    </p:extLst>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Etelä-Savossa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88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262970075"/>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4B6BA19A-1498-85B3-E07F-04CE6F5FF549}"/>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001417384"/>
      </p:ext>
    </p:extLst>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Kainuussa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89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167179939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26984853-CE4A-6F0B-12F8-7F05B0F26E3F}"/>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87740321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liikevaihto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9</a:t>
            </a:fld>
            <a:endParaRPr lang="fi-FI"/>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34682" y="4854859"/>
            <a:ext cx="4037518" cy="165163"/>
          </a:xfrm>
        </p:spPr>
        <p:txBody>
          <a:bodyPr/>
          <a:lstStyle/>
          <a:p>
            <a:r>
              <a:rPr lang="fi-FI"/>
              <a:t>Lähde: Tilastokeskus; Aluetilinpito, Liikevaihdon alueittaiset arvoindeksit</a:t>
            </a:r>
          </a:p>
        </p:txBody>
      </p:sp>
      <p:graphicFrame>
        <p:nvGraphicFramePr>
          <p:cNvPr id="12" name="Sisällön paikkamerkki 10"/>
          <p:cNvGraphicFramePr>
            <a:graphicFrameLocks noGrp="1"/>
          </p:cNvGraphicFramePr>
          <p:nvPr>
            <p:ph sz="quarter" idx="17"/>
          </p:nvPr>
        </p:nvGraphicFramePr>
        <p:xfrm>
          <a:off x="1331640" y="1001169"/>
          <a:ext cx="6351237" cy="3674366"/>
        </p:xfrm>
        <a:graphic>
          <a:graphicData uri="http://schemas.openxmlformats.org/drawingml/2006/table">
            <a:tbl>
              <a:tblPr firstRow="1" bandRow="1">
                <a:tableStyleId>{21E4AEA4-8DFA-4A89-87EB-49C32662AFE0}</a:tableStyleId>
              </a:tblPr>
              <a:tblGrid>
                <a:gridCol w="1411386">
                  <a:extLst>
                    <a:ext uri="{9D8B030D-6E8A-4147-A177-3AD203B41FA5}">
                      <a16:colId xmlns:a16="http://schemas.microsoft.com/office/drawing/2014/main" val="20000"/>
                    </a:ext>
                  </a:extLst>
                </a:gridCol>
                <a:gridCol w="705693">
                  <a:extLst>
                    <a:ext uri="{9D8B030D-6E8A-4147-A177-3AD203B41FA5}">
                      <a16:colId xmlns:a16="http://schemas.microsoft.com/office/drawing/2014/main" val="20001"/>
                    </a:ext>
                  </a:extLst>
                </a:gridCol>
                <a:gridCol w="705693">
                  <a:extLst>
                    <a:ext uri="{9D8B030D-6E8A-4147-A177-3AD203B41FA5}">
                      <a16:colId xmlns:a16="http://schemas.microsoft.com/office/drawing/2014/main" val="20002"/>
                    </a:ext>
                  </a:extLst>
                </a:gridCol>
                <a:gridCol w="705693">
                  <a:extLst>
                    <a:ext uri="{9D8B030D-6E8A-4147-A177-3AD203B41FA5}">
                      <a16:colId xmlns:a16="http://schemas.microsoft.com/office/drawing/2014/main" val="20003"/>
                    </a:ext>
                  </a:extLst>
                </a:gridCol>
                <a:gridCol w="705693">
                  <a:extLst>
                    <a:ext uri="{9D8B030D-6E8A-4147-A177-3AD203B41FA5}">
                      <a16:colId xmlns:a16="http://schemas.microsoft.com/office/drawing/2014/main" val="20004"/>
                    </a:ext>
                  </a:extLst>
                </a:gridCol>
                <a:gridCol w="705693">
                  <a:extLst>
                    <a:ext uri="{9D8B030D-6E8A-4147-A177-3AD203B41FA5}">
                      <a16:colId xmlns:a16="http://schemas.microsoft.com/office/drawing/2014/main" val="20005"/>
                    </a:ext>
                  </a:extLst>
                </a:gridCol>
                <a:gridCol w="705693">
                  <a:extLst>
                    <a:ext uri="{9D8B030D-6E8A-4147-A177-3AD203B41FA5}">
                      <a16:colId xmlns:a16="http://schemas.microsoft.com/office/drawing/2014/main" val="20006"/>
                    </a:ext>
                  </a:extLst>
                </a:gridCol>
                <a:gridCol w="705693">
                  <a:extLst>
                    <a:ext uri="{9D8B030D-6E8A-4147-A177-3AD203B41FA5}">
                      <a16:colId xmlns:a16="http://schemas.microsoft.com/office/drawing/2014/main" val="20007"/>
                    </a:ext>
                  </a:extLst>
                </a:gridCol>
              </a:tblGrid>
              <a:tr h="316334">
                <a:tc>
                  <a:txBody>
                    <a:bodyPr/>
                    <a:lstStyle/>
                    <a:p>
                      <a:pPr algn="ctr" fontAlgn="ctr"/>
                      <a:r>
                        <a:rPr lang="fi-FI" sz="900" b="1" i="0" u="none" strike="noStrike" dirty="0">
                          <a:solidFill>
                            <a:srgbClr val="FFFFFF"/>
                          </a:solidFill>
                          <a:effectLst/>
                          <a:latin typeface="Verdana" panose="020B0604030504040204" pitchFamily="34" charset="0"/>
                        </a:rPr>
                        <a:t>ELY-alue</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2021</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2022</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Osuus, %</a:t>
                      </a:r>
                      <a:br>
                        <a:rPr lang="fi-FI" sz="900" b="1" i="0" u="none" strike="noStrike">
                          <a:solidFill>
                            <a:srgbClr val="FFFFFF"/>
                          </a:solidFill>
                          <a:effectLst/>
                          <a:latin typeface="Verdana" panose="020B0604030504040204" pitchFamily="34" charset="0"/>
                        </a:rPr>
                      </a:br>
                      <a:r>
                        <a:rPr lang="fi-FI" sz="900" b="1" i="0" u="none" strike="noStrike">
                          <a:solidFill>
                            <a:srgbClr val="FFFFFF"/>
                          </a:solidFill>
                          <a:effectLst/>
                          <a:latin typeface="Verdana" panose="020B0604030504040204" pitchFamily="34" charset="0"/>
                        </a:rPr>
                        <a:t>2022</a:t>
                      </a:r>
                    </a:p>
                  </a:txBody>
                  <a:tcPr marL="0" marR="0" marT="0" marB="0" anchor="ctr"/>
                </a:tc>
                <a:extLst>
                  <a:ext uri="{0D108BD9-81ED-4DB2-BD59-A6C34878D82A}">
                    <a16:rowId xmlns:a16="http://schemas.microsoft.com/office/drawing/2014/main" val="10000"/>
                  </a:ext>
                </a:extLst>
              </a:tr>
              <a:tr h="209877">
                <a:tc>
                  <a:txBody>
                    <a:bodyPr/>
                    <a:lstStyle/>
                    <a:p>
                      <a:pPr algn="ctr" fontAlgn="ct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2,4</a:t>
                      </a:r>
                    </a:p>
                  </a:txBody>
                  <a:tcPr marL="0" marR="0" marT="0" marB="0" anchor="ctr"/>
                </a:tc>
                <a:extLst>
                  <a:ext uri="{0D108BD9-81ED-4DB2-BD59-A6C34878D82A}">
                    <a16:rowId xmlns:a16="http://schemas.microsoft.com/office/drawing/2014/main" val="10001"/>
                  </a:ext>
                </a:extLst>
              </a:tr>
              <a:tr h="209877">
                <a:tc>
                  <a:txBody>
                    <a:bodyPr/>
                    <a:lstStyle/>
                    <a:p>
                      <a:pPr algn="ctr" fontAlgn="ct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0,9</a:t>
                      </a:r>
                    </a:p>
                  </a:txBody>
                  <a:tcPr marL="0" marR="0" marT="0" marB="0" anchor="ctr"/>
                </a:tc>
                <a:extLst>
                  <a:ext uri="{0D108BD9-81ED-4DB2-BD59-A6C34878D82A}">
                    <a16:rowId xmlns:a16="http://schemas.microsoft.com/office/drawing/2014/main" val="10002"/>
                  </a:ext>
                </a:extLst>
              </a:tr>
              <a:tr h="209877">
                <a:tc>
                  <a:txBody>
                    <a:bodyPr/>
                    <a:lstStyle/>
                    <a:p>
                      <a:pPr algn="ctr" fontAlgn="ct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4,9</a:t>
                      </a:r>
                    </a:p>
                  </a:txBody>
                  <a:tcPr marL="0" marR="0" marT="0" marB="0" anchor="ctr"/>
                </a:tc>
                <a:extLst>
                  <a:ext uri="{0D108BD9-81ED-4DB2-BD59-A6C34878D82A}">
                    <a16:rowId xmlns:a16="http://schemas.microsoft.com/office/drawing/2014/main" val="10003"/>
                  </a:ext>
                </a:extLst>
              </a:tr>
              <a:tr h="209877">
                <a:tc>
                  <a:txBody>
                    <a:bodyPr/>
                    <a:lstStyle/>
                    <a:p>
                      <a:pPr algn="ctr" fontAlgn="ct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2,6</a:t>
                      </a:r>
                    </a:p>
                  </a:txBody>
                  <a:tcPr marL="0" marR="0" marT="0" marB="0" anchor="ctr"/>
                </a:tc>
                <a:extLst>
                  <a:ext uri="{0D108BD9-81ED-4DB2-BD59-A6C34878D82A}">
                    <a16:rowId xmlns:a16="http://schemas.microsoft.com/office/drawing/2014/main" val="10004"/>
                  </a:ext>
                </a:extLst>
              </a:tr>
              <a:tr h="209877">
                <a:tc>
                  <a:txBody>
                    <a:bodyPr/>
                    <a:lstStyle/>
                    <a:p>
                      <a:pPr algn="ctr" fontAlgn="ct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0,8</a:t>
                      </a:r>
                    </a:p>
                  </a:txBody>
                  <a:tcPr marL="0" marR="0" marT="0" marB="0" anchor="ctr"/>
                </a:tc>
                <a:extLst>
                  <a:ext uri="{0D108BD9-81ED-4DB2-BD59-A6C34878D82A}">
                    <a16:rowId xmlns:a16="http://schemas.microsoft.com/office/drawing/2014/main" val="10005"/>
                  </a:ext>
                </a:extLst>
              </a:tr>
              <a:tr h="209877">
                <a:tc>
                  <a:txBody>
                    <a:bodyPr/>
                    <a:lstStyle/>
                    <a:p>
                      <a:pPr algn="ctr" fontAlgn="ct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3,2</a:t>
                      </a:r>
                    </a:p>
                  </a:txBody>
                  <a:tcPr marL="0" marR="0" marT="0" marB="0" anchor="ctr"/>
                </a:tc>
                <a:extLst>
                  <a:ext uri="{0D108BD9-81ED-4DB2-BD59-A6C34878D82A}">
                    <a16:rowId xmlns:a16="http://schemas.microsoft.com/office/drawing/2014/main" val="10006"/>
                  </a:ext>
                </a:extLst>
              </a:tr>
              <a:tr h="209877">
                <a:tc>
                  <a:txBody>
                    <a:bodyPr/>
                    <a:lstStyle/>
                    <a:p>
                      <a:pPr algn="ctr" fontAlgn="ct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6,9</a:t>
                      </a:r>
                    </a:p>
                  </a:txBody>
                  <a:tcPr marL="0" marR="0" marT="0" marB="0" anchor="ctr"/>
                </a:tc>
                <a:extLst>
                  <a:ext uri="{0D108BD9-81ED-4DB2-BD59-A6C34878D82A}">
                    <a16:rowId xmlns:a16="http://schemas.microsoft.com/office/drawing/2014/main" val="10007"/>
                  </a:ext>
                </a:extLst>
              </a:tr>
              <a:tr h="209877">
                <a:tc>
                  <a:txBody>
                    <a:bodyPr/>
                    <a:lstStyle/>
                    <a:p>
                      <a:pPr algn="ctr" fontAlgn="ct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10,1</a:t>
                      </a:r>
                    </a:p>
                  </a:txBody>
                  <a:tcPr marL="0" marR="0" marT="0" marB="0" anchor="ctr"/>
                </a:tc>
                <a:extLst>
                  <a:ext uri="{0D108BD9-81ED-4DB2-BD59-A6C34878D82A}">
                    <a16:rowId xmlns:a16="http://schemas.microsoft.com/office/drawing/2014/main" val="10008"/>
                  </a:ext>
                </a:extLst>
              </a:tr>
              <a:tr h="209877">
                <a:tc>
                  <a:txBody>
                    <a:bodyPr/>
                    <a:lstStyle/>
                    <a:p>
                      <a:pPr algn="ctr" fontAlgn="ct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6,3</a:t>
                      </a:r>
                    </a:p>
                  </a:txBody>
                  <a:tcPr marL="0" marR="0" marT="0" marB="0" anchor="ctr"/>
                </a:tc>
                <a:extLst>
                  <a:ext uri="{0D108BD9-81ED-4DB2-BD59-A6C34878D82A}">
                    <a16:rowId xmlns:a16="http://schemas.microsoft.com/office/drawing/2014/main" val="10009"/>
                  </a:ext>
                </a:extLst>
              </a:tr>
              <a:tr h="209877">
                <a:tc>
                  <a:txBody>
                    <a:bodyPr/>
                    <a:lstStyle/>
                    <a:p>
                      <a:pPr algn="ctr" fontAlgn="ct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1,5</a:t>
                      </a:r>
                    </a:p>
                  </a:txBody>
                  <a:tcPr marL="0" marR="0" marT="0" marB="0" anchor="ctr"/>
                </a:tc>
                <a:extLst>
                  <a:ext uri="{0D108BD9-81ED-4DB2-BD59-A6C34878D82A}">
                    <a16:rowId xmlns:a16="http://schemas.microsoft.com/office/drawing/2014/main" val="10010"/>
                  </a:ext>
                </a:extLst>
              </a:tr>
              <a:tr h="209877">
                <a:tc>
                  <a:txBody>
                    <a:bodyPr/>
                    <a:lstStyle/>
                    <a:p>
                      <a:pPr algn="ctr" fontAlgn="ct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8,9</a:t>
                      </a:r>
                    </a:p>
                  </a:txBody>
                  <a:tcPr marL="0" marR="0" marT="0" marB="0" anchor="ctr"/>
                </a:tc>
                <a:extLst>
                  <a:ext uri="{0D108BD9-81ED-4DB2-BD59-A6C34878D82A}">
                    <a16:rowId xmlns:a16="http://schemas.microsoft.com/office/drawing/2014/main" val="10011"/>
                  </a:ext>
                </a:extLst>
              </a:tr>
              <a:tr h="209877">
                <a:tc>
                  <a:txBody>
                    <a:bodyPr/>
                    <a:lstStyle/>
                    <a:p>
                      <a:pPr algn="ctr" fontAlgn="ct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2,5</a:t>
                      </a:r>
                    </a:p>
                  </a:txBody>
                  <a:tcPr marL="0" marR="0" marT="0" marB="0" anchor="ctr"/>
                </a:tc>
                <a:extLst>
                  <a:ext uri="{0D108BD9-81ED-4DB2-BD59-A6C34878D82A}">
                    <a16:rowId xmlns:a16="http://schemas.microsoft.com/office/drawing/2014/main" val="10012"/>
                  </a:ext>
                </a:extLst>
              </a:tr>
              <a:tr h="209877">
                <a:tc>
                  <a:txBody>
                    <a:bodyPr/>
                    <a:lstStyle/>
                    <a:p>
                      <a:pPr algn="ctr" fontAlgn="ct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6,3</a:t>
                      </a:r>
                    </a:p>
                  </a:txBody>
                  <a:tcPr marL="0" marR="0" marT="0" marB="0" anchor="ctr"/>
                </a:tc>
                <a:extLst>
                  <a:ext uri="{0D108BD9-81ED-4DB2-BD59-A6C34878D82A}">
                    <a16:rowId xmlns:a16="http://schemas.microsoft.com/office/drawing/2014/main" val="10013"/>
                  </a:ext>
                </a:extLst>
              </a:tr>
              <a:tr h="209877">
                <a:tc>
                  <a:txBody>
                    <a:bodyPr/>
                    <a:lstStyle/>
                    <a:p>
                      <a:pPr algn="ctr" fontAlgn="ctr"/>
                      <a:r>
                        <a:rPr lang="fi-FI" sz="900" b="0" i="0" u="none" strike="noStrike">
                          <a:solidFill>
                            <a:srgbClr val="000000"/>
                          </a:solidFill>
                          <a:effectLst/>
                          <a:latin typeface="Verdana" panose="020B0604030504040204" pitchFamily="34" charset="0"/>
                        </a:rPr>
                        <a:t>Uusimaa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36 600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35,0</a:t>
                      </a:r>
                    </a:p>
                  </a:txBody>
                  <a:tcPr marL="0" marR="0" marT="0" marB="0" anchor="ctr"/>
                </a:tc>
                <a:extLst>
                  <a:ext uri="{0D108BD9-81ED-4DB2-BD59-A6C34878D82A}">
                    <a16:rowId xmlns:a16="http://schemas.microsoft.com/office/drawing/2014/main" val="10014"/>
                  </a:ext>
                </a:extLst>
              </a:tr>
              <a:tr h="209877">
                <a:tc>
                  <a:txBody>
                    <a:bodyPr/>
                    <a:lstStyle/>
                    <a:p>
                      <a:pPr algn="ctr" fontAlgn="ct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7,9</a:t>
                      </a:r>
                    </a:p>
                  </a:txBody>
                  <a:tcPr marL="0" marR="0" marT="0" marB="0" anchor="ctr"/>
                </a:tc>
                <a:extLst>
                  <a:ext uri="{0D108BD9-81ED-4DB2-BD59-A6C34878D82A}">
                    <a16:rowId xmlns:a16="http://schemas.microsoft.com/office/drawing/2014/main" val="10015"/>
                  </a:ext>
                </a:extLst>
              </a:tr>
              <a:tr h="209877">
                <a:tc>
                  <a:txBody>
                    <a:bodyPr/>
                    <a:lstStyle/>
                    <a:p>
                      <a:pPr algn="ctr" fontAlgn="ct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104 700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a:t>
                      </a:r>
                    </a:p>
                  </a:txBody>
                  <a:tcPr marL="0" marR="0" marT="0" marB="0" anchor="ctr"/>
                </a:tc>
                <a:extLst>
                  <a:ext uri="{0D108BD9-81ED-4DB2-BD59-A6C34878D82A}">
                    <a16:rowId xmlns:a16="http://schemas.microsoft.com/office/drawing/2014/main" val="10016"/>
                  </a:ext>
                </a:extLst>
              </a:tr>
            </a:tbl>
          </a:graphicData>
        </a:graphic>
      </p:graphicFrame>
      <p:sp>
        <p:nvSpPr>
          <p:cNvPr id="6" name="Tekstiruutu 5"/>
          <p:cNvSpPr txBox="1"/>
          <p:nvPr/>
        </p:nvSpPr>
        <p:spPr>
          <a:xfrm>
            <a:off x="6600248" y="768471"/>
            <a:ext cx="1405729" cy="241980"/>
          </a:xfrm>
          <a:prstGeom prst="rect">
            <a:avLst/>
          </a:prstGeom>
          <a:noFill/>
        </p:spPr>
        <p:txBody>
          <a:bodyPr wrap="square" lIns="36000" tIns="36000" rIns="36000" bIns="36000" rtlCol="0">
            <a:spAutoFit/>
          </a:bodyPr>
          <a:lstStyle/>
          <a:p>
            <a:r>
              <a:rPr lang="fi-FI" sz="1100" spc="-40">
                <a:solidFill>
                  <a:srgbClr val="000000"/>
                </a:solidFill>
              </a:rPr>
              <a:t>Miljoonaa euroa</a:t>
            </a:r>
          </a:p>
        </p:txBody>
      </p:sp>
    </p:spTree>
    <p:extLst>
      <p:ext uri="{BB962C8B-B14F-4D97-AF65-F5344CB8AC3E}">
        <p14:creationId xmlns:p14="http://schemas.microsoft.com/office/powerpoint/2010/main" val="3393189023"/>
      </p:ext>
    </p:extLst>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Kanta-Hämeessä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128338801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183AB20E-D0CA-1EDA-C02C-3CD05A8D2422}"/>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611521169"/>
      </p:ext>
    </p:extLst>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Keski-Pohjanmaalla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12055476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273E79EF-24E7-B08A-AE2D-AF2E745172D6}"/>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896020378"/>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Keski-Suomessa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1907308826"/>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33D9801C-825C-B24C-9067-2BBAE023494C}"/>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119831458"/>
      </p:ext>
    </p:extLst>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Kymenlaaksossa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1758013795"/>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AA3E26EA-32E0-E4ED-A92A-0664AFCE765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584421109"/>
      </p:ext>
    </p:extLst>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Lapissa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2839694630"/>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7E80F920-6269-1F15-E029-DFDD548D9CE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888011326"/>
      </p:ext>
    </p:extLst>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Pirkanmaalla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63705314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503172D6-C5E7-2941-3D2B-96BD4E5CFF2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983343794"/>
      </p:ext>
    </p:extLst>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Pohjanmaalla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268470957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D9A2E272-B71D-B0B0-4693-8C5AAA70ACF5}"/>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741863158"/>
      </p:ext>
    </p:extLst>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Pohjois-Karjalassa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321099719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29C13066-B7B7-A27A-CA76-D94C43D18AD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441726391"/>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Pohjois-Pohjanmaalla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1136324741"/>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492186B3-EB21-F56A-4424-69DF1BE2AFF9}"/>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791844303"/>
      </p:ext>
    </p:extLst>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Pohjois-Savossa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6.2.2024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3369038606"/>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554A0371-EB09-E6AD-6CD0-85832FC97E0A}"/>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861319530"/>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Presentation1" id="{170F3495-B9FE-4469-9B95-F30D047F6E89}" vid="{8B3A0012-1AD5-48D7-B4E6-AC87EB80EA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057f711-7d93-472c-a8f6-94be00805750">
      <Terms xmlns="http://schemas.microsoft.com/office/infopath/2007/PartnerControls"/>
    </lcf76f155ced4ddcb4097134ff3c332f>
    <TaxCatchAll xmlns="c296724d-1a81-4a23-b6dd-dca7fd62c6ff" xsi:nil="true"/>
    <Henkil_x00f6_ xmlns="b057f711-7d93-472c-a8f6-94be00805750">
      <UserInfo>
        <DisplayName/>
        <AccountId xsi:nil="true"/>
        <AccountType/>
      </UserInfo>
    </Henkil_x00f6_>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F886EDC3C35ED44386E38662B6DACCDA" ma:contentTypeVersion="19" ma:contentTypeDescription="Luo uusi asiakirja." ma:contentTypeScope="" ma:versionID="a68fe2f5853ba668c329fe8ff571cba1">
  <xsd:schema xmlns:xsd="http://www.w3.org/2001/XMLSchema" xmlns:xs="http://www.w3.org/2001/XMLSchema" xmlns:p="http://schemas.microsoft.com/office/2006/metadata/properties" xmlns:ns2="b057f711-7d93-472c-a8f6-94be00805750" xmlns:ns3="c296724d-1a81-4a23-b6dd-dca7fd62c6ff" targetNamespace="http://schemas.microsoft.com/office/2006/metadata/properties" ma:root="true" ma:fieldsID="f671b576c74b9f2f7a5e561b4d3b9835" ns2:_="" ns3:_="">
    <xsd:import namespace="b057f711-7d93-472c-a8f6-94be00805750"/>
    <xsd:import namespace="c296724d-1a81-4a23-b6dd-dca7fd62c6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Henkil_x00f6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7f711-7d93-472c-a8f6-94be0080575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f83a129e-02f3-4c10-aeed-b048f014ef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Henkil_x00f6_" ma:index="26" nillable="true" ma:displayName="Henkilö" ma:list="UserInfo" ma:SharePointGroup="0" ma:internalName="Henkil_x00f6_"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296724d-1a81-4a23-b6dd-dca7fd62c6ff"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bddbccb1-85c5-4102-b8cd-d9aa5a21b0d6}" ma:internalName="TaxCatchAll" ma:showField="CatchAllData" ma:web="c296724d-1a81-4a23-b6dd-dca7fd62c6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8648F8-8603-46FD-9633-EC9BD6A3693B}">
  <ds:schemaRefs>
    <ds:schemaRef ds:uri="http://schemas.microsoft.com/office/2006/documentManagement/types"/>
    <ds:schemaRef ds:uri="http://purl.org/dc/elements/1.1/"/>
    <ds:schemaRef ds:uri="http://schemas.microsoft.com/office/2006/metadata/properties"/>
    <ds:schemaRef ds:uri="http://www.w3.org/XML/1998/namespace"/>
    <ds:schemaRef ds:uri="http://purl.org/dc/terms/"/>
    <ds:schemaRef ds:uri="b057f711-7d93-472c-a8f6-94be00805750"/>
    <ds:schemaRef ds:uri="http://schemas.microsoft.com/office/infopath/2007/PartnerControls"/>
    <ds:schemaRef ds:uri="http://schemas.openxmlformats.org/package/2006/metadata/core-properties"/>
    <ds:schemaRef ds:uri="c296724d-1a81-4a23-b6dd-dca7fd62c6ff"/>
    <ds:schemaRef ds:uri="http://purl.org/dc/dcmitype/"/>
  </ds:schemaRefs>
</ds:datastoreItem>
</file>

<file path=customXml/itemProps2.xml><?xml version="1.0" encoding="utf-8"?>
<ds:datastoreItem xmlns:ds="http://schemas.openxmlformats.org/officeDocument/2006/customXml" ds:itemID="{BF773E6B-5ED7-4D98-9314-6567BA7133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57f711-7d93-472c-a8f6-94be00805750"/>
    <ds:schemaRef ds:uri="c296724d-1a81-4a23-b6dd-dca7fd62c6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1F16D7-5804-4BC8-9DB4-A410AD97F9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882</TotalTime>
  <Words>8786</Words>
  <Application>Microsoft Office PowerPoint</Application>
  <PresentationFormat>Näytössä katseltava esitys (16:9)</PresentationFormat>
  <Paragraphs>2658</Paragraphs>
  <Slides>193</Slides>
  <Notes>59</Notes>
  <HiddenSlides>0</HiddenSlides>
  <MMClips>0</MMClips>
  <ScaleCrop>false</ScaleCrop>
  <HeadingPairs>
    <vt:vector size="8" baseType="variant">
      <vt:variant>
        <vt:lpstr>Käytetyt fontit</vt:lpstr>
      </vt:variant>
      <vt:variant>
        <vt:i4>2</vt:i4>
      </vt:variant>
      <vt:variant>
        <vt:lpstr>Teema</vt:lpstr>
      </vt:variant>
      <vt:variant>
        <vt:i4>1</vt:i4>
      </vt:variant>
      <vt:variant>
        <vt:lpstr>Upotetut OLE-palvelimet</vt:lpstr>
      </vt:variant>
      <vt:variant>
        <vt:i4>1</vt:i4>
      </vt:variant>
      <vt:variant>
        <vt:lpstr>Dian otsikot</vt:lpstr>
      </vt:variant>
      <vt:variant>
        <vt:i4>193</vt:i4>
      </vt:variant>
    </vt:vector>
  </HeadingPairs>
  <TitlesOfParts>
    <vt:vector size="197" baseType="lpstr">
      <vt:lpstr>Arial</vt:lpstr>
      <vt:lpstr>Verdana</vt:lpstr>
      <vt:lpstr>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Rautaporras Petteri</dc:creator>
  <cp:keywords>Teknologiateollisuus_FI</cp:keywords>
  <cp:lastModifiedBy>Mikkonen Hanne</cp:lastModifiedBy>
  <cp:revision>29</cp:revision>
  <cp:lastPrinted>2016-06-09T07:47:11Z</cp:lastPrinted>
  <dcterms:created xsi:type="dcterms:W3CDTF">2023-05-22T05:38:28Z</dcterms:created>
  <dcterms:modified xsi:type="dcterms:W3CDTF">2024-02-06T19:09:36Z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y fmtid="{D5CDD505-2E9C-101B-9397-08002B2CF9AE}" pid="27" name="ContentTypeId">
    <vt:lpwstr>0x010100F886EDC3C35ED44386E38662B6DACCDA</vt:lpwstr>
  </property>
  <property fmtid="{D5CDD505-2E9C-101B-9397-08002B2CF9AE}" pid="28" name="MediaServiceImageTags">
    <vt:lpwstr/>
  </property>
</Properties>
</file>