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39" r:id="rId6"/>
    <p:sldMasterId id="2147484399" r:id="rId7"/>
    <p:sldMasterId id="2147484436" r:id="rId8"/>
  </p:sldMasterIdLst>
  <p:notesMasterIdLst>
    <p:notesMasterId r:id="rId25"/>
  </p:notesMasterIdLst>
  <p:handoutMasterIdLst>
    <p:handoutMasterId r:id="rId26"/>
  </p:handoutMasterIdLst>
  <p:sldIdLst>
    <p:sldId id="257" r:id="rId9"/>
    <p:sldId id="267" r:id="rId10"/>
    <p:sldId id="268" r:id="rId11"/>
    <p:sldId id="1023" r:id="rId12"/>
    <p:sldId id="1050" r:id="rId13"/>
    <p:sldId id="1051" r:id="rId14"/>
    <p:sldId id="1052" r:id="rId15"/>
    <p:sldId id="1020" r:id="rId16"/>
    <p:sldId id="270" r:id="rId17"/>
    <p:sldId id="280" r:id="rId18"/>
    <p:sldId id="1053" r:id="rId19"/>
    <p:sldId id="1048" r:id="rId20"/>
    <p:sldId id="813" r:id="rId21"/>
    <p:sldId id="1046" r:id="rId22"/>
    <p:sldId id="1069" r:id="rId23"/>
    <p:sldId id="1084" r:id="rId2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86410" autoAdjust="0"/>
  </p:normalViewPr>
  <p:slideViewPr>
    <p:cSldViewPr showGuides="1">
      <p:cViewPr>
        <p:scale>
          <a:sx n="117" d="100"/>
          <a:sy n="117" d="100"/>
        </p:scale>
        <p:origin x="701" y="-58"/>
      </p:cViewPr>
      <p:guideLst>
        <p:guide orient="horz" pos="1620"/>
        <p:guide pos="2880"/>
      </p:guideLst>
    </p:cSldViewPr>
  </p:slideViewPr>
  <p:outlineViewPr>
    <p:cViewPr>
      <p:scale>
        <a:sx n="33" d="100"/>
        <a:sy n="33" d="100"/>
      </p:scale>
      <p:origin x="0" y="-15752"/>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114" d="100"/>
          <a:sy n="114" d="100"/>
        </p:scale>
        <p:origin x="7842" y="96"/>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solidFill>
                <a:schemeClr val="bg1"/>
              </a:solidFill>
            </a:ln>
          </c:spPr>
        </c:majorGridlines>
        <c:minorGridlines>
          <c:spPr>
            <a:ln>
              <a:solidFill>
                <a:schemeClr val="bg1"/>
              </a:solidFill>
            </a:ln>
          </c:spPr>
        </c:minorGridlines>
        <c:numFmt formatCode="General" sourceLinked="1"/>
        <c:majorTickMark val="out"/>
        <c:minorTickMark val="out"/>
        <c:tickLblPos val="nextTo"/>
        <c:spPr>
          <a:ln w="23595">
            <a:solidFill>
              <a:srgbClr val="000000">
                <a:alpha val="93000"/>
              </a:srgbClr>
            </a:solidFill>
            <a:prstDash val="solid"/>
          </a:ln>
        </c:spPr>
        <c:txPr>
          <a:bodyPr rot="0" vert="horz" anchor="ctr" anchorCtr="0"/>
          <a:lstStyle/>
          <a:p>
            <a:pPr>
              <a:defRPr/>
            </a:pPr>
            <a:endParaRPr lang="fi-FI"/>
          </a:p>
        </c:txPr>
        <c:crossAx val="405222624"/>
        <c:crossesAt val="-11"/>
        <c:auto val="1"/>
        <c:lblAlgn val="ctr"/>
        <c:lblOffset val="100"/>
        <c:tickLblSkip val="2"/>
        <c:tickMarkSkip val="1"/>
        <c:noMultiLvlLbl val="0"/>
      </c:catAx>
      <c:valAx>
        <c:axId val="405222624"/>
        <c:scaling>
          <c:orientation val="minMax"/>
          <c:max val="3"/>
          <c:min val="-11"/>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At val="0"/>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solidFill>
                <a:schemeClr val="bg1"/>
              </a:solidFill>
            </a:ln>
          </c:spPr>
        </c:majorGridlines>
        <c:minorGridlines>
          <c:spPr>
            <a:ln>
              <a:solidFill>
                <a:schemeClr val="bg1"/>
              </a:solidFill>
            </a:ln>
          </c:spPr>
        </c:minorGridlines>
        <c:numFmt formatCode="General" sourceLinked="1"/>
        <c:majorTickMark val="out"/>
        <c:minorTickMark val="out"/>
        <c:tickLblPos val="nextTo"/>
        <c:spPr>
          <a:ln w="23595">
            <a:solidFill>
              <a:srgbClr val="000000">
                <a:alpha val="93000"/>
              </a:srgbClr>
            </a:solidFill>
            <a:prstDash val="solid"/>
          </a:ln>
        </c:spPr>
        <c:txPr>
          <a:bodyPr rot="0" vert="horz" anchor="ctr" anchorCtr="0"/>
          <a:lstStyle/>
          <a:p>
            <a:pPr>
              <a:defRPr/>
            </a:pPr>
            <a:endParaRPr lang="fi-FI"/>
          </a:p>
        </c:txPr>
        <c:crossAx val="405222624"/>
        <c:crossesAt val="-11"/>
        <c:auto val="1"/>
        <c:lblAlgn val="ctr"/>
        <c:lblOffset val="100"/>
        <c:tickLblSkip val="2"/>
        <c:tickMarkSkip val="1"/>
        <c:noMultiLvlLbl val="0"/>
      </c:catAx>
      <c:valAx>
        <c:axId val="405222624"/>
        <c:scaling>
          <c:orientation val="minMax"/>
          <c:max val="3"/>
          <c:min val="-11"/>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At val="1"/>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Teollisuustuotannossa koronakriisin vaikutukset näkyivät vahvasti viimeistään huhtikuussa. Touko-syyskuussa tuotanto kasvoi taas uudelleen USA:ssa ja EU-maissa, Japanissa heinä-syyskuussa. Suomessa teollisuustuotanto on sinnitellyt koronakriisin aikana paremmin kuin kilpailijamaissa.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2</a:t>
            </a:fld>
            <a:endParaRPr lang="fi-FI" dirty="0"/>
          </a:p>
        </p:txBody>
      </p:sp>
    </p:spTree>
    <p:extLst>
      <p:ext uri="{BB962C8B-B14F-4D97-AF65-F5344CB8AC3E}">
        <p14:creationId xmlns:p14="http://schemas.microsoft.com/office/powerpoint/2010/main" val="324014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Työttömyysaste nousi Kiinassa helmikuussa, mutta taittui laskuun sen jälkeen. USA:ssa työttömyysaste nousi huhtikuussa lähes 15 prosenttiin. Touko-lokakuussa USA:n työttömyysaste oli jo selvässä laskussa. Muissa maissa työttömyysaste kasvoi keväällä ja kesällä. Maiden välillä on eroa siinä, miten lomautettuna olevat henkilöt kirjataan työttömyysasteeseen.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dirty="0"/>
          </a:p>
        </p:txBody>
      </p:sp>
    </p:spTree>
    <p:extLst>
      <p:ext uri="{BB962C8B-B14F-4D97-AF65-F5344CB8AC3E}">
        <p14:creationId xmlns:p14="http://schemas.microsoft.com/office/powerpoint/2010/main" val="126585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Öljyn ja maakaasun hinnoilla on merkitystä alan investoinneille ja tarvittavia investointihyödykkeitä valmistaville teollisuusyrityksille. Koronapandemian seurauksena öljyn hinta putosi keväällä merkittävästi, mutta on noussut jonkin verran sen jälkeen.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dirty="0"/>
          </a:p>
        </p:txBody>
      </p:sp>
    </p:spTree>
    <p:extLst>
      <p:ext uri="{BB962C8B-B14F-4D97-AF65-F5344CB8AC3E}">
        <p14:creationId xmlns:p14="http://schemas.microsoft.com/office/powerpoint/2010/main" val="260035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Suomen kannalta keskeisissä valuuttakursseissa on tapahtunut viime aikoina merkittäviä muutoksia, heikkenemistä ja vahvistumista. Rupla on tällä hetkellä reilut 20 prosenttia heikompi suhteessa euroon, kun tilannetta verrataan vuoden 2018 keskiarvoon. Muiden maiden valuutat ovat kutakuinkin vuoden 2018 tasolla. USA:n dollari on heikentynyt merkittävästi verrattuna alkuvuoden 2020 tilanteeseen.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dirty="0"/>
          </a:p>
        </p:txBody>
      </p:sp>
    </p:spTree>
    <p:extLst>
      <p:ext uri="{BB962C8B-B14F-4D97-AF65-F5344CB8AC3E}">
        <p14:creationId xmlns:p14="http://schemas.microsoft.com/office/powerpoint/2010/main" val="364576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sz="900" dirty="0"/>
              <a:t>IMF:n ennuste lokakuulta 2020 kertoo maailmantalouden voimakkaasta taantumasta vuonna 2020, mutta nopeasta elpymisestä vuonna 2021. Ennusteen mukaan bkt supistuu tänä vuonna merkittävästi Länsi-Euroopassa, Intiassa ja Latinalaisessa Amerikassa. Kiinalle ennustetaan pientä kasvua. Kuvassa pinta-alat kertovat maailmantalouden muutosten suuruudesta eri maantieteellisillä alueilla.  </a:t>
            </a:r>
          </a:p>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dirty="0"/>
          </a:p>
        </p:txBody>
      </p:sp>
    </p:spTree>
    <p:extLst>
      <p:ext uri="{BB962C8B-B14F-4D97-AF65-F5344CB8AC3E}">
        <p14:creationId xmlns:p14="http://schemas.microsoft.com/office/powerpoint/2010/main" val="268899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sz="800" dirty="0"/>
              <a:t>IMF:n ennuste lokakuulta 2020 kertoo maailmantalouden voimakkaasta taantumasta vuonna 2020, mutta nopeasta elpymisestä vuonna 2021. Ennusteen mukaan bkt supistuu tänä vuonna merkittävästi Länsi-Euroopassa, Intiassa ja Latinalaisessa Amerikassa. Kiinalle ennustetaan pientä kasvua. Kuvassa pinta-alat kertovat kysynnän muutoksen laajuuden teknologiateollisuuden vientimarkkinoilla. Kaikkiaan kysyntä vähenee 6,5 %, jos IMF:n ennusteet toteutuvat.  </a:t>
            </a:r>
          </a:p>
          <a:p>
            <a:pPr marL="0" marR="0" lvl="0" indent="0" algn="l" defTabSz="679871" rtl="0" eaLnBrk="1" fontAlgn="auto" latinLnBrk="0" hangingPunct="1">
              <a:lnSpc>
                <a:spcPct val="100000"/>
              </a:lnSpc>
              <a:spcBef>
                <a:spcPts val="0"/>
              </a:spcBef>
              <a:spcAft>
                <a:spcPts val="0"/>
              </a:spcAft>
              <a:buClrTx/>
              <a:buSzTx/>
              <a:buFontTx/>
              <a:buNone/>
              <a:tabLst/>
              <a:defRPr/>
            </a:pPr>
            <a:endParaRPr lang="fi-FI" sz="800"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dirty="0"/>
          </a:p>
        </p:txBody>
      </p:sp>
    </p:spTree>
    <p:extLst>
      <p:ext uri="{BB962C8B-B14F-4D97-AF65-F5344CB8AC3E}">
        <p14:creationId xmlns:p14="http://schemas.microsoft.com/office/powerpoint/2010/main" val="352934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Osakekurssit ovat nousseet viime kuukausina V-muotoisesti. Sijoittajat ovat luottaneet siihen, että maailmantalous elpyy varsin nopeasti kevään 2020 tilanteesta. Vuoden 2008 jälkeisessä finanssikriisissä osakekurssit ennakoivat hyvin tulevaa maailmantalouden kasvua.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dirty="0"/>
          </a:p>
        </p:txBody>
      </p:sp>
    </p:spTree>
    <p:extLst>
      <p:ext uri="{BB962C8B-B14F-4D97-AF65-F5344CB8AC3E}">
        <p14:creationId xmlns:p14="http://schemas.microsoft.com/office/powerpoint/2010/main" val="11199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Teollisuustuotanto suorastaan romahti huhtikuussa lähes kaikissa EU-maissa, mutta on elpynyt uudelleen toukokuusta alkaen. Suomessa teollisuustuotanto on sinnitellyt koronakriisin aikana paremmin kuin kilpailijamaissa.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dirty="0"/>
          </a:p>
        </p:txBody>
      </p:sp>
    </p:spTree>
    <p:extLst>
      <p:ext uri="{BB962C8B-B14F-4D97-AF65-F5344CB8AC3E}">
        <p14:creationId xmlns:p14="http://schemas.microsoft.com/office/powerpoint/2010/main" val="387115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Maailmanlaajuisesti teollisuustuotanto putosi jo tammi-helmikuussa Kiinan vetämänä. Huhti-toukokuussa pudotusta aiheuttivat erityisesti kehittyneet maat. Kesä-syyskuussa teollisuustuotanto maailmassa kasvoi jo selvästi.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dirty="0"/>
          </a:p>
        </p:txBody>
      </p:sp>
    </p:spTree>
    <p:extLst>
      <p:ext uri="{BB962C8B-B14F-4D97-AF65-F5344CB8AC3E}">
        <p14:creationId xmlns:p14="http://schemas.microsoft.com/office/powerpoint/2010/main" val="185138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Teollisuusyritysten ostopäälliköiden mukaan Kiinassa teollisuus pääsi uuteen kasvuun kiinni jo maaliskuussa, muissa maissa viimeistään syyskuussa. Syyskuussa ja lokakuussa teollisuus elpyi voimakkaasti erityisesti Saksassa ja Tanskassa, jonkin verran hitaammin muissa maissa. Venäjällä tuotannon väheneminen jatkui.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dirty="0"/>
          </a:p>
        </p:txBody>
      </p:sp>
    </p:spTree>
    <p:extLst>
      <p:ext uri="{BB962C8B-B14F-4D97-AF65-F5344CB8AC3E}">
        <p14:creationId xmlns:p14="http://schemas.microsoft.com/office/powerpoint/2010/main" val="36285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Palvelualoilla tilanne heikkeni koronakriisin alussa selvästi enemmän kuin teollisuudessa. Muutos oli päinvastainen kuin finanssikriisissä vuosina 2008-2009, jolloin taantuma iski voimalla erityisesti teollisuuteen. Yritysten ostopäälliköiden mukaan palveluyritykset pääsivät uuteen kasvuun kiinni Kiinassa toukokuussa, useimmissa muissa maissa kesä-elokuussa. Syyskuussa palvelualojen kasvu lopahti uudelleen Espanjassa, Ranskassa ja Italiassa, lokakuussa myös Saksassa ja Venäjällä.</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dirty="0"/>
          </a:p>
        </p:txBody>
      </p:sp>
    </p:spTree>
    <p:extLst>
      <p:ext uri="{BB962C8B-B14F-4D97-AF65-F5344CB8AC3E}">
        <p14:creationId xmlns:p14="http://schemas.microsoft.com/office/powerpoint/2010/main" val="171197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Rakentamisen toimialalla tilanne heikkeni Euroopan suurissa maissa selvästi maalis- ja huhtikuussa, toukokuussa vähemmän. Rakennusalan yritysten ostopäälliköiden mukaan Italiassa ja Isossa-Britanniassa rakennusalan näkymät kirkastuivat jo lievään kasvuun touko-syyskuussa. Lokakuussa kasvu lopahti uudelleen Ranskassa, mutta jatkui Isossa-Britanniassa.  </a:t>
            </a:r>
          </a:p>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7</a:t>
            </a:fld>
            <a:endParaRPr lang="fi-FI" dirty="0"/>
          </a:p>
        </p:txBody>
      </p:sp>
    </p:spTree>
    <p:extLst>
      <p:ext uri="{BB962C8B-B14F-4D97-AF65-F5344CB8AC3E}">
        <p14:creationId xmlns:p14="http://schemas.microsoft.com/office/powerpoint/2010/main" val="131134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Koko elinkeinoelämän tasolla yritykset Kiinassa pääsivät uuteen kasvuun kiinni toukokuussa. Ruotsissa elinkeinoelämä oli jo kasvussa kesäkuussa, muissa maissa ei aivan vielä. Heinä-syyskuussa kasvua kirjattiin jo kaikissa näissä Suomen tärkeimmissä vientimaissa. Lokakuussa kasvu jatkui muissa maissa, paitsi Venäjällä. </a:t>
            </a:r>
          </a:p>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8</a:t>
            </a:fld>
            <a:endParaRPr lang="fi-FI" dirty="0"/>
          </a:p>
        </p:txBody>
      </p:sp>
    </p:spTree>
    <p:extLst>
      <p:ext uri="{BB962C8B-B14F-4D97-AF65-F5344CB8AC3E}">
        <p14:creationId xmlns:p14="http://schemas.microsoft.com/office/powerpoint/2010/main" val="18060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Kuluttajien luottamusindeksi putosi Kiinassa jo helmikuussa, mutta muissa maissa vasta maalis-huhtikuussa. Touko-syyskuussa kuluttajien luottamus koheni jo merkittävästi useimmissa maissa, mutta lokakuussa notkahti uudelleen hieman.  </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9</a:t>
            </a:fld>
            <a:endParaRPr lang="fi-FI" dirty="0"/>
          </a:p>
        </p:txBody>
      </p:sp>
    </p:spTree>
    <p:extLst>
      <p:ext uri="{BB962C8B-B14F-4D97-AF65-F5344CB8AC3E}">
        <p14:creationId xmlns:p14="http://schemas.microsoft.com/office/powerpoint/2010/main" val="55261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Koronakriisi iski voimalla maailmankauppaan keväällä. Muista maista poiketen Kiinan vienti piristyi uudelleen jo maaliskuussa heikon tammi-helmikuun jälkeen. Viimeistään kesä-elokuussa vienti piristyi jo uudelleen useimmissa maissa, myös maailmanlaajuisesti.</a:t>
            </a:r>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10</a:t>
            </a:fld>
            <a:endParaRPr lang="fi-FI" dirty="0"/>
          </a:p>
        </p:txBody>
      </p:sp>
    </p:spTree>
    <p:extLst>
      <p:ext uri="{BB962C8B-B14F-4D97-AF65-F5344CB8AC3E}">
        <p14:creationId xmlns:p14="http://schemas.microsoft.com/office/powerpoint/2010/main" val="4079429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17.11.2020</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17.11.2020</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17.11.2020</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17.11.2020</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17.11.2020</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17.11.2020</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17.11.2020</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17.11.2020</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17.11.2020</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17.11.2020</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17.11.2020</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17.11.2020</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17.11.2020</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17.11.2020</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17.11.2020</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17.11.2020</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17.11.2020</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17.11.2020</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17.11.2020</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17.11.2020</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17.11.2020</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17.11.2020</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17.11.2020</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17.11.2020</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17.11.2020</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17.11.2020</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17.11.2020</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17.11.2020</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17.11.2020</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17.11.2020</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17.11.2020</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theme" Target="../theme/theme4.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17.11.2020</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17.11.2020</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17.11.2020</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17.11.2020</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17.11.2020</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83358" y="1599735"/>
            <a:ext cx="6977283" cy="1165268"/>
          </a:xfrm>
        </p:spPr>
        <p:txBody>
          <a:bodyPr/>
          <a:lstStyle/>
          <a:p>
            <a:r>
              <a:rPr lang="fi-FI" sz="3200" dirty="0"/>
              <a:t>Suomen vientimarkkinoiden kehitys koronakriisin aikana</a:t>
            </a:r>
          </a:p>
          <a:p>
            <a:r>
              <a:rPr lang="fi-FI" sz="2400" b="0" dirty="0"/>
              <a:t>17.11.2020</a:t>
            </a:r>
          </a:p>
          <a:p>
            <a:endParaRPr lang="fi-FI" sz="2400" b="0" dirty="0"/>
          </a:p>
          <a:p>
            <a:r>
              <a:rPr lang="fi-FI" sz="2000" b="0" dirty="0"/>
              <a:t>Jukka Palokangas</a:t>
            </a:r>
          </a:p>
          <a:p>
            <a:r>
              <a:rPr lang="fi-FI" sz="2000" b="0" dirty="0"/>
              <a:t>Johtava ekonomisti</a:t>
            </a:r>
          </a:p>
          <a:p>
            <a:r>
              <a:rPr lang="fi-FI" sz="1200" b="0" dirty="0"/>
              <a:t>jukka.palokangas@teknologiateollisuus.fi</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6167"/>
          </a:xfrm>
        </p:spPr>
        <p:txBody>
          <a:bodyPr/>
          <a:lstStyle/>
          <a:p>
            <a:r>
              <a:rPr lang="fi-FI" dirty="0"/>
              <a:t>Maailmankaupan kehitys</a:t>
            </a:r>
          </a:p>
          <a:p>
            <a:pPr>
              <a:lnSpc>
                <a:spcPct val="100000"/>
              </a:lnSpc>
              <a:spcBef>
                <a:spcPts val="0"/>
              </a:spcBef>
            </a:pPr>
            <a:r>
              <a:rPr lang="fi-FI" sz="1200" b="0" dirty="0"/>
              <a:t>Viennin määrän kehitys </a:t>
            </a:r>
            <a:endParaRPr lang="fi-FI" dirty="0"/>
          </a:p>
        </p:txBody>
      </p:sp>
      <p:graphicFrame>
        <p:nvGraphicFramePr>
          <p:cNvPr id="12" name="Sisällön paikkamerkki 11">
            <a:extLst>
              <a:ext uri="{FF2B5EF4-FFF2-40B4-BE49-F238E27FC236}">
                <a16:creationId xmlns:a16="http://schemas.microsoft.com/office/drawing/2014/main" id="{EFFF2E10-2BCB-442B-85F1-1B57755CFA30}"/>
              </a:ext>
            </a:extLst>
          </p:cNvPr>
          <p:cNvGraphicFramePr>
            <a:graphicFrameLocks noGrp="1" noChangeAspect="1"/>
          </p:cNvGraphicFramePr>
          <p:nvPr>
            <p:ph sz="quarter" idx="17"/>
            <p:extLst>
              <p:ext uri="{D42A27DB-BD31-4B8C-83A1-F6EECF244321}">
                <p14:modId xmlns:p14="http://schemas.microsoft.com/office/powerpoint/2010/main" val="1226512047"/>
              </p:ext>
            </p:extLst>
          </p:nvPr>
        </p:nvGraphicFramePr>
        <p:xfrm>
          <a:off x="383718" y="930150"/>
          <a:ext cx="8335546" cy="3797424"/>
        </p:xfrm>
        <a:graphic>
          <a:graphicData uri="http://schemas.openxmlformats.org/presentationml/2006/ole">
            <mc:AlternateContent xmlns:mc="http://schemas.openxmlformats.org/markup-compatibility/2006">
              <mc:Choice xmlns:v="urn:schemas-microsoft-com:vml" Requires="v">
                <p:oleObj spid="_x0000_s9221" name="Macrobond document" r:id="rId4" imgW="13193184" imgH="5572640" progId="Mbnd.mbnd">
                  <p:embed/>
                </p:oleObj>
              </mc:Choice>
              <mc:Fallback>
                <p:oleObj name="Macrobond document" r:id="rId4" imgW="13193184" imgH="5572640" progId="Mbnd.mbnd">
                  <p:embed/>
                  <p:pic>
                    <p:nvPicPr>
                      <p:cNvPr id="12" name="Sisällön paikkamerkki 11">
                        <a:extLst>
                          <a:ext uri="{FF2B5EF4-FFF2-40B4-BE49-F238E27FC236}">
                            <a16:creationId xmlns:a16="http://schemas.microsoft.com/office/drawing/2014/main" id="{EFFF2E10-2BCB-442B-85F1-1B57755CFA30}"/>
                          </a:ext>
                        </a:extLst>
                      </p:cNvPr>
                      <p:cNvPicPr/>
                      <p:nvPr/>
                    </p:nvPicPr>
                    <p:blipFill>
                      <a:blip r:embed="rId5"/>
                      <a:stretch>
                        <a:fillRect/>
                      </a:stretch>
                    </p:blipFill>
                    <p:spPr>
                      <a:xfrm>
                        <a:off x="383718" y="930150"/>
                        <a:ext cx="8335546" cy="3797424"/>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C06F3EE-B40C-4233-B95A-BAAB508A0F1B}"/>
              </a:ext>
            </a:extLst>
          </p:cNvPr>
          <p:cNvSpPr>
            <a:spLocks noGrp="1"/>
          </p:cNvSpPr>
          <p:nvPr>
            <p:ph type="body" sz="quarter" idx="15"/>
          </p:nvPr>
        </p:nvSpPr>
        <p:spPr>
          <a:xfrm>
            <a:off x="252000" y="282150"/>
            <a:ext cx="7992000" cy="410372"/>
          </a:xfrm>
        </p:spPr>
        <p:txBody>
          <a:bodyPr/>
          <a:lstStyle/>
          <a:p>
            <a:r>
              <a:rPr lang="fi-FI" dirty="0"/>
              <a:t>Työttömyysaste (%) </a:t>
            </a:r>
          </a:p>
        </p:txBody>
      </p:sp>
      <p:sp>
        <p:nvSpPr>
          <p:cNvPr id="3" name="Dian numeron paikkamerkki 2">
            <a:extLst>
              <a:ext uri="{FF2B5EF4-FFF2-40B4-BE49-F238E27FC236}">
                <a16:creationId xmlns:a16="http://schemas.microsoft.com/office/drawing/2014/main" id="{58997BD5-023D-4EDA-A4E7-D4D987E18794}"/>
              </a:ext>
            </a:extLst>
          </p:cNvPr>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a:extLst>
              <a:ext uri="{FF2B5EF4-FFF2-40B4-BE49-F238E27FC236}">
                <a16:creationId xmlns:a16="http://schemas.microsoft.com/office/drawing/2014/main" id="{4B018F3B-CD3C-486C-A494-801671CF780D}"/>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CEE13C53-8330-4DAC-900E-E7635F31E00E}"/>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6CA3BE0C-FBCC-4D64-A6AC-27167768D40E}"/>
              </a:ext>
            </a:extLst>
          </p:cNvPr>
          <p:cNvSpPr>
            <a:spLocks noGrp="1"/>
          </p:cNvSpPr>
          <p:nvPr>
            <p:ph type="body" sz="quarter" idx="18"/>
          </p:nvPr>
        </p:nvSpPr>
        <p:spPr/>
        <p:txBody>
          <a:bodyPr/>
          <a:lstStyle/>
          <a:p>
            <a:r>
              <a:rPr lang="fi-FI" dirty="0"/>
              <a:t>Lähde: </a:t>
            </a:r>
            <a:r>
              <a:rPr lang="fi-FI" dirty="0" err="1"/>
              <a:t>Macrobond</a:t>
            </a:r>
            <a:r>
              <a:rPr lang="fi-FI" dirty="0"/>
              <a:t>, EIA, Brent</a:t>
            </a:r>
          </a:p>
        </p:txBody>
      </p:sp>
      <p:graphicFrame>
        <p:nvGraphicFramePr>
          <p:cNvPr id="9" name="Sisällön paikkamerkki 8">
            <a:extLst>
              <a:ext uri="{FF2B5EF4-FFF2-40B4-BE49-F238E27FC236}">
                <a16:creationId xmlns:a16="http://schemas.microsoft.com/office/drawing/2014/main" id="{3C05E7C2-BD28-44B1-85B9-96159F47FD6B}"/>
              </a:ext>
            </a:extLst>
          </p:cNvPr>
          <p:cNvGraphicFramePr>
            <a:graphicFrameLocks noGrp="1" noChangeAspect="1"/>
          </p:cNvGraphicFramePr>
          <p:nvPr>
            <p:ph sz="quarter" idx="17"/>
            <p:extLst>
              <p:ext uri="{D42A27DB-BD31-4B8C-83A1-F6EECF244321}">
                <p14:modId xmlns:p14="http://schemas.microsoft.com/office/powerpoint/2010/main" val="1084917064"/>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spid="_x0000_s10245" name="Macrobond document" r:id="rId4" imgW="13193184" imgH="5572640" progId="Mbnd.mbnd">
                  <p:embed/>
                </p:oleObj>
              </mc:Choice>
              <mc:Fallback>
                <p:oleObj name="Macrobond document" r:id="rId4" imgW="13193184" imgH="5572640" progId="Mbnd.mbnd">
                  <p:embed/>
                  <p:pic>
                    <p:nvPicPr>
                      <p:cNvPr id="9" name="Sisällön paikkamerkki 8">
                        <a:extLst>
                          <a:ext uri="{FF2B5EF4-FFF2-40B4-BE49-F238E27FC236}">
                            <a16:creationId xmlns:a16="http://schemas.microsoft.com/office/drawing/2014/main" id="{3C05E7C2-BD28-44B1-85B9-96159F47FD6B}"/>
                          </a:ext>
                        </a:extLst>
                      </p:cNvPr>
                      <p:cNvPicPr/>
                      <p:nvPr/>
                    </p:nvPicPr>
                    <p:blipFill>
                      <a:blip r:embed="rId5"/>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395570117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C06F3EE-B40C-4233-B95A-BAAB508A0F1B}"/>
              </a:ext>
            </a:extLst>
          </p:cNvPr>
          <p:cNvSpPr>
            <a:spLocks noGrp="1"/>
          </p:cNvSpPr>
          <p:nvPr>
            <p:ph type="body" sz="quarter" idx="15"/>
          </p:nvPr>
        </p:nvSpPr>
        <p:spPr>
          <a:xfrm>
            <a:off x="252000" y="282150"/>
            <a:ext cx="7992000" cy="410372"/>
          </a:xfrm>
        </p:spPr>
        <p:txBody>
          <a:bodyPr/>
          <a:lstStyle/>
          <a:p>
            <a:r>
              <a:rPr lang="fi-FI" dirty="0"/>
              <a:t>Öljyn ja maakaasun hinta USA:n dollareina </a:t>
            </a:r>
          </a:p>
        </p:txBody>
      </p:sp>
      <p:sp>
        <p:nvSpPr>
          <p:cNvPr id="3" name="Dian numeron paikkamerkki 2">
            <a:extLst>
              <a:ext uri="{FF2B5EF4-FFF2-40B4-BE49-F238E27FC236}">
                <a16:creationId xmlns:a16="http://schemas.microsoft.com/office/drawing/2014/main" id="{58997BD5-023D-4EDA-A4E7-D4D987E18794}"/>
              </a:ext>
            </a:extLst>
          </p:cNvPr>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a:extLst>
              <a:ext uri="{FF2B5EF4-FFF2-40B4-BE49-F238E27FC236}">
                <a16:creationId xmlns:a16="http://schemas.microsoft.com/office/drawing/2014/main" id="{4B018F3B-CD3C-486C-A494-801671CF780D}"/>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CEE13C53-8330-4DAC-900E-E7635F31E00E}"/>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6CA3BE0C-FBCC-4D64-A6AC-27167768D40E}"/>
              </a:ext>
            </a:extLst>
          </p:cNvPr>
          <p:cNvSpPr>
            <a:spLocks noGrp="1"/>
          </p:cNvSpPr>
          <p:nvPr>
            <p:ph type="body" sz="quarter" idx="18"/>
          </p:nvPr>
        </p:nvSpPr>
        <p:spPr/>
        <p:txBody>
          <a:bodyPr/>
          <a:lstStyle/>
          <a:p>
            <a:r>
              <a:rPr lang="fi-FI" dirty="0"/>
              <a:t>Lähde: </a:t>
            </a:r>
            <a:r>
              <a:rPr lang="fi-FI" dirty="0" err="1"/>
              <a:t>Macrobond</a:t>
            </a:r>
            <a:r>
              <a:rPr lang="fi-FI" dirty="0"/>
              <a:t>, EIA, Brent</a:t>
            </a:r>
          </a:p>
        </p:txBody>
      </p:sp>
      <p:graphicFrame>
        <p:nvGraphicFramePr>
          <p:cNvPr id="9" name="Sisällön paikkamerkki 8">
            <a:extLst>
              <a:ext uri="{FF2B5EF4-FFF2-40B4-BE49-F238E27FC236}">
                <a16:creationId xmlns:a16="http://schemas.microsoft.com/office/drawing/2014/main" id="{3C05E7C2-BD28-44B1-85B9-96159F47FD6B}"/>
              </a:ext>
            </a:extLst>
          </p:cNvPr>
          <p:cNvGraphicFramePr>
            <a:graphicFrameLocks noGrp="1" noChangeAspect="1"/>
          </p:cNvGraphicFramePr>
          <p:nvPr>
            <p:ph sz="quarter" idx="17"/>
            <p:extLst>
              <p:ext uri="{D42A27DB-BD31-4B8C-83A1-F6EECF244321}">
                <p14:modId xmlns:p14="http://schemas.microsoft.com/office/powerpoint/2010/main" val="280958075"/>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spid="_x0000_s11269" name="Macrobond document" r:id="rId4" imgW="13193184" imgH="5572640" progId="Mbnd.mbnd">
                  <p:embed/>
                </p:oleObj>
              </mc:Choice>
              <mc:Fallback>
                <p:oleObj name="Macrobond document" r:id="rId4" imgW="13193184" imgH="5572640" progId="Mbnd.mbnd">
                  <p:embed/>
                  <p:pic>
                    <p:nvPicPr>
                      <p:cNvPr id="9" name="Sisällön paikkamerkki 8">
                        <a:extLst>
                          <a:ext uri="{FF2B5EF4-FFF2-40B4-BE49-F238E27FC236}">
                            <a16:creationId xmlns:a16="http://schemas.microsoft.com/office/drawing/2014/main" id="{3C05E7C2-BD28-44B1-85B9-96159F47FD6B}"/>
                          </a:ext>
                        </a:extLst>
                      </p:cNvPr>
                      <p:cNvPicPr/>
                      <p:nvPr/>
                    </p:nvPicPr>
                    <p:blipFill>
                      <a:blip r:embed="rId5"/>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22528883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734376"/>
          </a:xfrm>
        </p:spPr>
        <p:txBody>
          <a:bodyPr/>
          <a:lstStyle/>
          <a:p>
            <a:pPr>
              <a:lnSpc>
                <a:spcPct val="100000"/>
              </a:lnSpc>
            </a:pPr>
            <a:r>
              <a:rPr lang="fi-FI" dirty="0"/>
              <a:t>Valuuttakurssit </a:t>
            </a:r>
            <a:r>
              <a:rPr lang="fi-FI" sz="1800" dirty="0"/>
              <a:t>(kun käyrä nousee, euron arvo vahvistuu suhteessa ko. valuuttaan)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99997044"/>
              </p:ext>
            </p:extLst>
          </p:nvPr>
        </p:nvGraphicFramePr>
        <p:xfrm>
          <a:off x="402868" y="1016526"/>
          <a:ext cx="8338264" cy="3711047"/>
        </p:xfrm>
        <a:graphic>
          <a:graphicData uri="http://schemas.openxmlformats.org/presentationml/2006/ole">
            <mc:AlternateContent xmlns:mc="http://schemas.openxmlformats.org/markup-compatibility/2006">
              <mc:Choice xmlns:v="urn:schemas-microsoft-com:vml" Requires="v">
                <p:oleObj spid="_x0000_s12293" name="Macrobond document" r:id="rId4" imgW="13336115" imgH="5572640" progId="Mbnd.mbnd">
                  <p:embed/>
                </p:oleObj>
              </mc:Choice>
              <mc:Fallback>
                <p:oleObj name="Macrobond document" r:id="rId4" imgW="13336115" imgH="5572640" progId="Mbnd.mbnd">
                  <p:embed/>
                  <p:pic>
                    <p:nvPicPr>
                      <p:cNvPr id="9" name="Sisällön paikkamerkki 8"/>
                      <p:cNvPicPr/>
                      <p:nvPr/>
                    </p:nvPicPr>
                    <p:blipFill>
                      <a:blip r:embed="rId5"/>
                      <a:stretch>
                        <a:fillRect/>
                      </a:stretch>
                    </p:blipFill>
                    <p:spPr>
                      <a:xfrm>
                        <a:off x="402868" y="1016526"/>
                        <a:ext cx="8338264" cy="3711047"/>
                      </a:xfrm>
                      <a:prstGeom prst="rect">
                        <a:avLst/>
                      </a:prstGeom>
                    </p:spPr>
                  </p:pic>
                </p:oleObj>
              </mc:Fallback>
            </mc:AlternateContent>
          </a:graphicData>
        </a:graphic>
      </p:graphicFrame>
    </p:spTree>
    <p:extLst>
      <p:ext uri="{BB962C8B-B14F-4D97-AF65-F5344CB8AC3E}">
        <p14:creationId xmlns:p14="http://schemas.microsoft.com/office/powerpoint/2010/main" val="286660369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June</a:t>
            </a:r>
            <a:r>
              <a:rPr lang="fi-FI" dirty="0"/>
              <a:t> 2020) </a:t>
            </a:r>
          </a:p>
        </p:txBody>
      </p:sp>
      <p:sp>
        <p:nvSpPr>
          <p:cNvPr id="10" name="Tekstin paikkamerkki 7"/>
          <p:cNvSpPr>
            <a:spLocks noGrp="1"/>
          </p:cNvSpPr>
          <p:nvPr>
            <p:ph type="body" sz="quarter" idx="15"/>
          </p:nvPr>
        </p:nvSpPr>
        <p:spPr>
          <a:xfrm>
            <a:off x="252000" y="282149"/>
            <a:ext cx="7992000" cy="932381"/>
          </a:xfrm>
        </p:spPr>
        <p:txBody>
          <a:bodyPr/>
          <a:lstStyle/>
          <a:p>
            <a:r>
              <a:rPr lang="fi-FI" dirty="0"/>
              <a:t>Maailmantalouden ennustetaan supistuvan 4,4 % vuonna 2020, mutta kasvavan 5,2 % vuonna 2021 </a:t>
            </a:r>
          </a:p>
          <a:p>
            <a:pPr>
              <a:lnSpc>
                <a:spcPct val="100000"/>
              </a:lnSpc>
              <a:spcBef>
                <a:spcPts val="0"/>
              </a:spcBef>
            </a:pPr>
            <a:r>
              <a:rPr lang="fi-FI" sz="1200" b="0" dirty="0"/>
              <a:t>Bkt:n kasvu 2020/2019, %</a:t>
            </a:r>
            <a:endParaRPr lang="fi-FI" dirty="0"/>
          </a:p>
        </p:txBody>
      </p:sp>
      <p:graphicFrame>
        <p:nvGraphicFramePr>
          <p:cNvPr id="200" name="Object 5"/>
          <p:cNvGraphicFramePr>
            <a:graphicFrameLocks noGrp="1" noChangeAspect="1"/>
          </p:cNvGraphicFramePr>
          <p:nvPr>
            <p:ph sz="quarter" idx="17"/>
            <p:extLst>
              <p:ext uri="{D42A27DB-BD31-4B8C-83A1-F6EECF244321}">
                <p14:modId xmlns:p14="http://schemas.microsoft.com/office/powerpoint/2010/main" val="258157342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1" name="Rectangle 18"/>
          <p:cNvSpPr>
            <a:spLocks noChangeArrowheads="1"/>
          </p:cNvSpPr>
          <p:nvPr/>
        </p:nvSpPr>
        <p:spPr bwMode="auto">
          <a:xfrm flipV="1">
            <a:off x="845464" y="1936018"/>
            <a:ext cx="1216876" cy="977879"/>
          </a:xfrm>
          <a:prstGeom prst="rect">
            <a:avLst/>
          </a:prstGeom>
          <a:solidFill>
            <a:schemeClr val="accent5"/>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069332" y="1936015"/>
            <a:ext cx="1060019" cy="1843278"/>
          </a:xfrm>
          <a:prstGeom prst="rect">
            <a:avLst/>
          </a:prstGeom>
          <a:solidFill>
            <a:schemeClr val="tx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600747" y="1952130"/>
            <a:ext cx="303457" cy="1138028"/>
          </a:xfrm>
          <a:prstGeom prst="rect">
            <a:avLst/>
          </a:prstGeom>
          <a:solidFill>
            <a:srgbClr val="FFC000"/>
          </a:solidFill>
          <a:ln w="9525">
            <a:solidFill>
              <a:schemeClr val="accent4"/>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912618" y="1529883"/>
            <a:ext cx="1496600" cy="426696"/>
          </a:xfrm>
          <a:prstGeom prst="rect">
            <a:avLst/>
          </a:prstGeom>
          <a:solidFill>
            <a:schemeClr val="bg1">
              <a:lumMod val="6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2281" y="1691670"/>
            <a:ext cx="1533102"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02454" y="1660427"/>
            <a:ext cx="14163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chemeClr val="tx1"/>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536959" y="1688482"/>
            <a:ext cx="68194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467124" y="126290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flipV="1">
            <a:off x="5409628" y="1955760"/>
            <a:ext cx="587676" cy="1976810"/>
          </a:xfrm>
          <a:prstGeom prst="rect">
            <a:avLst/>
          </a:prstGeom>
          <a:solidFill>
            <a:schemeClr val="accent6"/>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6004296" y="1942842"/>
            <a:ext cx="844040" cy="867079"/>
          </a:xfrm>
          <a:prstGeom prst="rect">
            <a:avLst/>
          </a:prstGeom>
          <a:solidFill>
            <a:schemeClr val="accent1"/>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447832" y="1672894"/>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3135295" y="1940003"/>
            <a:ext cx="154914" cy="894308"/>
          </a:xfrm>
          <a:prstGeom prst="rect">
            <a:avLst/>
          </a:prstGeom>
          <a:solidFill>
            <a:schemeClr val="accent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dirty="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3300877" y="1952130"/>
            <a:ext cx="291456" cy="1277028"/>
          </a:xfrm>
          <a:prstGeom prst="rect">
            <a:avLst/>
          </a:prstGeom>
          <a:solidFill>
            <a:schemeClr val="accent1">
              <a:lumMod val="60000"/>
              <a:lumOff val="4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2961210" y="1280705"/>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855328" y="1936019"/>
            <a:ext cx="221563" cy="1293139"/>
          </a:xfrm>
          <a:prstGeom prst="rect">
            <a:avLst/>
          </a:prstGeom>
          <a:solidFill>
            <a:schemeClr val="accent3"/>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080549" y="1936015"/>
            <a:ext cx="125342" cy="1936225"/>
          </a:xfrm>
          <a:prstGeom prst="rect">
            <a:avLst/>
          </a:prstGeom>
          <a:solidFill>
            <a:schemeClr val="accent6">
              <a:lumMod val="7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213207" y="1942843"/>
            <a:ext cx="198684" cy="2160455"/>
          </a:xfrm>
          <a:prstGeom prst="rect">
            <a:avLst/>
          </a:prstGeom>
          <a:solidFill>
            <a:schemeClr val="accent5">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411891" y="1952130"/>
            <a:ext cx="1044212" cy="738432"/>
          </a:xfrm>
          <a:prstGeom prst="rect">
            <a:avLst/>
          </a:prstGeom>
          <a:solidFill>
            <a:schemeClr val="accent1">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2837460" y="1444521"/>
            <a:ext cx="734723"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612200" y="1492089"/>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793710" y="1510470"/>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7010518" y="1362616"/>
            <a:ext cx="78811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Am. </a:t>
            </a:r>
          </a:p>
        </p:txBody>
      </p:sp>
      <p:sp>
        <p:nvSpPr>
          <p:cNvPr id="224" name="Text Box 44"/>
          <p:cNvSpPr txBox="1">
            <a:spLocks noChangeArrowheads="1"/>
          </p:cNvSpPr>
          <p:nvPr/>
        </p:nvSpPr>
        <p:spPr bwMode="auto">
          <a:xfrm rot="-5400000">
            <a:off x="7521226" y="1403553"/>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3560572" y="3442928"/>
            <a:ext cx="1626819"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-4,4 %</a:t>
            </a:r>
          </a:p>
        </p:txBody>
      </p:sp>
      <p:sp>
        <p:nvSpPr>
          <p:cNvPr id="226" name="Line 49"/>
          <p:cNvSpPr>
            <a:spLocks noChangeShapeType="1"/>
          </p:cNvSpPr>
          <p:nvPr/>
        </p:nvSpPr>
        <p:spPr bwMode="auto">
          <a:xfrm>
            <a:off x="849481" y="2885383"/>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229" name="Text Box 46"/>
          <p:cNvSpPr txBox="1">
            <a:spLocks noChangeArrowheads="1"/>
          </p:cNvSpPr>
          <p:nvPr/>
        </p:nvSpPr>
        <p:spPr bwMode="auto">
          <a:xfrm>
            <a:off x="1225250" y="4549871"/>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2019, %</a:t>
            </a:r>
          </a:p>
        </p:txBody>
      </p:sp>
      <p:sp>
        <p:nvSpPr>
          <p:cNvPr id="231" name="Text Box 29"/>
          <p:cNvSpPr txBox="1">
            <a:spLocks noChangeArrowheads="1"/>
          </p:cNvSpPr>
          <p:nvPr/>
        </p:nvSpPr>
        <p:spPr bwMode="auto">
          <a:xfrm>
            <a:off x="6200643" y="1529882"/>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cxnSp>
        <p:nvCxnSpPr>
          <p:cNvPr id="37" name="Suora nuoliyhdysviiva 36">
            <a:extLst>
              <a:ext uri="{FF2B5EF4-FFF2-40B4-BE49-F238E27FC236}">
                <a16:creationId xmlns:a16="http://schemas.microsoft.com/office/drawing/2014/main" id="{EBB6C045-2B33-4E5B-8543-870CE60FA6D0}"/>
              </a:ext>
            </a:extLst>
          </p:cNvPr>
          <p:cNvCxnSpPr>
            <a:cxnSpLocks/>
          </p:cNvCxnSpPr>
          <p:nvPr/>
        </p:nvCxnSpPr>
        <p:spPr bwMode="auto">
          <a:xfrm flipV="1">
            <a:off x="4533315" y="2949518"/>
            <a:ext cx="77370" cy="39165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889677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June</a:t>
            </a:r>
            <a:r>
              <a:rPr lang="fi-FI" dirty="0"/>
              <a:t> 2020) </a:t>
            </a:r>
          </a:p>
        </p:txBody>
      </p:sp>
      <p:sp>
        <p:nvSpPr>
          <p:cNvPr id="10" name="Tekstin paikkamerkki 7"/>
          <p:cNvSpPr>
            <a:spLocks noGrp="1"/>
          </p:cNvSpPr>
          <p:nvPr>
            <p:ph type="body" sz="quarter" idx="15"/>
          </p:nvPr>
        </p:nvSpPr>
        <p:spPr>
          <a:xfrm>
            <a:off x="252000" y="282149"/>
            <a:ext cx="7992000" cy="932381"/>
          </a:xfrm>
        </p:spPr>
        <p:txBody>
          <a:bodyPr/>
          <a:lstStyle/>
          <a:p>
            <a:r>
              <a:rPr lang="fi-FI" dirty="0"/>
              <a:t>Teknologiateollisuuden vientimarkkinoilla kysyntä vähenee 6,5 % vuonna 2020  </a:t>
            </a:r>
          </a:p>
          <a:p>
            <a:pPr>
              <a:lnSpc>
                <a:spcPct val="100000"/>
              </a:lnSpc>
              <a:spcBef>
                <a:spcPts val="0"/>
              </a:spcBef>
            </a:pPr>
            <a:r>
              <a:rPr lang="fi-FI" sz="1200" b="0" dirty="0"/>
              <a:t>Bkt:n kasvu 2020/2019, % </a:t>
            </a:r>
            <a:endParaRPr lang="fi-FI" dirty="0"/>
          </a:p>
        </p:txBody>
      </p:sp>
      <p:graphicFrame>
        <p:nvGraphicFramePr>
          <p:cNvPr id="200" name="Object 5"/>
          <p:cNvGraphicFramePr>
            <a:graphicFrameLocks noGrp="1" noChangeAspect="1"/>
          </p:cNvGraphicFramePr>
          <p:nvPr>
            <p:ph sz="quarter" idx="17"/>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5" name="Text Box 22"/>
          <p:cNvSpPr txBox="1">
            <a:spLocks noChangeArrowheads="1"/>
          </p:cNvSpPr>
          <p:nvPr/>
        </p:nvSpPr>
        <p:spPr bwMode="auto">
          <a:xfrm>
            <a:off x="766791" y="1679932"/>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3005016" y="1687874"/>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chemeClr val="tx1"/>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6531298" y="1702789"/>
            <a:ext cx="68194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6939578" y="1302756"/>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11" name="Text Box 28"/>
          <p:cNvSpPr txBox="1">
            <a:spLocks noChangeArrowheads="1"/>
          </p:cNvSpPr>
          <p:nvPr/>
        </p:nvSpPr>
        <p:spPr bwMode="auto">
          <a:xfrm>
            <a:off x="7278818" y="1302756"/>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5" name="Text Box 33"/>
          <p:cNvSpPr txBox="1">
            <a:spLocks noChangeArrowheads="1"/>
          </p:cNvSpPr>
          <p:nvPr/>
        </p:nvSpPr>
        <p:spPr bwMode="auto">
          <a:xfrm rot="-5400000">
            <a:off x="5904591" y="1260128"/>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20" name="Text Box 40"/>
          <p:cNvSpPr txBox="1">
            <a:spLocks noChangeArrowheads="1"/>
          </p:cNvSpPr>
          <p:nvPr/>
        </p:nvSpPr>
        <p:spPr bwMode="auto">
          <a:xfrm rot="-5400000">
            <a:off x="5456283" y="1417850"/>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7613386" y="1096112"/>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7708877" y="1119628"/>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7657219" y="1313218"/>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977841" y="1359911"/>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5737367" y="3663213"/>
            <a:ext cx="1626819" cy="41549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-6,5 %</a:t>
            </a:r>
          </a:p>
        </p:txBody>
      </p:sp>
      <p:sp>
        <p:nvSpPr>
          <p:cNvPr id="229" name="Text Box 46"/>
          <p:cNvSpPr txBox="1">
            <a:spLocks noChangeArrowheads="1"/>
          </p:cNvSpPr>
          <p:nvPr/>
        </p:nvSpPr>
        <p:spPr bwMode="auto">
          <a:xfrm>
            <a:off x="1927887" y="4525178"/>
            <a:ext cx="550022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Pylvään leveys kuvaa osuutta teknologiateollisuuden Suomen viennistä vuonna 2019, % </a:t>
            </a:r>
            <a:endParaRPr lang="fi-FI" sz="1050" dirty="0">
              <a:latin typeface="+mj-lt"/>
            </a:endParaRPr>
          </a:p>
        </p:txBody>
      </p:sp>
      <p:sp>
        <p:nvSpPr>
          <p:cNvPr id="231" name="Text Box 29"/>
          <p:cNvSpPr txBox="1">
            <a:spLocks noChangeArrowheads="1"/>
          </p:cNvSpPr>
          <p:nvPr/>
        </p:nvSpPr>
        <p:spPr bwMode="auto">
          <a:xfrm>
            <a:off x="7533298" y="1455635"/>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cxnSp>
        <p:nvCxnSpPr>
          <p:cNvPr id="37" name="Suora nuoliyhdysviiva 36">
            <a:extLst>
              <a:ext uri="{FF2B5EF4-FFF2-40B4-BE49-F238E27FC236}">
                <a16:creationId xmlns:a16="http://schemas.microsoft.com/office/drawing/2014/main" id="{EBB6C045-2B33-4E5B-8543-870CE60FA6D0}"/>
              </a:ext>
            </a:extLst>
          </p:cNvPr>
          <p:cNvCxnSpPr>
            <a:cxnSpLocks/>
          </p:cNvCxnSpPr>
          <p:nvPr/>
        </p:nvCxnSpPr>
        <p:spPr bwMode="auto">
          <a:xfrm flipV="1">
            <a:off x="6610974" y="3386550"/>
            <a:ext cx="112853" cy="214311"/>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18">
            <a:extLst>
              <a:ext uri="{FF2B5EF4-FFF2-40B4-BE49-F238E27FC236}">
                <a16:creationId xmlns:a16="http://schemas.microsoft.com/office/drawing/2014/main" id="{E55B71CA-0C6C-4326-9793-E32006D5813A}"/>
              </a:ext>
            </a:extLst>
          </p:cNvPr>
          <p:cNvSpPr>
            <a:spLocks noChangeArrowheads="1"/>
          </p:cNvSpPr>
          <p:nvPr/>
        </p:nvSpPr>
        <p:spPr bwMode="auto">
          <a:xfrm flipV="1">
            <a:off x="861304" y="1954152"/>
            <a:ext cx="694549" cy="964449"/>
          </a:xfrm>
          <a:prstGeom prst="rect">
            <a:avLst/>
          </a:prstGeom>
          <a:solidFill>
            <a:schemeClr val="accent5"/>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39" name="Rectangle 19">
            <a:extLst>
              <a:ext uri="{FF2B5EF4-FFF2-40B4-BE49-F238E27FC236}">
                <a16:creationId xmlns:a16="http://schemas.microsoft.com/office/drawing/2014/main" id="{6BA4C387-1276-41D3-8F4D-8A3DFAA5FDC3}"/>
              </a:ext>
            </a:extLst>
          </p:cNvPr>
          <p:cNvSpPr>
            <a:spLocks noChangeArrowheads="1"/>
          </p:cNvSpPr>
          <p:nvPr/>
        </p:nvSpPr>
        <p:spPr bwMode="auto">
          <a:xfrm flipV="1">
            <a:off x="1552355" y="1948766"/>
            <a:ext cx="4056012" cy="1821599"/>
          </a:xfrm>
          <a:prstGeom prst="rect">
            <a:avLst/>
          </a:prstGeom>
          <a:solidFill>
            <a:schemeClr val="tx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0" name="Rectangle 20">
            <a:extLst>
              <a:ext uri="{FF2B5EF4-FFF2-40B4-BE49-F238E27FC236}">
                <a16:creationId xmlns:a16="http://schemas.microsoft.com/office/drawing/2014/main" id="{5E644697-23C3-4C74-BC89-79C376C0E0BD}"/>
              </a:ext>
            </a:extLst>
          </p:cNvPr>
          <p:cNvSpPr>
            <a:spLocks noChangeArrowheads="1"/>
          </p:cNvSpPr>
          <p:nvPr/>
        </p:nvSpPr>
        <p:spPr bwMode="auto">
          <a:xfrm>
            <a:off x="6882958" y="1954173"/>
            <a:ext cx="195147" cy="1156351"/>
          </a:xfrm>
          <a:prstGeom prst="rect">
            <a:avLst/>
          </a:prstGeom>
          <a:solidFill>
            <a:schemeClr val="accent4"/>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1" name="Rectangle 21">
            <a:extLst>
              <a:ext uri="{FF2B5EF4-FFF2-40B4-BE49-F238E27FC236}">
                <a16:creationId xmlns:a16="http://schemas.microsoft.com/office/drawing/2014/main" id="{7968B179-1D14-4C87-98F2-EAC01C8E7658}"/>
              </a:ext>
            </a:extLst>
          </p:cNvPr>
          <p:cNvSpPr>
            <a:spLocks noChangeArrowheads="1"/>
          </p:cNvSpPr>
          <p:nvPr/>
        </p:nvSpPr>
        <p:spPr bwMode="auto">
          <a:xfrm>
            <a:off x="7077465" y="1529680"/>
            <a:ext cx="402707" cy="415498"/>
          </a:xfrm>
          <a:prstGeom prst="rect">
            <a:avLst/>
          </a:prstGeom>
          <a:solidFill>
            <a:schemeClr val="bg1">
              <a:lumMod val="6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2" name="Rectangle 27">
            <a:extLst>
              <a:ext uri="{FF2B5EF4-FFF2-40B4-BE49-F238E27FC236}">
                <a16:creationId xmlns:a16="http://schemas.microsoft.com/office/drawing/2014/main" id="{0569BC56-B261-4403-A2FE-A381217B9C0D}"/>
              </a:ext>
            </a:extLst>
          </p:cNvPr>
          <p:cNvSpPr>
            <a:spLocks noChangeArrowheads="1"/>
          </p:cNvSpPr>
          <p:nvPr/>
        </p:nvSpPr>
        <p:spPr bwMode="auto">
          <a:xfrm flipV="1">
            <a:off x="7591645" y="1954361"/>
            <a:ext cx="394853" cy="845574"/>
          </a:xfrm>
          <a:prstGeom prst="rect">
            <a:avLst/>
          </a:prstGeom>
          <a:solidFill>
            <a:schemeClr val="accent1"/>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3" name="Rectangle 32">
            <a:extLst>
              <a:ext uri="{FF2B5EF4-FFF2-40B4-BE49-F238E27FC236}">
                <a16:creationId xmlns:a16="http://schemas.microsoft.com/office/drawing/2014/main" id="{EEAF9AA4-163D-4AEC-B3CB-B68E18CA8EA7}"/>
              </a:ext>
            </a:extLst>
          </p:cNvPr>
          <p:cNvSpPr>
            <a:spLocks noChangeArrowheads="1"/>
          </p:cNvSpPr>
          <p:nvPr/>
        </p:nvSpPr>
        <p:spPr bwMode="auto">
          <a:xfrm>
            <a:off x="6118520" y="1948203"/>
            <a:ext cx="764438" cy="1284973"/>
          </a:xfrm>
          <a:prstGeom prst="rect">
            <a:avLst/>
          </a:prstGeom>
          <a:solidFill>
            <a:schemeClr val="accent1">
              <a:lumMod val="60000"/>
              <a:lumOff val="4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4" name="Rectangle 34">
            <a:extLst>
              <a:ext uri="{FF2B5EF4-FFF2-40B4-BE49-F238E27FC236}">
                <a16:creationId xmlns:a16="http://schemas.microsoft.com/office/drawing/2014/main" id="{2570D91E-B3D0-4EB4-8E7B-83D0A9A38B38}"/>
              </a:ext>
            </a:extLst>
          </p:cNvPr>
          <p:cNvSpPr>
            <a:spLocks noChangeArrowheads="1"/>
          </p:cNvSpPr>
          <p:nvPr/>
        </p:nvSpPr>
        <p:spPr bwMode="auto">
          <a:xfrm>
            <a:off x="7988684" y="1962597"/>
            <a:ext cx="45719" cy="1240256"/>
          </a:xfrm>
          <a:prstGeom prst="rect">
            <a:avLst/>
          </a:prstGeom>
          <a:solidFill>
            <a:schemeClr val="accent3"/>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5" name="Rectangle 35">
            <a:extLst>
              <a:ext uri="{FF2B5EF4-FFF2-40B4-BE49-F238E27FC236}">
                <a16:creationId xmlns:a16="http://schemas.microsoft.com/office/drawing/2014/main" id="{1AFC0300-9722-4FA0-B05D-97781A463A8C}"/>
              </a:ext>
            </a:extLst>
          </p:cNvPr>
          <p:cNvSpPr>
            <a:spLocks noChangeArrowheads="1"/>
          </p:cNvSpPr>
          <p:nvPr/>
        </p:nvSpPr>
        <p:spPr bwMode="auto">
          <a:xfrm flipV="1">
            <a:off x="8035755" y="1954155"/>
            <a:ext cx="45719" cy="1913615"/>
          </a:xfrm>
          <a:prstGeom prst="rect">
            <a:avLst/>
          </a:prstGeom>
          <a:solidFill>
            <a:schemeClr val="accent6">
              <a:lumMod val="75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6" name="Rectangle 38">
            <a:extLst>
              <a:ext uri="{FF2B5EF4-FFF2-40B4-BE49-F238E27FC236}">
                <a16:creationId xmlns:a16="http://schemas.microsoft.com/office/drawing/2014/main" id="{3886D417-F47E-463F-A405-9CA749889111}"/>
              </a:ext>
            </a:extLst>
          </p:cNvPr>
          <p:cNvSpPr>
            <a:spLocks noChangeArrowheads="1"/>
          </p:cNvSpPr>
          <p:nvPr/>
        </p:nvSpPr>
        <p:spPr bwMode="auto">
          <a:xfrm>
            <a:off x="8244000" y="1962270"/>
            <a:ext cx="210042" cy="726928"/>
          </a:xfrm>
          <a:prstGeom prst="rect">
            <a:avLst/>
          </a:prstGeom>
          <a:solidFill>
            <a:schemeClr val="accent1">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7" name="Rectangle 26">
            <a:extLst>
              <a:ext uri="{FF2B5EF4-FFF2-40B4-BE49-F238E27FC236}">
                <a16:creationId xmlns:a16="http://schemas.microsoft.com/office/drawing/2014/main" id="{A29885E3-15FB-4E16-BC8A-93C997665BF7}"/>
              </a:ext>
            </a:extLst>
          </p:cNvPr>
          <p:cNvSpPr>
            <a:spLocks noChangeArrowheads="1"/>
          </p:cNvSpPr>
          <p:nvPr/>
        </p:nvSpPr>
        <p:spPr bwMode="auto">
          <a:xfrm flipV="1">
            <a:off x="7489864" y="1948203"/>
            <a:ext cx="90457" cy="2237620"/>
          </a:xfrm>
          <a:prstGeom prst="rect">
            <a:avLst/>
          </a:prstGeom>
          <a:solidFill>
            <a:schemeClr val="accent6"/>
          </a:solidFill>
          <a:ln w="9525">
            <a:solidFill>
              <a:schemeClr val="tx1"/>
            </a:solidFill>
            <a:miter lim="800000"/>
            <a:headEnd/>
            <a:tailEnd/>
          </a:ln>
          <a:effectLst/>
        </p:spPr>
        <p:txBody>
          <a:bodyPr wrap="none" anchor="ctr"/>
          <a:lstStyle/>
          <a:p>
            <a:endParaRPr lang="fi-FI" sz="1814">
              <a:solidFill>
                <a:srgbClr val="002664"/>
              </a:solidFill>
            </a:endParaRPr>
          </a:p>
        </p:txBody>
      </p:sp>
      <p:sp>
        <p:nvSpPr>
          <p:cNvPr id="48" name="Rectangle 30">
            <a:extLst>
              <a:ext uri="{FF2B5EF4-FFF2-40B4-BE49-F238E27FC236}">
                <a16:creationId xmlns:a16="http://schemas.microsoft.com/office/drawing/2014/main" id="{AD050C1E-4D3C-46A6-A47B-37EDE69B93D4}"/>
              </a:ext>
            </a:extLst>
          </p:cNvPr>
          <p:cNvSpPr>
            <a:spLocks noChangeArrowheads="1"/>
          </p:cNvSpPr>
          <p:nvPr/>
        </p:nvSpPr>
        <p:spPr bwMode="auto">
          <a:xfrm>
            <a:off x="5608366" y="1954402"/>
            <a:ext cx="514203" cy="871942"/>
          </a:xfrm>
          <a:prstGeom prst="rect">
            <a:avLst/>
          </a:prstGeom>
          <a:solidFill>
            <a:schemeClr val="accent2"/>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49" name="Rectangle 36">
            <a:extLst>
              <a:ext uri="{FF2B5EF4-FFF2-40B4-BE49-F238E27FC236}">
                <a16:creationId xmlns:a16="http://schemas.microsoft.com/office/drawing/2014/main" id="{C296EF6C-7A2E-44E0-A1AF-078F857A3EB2}"/>
              </a:ext>
            </a:extLst>
          </p:cNvPr>
          <p:cNvSpPr>
            <a:spLocks noChangeArrowheads="1"/>
          </p:cNvSpPr>
          <p:nvPr/>
        </p:nvSpPr>
        <p:spPr bwMode="auto">
          <a:xfrm>
            <a:off x="8091166" y="1960466"/>
            <a:ext cx="152834" cy="2139867"/>
          </a:xfrm>
          <a:prstGeom prst="rect">
            <a:avLst/>
          </a:prstGeom>
          <a:solidFill>
            <a:schemeClr val="accent2">
              <a:lumMod val="20000"/>
              <a:lumOff val="80000"/>
            </a:schemeClr>
          </a:solidFill>
          <a:ln w="9525">
            <a:solidFill>
              <a:srgbClr val="29282E"/>
            </a:solidFill>
            <a:miter lim="800000"/>
            <a:headEnd/>
            <a:tailEnd/>
          </a:ln>
          <a:effec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36" name="Line 49">
            <a:extLst>
              <a:ext uri="{FF2B5EF4-FFF2-40B4-BE49-F238E27FC236}">
                <a16:creationId xmlns:a16="http://schemas.microsoft.com/office/drawing/2014/main" id="{1088E8AA-216A-49B9-BEE1-B40A3EC2D77A}"/>
              </a:ext>
            </a:extLst>
          </p:cNvPr>
          <p:cNvSpPr>
            <a:spLocks noChangeShapeType="1"/>
          </p:cNvSpPr>
          <p:nvPr/>
        </p:nvSpPr>
        <p:spPr bwMode="auto">
          <a:xfrm>
            <a:off x="861304" y="3345800"/>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Tree>
    <p:extLst>
      <p:ext uri="{BB962C8B-B14F-4D97-AF65-F5344CB8AC3E}">
        <p14:creationId xmlns:p14="http://schemas.microsoft.com/office/powerpoint/2010/main" val="21590755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C91E98E-6238-4A5F-9361-7E38A8478D63}"/>
              </a:ext>
            </a:extLst>
          </p:cNvPr>
          <p:cNvSpPr>
            <a:spLocks noGrp="1"/>
          </p:cNvSpPr>
          <p:nvPr>
            <p:ph type="body" sz="quarter" idx="15"/>
          </p:nvPr>
        </p:nvSpPr>
        <p:spPr>
          <a:xfrm>
            <a:off x="252000" y="282150"/>
            <a:ext cx="7992000" cy="736782"/>
          </a:xfrm>
        </p:spPr>
        <p:txBody>
          <a:bodyPr/>
          <a:lstStyle/>
          <a:p>
            <a:r>
              <a:rPr lang="fi-FI" dirty="0"/>
              <a:t>Osakekurssit ovat kertoneet lyhytkestoisesta maailmantalouden taantumasta</a:t>
            </a:r>
          </a:p>
        </p:txBody>
      </p:sp>
      <p:sp>
        <p:nvSpPr>
          <p:cNvPr id="3" name="Dian numeron paikkamerkki 2">
            <a:extLst>
              <a:ext uri="{FF2B5EF4-FFF2-40B4-BE49-F238E27FC236}">
                <a16:creationId xmlns:a16="http://schemas.microsoft.com/office/drawing/2014/main" id="{29E6EEA7-80CA-4CBC-B5DF-16FCD4FDFA88}"/>
              </a:ext>
            </a:extLst>
          </p:cNvPr>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a:extLst>
              <a:ext uri="{FF2B5EF4-FFF2-40B4-BE49-F238E27FC236}">
                <a16:creationId xmlns:a16="http://schemas.microsoft.com/office/drawing/2014/main" id="{6E878C7E-6DEB-40C7-ABC4-1DD6D1364C17}"/>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0FD5C724-2F98-4E26-9196-9296995B1F9F}"/>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E095B24C-0D66-43CC-9ACD-FADCBABF1D9E}"/>
              </a:ext>
            </a:extLst>
          </p:cNvPr>
          <p:cNvSpPr>
            <a:spLocks noGrp="1"/>
          </p:cNvSpPr>
          <p:nvPr>
            <p:ph type="body" sz="quarter" idx="18"/>
          </p:nvPr>
        </p:nvSpPr>
        <p:spPr/>
        <p:txBody>
          <a:bodyPr/>
          <a:lstStyle/>
          <a:p>
            <a:r>
              <a:rPr lang="fi-FI" dirty="0"/>
              <a:t>Lähde: </a:t>
            </a:r>
            <a:r>
              <a:rPr lang="fi-FI" dirty="0" err="1"/>
              <a:t>Macrobond</a:t>
            </a:r>
            <a:endParaRPr lang="fi-FI" dirty="0"/>
          </a:p>
        </p:txBody>
      </p:sp>
      <p:graphicFrame>
        <p:nvGraphicFramePr>
          <p:cNvPr id="13" name="Sisällön paikkamerkki 12">
            <a:extLst>
              <a:ext uri="{FF2B5EF4-FFF2-40B4-BE49-F238E27FC236}">
                <a16:creationId xmlns:a16="http://schemas.microsoft.com/office/drawing/2014/main" id="{0FF90F7A-5DC6-4319-B122-F6D0DA809668}"/>
              </a:ext>
            </a:extLst>
          </p:cNvPr>
          <p:cNvGraphicFramePr>
            <a:graphicFrameLocks noGrp="1" noChangeAspect="1"/>
          </p:cNvGraphicFramePr>
          <p:nvPr>
            <p:ph sz="quarter" idx="17"/>
            <p:extLst>
              <p:ext uri="{D42A27DB-BD31-4B8C-83A1-F6EECF244321}">
                <p14:modId xmlns:p14="http://schemas.microsoft.com/office/powerpoint/2010/main" val="22151268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317" name="Macrobond document" r:id="rId4" imgW="13193184" imgH="5572640" progId="Mbnd.mbnd">
                  <p:embed/>
                </p:oleObj>
              </mc:Choice>
              <mc:Fallback>
                <p:oleObj name="Macrobond document" r:id="rId4" imgW="13193184" imgH="5572640" progId="Mbnd.mbnd">
                  <p:embed/>
                  <p:pic>
                    <p:nvPicPr>
                      <p:cNvPr id="13" name="Sisällön paikkamerkki 12">
                        <a:extLst>
                          <a:ext uri="{FF2B5EF4-FFF2-40B4-BE49-F238E27FC236}">
                            <a16:creationId xmlns:a16="http://schemas.microsoft.com/office/drawing/2014/main" id="{0FF90F7A-5DC6-4319-B122-F6D0DA809668}"/>
                          </a:ext>
                        </a:extLst>
                      </p:cNvPr>
                      <p:cNvPicPr/>
                      <p:nvPr/>
                    </p:nvPicPr>
                    <p:blipFill>
                      <a:blip r:embed="rId5"/>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514519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13657" cy="539973"/>
          </a:xfrm>
        </p:spPr>
        <p:txBody>
          <a:bodyPr/>
          <a:lstStyle/>
          <a:p>
            <a:r>
              <a:rPr lang="fi-FI" dirty="0"/>
              <a:t>Teollisuustuotanto kehittyneissä 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3211020429"/>
              </p:ext>
            </p:extLst>
          </p:nvPr>
        </p:nvGraphicFramePr>
        <p:xfrm>
          <a:off x="383718" y="886924"/>
          <a:ext cx="8386088" cy="3758101"/>
        </p:xfrm>
        <a:graphic>
          <a:graphicData uri="http://schemas.openxmlformats.org/presentationml/2006/ole">
            <mc:AlternateContent xmlns:mc="http://schemas.openxmlformats.org/markup-compatibility/2006">
              <mc:Choice xmlns:v="urn:schemas-microsoft-com:vml" Requires="v">
                <p:oleObj spid="_x0000_s1029" name="Macrobond document" r:id="rId4" imgW="13193184" imgH="5572640" progId="Mbnd.mbnd">
                  <p:embed/>
                </p:oleObj>
              </mc:Choice>
              <mc:Fallback>
                <p:oleObj name="Macrobond document" r:id="rId4" imgW="13193184" imgH="5572640" progId="Mbnd.mbnd">
                  <p:embed/>
                  <p:pic>
                    <p:nvPicPr>
                      <p:cNvPr id="11" name="Sisällön paikkamerkki 10">
                        <a:extLst>
                          <a:ext uri="{FF2B5EF4-FFF2-40B4-BE49-F238E27FC236}">
                            <a16:creationId xmlns:a16="http://schemas.microsoft.com/office/drawing/2014/main" id="{24232A72-9960-4768-A4E0-FFD8424A3698}"/>
                          </a:ext>
                        </a:extLst>
                      </p:cNvPr>
                      <p:cNvPicPr/>
                      <p:nvPr/>
                    </p:nvPicPr>
                    <p:blipFill>
                      <a:blip r:embed="rId5"/>
                      <a:stretch>
                        <a:fillRect/>
                      </a:stretch>
                    </p:blipFill>
                    <p:spPr>
                      <a:xfrm>
                        <a:off x="383718" y="886924"/>
                        <a:ext cx="8386088" cy="3758101"/>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539974"/>
          </a:xfrm>
        </p:spPr>
        <p:txBody>
          <a:bodyPr/>
          <a:lstStyle/>
          <a:p>
            <a:r>
              <a:rPr lang="fi-FI" dirty="0"/>
              <a:t>Teollisuustuotanto EU-maissa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BAE50302-16A8-4552-8C52-216306A9325B}"/>
              </a:ext>
            </a:extLst>
          </p:cNvPr>
          <p:cNvGraphicFramePr>
            <a:graphicFrameLocks noGrp="1" noChangeAspect="1"/>
          </p:cNvGraphicFramePr>
          <p:nvPr>
            <p:ph sz="quarter" idx="17"/>
            <p:extLst>
              <p:ext uri="{D42A27DB-BD31-4B8C-83A1-F6EECF244321}">
                <p14:modId xmlns:p14="http://schemas.microsoft.com/office/powerpoint/2010/main" val="2797655903"/>
              </p:ext>
            </p:extLst>
          </p:nvPr>
        </p:nvGraphicFramePr>
        <p:xfrm>
          <a:off x="384175" y="886924"/>
          <a:ext cx="8385175" cy="3758101"/>
        </p:xfrm>
        <a:graphic>
          <a:graphicData uri="http://schemas.openxmlformats.org/presentationml/2006/ole">
            <mc:AlternateContent xmlns:mc="http://schemas.openxmlformats.org/markup-compatibility/2006">
              <mc:Choice xmlns:v="urn:schemas-microsoft-com:vml" Requires="v">
                <p:oleObj spid="_x0000_s2053" name="Macrobond document" r:id="rId4" imgW="13193184" imgH="5572640" progId="Mbnd.mbnd">
                  <p:embed/>
                </p:oleObj>
              </mc:Choice>
              <mc:Fallback>
                <p:oleObj name="Macrobond document" r:id="rId4" imgW="13193184" imgH="5572640" progId="Mbnd.mbnd">
                  <p:embed/>
                  <p:pic>
                    <p:nvPicPr>
                      <p:cNvPr id="12" name="Sisällön paikkamerkki 11">
                        <a:extLst>
                          <a:ext uri="{FF2B5EF4-FFF2-40B4-BE49-F238E27FC236}">
                            <a16:creationId xmlns:a16="http://schemas.microsoft.com/office/drawing/2014/main" id="{BAE50302-16A8-4552-8C52-216306A9325B}"/>
                          </a:ext>
                        </a:extLst>
                      </p:cNvPr>
                      <p:cNvPicPr/>
                      <p:nvPr/>
                    </p:nvPicPr>
                    <p:blipFill>
                      <a:blip r:embed="rId5"/>
                      <a:stretch>
                        <a:fillRect/>
                      </a:stretch>
                    </p:blipFill>
                    <p:spPr>
                      <a:xfrm>
                        <a:off x="384175" y="886924"/>
                        <a:ext cx="8385175" cy="3758101"/>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475173"/>
          </a:xfrm>
        </p:spPr>
        <p:txBody>
          <a:bodyPr/>
          <a:lstStyle/>
          <a:p>
            <a:r>
              <a:rPr lang="fi-FI" dirty="0"/>
              <a:t>Teollisuustuotanto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5" name="Sisällön paikkamerkki 14">
            <a:extLst>
              <a:ext uri="{FF2B5EF4-FFF2-40B4-BE49-F238E27FC236}">
                <a16:creationId xmlns:a16="http://schemas.microsoft.com/office/drawing/2014/main" id="{493DABAE-2388-4A98-A1EA-9027493903C7}"/>
              </a:ext>
            </a:extLst>
          </p:cNvPr>
          <p:cNvGraphicFramePr>
            <a:graphicFrameLocks noGrp="1" noChangeAspect="1"/>
          </p:cNvGraphicFramePr>
          <p:nvPr>
            <p:ph sz="quarter" idx="17"/>
            <p:extLst>
              <p:ext uri="{D42A27DB-BD31-4B8C-83A1-F6EECF244321}">
                <p14:modId xmlns:p14="http://schemas.microsoft.com/office/powerpoint/2010/main" val="2136841558"/>
              </p:ext>
            </p:extLst>
          </p:nvPr>
        </p:nvGraphicFramePr>
        <p:xfrm>
          <a:off x="383718" y="951725"/>
          <a:ext cx="8386088" cy="3693300"/>
        </p:xfrm>
        <a:graphic>
          <a:graphicData uri="http://schemas.openxmlformats.org/presentationml/2006/ole">
            <mc:AlternateContent xmlns:mc="http://schemas.openxmlformats.org/markup-compatibility/2006">
              <mc:Choice xmlns:v="urn:schemas-microsoft-com:vml" Requires="v">
                <p:oleObj spid="_x0000_s3077" name="Macrobond document" r:id="rId4" imgW="13193184" imgH="5572640" progId="Mbnd.mbnd">
                  <p:embed/>
                </p:oleObj>
              </mc:Choice>
              <mc:Fallback>
                <p:oleObj name="Macrobond document" r:id="rId4" imgW="13193184" imgH="5572640" progId="Mbnd.mbnd">
                  <p:embed/>
                  <p:pic>
                    <p:nvPicPr>
                      <p:cNvPr id="15" name="Sisällön paikkamerkki 14">
                        <a:extLst>
                          <a:ext uri="{FF2B5EF4-FFF2-40B4-BE49-F238E27FC236}">
                            <a16:creationId xmlns:a16="http://schemas.microsoft.com/office/drawing/2014/main" id="{493DABAE-2388-4A98-A1EA-9027493903C7}"/>
                          </a:ext>
                        </a:extLst>
                      </p:cNvPr>
                      <p:cNvPicPr/>
                      <p:nvPr/>
                    </p:nvPicPr>
                    <p:blipFill>
                      <a:blip r:embed="rId5"/>
                      <a:stretch>
                        <a:fillRect/>
                      </a:stretch>
                    </p:blipFill>
                    <p:spPr>
                      <a:xfrm>
                        <a:off x="383718" y="951725"/>
                        <a:ext cx="8386088" cy="3693300"/>
                      </a:xfrm>
                      <a:prstGeom prst="rect">
                        <a:avLst/>
                      </a:prstGeom>
                    </p:spPr>
                  </p:pic>
                </p:oleObj>
              </mc:Fallback>
            </mc:AlternateContent>
          </a:graphicData>
        </a:graphic>
      </p:graphicFrame>
    </p:spTree>
    <p:extLst>
      <p:ext uri="{BB962C8B-B14F-4D97-AF65-F5344CB8AC3E}">
        <p14:creationId xmlns:p14="http://schemas.microsoft.com/office/powerpoint/2010/main" val="415109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10372"/>
          </a:xfrm>
        </p:spPr>
        <p:txBody>
          <a:bodyPr/>
          <a:lstStyle/>
          <a:p>
            <a:r>
              <a:rPr lang="fi-FI" dirty="0"/>
              <a:t>Teollisuuden ostopäällikköindeksit</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5</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4242440174"/>
              </p:ext>
            </p:extLst>
          </p:nvPr>
        </p:nvGraphicFramePr>
        <p:xfrm>
          <a:off x="383718" y="822123"/>
          <a:ext cx="8335546" cy="3905450"/>
        </p:xfrm>
        <a:graphic>
          <a:graphicData uri="http://schemas.openxmlformats.org/presentationml/2006/ole">
            <mc:AlternateContent xmlns:mc="http://schemas.openxmlformats.org/markup-compatibility/2006">
              <mc:Choice xmlns:v="urn:schemas-microsoft-com:vml" Requires="v">
                <p:oleObj spid="_x0000_s4101" name="Macrobond document" r:id="rId4" imgW="13193184" imgH="5572640" progId="Mbnd.mbnd">
                  <p:embed/>
                </p:oleObj>
              </mc:Choice>
              <mc:Fallback>
                <p:oleObj name="Macrobond document" r:id="rId4"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5"/>
                      <a:stretch>
                        <a:fillRect/>
                      </a:stretch>
                    </p:blipFill>
                    <p:spPr>
                      <a:xfrm>
                        <a:off x="383718" y="822123"/>
                        <a:ext cx="8335546" cy="3905450"/>
                      </a:xfrm>
                      <a:prstGeom prst="rect">
                        <a:avLst/>
                      </a:prstGeom>
                    </p:spPr>
                  </p:pic>
                </p:oleObj>
              </mc:Fallback>
            </mc:AlternateContent>
          </a:graphicData>
        </a:graphic>
      </p:graphicFrame>
    </p:spTree>
    <p:extLst>
      <p:ext uri="{BB962C8B-B14F-4D97-AF65-F5344CB8AC3E}">
        <p14:creationId xmlns:p14="http://schemas.microsoft.com/office/powerpoint/2010/main" val="334218340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75172"/>
          </a:xfrm>
        </p:spPr>
        <p:txBody>
          <a:bodyPr/>
          <a:lstStyle/>
          <a:p>
            <a:r>
              <a:rPr lang="fi-FI" dirty="0"/>
              <a:t>Palvelualojen ostopäällikköindeksit </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3324749056"/>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spid="_x0000_s5125" name="Macrobond document" r:id="rId4" imgW="13193184" imgH="5572640" progId="Mbnd.mbnd">
                  <p:embed/>
                </p:oleObj>
              </mc:Choice>
              <mc:Fallback>
                <p:oleObj name="Macrobond document" r:id="rId4"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5"/>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33869094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a:xfrm>
            <a:off x="252000" y="282150"/>
            <a:ext cx="7992000" cy="410372"/>
          </a:xfrm>
        </p:spPr>
        <p:txBody>
          <a:bodyPr/>
          <a:lstStyle/>
          <a:p>
            <a:r>
              <a:rPr lang="fi-FI" dirty="0"/>
              <a:t>Rakennusalan ostopäällikköindeksit</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A550D66C-AA58-4B32-9253-8DB410D4438D}"/>
              </a:ext>
            </a:extLst>
          </p:cNvPr>
          <p:cNvSpPr>
            <a:spLocks noGrp="1"/>
          </p:cNvSpPr>
          <p:nvPr>
            <p:ph type="body" sz="quarter" idx="18"/>
          </p:nvPr>
        </p:nvSpPr>
        <p:spPr/>
        <p:txBody>
          <a:bodyPr/>
          <a:lstStyle/>
          <a:p>
            <a:r>
              <a:rPr lang="fi-FI" dirty="0"/>
              <a:t>Lähde: </a:t>
            </a:r>
            <a:r>
              <a:rPr lang="fi-FI" dirty="0" err="1"/>
              <a:t>Macrobond</a:t>
            </a:r>
            <a:r>
              <a:rPr lang="fi-FI" dirty="0"/>
              <a:t>, Markit</a:t>
            </a:r>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1939640721"/>
              </p:ext>
            </p:extLst>
          </p:nvPr>
        </p:nvGraphicFramePr>
        <p:xfrm>
          <a:off x="383718" y="822122"/>
          <a:ext cx="8335546" cy="3905451"/>
        </p:xfrm>
        <a:graphic>
          <a:graphicData uri="http://schemas.openxmlformats.org/presentationml/2006/ole">
            <mc:AlternateContent xmlns:mc="http://schemas.openxmlformats.org/markup-compatibility/2006">
              <mc:Choice xmlns:v="urn:schemas-microsoft-com:vml" Requires="v">
                <p:oleObj spid="_x0000_s6149" name="Macrobond document" r:id="rId4" imgW="13193184" imgH="5572640" progId="Mbnd.mbnd">
                  <p:embed/>
                </p:oleObj>
              </mc:Choice>
              <mc:Fallback>
                <p:oleObj name="Macrobond document" r:id="rId4"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5"/>
                      <a:stretch>
                        <a:fillRect/>
                      </a:stretch>
                    </p:blipFill>
                    <p:spPr>
                      <a:xfrm>
                        <a:off x="383718" y="822122"/>
                        <a:ext cx="8335546" cy="3905451"/>
                      </a:xfrm>
                      <a:prstGeom prst="rect">
                        <a:avLst/>
                      </a:prstGeom>
                    </p:spPr>
                  </p:pic>
                </p:oleObj>
              </mc:Fallback>
            </mc:AlternateContent>
          </a:graphicData>
        </a:graphic>
      </p:graphicFrame>
    </p:spTree>
    <p:extLst>
      <p:ext uri="{BB962C8B-B14F-4D97-AF65-F5344CB8AC3E}">
        <p14:creationId xmlns:p14="http://schemas.microsoft.com/office/powerpoint/2010/main" val="191047274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FD0014-CD75-481A-A3A6-860DE62B96CA}"/>
              </a:ext>
            </a:extLst>
          </p:cNvPr>
          <p:cNvSpPr>
            <a:spLocks noGrp="1"/>
          </p:cNvSpPr>
          <p:nvPr>
            <p:ph type="body" sz="quarter" idx="15"/>
          </p:nvPr>
        </p:nvSpPr>
        <p:spPr/>
        <p:txBody>
          <a:bodyPr/>
          <a:lstStyle/>
          <a:p>
            <a:r>
              <a:rPr lang="fi-FI" dirty="0"/>
              <a:t>Koko elinkeinoelämän ostopäällikköindeksit Suomen tärkeimmissä vientimaissa</a:t>
            </a:r>
          </a:p>
        </p:txBody>
      </p:sp>
      <p:sp>
        <p:nvSpPr>
          <p:cNvPr id="3" name="Dian numeron paikkamerkki 2">
            <a:extLst>
              <a:ext uri="{FF2B5EF4-FFF2-40B4-BE49-F238E27FC236}">
                <a16:creationId xmlns:a16="http://schemas.microsoft.com/office/drawing/2014/main" id="{159947D8-4933-4C79-B13B-2B0DD9B3A698}"/>
              </a:ext>
            </a:extLst>
          </p:cNvPr>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a:extLst>
              <a:ext uri="{FF2B5EF4-FFF2-40B4-BE49-F238E27FC236}">
                <a16:creationId xmlns:a16="http://schemas.microsoft.com/office/drawing/2014/main" id="{F2181966-A4FD-459E-9691-D2CACC2174E5}"/>
              </a:ext>
            </a:extLst>
          </p:cNvPr>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a:extLst>
              <a:ext uri="{FF2B5EF4-FFF2-40B4-BE49-F238E27FC236}">
                <a16:creationId xmlns:a16="http://schemas.microsoft.com/office/drawing/2014/main" id="{AB76D70A-5CCE-47AB-A1F9-7E45D8A0B7CA}"/>
              </a:ext>
            </a:extLst>
          </p:cNvPr>
          <p:cNvSpPr>
            <a:spLocks noGrp="1"/>
          </p:cNvSpPr>
          <p:nvPr>
            <p:ph type="ftr" sz="quarter" idx="11"/>
          </p:nvPr>
        </p:nvSpPr>
        <p:spPr/>
        <p:txBody>
          <a:bodyPr/>
          <a:lstStyle/>
          <a:p>
            <a:r>
              <a:rPr lang="fi-FI"/>
              <a:t>Teknologiateollisuus</a:t>
            </a:r>
            <a:endParaRPr lang="fi-FI" dirty="0"/>
          </a:p>
        </p:txBody>
      </p:sp>
      <p:graphicFrame>
        <p:nvGraphicFramePr>
          <p:cNvPr id="21" name="Sisällön paikkamerkki 20">
            <a:extLst>
              <a:ext uri="{FF2B5EF4-FFF2-40B4-BE49-F238E27FC236}">
                <a16:creationId xmlns:a16="http://schemas.microsoft.com/office/drawing/2014/main" id="{C36236B9-A7A2-4CEC-91F2-B85001D7E06D}"/>
              </a:ext>
            </a:extLst>
          </p:cNvPr>
          <p:cNvGraphicFramePr>
            <a:graphicFrameLocks noGrp="1" noChangeAspect="1"/>
          </p:cNvGraphicFramePr>
          <p:nvPr>
            <p:ph sz="quarter" idx="17"/>
            <p:extLst>
              <p:ext uri="{D42A27DB-BD31-4B8C-83A1-F6EECF244321}">
                <p14:modId xmlns:p14="http://schemas.microsoft.com/office/powerpoint/2010/main" val="1971191378"/>
              </p:ext>
            </p:extLst>
          </p:nvPr>
        </p:nvGraphicFramePr>
        <p:xfrm>
          <a:off x="383718" y="1103312"/>
          <a:ext cx="8386088" cy="3624261"/>
        </p:xfrm>
        <a:graphic>
          <a:graphicData uri="http://schemas.openxmlformats.org/presentationml/2006/ole">
            <mc:AlternateContent xmlns:mc="http://schemas.openxmlformats.org/markup-compatibility/2006">
              <mc:Choice xmlns:v="urn:schemas-microsoft-com:vml" Requires="v">
                <p:oleObj spid="_x0000_s7173" name="Macrobond document" r:id="rId4" imgW="13193184" imgH="5572640" progId="Mbnd.mbnd">
                  <p:embed/>
                </p:oleObj>
              </mc:Choice>
              <mc:Fallback>
                <p:oleObj name="Macrobond document" r:id="rId4" imgW="13193184" imgH="5572640" progId="Mbnd.mbnd">
                  <p:embed/>
                  <p:pic>
                    <p:nvPicPr>
                      <p:cNvPr id="21" name="Sisällön paikkamerkki 20">
                        <a:extLst>
                          <a:ext uri="{FF2B5EF4-FFF2-40B4-BE49-F238E27FC236}">
                            <a16:creationId xmlns:a16="http://schemas.microsoft.com/office/drawing/2014/main" id="{C36236B9-A7A2-4CEC-91F2-B85001D7E06D}"/>
                          </a:ext>
                        </a:extLst>
                      </p:cNvPr>
                      <p:cNvPicPr/>
                      <p:nvPr/>
                    </p:nvPicPr>
                    <p:blipFill>
                      <a:blip r:embed="rId5"/>
                      <a:stretch>
                        <a:fillRect/>
                      </a:stretch>
                    </p:blipFill>
                    <p:spPr>
                      <a:xfrm>
                        <a:off x="383718" y="1103312"/>
                        <a:ext cx="8386088" cy="3624261"/>
                      </a:xfrm>
                      <a:prstGeom prst="rect">
                        <a:avLst/>
                      </a:prstGeom>
                    </p:spPr>
                  </p:pic>
                </p:oleObj>
              </mc:Fallback>
            </mc:AlternateContent>
          </a:graphicData>
        </a:graphic>
      </p:graphicFrame>
      <p:sp>
        <p:nvSpPr>
          <p:cNvPr id="8" name="Tekstin paikkamerkki 7">
            <a:extLst>
              <a:ext uri="{FF2B5EF4-FFF2-40B4-BE49-F238E27FC236}">
                <a16:creationId xmlns:a16="http://schemas.microsoft.com/office/drawing/2014/main" id="{31EB24A8-9D7C-4ABD-A964-9DA3A5BD77DF}"/>
              </a:ext>
            </a:extLst>
          </p:cNvPr>
          <p:cNvSpPr>
            <a:spLocks noGrp="1"/>
          </p:cNvSpPr>
          <p:nvPr>
            <p:ph type="body" sz="quarter" idx="18"/>
          </p:nvPr>
        </p:nvSpPr>
        <p:spPr/>
        <p:txBody>
          <a:bodyPr/>
          <a:lstStyle/>
          <a:p>
            <a:r>
              <a:rPr lang="fi-FI" dirty="0"/>
              <a:t>Lähde: </a:t>
            </a:r>
            <a:r>
              <a:rPr lang="fi-FI" dirty="0" err="1"/>
              <a:t>Macrobond</a:t>
            </a:r>
            <a:r>
              <a:rPr lang="fi-FI" dirty="0"/>
              <a:t>. Markit</a:t>
            </a:r>
          </a:p>
        </p:txBody>
      </p:sp>
    </p:spTree>
    <p:extLst>
      <p:ext uri="{BB962C8B-B14F-4D97-AF65-F5344CB8AC3E}">
        <p14:creationId xmlns:p14="http://schemas.microsoft.com/office/powerpoint/2010/main" val="350268019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92000" cy="374811"/>
          </a:xfrm>
        </p:spPr>
        <p:txBody>
          <a:bodyPr/>
          <a:lstStyle/>
          <a:p>
            <a:r>
              <a:rPr lang="fi-FI" dirty="0"/>
              <a:t>Kuluttajien luottamusindeksi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17.11.2020</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3B345CF8-6565-42C7-BD7C-E6B6CCE44DFA}"/>
              </a:ext>
            </a:extLst>
          </p:cNvPr>
          <p:cNvGraphicFramePr>
            <a:graphicFrameLocks noGrp="1" noChangeAspect="1"/>
          </p:cNvGraphicFramePr>
          <p:nvPr>
            <p:ph sz="quarter" idx="17"/>
            <p:extLst>
              <p:ext uri="{D42A27DB-BD31-4B8C-83A1-F6EECF244321}">
                <p14:modId xmlns:p14="http://schemas.microsoft.com/office/powerpoint/2010/main" val="2246879134"/>
              </p:ext>
            </p:extLst>
          </p:nvPr>
        </p:nvGraphicFramePr>
        <p:xfrm>
          <a:off x="359935" y="824459"/>
          <a:ext cx="8359329" cy="3903115"/>
        </p:xfrm>
        <a:graphic>
          <a:graphicData uri="http://schemas.openxmlformats.org/presentationml/2006/ole">
            <mc:AlternateContent xmlns:mc="http://schemas.openxmlformats.org/markup-compatibility/2006">
              <mc:Choice xmlns:v="urn:schemas-microsoft-com:vml" Requires="v">
                <p:oleObj spid="_x0000_s8197" name="Macrobond document" r:id="rId4" imgW="13193184" imgH="5572640" progId="Mbnd.mbnd">
                  <p:embed/>
                </p:oleObj>
              </mc:Choice>
              <mc:Fallback>
                <p:oleObj name="Macrobond document" r:id="rId4" imgW="13193184" imgH="5572640" progId="Mbnd.mbnd">
                  <p:embed/>
                  <p:pic>
                    <p:nvPicPr>
                      <p:cNvPr id="11" name="Sisällön paikkamerkki 10">
                        <a:extLst>
                          <a:ext uri="{FF2B5EF4-FFF2-40B4-BE49-F238E27FC236}">
                            <a16:creationId xmlns:a16="http://schemas.microsoft.com/office/drawing/2014/main" id="{3B345CF8-6565-42C7-BD7C-E6B6CCE44DFA}"/>
                          </a:ext>
                        </a:extLst>
                      </p:cNvPr>
                      <p:cNvPicPr/>
                      <p:nvPr/>
                    </p:nvPicPr>
                    <p:blipFill>
                      <a:blip r:embed="rId5"/>
                      <a:stretch>
                        <a:fillRect/>
                      </a:stretch>
                    </p:blipFill>
                    <p:spPr>
                      <a:xfrm>
                        <a:off x="359935" y="824459"/>
                        <a:ext cx="8359329" cy="3903115"/>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5.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EDA672DBA335C34DBBA9A53594FD77F6" ma:contentTypeVersion="11" ma:contentTypeDescription="Luo uusi asiakirja." ma:contentTypeScope="" ma:versionID="3e528796292c47f9bbe6fad5e6c14e00">
  <xsd:schema xmlns:xsd="http://www.w3.org/2001/XMLSchema" xmlns:xs="http://www.w3.org/2001/XMLSchema" xmlns:p="http://schemas.microsoft.com/office/2006/metadata/properties" xmlns:ns2="a5c4f9c2-84a2-48d3-9942-8e0fea0a10bc" xmlns:ns3="31fc0bb4-b62d-4044-8569-b8da76fe5ed6" targetNamespace="http://schemas.microsoft.com/office/2006/metadata/properties" ma:root="true" ma:fieldsID="b76ecf6d85c20be7cb2883cee6d7b995" ns2:_="" ns3:_="">
    <xsd:import namespace="a5c4f9c2-84a2-48d3-9942-8e0fea0a10bc"/>
    <xsd:import namespace="31fc0bb4-b62d-4044-8569-b8da76fe5e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4f9c2-84a2-48d3-9942-8e0fea0a1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c0bb4-b62d-4044-8569-b8da76fe5ed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C276C-7529-403D-96E8-808B2A79340B}">
  <ds:schemaRefs>
    <ds:schemaRef ds:uri="http://schemas.microsoft.com/sharepoint/v3/contenttype/forms"/>
  </ds:schemaRefs>
</ds:datastoreItem>
</file>

<file path=customXml/itemProps2.xml><?xml version="1.0" encoding="utf-8"?>
<ds:datastoreItem xmlns:ds="http://schemas.openxmlformats.org/officeDocument/2006/customXml" ds:itemID="{4F90B847-9FFC-481F-92DA-4EA1AA426003}">
  <ds:schemaRefs>
    <ds:schemaRef ds:uri="http://purl.org/dc/terms/"/>
    <ds:schemaRef ds:uri="c9d03b41-c5c3-425d-8d74-b8d28ecf53f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f867b81-eadd-4584-b94f-fb4f376f2c27"/>
    <ds:schemaRef ds:uri="http://www.w3.org/XML/1998/namespace"/>
  </ds:schemaRefs>
</ds:datastoreItem>
</file>

<file path=customXml/itemProps3.xml><?xml version="1.0" encoding="utf-8"?>
<ds:datastoreItem xmlns:ds="http://schemas.openxmlformats.org/officeDocument/2006/customXml" ds:itemID="{C897FD49-F2CA-4A76-89A3-E177D999B82A}"/>
</file>

<file path=docProps/app.xml><?xml version="1.0" encoding="utf-8"?>
<Properties xmlns="http://schemas.openxmlformats.org/officeDocument/2006/extended-properties" xmlns:vt="http://schemas.openxmlformats.org/officeDocument/2006/docPropsVTypes">
  <Template>Tekno_Fi_2016 (002)</Template>
  <TotalTime>19931</TotalTime>
  <Words>953</Words>
  <Application>Microsoft Office PowerPoint</Application>
  <PresentationFormat>Näytössä katseltava esitys (16:9)</PresentationFormat>
  <Paragraphs>167</Paragraphs>
  <Slides>16</Slides>
  <Notes>15</Notes>
  <HiddenSlides>0</HiddenSlides>
  <MMClips>0</MMClips>
  <ScaleCrop>false</ScaleCrop>
  <HeadingPairs>
    <vt:vector size="8" baseType="variant">
      <vt:variant>
        <vt:lpstr>Käytetyt fontit</vt:lpstr>
      </vt:variant>
      <vt:variant>
        <vt:i4>2</vt:i4>
      </vt:variant>
      <vt:variant>
        <vt:lpstr>Teema</vt:lpstr>
      </vt:variant>
      <vt:variant>
        <vt:i4>5</vt:i4>
      </vt:variant>
      <vt:variant>
        <vt:lpstr>Upotetut OLE-palvelimet</vt:lpstr>
      </vt:variant>
      <vt:variant>
        <vt:i4>1</vt:i4>
      </vt:variant>
      <vt:variant>
        <vt:lpstr>Dian otsikot</vt:lpstr>
      </vt:variant>
      <vt:variant>
        <vt:i4>16</vt:i4>
      </vt:variant>
    </vt:vector>
  </HeadingPairs>
  <TitlesOfParts>
    <vt:vector size="24" baseType="lpstr">
      <vt:lpstr>Arial</vt:lpstr>
      <vt:lpstr>Verdana</vt:lpstr>
      <vt:lpstr>Teknologiateollisuus_masterdia</vt:lpstr>
      <vt:lpstr>8_Teknologiateollisuus_masterdia</vt:lpstr>
      <vt:lpstr>1_Teknologiateollisuus_masterdia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1425</cp:revision>
  <cp:lastPrinted>2019-03-13T09:46:34Z</cp:lastPrinted>
  <dcterms:created xsi:type="dcterms:W3CDTF">2016-09-05T10:47:53Z</dcterms:created>
  <dcterms:modified xsi:type="dcterms:W3CDTF">2020-11-17T10:53:42Z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0x010100EDA672DBA335C34DBBA9A53594FD77F6</vt:lpwstr>
  </property>
</Properties>
</file>