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4"/>
  </p:notesMasterIdLst>
  <p:handoutMasterIdLst>
    <p:handoutMasterId r:id="rId25"/>
  </p:handoutMasterIdLst>
  <p:sldIdLst>
    <p:sldId id="1063" r:id="rId6"/>
    <p:sldId id="1117" r:id="rId7"/>
    <p:sldId id="1046" r:id="rId8"/>
    <p:sldId id="2076137454" r:id="rId9"/>
    <p:sldId id="2076137455" r:id="rId10"/>
    <p:sldId id="2076137456" r:id="rId11"/>
    <p:sldId id="256" r:id="rId12"/>
    <p:sldId id="1104" r:id="rId13"/>
    <p:sldId id="264" r:id="rId14"/>
    <p:sldId id="265" r:id="rId15"/>
    <p:sldId id="2076137453" r:id="rId16"/>
    <p:sldId id="267" r:id="rId17"/>
    <p:sldId id="2076137457" r:id="rId18"/>
    <p:sldId id="1065" r:id="rId19"/>
    <p:sldId id="2076137435" r:id="rId20"/>
    <p:sldId id="2076137458" r:id="rId21"/>
    <p:sldId id="1126" r:id="rId22"/>
    <p:sldId id="1075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86016" autoAdjust="0"/>
  </p:normalViewPr>
  <p:slideViewPr>
    <p:cSldViewPr showGuides="1">
      <p:cViewPr varScale="1">
        <p:scale>
          <a:sx n="93" d="100"/>
          <a:sy n="93" d="100"/>
        </p:scale>
        <p:origin x="83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jomaa Helvi" userId="946834e0-53e3-4142-8575-ad9f016fd461" providerId="ADAL" clId="{15BFBA74-3645-4338-85BD-521D4AA8AE14}"/>
    <pc:docChg chg="undo custSel modSld">
      <pc:chgData name="Kaijomaa Helvi" userId="946834e0-53e3-4142-8575-ad9f016fd461" providerId="ADAL" clId="{15BFBA74-3645-4338-85BD-521D4AA8AE14}" dt="2022-05-02T10:28:41.625" v="7" actId="20577"/>
      <pc:docMkLst>
        <pc:docMk/>
      </pc:docMkLst>
      <pc:sldChg chg="modSp mod">
        <pc:chgData name="Kaijomaa Helvi" userId="946834e0-53e3-4142-8575-ad9f016fd461" providerId="ADAL" clId="{15BFBA74-3645-4338-85BD-521D4AA8AE14}" dt="2022-05-02T10:28:41.625" v="7" actId="20577"/>
        <pc:sldMkLst>
          <pc:docMk/>
          <pc:sldMk cId="3970922604" sldId="1126"/>
        </pc:sldMkLst>
        <pc:spChg chg="mod">
          <ac:chgData name="Kaijomaa Helvi" userId="946834e0-53e3-4142-8575-ad9f016fd461" providerId="ADAL" clId="{15BFBA74-3645-4338-85BD-521D4AA8AE14}" dt="2022-05-02T10:28:41.625" v="7" actId="20577"/>
          <ac:spMkLst>
            <pc:docMk/>
            <pc:sldMk cId="3970922604" sldId="1126"/>
            <ac:spMk id="6" creationId="{438E4283-469C-4E61-9967-BB1E108BD8A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0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76114461029016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Tuotantomäärä laskee yli 15 %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4.4827586206896551E-2</c:v>
                </c:pt>
                <c:pt idx="1">
                  <c:v>5.2747252747252747E-2</c:v>
                </c:pt>
                <c:pt idx="2">
                  <c:v>1.6E-2</c:v>
                </c:pt>
                <c:pt idx="3">
                  <c:v>5.7228915662650599E-2</c:v>
                </c:pt>
                <c:pt idx="4">
                  <c:v>2.6881720430107527E-2</c:v>
                </c:pt>
                <c:pt idx="5">
                  <c:v>6.25E-2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3-4403-9CD1-9E0F9A09BBD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Tuotantomäärä laskee -5 % - -15 %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0.18620689655172415</c:v>
                </c:pt>
                <c:pt idx="1">
                  <c:v>0.2</c:v>
                </c:pt>
                <c:pt idx="2">
                  <c:v>0.13600000000000001</c:v>
                </c:pt>
                <c:pt idx="3">
                  <c:v>0.19879518072289157</c:v>
                </c:pt>
                <c:pt idx="4">
                  <c:v>0.16666666666666666</c:v>
                </c:pt>
                <c:pt idx="5">
                  <c:v>0.21875</c:v>
                </c:pt>
                <c:pt idx="6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Tuotantomäärä pysyy suurin piirtein viimevuotisella tasolla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0.37413793103448278</c:v>
                </c:pt>
                <c:pt idx="1">
                  <c:v>0.37802197802197801</c:v>
                </c:pt>
                <c:pt idx="2">
                  <c:v>0.36</c:v>
                </c:pt>
                <c:pt idx="3">
                  <c:v>0.39457831325301207</c:v>
                </c:pt>
                <c:pt idx="4">
                  <c:v>0.36021505376344087</c:v>
                </c:pt>
                <c:pt idx="5">
                  <c:v>0.28125</c:v>
                </c:pt>
                <c:pt idx="6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Tuotantomäärä kasvaa 5 % - 15 %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Taul1!$E$2:$E$8</c:f>
              <c:numCache>
                <c:formatCode>General</c:formatCode>
                <c:ptCount val="7"/>
                <c:pt idx="0">
                  <c:v>0.30689655172413793</c:v>
                </c:pt>
                <c:pt idx="1">
                  <c:v>0.29230769230769232</c:v>
                </c:pt>
                <c:pt idx="2">
                  <c:v>0.36</c:v>
                </c:pt>
                <c:pt idx="3">
                  <c:v>0.26807228915662651</c:v>
                </c:pt>
                <c:pt idx="4">
                  <c:v>0.33333333333333331</c:v>
                </c:pt>
                <c:pt idx="5">
                  <c:v>0.375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23-4403-9CD1-9E0F9A09BBD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Tuotantomäärä kasvaa yli 15 %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Taul1!$F$2:$F$8</c:f>
              <c:numCache>
                <c:formatCode>General</c:formatCode>
                <c:ptCount val="7"/>
                <c:pt idx="0">
                  <c:v>8.7931034482758616E-2</c:v>
                </c:pt>
                <c:pt idx="1">
                  <c:v>7.6923076923076927E-2</c:v>
                </c:pt>
                <c:pt idx="2">
                  <c:v>0.128</c:v>
                </c:pt>
                <c:pt idx="3">
                  <c:v>8.1325301204819275E-2</c:v>
                </c:pt>
                <c:pt idx="4">
                  <c:v>0.11290322580645161</c:v>
                </c:pt>
                <c:pt idx="5">
                  <c:v>6.25E-2</c:v>
                </c:pt>
                <c:pt idx="6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8-4B47-ADB1-8A94F0890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1.5137892099469402E-3"/>
          <c:y val="0.8870478457875739"/>
          <c:w val="0.99697277908365856"/>
          <c:h val="0.10443395736299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Suunnitelmia on laitettu jäihin, mutta ei vielä peruttu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0.19655172413793104</c:v>
                </c:pt>
                <c:pt idx="1">
                  <c:v>0.22417582417582418</c:v>
                </c:pt>
                <c:pt idx="2">
                  <c:v>9.6000000000000002E-2</c:v>
                </c:pt>
                <c:pt idx="3">
                  <c:v>0.19879518072289157</c:v>
                </c:pt>
                <c:pt idx="4">
                  <c:v>0.21505376344086022</c:v>
                </c:pt>
                <c:pt idx="5">
                  <c:v>0.15625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Suunnitelmia on jo peruttu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5.5172413793103448E-2</c:v>
                </c:pt>
                <c:pt idx="1">
                  <c:v>6.3736263736263732E-2</c:v>
                </c:pt>
                <c:pt idx="2">
                  <c:v>2.4E-2</c:v>
                </c:pt>
                <c:pt idx="3">
                  <c:v>6.9277108433734941E-2</c:v>
                </c:pt>
                <c:pt idx="4">
                  <c:v>3.7634408602150539E-2</c:v>
                </c:pt>
                <c:pt idx="5">
                  <c:v>3.125E-2</c:v>
                </c:pt>
                <c:pt idx="6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Taul1!$B$1</c15:sqref>
                        </c15:formulaRef>
                      </c:ext>
                    </c:extLst>
                    <c:strCache>
                      <c:ptCount val="1"/>
                      <c:pt idx="0">
                        <c:v>Ei juuri mitenkään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Taul1!$A$2:$A$8</c15:sqref>
                        </c15:formulaRef>
                      </c:ext>
                    </c:extLst>
                    <c:strCache>
                      <c:ptCount val="7"/>
                      <c:pt idx="0">
                        <c:v>Kaikki</c:v>
                      </c:pt>
                      <c:pt idx="1">
                        <c:v>Teollisuus</c:v>
                      </c:pt>
                      <c:pt idx="2">
                        <c:v>Palvelualat</c:v>
                      </c:pt>
                      <c:pt idx="3">
                        <c:v>0-50</c:v>
                      </c:pt>
                      <c:pt idx="4">
                        <c:v>51-250</c:v>
                      </c:pt>
                      <c:pt idx="5">
                        <c:v>251-500</c:v>
                      </c:pt>
                      <c:pt idx="6">
                        <c:v>yli 500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0.74827586206896557</c:v>
                      </c:pt>
                      <c:pt idx="1">
                        <c:v>0.71208791208791211</c:v>
                      </c:pt>
                      <c:pt idx="2">
                        <c:v>0.88</c:v>
                      </c:pt>
                      <c:pt idx="3">
                        <c:v>0.73192771084337349</c:v>
                      </c:pt>
                      <c:pt idx="4">
                        <c:v>0.74731182795698925</c:v>
                      </c:pt>
                      <c:pt idx="5">
                        <c:v>0.8125</c:v>
                      </c:pt>
                      <c:pt idx="6">
                        <c:v>0.8666666666666667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DD23-4403-9CD1-9E0F9A09BBD4}"/>
                  </c:ext>
                </c:extLst>
              </c15:ser>
            </c15:filteredBarSeries>
          </c:ext>
        </c:extLst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74074120086557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Sotaa edeltävään tilanteeseen verrattuna saatavuus on heikentynyt merkittävästi.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0.29137931034482761</c:v>
                </c:pt>
                <c:pt idx="1">
                  <c:v>0.35164835164835168</c:v>
                </c:pt>
                <c:pt idx="2">
                  <c:v>7.1999999999999995E-2</c:v>
                </c:pt>
                <c:pt idx="3">
                  <c:v>0.28614457831325302</c:v>
                </c:pt>
                <c:pt idx="4">
                  <c:v>0.31720430107526881</c:v>
                </c:pt>
                <c:pt idx="5">
                  <c:v>0.28125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3-4403-9CD1-9E0F9A09BBD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Sotaa edeltävään tilanteeseen verrattuna saatavuus on heikentynyt hieman.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0.42241379310344829</c:v>
                </c:pt>
                <c:pt idx="1">
                  <c:v>0.49450549450549453</c:v>
                </c:pt>
                <c:pt idx="2">
                  <c:v>0.16</c:v>
                </c:pt>
                <c:pt idx="3">
                  <c:v>0.42771084337349397</c:v>
                </c:pt>
                <c:pt idx="4">
                  <c:v>0.39784946236559138</c:v>
                </c:pt>
                <c:pt idx="5">
                  <c:v>0.34375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 olennaista muutosta sotaa edeltävään tilanteeseen verrattuna.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0.16206896551724137</c:v>
                </c:pt>
                <c:pt idx="1">
                  <c:v>0.13626373626373625</c:v>
                </c:pt>
                <c:pt idx="2">
                  <c:v>0.25600000000000001</c:v>
                </c:pt>
                <c:pt idx="3">
                  <c:v>0.1536144578313253</c:v>
                </c:pt>
                <c:pt idx="4">
                  <c:v>0.17741935483870969</c:v>
                </c:pt>
                <c:pt idx="5">
                  <c:v>0.21875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Saatavuus on parantunut sotaa edeltävään tilanteeseen verratuna.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B-4EF6-A232-FC7C95270CF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Kysymys ei ole relevantti yrityksellemme (ei tuotetuotantoa).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Taul1!$F$2:$F$8</c:f>
              <c:numCache>
                <c:formatCode>General</c:formatCode>
                <c:ptCount val="7"/>
                <c:pt idx="0">
                  <c:v>0.12413793103448276</c:v>
                </c:pt>
                <c:pt idx="1">
                  <c:v>1.7582417582417582E-2</c:v>
                </c:pt>
                <c:pt idx="2">
                  <c:v>0.51200000000000001</c:v>
                </c:pt>
                <c:pt idx="3">
                  <c:v>0.13253012048192772</c:v>
                </c:pt>
                <c:pt idx="4">
                  <c:v>0.10752688172043011</c:v>
                </c:pt>
                <c:pt idx="5">
                  <c:v>0.15625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B-4EF6-A232-FC7C95270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584394213871708"/>
          <c:w val="1"/>
          <c:h val="0.10264103913587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Kannattavuus heikkenee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0.53103448275862064</c:v>
                </c:pt>
                <c:pt idx="1">
                  <c:v>0.58461538461538465</c:v>
                </c:pt>
                <c:pt idx="2">
                  <c:v>0.33600000000000002</c:v>
                </c:pt>
                <c:pt idx="3">
                  <c:v>0.5512048192771084</c:v>
                </c:pt>
                <c:pt idx="4">
                  <c:v>0.5161290322580645</c:v>
                </c:pt>
                <c:pt idx="5">
                  <c:v>0.5</c:v>
                </c:pt>
                <c:pt idx="6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3-4403-9CD1-9E0F9A09BBD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Kannattavuus pysyy ennallaan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0.3896551724137931</c:v>
                </c:pt>
                <c:pt idx="1">
                  <c:v>0.35164835164835168</c:v>
                </c:pt>
                <c:pt idx="2">
                  <c:v>0.52800000000000002</c:v>
                </c:pt>
                <c:pt idx="3">
                  <c:v>0.39759036144578314</c:v>
                </c:pt>
                <c:pt idx="4">
                  <c:v>0.36559139784946237</c:v>
                </c:pt>
                <c:pt idx="5">
                  <c:v>0.40625</c:v>
                </c:pt>
                <c:pt idx="6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3-4403-9CD1-9E0F9A09BBD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Kannattavuus paranee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Kaikki</c:v>
                </c:pt>
                <c:pt idx="1">
                  <c:v>Teollisuus</c:v>
                </c:pt>
                <c:pt idx="2">
                  <c:v>Palvelualat</c:v>
                </c:pt>
                <c:pt idx="3">
                  <c:v>0-50</c:v>
                </c:pt>
                <c:pt idx="4">
                  <c:v>51-250</c:v>
                </c:pt>
                <c:pt idx="5">
                  <c:v>251-500</c:v>
                </c:pt>
                <c:pt idx="6">
                  <c:v>yli 500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7.9310344827586213E-2</c:v>
                </c:pt>
                <c:pt idx="1">
                  <c:v>6.3736263736263732E-2</c:v>
                </c:pt>
                <c:pt idx="2">
                  <c:v>0.13600000000000001</c:v>
                </c:pt>
                <c:pt idx="3">
                  <c:v>5.1204819277108432E-2</c:v>
                </c:pt>
                <c:pt idx="4">
                  <c:v>0.11827956989247312</c:v>
                </c:pt>
                <c:pt idx="5">
                  <c:v>9.375E-2</c:v>
                </c:pt>
                <c:pt idx="6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3-4403-9CD1-9E0F9A09B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276384"/>
        <c:axId val="654277216"/>
      </c:barChart>
      <c:catAx>
        <c:axId val="65427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7216"/>
        <c:crosses val="autoZero"/>
        <c:auto val="1"/>
        <c:lblAlgn val="ctr"/>
        <c:lblOffset val="100"/>
        <c:noMultiLvlLbl val="0"/>
      </c:catAx>
      <c:valAx>
        <c:axId val="6542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2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79156077113516332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Taul1!$A$10:$A$62</c:f>
              <c:strCache>
                <c:ptCount val="51"/>
                <c:pt idx="0">
                  <c:v>09(10)</c:v>
                </c:pt>
                <c:pt idx="1">
                  <c:v>10(1)</c:v>
                </c:pt>
                <c:pt idx="2">
                  <c:v>10(4)</c:v>
                </c:pt>
                <c:pt idx="3">
                  <c:v>10(7)</c:v>
                </c:pt>
                <c:pt idx="4">
                  <c:v>10(10)</c:v>
                </c:pt>
                <c:pt idx="5">
                  <c:v>11(1)</c:v>
                </c:pt>
                <c:pt idx="6">
                  <c:v>11(4)</c:v>
                </c:pt>
                <c:pt idx="7">
                  <c:v>11(7)</c:v>
                </c:pt>
                <c:pt idx="8">
                  <c:v>11(10)</c:v>
                </c:pt>
                <c:pt idx="9">
                  <c:v>12(1)</c:v>
                </c:pt>
                <c:pt idx="10">
                  <c:v>12(4)</c:v>
                </c:pt>
                <c:pt idx="11">
                  <c:v>12(7)</c:v>
                </c:pt>
                <c:pt idx="12">
                  <c:v>12(10)</c:v>
                </c:pt>
                <c:pt idx="13">
                  <c:v>13(1)</c:v>
                </c:pt>
                <c:pt idx="14">
                  <c:v>13(4)</c:v>
                </c:pt>
                <c:pt idx="15">
                  <c:v>13(7)</c:v>
                </c:pt>
                <c:pt idx="16">
                  <c:v>13(10)</c:v>
                </c:pt>
                <c:pt idx="17">
                  <c:v>14(1)</c:v>
                </c:pt>
                <c:pt idx="18">
                  <c:v>14(4)</c:v>
                </c:pt>
                <c:pt idx="19">
                  <c:v>14(7)</c:v>
                </c:pt>
                <c:pt idx="20">
                  <c:v>14(10)</c:v>
                </c:pt>
                <c:pt idx="21">
                  <c:v>15(1)</c:v>
                </c:pt>
                <c:pt idx="22">
                  <c:v>15(4)</c:v>
                </c:pt>
                <c:pt idx="23">
                  <c:v>15(7)</c:v>
                </c:pt>
                <c:pt idx="24">
                  <c:v>15(10)</c:v>
                </c:pt>
                <c:pt idx="25">
                  <c:v>16(1)</c:v>
                </c:pt>
                <c:pt idx="26">
                  <c:v>16(4)</c:v>
                </c:pt>
                <c:pt idx="27">
                  <c:v>16(7)</c:v>
                </c:pt>
                <c:pt idx="28">
                  <c:v>16(10)</c:v>
                </c:pt>
                <c:pt idx="29">
                  <c:v>17(1)</c:v>
                </c:pt>
                <c:pt idx="30">
                  <c:v>17(4)</c:v>
                </c:pt>
                <c:pt idx="31">
                  <c:v>17(7)</c:v>
                </c:pt>
                <c:pt idx="32">
                  <c:v>17(10)</c:v>
                </c:pt>
                <c:pt idx="33">
                  <c:v>18(1)</c:v>
                </c:pt>
                <c:pt idx="34">
                  <c:v>18(4)</c:v>
                </c:pt>
                <c:pt idx="35">
                  <c:v>18(7)</c:v>
                </c:pt>
                <c:pt idx="36">
                  <c:v>18(10)</c:v>
                </c:pt>
                <c:pt idx="37">
                  <c:v>19(1)</c:v>
                </c:pt>
                <c:pt idx="38">
                  <c:v>19(4)</c:v>
                </c:pt>
                <c:pt idx="39">
                  <c:v>19(7)</c:v>
                </c:pt>
                <c:pt idx="40">
                  <c:v>19(10)</c:v>
                </c:pt>
                <c:pt idx="41">
                  <c:v>20(1)</c:v>
                </c:pt>
                <c:pt idx="42">
                  <c:v>20(4)</c:v>
                </c:pt>
                <c:pt idx="43">
                  <c:v>20(07)</c:v>
                </c:pt>
                <c:pt idx="44">
                  <c:v>20(10)</c:v>
                </c:pt>
                <c:pt idx="45">
                  <c:v>21(1)</c:v>
                </c:pt>
                <c:pt idx="46">
                  <c:v>21(4)</c:v>
                </c:pt>
                <c:pt idx="47">
                  <c:v>21(7)</c:v>
                </c:pt>
                <c:pt idx="48">
                  <c:v>21(10)</c:v>
                </c:pt>
                <c:pt idx="49">
                  <c:v>22(1)</c:v>
                </c:pt>
                <c:pt idx="50">
                  <c:v>22(4)</c:v>
                </c:pt>
              </c:strCache>
            </c:strRef>
          </c:cat>
          <c:val>
            <c:numRef>
              <c:f>Taul1!$B$10:$B$62</c:f>
              <c:numCache>
                <c:formatCode>General</c:formatCode>
                <c:ptCount val="53"/>
                <c:pt idx="0">
                  <c:v>2</c:v>
                </c:pt>
                <c:pt idx="1">
                  <c:v>10</c:v>
                </c:pt>
                <c:pt idx="2">
                  <c:v>33</c:v>
                </c:pt>
                <c:pt idx="3">
                  <c:v>27</c:v>
                </c:pt>
                <c:pt idx="4">
                  <c:v>19</c:v>
                </c:pt>
                <c:pt idx="5">
                  <c:v>26</c:v>
                </c:pt>
                <c:pt idx="6">
                  <c:v>30</c:v>
                </c:pt>
                <c:pt idx="7">
                  <c:v>18</c:v>
                </c:pt>
                <c:pt idx="8">
                  <c:v>-5</c:v>
                </c:pt>
                <c:pt idx="9">
                  <c:v>-5</c:v>
                </c:pt>
                <c:pt idx="10">
                  <c:v>8</c:v>
                </c:pt>
                <c:pt idx="11">
                  <c:v>-4</c:v>
                </c:pt>
                <c:pt idx="12">
                  <c:v>-24</c:v>
                </c:pt>
                <c:pt idx="13">
                  <c:v>-11</c:v>
                </c:pt>
                <c:pt idx="14">
                  <c:v>-2</c:v>
                </c:pt>
                <c:pt idx="15">
                  <c:v>-11</c:v>
                </c:pt>
                <c:pt idx="16">
                  <c:v>-13</c:v>
                </c:pt>
                <c:pt idx="17">
                  <c:v>5</c:v>
                </c:pt>
                <c:pt idx="18">
                  <c:v>15</c:v>
                </c:pt>
                <c:pt idx="19">
                  <c:v>3</c:v>
                </c:pt>
                <c:pt idx="20">
                  <c:v>-12</c:v>
                </c:pt>
                <c:pt idx="21">
                  <c:v>-4</c:v>
                </c:pt>
                <c:pt idx="22">
                  <c:v>10</c:v>
                </c:pt>
                <c:pt idx="23">
                  <c:v>1</c:v>
                </c:pt>
                <c:pt idx="24">
                  <c:v>-3</c:v>
                </c:pt>
                <c:pt idx="25">
                  <c:v>1</c:v>
                </c:pt>
                <c:pt idx="26">
                  <c:v>18</c:v>
                </c:pt>
                <c:pt idx="27">
                  <c:v>4</c:v>
                </c:pt>
                <c:pt idx="28">
                  <c:v>9</c:v>
                </c:pt>
                <c:pt idx="29">
                  <c:v>14</c:v>
                </c:pt>
                <c:pt idx="30">
                  <c:v>24</c:v>
                </c:pt>
                <c:pt idx="31">
                  <c:v>24</c:v>
                </c:pt>
                <c:pt idx="32">
                  <c:v>21.45</c:v>
                </c:pt>
                <c:pt idx="33">
                  <c:v>26.4</c:v>
                </c:pt>
                <c:pt idx="34">
                  <c:v>24.3</c:v>
                </c:pt>
                <c:pt idx="35">
                  <c:v>11.46</c:v>
                </c:pt>
                <c:pt idx="36">
                  <c:v>0.45</c:v>
                </c:pt>
                <c:pt idx="37">
                  <c:v>4.71</c:v>
                </c:pt>
                <c:pt idx="38">
                  <c:v>12.19</c:v>
                </c:pt>
                <c:pt idx="39">
                  <c:v>-2.73</c:v>
                </c:pt>
                <c:pt idx="40">
                  <c:v>-16.66</c:v>
                </c:pt>
                <c:pt idx="41">
                  <c:v>-6.75</c:v>
                </c:pt>
                <c:pt idx="42">
                  <c:v>-41.7</c:v>
                </c:pt>
                <c:pt idx="43">
                  <c:v>-43.66</c:v>
                </c:pt>
                <c:pt idx="44">
                  <c:v>-16.29</c:v>
                </c:pt>
                <c:pt idx="45">
                  <c:v>7.89</c:v>
                </c:pt>
                <c:pt idx="46">
                  <c:v>26.61</c:v>
                </c:pt>
                <c:pt idx="47">
                  <c:v>29.11</c:v>
                </c:pt>
                <c:pt idx="48">
                  <c:v>21.43</c:v>
                </c:pt>
                <c:pt idx="49">
                  <c:v>17.13</c:v>
                </c:pt>
                <c:pt idx="50">
                  <c:v>7.17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6756.44</c:v>
                </c:pt>
                <c:pt idx="2">
                  <c:v>6999.23</c:v>
                </c:pt>
                <c:pt idx="3">
                  <c:v>6859.48</c:v>
                </c:pt>
                <c:pt idx="4">
                  <c:v>8964.57</c:v>
                </c:pt>
                <c:pt idx="5">
                  <c:v>8210.84</c:v>
                </c:pt>
                <c:pt idx="6">
                  <c:v>8537.4699999999993</c:v>
                </c:pt>
                <c:pt idx="7">
                  <c:v>7493.55</c:v>
                </c:pt>
                <c:pt idx="8">
                  <c:v>9242.0400000000009</c:v>
                </c:pt>
                <c:pt idx="9">
                  <c:v>8032.38</c:v>
                </c:pt>
                <c:pt idx="10">
                  <c:v>8375.94</c:v>
                </c:pt>
                <c:pt idx="11">
                  <c:v>7429.63</c:v>
                </c:pt>
                <c:pt idx="12">
                  <c:v>8687.08</c:v>
                </c:pt>
                <c:pt idx="13">
                  <c:v>6855.27</c:v>
                </c:pt>
                <c:pt idx="14">
                  <c:v>7311.86</c:v>
                </c:pt>
                <c:pt idx="15">
                  <c:v>6638.94</c:v>
                </c:pt>
                <c:pt idx="16">
                  <c:v>7421.77</c:v>
                </c:pt>
                <c:pt idx="17">
                  <c:v>7403.85</c:v>
                </c:pt>
                <c:pt idx="18">
                  <c:v>7660.3</c:v>
                </c:pt>
                <c:pt idx="19">
                  <c:v>9006.1299999999992</c:v>
                </c:pt>
                <c:pt idx="20">
                  <c:v>7792.1</c:v>
                </c:pt>
                <c:pt idx="21">
                  <c:v>6724.69</c:v>
                </c:pt>
                <c:pt idx="22">
                  <c:v>8694.8799999999992</c:v>
                </c:pt>
                <c:pt idx="23">
                  <c:v>7054.65</c:v>
                </c:pt>
                <c:pt idx="24">
                  <c:v>7964.6</c:v>
                </c:pt>
                <c:pt idx="25">
                  <c:v>6802.96</c:v>
                </c:pt>
                <c:pt idx="26">
                  <c:v>6477.57</c:v>
                </c:pt>
                <c:pt idx="27">
                  <c:v>6468.61</c:v>
                </c:pt>
                <c:pt idx="28">
                  <c:v>7976.71</c:v>
                </c:pt>
                <c:pt idx="29">
                  <c:v>7607.35</c:v>
                </c:pt>
                <c:pt idx="30">
                  <c:v>9593.77</c:v>
                </c:pt>
                <c:pt idx="31">
                  <c:v>7248.95</c:v>
                </c:pt>
                <c:pt idx="32">
                  <c:v>11203.2</c:v>
                </c:pt>
                <c:pt idx="33">
                  <c:v>9043.93</c:v>
                </c:pt>
                <c:pt idx="34">
                  <c:v>8793.0300000000007</c:v>
                </c:pt>
                <c:pt idx="35">
                  <c:v>8863.3799999999992</c:v>
                </c:pt>
                <c:pt idx="36">
                  <c:v>10082.35</c:v>
                </c:pt>
                <c:pt idx="37">
                  <c:v>10084.39</c:v>
                </c:pt>
                <c:pt idx="38">
                  <c:v>9652.33</c:v>
                </c:pt>
                <c:pt idx="39">
                  <c:v>10009.48</c:v>
                </c:pt>
                <c:pt idx="40">
                  <c:v>11441.86</c:v>
                </c:pt>
                <c:pt idx="41">
                  <c:v>8969.1200000000008</c:v>
                </c:pt>
                <c:pt idx="42">
                  <c:v>8283.85</c:v>
                </c:pt>
                <c:pt idx="43">
                  <c:v>8776.2099999999991</c:v>
                </c:pt>
                <c:pt idx="44">
                  <c:v>13209.07</c:v>
                </c:pt>
                <c:pt idx="45">
                  <c:v>9408.2000000000007</c:v>
                </c:pt>
                <c:pt idx="46">
                  <c:v>10055.129999999999</c:v>
                </c:pt>
                <c:pt idx="47">
                  <c:v>9867.43</c:v>
                </c:pt>
                <c:pt idx="48">
                  <c:v>13767.56</c:v>
                </c:pt>
                <c:pt idx="49">
                  <c:v>10246.469999999999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5132.88</c:v>
                </c:pt>
                <c:pt idx="2">
                  <c:v>5523.79</c:v>
                </c:pt>
                <c:pt idx="3">
                  <c:v>5425.23</c:v>
                </c:pt>
                <c:pt idx="4">
                  <c:v>6775.21</c:v>
                </c:pt>
                <c:pt idx="5">
                  <c:v>5861.98</c:v>
                </c:pt>
                <c:pt idx="6">
                  <c:v>6615.66</c:v>
                </c:pt>
                <c:pt idx="7">
                  <c:v>5717.53</c:v>
                </c:pt>
                <c:pt idx="8">
                  <c:v>7099.16</c:v>
                </c:pt>
                <c:pt idx="9">
                  <c:v>6062.68</c:v>
                </c:pt>
                <c:pt idx="10">
                  <c:v>6510.72</c:v>
                </c:pt>
                <c:pt idx="11">
                  <c:v>5975.89</c:v>
                </c:pt>
                <c:pt idx="12">
                  <c:v>6993.62</c:v>
                </c:pt>
                <c:pt idx="13">
                  <c:v>5152.0600000000004</c:v>
                </c:pt>
                <c:pt idx="14">
                  <c:v>5497.8</c:v>
                </c:pt>
                <c:pt idx="15">
                  <c:v>5198.41</c:v>
                </c:pt>
                <c:pt idx="16">
                  <c:v>5817</c:v>
                </c:pt>
                <c:pt idx="17">
                  <c:v>5410.39</c:v>
                </c:pt>
                <c:pt idx="18">
                  <c:v>5603.68</c:v>
                </c:pt>
                <c:pt idx="19">
                  <c:v>6559.86</c:v>
                </c:pt>
                <c:pt idx="20">
                  <c:v>5872.81</c:v>
                </c:pt>
                <c:pt idx="21">
                  <c:v>4788.7299999999996</c:v>
                </c:pt>
                <c:pt idx="22">
                  <c:v>6378.97</c:v>
                </c:pt>
                <c:pt idx="23">
                  <c:v>5448.51</c:v>
                </c:pt>
                <c:pt idx="24">
                  <c:v>5719.37</c:v>
                </c:pt>
                <c:pt idx="25">
                  <c:v>4767.41</c:v>
                </c:pt>
                <c:pt idx="26">
                  <c:v>4574.33</c:v>
                </c:pt>
                <c:pt idx="27">
                  <c:v>4662.33</c:v>
                </c:pt>
                <c:pt idx="28">
                  <c:v>5604.17</c:v>
                </c:pt>
                <c:pt idx="29">
                  <c:v>5632.44</c:v>
                </c:pt>
                <c:pt idx="30">
                  <c:v>7482.43</c:v>
                </c:pt>
                <c:pt idx="31">
                  <c:v>5201.74</c:v>
                </c:pt>
                <c:pt idx="32">
                  <c:v>8284.23</c:v>
                </c:pt>
                <c:pt idx="33">
                  <c:v>6006.36</c:v>
                </c:pt>
                <c:pt idx="34">
                  <c:v>6357.16</c:v>
                </c:pt>
                <c:pt idx="35">
                  <c:v>6639.86</c:v>
                </c:pt>
                <c:pt idx="36">
                  <c:v>7320.55</c:v>
                </c:pt>
                <c:pt idx="37">
                  <c:v>7212.12</c:v>
                </c:pt>
                <c:pt idx="38">
                  <c:v>6721.32</c:v>
                </c:pt>
                <c:pt idx="39">
                  <c:v>7246.75</c:v>
                </c:pt>
                <c:pt idx="40">
                  <c:v>8831.15</c:v>
                </c:pt>
                <c:pt idx="41">
                  <c:v>6382.2</c:v>
                </c:pt>
                <c:pt idx="42">
                  <c:v>5839.24</c:v>
                </c:pt>
                <c:pt idx="43">
                  <c:v>6505.65</c:v>
                </c:pt>
                <c:pt idx="44">
                  <c:v>9735.77</c:v>
                </c:pt>
                <c:pt idx="45">
                  <c:v>6795.74</c:v>
                </c:pt>
                <c:pt idx="46">
                  <c:v>7827.03</c:v>
                </c:pt>
                <c:pt idx="47">
                  <c:v>7925.58</c:v>
                </c:pt>
                <c:pt idx="48">
                  <c:v>10957.37</c:v>
                </c:pt>
                <c:pt idx="49">
                  <c:v>7929.58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1590.64</c:v>
                </c:pt>
                <c:pt idx="2">
                  <c:v>1440.93</c:v>
                </c:pt>
                <c:pt idx="3">
                  <c:v>1395.3</c:v>
                </c:pt>
                <c:pt idx="4">
                  <c:v>2125.23</c:v>
                </c:pt>
                <c:pt idx="5">
                  <c:v>2276.6999999999998</c:v>
                </c:pt>
                <c:pt idx="6">
                  <c:v>1864.7</c:v>
                </c:pt>
                <c:pt idx="7">
                  <c:v>1708.93</c:v>
                </c:pt>
                <c:pt idx="8">
                  <c:v>2063.0100000000002</c:v>
                </c:pt>
                <c:pt idx="9">
                  <c:v>1883.25</c:v>
                </c:pt>
                <c:pt idx="10">
                  <c:v>1785.49</c:v>
                </c:pt>
                <c:pt idx="11">
                  <c:v>1396.88</c:v>
                </c:pt>
                <c:pt idx="12">
                  <c:v>1627.73</c:v>
                </c:pt>
                <c:pt idx="13">
                  <c:v>1625.91</c:v>
                </c:pt>
                <c:pt idx="14">
                  <c:v>1746.51</c:v>
                </c:pt>
                <c:pt idx="15">
                  <c:v>1375.7</c:v>
                </c:pt>
                <c:pt idx="16">
                  <c:v>1525.33</c:v>
                </c:pt>
                <c:pt idx="17">
                  <c:v>1909.61</c:v>
                </c:pt>
                <c:pt idx="18">
                  <c:v>1978.89</c:v>
                </c:pt>
                <c:pt idx="19">
                  <c:v>2386.56</c:v>
                </c:pt>
                <c:pt idx="20">
                  <c:v>1817.79</c:v>
                </c:pt>
                <c:pt idx="21">
                  <c:v>1844.03</c:v>
                </c:pt>
                <c:pt idx="22">
                  <c:v>2217.83</c:v>
                </c:pt>
                <c:pt idx="23">
                  <c:v>1532.53</c:v>
                </c:pt>
                <c:pt idx="24">
                  <c:v>2157.5</c:v>
                </c:pt>
                <c:pt idx="25">
                  <c:v>1935.27</c:v>
                </c:pt>
                <c:pt idx="26">
                  <c:v>1802.5</c:v>
                </c:pt>
                <c:pt idx="27">
                  <c:v>1720.53</c:v>
                </c:pt>
                <c:pt idx="28">
                  <c:v>2270.4699999999998</c:v>
                </c:pt>
                <c:pt idx="29">
                  <c:v>1861.71</c:v>
                </c:pt>
                <c:pt idx="30">
                  <c:v>1997.2</c:v>
                </c:pt>
                <c:pt idx="31">
                  <c:v>1954.56</c:v>
                </c:pt>
                <c:pt idx="32">
                  <c:v>2786.99</c:v>
                </c:pt>
                <c:pt idx="33">
                  <c:v>2850.31</c:v>
                </c:pt>
                <c:pt idx="34">
                  <c:v>2266.25</c:v>
                </c:pt>
                <c:pt idx="35">
                  <c:v>2089.0500000000002</c:v>
                </c:pt>
                <c:pt idx="36">
                  <c:v>2584.59</c:v>
                </c:pt>
                <c:pt idx="37">
                  <c:v>2697.59</c:v>
                </c:pt>
                <c:pt idx="38">
                  <c:v>2781.45</c:v>
                </c:pt>
                <c:pt idx="39">
                  <c:v>2644.48</c:v>
                </c:pt>
                <c:pt idx="40">
                  <c:v>2439.81</c:v>
                </c:pt>
                <c:pt idx="41">
                  <c:v>2409.73</c:v>
                </c:pt>
                <c:pt idx="42">
                  <c:v>2272.0500000000002</c:v>
                </c:pt>
                <c:pt idx="43">
                  <c:v>2123.86</c:v>
                </c:pt>
                <c:pt idx="44">
                  <c:v>3283.32</c:v>
                </c:pt>
                <c:pt idx="45">
                  <c:v>2421.11</c:v>
                </c:pt>
                <c:pt idx="46">
                  <c:v>2017.39</c:v>
                </c:pt>
                <c:pt idx="47">
                  <c:v>1733.85</c:v>
                </c:pt>
                <c:pt idx="48">
                  <c:v>2582.39</c:v>
                </c:pt>
                <c:pt idx="49">
                  <c:v>2092.9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2171.21</c:v>
                </c:pt>
                <c:pt idx="2">
                  <c:v>2662.69</c:v>
                </c:pt>
                <c:pt idx="3">
                  <c:v>2421.4</c:v>
                </c:pt>
                <c:pt idx="4">
                  <c:v>3242.96</c:v>
                </c:pt>
                <c:pt idx="5">
                  <c:v>3435.44</c:v>
                </c:pt>
                <c:pt idx="6">
                  <c:v>4354.8999999999996</c:v>
                </c:pt>
                <c:pt idx="7">
                  <c:v>3265.92</c:v>
                </c:pt>
                <c:pt idx="8">
                  <c:v>3795.59</c:v>
                </c:pt>
                <c:pt idx="9">
                  <c:v>3623.9</c:v>
                </c:pt>
                <c:pt idx="10">
                  <c:v>3467.45</c:v>
                </c:pt>
                <c:pt idx="11">
                  <c:v>3165.89</c:v>
                </c:pt>
                <c:pt idx="12">
                  <c:v>3894.55</c:v>
                </c:pt>
                <c:pt idx="13">
                  <c:v>3166.56</c:v>
                </c:pt>
                <c:pt idx="14">
                  <c:v>3442.1</c:v>
                </c:pt>
                <c:pt idx="15">
                  <c:v>3183.98</c:v>
                </c:pt>
                <c:pt idx="16">
                  <c:v>3183.34</c:v>
                </c:pt>
                <c:pt idx="17">
                  <c:v>3884.7</c:v>
                </c:pt>
                <c:pt idx="18">
                  <c:v>4200.1499999999996</c:v>
                </c:pt>
                <c:pt idx="19">
                  <c:v>4885.88</c:v>
                </c:pt>
                <c:pt idx="20">
                  <c:v>3928.23</c:v>
                </c:pt>
                <c:pt idx="21">
                  <c:v>3533.56</c:v>
                </c:pt>
                <c:pt idx="22">
                  <c:v>5524.88</c:v>
                </c:pt>
                <c:pt idx="23">
                  <c:v>4208.43</c:v>
                </c:pt>
                <c:pt idx="24">
                  <c:v>3951.69</c:v>
                </c:pt>
                <c:pt idx="25">
                  <c:v>3590.22</c:v>
                </c:pt>
                <c:pt idx="26">
                  <c:v>3335.7</c:v>
                </c:pt>
                <c:pt idx="27">
                  <c:v>3189.27</c:v>
                </c:pt>
                <c:pt idx="28">
                  <c:v>4227.25</c:v>
                </c:pt>
                <c:pt idx="29">
                  <c:v>4193.12</c:v>
                </c:pt>
                <c:pt idx="30">
                  <c:v>5995.28</c:v>
                </c:pt>
                <c:pt idx="31">
                  <c:v>3876.1</c:v>
                </c:pt>
                <c:pt idx="32">
                  <c:v>7275.91</c:v>
                </c:pt>
                <c:pt idx="33">
                  <c:v>4890.76</c:v>
                </c:pt>
                <c:pt idx="34">
                  <c:v>4876.3100000000004</c:v>
                </c:pt>
                <c:pt idx="35">
                  <c:v>4965.16</c:v>
                </c:pt>
                <c:pt idx="36">
                  <c:v>5643.21</c:v>
                </c:pt>
                <c:pt idx="37">
                  <c:v>5543.88</c:v>
                </c:pt>
                <c:pt idx="38">
                  <c:v>5036.32</c:v>
                </c:pt>
                <c:pt idx="39">
                  <c:v>4892.91</c:v>
                </c:pt>
                <c:pt idx="40">
                  <c:v>5744.39</c:v>
                </c:pt>
                <c:pt idx="41">
                  <c:v>4468.34</c:v>
                </c:pt>
                <c:pt idx="42">
                  <c:v>3402.53</c:v>
                </c:pt>
                <c:pt idx="43">
                  <c:v>3866.64</c:v>
                </c:pt>
                <c:pt idx="44">
                  <c:v>5743.68</c:v>
                </c:pt>
                <c:pt idx="45">
                  <c:v>4754.76</c:v>
                </c:pt>
                <c:pt idx="46">
                  <c:v>5131.7700000000004</c:v>
                </c:pt>
                <c:pt idx="47">
                  <c:v>4873.74</c:v>
                </c:pt>
                <c:pt idx="48">
                  <c:v>6187.27</c:v>
                </c:pt>
                <c:pt idx="49">
                  <c:v>5238.7299999999996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1611.42</c:v>
                </c:pt>
                <c:pt idx="2">
                  <c:v>1977.92</c:v>
                </c:pt>
                <c:pt idx="3">
                  <c:v>1931.42</c:v>
                </c:pt>
                <c:pt idx="4">
                  <c:v>2288.59</c:v>
                </c:pt>
                <c:pt idx="5">
                  <c:v>2417.35</c:v>
                </c:pt>
                <c:pt idx="6">
                  <c:v>3279.99</c:v>
                </c:pt>
                <c:pt idx="7">
                  <c:v>2505.7199999999998</c:v>
                </c:pt>
                <c:pt idx="8">
                  <c:v>2883.98</c:v>
                </c:pt>
                <c:pt idx="9">
                  <c:v>2714.22</c:v>
                </c:pt>
                <c:pt idx="10">
                  <c:v>2570.4699999999998</c:v>
                </c:pt>
                <c:pt idx="11">
                  <c:v>2372.02</c:v>
                </c:pt>
                <c:pt idx="12">
                  <c:v>3036.94</c:v>
                </c:pt>
                <c:pt idx="13">
                  <c:v>2408.91</c:v>
                </c:pt>
                <c:pt idx="14">
                  <c:v>2461.4</c:v>
                </c:pt>
                <c:pt idx="15">
                  <c:v>2446.91</c:v>
                </c:pt>
                <c:pt idx="16">
                  <c:v>2366.73</c:v>
                </c:pt>
                <c:pt idx="17">
                  <c:v>2802.57</c:v>
                </c:pt>
                <c:pt idx="18">
                  <c:v>2951.5</c:v>
                </c:pt>
                <c:pt idx="19">
                  <c:v>3273.28</c:v>
                </c:pt>
                <c:pt idx="20">
                  <c:v>2897.26</c:v>
                </c:pt>
                <c:pt idx="21">
                  <c:v>2538.08</c:v>
                </c:pt>
                <c:pt idx="22">
                  <c:v>4122.26</c:v>
                </c:pt>
                <c:pt idx="23">
                  <c:v>3416.56</c:v>
                </c:pt>
                <c:pt idx="24">
                  <c:v>2842.64</c:v>
                </c:pt>
                <c:pt idx="25">
                  <c:v>2425.14</c:v>
                </c:pt>
                <c:pt idx="26">
                  <c:v>2280.73</c:v>
                </c:pt>
                <c:pt idx="27">
                  <c:v>2277.61</c:v>
                </c:pt>
                <c:pt idx="28">
                  <c:v>2879.56</c:v>
                </c:pt>
                <c:pt idx="29">
                  <c:v>3173.62</c:v>
                </c:pt>
                <c:pt idx="30">
                  <c:v>4933.4799999999996</c:v>
                </c:pt>
                <c:pt idx="31">
                  <c:v>2940.82</c:v>
                </c:pt>
                <c:pt idx="32">
                  <c:v>5675.44</c:v>
                </c:pt>
                <c:pt idx="33">
                  <c:v>3334.85</c:v>
                </c:pt>
                <c:pt idx="34">
                  <c:v>3742.67</c:v>
                </c:pt>
                <c:pt idx="35">
                  <c:v>3944.22</c:v>
                </c:pt>
                <c:pt idx="36">
                  <c:v>4289.8500000000004</c:v>
                </c:pt>
                <c:pt idx="37">
                  <c:v>4089.29</c:v>
                </c:pt>
                <c:pt idx="38">
                  <c:v>3569.35</c:v>
                </c:pt>
                <c:pt idx="39">
                  <c:v>3295.47</c:v>
                </c:pt>
                <c:pt idx="40">
                  <c:v>4534.82</c:v>
                </c:pt>
                <c:pt idx="41">
                  <c:v>3339.53</c:v>
                </c:pt>
                <c:pt idx="42">
                  <c:v>2280.71</c:v>
                </c:pt>
                <c:pt idx="43">
                  <c:v>2772.98</c:v>
                </c:pt>
                <c:pt idx="44">
                  <c:v>3761.18</c:v>
                </c:pt>
                <c:pt idx="45">
                  <c:v>3638.3</c:v>
                </c:pt>
                <c:pt idx="46">
                  <c:v>4315.45</c:v>
                </c:pt>
                <c:pt idx="47">
                  <c:v>4187.01</c:v>
                </c:pt>
                <c:pt idx="48">
                  <c:v>5276.42</c:v>
                </c:pt>
                <c:pt idx="49">
                  <c:v>4376.72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  <c:pt idx="49">
                  <c:v>2022,I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559.79</c:v>
                </c:pt>
                <c:pt idx="2">
                  <c:v>684.76</c:v>
                </c:pt>
                <c:pt idx="3">
                  <c:v>489.99</c:v>
                </c:pt>
                <c:pt idx="4">
                  <c:v>954.37</c:v>
                </c:pt>
                <c:pt idx="5">
                  <c:v>1018.09</c:v>
                </c:pt>
                <c:pt idx="6">
                  <c:v>1074.9100000000001</c:v>
                </c:pt>
                <c:pt idx="7">
                  <c:v>760.21</c:v>
                </c:pt>
                <c:pt idx="8">
                  <c:v>911.61</c:v>
                </c:pt>
                <c:pt idx="9">
                  <c:v>909.68</c:v>
                </c:pt>
                <c:pt idx="10">
                  <c:v>896.98</c:v>
                </c:pt>
                <c:pt idx="11">
                  <c:v>793.87</c:v>
                </c:pt>
                <c:pt idx="12">
                  <c:v>857.6</c:v>
                </c:pt>
                <c:pt idx="13">
                  <c:v>757.65</c:v>
                </c:pt>
                <c:pt idx="14">
                  <c:v>980.7</c:v>
                </c:pt>
                <c:pt idx="15">
                  <c:v>737.07</c:v>
                </c:pt>
                <c:pt idx="16">
                  <c:v>816.61</c:v>
                </c:pt>
                <c:pt idx="17">
                  <c:v>1082.1199999999999</c:v>
                </c:pt>
                <c:pt idx="18">
                  <c:v>1248.6600000000001</c:v>
                </c:pt>
                <c:pt idx="19">
                  <c:v>1612.6</c:v>
                </c:pt>
                <c:pt idx="20">
                  <c:v>1030.97</c:v>
                </c:pt>
                <c:pt idx="21">
                  <c:v>995.48</c:v>
                </c:pt>
                <c:pt idx="22">
                  <c:v>1402.62</c:v>
                </c:pt>
                <c:pt idx="23">
                  <c:v>791.87</c:v>
                </c:pt>
                <c:pt idx="24">
                  <c:v>1109.05</c:v>
                </c:pt>
                <c:pt idx="25">
                  <c:v>1165.0899999999999</c:v>
                </c:pt>
                <c:pt idx="26">
                  <c:v>1054.97</c:v>
                </c:pt>
                <c:pt idx="27">
                  <c:v>911.66</c:v>
                </c:pt>
                <c:pt idx="28">
                  <c:v>1347.69</c:v>
                </c:pt>
                <c:pt idx="29">
                  <c:v>1019.51</c:v>
                </c:pt>
                <c:pt idx="30">
                  <c:v>1061.8</c:v>
                </c:pt>
                <c:pt idx="31">
                  <c:v>935.27</c:v>
                </c:pt>
                <c:pt idx="32">
                  <c:v>1600.47</c:v>
                </c:pt>
                <c:pt idx="33">
                  <c:v>1555.91</c:v>
                </c:pt>
                <c:pt idx="34">
                  <c:v>1133.6400000000001</c:v>
                </c:pt>
                <c:pt idx="35">
                  <c:v>1020.93</c:v>
                </c:pt>
                <c:pt idx="36">
                  <c:v>1353.36</c:v>
                </c:pt>
                <c:pt idx="37">
                  <c:v>1454.58</c:v>
                </c:pt>
                <c:pt idx="38">
                  <c:v>1466.96</c:v>
                </c:pt>
                <c:pt idx="39">
                  <c:v>1597.44</c:v>
                </c:pt>
                <c:pt idx="40">
                  <c:v>1209.58</c:v>
                </c:pt>
                <c:pt idx="41">
                  <c:v>1128.82</c:v>
                </c:pt>
                <c:pt idx="42">
                  <c:v>1121.83</c:v>
                </c:pt>
                <c:pt idx="43">
                  <c:v>1093.6600000000001</c:v>
                </c:pt>
                <c:pt idx="44">
                  <c:v>1982.5</c:v>
                </c:pt>
                <c:pt idx="45">
                  <c:v>1116.46</c:v>
                </c:pt>
                <c:pt idx="46">
                  <c:v>816.32</c:v>
                </c:pt>
                <c:pt idx="47">
                  <c:v>686.73</c:v>
                </c:pt>
                <c:pt idx="48">
                  <c:v>910.85</c:v>
                </c:pt>
                <c:pt idx="49">
                  <c:v>862.01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Taul1!$A$4:$A$32</c:f>
              <c:strCache>
                <c:ptCount val="2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</c:strCache>
            </c:strRef>
          </c:cat>
          <c:val>
            <c:numRef>
              <c:f>Taul1!$B$4:$B$32</c:f>
              <c:numCache>
                <c:formatCode>General</c:formatCode>
                <c:ptCount val="29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Taul1!$A$4:$A$32</c:f>
              <c:strCache>
                <c:ptCount val="2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</c:strCache>
            </c:strRef>
          </c:cat>
          <c:val>
            <c:numRef>
              <c:f>Taul1!$C$4:$C$32</c:f>
              <c:numCache>
                <c:formatCode>#,##0</c:formatCode>
                <c:ptCount val="29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899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02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518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emf"/><Relationship Id="rId2" Type="http://schemas.openxmlformats.org/officeDocument/2006/relationships/tags" Target="../tags/tag1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emf"/><Relationship Id="rId5" Type="http://schemas.openxmlformats.org/officeDocument/2006/relationships/image" Target="../media/image6.emf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429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57151"/>
            <a:ext cx="8142287" cy="5140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55006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46336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228877"/>
            <a:ext cx="8618537" cy="2854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38993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A322E5-B71D-4377-B689-83E211BD4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37166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A322E5-B71D-4377-B689-83E211BD4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097" y="1160411"/>
            <a:ext cx="3637721" cy="88691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2400" spc="-30" baseline="0">
                <a:latin typeface="+mj-lt"/>
              </a:defRPr>
            </a:lvl1pPr>
          </a:lstStyle>
          <a:p>
            <a:pPr lvl="0"/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fi-FI" dirty="0"/>
          </a:p>
          <a:p>
            <a:pPr lvl="0"/>
            <a:r>
              <a:rPr lang="fi-FI" dirty="0"/>
              <a:t>Second </a:t>
            </a:r>
            <a:r>
              <a:rPr lang="fi-FI" dirty="0" err="1"/>
              <a:t>line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097" y="2094926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400" b="0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 SUBTITLE LINE AND SECOND LINE OF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097" y="2731031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050" b="0" i="1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ANOTHER SUBTITLE LINE E.G. FOR DATE</a:t>
            </a:r>
          </a:p>
        </p:txBody>
      </p:sp>
    </p:spTree>
    <p:extLst>
      <p:ext uri="{BB962C8B-B14F-4D97-AF65-F5344CB8AC3E}">
        <p14:creationId xmlns:p14="http://schemas.microsoft.com/office/powerpoint/2010/main" val="17970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ADBD48-2A4D-4DFE-A840-1CE2BC41E5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2263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8" imgH="288" progId="TCLayout.ActiveDocument.1">
                  <p:embed/>
                </p:oleObj>
              </mc:Choice>
              <mc:Fallback>
                <p:oleObj name="think-cell Slide" r:id="rId4" imgW="288" imgH="28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ADBD48-2A4D-4DFE-A840-1CE2BC41E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D21FD4C-0EA6-4506-B4AC-9F911CD1022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fi-FI" sz="1800" b="1" i="0" baseline="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22991-DF40-428D-8278-DE0B22D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2EE1-19C0-47B3-AA8E-FB77BD29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2B6D-E343-4575-8379-34AAE525A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88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ONE - AL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34558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8419945-10F9-457B-A478-3D5BDAB1A90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21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141685"/>
            <a:ext cx="8618537" cy="582104"/>
          </a:xfrm>
        </p:spPr>
        <p:txBody>
          <a:bodyPr wrap="square" lIns="0" tIns="0" rIns="130101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21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76E75-BD4C-4462-8334-FA8FCB187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67" y="803781"/>
            <a:ext cx="5555456" cy="215504"/>
          </a:xfr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AE6E4E-0D08-4BE0-B16A-6A251B115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3" y="1099277"/>
            <a:ext cx="8632031" cy="3525111"/>
          </a:xfrm>
        </p:spPr>
        <p:txBody>
          <a:bodyPr/>
          <a:lstStyle>
            <a:lvl1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1pPr>
            <a:lvl2pPr marL="538163" indent="-214313">
              <a:buFont typeface="Arial" panose="020B0604020202020204" pitchFamily="34" charset="0"/>
              <a:buChar char="•"/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2pPr>
            <a:lvl3pPr marL="739379" indent="-269081">
              <a:buFont typeface="Arial" panose="020B0604020202020204" pitchFamily="34" charset="0"/>
              <a:buChar char="•"/>
              <a:tabLst>
                <a:tab pos="269081" algn="l"/>
              </a:tabLst>
              <a:defRPr sz="1050" b="0">
                <a:solidFill>
                  <a:schemeClr val="tx1"/>
                </a:solidFill>
              </a:defRPr>
            </a:lvl3pPr>
            <a:lvl4pPr marL="941785" indent="-269081">
              <a:tabLst>
                <a:tab pos="201216" algn="l"/>
              </a:tabLst>
              <a:defRPr sz="1050" b="0">
                <a:solidFill>
                  <a:schemeClr val="tx1"/>
                </a:solidFill>
              </a:defRPr>
            </a:lvl4pPr>
            <a:lvl5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7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61E4BDAF-34B7-4244-A21A-1B4987C551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43129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8" imgH="288" progId="TCLayout.ActiveDocument.1">
                  <p:embed/>
                </p:oleObj>
              </mc:Choice>
              <mc:Fallback>
                <p:oleObj name="think-cell Slide" r:id="rId4" imgW="288" imgH="28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61E4BDAF-34B7-4244-A21A-1B4987C55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03D4688-7EA2-4634-A456-D69C3FBD87C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5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11"/>
          <p:cNvSpPr>
            <a:spLocks noEditPoints="1"/>
          </p:cNvSpPr>
          <p:nvPr userDrawn="1"/>
        </p:nvSpPr>
        <p:spPr bwMode="auto">
          <a:xfrm>
            <a:off x="0" y="111126"/>
            <a:ext cx="4751388" cy="4927600"/>
          </a:xfrm>
          <a:custGeom>
            <a:avLst/>
            <a:gdLst>
              <a:gd name="T0" fmla="*/ 45 w 2993"/>
              <a:gd name="T1" fmla="*/ 67 h 3104"/>
              <a:gd name="T2" fmla="*/ 2948 w 2993"/>
              <a:gd name="T3" fmla="*/ 1243 h 3104"/>
              <a:gd name="T4" fmla="*/ 2948 w 2993"/>
              <a:gd name="T5" fmla="*/ 1861 h 3104"/>
              <a:gd name="T6" fmla="*/ 45 w 2993"/>
              <a:gd name="T7" fmla="*/ 3038 h 3104"/>
              <a:gd name="T8" fmla="*/ 45 w 2993"/>
              <a:gd name="T9" fmla="*/ 2458 h 3104"/>
              <a:gd name="T10" fmla="*/ 2174 w 2993"/>
              <a:gd name="T11" fmla="*/ 1594 h 3104"/>
              <a:gd name="T12" fmla="*/ 2278 w 2993"/>
              <a:gd name="T13" fmla="*/ 1554 h 3104"/>
              <a:gd name="T14" fmla="*/ 2174 w 2993"/>
              <a:gd name="T15" fmla="*/ 1511 h 3104"/>
              <a:gd name="T16" fmla="*/ 45 w 2993"/>
              <a:gd name="T17" fmla="*/ 647 h 3104"/>
              <a:gd name="T18" fmla="*/ 45 w 2993"/>
              <a:gd name="T19" fmla="*/ 67 h 3104"/>
              <a:gd name="T20" fmla="*/ 0 w 2993"/>
              <a:gd name="T21" fmla="*/ 0 h 3104"/>
              <a:gd name="T22" fmla="*/ 0 w 2993"/>
              <a:gd name="T23" fmla="*/ 678 h 3104"/>
              <a:gd name="T24" fmla="*/ 2157 w 2993"/>
              <a:gd name="T25" fmla="*/ 1554 h 3104"/>
              <a:gd name="T26" fmla="*/ 0 w 2993"/>
              <a:gd name="T27" fmla="*/ 2427 h 3104"/>
              <a:gd name="T28" fmla="*/ 0 w 2993"/>
              <a:gd name="T29" fmla="*/ 3104 h 3104"/>
              <a:gd name="T30" fmla="*/ 2993 w 2993"/>
              <a:gd name="T31" fmla="*/ 1892 h 3104"/>
              <a:gd name="T32" fmla="*/ 2993 w 2993"/>
              <a:gd name="T33" fmla="*/ 1213 h 3104"/>
              <a:gd name="T34" fmla="*/ 0 w 2993"/>
              <a:gd name="T35" fmla="*/ 0 h 3104"/>
              <a:gd name="T36" fmla="*/ 0 w 2993"/>
              <a:gd name="T37" fmla="*/ 0 h 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93" h="3104">
                <a:moveTo>
                  <a:pt x="45" y="67"/>
                </a:moveTo>
                <a:lnTo>
                  <a:pt x="2948" y="1243"/>
                </a:lnTo>
                <a:lnTo>
                  <a:pt x="2948" y="1861"/>
                </a:lnTo>
                <a:lnTo>
                  <a:pt x="45" y="3038"/>
                </a:lnTo>
                <a:lnTo>
                  <a:pt x="45" y="2458"/>
                </a:lnTo>
                <a:lnTo>
                  <a:pt x="2174" y="1594"/>
                </a:lnTo>
                <a:lnTo>
                  <a:pt x="2278" y="1554"/>
                </a:lnTo>
                <a:lnTo>
                  <a:pt x="2174" y="1511"/>
                </a:lnTo>
                <a:lnTo>
                  <a:pt x="45" y="647"/>
                </a:lnTo>
                <a:lnTo>
                  <a:pt x="45" y="67"/>
                </a:lnTo>
                <a:moveTo>
                  <a:pt x="0" y="0"/>
                </a:moveTo>
                <a:lnTo>
                  <a:pt x="0" y="678"/>
                </a:lnTo>
                <a:lnTo>
                  <a:pt x="2157" y="1554"/>
                </a:lnTo>
                <a:lnTo>
                  <a:pt x="0" y="2427"/>
                </a:lnTo>
                <a:lnTo>
                  <a:pt x="0" y="3104"/>
                </a:lnTo>
                <a:lnTo>
                  <a:pt x="2993" y="1892"/>
                </a:lnTo>
                <a:lnTo>
                  <a:pt x="2993" y="121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/>
          </a:p>
        </p:txBody>
      </p:sp>
      <p:pic>
        <p:nvPicPr>
          <p:cNvPr id="2" name="GTS_Technology_DIMENSIONAL" hidden="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9" name="GTS_Technology_KEYLINE_darkBG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4" name="GTS_Technology_KEYLINE_lightBG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7" name="GTS_Technology_GRADIENT_darkBG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" name="GTS_Technology_GRADIENT_lightBG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98" name="Acc_TechnologyBLACK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245745"/>
            <a:ext cx="2571743" cy="448221"/>
          </a:xfrm>
          <a:prstGeom prst="rect">
            <a:avLst/>
          </a:prstGeom>
        </p:spPr>
      </p:pic>
      <p:pic>
        <p:nvPicPr>
          <p:cNvPr id="99" name="Acc_TechnologyWHITE" hidden="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237173"/>
            <a:ext cx="2571967" cy="462048"/>
          </a:xfrm>
          <a:prstGeom prst="rect">
            <a:avLst/>
          </a:prstGeom>
        </p:spPr>
      </p:pic>
      <p:pic>
        <p:nvPicPr>
          <p:cNvPr id="13" name="GTS_Strategy_GRADIENT_darkBG" hidden="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" name="GTS_Strategy_GRADIENT_lightBG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2" name="GTS_Strategy_DIMENSIONAL_darkBG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5" name="GTS_Strategy_DIMENSIONAL_lightBG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1" name="Acc_StrategyWHITE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264363"/>
            <a:ext cx="2219990" cy="400856"/>
          </a:xfrm>
          <a:prstGeom prst="rect">
            <a:avLst/>
          </a:prstGeom>
        </p:spPr>
      </p:pic>
      <p:pic>
        <p:nvPicPr>
          <p:cNvPr id="20" name="GTS_Operations_KEYLINE_darkBG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7" name="GTS_Operations_KEYLINE_lightBG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9" name="GTS_Operations_GRADIENT_darkBG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6" name="GTS_Operations_GRADIENT_lightBG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5" name="GTS_Operations_DIMENSIONAL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2" name="Acc_OperationsWHITE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03" y="248023"/>
            <a:ext cx="2467235" cy="445500"/>
          </a:xfrm>
          <a:prstGeom prst="rect">
            <a:avLst/>
          </a:prstGeom>
        </p:spPr>
      </p:pic>
      <p:pic>
        <p:nvPicPr>
          <p:cNvPr id="105" name="Acc_OperationsBLACK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54" y="242888"/>
            <a:ext cx="2459804" cy="444158"/>
          </a:xfrm>
          <a:prstGeom prst="rect">
            <a:avLst/>
          </a:prstGeom>
        </p:spPr>
      </p:pic>
      <p:pic>
        <p:nvPicPr>
          <p:cNvPr id="106" name="Acc_MobilityBLACK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9"/>
            <a:ext cx="2571656" cy="395759"/>
          </a:xfrm>
          <a:prstGeom prst="rect">
            <a:avLst/>
          </a:prstGeom>
        </p:spPr>
      </p:pic>
      <p:pic>
        <p:nvPicPr>
          <p:cNvPr id="107" name="Acc_MobilityWHITE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8"/>
            <a:ext cx="2574401" cy="396900"/>
          </a:xfrm>
          <a:prstGeom prst="rect">
            <a:avLst/>
          </a:prstGeom>
        </p:spPr>
      </p:pic>
      <p:pic>
        <p:nvPicPr>
          <p:cNvPr id="108" name="Acc_InteractiveBLACK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7"/>
            <a:ext cx="2581436" cy="389240"/>
          </a:xfrm>
          <a:prstGeom prst="rect">
            <a:avLst/>
          </a:prstGeom>
        </p:spPr>
      </p:pic>
      <p:pic>
        <p:nvPicPr>
          <p:cNvPr id="109" name="Acc_InteractiveWHITE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8"/>
            <a:ext cx="2578836" cy="388800"/>
          </a:xfrm>
          <a:prstGeom prst="rect">
            <a:avLst/>
          </a:prstGeom>
        </p:spPr>
      </p:pic>
      <p:pic>
        <p:nvPicPr>
          <p:cNvPr id="110" name="Acc_AnalyticsBLACK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402275"/>
            <a:ext cx="2570702" cy="396453"/>
          </a:xfrm>
          <a:prstGeom prst="rect">
            <a:avLst/>
          </a:prstGeom>
        </p:spPr>
      </p:pic>
      <p:pic>
        <p:nvPicPr>
          <p:cNvPr id="111" name="Acc_AnalyticsWHITE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402275"/>
            <a:ext cx="2581436" cy="396900"/>
          </a:xfrm>
          <a:prstGeom prst="rect">
            <a:avLst/>
          </a:prstGeom>
        </p:spPr>
      </p:pic>
      <p:pic>
        <p:nvPicPr>
          <p:cNvPr id="24" name="GTS_Digital_KEYLINE_darkBG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3" name="GTS_Digital_KEYLINE_lightBG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5" name="GTS_Digital_GRADIENT_darkBG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2" name="GTS_Digital_GRADIENT_lightBG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6" name="GTS_Digital_DIMENSIONAL_darkBG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1" name="GTS_Digital_DIMENSIONAL_lightBG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2" name="Acc_DigitalWHITE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1954"/>
            <a:ext cx="1935692" cy="374979"/>
          </a:xfrm>
          <a:prstGeom prst="rect">
            <a:avLst/>
          </a:prstGeom>
        </p:spPr>
      </p:pic>
      <p:pic>
        <p:nvPicPr>
          <p:cNvPr id="113" name="Acc_DigitalBLACK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2247"/>
            <a:ext cx="1933787" cy="374732"/>
          </a:xfrm>
          <a:prstGeom prst="rect">
            <a:avLst/>
          </a:prstGeom>
        </p:spPr>
      </p:pic>
      <p:pic>
        <p:nvPicPr>
          <p:cNvPr id="35" name="GTS_Consulting_KEYLINE_darkBG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30" name="GTS_Consulting_KEYLINE_lightBG" hidden="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4" name="GTS_Consulting_GRADIENT_darkBG" hidden="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9" name="GTS_Consulting_GRADIENT_lightBG" hidden="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8" name="GTS_Consulting_DIMENSIONAL" hidden="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4" name="Acc_ConsultingWHITE" hidden="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52563"/>
            <a:ext cx="2419160" cy="434123"/>
          </a:xfrm>
          <a:prstGeom prst="rect">
            <a:avLst/>
          </a:prstGeom>
        </p:spPr>
      </p:pic>
      <p:pic>
        <p:nvPicPr>
          <p:cNvPr id="115" name="Acc_ConsultingBLACK" hidden="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76584"/>
            <a:ext cx="2419160" cy="380366"/>
          </a:xfrm>
          <a:prstGeom prst="rect">
            <a:avLst/>
          </a:prstGeom>
        </p:spPr>
      </p:pic>
      <p:pic>
        <p:nvPicPr>
          <p:cNvPr id="52" name="GTS_Master_GRADIENT_09" hidden="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3" name="GTS_Master_GRADIENT_08" hidden="1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4" name="GTS_Master_GRADIENT_07" hidden="1"/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5" name="GTS_Master_GRADIENT_06" hidden="1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6" name="GTS_Master_DIMENSIONAL_08" hidden="1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7" name="GTS_Master_DIMENSIONAL_07" hidden="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8" name="GTS_Master_DIMENSIONAL_04" hidden="1"/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9" name="GTS_Master_TWO-TONE_05" hidden="1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0" name="GTS_Master_TWO-TONE_04" hidden="1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1" name="GTS_Master_TWO-TONE_03" hidden="1"/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2" name="GTS_Master_TWO-TONE_02" hidden="1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3" name="GTS_Master_TWO-TONE_01" hidden="1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grpSp>
        <p:nvGrpSpPr>
          <p:cNvPr id="46" name="Acc_MasterWHITE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638475" y="1219200"/>
            <a:chExt cx="1389888" cy="37306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grpSp>
        <p:nvGrpSpPr>
          <p:cNvPr id="49" name="Acc_MasterBLACK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563100" y="1673029"/>
            <a:chExt cx="1389888" cy="3730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0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sp>
        <p:nvSpPr>
          <p:cNvPr id="6" name="SubTitl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290828" y="3805392"/>
            <a:ext cx="2892247" cy="780896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500" b="0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SUBTITLE LINE</a:t>
            </a:r>
            <a:br>
              <a:rPr lang="fi-FI" dirty="0"/>
            </a:br>
            <a:r>
              <a:rPr lang="fi-FI" dirty="0"/>
              <a:t>SECOND LINE</a:t>
            </a:r>
          </a:p>
        </p:txBody>
      </p:sp>
      <p:sp>
        <p:nvSpPr>
          <p:cNvPr id="8" name="MasterTitle"/>
          <p:cNvSpPr>
            <a:spLocks noGrp="1"/>
          </p:cNvSpPr>
          <p:nvPr userDrawn="1">
            <p:ph type="title" hasCustomPrompt="1"/>
          </p:nvPr>
        </p:nvSpPr>
        <p:spPr>
          <a:xfrm>
            <a:off x="5287018" y="1388745"/>
            <a:ext cx="3524842" cy="2377427"/>
          </a:xfrm>
        </p:spPr>
        <p:txBody>
          <a:bodyPr tIns="252000" anchor="ctr"/>
          <a:lstStyle>
            <a:lvl1pPr>
              <a:lnSpc>
                <a:spcPct val="70000"/>
              </a:lnSpc>
              <a:defRPr sz="4500" spc="-113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5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70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80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810497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2999A80-A87B-4C57-8050-86B60043C63C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64" y="114577"/>
            <a:ext cx="8618537" cy="5821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i-FI" dirty="0"/>
              <a:t>Content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465" y="4933765"/>
            <a:ext cx="578213" cy="144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9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</p:sldLayoutIdLst>
  <p:hf hdr="0" ftr="0" dt="0"/>
  <p:txStyles>
    <p:titleStyle>
      <a:lvl1pPr algn="l" defTabSz="1300976" rtl="0" eaLnBrk="1" latinLnBrk="0" hangingPunct="1">
        <a:lnSpc>
          <a:spcPct val="80000"/>
        </a:lnSpc>
        <a:spcBef>
          <a:spcPct val="0"/>
        </a:spcBef>
        <a:buNone/>
        <a:defRPr lang="en-US" sz="1800" b="1" i="0" kern="1200" cap="none" spc="0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</p:titleStyle>
    <p:bodyStyle>
      <a:lvl1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171446" indent="-136522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2"/>
          </a:solidFill>
          <a:latin typeface="+mn-lt"/>
          <a:ea typeface="Arial Bold" charset="0"/>
          <a:cs typeface="Arial Bold" charset="0"/>
        </a:defRPr>
      </a:lvl6pPr>
      <a:lvl7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1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7pPr>
      <a:lvl8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0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8pPr>
      <a:lvl9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4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88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976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46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952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244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2927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3415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390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68">
          <p15:clr>
            <a:srgbClr val="F26B43"/>
          </p15:clr>
        </p15:guide>
        <p15:guide id="9" orient="horz" pos="1524">
          <p15:clr>
            <a:srgbClr val="F26B43"/>
          </p15:clr>
        </p15:guide>
        <p15:guide id="10" orient="horz" pos="30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Teknologiateollisuuden Talousnäkymät</a:t>
            </a:r>
          </a:p>
          <a:p>
            <a:r>
              <a:rPr lang="fi-FI" dirty="0"/>
              <a:t>3.5.2022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Johtaja, 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5546191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275606"/>
            <a:ext cx="22761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275606"/>
            <a:ext cx="43204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55F149B-0D01-4EE2-ADB3-24C4C968BF99}"/>
              </a:ext>
            </a:extLst>
          </p:cNvPr>
          <p:cNvSpPr txBox="1"/>
          <p:nvPr/>
        </p:nvSpPr>
        <p:spPr>
          <a:xfrm>
            <a:off x="983394" y="1033625"/>
            <a:ext cx="777686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sota on vaikuttanut yrityksenne investointisuunnitelmiin Suomessa (kuluvan ja ensi vuoden aikana)?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2D4FD59-886A-49C0-A8FA-8372396298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Sodalla negatiivisia vaikutuksia investointeihin, investointien perumisia kuitenkin vielä vähän</a:t>
            </a:r>
          </a:p>
        </p:txBody>
      </p:sp>
    </p:spTree>
    <p:extLst>
      <p:ext uri="{BB962C8B-B14F-4D97-AF65-F5344CB8AC3E}">
        <p14:creationId xmlns:p14="http://schemas.microsoft.com/office/powerpoint/2010/main" val="24811419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419622"/>
            <a:ext cx="2276179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419622"/>
            <a:ext cx="4320479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8AD8E8E-ADEF-42B4-96F7-DD86764E6A26}"/>
              </a:ext>
            </a:extLst>
          </p:cNvPr>
          <p:cNvSpPr txBox="1"/>
          <p:nvPr/>
        </p:nvSpPr>
        <p:spPr>
          <a:xfrm>
            <a:off x="827584" y="1022282"/>
            <a:ext cx="7377588" cy="55745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i-FI" sz="1050" dirty="0"/>
              <a:t>Miten materiaalien ja raaka-aineiden saatavuus on yleisesti ottaen kehittynyt Venäjän hyökkäyksen jälkeen</a:t>
            </a:r>
          </a:p>
          <a:p>
            <a:r>
              <a:rPr lang="fi-FI" sz="1050" dirty="0"/>
              <a:t>yrityksenne näkökulmasta tähän mennessä?</a:t>
            </a:r>
          </a:p>
          <a:p>
            <a:endParaRPr lang="fi-FI" sz="1050" spc="-40" dirty="0" err="1"/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A471B511-4AEB-49E4-AAA8-113254F2BA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Sota on olennaisesti heikentänyt materiaalien ja raaka-aineiden saatavuutta</a:t>
            </a:r>
          </a:p>
        </p:txBody>
      </p:sp>
    </p:spTree>
    <p:extLst>
      <p:ext uri="{BB962C8B-B14F-4D97-AF65-F5344CB8AC3E}">
        <p14:creationId xmlns:p14="http://schemas.microsoft.com/office/powerpoint/2010/main" val="316306423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275606"/>
            <a:ext cx="22761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275606"/>
            <a:ext cx="4320479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C81A209-8E7A-4CF4-9AE9-E3017B350CDB}"/>
              </a:ext>
            </a:extLst>
          </p:cNvPr>
          <p:cNvSpPr txBox="1"/>
          <p:nvPr/>
        </p:nvSpPr>
        <p:spPr>
          <a:xfrm>
            <a:off x="935596" y="1060958"/>
            <a:ext cx="6696744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dirty="0"/>
              <a:t>Miten arvioit yrityksenne kannattavuuden muuttuvan tänä vuonna viime vuoteen verrattuna?</a:t>
            </a:r>
          </a:p>
          <a:p>
            <a:endParaRPr lang="fi-FI" sz="1050" spc="-40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8CE5D98F-F5DB-4BF2-8D7E-D9D114736D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Tuotantopanosten voimakas hintojen nousu rasittaa yritysten kannattavuutta</a:t>
            </a:r>
          </a:p>
        </p:txBody>
      </p:sp>
    </p:spTree>
    <p:extLst>
      <p:ext uri="{BB962C8B-B14F-4D97-AF65-F5344CB8AC3E}">
        <p14:creationId xmlns:p14="http://schemas.microsoft.com/office/powerpoint/2010/main" val="222353450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2.5.2022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huhtikuu 2022.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</a:t>
            </a:r>
            <a:r>
              <a:rPr lang="fi-FI" sz="800"/>
              <a:t>Positiivinen saldoluku viittaa kysynnän parantumiseen kolme kuukautta sitten vallinneeseen tilanteeseen nähden.</a:t>
            </a:r>
            <a:endParaRPr lang="fi-FI" sz="800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4" y="2449415"/>
          <a:ext cx="786407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604213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7472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2772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47025825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2.5.2022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tammi-maaliskuu 2022.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I,2022 / IV,2021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05804"/>
              </p:ext>
            </p:extLst>
          </p:nvPr>
        </p:nvGraphicFramePr>
        <p:xfrm>
          <a:off x="827584" y="3673367"/>
          <a:ext cx="698477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2260079161"/>
                    </a:ext>
                  </a:extLst>
                </a:gridCol>
                <a:gridCol w="536654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sz="2000" dirty="0"/>
              <a:t>Teknologiateollisuuden henkilöstömäärä Suomessa kasvoi ripeästi alkuvuonna, rekrytointeja ennätysmäärä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56641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237" y="1024839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Sota ja epävarmuus painavat teknologiayritysten näkymiä – kasvua silti näköpiirissä.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Riskit merkittäviä: kaasun toimitukset Venäjältä, sodan kehittyminen, Kiinan rooli, </a:t>
            </a:r>
            <a:r>
              <a:rPr lang="fi-FI" sz="1300"/>
              <a:t>stagflaatio jne.</a:t>
            </a:r>
            <a:endParaRPr lang="fi-FI" sz="13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Huhtikuussa kysyntätilanne vielä kohtuullinen ja tilauksiakin tuli ensimmäisellä vuosineljänneksellä vielä hyvin.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00" dirty="0"/>
              <a:t>Mikäli materiaalien saatavuus ei aiheuta tuotantokatkoksia, tuotanto ja liikevaihto kehittynevät kesän aikana suotuisasti.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Teollisuuden pidemmän aikavälin suhdanneodotukset heikentyneet meillä ja maailmalla selvästi.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Investointisuunnitelmia jarrutetaan. Syinä yleinen epävarmuus ja riskien kasvu, hintakehityksen ennakoimattomuus. Myös Suomen maariskin lisääntyminen aiheuttaa runsaasti huolta.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Kannattavuus koetuksella.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00" dirty="0"/>
              <a:t>Tuotantopanosten hinnat korkealla ja hintavaihtelut suuria </a:t>
            </a:r>
            <a:r>
              <a:rPr lang="fi-FI" sz="1000" dirty="0">
                <a:sym typeface="Wingdings" panose="05000000000000000000" pitchFamily="2" charset="2"/>
              </a:rPr>
              <a:t> projektien kannattavuuden hallinta erittäin vaikeaa.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00" dirty="0">
                <a:sym typeface="Wingdings" panose="05000000000000000000" pitchFamily="2" charset="2"/>
              </a:rPr>
              <a:t>Materiaalien saatavuus heikkoa  varastoja pyritään kasvattamaan  pääomaa sitoutuu varastoihin  kannattavuus heikkenee + varastoriski kasvaa.</a:t>
            </a:r>
            <a:endParaRPr lang="fi-FI" sz="1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300" dirty="0"/>
              <a:t>Työmarkkinoilla vältettävä ulkoisista syistä johtuvan kustannusinflaation muuttamista kotikutoiseksi  palkkainflaatioksi.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0907C84-4663-4DC6-B126-256840B874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924882"/>
            <a:ext cx="6977283" cy="1438956"/>
          </a:xfrm>
        </p:spPr>
        <p:txBody>
          <a:bodyPr/>
          <a:lstStyle/>
          <a:p>
            <a:r>
              <a:rPr lang="fi-FI" dirty="0"/>
              <a:t>Kommenttipuheenvuorot:</a:t>
            </a:r>
          </a:p>
          <a:p>
            <a:endParaRPr lang="fi-FI" dirty="0"/>
          </a:p>
          <a:p>
            <a:r>
              <a:rPr lang="fi-FI" dirty="0"/>
              <a:t>Jaakko Hirvola</a:t>
            </a:r>
          </a:p>
          <a:p>
            <a:r>
              <a:rPr lang="fi-FI" dirty="0"/>
              <a:t>Matti Mannonen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68CCB8-33EA-41B5-9F9A-507D8740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243FC3-653F-4D19-92B4-86E65DAC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844D15-59B2-4253-AD9D-BEE0FD80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0758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623" y="1995686"/>
            <a:ext cx="7440754" cy="1797617"/>
          </a:xfrm>
        </p:spPr>
        <p:txBody>
          <a:bodyPr>
            <a:noAutofit/>
          </a:bodyPr>
          <a:lstStyle/>
          <a:p>
            <a:r>
              <a:rPr lang="fi-FI" sz="2000" dirty="0"/>
              <a:t>Sota ja epävarmuus painavat teknologiayritysten näkymiä – kasvua silti näköpiirissä </a:t>
            </a:r>
          </a:p>
          <a:p>
            <a:endParaRPr lang="fi-FI" sz="16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(</a:t>
            </a:r>
            <a:r>
              <a:rPr lang="fi-FI" dirty="0" err="1"/>
              <a:t>April</a:t>
            </a:r>
            <a:r>
              <a:rPr lang="fi-FI" dirty="0"/>
              <a:t> 2022)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fi-FI" dirty="0"/>
              <a:t>Maailmantalouden ennustetaan kasvavan 3,6 % vuonna 2022, kun se kasvoi 6,1 % vuonna 2021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Bkt:n kasvu 2022/2021, %</a:t>
            </a:r>
            <a:endParaRPr lang="fi-FI" dirty="0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76237" y="1065471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45463" y="2233830"/>
            <a:ext cx="1274464" cy="525042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24988" y="2343360"/>
            <a:ext cx="1194331" cy="415499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854257" y="2390442"/>
            <a:ext cx="195138" cy="361541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4056818" y="2084771"/>
            <a:ext cx="1444670" cy="67410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796351" y="1934407"/>
            <a:ext cx="1533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107295" y="1778686"/>
            <a:ext cx="123819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Euromaat ja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3784722" y="1807156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416339" y="1792314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 flipV="1">
            <a:off x="5508909" y="1518683"/>
            <a:ext cx="558613" cy="1240185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58814" y="2091388"/>
            <a:ext cx="1146653" cy="6674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5532037" y="1193594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327348" y="2772509"/>
            <a:ext cx="198710" cy="1287696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 dirty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526056" y="2345813"/>
            <a:ext cx="320779" cy="417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3238457" y="1582682"/>
            <a:ext cx="8954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it. Eurooppa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217643" y="2634556"/>
            <a:ext cx="152497" cy="13834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365362" y="2483628"/>
            <a:ext cx="124811" cy="28927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494828" y="2233830"/>
            <a:ext cx="253916" cy="532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31235" y="2179729"/>
            <a:ext cx="706003" cy="585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3050907" y="2311433"/>
            <a:ext cx="734723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6922707" y="1722619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 dirty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7050010" y="1732849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7031865" y="1533072"/>
            <a:ext cx="11453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680544" y="1559404"/>
            <a:ext cx="8675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695038" y="1326102"/>
            <a:ext cx="1626819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+3,6 %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5462" y="2233117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 dirty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301372" y="4515403"/>
            <a:ext cx="709681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Pylvään leveys kuvaa osuutta (ostovoimapariteetilla korjatusta) maailman bkt:stä vuonna 2021, %</a:t>
            </a: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6360270" y="1652058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Verdana" panose="020B0604030504040204" pitchFamily="34" charset="0"/>
              </a:rPr>
              <a:t>Muu </a:t>
            </a:r>
          </a:p>
          <a:p>
            <a:r>
              <a:rPr lang="fi-FI" sz="1050" dirty="0">
                <a:latin typeface="Verdana" panose="020B0604030504040204" pitchFamily="34" charset="0"/>
              </a:rPr>
              <a:t>Aasia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>
            <a:off x="3213482" y="1622637"/>
            <a:ext cx="154337" cy="587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889677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Euroalueella kasvu jatkuu palvelusektorin vetämänä sodasta huolimatta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5768975"/>
              </p:ext>
            </p:extLst>
          </p:nvPr>
        </p:nvGraphicFramePr>
        <p:xfrm>
          <a:off x="392113" y="1114425"/>
          <a:ext cx="8316912" cy="35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14425"/>
                        <a:ext cx="8316912" cy="351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42838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 dirty="0"/>
              <a:t>Teollisuudessa tilanne ja näkymät heikentyneet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21" name="Sisällön paikkamerkki 20">
            <a:extLst>
              <a:ext uri="{FF2B5EF4-FFF2-40B4-BE49-F238E27FC236}">
                <a16:creationId xmlns:a16="http://schemas.microsoft.com/office/drawing/2014/main" id="{C36236B9-A7A2-4CEC-91F2-B85001D7E06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17386020"/>
              </p:ext>
            </p:extLst>
          </p:nvPr>
        </p:nvGraphicFramePr>
        <p:xfrm>
          <a:off x="384175" y="1111250"/>
          <a:ext cx="8334375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21" name="Sisällön paikkamerkki 20">
                        <a:extLst>
                          <a:ext uri="{FF2B5EF4-FFF2-40B4-BE49-F238E27FC236}">
                            <a16:creationId xmlns:a16="http://schemas.microsoft.com/office/drawing/2014/main" id="{C36236B9-A7A2-4CEC-91F2-B85001D7E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11250"/>
                        <a:ext cx="8334375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62883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53B2C28-B533-40BB-9D98-242EA9153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Inflaatio kiihtyy sodan seurauksena, mutta kiihtyminen jäänee väliaikaiseksi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2C80422-E0FD-409E-9017-E99E1B41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C9ADC7-8A1F-4E33-B4D8-4623F3C6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712E31-1AE6-42A3-9E82-A2546CC2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469995-7490-48CF-B681-A5277EEA0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DFCA4FC-36D0-430D-9EB7-E19A73129D6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7964676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DFCA4FC-36D0-430D-9EB7-E19A73129D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16290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D71FA78-45DA-444E-B95C-6972AD3A6A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Raaka-aineiden hinnat rajussa nousussa sodan seurauksena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20A0A94-235D-4AE1-9144-27AF6FC5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BE2ECE-6FA4-49B9-965F-F18F53AE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1B7670-26D3-4A4C-A69C-709CA1009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6B857E3-EBDF-43EF-8AB0-AB8196AA2E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89646" cy="364456"/>
          </a:xfrm>
        </p:spPr>
        <p:txBody>
          <a:bodyPr/>
          <a:lstStyle/>
          <a:p>
            <a:r>
              <a:rPr lang="fi-FI" dirty="0"/>
              <a:t>Euroalueen raaka-aineiden hintakehitystä (ml. energia) kuvaava indeksi (HWWI </a:t>
            </a:r>
            <a:r>
              <a:rPr lang="fi-FI" dirty="0" err="1"/>
              <a:t>Commodity</a:t>
            </a:r>
            <a:r>
              <a:rPr lang="fi-FI" dirty="0"/>
              <a:t> Price Index).</a:t>
            </a:r>
          </a:p>
          <a:p>
            <a:r>
              <a:rPr lang="fi-FI" dirty="0"/>
              <a:t>Lähde: </a:t>
            </a:r>
            <a:r>
              <a:rPr lang="en-US" dirty="0"/>
              <a:t>Hamburg Institute of International Economics (HWWI), </a:t>
            </a:r>
            <a:r>
              <a:rPr lang="en-US" dirty="0" err="1"/>
              <a:t>Macrobond</a:t>
            </a:r>
            <a:r>
              <a:rPr lang="en-US" dirty="0"/>
              <a:t>.</a:t>
            </a:r>
          </a:p>
          <a:p>
            <a:endParaRPr lang="fi-FI" dirty="0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8A41E179-853E-437F-8061-7EB9E02044C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8235028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8A41E179-853E-437F-8061-7EB9E02044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92966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659" y="302182"/>
            <a:ext cx="7935794" cy="44258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Venäjän hyökkäyksen vaikutukset suomalaiseen teknologiateollisuuteen vielä toistaiseksi pelättyä pienemmät</a:t>
            </a:r>
            <a:endParaRPr lang="fi-FI" sz="2000" dirty="0"/>
          </a:p>
          <a:p>
            <a:pPr>
              <a:lnSpc>
                <a:spcPct val="100000"/>
              </a:lnSpc>
            </a:pPr>
            <a:endParaRPr lang="fi-FI" sz="20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Huolet ja epävarmuus kuitenkin kasvaneet merkittävästi.</a:t>
            </a:r>
          </a:p>
          <a:p>
            <a:pPr>
              <a:lnSpc>
                <a:spcPct val="100000"/>
              </a:lnSpc>
            </a:pPr>
            <a:endParaRPr lang="fi-FI" sz="16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Lähes jokaisen teollisuusyrityksen toiminta vaikeutuu materiaalien saatavuuden heikentymisen ja volatiilin hintakehityksen takia.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Lähes 60 % teollisista yrityksistä arvioi kannattavuutensa heikkenevän tänä vuonna.</a:t>
            </a:r>
          </a:p>
          <a:p>
            <a:pPr>
              <a:lnSpc>
                <a:spcPct val="100000"/>
              </a:lnSpc>
            </a:pPr>
            <a:endParaRPr lang="fi-FI" sz="16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Yritysten väliset erot valtavia.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Kysyntätilanne markkinoilla jatkui kohtuullisena – tarjouspyyntöjä liikkeellä huhtikuussa vielä hyvin, mutta vähemmän kuin aiemmin.</a:t>
            </a:r>
          </a:p>
          <a:p>
            <a:pPr>
              <a:lnSpc>
                <a:spcPct val="100000"/>
              </a:lnSpc>
            </a:pP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26D6D9D-9502-49B4-B943-3D60C12B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C90830-A2F7-4E45-AFC7-FBE3F47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2.5.2022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509442-45EE-4410-8716-56E81DDE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48119C-8720-486B-AD50-E435BB11F8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6952915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63D92E3-16E8-4D11-AC42-0A0912270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364456"/>
          </a:xfrm>
        </p:spPr>
        <p:txBody>
          <a:bodyPr/>
          <a:lstStyle/>
          <a:p>
            <a:r>
              <a:rPr lang="fi-FI" dirty="0"/>
              <a:t>Lähde: jäsenkysely, huhtikuu 2022</a:t>
            </a:r>
          </a:p>
          <a:p>
            <a:r>
              <a:rPr lang="fi-FI" dirty="0"/>
              <a:t>Vastausten lukumäärät per ryhmä:</a:t>
            </a:r>
          </a:p>
          <a:p>
            <a:r>
              <a:rPr lang="fi-FI" dirty="0"/>
              <a:t>Kaikki: 580, Teollisuus: 455, Palvelualat: 125, 0-50: 332, 51-250: 186, 251-500: 32, yli 500: 30.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370E4BA-3CD0-4A77-BFE1-E70C19D2ACDE}"/>
              </a:ext>
            </a:extLst>
          </p:cNvPr>
          <p:cNvSpPr/>
          <p:nvPr/>
        </p:nvSpPr>
        <p:spPr bwMode="auto">
          <a:xfrm>
            <a:off x="1971821" y="1275606"/>
            <a:ext cx="2276179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91CF4D6-609A-4085-AE15-2AC09775733D}"/>
              </a:ext>
            </a:extLst>
          </p:cNvPr>
          <p:cNvSpPr/>
          <p:nvPr/>
        </p:nvSpPr>
        <p:spPr bwMode="auto">
          <a:xfrm>
            <a:off x="4283968" y="1275606"/>
            <a:ext cx="4320479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E43FCFA-03B3-4E72-8FBE-84764C7C5E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arviot tuotantomäärien kehityksestä ennakoivat kasvun jatkumista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0E4D068-7982-492E-A34F-A0BDC4304977}"/>
              </a:ext>
            </a:extLst>
          </p:cNvPr>
          <p:cNvSpPr txBox="1"/>
          <p:nvPr/>
        </p:nvSpPr>
        <p:spPr>
          <a:xfrm>
            <a:off x="827584" y="1038965"/>
            <a:ext cx="793541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dirty="0"/>
              <a:t>Tämän hetken paras arviosi yrityksenne tuotantomäärän kehityksestä tänä vuonna viime vuoteen verrattuna?</a:t>
            </a:r>
          </a:p>
        </p:txBody>
      </p:sp>
    </p:spTree>
    <p:extLst>
      <p:ext uri="{BB962C8B-B14F-4D97-AF65-F5344CB8AC3E}">
        <p14:creationId xmlns:p14="http://schemas.microsoft.com/office/powerpoint/2010/main" val="116098986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jq246uRr.fpeXiHoBE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lGw2M3j2W7GeiIxL7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Axy0IjQV2fjaelmgls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k4z5ZsIcPyJlOGtPIfg"/>
</p:tagLst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Accenture aug2016">
  <a:themeElements>
    <a:clrScheme name="Custom 8">
      <a:dk1>
        <a:srgbClr val="000000"/>
      </a:dk1>
      <a:lt1>
        <a:srgbClr val="FFFFFF"/>
      </a:lt1>
      <a:dk2>
        <a:srgbClr val="919191"/>
      </a:dk2>
      <a:lt2>
        <a:srgbClr val="FF0000"/>
      </a:lt2>
      <a:accent1>
        <a:srgbClr val="FF9128"/>
      </a:accent1>
      <a:accent2>
        <a:srgbClr val="FE3C0F"/>
      </a:accent2>
      <a:accent3>
        <a:srgbClr val="FF0000"/>
      </a:accent3>
      <a:accent4>
        <a:srgbClr val="BC001D"/>
      </a:accent4>
      <a:accent5>
        <a:srgbClr val="920026"/>
      </a:accent5>
      <a:accent6>
        <a:srgbClr val="710011"/>
      </a:accent6>
      <a:hlink>
        <a:srgbClr val="FF0000"/>
      </a:hlink>
      <a:folHlink>
        <a:srgbClr val="71001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200305 Strategic BD approach for Nordics MU - FOR DISCUSSION - v2  -  Read-Only" id="{AA9A4D4A-1FF2-4B35-AF13-9182F4DAE34F}" vid="{51B938EA-64D2-4EA8-B1E9-1C8E57B71B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3AC004-C085-4D53-BC3A-BFB6D15CF169}">
  <ds:schemaRefs>
    <ds:schemaRef ds:uri="f4015653-d442-4718-8e0e-140bab15138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A2ECDA-83CE-4AD3-BC65-9F6821763B39}">
  <ds:schemaRefs>
    <ds:schemaRef ds:uri="18888a3a-9613-4736-b8cf-f212d38d32e5"/>
    <ds:schemaRef ds:uri="f4015653-d442-4718-8e0e-140bab1513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10333</TotalTime>
  <Words>948</Words>
  <Application>Microsoft Office PowerPoint</Application>
  <PresentationFormat>Näytössä katseltava esitys (16:9)</PresentationFormat>
  <Paragraphs>232</Paragraphs>
  <Slides>18</Slides>
  <Notes>8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Bold</vt:lpstr>
      <vt:lpstr>Verdana</vt:lpstr>
      <vt:lpstr>Teknologiateollisuus_masterdia</vt:lpstr>
      <vt:lpstr>1_Accenture aug2016</vt:lpstr>
      <vt:lpstr>think-cell Slide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Kaijomaa Helvi</cp:lastModifiedBy>
  <cp:revision>138</cp:revision>
  <cp:lastPrinted>2020-08-06T06:12:28Z</cp:lastPrinted>
  <dcterms:created xsi:type="dcterms:W3CDTF">2019-10-17T09:08:24Z</dcterms:created>
  <dcterms:modified xsi:type="dcterms:W3CDTF">2022-05-02T10:28:50Z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