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1063" r:id="rId5"/>
    <p:sldId id="1117" r:id="rId6"/>
    <p:sldId id="2076137459" r:id="rId7"/>
    <p:sldId id="1168" r:id="rId8"/>
    <p:sldId id="2076137443" r:id="rId9"/>
    <p:sldId id="884" r:id="rId10"/>
    <p:sldId id="261" r:id="rId11"/>
    <p:sldId id="1104" r:id="rId12"/>
    <p:sldId id="2076137461" r:id="rId13"/>
    <p:sldId id="1051" r:id="rId14"/>
    <p:sldId id="2076137462" r:id="rId15"/>
    <p:sldId id="1065" r:id="rId16"/>
    <p:sldId id="1049" r:id="rId17"/>
    <p:sldId id="2076137435" r:id="rId18"/>
    <p:sldId id="1126" r:id="rId19"/>
    <p:sldId id="2076137464" r:id="rId20"/>
  </p:sldIdLst>
  <p:sldSz cx="9144000" cy="5143500" type="screen16x9"/>
  <p:notesSz cx="7102475" cy="10233025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44" autoAdjust="0"/>
    <p:restoredTop sz="90909" autoAdjust="0"/>
  </p:normalViewPr>
  <p:slideViewPr>
    <p:cSldViewPr showGuides="1">
      <p:cViewPr varScale="1">
        <p:scale>
          <a:sx n="88" d="100"/>
          <a:sy n="88" d="100"/>
        </p:scale>
        <p:origin x="700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Suhdannetilanne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Taul1!$A$2:$A$73</c:f>
              <c:strCache>
                <c:ptCount val="72"/>
                <c:pt idx="0">
                  <c:v>2005.1</c:v>
                </c:pt>
                <c:pt idx="1">
                  <c:v>2005.4</c:v>
                </c:pt>
                <c:pt idx="2">
                  <c:v>2005.7</c:v>
                </c:pt>
                <c:pt idx="3">
                  <c:v>2005.10</c:v>
                </c:pt>
                <c:pt idx="4">
                  <c:v>2006.1</c:v>
                </c:pt>
                <c:pt idx="5">
                  <c:v>2006.4</c:v>
                </c:pt>
                <c:pt idx="6">
                  <c:v>2006.7</c:v>
                </c:pt>
                <c:pt idx="7">
                  <c:v>2006.10</c:v>
                </c:pt>
                <c:pt idx="8">
                  <c:v>2007.1</c:v>
                </c:pt>
                <c:pt idx="9">
                  <c:v>2007.4</c:v>
                </c:pt>
                <c:pt idx="10">
                  <c:v>2007.7</c:v>
                </c:pt>
                <c:pt idx="11">
                  <c:v>2007.10</c:v>
                </c:pt>
                <c:pt idx="12">
                  <c:v>2008.1</c:v>
                </c:pt>
                <c:pt idx="13">
                  <c:v>2008.4</c:v>
                </c:pt>
                <c:pt idx="14">
                  <c:v>2008.7</c:v>
                </c:pt>
                <c:pt idx="15">
                  <c:v>2008.10</c:v>
                </c:pt>
                <c:pt idx="16">
                  <c:v>2009.1</c:v>
                </c:pt>
                <c:pt idx="17">
                  <c:v>2009.4</c:v>
                </c:pt>
                <c:pt idx="18">
                  <c:v>2009.7</c:v>
                </c:pt>
                <c:pt idx="19">
                  <c:v>2009.10</c:v>
                </c:pt>
                <c:pt idx="20">
                  <c:v>2010.1</c:v>
                </c:pt>
                <c:pt idx="21">
                  <c:v>2010.4</c:v>
                </c:pt>
                <c:pt idx="22">
                  <c:v>2010.7</c:v>
                </c:pt>
                <c:pt idx="23">
                  <c:v>2010.10</c:v>
                </c:pt>
                <c:pt idx="24">
                  <c:v>2011.1</c:v>
                </c:pt>
                <c:pt idx="25">
                  <c:v>2011.4</c:v>
                </c:pt>
                <c:pt idx="26">
                  <c:v>2011.7</c:v>
                </c:pt>
                <c:pt idx="27">
                  <c:v>2011.10</c:v>
                </c:pt>
                <c:pt idx="28">
                  <c:v>2012.1</c:v>
                </c:pt>
                <c:pt idx="29">
                  <c:v>2012.4</c:v>
                </c:pt>
                <c:pt idx="30">
                  <c:v>2012.7</c:v>
                </c:pt>
                <c:pt idx="31">
                  <c:v>2012.10</c:v>
                </c:pt>
                <c:pt idx="32">
                  <c:v>2013.1</c:v>
                </c:pt>
                <c:pt idx="33">
                  <c:v>2013.4</c:v>
                </c:pt>
                <c:pt idx="34">
                  <c:v>2013.7</c:v>
                </c:pt>
                <c:pt idx="35">
                  <c:v>2013.10</c:v>
                </c:pt>
                <c:pt idx="36">
                  <c:v>2014.1</c:v>
                </c:pt>
                <c:pt idx="37">
                  <c:v>2014.4</c:v>
                </c:pt>
                <c:pt idx="38">
                  <c:v>2014.7</c:v>
                </c:pt>
                <c:pt idx="39">
                  <c:v>2014.10</c:v>
                </c:pt>
                <c:pt idx="40">
                  <c:v>2015.1</c:v>
                </c:pt>
                <c:pt idx="41">
                  <c:v>2015.4</c:v>
                </c:pt>
                <c:pt idx="42">
                  <c:v>2015.7</c:v>
                </c:pt>
                <c:pt idx="43">
                  <c:v>2015.10</c:v>
                </c:pt>
                <c:pt idx="44">
                  <c:v>2016.1</c:v>
                </c:pt>
                <c:pt idx="45">
                  <c:v>2016.4</c:v>
                </c:pt>
                <c:pt idx="46">
                  <c:v>2016.7</c:v>
                </c:pt>
                <c:pt idx="47">
                  <c:v>2016.10</c:v>
                </c:pt>
                <c:pt idx="48">
                  <c:v>2017.1</c:v>
                </c:pt>
                <c:pt idx="49">
                  <c:v>2017.4</c:v>
                </c:pt>
                <c:pt idx="50">
                  <c:v>2017.7</c:v>
                </c:pt>
                <c:pt idx="51">
                  <c:v>2017.10</c:v>
                </c:pt>
                <c:pt idx="52">
                  <c:v>2018.1</c:v>
                </c:pt>
                <c:pt idx="53">
                  <c:v>2018.4</c:v>
                </c:pt>
                <c:pt idx="54">
                  <c:v>2018.7</c:v>
                </c:pt>
                <c:pt idx="55">
                  <c:v>2018.10</c:v>
                </c:pt>
                <c:pt idx="56">
                  <c:v>2019.1</c:v>
                </c:pt>
                <c:pt idx="57">
                  <c:v>2019.4</c:v>
                </c:pt>
                <c:pt idx="58">
                  <c:v>2019.7</c:v>
                </c:pt>
                <c:pt idx="59">
                  <c:v>2019.10</c:v>
                </c:pt>
                <c:pt idx="60">
                  <c:v>2020.1</c:v>
                </c:pt>
                <c:pt idx="61">
                  <c:v>2020.4</c:v>
                </c:pt>
                <c:pt idx="62">
                  <c:v>2020.7</c:v>
                </c:pt>
                <c:pt idx="63">
                  <c:v>2020.10</c:v>
                </c:pt>
                <c:pt idx="64">
                  <c:v>2021.1</c:v>
                </c:pt>
                <c:pt idx="65">
                  <c:v>2021.4</c:v>
                </c:pt>
                <c:pt idx="66">
                  <c:v>2021.7</c:v>
                </c:pt>
                <c:pt idx="67">
                  <c:v>2021.10</c:v>
                </c:pt>
                <c:pt idx="68">
                  <c:v>2022.1</c:v>
                </c:pt>
                <c:pt idx="69">
                  <c:v>2022.4</c:v>
                </c:pt>
                <c:pt idx="70">
                  <c:v>2022.7</c:v>
                </c:pt>
                <c:pt idx="71">
                  <c:v>2022.10</c:v>
                </c:pt>
              </c:strCache>
            </c:strRef>
          </c:cat>
          <c:val>
            <c:numRef>
              <c:f>Taul1!$B$2:$B$73</c:f>
              <c:numCache>
                <c:formatCode>General</c:formatCode>
                <c:ptCount val="72"/>
                <c:pt idx="0">
                  <c:v>2</c:v>
                </c:pt>
                <c:pt idx="1">
                  <c:v>2.8</c:v>
                </c:pt>
                <c:pt idx="2">
                  <c:v>-6.2</c:v>
                </c:pt>
                <c:pt idx="3">
                  <c:v>14.6</c:v>
                </c:pt>
                <c:pt idx="4">
                  <c:v>7.1</c:v>
                </c:pt>
                <c:pt idx="5">
                  <c:v>23.5</c:v>
                </c:pt>
                <c:pt idx="6">
                  <c:v>35.9</c:v>
                </c:pt>
                <c:pt idx="7">
                  <c:v>24.9</c:v>
                </c:pt>
                <c:pt idx="8">
                  <c:v>33.6</c:v>
                </c:pt>
                <c:pt idx="9">
                  <c:v>49.6</c:v>
                </c:pt>
                <c:pt idx="10">
                  <c:v>36.200000000000003</c:v>
                </c:pt>
                <c:pt idx="11">
                  <c:v>45.5</c:v>
                </c:pt>
                <c:pt idx="12">
                  <c:v>29.9</c:v>
                </c:pt>
                <c:pt idx="13">
                  <c:v>18.600000000000001</c:v>
                </c:pt>
                <c:pt idx="14">
                  <c:v>10</c:v>
                </c:pt>
                <c:pt idx="15">
                  <c:v>-12.3</c:v>
                </c:pt>
                <c:pt idx="16">
                  <c:v>-50.1</c:v>
                </c:pt>
                <c:pt idx="17">
                  <c:v>-68.7</c:v>
                </c:pt>
                <c:pt idx="18">
                  <c:v>-65.5</c:v>
                </c:pt>
                <c:pt idx="19">
                  <c:v>-66</c:v>
                </c:pt>
                <c:pt idx="20">
                  <c:v>-57.1</c:v>
                </c:pt>
                <c:pt idx="21">
                  <c:v>-32.799999999999898</c:v>
                </c:pt>
                <c:pt idx="22">
                  <c:v>-5.2</c:v>
                </c:pt>
                <c:pt idx="23">
                  <c:v>-8</c:v>
                </c:pt>
                <c:pt idx="24">
                  <c:v>-7.2999999999999901</c:v>
                </c:pt>
                <c:pt idx="25">
                  <c:v>6.2</c:v>
                </c:pt>
                <c:pt idx="26">
                  <c:v>4.2</c:v>
                </c:pt>
                <c:pt idx="27">
                  <c:v>-17.100000000000001</c:v>
                </c:pt>
                <c:pt idx="28">
                  <c:v>-22.5</c:v>
                </c:pt>
                <c:pt idx="29">
                  <c:v>-18.600000000000001</c:v>
                </c:pt>
                <c:pt idx="30">
                  <c:v>-8.8000000000000007</c:v>
                </c:pt>
                <c:pt idx="31">
                  <c:v>-31.6999999999999</c:v>
                </c:pt>
                <c:pt idx="32">
                  <c:v>-35.799999999999898</c:v>
                </c:pt>
                <c:pt idx="33">
                  <c:v>-35.700000000000003</c:v>
                </c:pt>
                <c:pt idx="34">
                  <c:v>-29.5</c:v>
                </c:pt>
                <c:pt idx="35">
                  <c:v>-44.6</c:v>
                </c:pt>
                <c:pt idx="36">
                  <c:v>-31</c:v>
                </c:pt>
                <c:pt idx="37">
                  <c:v>-20.899999999999899</c:v>
                </c:pt>
                <c:pt idx="38">
                  <c:v>-18.6999999999999</c:v>
                </c:pt>
                <c:pt idx="39">
                  <c:v>-29.5</c:v>
                </c:pt>
                <c:pt idx="40">
                  <c:v>-32</c:v>
                </c:pt>
                <c:pt idx="41">
                  <c:v>-26.1999999999999</c:v>
                </c:pt>
                <c:pt idx="42">
                  <c:v>-32.1</c:v>
                </c:pt>
                <c:pt idx="43">
                  <c:v>-31.3</c:v>
                </c:pt>
                <c:pt idx="44">
                  <c:v>-28.8</c:v>
                </c:pt>
                <c:pt idx="45">
                  <c:v>-15.8</c:v>
                </c:pt>
                <c:pt idx="46">
                  <c:v>-21</c:v>
                </c:pt>
                <c:pt idx="47">
                  <c:v>-17.899999999999899</c:v>
                </c:pt>
                <c:pt idx="48">
                  <c:v>-5.9</c:v>
                </c:pt>
                <c:pt idx="49">
                  <c:v>14.2</c:v>
                </c:pt>
                <c:pt idx="50">
                  <c:v>17.2</c:v>
                </c:pt>
                <c:pt idx="51">
                  <c:v>25.2</c:v>
                </c:pt>
                <c:pt idx="52">
                  <c:v>24.7</c:v>
                </c:pt>
                <c:pt idx="53">
                  <c:v>33.9</c:v>
                </c:pt>
                <c:pt idx="54">
                  <c:v>38.299999999999997</c:v>
                </c:pt>
                <c:pt idx="55">
                  <c:v>35.1</c:v>
                </c:pt>
                <c:pt idx="56">
                  <c:v>16.899999999999999</c:v>
                </c:pt>
                <c:pt idx="57">
                  <c:v>12.4</c:v>
                </c:pt>
                <c:pt idx="58">
                  <c:v>6.2</c:v>
                </c:pt>
                <c:pt idx="59">
                  <c:v>-6</c:v>
                </c:pt>
                <c:pt idx="60">
                  <c:v>-18.1999999999999</c:v>
                </c:pt>
                <c:pt idx="61">
                  <c:v>-32.399999999999899</c:v>
                </c:pt>
                <c:pt idx="62">
                  <c:v>-43.799999999999898</c:v>
                </c:pt>
                <c:pt idx="63">
                  <c:v>-41.399999999999899</c:v>
                </c:pt>
                <c:pt idx="64">
                  <c:v>-14.9</c:v>
                </c:pt>
                <c:pt idx="65">
                  <c:v>11.8</c:v>
                </c:pt>
                <c:pt idx="66">
                  <c:v>37.9</c:v>
                </c:pt>
                <c:pt idx="67">
                  <c:v>36.1</c:v>
                </c:pt>
                <c:pt idx="68">
                  <c:v>41.7</c:v>
                </c:pt>
                <c:pt idx="69">
                  <c:v>27.4</c:v>
                </c:pt>
                <c:pt idx="70">
                  <c:v>16.899999999999999</c:v>
                </c:pt>
                <c:pt idx="71">
                  <c:v>-0.9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AC0-4485-96DF-FCA42B477D5C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Suhdannenäkymät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Taul1!$A$2:$A$73</c:f>
              <c:strCache>
                <c:ptCount val="72"/>
                <c:pt idx="0">
                  <c:v>2005.1</c:v>
                </c:pt>
                <c:pt idx="1">
                  <c:v>2005.4</c:v>
                </c:pt>
                <c:pt idx="2">
                  <c:v>2005.7</c:v>
                </c:pt>
                <c:pt idx="3">
                  <c:v>2005.10</c:v>
                </c:pt>
                <c:pt idx="4">
                  <c:v>2006.1</c:v>
                </c:pt>
                <c:pt idx="5">
                  <c:v>2006.4</c:v>
                </c:pt>
                <c:pt idx="6">
                  <c:v>2006.7</c:v>
                </c:pt>
                <c:pt idx="7">
                  <c:v>2006.10</c:v>
                </c:pt>
                <c:pt idx="8">
                  <c:v>2007.1</c:v>
                </c:pt>
                <c:pt idx="9">
                  <c:v>2007.4</c:v>
                </c:pt>
                <c:pt idx="10">
                  <c:v>2007.7</c:v>
                </c:pt>
                <c:pt idx="11">
                  <c:v>2007.10</c:v>
                </c:pt>
                <c:pt idx="12">
                  <c:v>2008.1</c:v>
                </c:pt>
                <c:pt idx="13">
                  <c:v>2008.4</c:v>
                </c:pt>
                <c:pt idx="14">
                  <c:v>2008.7</c:v>
                </c:pt>
                <c:pt idx="15">
                  <c:v>2008.10</c:v>
                </c:pt>
                <c:pt idx="16">
                  <c:v>2009.1</c:v>
                </c:pt>
                <c:pt idx="17">
                  <c:v>2009.4</c:v>
                </c:pt>
                <c:pt idx="18">
                  <c:v>2009.7</c:v>
                </c:pt>
                <c:pt idx="19">
                  <c:v>2009.10</c:v>
                </c:pt>
                <c:pt idx="20">
                  <c:v>2010.1</c:v>
                </c:pt>
                <c:pt idx="21">
                  <c:v>2010.4</c:v>
                </c:pt>
                <c:pt idx="22">
                  <c:v>2010.7</c:v>
                </c:pt>
                <c:pt idx="23">
                  <c:v>2010.10</c:v>
                </c:pt>
                <c:pt idx="24">
                  <c:v>2011.1</c:v>
                </c:pt>
                <c:pt idx="25">
                  <c:v>2011.4</c:v>
                </c:pt>
                <c:pt idx="26">
                  <c:v>2011.7</c:v>
                </c:pt>
                <c:pt idx="27">
                  <c:v>2011.10</c:v>
                </c:pt>
                <c:pt idx="28">
                  <c:v>2012.1</c:v>
                </c:pt>
                <c:pt idx="29">
                  <c:v>2012.4</c:v>
                </c:pt>
                <c:pt idx="30">
                  <c:v>2012.7</c:v>
                </c:pt>
                <c:pt idx="31">
                  <c:v>2012.10</c:v>
                </c:pt>
                <c:pt idx="32">
                  <c:v>2013.1</c:v>
                </c:pt>
                <c:pt idx="33">
                  <c:v>2013.4</c:v>
                </c:pt>
                <c:pt idx="34">
                  <c:v>2013.7</c:v>
                </c:pt>
                <c:pt idx="35">
                  <c:v>2013.10</c:v>
                </c:pt>
                <c:pt idx="36">
                  <c:v>2014.1</c:v>
                </c:pt>
                <c:pt idx="37">
                  <c:v>2014.4</c:v>
                </c:pt>
                <c:pt idx="38">
                  <c:v>2014.7</c:v>
                </c:pt>
                <c:pt idx="39">
                  <c:v>2014.10</c:v>
                </c:pt>
                <c:pt idx="40">
                  <c:v>2015.1</c:v>
                </c:pt>
                <c:pt idx="41">
                  <c:v>2015.4</c:v>
                </c:pt>
                <c:pt idx="42">
                  <c:v>2015.7</c:v>
                </c:pt>
                <c:pt idx="43">
                  <c:v>2015.10</c:v>
                </c:pt>
                <c:pt idx="44">
                  <c:v>2016.1</c:v>
                </c:pt>
                <c:pt idx="45">
                  <c:v>2016.4</c:v>
                </c:pt>
                <c:pt idx="46">
                  <c:v>2016.7</c:v>
                </c:pt>
                <c:pt idx="47">
                  <c:v>2016.10</c:v>
                </c:pt>
                <c:pt idx="48">
                  <c:v>2017.1</c:v>
                </c:pt>
                <c:pt idx="49">
                  <c:v>2017.4</c:v>
                </c:pt>
                <c:pt idx="50">
                  <c:v>2017.7</c:v>
                </c:pt>
                <c:pt idx="51">
                  <c:v>2017.10</c:v>
                </c:pt>
                <c:pt idx="52">
                  <c:v>2018.1</c:v>
                </c:pt>
                <c:pt idx="53">
                  <c:v>2018.4</c:v>
                </c:pt>
                <c:pt idx="54">
                  <c:v>2018.7</c:v>
                </c:pt>
                <c:pt idx="55">
                  <c:v>2018.10</c:v>
                </c:pt>
                <c:pt idx="56">
                  <c:v>2019.1</c:v>
                </c:pt>
                <c:pt idx="57">
                  <c:v>2019.4</c:v>
                </c:pt>
                <c:pt idx="58">
                  <c:v>2019.7</c:v>
                </c:pt>
                <c:pt idx="59">
                  <c:v>2019.10</c:v>
                </c:pt>
                <c:pt idx="60">
                  <c:v>2020.1</c:v>
                </c:pt>
                <c:pt idx="61">
                  <c:v>2020.4</c:v>
                </c:pt>
                <c:pt idx="62">
                  <c:v>2020.7</c:v>
                </c:pt>
                <c:pt idx="63">
                  <c:v>2020.10</c:v>
                </c:pt>
                <c:pt idx="64">
                  <c:v>2021.1</c:v>
                </c:pt>
                <c:pt idx="65">
                  <c:v>2021.4</c:v>
                </c:pt>
                <c:pt idx="66">
                  <c:v>2021.7</c:v>
                </c:pt>
                <c:pt idx="67">
                  <c:v>2021.10</c:v>
                </c:pt>
                <c:pt idx="68">
                  <c:v>2022.1</c:v>
                </c:pt>
                <c:pt idx="69">
                  <c:v>2022.4</c:v>
                </c:pt>
                <c:pt idx="70">
                  <c:v>2022.7</c:v>
                </c:pt>
                <c:pt idx="71">
                  <c:v>2022.10</c:v>
                </c:pt>
              </c:strCache>
            </c:strRef>
          </c:cat>
          <c:val>
            <c:numRef>
              <c:f>Taul1!$C$2:$C$73</c:f>
              <c:numCache>
                <c:formatCode>General</c:formatCode>
                <c:ptCount val="72"/>
                <c:pt idx="0">
                  <c:v>10.5</c:v>
                </c:pt>
                <c:pt idx="1">
                  <c:v>7</c:v>
                </c:pt>
                <c:pt idx="2">
                  <c:v>11.2</c:v>
                </c:pt>
                <c:pt idx="3">
                  <c:v>6.7</c:v>
                </c:pt>
                <c:pt idx="4">
                  <c:v>11.9</c:v>
                </c:pt>
                <c:pt idx="5">
                  <c:v>17.5</c:v>
                </c:pt>
                <c:pt idx="6">
                  <c:v>13.7</c:v>
                </c:pt>
                <c:pt idx="7">
                  <c:v>4.9000000000000004</c:v>
                </c:pt>
                <c:pt idx="8">
                  <c:v>4.0999999999999996</c:v>
                </c:pt>
                <c:pt idx="9">
                  <c:v>11.9</c:v>
                </c:pt>
                <c:pt idx="10">
                  <c:v>2.4</c:v>
                </c:pt>
                <c:pt idx="11">
                  <c:v>-8.5999999999999908</c:v>
                </c:pt>
                <c:pt idx="12">
                  <c:v>-3.6</c:v>
                </c:pt>
                <c:pt idx="13">
                  <c:v>-9</c:v>
                </c:pt>
                <c:pt idx="14">
                  <c:v>-25.5</c:v>
                </c:pt>
                <c:pt idx="15">
                  <c:v>-40.799999999999898</c:v>
                </c:pt>
                <c:pt idx="16">
                  <c:v>-42.399999999999899</c:v>
                </c:pt>
                <c:pt idx="17">
                  <c:v>-27.1999999999999</c:v>
                </c:pt>
                <c:pt idx="18">
                  <c:v>-19.3</c:v>
                </c:pt>
                <c:pt idx="19">
                  <c:v>-7</c:v>
                </c:pt>
                <c:pt idx="20">
                  <c:v>13.4</c:v>
                </c:pt>
                <c:pt idx="21">
                  <c:v>31.1</c:v>
                </c:pt>
                <c:pt idx="22">
                  <c:v>13.8</c:v>
                </c:pt>
                <c:pt idx="23">
                  <c:v>10.9</c:v>
                </c:pt>
                <c:pt idx="24">
                  <c:v>20.2</c:v>
                </c:pt>
                <c:pt idx="25">
                  <c:v>26.1</c:v>
                </c:pt>
                <c:pt idx="26">
                  <c:v>10.199999999999999</c:v>
                </c:pt>
                <c:pt idx="27">
                  <c:v>-30.1999999999999</c:v>
                </c:pt>
                <c:pt idx="28">
                  <c:v>-15.4</c:v>
                </c:pt>
                <c:pt idx="29">
                  <c:v>7.9</c:v>
                </c:pt>
                <c:pt idx="30">
                  <c:v>-4.5</c:v>
                </c:pt>
                <c:pt idx="31">
                  <c:v>-33</c:v>
                </c:pt>
                <c:pt idx="32">
                  <c:v>-12</c:v>
                </c:pt>
                <c:pt idx="33">
                  <c:v>1.8</c:v>
                </c:pt>
                <c:pt idx="34">
                  <c:v>-9</c:v>
                </c:pt>
                <c:pt idx="35">
                  <c:v>-8.6999999999999904</c:v>
                </c:pt>
                <c:pt idx="36">
                  <c:v>-7.5999999999999899</c:v>
                </c:pt>
                <c:pt idx="37">
                  <c:v>0.8</c:v>
                </c:pt>
                <c:pt idx="38">
                  <c:v>-1.8999999999999899</c:v>
                </c:pt>
                <c:pt idx="39">
                  <c:v>-12.6999999999999</c:v>
                </c:pt>
                <c:pt idx="40">
                  <c:v>-5.4</c:v>
                </c:pt>
                <c:pt idx="41">
                  <c:v>2.6</c:v>
                </c:pt>
                <c:pt idx="42">
                  <c:v>-3.1</c:v>
                </c:pt>
                <c:pt idx="43">
                  <c:v>-3.3999999999999901</c:v>
                </c:pt>
                <c:pt idx="44">
                  <c:v>2.5</c:v>
                </c:pt>
                <c:pt idx="45">
                  <c:v>4.5</c:v>
                </c:pt>
                <c:pt idx="46">
                  <c:v>-5.5</c:v>
                </c:pt>
                <c:pt idx="47">
                  <c:v>-0.5</c:v>
                </c:pt>
                <c:pt idx="48">
                  <c:v>7.9</c:v>
                </c:pt>
                <c:pt idx="49">
                  <c:v>12.8</c:v>
                </c:pt>
                <c:pt idx="50">
                  <c:v>9.9</c:v>
                </c:pt>
                <c:pt idx="51">
                  <c:v>18.3</c:v>
                </c:pt>
                <c:pt idx="52">
                  <c:v>17.8</c:v>
                </c:pt>
                <c:pt idx="53">
                  <c:v>17.3</c:v>
                </c:pt>
                <c:pt idx="54">
                  <c:v>12</c:v>
                </c:pt>
                <c:pt idx="55">
                  <c:v>-3.5</c:v>
                </c:pt>
                <c:pt idx="56">
                  <c:v>-10.1</c:v>
                </c:pt>
                <c:pt idx="57">
                  <c:v>-7.2</c:v>
                </c:pt>
                <c:pt idx="58">
                  <c:v>-11.1</c:v>
                </c:pt>
                <c:pt idx="59">
                  <c:v>-28.3</c:v>
                </c:pt>
                <c:pt idx="60">
                  <c:v>-15.6</c:v>
                </c:pt>
                <c:pt idx="61">
                  <c:v>-48.399999999999899</c:v>
                </c:pt>
                <c:pt idx="62">
                  <c:v>-18.600000000000001</c:v>
                </c:pt>
                <c:pt idx="63">
                  <c:v>-16.1999999999999</c:v>
                </c:pt>
                <c:pt idx="64">
                  <c:v>8.9</c:v>
                </c:pt>
                <c:pt idx="65">
                  <c:v>20</c:v>
                </c:pt>
                <c:pt idx="66">
                  <c:v>16.5</c:v>
                </c:pt>
                <c:pt idx="67">
                  <c:v>3.3</c:v>
                </c:pt>
                <c:pt idx="68">
                  <c:v>3</c:v>
                </c:pt>
                <c:pt idx="69">
                  <c:v>-16</c:v>
                </c:pt>
                <c:pt idx="70">
                  <c:v>-23.5</c:v>
                </c:pt>
                <c:pt idx="71">
                  <c:v>-37.1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AC0-4485-96DF-FCA42B477D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3954368"/>
        <c:axId val="323968928"/>
      </c:lineChart>
      <c:catAx>
        <c:axId val="32395436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23968928"/>
        <c:crosses val="autoZero"/>
        <c:auto val="1"/>
        <c:lblAlgn val="ctr"/>
        <c:lblOffset val="100"/>
        <c:tickMarkSkip val="4"/>
        <c:noMultiLvlLbl val="0"/>
      </c:catAx>
      <c:valAx>
        <c:axId val="323968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23954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en-US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1600" b="1">
                <a:solidFill>
                  <a:srgbClr val="000000"/>
                </a:solidFill>
              </a:defRPr>
            </a:pPr>
            <a:r>
              <a:rPr lang="en-US" sz="1050" b="0" err="1">
                <a:solidFill>
                  <a:srgbClr val="000000"/>
                </a:solidFill>
              </a:rPr>
              <a:t>Saldoluku</a:t>
            </a:r>
            <a:r>
              <a:rPr lang="en-US" sz="1050" b="0">
                <a:solidFill>
                  <a:srgbClr val="000000"/>
                </a:solidFill>
              </a:rPr>
              <a:t> </a:t>
            </a:r>
          </a:p>
        </c:rich>
      </c:tx>
      <c:layout>
        <c:manualLayout>
          <c:xMode val="edge"/>
          <c:yMode val="edge"/>
          <c:x val="0.79156077113516332"/>
          <c:y val="6.094709290890661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4674120615740283E-2"/>
          <c:y val="3.5687247530145093E-2"/>
          <c:w val="0.93307819253678703"/>
          <c:h val="0.93088245034184414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Saldoluku</c:v>
                </c:pt>
              </c:strCache>
            </c:strRef>
          </c:tx>
          <c:spPr>
            <a:ln w="41275"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Taul1!$A$10:$A$63</c:f>
              <c:strCache>
                <c:ptCount val="53"/>
                <c:pt idx="0">
                  <c:v>09(10)</c:v>
                </c:pt>
                <c:pt idx="1">
                  <c:v>10(1)</c:v>
                </c:pt>
                <c:pt idx="2">
                  <c:v>10(4)</c:v>
                </c:pt>
                <c:pt idx="3">
                  <c:v>10(7)</c:v>
                </c:pt>
                <c:pt idx="4">
                  <c:v>10(10)</c:v>
                </c:pt>
                <c:pt idx="5">
                  <c:v>11(1)</c:v>
                </c:pt>
                <c:pt idx="6">
                  <c:v>11(4)</c:v>
                </c:pt>
                <c:pt idx="7">
                  <c:v>11(7)</c:v>
                </c:pt>
                <c:pt idx="8">
                  <c:v>11(10)</c:v>
                </c:pt>
                <c:pt idx="9">
                  <c:v>12(1)</c:v>
                </c:pt>
                <c:pt idx="10">
                  <c:v>12(4)</c:v>
                </c:pt>
                <c:pt idx="11">
                  <c:v>12(7)</c:v>
                </c:pt>
                <c:pt idx="12">
                  <c:v>12(10)</c:v>
                </c:pt>
                <c:pt idx="13">
                  <c:v>13(1)</c:v>
                </c:pt>
                <c:pt idx="14">
                  <c:v>13(4)</c:v>
                </c:pt>
                <c:pt idx="15">
                  <c:v>13(7)</c:v>
                </c:pt>
                <c:pt idx="16">
                  <c:v>13(10)</c:v>
                </c:pt>
                <c:pt idx="17">
                  <c:v>14(1)</c:v>
                </c:pt>
                <c:pt idx="18">
                  <c:v>14(4)</c:v>
                </c:pt>
                <c:pt idx="19">
                  <c:v>14(7)</c:v>
                </c:pt>
                <c:pt idx="20">
                  <c:v>14(10)</c:v>
                </c:pt>
                <c:pt idx="21">
                  <c:v>15(1)</c:v>
                </c:pt>
                <c:pt idx="22">
                  <c:v>15(4)</c:v>
                </c:pt>
                <c:pt idx="23">
                  <c:v>15(7)</c:v>
                </c:pt>
                <c:pt idx="24">
                  <c:v>15(10)</c:v>
                </c:pt>
                <c:pt idx="25">
                  <c:v>16(1)</c:v>
                </c:pt>
                <c:pt idx="26">
                  <c:v>16(4)</c:v>
                </c:pt>
                <c:pt idx="27">
                  <c:v>16(7)</c:v>
                </c:pt>
                <c:pt idx="28">
                  <c:v>16(10)</c:v>
                </c:pt>
                <c:pt idx="29">
                  <c:v>17(1)</c:v>
                </c:pt>
                <c:pt idx="30">
                  <c:v>17(4)</c:v>
                </c:pt>
                <c:pt idx="31">
                  <c:v>17(7)</c:v>
                </c:pt>
                <c:pt idx="32">
                  <c:v>17(10)</c:v>
                </c:pt>
                <c:pt idx="33">
                  <c:v>18(1)</c:v>
                </c:pt>
                <c:pt idx="34">
                  <c:v>18(4)</c:v>
                </c:pt>
                <c:pt idx="35">
                  <c:v>18(7)</c:v>
                </c:pt>
                <c:pt idx="36">
                  <c:v>18(10)</c:v>
                </c:pt>
                <c:pt idx="37">
                  <c:v>19(1)</c:v>
                </c:pt>
                <c:pt idx="38">
                  <c:v>19(4)</c:v>
                </c:pt>
                <c:pt idx="39">
                  <c:v>19(7)</c:v>
                </c:pt>
                <c:pt idx="40">
                  <c:v>19(10)</c:v>
                </c:pt>
                <c:pt idx="41">
                  <c:v>20(1)</c:v>
                </c:pt>
                <c:pt idx="42">
                  <c:v>20(4)</c:v>
                </c:pt>
                <c:pt idx="43">
                  <c:v>20(07)</c:v>
                </c:pt>
                <c:pt idx="44">
                  <c:v>20(10)</c:v>
                </c:pt>
                <c:pt idx="45">
                  <c:v>21(1)</c:v>
                </c:pt>
                <c:pt idx="46">
                  <c:v>21(4)</c:v>
                </c:pt>
                <c:pt idx="47">
                  <c:v>21(7)</c:v>
                </c:pt>
                <c:pt idx="48">
                  <c:v>21(10)</c:v>
                </c:pt>
                <c:pt idx="49">
                  <c:v>22(1)</c:v>
                </c:pt>
                <c:pt idx="50">
                  <c:v>22(4)</c:v>
                </c:pt>
                <c:pt idx="51">
                  <c:v>22(7)</c:v>
                </c:pt>
                <c:pt idx="52">
                  <c:v>22(10)</c:v>
                </c:pt>
              </c:strCache>
            </c:strRef>
          </c:cat>
          <c:val>
            <c:numRef>
              <c:f>Taul1!$B$10:$B$63</c:f>
              <c:numCache>
                <c:formatCode>General</c:formatCode>
                <c:ptCount val="54"/>
                <c:pt idx="0">
                  <c:v>2</c:v>
                </c:pt>
                <c:pt idx="1">
                  <c:v>10</c:v>
                </c:pt>
                <c:pt idx="2">
                  <c:v>33</c:v>
                </c:pt>
                <c:pt idx="3">
                  <c:v>27</c:v>
                </c:pt>
                <c:pt idx="4">
                  <c:v>19</c:v>
                </c:pt>
                <c:pt idx="5">
                  <c:v>26</c:v>
                </c:pt>
                <c:pt idx="6">
                  <c:v>30</c:v>
                </c:pt>
                <c:pt idx="7">
                  <c:v>18</c:v>
                </c:pt>
                <c:pt idx="8">
                  <c:v>-5</c:v>
                </c:pt>
                <c:pt idx="9">
                  <c:v>-5</c:v>
                </c:pt>
                <c:pt idx="10">
                  <c:v>8</c:v>
                </c:pt>
                <c:pt idx="11">
                  <c:v>-4</c:v>
                </c:pt>
                <c:pt idx="12">
                  <c:v>-24</c:v>
                </c:pt>
                <c:pt idx="13">
                  <c:v>-11</c:v>
                </c:pt>
                <c:pt idx="14">
                  <c:v>-2</c:v>
                </c:pt>
                <c:pt idx="15">
                  <c:v>-11</c:v>
                </c:pt>
                <c:pt idx="16">
                  <c:v>-13</c:v>
                </c:pt>
                <c:pt idx="17">
                  <c:v>5</c:v>
                </c:pt>
                <c:pt idx="18">
                  <c:v>15</c:v>
                </c:pt>
                <c:pt idx="19">
                  <c:v>3</c:v>
                </c:pt>
                <c:pt idx="20">
                  <c:v>-12</c:v>
                </c:pt>
                <c:pt idx="21">
                  <c:v>-4</c:v>
                </c:pt>
                <c:pt idx="22">
                  <c:v>10</c:v>
                </c:pt>
                <c:pt idx="23">
                  <c:v>1</c:v>
                </c:pt>
                <c:pt idx="24">
                  <c:v>-3</c:v>
                </c:pt>
                <c:pt idx="25">
                  <c:v>1</c:v>
                </c:pt>
                <c:pt idx="26">
                  <c:v>18</c:v>
                </c:pt>
                <c:pt idx="27">
                  <c:v>4</c:v>
                </c:pt>
                <c:pt idx="28">
                  <c:v>9</c:v>
                </c:pt>
                <c:pt idx="29">
                  <c:v>14</c:v>
                </c:pt>
                <c:pt idx="30">
                  <c:v>24</c:v>
                </c:pt>
                <c:pt idx="31">
                  <c:v>24</c:v>
                </c:pt>
                <c:pt idx="32">
                  <c:v>21.45</c:v>
                </c:pt>
                <c:pt idx="33">
                  <c:v>26.4</c:v>
                </c:pt>
                <c:pt idx="34">
                  <c:v>24.3</c:v>
                </c:pt>
                <c:pt idx="35">
                  <c:v>11.46</c:v>
                </c:pt>
                <c:pt idx="36">
                  <c:v>0.45</c:v>
                </c:pt>
                <c:pt idx="37">
                  <c:v>4.71</c:v>
                </c:pt>
                <c:pt idx="38">
                  <c:v>12.19</c:v>
                </c:pt>
                <c:pt idx="39">
                  <c:v>-2.73</c:v>
                </c:pt>
                <c:pt idx="40">
                  <c:v>-16.66</c:v>
                </c:pt>
                <c:pt idx="41">
                  <c:v>-6.75</c:v>
                </c:pt>
                <c:pt idx="42">
                  <c:v>-41.7</c:v>
                </c:pt>
                <c:pt idx="43">
                  <c:v>-43.86</c:v>
                </c:pt>
                <c:pt idx="44">
                  <c:v>-15.28</c:v>
                </c:pt>
                <c:pt idx="45">
                  <c:v>7.89</c:v>
                </c:pt>
                <c:pt idx="46">
                  <c:v>26.61</c:v>
                </c:pt>
                <c:pt idx="47">
                  <c:v>29.11</c:v>
                </c:pt>
                <c:pt idx="48">
                  <c:v>21.43</c:v>
                </c:pt>
                <c:pt idx="49">
                  <c:v>17.13</c:v>
                </c:pt>
                <c:pt idx="50">
                  <c:v>6.57</c:v>
                </c:pt>
                <c:pt idx="51">
                  <c:v>3.12</c:v>
                </c:pt>
                <c:pt idx="52">
                  <c:v>-7.26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D0-4FF0-85C3-A9C09AA007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7343216"/>
        <c:axId val="407343608"/>
      </c:lineChart>
      <c:catAx>
        <c:axId val="407343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1400" b="1" i="0" baseline="0">
                <a:latin typeface="Arial" panose="020B0604020202020204" pitchFamily="34" charset="0"/>
              </a:defRPr>
            </a:pPr>
            <a:endParaRPr lang="fi-FI"/>
          </a:p>
        </c:txPr>
        <c:crossAx val="407343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407343608"/>
        <c:scaling>
          <c:orientation val="minMax"/>
          <c:max val="40"/>
          <c:min val="-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0" i="0" baseline="0">
                <a:solidFill>
                  <a:schemeClr val="tx2"/>
                </a:solidFill>
                <a:latin typeface="Verdana" panose="020B0604030504040204" pitchFamily="34" charset="0"/>
              </a:defRPr>
            </a:pPr>
            <a:endParaRPr lang="fi-FI"/>
          </a:p>
        </c:txPr>
        <c:crossAx val="407343216"/>
        <c:crosses val="autoZero"/>
        <c:crossBetween val="midCat"/>
        <c:majorUnit val="10"/>
        <c:minorUnit val="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676860397454752E-2"/>
          <c:y val="6.3860381253934756E-2"/>
          <c:w val="0.89915957979696026"/>
          <c:h val="0.662598831611302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Henkilöstömäärän muutos edelliseen neljännekseen verrattuna</c:v>
                </c:pt>
              </c:strCache>
            </c:strRef>
          </c:tx>
          <c:spPr>
            <a:solidFill>
              <a:srgbClr val="141F94"/>
            </a:solidFill>
            <a:ln>
              <a:noFill/>
            </a:ln>
            <a:effectLst/>
          </c:spPr>
          <c:invertIfNegative val="0"/>
          <c:cat>
            <c:strRef>
              <c:f>Taul1!$A$4:$A$34</c:f>
              <c:strCache>
                <c:ptCount val="31"/>
                <c:pt idx="0">
                  <c:v>2015Q1</c:v>
                </c:pt>
                <c:pt idx="1">
                  <c:v>2015Q2</c:v>
                </c:pt>
                <c:pt idx="2">
                  <c:v>2015Q3</c:v>
                </c:pt>
                <c:pt idx="3">
                  <c:v>2015Q4</c:v>
                </c:pt>
                <c:pt idx="4">
                  <c:v>2016Q1</c:v>
                </c:pt>
                <c:pt idx="5">
                  <c:v>2016Q2</c:v>
                </c:pt>
                <c:pt idx="6">
                  <c:v>2016Q3</c:v>
                </c:pt>
                <c:pt idx="7">
                  <c:v>2016Q4</c:v>
                </c:pt>
                <c:pt idx="8">
                  <c:v>2017Q1</c:v>
                </c:pt>
                <c:pt idx="9">
                  <c:v>2017Q2</c:v>
                </c:pt>
                <c:pt idx="10">
                  <c:v>2017Q3</c:v>
                </c:pt>
                <c:pt idx="11">
                  <c:v>2017Q4</c:v>
                </c:pt>
                <c:pt idx="12">
                  <c:v>2018Q1</c:v>
                </c:pt>
                <c:pt idx="13">
                  <c:v>2018Q2</c:v>
                </c:pt>
                <c:pt idx="14">
                  <c:v>2018Q3</c:v>
                </c:pt>
                <c:pt idx="15">
                  <c:v>2018Q4</c:v>
                </c:pt>
                <c:pt idx="16">
                  <c:v>2019Q1</c:v>
                </c:pt>
                <c:pt idx="17">
                  <c:v>2019Q2</c:v>
                </c:pt>
                <c:pt idx="18">
                  <c:v>2019Q3</c:v>
                </c:pt>
                <c:pt idx="19">
                  <c:v>2019Q4</c:v>
                </c:pt>
                <c:pt idx="20">
                  <c:v>2020Q1</c:v>
                </c:pt>
                <c:pt idx="21">
                  <c:v>2020Q2</c:v>
                </c:pt>
                <c:pt idx="22">
                  <c:v>2020Q3</c:v>
                </c:pt>
                <c:pt idx="23">
                  <c:v>2020Q4</c:v>
                </c:pt>
                <c:pt idx="24">
                  <c:v>2021Q1</c:v>
                </c:pt>
                <c:pt idx="25">
                  <c:v>2021Q2</c:v>
                </c:pt>
                <c:pt idx="26">
                  <c:v>2021Q3</c:v>
                </c:pt>
                <c:pt idx="27">
                  <c:v>2021Q4</c:v>
                </c:pt>
                <c:pt idx="28">
                  <c:v>2022Q1</c:v>
                </c:pt>
                <c:pt idx="29">
                  <c:v>2022Q2</c:v>
                </c:pt>
                <c:pt idx="30">
                  <c:v>2022Q3</c:v>
                </c:pt>
              </c:strCache>
            </c:strRef>
          </c:cat>
          <c:val>
            <c:numRef>
              <c:f>Taul1!$B$4:$B$34</c:f>
              <c:numCache>
                <c:formatCode>General</c:formatCode>
                <c:ptCount val="31"/>
                <c:pt idx="0">
                  <c:v>500</c:v>
                </c:pt>
                <c:pt idx="1">
                  <c:v>1464.6108658704907</c:v>
                </c:pt>
                <c:pt idx="2">
                  <c:v>-1043.8445894536562</c:v>
                </c:pt>
                <c:pt idx="3">
                  <c:v>-2242.6661510239355</c:v>
                </c:pt>
                <c:pt idx="4">
                  <c:v>-423.86039099266054</c:v>
                </c:pt>
                <c:pt idx="5">
                  <c:v>783.61812865873799</c:v>
                </c:pt>
                <c:pt idx="6">
                  <c:v>-1880.5028571592993</c:v>
                </c:pt>
                <c:pt idx="7">
                  <c:v>577.85174448625185</c:v>
                </c:pt>
                <c:pt idx="8">
                  <c:v>2477</c:v>
                </c:pt>
                <c:pt idx="9">
                  <c:v>3855</c:v>
                </c:pt>
                <c:pt idx="10">
                  <c:v>1906</c:v>
                </c:pt>
                <c:pt idx="11">
                  <c:v>1556</c:v>
                </c:pt>
                <c:pt idx="12">
                  <c:v>2395</c:v>
                </c:pt>
                <c:pt idx="13">
                  <c:v>4631</c:v>
                </c:pt>
                <c:pt idx="14" formatCode="#,##0">
                  <c:v>4578</c:v>
                </c:pt>
                <c:pt idx="15">
                  <c:v>756</c:v>
                </c:pt>
                <c:pt idx="16">
                  <c:v>3414</c:v>
                </c:pt>
                <c:pt idx="17">
                  <c:v>2632</c:v>
                </c:pt>
                <c:pt idx="18">
                  <c:v>1555</c:v>
                </c:pt>
                <c:pt idx="19">
                  <c:v>-757</c:v>
                </c:pt>
                <c:pt idx="20">
                  <c:v>-379</c:v>
                </c:pt>
                <c:pt idx="21">
                  <c:v>-2512</c:v>
                </c:pt>
                <c:pt idx="22">
                  <c:v>-1443</c:v>
                </c:pt>
                <c:pt idx="23" formatCode="#,##0">
                  <c:v>-1674.7485992709408</c:v>
                </c:pt>
                <c:pt idx="24">
                  <c:v>1159</c:v>
                </c:pt>
                <c:pt idx="25">
                  <c:v>3050</c:v>
                </c:pt>
                <c:pt idx="26">
                  <c:v>2200</c:v>
                </c:pt>
                <c:pt idx="27">
                  <c:v>1060</c:v>
                </c:pt>
                <c:pt idx="28">
                  <c:v>5742</c:v>
                </c:pt>
                <c:pt idx="29">
                  <c:v>5139</c:v>
                </c:pt>
                <c:pt idx="30">
                  <c:v>1156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6D-4616-AB7B-BA4A9C22802B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Neljänneksen aikana rekrytoitujen määrä</c:v>
                </c:pt>
              </c:strCache>
            </c:strRef>
          </c:tx>
          <c:spPr>
            <a:solidFill>
              <a:srgbClr val="FF805C"/>
            </a:solidFill>
            <a:ln>
              <a:noFill/>
            </a:ln>
            <a:effectLst/>
          </c:spPr>
          <c:invertIfNegative val="0"/>
          <c:cat>
            <c:strRef>
              <c:f>Taul1!$A$4:$A$34</c:f>
              <c:strCache>
                <c:ptCount val="31"/>
                <c:pt idx="0">
                  <c:v>2015Q1</c:v>
                </c:pt>
                <c:pt idx="1">
                  <c:v>2015Q2</c:v>
                </c:pt>
                <c:pt idx="2">
                  <c:v>2015Q3</c:v>
                </c:pt>
                <c:pt idx="3">
                  <c:v>2015Q4</c:v>
                </c:pt>
                <c:pt idx="4">
                  <c:v>2016Q1</c:v>
                </c:pt>
                <c:pt idx="5">
                  <c:v>2016Q2</c:v>
                </c:pt>
                <c:pt idx="6">
                  <c:v>2016Q3</c:v>
                </c:pt>
                <c:pt idx="7">
                  <c:v>2016Q4</c:v>
                </c:pt>
                <c:pt idx="8">
                  <c:v>2017Q1</c:v>
                </c:pt>
                <c:pt idx="9">
                  <c:v>2017Q2</c:v>
                </c:pt>
                <c:pt idx="10">
                  <c:v>2017Q3</c:v>
                </c:pt>
                <c:pt idx="11">
                  <c:v>2017Q4</c:v>
                </c:pt>
                <c:pt idx="12">
                  <c:v>2018Q1</c:v>
                </c:pt>
                <c:pt idx="13">
                  <c:v>2018Q2</c:v>
                </c:pt>
                <c:pt idx="14">
                  <c:v>2018Q3</c:v>
                </c:pt>
                <c:pt idx="15">
                  <c:v>2018Q4</c:v>
                </c:pt>
                <c:pt idx="16">
                  <c:v>2019Q1</c:v>
                </c:pt>
                <c:pt idx="17">
                  <c:v>2019Q2</c:v>
                </c:pt>
                <c:pt idx="18">
                  <c:v>2019Q3</c:v>
                </c:pt>
                <c:pt idx="19">
                  <c:v>2019Q4</c:v>
                </c:pt>
                <c:pt idx="20">
                  <c:v>2020Q1</c:v>
                </c:pt>
                <c:pt idx="21">
                  <c:v>2020Q2</c:v>
                </c:pt>
                <c:pt idx="22">
                  <c:v>2020Q3</c:v>
                </c:pt>
                <c:pt idx="23">
                  <c:v>2020Q4</c:v>
                </c:pt>
                <c:pt idx="24">
                  <c:v>2021Q1</c:v>
                </c:pt>
                <c:pt idx="25">
                  <c:v>2021Q2</c:v>
                </c:pt>
                <c:pt idx="26">
                  <c:v>2021Q3</c:v>
                </c:pt>
                <c:pt idx="27">
                  <c:v>2021Q4</c:v>
                </c:pt>
                <c:pt idx="28">
                  <c:v>2022Q1</c:v>
                </c:pt>
                <c:pt idx="29">
                  <c:v>2022Q2</c:v>
                </c:pt>
                <c:pt idx="30">
                  <c:v>2022Q3</c:v>
                </c:pt>
              </c:strCache>
            </c:strRef>
          </c:cat>
          <c:val>
            <c:numRef>
              <c:f>Taul1!$C$4:$C$34</c:f>
              <c:numCache>
                <c:formatCode>#,##0</c:formatCode>
                <c:ptCount val="31"/>
                <c:pt idx="0">
                  <c:v>7851.4313289360571</c:v>
                </c:pt>
                <c:pt idx="1">
                  <c:v>6685.9122554600544</c:v>
                </c:pt>
                <c:pt idx="2" formatCode="General">
                  <c:v>7700</c:v>
                </c:pt>
                <c:pt idx="3">
                  <c:v>6176.3555772662821</c:v>
                </c:pt>
                <c:pt idx="4">
                  <c:v>7537.782188740196</c:v>
                </c:pt>
                <c:pt idx="5">
                  <c:v>6857.0390325418875</c:v>
                </c:pt>
                <c:pt idx="6" formatCode="General">
                  <c:v>6818</c:v>
                </c:pt>
                <c:pt idx="7" formatCode="General">
                  <c:v>7300</c:v>
                </c:pt>
                <c:pt idx="8" formatCode="General">
                  <c:v>11000</c:v>
                </c:pt>
                <c:pt idx="9" formatCode="General">
                  <c:v>11600</c:v>
                </c:pt>
                <c:pt idx="10" formatCode="General">
                  <c:v>10900</c:v>
                </c:pt>
                <c:pt idx="11" formatCode="General">
                  <c:v>9000</c:v>
                </c:pt>
                <c:pt idx="12">
                  <c:v>11000</c:v>
                </c:pt>
                <c:pt idx="13" formatCode="General">
                  <c:v>14600</c:v>
                </c:pt>
                <c:pt idx="14" formatCode="General">
                  <c:v>14700</c:v>
                </c:pt>
                <c:pt idx="15" formatCode="General">
                  <c:v>9600</c:v>
                </c:pt>
                <c:pt idx="16">
                  <c:v>12400</c:v>
                </c:pt>
                <c:pt idx="17" formatCode="General">
                  <c:v>11400</c:v>
                </c:pt>
                <c:pt idx="18" formatCode="General">
                  <c:v>9400</c:v>
                </c:pt>
                <c:pt idx="19" formatCode="General">
                  <c:v>7300</c:v>
                </c:pt>
                <c:pt idx="20">
                  <c:v>10400</c:v>
                </c:pt>
                <c:pt idx="21" formatCode="General">
                  <c:v>5900</c:v>
                </c:pt>
                <c:pt idx="22" formatCode="General">
                  <c:v>5500</c:v>
                </c:pt>
                <c:pt idx="23" formatCode="General">
                  <c:v>6500</c:v>
                </c:pt>
                <c:pt idx="24" formatCode="General">
                  <c:v>9500</c:v>
                </c:pt>
                <c:pt idx="25" formatCode="General">
                  <c:v>11500</c:v>
                </c:pt>
                <c:pt idx="26" formatCode="General">
                  <c:v>14000</c:v>
                </c:pt>
                <c:pt idx="27" formatCode="General">
                  <c:v>11500</c:v>
                </c:pt>
                <c:pt idx="28" formatCode="General">
                  <c:v>14800</c:v>
                </c:pt>
                <c:pt idx="29" formatCode="General">
                  <c:v>15300</c:v>
                </c:pt>
                <c:pt idx="30" formatCode="General">
                  <c:v>11700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6D-4616-AB7B-BA4A9C2280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1"/>
        <c:axId val="368210920"/>
        <c:axId val="368211704"/>
      </c:barChart>
      <c:catAx>
        <c:axId val="36821092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1704"/>
        <c:crosses val="autoZero"/>
        <c:auto val="1"/>
        <c:lblAlgn val="ctr"/>
        <c:lblOffset val="0"/>
        <c:noMultiLvlLbl val="0"/>
      </c:catAx>
      <c:valAx>
        <c:axId val="368211704"/>
        <c:scaling>
          <c:orientation val="minMax"/>
          <c:max val="16000"/>
          <c:min val="-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0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876346646111267E-2"/>
          <c:y val="0.91633433036153356"/>
          <c:w val="0.95491074975467694"/>
          <c:h val="6.60315770594803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6680.47</c:v>
                </c:pt>
                <c:pt idx="2">
                  <c:v>6912.76</c:v>
                </c:pt>
                <c:pt idx="3">
                  <c:v>6780.53</c:v>
                </c:pt>
                <c:pt idx="4">
                  <c:v>8866.09</c:v>
                </c:pt>
                <c:pt idx="5">
                  <c:v>8129.1</c:v>
                </c:pt>
                <c:pt idx="6">
                  <c:v>8435.16</c:v>
                </c:pt>
                <c:pt idx="7">
                  <c:v>7406.51</c:v>
                </c:pt>
                <c:pt idx="8">
                  <c:v>9138.5</c:v>
                </c:pt>
                <c:pt idx="9">
                  <c:v>7949.11</c:v>
                </c:pt>
                <c:pt idx="10">
                  <c:v>8274.65</c:v>
                </c:pt>
                <c:pt idx="11">
                  <c:v>7336.68</c:v>
                </c:pt>
                <c:pt idx="12">
                  <c:v>8586.9500000000007</c:v>
                </c:pt>
                <c:pt idx="13">
                  <c:v>6789.4</c:v>
                </c:pt>
                <c:pt idx="14">
                  <c:v>7233.42</c:v>
                </c:pt>
                <c:pt idx="15">
                  <c:v>6566.51</c:v>
                </c:pt>
                <c:pt idx="16">
                  <c:v>7336.77</c:v>
                </c:pt>
                <c:pt idx="17">
                  <c:v>7329</c:v>
                </c:pt>
                <c:pt idx="18">
                  <c:v>7577.86</c:v>
                </c:pt>
                <c:pt idx="19">
                  <c:v>8913.82</c:v>
                </c:pt>
                <c:pt idx="20">
                  <c:v>7706.67</c:v>
                </c:pt>
                <c:pt idx="21">
                  <c:v>6660.29</c:v>
                </c:pt>
                <c:pt idx="22">
                  <c:v>8620.4500000000007</c:v>
                </c:pt>
                <c:pt idx="23">
                  <c:v>6996.94</c:v>
                </c:pt>
                <c:pt idx="24">
                  <c:v>7886</c:v>
                </c:pt>
                <c:pt idx="25">
                  <c:v>6729.68</c:v>
                </c:pt>
                <c:pt idx="26">
                  <c:v>6406.09</c:v>
                </c:pt>
                <c:pt idx="27">
                  <c:v>6398.25</c:v>
                </c:pt>
                <c:pt idx="28">
                  <c:v>7895.56</c:v>
                </c:pt>
                <c:pt idx="29">
                  <c:v>7527.16</c:v>
                </c:pt>
                <c:pt idx="30">
                  <c:v>9511.02</c:v>
                </c:pt>
                <c:pt idx="31">
                  <c:v>7173.06</c:v>
                </c:pt>
                <c:pt idx="32">
                  <c:v>11113.32</c:v>
                </c:pt>
                <c:pt idx="33">
                  <c:v>8960.51</c:v>
                </c:pt>
                <c:pt idx="34">
                  <c:v>8707.31</c:v>
                </c:pt>
                <c:pt idx="35">
                  <c:v>8777.83</c:v>
                </c:pt>
                <c:pt idx="36">
                  <c:v>9979.76</c:v>
                </c:pt>
                <c:pt idx="37">
                  <c:v>9986.01</c:v>
                </c:pt>
                <c:pt idx="38">
                  <c:v>9551.73</c:v>
                </c:pt>
                <c:pt idx="39">
                  <c:v>9887.36</c:v>
                </c:pt>
                <c:pt idx="40">
                  <c:v>11321.31</c:v>
                </c:pt>
                <c:pt idx="41">
                  <c:v>8865.2999999999993</c:v>
                </c:pt>
                <c:pt idx="42">
                  <c:v>8179.38</c:v>
                </c:pt>
                <c:pt idx="43">
                  <c:v>8674.57</c:v>
                </c:pt>
                <c:pt idx="44">
                  <c:v>13048.92</c:v>
                </c:pt>
                <c:pt idx="45">
                  <c:v>9305.52</c:v>
                </c:pt>
                <c:pt idx="46">
                  <c:v>9946.3799999999992</c:v>
                </c:pt>
                <c:pt idx="47">
                  <c:v>9754.2199999999993</c:v>
                </c:pt>
                <c:pt idx="48">
                  <c:v>13626.61</c:v>
                </c:pt>
                <c:pt idx="49">
                  <c:v>10135.200000000001</c:v>
                </c:pt>
                <c:pt idx="50">
                  <c:v>10975.58</c:v>
                </c:pt>
                <c:pt idx="51">
                  <c:v>11365.81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5050.93</c:v>
                </c:pt>
                <c:pt idx="2">
                  <c:v>5438.36</c:v>
                </c:pt>
                <c:pt idx="3">
                  <c:v>5342.9</c:v>
                </c:pt>
                <c:pt idx="4">
                  <c:v>6670.66</c:v>
                </c:pt>
                <c:pt idx="5">
                  <c:v>5774.28</c:v>
                </c:pt>
                <c:pt idx="6">
                  <c:v>6519.77</c:v>
                </c:pt>
                <c:pt idx="7">
                  <c:v>5632.64</c:v>
                </c:pt>
                <c:pt idx="8">
                  <c:v>6993.72</c:v>
                </c:pt>
                <c:pt idx="9">
                  <c:v>5975.41</c:v>
                </c:pt>
                <c:pt idx="10">
                  <c:v>6407.65</c:v>
                </c:pt>
                <c:pt idx="11">
                  <c:v>5885.06</c:v>
                </c:pt>
                <c:pt idx="12">
                  <c:v>6893.08</c:v>
                </c:pt>
                <c:pt idx="13">
                  <c:v>5075.57</c:v>
                </c:pt>
                <c:pt idx="14">
                  <c:v>5416.34</c:v>
                </c:pt>
                <c:pt idx="15">
                  <c:v>5122.97</c:v>
                </c:pt>
                <c:pt idx="16">
                  <c:v>5726.42</c:v>
                </c:pt>
                <c:pt idx="17">
                  <c:v>5330.29</c:v>
                </c:pt>
                <c:pt idx="18">
                  <c:v>5526.57</c:v>
                </c:pt>
                <c:pt idx="19">
                  <c:v>6475.8</c:v>
                </c:pt>
                <c:pt idx="20">
                  <c:v>5786.02</c:v>
                </c:pt>
                <c:pt idx="21">
                  <c:v>4722.1400000000003</c:v>
                </c:pt>
                <c:pt idx="22">
                  <c:v>6310.5</c:v>
                </c:pt>
                <c:pt idx="23">
                  <c:v>5385.39</c:v>
                </c:pt>
                <c:pt idx="24">
                  <c:v>5635.38</c:v>
                </c:pt>
                <c:pt idx="25">
                  <c:v>4699.3500000000004</c:v>
                </c:pt>
                <c:pt idx="26">
                  <c:v>4507.3100000000004</c:v>
                </c:pt>
                <c:pt idx="27">
                  <c:v>4593.42</c:v>
                </c:pt>
                <c:pt idx="28">
                  <c:v>5522.45</c:v>
                </c:pt>
                <c:pt idx="29">
                  <c:v>5553.75</c:v>
                </c:pt>
                <c:pt idx="30">
                  <c:v>7404.13</c:v>
                </c:pt>
                <c:pt idx="31">
                  <c:v>5129.03</c:v>
                </c:pt>
                <c:pt idx="32">
                  <c:v>8202.11</c:v>
                </c:pt>
                <c:pt idx="33">
                  <c:v>5921.13</c:v>
                </c:pt>
                <c:pt idx="34">
                  <c:v>6270.47</c:v>
                </c:pt>
                <c:pt idx="35">
                  <c:v>6555.22</c:v>
                </c:pt>
                <c:pt idx="36">
                  <c:v>7217.76</c:v>
                </c:pt>
                <c:pt idx="37">
                  <c:v>7111.67</c:v>
                </c:pt>
                <c:pt idx="38">
                  <c:v>6617.67</c:v>
                </c:pt>
                <c:pt idx="39">
                  <c:v>7126.19</c:v>
                </c:pt>
                <c:pt idx="40">
                  <c:v>8711.34</c:v>
                </c:pt>
                <c:pt idx="41">
                  <c:v>6275.62</c:v>
                </c:pt>
                <c:pt idx="42">
                  <c:v>5737.85</c:v>
                </c:pt>
                <c:pt idx="43">
                  <c:v>6406.95</c:v>
                </c:pt>
                <c:pt idx="44">
                  <c:v>9587.17</c:v>
                </c:pt>
                <c:pt idx="45">
                  <c:v>6690.03</c:v>
                </c:pt>
                <c:pt idx="46">
                  <c:v>7717.95</c:v>
                </c:pt>
                <c:pt idx="47">
                  <c:v>7812.37</c:v>
                </c:pt>
                <c:pt idx="48">
                  <c:v>10796.94</c:v>
                </c:pt>
                <c:pt idx="49">
                  <c:v>7798.2</c:v>
                </c:pt>
                <c:pt idx="50">
                  <c:v>8138.5</c:v>
                </c:pt>
                <c:pt idx="51">
                  <c:v>9319.14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1591.16</c:v>
                </c:pt>
                <c:pt idx="2">
                  <c:v>1434.86</c:v>
                </c:pt>
                <c:pt idx="3">
                  <c:v>1395.9</c:v>
                </c:pt>
                <c:pt idx="4">
                  <c:v>2127.0500000000002</c:v>
                </c:pt>
                <c:pt idx="5">
                  <c:v>2279.7600000000002</c:v>
                </c:pt>
                <c:pt idx="6">
                  <c:v>1853.49</c:v>
                </c:pt>
                <c:pt idx="7">
                  <c:v>1703.35</c:v>
                </c:pt>
                <c:pt idx="8">
                  <c:v>2058.17</c:v>
                </c:pt>
                <c:pt idx="9">
                  <c:v>1885.45</c:v>
                </c:pt>
                <c:pt idx="10">
                  <c:v>1780.33</c:v>
                </c:pt>
                <c:pt idx="11">
                  <c:v>1390.05</c:v>
                </c:pt>
                <c:pt idx="12">
                  <c:v>1621.97</c:v>
                </c:pt>
                <c:pt idx="13">
                  <c:v>1632.99</c:v>
                </c:pt>
                <c:pt idx="14">
                  <c:v>1746.24</c:v>
                </c:pt>
                <c:pt idx="15">
                  <c:v>1375.35</c:v>
                </c:pt>
                <c:pt idx="16">
                  <c:v>1525.25</c:v>
                </c:pt>
                <c:pt idx="17">
                  <c:v>1910.3</c:v>
                </c:pt>
                <c:pt idx="18">
                  <c:v>1970.09</c:v>
                </c:pt>
                <c:pt idx="19">
                  <c:v>2374.94</c:v>
                </c:pt>
                <c:pt idx="20">
                  <c:v>1815.3</c:v>
                </c:pt>
                <c:pt idx="21">
                  <c:v>1844.55</c:v>
                </c:pt>
                <c:pt idx="22">
                  <c:v>2208.39</c:v>
                </c:pt>
                <c:pt idx="23">
                  <c:v>1535.62</c:v>
                </c:pt>
                <c:pt idx="24">
                  <c:v>2158.9499999999998</c:v>
                </c:pt>
                <c:pt idx="25">
                  <c:v>1928.6</c:v>
                </c:pt>
                <c:pt idx="26">
                  <c:v>1796.64</c:v>
                </c:pt>
                <c:pt idx="27">
                  <c:v>1718.2</c:v>
                </c:pt>
                <c:pt idx="28">
                  <c:v>2268.52</c:v>
                </c:pt>
                <c:pt idx="29">
                  <c:v>1859.71</c:v>
                </c:pt>
                <c:pt idx="30">
                  <c:v>1992.36</c:v>
                </c:pt>
                <c:pt idx="31">
                  <c:v>1949.92</c:v>
                </c:pt>
                <c:pt idx="32">
                  <c:v>2777.21</c:v>
                </c:pt>
                <c:pt idx="33">
                  <c:v>2853.43</c:v>
                </c:pt>
                <c:pt idx="34">
                  <c:v>2268.9899999999998</c:v>
                </c:pt>
                <c:pt idx="35">
                  <c:v>2088.27</c:v>
                </c:pt>
                <c:pt idx="36">
                  <c:v>2583.7199999999998</c:v>
                </c:pt>
                <c:pt idx="37">
                  <c:v>2697.88</c:v>
                </c:pt>
                <c:pt idx="38">
                  <c:v>2776.26</c:v>
                </c:pt>
                <c:pt idx="39">
                  <c:v>2627.36</c:v>
                </c:pt>
                <c:pt idx="40">
                  <c:v>2429.46</c:v>
                </c:pt>
                <c:pt idx="41">
                  <c:v>2399.67</c:v>
                </c:pt>
                <c:pt idx="42">
                  <c:v>2257.61</c:v>
                </c:pt>
                <c:pt idx="43">
                  <c:v>2118.0100000000002</c:v>
                </c:pt>
                <c:pt idx="44">
                  <c:v>3266.78</c:v>
                </c:pt>
                <c:pt idx="45">
                  <c:v>2417.0500000000002</c:v>
                </c:pt>
                <c:pt idx="46">
                  <c:v>2013.95</c:v>
                </c:pt>
                <c:pt idx="47">
                  <c:v>1733.89</c:v>
                </c:pt>
                <c:pt idx="48">
                  <c:v>2595.2600000000002</c:v>
                </c:pt>
                <c:pt idx="49">
                  <c:v>2066.16</c:v>
                </c:pt>
                <c:pt idx="50">
                  <c:v>2587.02</c:v>
                </c:pt>
                <c:pt idx="51">
                  <c:v>1834.38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15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Sheet1!$A$2:$A$53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3199.3</c:v>
                </c:pt>
                <c:pt idx="1">
                  <c:v>3309.9</c:v>
                </c:pt>
                <c:pt idx="2">
                  <c:v>3058.3</c:v>
                </c:pt>
                <c:pt idx="3">
                  <c:v>3047.8</c:v>
                </c:pt>
                <c:pt idx="4">
                  <c:v>3435.2</c:v>
                </c:pt>
                <c:pt idx="5">
                  <c:v>4095.7</c:v>
                </c:pt>
                <c:pt idx="6">
                  <c:v>4159.3999999999996</c:v>
                </c:pt>
                <c:pt idx="7">
                  <c:v>4190.1000000000004</c:v>
                </c:pt>
                <c:pt idx="8">
                  <c:v>4162.3999999999996</c:v>
                </c:pt>
                <c:pt idx="9">
                  <c:v>4098</c:v>
                </c:pt>
                <c:pt idx="10">
                  <c:v>4511.6000000000004</c:v>
                </c:pt>
                <c:pt idx="11">
                  <c:v>3925.4</c:v>
                </c:pt>
                <c:pt idx="12">
                  <c:v>3929.1</c:v>
                </c:pt>
                <c:pt idx="13">
                  <c:v>3746</c:v>
                </c:pt>
                <c:pt idx="14">
                  <c:v>3816.2</c:v>
                </c:pt>
                <c:pt idx="15">
                  <c:v>3726.5</c:v>
                </c:pt>
                <c:pt idx="16">
                  <c:v>3498</c:v>
                </c:pt>
                <c:pt idx="17">
                  <c:v>3910.3</c:v>
                </c:pt>
                <c:pt idx="18">
                  <c:v>4017.3</c:v>
                </c:pt>
                <c:pt idx="19">
                  <c:v>4571.8999999999996</c:v>
                </c:pt>
                <c:pt idx="20">
                  <c:v>4686.3</c:v>
                </c:pt>
                <c:pt idx="21">
                  <c:v>4986</c:v>
                </c:pt>
                <c:pt idx="22">
                  <c:v>4961.6000000000004</c:v>
                </c:pt>
                <c:pt idx="23">
                  <c:v>4820.3</c:v>
                </c:pt>
                <c:pt idx="24">
                  <c:v>5219.5</c:v>
                </c:pt>
                <c:pt idx="25">
                  <c:v>5145.5</c:v>
                </c:pt>
                <c:pt idx="26">
                  <c:v>4964.2</c:v>
                </c:pt>
                <c:pt idx="27">
                  <c:v>4810.6000000000004</c:v>
                </c:pt>
                <c:pt idx="28">
                  <c:v>4853</c:v>
                </c:pt>
                <c:pt idx="29">
                  <c:v>4850.8999999999996</c:v>
                </c:pt>
                <c:pt idx="30">
                  <c:v>4965.3999999999996</c:v>
                </c:pt>
                <c:pt idx="31">
                  <c:v>4792.6000000000004</c:v>
                </c:pt>
                <c:pt idx="32">
                  <c:v>5066.3999999999996</c:v>
                </c:pt>
                <c:pt idx="33">
                  <c:v>5637.7</c:v>
                </c:pt>
                <c:pt idx="34">
                  <c:v>5344</c:v>
                </c:pt>
                <c:pt idx="35">
                  <c:v>5323</c:v>
                </c:pt>
                <c:pt idx="36">
                  <c:v>5507</c:v>
                </c:pt>
                <c:pt idx="37">
                  <c:v>5763.6</c:v>
                </c:pt>
                <c:pt idx="38">
                  <c:v>5884.3</c:v>
                </c:pt>
                <c:pt idx="39">
                  <c:v>6150.5</c:v>
                </c:pt>
                <c:pt idx="40">
                  <c:v>6122.2</c:v>
                </c:pt>
                <c:pt idx="41">
                  <c:v>6171.1</c:v>
                </c:pt>
                <c:pt idx="42">
                  <c:v>6075.9</c:v>
                </c:pt>
                <c:pt idx="43">
                  <c:v>5962.3</c:v>
                </c:pt>
                <c:pt idx="44">
                  <c:v>6675.2</c:v>
                </c:pt>
                <c:pt idx="45">
                  <c:v>7478.9</c:v>
                </c:pt>
                <c:pt idx="46">
                  <c:v>7621.9</c:v>
                </c:pt>
                <c:pt idx="47">
                  <c:v>7546.7</c:v>
                </c:pt>
                <c:pt idx="48">
                  <c:v>7943.1</c:v>
                </c:pt>
                <c:pt idx="49">
                  <c:v>7940.7</c:v>
                </c:pt>
                <c:pt idx="50">
                  <c:v>8329.7000000000007</c:v>
                </c:pt>
                <c:pt idx="51">
                  <c:v>8211.5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Sheet1!$A$2:$A$53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12448.9</c:v>
                </c:pt>
                <c:pt idx="1">
                  <c:v>11614.7</c:v>
                </c:pt>
                <c:pt idx="2">
                  <c:v>11675.4</c:v>
                </c:pt>
                <c:pt idx="3">
                  <c:v>11548</c:v>
                </c:pt>
                <c:pt idx="4">
                  <c:v>11565.3</c:v>
                </c:pt>
                <c:pt idx="5">
                  <c:v>10433.9</c:v>
                </c:pt>
                <c:pt idx="6">
                  <c:v>11045.7</c:v>
                </c:pt>
                <c:pt idx="7">
                  <c:v>11454.8</c:v>
                </c:pt>
                <c:pt idx="8">
                  <c:v>12315</c:v>
                </c:pt>
                <c:pt idx="9">
                  <c:v>11576.6</c:v>
                </c:pt>
                <c:pt idx="10">
                  <c:v>11842.2</c:v>
                </c:pt>
                <c:pt idx="11">
                  <c:v>11243.8</c:v>
                </c:pt>
                <c:pt idx="12">
                  <c:v>11848.7</c:v>
                </c:pt>
                <c:pt idx="13">
                  <c:v>10855.4</c:v>
                </c:pt>
                <c:pt idx="14">
                  <c:v>10972.9</c:v>
                </c:pt>
                <c:pt idx="15">
                  <c:v>10665</c:v>
                </c:pt>
                <c:pt idx="16">
                  <c:v>10529.9</c:v>
                </c:pt>
                <c:pt idx="17">
                  <c:v>10317.299999999999</c:v>
                </c:pt>
                <c:pt idx="18">
                  <c:v>10390.5</c:v>
                </c:pt>
                <c:pt idx="19">
                  <c:v>11549.4</c:v>
                </c:pt>
                <c:pt idx="20">
                  <c:v>11637.1</c:v>
                </c:pt>
                <c:pt idx="21">
                  <c:v>11223</c:v>
                </c:pt>
                <c:pt idx="22">
                  <c:v>12269.2</c:v>
                </c:pt>
                <c:pt idx="23">
                  <c:v>13116.6</c:v>
                </c:pt>
                <c:pt idx="24">
                  <c:v>14013.2</c:v>
                </c:pt>
                <c:pt idx="25">
                  <c:v>13744.3</c:v>
                </c:pt>
                <c:pt idx="26">
                  <c:v>12843.3</c:v>
                </c:pt>
                <c:pt idx="27">
                  <c:v>13320</c:v>
                </c:pt>
                <c:pt idx="28">
                  <c:v>13580.5</c:v>
                </c:pt>
                <c:pt idx="29">
                  <c:v>14184.8</c:v>
                </c:pt>
                <c:pt idx="30">
                  <c:v>16100.7</c:v>
                </c:pt>
                <c:pt idx="31">
                  <c:v>16032.1</c:v>
                </c:pt>
                <c:pt idx="32">
                  <c:v>18221.2</c:v>
                </c:pt>
                <c:pt idx="33">
                  <c:v>18514.3</c:v>
                </c:pt>
                <c:pt idx="34">
                  <c:v>18213.7</c:v>
                </c:pt>
                <c:pt idx="35">
                  <c:v>19629.7</c:v>
                </c:pt>
                <c:pt idx="36">
                  <c:v>20407.400000000001</c:v>
                </c:pt>
                <c:pt idx="37">
                  <c:v>21343.4</c:v>
                </c:pt>
                <c:pt idx="38">
                  <c:v>21301.9</c:v>
                </c:pt>
                <c:pt idx="39">
                  <c:v>21321</c:v>
                </c:pt>
                <c:pt idx="40">
                  <c:v>21722.799999999999</c:v>
                </c:pt>
                <c:pt idx="41">
                  <c:v>20325.400000000001</c:v>
                </c:pt>
                <c:pt idx="42">
                  <c:v>20395.400000000001</c:v>
                </c:pt>
                <c:pt idx="43">
                  <c:v>20171</c:v>
                </c:pt>
                <c:pt idx="44">
                  <c:v>21832.5</c:v>
                </c:pt>
                <c:pt idx="45">
                  <c:v>20045.5</c:v>
                </c:pt>
                <c:pt idx="46">
                  <c:v>21218.400000000001</c:v>
                </c:pt>
                <c:pt idx="47">
                  <c:v>23145.3</c:v>
                </c:pt>
                <c:pt idx="48">
                  <c:v>25165.4</c:v>
                </c:pt>
                <c:pt idx="49">
                  <c:v>22814.2</c:v>
                </c:pt>
                <c:pt idx="50">
                  <c:v>23574.400000000001</c:v>
                </c:pt>
                <c:pt idx="51">
                  <c:v>25449.1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36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2145.59</c:v>
                </c:pt>
                <c:pt idx="2">
                  <c:v>2631.35</c:v>
                </c:pt>
                <c:pt idx="3">
                  <c:v>2393.5700000000002</c:v>
                </c:pt>
                <c:pt idx="4">
                  <c:v>3207.83</c:v>
                </c:pt>
                <c:pt idx="5">
                  <c:v>3394.37</c:v>
                </c:pt>
                <c:pt idx="6">
                  <c:v>4303.8500000000004</c:v>
                </c:pt>
                <c:pt idx="7">
                  <c:v>3227.88</c:v>
                </c:pt>
                <c:pt idx="8">
                  <c:v>3756.86</c:v>
                </c:pt>
                <c:pt idx="9">
                  <c:v>3583.11</c:v>
                </c:pt>
                <c:pt idx="10">
                  <c:v>3426.44</c:v>
                </c:pt>
                <c:pt idx="11">
                  <c:v>3128.96</c:v>
                </c:pt>
                <c:pt idx="12">
                  <c:v>3854.7</c:v>
                </c:pt>
                <c:pt idx="13">
                  <c:v>3130.05</c:v>
                </c:pt>
                <c:pt idx="14">
                  <c:v>3400.89</c:v>
                </c:pt>
                <c:pt idx="15">
                  <c:v>3148.17</c:v>
                </c:pt>
                <c:pt idx="16">
                  <c:v>3145.74</c:v>
                </c:pt>
                <c:pt idx="17">
                  <c:v>3840.18</c:v>
                </c:pt>
                <c:pt idx="18">
                  <c:v>4153.1899999999996</c:v>
                </c:pt>
                <c:pt idx="19">
                  <c:v>4834.8599999999997</c:v>
                </c:pt>
                <c:pt idx="20">
                  <c:v>3882.25</c:v>
                </c:pt>
                <c:pt idx="21">
                  <c:v>3494.46</c:v>
                </c:pt>
                <c:pt idx="22">
                  <c:v>5478.28</c:v>
                </c:pt>
                <c:pt idx="23">
                  <c:v>4171.26</c:v>
                </c:pt>
                <c:pt idx="24">
                  <c:v>3906.33</c:v>
                </c:pt>
                <c:pt idx="25">
                  <c:v>3548.09</c:v>
                </c:pt>
                <c:pt idx="26">
                  <c:v>3294.7</c:v>
                </c:pt>
                <c:pt idx="27">
                  <c:v>3150.64</c:v>
                </c:pt>
                <c:pt idx="28">
                  <c:v>4177.1000000000004</c:v>
                </c:pt>
                <c:pt idx="29">
                  <c:v>4143.6000000000004</c:v>
                </c:pt>
                <c:pt idx="30">
                  <c:v>5946.44</c:v>
                </c:pt>
                <c:pt idx="31">
                  <c:v>3830.43</c:v>
                </c:pt>
                <c:pt idx="32">
                  <c:v>7219.84</c:v>
                </c:pt>
                <c:pt idx="33">
                  <c:v>4830.26</c:v>
                </c:pt>
                <c:pt idx="34">
                  <c:v>4819.16</c:v>
                </c:pt>
                <c:pt idx="35">
                  <c:v>4913.92</c:v>
                </c:pt>
                <c:pt idx="36">
                  <c:v>5579.17</c:v>
                </c:pt>
                <c:pt idx="37">
                  <c:v>5482.28</c:v>
                </c:pt>
                <c:pt idx="38">
                  <c:v>4976.71</c:v>
                </c:pt>
                <c:pt idx="39">
                  <c:v>4843.58</c:v>
                </c:pt>
                <c:pt idx="40">
                  <c:v>5693.67</c:v>
                </c:pt>
                <c:pt idx="41">
                  <c:v>4415.3</c:v>
                </c:pt>
                <c:pt idx="42">
                  <c:v>3360.48</c:v>
                </c:pt>
                <c:pt idx="43">
                  <c:v>3820.61</c:v>
                </c:pt>
                <c:pt idx="44">
                  <c:v>5673.34</c:v>
                </c:pt>
                <c:pt idx="45">
                  <c:v>4699.04</c:v>
                </c:pt>
                <c:pt idx="46">
                  <c:v>5080.33</c:v>
                </c:pt>
                <c:pt idx="47">
                  <c:v>4819.9399999999996</c:v>
                </c:pt>
                <c:pt idx="48">
                  <c:v>6122.16</c:v>
                </c:pt>
                <c:pt idx="49">
                  <c:v>5183.29</c:v>
                </c:pt>
                <c:pt idx="50">
                  <c:v>5188.1000000000004</c:v>
                </c:pt>
                <c:pt idx="51">
                  <c:v>5151.03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1595.41</c:v>
                </c:pt>
                <c:pt idx="2">
                  <c:v>1958.48</c:v>
                </c:pt>
                <c:pt idx="3">
                  <c:v>1912.09</c:v>
                </c:pt>
                <c:pt idx="4">
                  <c:v>2265.85</c:v>
                </c:pt>
                <c:pt idx="5">
                  <c:v>2393.54</c:v>
                </c:pt>
                <c:pt idx="6">
                  <c:v>3247.39</c:v>
                </c:pt>
                <c:pt idx="7">
                  <c:v>2480.88</c:v>
                </c:pt>
                <c:pt idx="8">
                  <c:v>2859.35</c:v>
                </c:pt>
                <c:pt idx="9">
                  <c:v>2688.73</c:v>
                </c:pt>
                <c:pt idx="10">
                  <c:v>2544.7399999999998</c:v>
                </c:pt>
                <c:pt idx="11">
                  <c:v>2348.77</c:v>
                </c:pt>
                <c:pt idx="12">
                  <c:v>3011.66</c:v>
                </c:pt>
                <c:pt idx="13">
                  <c:v>2385.5700000000002</c:v>
                </c:pt>
                <c:pt idx="14">
                  <c:v>2437.23</c:v>
                </c:pt>
                <c:pt idx="15">
                  <c:v>2423.83</c:v>
                </c:pt>
                <c:pt idx="16">
                  <c:v>2343.27</c:v>
                </c:pt>
                <c:pt idx="17">
                  <c:v>2774.68</c:v>
                </c:pt>
                <c:pt idx="18">
                  <c:v>2926.15</c:v>
                </c:pt>
                <c:pt idx="19">
                  <c:v>3250.28</c:v>
                </c:pt>
                <c:pt idx="20">
                  <c:v>2868.93</c:v>
                </c:pt>
                <c:pt idx="21">
                  <c:v>2515.04</c:v>
                </c:pt>
                <c:pt idx="22">
                  <c:v>4099.83</c:v>
                </c:pt>
                <c:pt idx="23">
                  <c:v>3393.1</c:v>
                </c:pt>
                <c:pt idx="24">
                  <c:v>2814.8</c:v>
                </c:pt>
                <c:pt idx="25">
                  <c:v>2402.4699999999998</c:v>
                </c:pt>
                <c:pt idx="26">
                  <c:v>2258.08</c:v>
                </c:pt>
                <c:pt idx="27">
                  <c:v>2254.7600000000002</c:v>
                </c:pt>
                <c:pt idx="28">
                  <c:v>2850.68</c:v>
                </c:pt>
                <c:pt idx="29">
                  <c:v>3141.83</c:v>
                </c:pt>
                <c:pt idx="30">
                  <c:v>4903.1099999999997</c:v>
                </c:pt>
                <c:pt idx="31">
                  <c:v>2911.43</c:v>
                </c:pt>
                <c:pt idx="32">
                  <c:v>5644.73</c:v>
                </c:pt>
                <c:pt idx="33">
                  <c:v>3301.39</c:v>
                </c:pt>
                <c:pt idx="34">
                  <c:v>3705.17</c:v>
                </c:pt>
                <c:pt idx="35">
                  <c:v>3910.67</c:v>
                </c:pt>
                <c:pt idx="36">
                  <c:v>4246.83</c:v>
                </c:pt>
                <c:pt idx="37">
                  <c:v>4050.72</c:v>
                </c:pt>
                <c:pt idx="38">
                  <c:v>3533.58</c:v>
                </c:pt>
                <c:pt idx="39">
                  <c:v>3262.64</c:v>
                </c:pt>
                <c:pt idx="40">
                  <c:v>4504.7</c:v>
                </c:pt>
                <c:pt idx="41">
                  <c:v>3306.06</c:v>
                </c:pt>
                <c:pt idx="42">
                  <c:v>2258.13</c:v>
                </c:pt>
                <c:pt idx="43">
                  <c:v>2745.92</c:v>
                </c:pt>
                <c:pt idx="44">
                  <c:v>3725.28</c:v>
                </c:pt>
                <c:pt idx="45">
                  <c:v>3601.88</c:v>
                </c:pt>
                <c:pt idx="46">
                  <c:v>4278.08</c:v>
                </c:pt>
                <c:pt idx="47">
                  <c:v>4145.05</c:v>
                </c:pt>
                <c:pt idx="48">
                  <c:v>5227.0600000000004</c:v>
                </c:pt>
                <c:pt idx="49">
                  <c:v>4336.3100000000004</c:v>
                </c:pt>
                <c:pt idx="50">
                  <c:v>3812.06</c:v>
                </c:pt>
                <c:pt idx="51">
                  <c:v>4318.45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550.17999999999995</c:v>
                </c:pt>
                <c:pt idx="2">
                  <c:v>672.87</c:v>
                </c:pt>
                <c:pt idx="3">
                  <c:v>481.48</c:v>
                </c:pt>
                <c:pt idx="4">
                  <c:v>941.98</c:v>
                </c:pt>
                <c:pt idx="5">
                  <c:v>1000.84</c:v>
                </c:pt>
                <c:pt idx="6">
                  <c:v>1056.46</c:v>
                </c:pt>
                <c:pt idx="7">
                  <c:v>747</c:v>
                </c:pt>
                <c:pt idx="8">
                  <c:v>897.51</c:v>
                </c:pt>
                <c:pt idx="9">
                  <c:v>894.39</c:v>
                </c:pt>
                <c:pt idx="10">
                  <c:v>881.69</c:v>
                </c:pt>
                <c:pt idx="11">
                  <c:v>780.19</c:v>
                </c:pt>
                <c:pt idx="12">
                  <c:v>843.05</c:v>
                </c:pt>
                <c:pt idx="13">
                  <c:v>744.49</c:v>
                </c:pt>
                <c:pt idx="14">
                  <c:v>963.66</c:v>
                </c:pt>
                <c:pt idx="15">
                  <c:v>724.33</c:v>
                </c:pt>
                <c:pt idx="16">
                  <c:v>802.47</c:v>
                </c:pt>
                <c:pt idx="17">
                  <c:v>1065.5</c:v>
                </c:pt>
                <c:pt idx="18">
                  <c:v>1227.04</c:v>
                </c:pt>
                <c:pt idx="19">
                  <c:v>1584.58</c:v>
                </c:pt>
                <c:pt idx="20">
                  <c:v>1013.32</c:v>
                </c:pt>
                <c:pt idx="21">
                  <c:v>979.42</c:v>
                </c:pt>
                <c:pt idx="22">
                  <c:v>1378.45</c:v>
                </c:pt>
                <c:pt idx="23">
                  <c:v>778.17</c:v>
                </c:pt>
                <c:pt idx="24">
                  <c:v>1091.52</c:v>
                </c:pt>
                <c:pt idx="25">
                  <c:v>1145.6199999999999</c:v>
                </c:pt>
                <c:pt idx="26">
                  <c:v>1036.6199999999999</c:v>
                </c:pt>
                <c:pt idx="27">
                  <c:v>895.88</c:v>
                </c:pt>
                <c:pt idx="28">
                  <c:v>1326.42</c:v>
                </c:pt>
                <c:pt idx="29">
                  <c:v>1001.77</c:v>
                </c:pt>
                <c:pt idx="30">
                  <c:v>1043.33</c:v>
                </c:pt>
                <c:pt idx="31">
                  <c:v>919.01</c:v>
                </c:pt>
                <c:pt idx="32">
                  <c:v>1575.11</c:v>
                </c:pt>
                <c:pt idx="33">
                  <c:v>1528.87</c:v>
                </c:pt>
                <c:pt idx="34">
                  <c:v>1113.99</c:v>
                </c:pt>
                <c:pt idx="35">
                  <c:v>1003.25</c:v>
                </c:pt>
                <c:pt idx="36">
                  <c:v>1332.34</c:v>
                </c:pt>
                <c:pt idx="37">
                  <c:v>1431.55</c:v>
                </c:pt>
                <c:pt idx="38">
                  <c:v>1443.14</c:v>
                </c:pt>
                <c:pt idx="39">
                  <c:v>1580.94</c:v>
                </c:pt>
                <c:pt idx="40">
                  <c:v>1188.97</c:v>
                </c:pt>
                <c:pt idx="41">
                  <c:v>1109.24</c:v>
                </c:pt>
                <c:pt idx="42">
                  <c:v>1102.3499999999999</c:v>
                </c:pt>
                <c:pt idx="43">
                  <c:v>1074.69</c:v>
                </c:pt>
                <c:pt idx="44">
                  <c:v>1948.06</c:v>
                </c:pt>
                <c:pt idx="45">
                  <c:v>1097.17</c:v>
                </c:pt>
                <c:pt idx="46">
                  <c:v>802.25</c:v>
                </c:pt>
                <c:pt idx="47">
                  <c:v>674.9</c:v>
                </c:pt>
                <c:pt idx="48">
                  <c:v>895.1</c:v>
                </c:pt>
                <c:pt idx="49">
                  <c:v>846.98</c:v>
                </c:pt>
                <c:pt idx="50">
                  <c:v>1376.04</c:v>
                </c:pt>
                <c:pt idx="51">
                  <c:v>832.58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5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l">
              <a:defRPr sz="1200"/>
            </a:lvl1pPr>
          </a:lstStyle>
          <a:p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6763"/>
            <a:ext cx="682307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78" tIns="47389" rIns="94778" bIns="47389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4778" tIns="47389" rIns="94778" bIns="473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l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r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i-FI" sz="14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9678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6969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8575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i-FI" sz="14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61426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1412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4554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i-FI" sz="14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68136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50FC3B40-AC30-46E2-BCAD-E388935D7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fi-FI" dirty="0"/>
              <a:t>Teknologiateollisuuden Talousnäkymät</a:t>
            </a:r>
          </a:p>
          <a:p>
            <a:r>
              <a:rPr lang="fi-FI" dirty="0"/>
              <a:t>3.11.2022</a:t>
            </a:r>
          </a:p>
          <a:p>
            <a:endParaRPr lang="fi-FI" dirty="0"/>
          </a:p>
          <a:p>
            <a:endParaRPr lang="fi-FI" dirty="0"/>
          </a:p>
          <a:p>
            <a:r>
              <a:rPr lang="fi-FI" dirty="0"/>
              <a:t>Johtaja, pääekonomisti</a:t>
            </a:r>
          </a:p>
          <a:p>
            <a:r>
              <a:rPr lang="fi-FI" dirty="0"/>
              <a:t>Petteri Rautaporras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5E6AE94-550F-4A51-A044-3C71A83A3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AB86DA5-6B79-4508-BE0A-50E52FDDE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C29F-D373-4791-88C9-86C29F06AD83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BE36005-B164-4A53-BF16-046D6853F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07371377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86397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Teknologiateollisuuden yritysten saamat tarjouspyynnöt Suomessa* </a:t>
            </a:r>
            <a:endParaRPr lang="fi-FI" sz="1600" b="0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10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2.11.2022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029406" cy="292448"/>
          </a:xfrm>
        </p:spPr>
        <p:txBody>
          <a:bodyPr/>
          <a:lstStyle/>
          <a:p>
            <a:r>
              <a:rPr lang="fi-FI" dirty="0"/>
              <a:t>Lähde: Teknologiateollisuus ry:n tilauskantatiedustelu, </a:t>
            </a:r>
          </a:p>
          <a:p>
            <a:r>
              <a:rPr lang="fi-FI" dirty="0"/>
              <a:t>viimeisin kyselyajankohta: lokakuu 2022. </a:t>
            </a:r>
          </a:p>
          <a:p>
            <a:endParaRPr lang="fi-FI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999346675"/>
              </p:ext>
            </p:extLst>
          </p:nvPr>
        </p:nvGraphicFramePr>
        <p:xfrm>
          <a:off x="381000" y="1081328"/>
          <a:ext cx="8391525" cy="330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uorakulmio 5"/>
          <p:cNvSpPr/>
          <p:nvPr/>
        </p:nvSpPr>
        <p:spPr>
          <a:xfrm>
            <a:off x="609192" y="4288357"/>
            <a:ext cx="82241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/>
              <a:t>*) ”Onko tarjouspyyntöjen määrässä viime viikkoina näkyvissä oleellista vähenemistä tai lisääntymistä, kun verrataan tilannetta noin kolme kuukautta sitten vallinneeseen tilanteeseen”. Saldoluku = niiden yritysten osuus, joissa tarjouspyyntöjen määrä on lisääntynyt – niiden yritysten osuus, joissa tarjouspyyntöjen määrä on vähentynyt. Negatiivinen saldoluku viittaa kysynnän heikentymiseen kolme kuukautta sitten vallinneeseen tilanteeseen nähden.</a:t>
            </a:r>
          </a:p>
        </p:txBody>
      </p:sp>
      <p:graphicFrame>
        <p:nvGraphicFramePr>
          <p:cNvPr id="10" name="Taulukko 9">
            <a:extLst>
              <a:ext uri="{FF2B5EF4-FFF2-40B4-BE49-F238E27FC236}">
                <a16:creationId xmlns:a16="http://schemas.microsoft.com/office/drawing/2014/main" id="{CD03F6E4-A1DB-4839-B471-E329EB65AB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72232"/>
              </p:ext>
            </p:extLst>
          </p:nvPr>
        </p:nvGraphicFramePr>
        <p:xfrm>
          <a:off x="740375" y="2449415"/>
          <a:ext cx="7720062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94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46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46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46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46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46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31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314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9314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9314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9314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93148">
                  <a:extLst>
                    <a:ext uri="{9D8B030D-6E8A-4147-A177-3AD203B41FA5}">
                      <a16:colId xmlns:a16="http://schemas.microsoft.com/office/drawing/2014/main" val="2330874930"/>
                    </a:ext>
                  </a:extLst>
                </a:gridCol>
                <a:gridCol w="593148">
                  <a:extLst>
                    <a:ext uri="{9D8B030D-6E8A-4147-A177-3AD203B41FA5}">
                      <a16:colId xmlns:a16="http://schemas.microsoft.com/office/drawing/2014/main" val="299984933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078131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408" cy="648000"/>
          </a:xfrm>
        </p:spPr>
        <p:txBody>
          <a:bodyPr>
            <a:noAutofit/>
          </a:bodyPr>
          <a:lstStyle/>
          <a:p>
            <a:r>
              <a:rPr lang="fi-FI" dirty="0"/>
              <a:t>Teknologiateollisuuden henkilöstömäärän kasvu hidastui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ry:n henkilöstötiedustelu</a:t>
            </a:r>
          </a:p>
        </p:txBody>
      </p:sp>
      <p:graphicFrame>
        <p:nvGraphicFramePr>
          <p:cNvPr id="9" name="Sisällön paikkamerkki 7">
            <a:extLst>
              <a:ext uri="{FF2B5EF4-FFF2-40B4-BE49-F238E27FC236}">
                <a16:creationId xmlns:a16="http://schemas.microsoft.com/office/drawing/2014/main" id="{E0EB4AEC-EC50-4F67-BEB1-A8415E3A7B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2226183"/>
              </p:ext>
            </p:extLst>
          </p:nvPr>
        </p:nvGraphicFramePr>
        <p:xfrm>
          <a:off x="252000" y="1131590"/>
          <a:ext cx="849646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4917870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r>
              <a:rPr lang="fi-FI" dirty="0"/>
              <a:t>Teknologiateollisuuden*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2.11.2022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heinä-syyskuu 2022.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966152317"/>
              </p:ext>
            </p:extLst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011868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III/2022 / III,2021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III,2022 / II,2022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metallien jalostus, pelialan ohjelmistoyritykset ja datakeskukset 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101391"/>
              </p:ext>
            </p:extLst>
          </p:nvPr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47025825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487886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Teknologiateollisuuden* tilauskanta Suomessa 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2.11.2022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30.9.2022.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609181503"/>
              </p:ext>
            </p:extLst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574239"/>
              </p:ext>
            </p:extLst>
          </p:nvPr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30.9.2022 / 30.9.2021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30.9.2022 / 30.6.2022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metallien jalostus, pelialan ohjelmistoyritykset ja datakeskukset 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25A6EAF7-AEEF-4B6F-87C7-B2CE2CAC00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971000"/>
              </p:ext>
            </p:extLst>
          </p:nvPr>
        </p:nvGraphicFramePr>
        <p:xfrm>
          <a:off x="827587" y="3625592"/>
          <a:ext cx="6984775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8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0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0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0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0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80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536653">
                  <a:extLst>
                    <a:ext uri="{9D8B030D-6E8A-4147-A177-3AD203B41FA5}">
                      <a16:colId xmlns:a16="http://schemas.microsoft.com/office/drawing/2014/main" val="1607773122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353922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Kone- ja metallituoteteollisuuden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2.11.2022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heinä-syyskuu 2022.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804707768"/>
              </p:ext>
            </p:extLst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095145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III,2022 / III,2021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III,2022 / II,2022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891153"/>
              </p:ext>
            </p:extLst>
          </p:nvPr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89007304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809879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B1EEA068-123C-4013-B1BB-62E35EE52D7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Yhteenveto teknologiateollisuuden tilanteesta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D8F70A0-36D3-4221-BBF8-ACBFA7903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15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7E1D219-EF19-43BE-A264-915D60C23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4DFD2AD-AFC5-4975-8D04-12C391F42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38E4283-469C-4E61-9967-BB1E108BD8A6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23528" y="987811"/>
            <a:ext cx="8391525" cy="3740000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dirty="0"/>
              <a:t>Euroopan talous alkaa supistua viimeistään kuluvan vuoden viimeisellä neljänneksellä.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dirty="0"/>
              <a:t>Riskit kaikkinensa edelleen hyvin suuria: energian saatavuus ja hinta Euroopassa, sodan kehittyminen, Kiinan rooli, stagflaatio jne.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dirty="0"/>
              <a:t>Teknologiateollisuuden kysyntä alkanut heikentyä Suomessa.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dirty="0"/>
              <a:t>Teknologiateollisuuden euromääräinen tilauskertymä edelleen kohtuullisella tasolla.</a:t>
            </a:r>
          </a:p>
          <a:p>
            <a:pPr marL="642782" lvl="1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200" dirty="0"/>
              <a:t>Kohonneen hintatason myötä reaalisen tilauskertymän kehitys kuitenkin melko vaatimatonta.</a:t>
            </a:r>
          </a:p>
          <a:p>
            <a:pPr marL="2965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dirty="0"/>
              <a:t>Odotettavissa on, että tilanne heikkenee vähitellen, nopeaa pudotusta ei näköpiirissä.</a:t>
            </a:r>
          </a:p>
          <a:p>
            <a:pPr marL="767882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200" dirty="0"/>
              <a:t>Työllisyydessä tilanne alkaa näkyä ensi vuoden alkupuoliskolla.</a:t>
            </a:r>
          </a:p>
          <a:p>
            <a:pPr marL="2965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dirty="0"/>
              <a:t>Työmarkkinoilla riski kustannuskilpailukyvyn heikkenemisestä kasvanut.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1DC11B62-82CC-4782-8C0B-21C0007614F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0922604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76A2C8A8-E975-4F60-9E0C-95981487E06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Kommenttipuheenvuoro</a:t>
            </a:r>
          </a:p>
          <a:p>
            <a:endParaRPr lang="fi-FI" dirty="0"/>
          </a:p>
          <a:p>
            <a:r>
              <a:rPr lang="fi-FI" sz="1800" dirty="0"/>
              <a:t>Toimitusjohtaja Jaakko Hirvola</a:t>
            </a:r>
          </a:p>
          <a:p>
            <a:endParaRPr lang="fi-FI" sz="1800" dirty="0"/>
          </a:p>
          <a:p>
            <a:r>
              <a:rPr lang="fi-FI" sz="1800" dirty="0"/>
              <a:t>Varatoimitusjohtaja Minna Helle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69EB4FE9-8670-44AF-BFF3-A44376C91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16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477DAF8-4E0B-4B68-A309-A79AE8852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9FC2-AB49-4BC7-8E34-F35776C6F0E4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8D49A78-5FDC-4E59-B788-E2EB1E4F9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32157628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25165083-82DB-4E44-8B62-0436D46FE3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1623" y="1995686"/>
            <a:ext cx="7440754" cy="1797617"/>
          </a:xfrm>
        </p:spPr>
        <p:txBody>
          <a:bodyPr>
            <a:noAutofit/>
          </a:bodyPr>
          <a:lstStyle/>
          <a:p>
            <a:r>
              <a:rPr lang="fi-FI" sz="2000" dirty="0"/>
              <a:t>Talous kääntyy Euroopassa taantumaan – Suomi seuraa perässä</a:t>
            </a:r>
          </a:p>
          <a:p>
            <a:endParaRPr lang="fi-FI" sz="1600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829D7C96-6092-444C-B8F9-982503A61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2F7CDC9-FE49-461B-8232-A859BAC78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A29F8-3631-43D8-937B-CB2D984A1FF3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CA72096-0DE0-44E3-9830-9DCC21150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72776827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1FD0014-CD75-481A-A3A6-860DE62B96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2540"/>
          </a:xfrm>
        </p:spPr>
        <p:txBody>
          <a:bodyPr/>
          <a:lstStyle/>
          <a:p>
            <a:r>
              <a:rPr lang="fi-FI" dirty="0"/>
              <a:t>Eurooppa taantumassa viimeistään vuoden viimeisellä neljänneksellä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59947D8-4933-4C79-B13B-2B0DD9B3A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2181966-A4FD-459E-9691-D2CACC21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B76D70A-5CCE-47AB-A1F9-7E45D8A0B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550D66C-AA58-4B32-9253-8DB410D4438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Markit</a:t>
            </a:r>
          </a:p>
        </p:txBody>
      </p:sp>
      <p:graphicFrame>
        <p:nvGraphicFramePr>
          <p:cNvPr id="11" name="Sisällön paikkamerkki 10">
            <a:extLst>
              <a:ext uri="{FF2B5EF4-FFF2-40B4-BE49-F238E27FC236}">
                <a16:creationId xmlns:a16="http://schemas.microsoft.com/office/drawing/2014/main" id="{3A23A9AF-CC98-4FBC-A917-DCD4B1F79E91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529894095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Macrobond document" r:id="rId4" imgW="13193184" imgH="5572640" progId="Mbnd.mbnd">
                  <p:embed/>
                </p:oleObj>
              </mc:Choice>
              <mc:Fallback>
                <p:oleObj name="Macrobond document" r:id="rId4" imgW="13193184" imgH="5572640" progId="Mbnd.mbnd">
                  <p:embed/>
                  <p:pic>
                    <p:nvPicPr>
                      <p:cNvPr id="11" name="Sisällön paikkamerkki 10">
                        <a:extLst>
                          <a:ext uri="{FF2B5EF4-FFF2-40B4-BE49-F238E27FC236}">
                            <a16:creationId xmlns:a16="http://schemas.microsoft.com/office/drawing/2014/main" id="{3A23A9AF-CC98-4FBC-A917-DCD4B1F79E9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8907755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1FD0014-CD75-481A-A3A6-860DE62B96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2540"/>
          </a:xfrm>
        </p:spPr>
        <p:txBody>
          <a:bodyPr/>
          <a:lstStyle/>
          <a:p>
            <a:r>
              <a:rPr lang="fi-FI" dirty="0"/>
              <a:t>Teollisuudessa tuotanto kääntynyt laskuun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59947D8-4933-4C79-B13B-2B0DD9B3A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2181966-A4FD-459E-9691-D2CACC21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B76D70A-5CCE-47AB-A1F9-7E45D8A0B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550D66C-AA58-4B32-9253-8DB410D4438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Markit</a:t>
            </a:r>
          </a:p>
        </p:txBody>
      </p:sp>
      <p:graphicFrame>
        <p:nvGraphicFramePr>
          <p:cNvPr id="21" name="Sisällön paikkamerkki 20">
            <a:extLst>
              <a:ext uri="{FF2B5EF4-FFF2-40B4-BE49-F238E27FC236}">
                <a16:creationId xmlns:a16="http://schemas.microsoft.com/office/drawing/2014/main" id="{C36236B9-A7A2-4CEC-91F2-B85001D7E06D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979362776"/>
              </p:ext>
            </p:extLst>
          </p:nvPr>
        </p:nvGraphicFramePr>
        <p:xfrm>
          <a:off x="384175" y="1111250"/>
          <a:ext cx="8334375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Macrobond document" r:id="rId4" imgW="13193184" imgH="5572640" progId="Mbnd.mbnd">
                  <p:embed/>
                </p:oleObj>
              </mc:Choice>
              <mc:Fallback>
                <p:oleObj name="Macrobond document" r:id="rId4" imgW="13193184" imgH="5572640" progId="Mbnd.mbnd">
                  <p:embed/>
                  <p:pic>
                    <p:nvPicPr>
                      <p:cNvPr id="21" name="Sisällön paikkamerkki 20">
                        <a:extLst>
                          <a:ext uri="{FF2B5EF4-FFF2-40B4-BE49-F238E27FC236}">
                            <a16:creationId xmlns:a16="http://schemas.microsoft.com/office/drawing/2014/main" id="{C36236B9-A7A2-4CEC-91F2-B85001D7E0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4175" y="1111250"/>
                        <a:ext cx="8334375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6943401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03BBF1FD-9DE0-41D6-BE9F-50764DBB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173C5A0-0E27-4167-9C0B-B2000126C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B74EA60-A953-4FE4-853C-7A9957BA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733E520-6A08-4E9C-973B-B665E50E185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Eurostat, CPB, </a:t>
            </a:r>
            <a:r>
              <a:rPr lang="fi-FI" dirty="0" err="1"/>
              <a:t>Macrobond</a:t>
            </a:r>
            <a:endParaRPr lang="fi-FI" dirty="0"/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77D08159-59A8-4D26-8835-EADDC01FB2C4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573063467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Macrobond document" r:id="rId4" imgW="13193184" imgH="5572640" progId="Mbnd.mbnd">
                  <p:embed/>
                </p:oleObj>
              </mc:Choice>
              <mc:Fallback>
                <p:oleObj name="Macrobond document" r:id="rId4" imgW="13193184" imgH="5572640" progId="Mbnd.mbnd">
                  <p:embed/>
                  <p:pic>
                    <p:nvPicPr>
                      <p:cNvPr id="9" name="Sisällön paikkamerkki 8">
                        <a:extLst>
                          <a:ext uri="{FF2B5EF4-FFF2-40B4-BE49-F238E27FC236}">
                            <a16:creationId xmlns:a16="http://schemas.microsoft.com/office/drawing/2014/main" id="{77D08159-59A8-4D26-8835-EADDC01FB2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ACB64D57-2C65-4115-B822-B4E241BFDD56}"/>
              </a:ext>
            </a:extLst>
          </p:cNvPr>
          <p:cNvSpPr txBox="1"/>
          <p:nvPr/>
        </p:nvSpPr>
        <p:spPr>
          <a:xfrm>
            <a:off x="781007" y="940812"/>
            <a:ext cx="4525392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Teollisuustuotannon volyymi-indeksi </a:t>
            </a:r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7E75BD30-45EA-416E-8741-70B2B991110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Saksan teollisuus on vaikeuksissa</a:t>
            </a:r>
          </a:p>
        </p:txBody>
      </p:sp>
    </p:spTree>
    <p:extLst>
      <p:ext uri="{BB962C8B-B14F-4D97-AF65-F5344CB8AC3E}">
        <p14:creationId xmlns:p14="http://schemas.microsoft.com/office/powerpoint/2010/main" val="3383361648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Kuluttajien luottamus euroalueella on poikkeuksellisen heikolla tasolla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Kausipuhdistettu sarja</a:t>
            </a:r>
          </a:p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Euroopan komissio</a:t>
            </a:r>
          </a:p>
        </p:txBody>
      </p:sp>
      <p:graphicFrame>
        <p:nvGraphicFramePr>
          <p:cNvPr id="15" name="Sisällön paikkamerkki 14">
            <a:extLst>
              <a:ext uri="{FF2B5EF4-FFF2-40B4-BE49-F238E27FC236}">
                <a16:creationId xmlns:a16="http://schemas.microsoft.com/office/drawing/2014/main" id="{830EC803-2294-4FEE-8381-44C961AE45A6}"/>
              </a:ext>
            </a:extLst>
          </p:cNvPr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96875" y="1106488"/>
          <a:ext cx="8359775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Macrobond document" r:id="rId3" imgW="13193184" imgH="5578040" progId="Mbnd.mbnd">
                  <p:embed/>
                </p:oleObj>
              </mc:Choice>
              <mc:Fallback>
                <p:oleObj name="Macrobond document" r:id="rId3" imgW="13193184" imgH="5578040" progId="Mbnd.mbnd">
                  <p:embed/>
                  <p:pic>
                    <p:nvPicPr>
                      <p:cNvPr id="15" name="Sisällön paikkamerkki 14">
                        <a:extLst>
                          <a:ext uri="{FF2B5EF4-FFF2-40B4-BE49-F238E27FC236}">
                            <a16:creationId xmlns:a16="http://schemas.microsoft.com/office/drawing/2014/main" id="{830EC803-2294-4FEE-8381-44C961AE45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6875" y="1106488"/>
                        <a:ext cx="8359775" cy="353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8178236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179512" y="224901"/>
            <a:ext cx="7992000" cy="648000"/>
          </a:xfrm>
        </p:spPr>
        <p:txBody>
          <a:bodyPr/>
          <a:lstStyle/>
          <a:p>
            <a:r>
              <a:rPr lang="fi-FI" dirty="0"/>
              <a:t>Kuluttajien luottamus on poikkeuksellisen heikolla tasolla myös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11" name="Sisällön paikkamerkki 10">
            <a:extLst>
              <a:ext uri="{FF2B5EF4-FFF2-40B4-BE49-F238E27FC236}">
                <a16:creationId xmlns:a16="http://schemas.microsoft.com/office/drawing/2014/main" id="{6D8D58D6-B048-4979-BF7C-ECF03970FDFE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181721498"/>
              </p:ext>
            </p:extLst>
          </p:nvPr>
        </p:nvGraphicFramePr>
        <p:xfrm>
          <a:off x="392113" y="1106488"/>
          <a:ext cx="8369300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1" name="Sisällön paikkamerkki 10">
                        <a:extLst>
                          <a:ext uri="{FF2B5EF4-FFF2-40B4-BE49-F238E27FC236}">
                            <a16:creationId xmlns:a16="http://schemas.microsoft.com/office/drawing/2014/main" id="{6D8D58D6-B048-4979-BF7C-ECF03970FD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2113" y="1106488"/>
                        <a:ext cx="8369300" cy="353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815DB812-F904-48F1-9852-B67975901CAC}"/>
              </a:ext>
            </a:extLst>
          </p:cNvPr>
          <p:cNvSpPr txBox="1"/>
          <p:nvPr/>
        </p:nvSpPr>
        <p:spPr>
          <a:xfrm>
            <a:off x="740381" y="989109"/>
            <a:ext cx="3816424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Kuluttajien luottamus Suomessa, saldoluku</a:t>
            </a:r>
          </a:p>
        </p:txBody>
      </p:sp>
    </p:spTree>
    <p:extLst>
      <p:ext uri="{BB962C8B-B14F-4D97-AF65-F5344CB8AC3E}">
        <p14:creationId xmlns:p14="http://schemas.microsoft.com/office/powerpoint/2010/main" val="3646882213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4BB0440D-C81A-46A2-A992-15D38EB5099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04103" y="452243"/>
            <a:ext cx="7935794" cy="442586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dirty="0"/>
              <a:t>Tilanne alkaa vähitellen vaikeutua myös Suomessa</a:t>
            </a:r>
          </a:p>
          <a:p>
            <a:pPr>
              <a:lnSpc>
                <a:spcPct val="100000"/>
              </a:lnSpc>
            </a:pPr>
            <a:endParaRPr lang="fi-FI" sz="1600" dirty="0"/>
          </a:p>
          <a:p>
            <a:pPr marL="3537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600" dirty="0"/>
              <a:t>Yritysten odotukset tulevasta erittäin heikolla tasolla.</a:t>
            </a:r>
          </a:p>
          <a:p>
            <a:pPr marL="3537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fi-FI" sz="1600" dirty="0">
              <a:solidFill>
                <a:schemeClr val="bg1"/>
              </a:solidFill>
            </a:endParaRPr>
          </a:p>
          <a:p>
            <a:pPr marL="3537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600" dirty="0">
                <a:solidFill>
                  <a:schemeClr val="bg1"/>
                </a:solidFill>
              </a:rPr>
              <a:t>Kysyntä alkanut heikentyä.</a:t>
            </a:r>
          </a:p>
          <a:p>
            <a:pPr marL="3537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fi-FI" sz="1600" dirty="0"/>
          </a:p>
          <a:p>
            <a:pPr marL="3537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600" dirty="0">
                <a:solidFill>
                  <a:schemeClr val="bg1"/>
                </a:solidFill>
              </a:rPr>
              <a:t>Tilauskertymä ja tilauskanta kuitenkin edelleen kohtaisen hyvällä tasolla. </a:t>
            </a:r>
            <a:r>
              <a:rPr lang="fi-FI" sz="1600" dirty="0"/>
              <a:t>Tilauskertymää kasvattaa korkea hintataso.</a:t>
            </a:r>
          </a:p>
          <a:p>
            <a:pPr marL="3537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fi-FI" sz="1600" dirty="0"/>
          </a:p>
          <a:p>
            <a:pPr marL="3537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600" dirty="0"/>
              <a:t>Osalla yrityksistä isoja kannattavuushaasteita. Energian hinnan kehitys iso uhkatekijä kannattavuudelle.</a:t>
            </a:r>
          </a:p>
          <a:p>
            <a:pPr marL="3537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fi-FI" sz="1600" dirty="0">
              <a:solidFill>
                <a:schemeClr val="bg1"/>
              </a:solidFill>
            </a:endParaRPr>
          </a:p>
          <a:p>
            <a:pPr marL="3537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600" dirty="0"/>
              <a:t>Henkilöstömäärä kasvoi edelleen, mutta selvästi hitaammin kuin aiemmin.</a:t>
            </a:r>
            <a:endParaRPr lang="fi-FI" sz="1600" dirty="0">
              <a:solidFill>
                <a:schemeClr val="bg1"/>
              </a:solidFill>
            </a:endParaRPr>
          </a:p>
          <a:p>
            <a:pPr lvl="1">
              <a:lnSpc>
                <a:spcPct val="100000"/>
              </a:lnSpc>
            </a:pPr>
            <a:endParaRPr lang="fi-FI" sz="1200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9FB9D53A-29BA-4917-A69D-C33A4A728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22D1770-AB6E-4312-B195-7F88B9AFA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0D0A-99B9-48FE-8B08-047EE10ADBDA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8AADB30-7758-4072-A27D-92205D017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73167509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A6BA6934-E30C-4F12-AE1E-CFCC257F08A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Teollisuuden suhdanneodotukset erittäin </a:t>
            </a:r>
            <a:r>
              <a:rPr lang="fi-FI"/>
              <a:t>heikolla tasolla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4342BBB9-B628-4B8C-AE5B-1F9846895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24EC125-67F5-46D8-B415-27E2E97A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2.11.2022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7B14554-477A-4FCE-891C-80071C901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A2D274F8-4128-43BA-BBEF-8DF7D91DAD73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235104821"/>
              </p:ext>
            </p:extLst>
          </p:nvPr>
        </p:nvGraphicFramePr>
        <p:xfrm>
          <a:off x="179512" y="1103313"/>
          <a:ext cx="8784976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2CE36BE-B2AC-40D4-A80C-05396E1CFE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</a:t>
            </a:r>
            <a:r>
              <a:rPr lang="fi-FI" dirty="0" err="1"/>
              <a:t>EK:n</a:t>
            </a:r>
            <a:r>
              <a:rPr lang="fi-FI" dirty="0"/>
              <a:t> suhdannebarometri</a:t>
            </a:r>
          </a:p>
        </p:txBody>
      </p:sp>
      <p:graphicFrame>
        <p:nvGraphicFramePr>
          <p:cNvPr id="11" name="Taulukko 10">
            <a:extLst>
              <a:ext uri="{FF2B5EF4-FFF2-40B4-BE49-F238E27FC236}">
                <a16:creationId xmlns:a16="http://schemas.microsoft.com/office/drawing/2014/main" id="{5CE7DE14-02FE-48F1-811D-44C96FD6C1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457243"/>
              </p:ext>
            </p:extLst>
          </p:nvPr>
        </p:nvGraphicFramePr>
        <p:xfrm>
          <a:off x="641872" y="2499742"/>
          <a:ext cx="8208907" cy="50405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56505">
                  <a:extLst>
                    <a:ext uri="{9D8B030D-6E8A-4147-A177-3AD203B41FA5}">
                      <a16:colId xmlns:a16="http://schemas.microsoft.com/office/drawing/2014/main" val="3019627360"/>
                    </a:ext>
                  </a:extLst>
                </a:gridCol>
                <a:gridCol w="456505">
                  <a:extLst>
                    <a:ext uri="{9D8B030D-6E8A-4147-A177-3AD203B41FA5}">
                      <a16:colId xmlns:a16="http://schemas.microsoft.com/office/drawing/2014/main" val="2280755837"/>
                    </a:ext>
                  </a:extLst>
                </a:gridCol>
                <a:gridCol w="456505">
                  <a:extLst>
                    <a:ext uri="{9D8B030D-6E8A-4147-A177-3AD203B41FA5}">
                      <a16:colId xmlns:a16="http://schemas.microsoft.com/office/drawing/2014/main" val="4258328662"/>
                    </a:ext>
                  </a:extLst>
                </a:gridCol>
                <a:gridCol w="456505">
                  <a:extLst>
                    <a:ext uri="{9D8B030D-6E8A-4147-A177-3AD203B41FA5}">
                      <a16:colId xmlns:a16="http://schemas.microsoft.com/office/drawing/2014/main" val="2737041714"/>
                    </a:ext>
                  </a:extLst>
                </a:gridCol>
                <a:gridCol w="456505">
                  <a:extLst>
                    <a:ext uri="{9D8B030D-6E8A-4147-A177-3AD203B41FA5}">
                      <a16:colId xmlns:a16="http://schemas.microsoft.com/office/drawing/2014/main" val="1636646643"/>
                    </a:ext>
                  </a:extLst>
                </a:gridCol>
                <a:gridCol w="456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6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65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65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5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65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53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5336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55336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55336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55336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55336">
                  <a:extLst>
                    <a:ext uri="{9D8B030D-6E8A-4147-A177-3AD203B41FA5}">
                      <a16:colId xmlns:a16="http://schemas.microsoft.com/office/drawing/2014/main" val="2330874930"/>
                    </a:ext>
                  </a:extLst>
                </a:gridCol>
                <a:gridCol w="455336">
                  <a:extLst>
                    <a:ext uri="{9D8B030D-6E8A-4147-A177-3AD203B41FA5}">
                      <a16:colId xmlns:a16="http://schemas.microsoft.com/office/drawing/2014/main" val="2999849335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2005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2006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2007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Tekstiruutu 11">
            <a:extLst>
              <a:ext uri="{FF2B5EF4-FFF2-40B4-BE49-F238E27FC236}">
                <a16:creationId xmlns:a16="http://schemas.microsoft.com/office/drawing/2014/main" id="{FDF6B550-9DF5-4DBA-A825-534C3473D8A5}"/>
              </a:ext>
            </a:extLst>
          </p:cNvPr>
          <p:cNvSpPr txBox="1"/>
          <p:nvPr/>
        </p:nvSpPr>
        <p:spPr>
          <a:xfrm>
            <a:off x="611560" y="1012699"/>
            <a:ext cx="2808312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>
                <a:solidFill>
                  <a:srgbClr val="000000"/>
                </a:solidFill>
              </a:rPr>
              <a:t>Teollisuuden suhdannetilanne, saldoluku</a:t>
            </a:r>
          </a:p>
        </p:txBody>
      </p:sp>
    </p:spTree>
    <p:extLst>
      <p:ext uri="{BB962C8B-B14F-4D97-AF65-F5344CB8AC3E}">
        <p14:creationId xmlns:p14="http://schemas.microsoft.com/office/powerpoint/2010/main" val="4201539286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4015653-d442-4718-8e0e-140bab151380">
      <UserInfo>
        <DisplayName>Forsman Daniel</DisplayName>
        <AccountId>38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54E2ACC82FC5948B3BC53EE2688E412" ma:contentTypeVersion="11" ma:contentTypeDescription="Luo uusi asiakirja." ma:contentTypeScope="" ma:versionID="5fda56d5065e715db5d1a84803b3c218">
  <xsd:schema xmlns:xsd="http://www.w3.org/2001/XMLSchema" xmlns:xs="http://www.w3.org/2001/XMLSchema" xmlns:p="http://schemas.microsoft.com/office/2006/metadata/properties" xmlns:ns3="18888a3a-9613-4736-b8cf-f212d38d32e5" xmlns:ns4="f4015653-d442-4718-8e0e-140bab151380" targetNamespace="http://schemas.microsoft.com/office/2006/metadata/properties" ma:root="true" ma:fieldsID="03e223eeee9631e49b4eb743440104a7" ns3:_="" ns4:_="">
    <xsd:import namespace="18888a3a-9613-4736-b8cf-f212d38d32e5"/>
    <xsd:import namespace="f4015653-d442-4718-8e0e-140bab1513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88a3a-9613-4736-b8cf-f212d38d32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015653-d442-4718-8e0e-140bab15138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3AC004-C085-4D53-BC3A-BFB6D15CF169}">
  <ds:schemaRefs>
    <ds:schemaRef ds:uri="http://schemas.microsoft.com/office/2006/metadata/properties"/>
    <ds:schemaRef ds:uri="http://schemas.microsoft.com/office/infopath/2007/PartnerControls"/>
    <ds:schemaRef ds:uri="f4015653-d442-4718-8e0e-140bab151380"/>
  </ds:schemaRefs>
</ds:datastoreItem>
</file>

<file path=customXml/itemProps2.xml><?xml version="1.0" encoding="utf-8"?>
<ds:datastoreItem xmlns:ds="http://schemas.openxmlformats.org/officeDocument/2006/customXml" ds:itemID="{0EA2ECDA-83CE-4AD3-BC65-9F6821763B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888a3a-9613-4736-b8cf-f212d38d32e5"/>
    <ds:schemaRef ds:uri="f4015653-d442-4718-8e0e-140bab1513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159B844-F195-4D26-97DD-6E2B728D2A0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14602</TotalTime>
  <Words>664</Words>
  <Application>Microsoft Office PowerPoint</Application>
  <PresentationFormat>Näytössä katseltava esitys (16:9)</PresentationFormat>
  <Paragraphs>237</Paragraphs>
  <Slides>16</Slides>
  <Notes>7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20" baseType="lpstr">
      <vt:lpstr>Arial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Kaijomaa Helvi</cp:lastModifiedBy>
  <cp:revision>118</cp:revision>
  <cp:lastPrinted>2016-06-09T07:47:11Z</cp:lastPrinted>
  <dcterms:created xsi:type="dcterms:W3CDTF">2019-10-17T09:08:24Z</dcterms:created>
  <dcterms:modified xsi:type="dcterms:W3CDTF">2022-11-02T09:30:43Z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0x010100B54E2ACC82FC5948B3BC53EE2688E412</vt:lpwstr>
  </property>
  <property fmtid="{D5CDD505-2E9C-101B-9397-08002B2CF9AE}" pid="28" name="TyoryhmanNimi">
    <vt:lpwstr>Talous ja tilastot</vt:lpwstr>
  </property>
</Properties>
</file>