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17"/>
  </p:notesMasterIdLst>
  <p:handoutMasterIdLst>
    <p:handoutMasterId r:id="rId18"/>
  </p:handoutMasterIdLst>
  <p:sldIdLst>
    <p:sldId id="264" r:id="rId4"/>
    <p:sldId id="267" r:id="rId5"/>
    <p:sldId id="262" r:id="rId6"/>
    <p:sldId id="268" r:id="rId7"/>
    <p:sldId id="269" r:id="rId8"/>
    <p:sldId id="270" r:id="rId9"/>
    <p:sldId id="271" r:id="rId10"/>
    <p:sldId id="272" r:id="rId11"/>
    <p:sldId id="276" r:id="rId12"/>
    <p:sldId id="273" r:id="rId13"/>
    <p:sldId id="274" r:id="rId14"/>
    <p:sldId id="275" r:id="rId15"/>
    <p:sldId id="278" r:id="rId1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C2AD5-CEB1-4491-AC92-945A6307FCB1}" v="110" dt="2022-12-23T11:26:55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9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49"/>
            <a:ext cx="7171200" cy="46565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46278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9" name="Tekstin paikkamerkki 2">
            <a:extLst>
              <a:ext uri="{FF2B5EF4-FFF2-40B4-BE49-F238E27FC236}">
                <a16:creationId xmlns:a16="http://schemas.microsoft.com/office/drawing/2014/main" id="{78D94F0C-35FF-3B43-88BA-1DD2020DBB57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57176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1"/>
            <a:ext cx="5529600" cy="48010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48010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8125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7945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49"/>
            <a:ext cx="7992000" cy="82116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010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1934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473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1CE8E0-3002-6540-AB4A-44A213CCD1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0795" algn="r"/>
            <a:r>
              <a:rPr lang="en-GB" dirty="0">
                <a:latin typeface="Verdana"/>
                <a:ea typeface="Verdana"/>
              </a:rPr>
              <a:t>EU Policy Priorities (Q1-Q2 2023)</a:t>
            </a:r>
            <a:endParaRPr lang="fi-FI" dirty="0">
              <a:latin typeface="Verdana"/>
              <a:ea typeface="Verdana"/>
            </a:endParaRPr>
          </a:p>
          <a:p>
            <a:pPr marL="10795" algn="r"/>
            <a:r>
              <a:rPr lang="en-GB" sz="1200" b="0" dirty="0"/>
              <a:t>Jussi Mäkinen &amp; Henrique Laitenberger</a:t>
            </a:r>
          </a:p>
          <a:p>
            <a:pPr marL="10795" algn="r"/>
            <a:r>
              <a:rPr lang="en-GB" sz="1200" dirty="0"/>
              <a:t>16 December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10B4546-3353-FD47-A7A9-0CAD0210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938129-1BFB-EE43-877B-C251030C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0E6F-8D33-4515-8E96-EC6D63C57588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5993C4-190E-3143-88DA-769C2A43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581731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21F4B6C-A6D6-2E4C-AE85-AFFA7BA1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1AD1B13-7BD1-D145-8B1A-63F54A38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B8F0C9-2681-7A45-8F04-E18EFE8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398DA3B-7EEC-6D47-A01E-0E7FB97FF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12CAFF-BFB9-3047-A7CE-CA53149FA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6766" y="576647"/>
            <a:ext cx="7171200" cy="465655"/>
          </a:xfrm>
        </p:spPr>
        <p:txBody>
          <a:bodyPr/>
          <a:lstStyle/>
          <a:p>
            <a:r>
              <a:rPr lang="en-GB" dirty="0"/>
              <a:t>Upcoming Initiatives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D14439E-D515-42CD-ADAA-04F065BAB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362315"/>
              </p:ext>
            </p:extLst>
          </p:nvPr>
        </p:nvGraphicFramePr>
        <p:xfrm>
          <a:off x="331940" y="1086792"/>
          <a:ext cx="7012349" cy="147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037">
                  <a:extLst>
                    <a:ext uri="{9D8B030D-6E8A-4147-A177-3AD203B41FA5}">
                      <a16:colId xmlns:a16="http://schemas.microsoft.com/office/drawing/2014/main" val="552013255"/>
                    </a:ext>
                  </a:extLst>
                </a:gridCol>
                <a:gridCol w="1957946">
                  <a:extLst>
                    <a:ext uri="{9D8B030D-6E8A-4147-A177-3AD203B41FA5}">
                      <a16:colId xmlns:a16="http://schemas.microsoft.com/office/drawing/2014/main" val="2102892028"/>
                    </a:ext>
                  </a:extLst>
                </a:gridCol>
                <a:gridCol w="1726366">
                  <a:extLst>
                    <a:ext uri="{9D8B030D-6E8A-4147-A177-3AD203B41FA5}">
                      <a16:colId xmlns:a16="http://schemas.microsoft.com/office/drawing/2014/main" val="2727325243"/>
                    </a:ext>
                  </a:extLst>
                </a:gridCol>
              </a:tblGrid>
              <a:tr h="463888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Planned Adoption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16610"/>
                  </a:ext>
                </a:extLst>
              </a:tr>
              <a:tr h="463888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/>
                        <a:t>Initiative on virtual worlds, such as metaverse</a:t>
                      </a:r>
                      <a:endParaRPr lang="en-GB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Q2/2023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44803"/>
                  </a:ext>
                </a:extLst>
              </a:tr>
              <a:tr h="463888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TIF and Finnish initiatives for year of Skills 2023, incl. Cybersecurity Academy, learning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Future Skills and Work, Forerunner in Industry</a:t>
                      </a:r>
                    </a:p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Q3/2023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48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56859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752005-153D-4D93-99F6-7D2D4FCC35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Observation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DA4194-586D-47A9-BEA1-4A15E7F5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BB816-6E22-43A5-B0F2-1BB1A94F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5C09-30E4-468F-B4DD-3CFFB8A0562D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08558-EBF7-4AA1-9F89-031D982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217282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21F4B6C-A6D6-2E4C-AE85-AFFA7BA1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1AD1B13-7BD1-D145-8B1A-63F54A38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B8F0C9-2681-7A45-8F04-E18EFE8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398DA3B-7EEC-6D47-A01E-0E7FB97FF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12CAFF-BFB9-3047-A7CE-CA53149FA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7658" y="607419"/>
            <a:ext cx="7171200" cy="465655"/>
          </a:xfrm>
        </p:spPr>
        <p:txBody>
          <a:bodyPr/>
          <a:lstStyle/>
          <a:p>
            <a:r>
              <a:rPr lang="en-GB" dirty="0"/>
              <a:t>Ongoing Initiatives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D14439E-D515-42CD-ADAA-04F065BAB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07392"/>
              </p:ext>
            </p:extLst>
          </p:nvPr>
        </p:nvGraphicFramePr>
        <p:xfrm>
          <a:off x="395536" y="1073074"/>
          <a:ext cx="7416825" cy="210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55201325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10289202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27325243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3223071908"/>
                    </a:ext>
                  </a:extLst>
                </a:gridCol>
              </a:tblGrid>
              <a:tr h="304493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EU/National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16610"/>
                  </a:ext>
                </a:extLst>
              </a:tr>
              <a:tr h="315427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Corporate Sustainability Reporting 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Sustainable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363267"/>
                  </a:ext>
                </a:extLst>
              </a:tr>
              <a:tr h="304493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European Digital Identity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222791"/>
                  </a:ext>
                </a:extLst>
              </a:tr>
              <a:tr h="304493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Standardisation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195242"/>
                  </a:ext>
                </a:extLst>
              </a:tr>
              <a:tr h="304493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Directive on adequate minimum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Future Skills and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901952"/>
                  </a:ext>
                </a:extLst>
              </a:tr>
              <a:tr h="304493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/>
                        <a:t>Packaging and packaging waste Directive</a:t>
                      </a:r>
                      <a:endParaRPr lang="en-GB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Sustainable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Council / 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600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9912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21F4B6C-A6D6-2E4C-AE85-AFFA7BA1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1AD1B13-7BD1-D145-8B1A-63F54A38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B8F0C9-2681-7A45-8F04-E18EFE8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398DA3B-7EEC-6D47-A01E-0E7FB97FF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12CAFF-BFB9-3047-A7CE-CA53149FA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6766" y="576647"/>
            <a:ext cx="7171200" cy="465655"/>
          </a:xfrm>
        </p:spPr>
        <p:txBody>
          <a:bodyPr/>
          <a:lstStyle/>
          <a:p>
            <a:r>
              <a:rPr lang="en-GB" dirty="0"/>
              <a:t>Upcoming Initiatives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D14439E-D515-42CD-ADAA-04F065BAB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97939"/>
              </p:ext>
            </p:extLst>
          </p:nvPr>
        </p:nvGraphicFramePr>
        <p:xfrm>
          <a:off x="349135" y="1086792"/>
          <a:ext cx="6995154" cy="92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842">
                  <a:extLst>
                    <a:ext uri="{9D8B030D-6E8A-4147-A177-3AD203B41FA5}">
                      <a16:colId xmlns:a16="http://schemas.microsoft.com/office/drawing/2014/main" val="552013255"/>
                    </a:ext>
                  </a:extLst>
                </a:gridCol>
                <a:gridCol w="1957946">
                  <a:extLst>
                    <a:ext uri="{9D8B030D-6E8A-4147-A177-3AD203B41FA5}">
                      <a16:colId xmlns:a16="http://schemas.microsoft.com/office/drawing/2014/main" val="2102892028"/>
                    </a:ext>
                  </a:extLst>
                </a:gridCol>
                <a:gridCol w="1726366">
                  <a:extLst>
                    <a:ext uri="{9D8B030D-6E8A-4147-A177-3AD203B41FA5}">
                      <a16:colId xmlns:a16="http://schemas.microsoft.com/office/drawing/2014/main" val="2727325243"/>
                    </a:ext>
                  </a:extLst>
                </a:gridCol>
              </a:tblGrid>
              <a:tr h="463888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Planned Adoption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16610"/>
                  </a:ext>
                </a:extLst>
              </a:tr>
              <a:tr h="463888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REACH 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Sustainable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Q4/2023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69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2767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8" descr="A picture containing outdoor, tower&#10;&#10;Description automatically generated">
            <a:extLst>
              <a:ext uri="{FF2B5EF4-FFF2-40B4-BE49-F238E27FC236}">
                <a16:creationId xmlns:a16="http://schemas.microsoft.com/office/drawing/2014/main" id="{7013BF05-38AC-4B31-9B00-1129496435B0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5" r="23755"/>
          <a:stretch>
            <a:fillRect/>
          </a:stretch>
        </p:blipFill>
        <p:spPr>
          <a:xfrm>
            <a:off x="5091113" y="0"/>
            <a:ext cx="4052887" cy="5143500"/>
          </a:xfr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536A4-7503-431F-9884-F15F3D1A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6C22-45A8-47B5-A6D7-BB7CD2C4EB10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06C32-FD55-4FEB-88A3-02CC1C84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9D466C-AFE9-42BB-8E48-F5653919B49E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pPr marL="364500" indent="-342900">
              <a:buFont typeface="+mj-lt"/>
              <a:buAutoNum type="arabicPeriod"/>
            </a:pPr>
            <a:r>
              <a:rPr lang="en-GB" dirty="0"/>
              <a:t>Overview</a:t>
            </a:r>
          </a:p>
          <a:p>
            <a:pPr marL="364500" indent="-342900">
              <a:buFont typeface="+mj-lt"/>
              <a:buAutoNum type="arabicPeriod"/>
            </a:pPr>
            <a:r>
              <a:rPr lang="en-GB" dirty="0"/>
              <a:t>High Priority</a:t>
            </a:r>
          </a:p>
          <a:p>
            <a:pPr marL="364500" indent="-342900">
              <a:buFont typeface="+mj-lt"/>
              <a:buAutoNum type="arabicPeriod"/>
            </a:pPr>
            <a:r>
              <a:rPr lang="en-GB" dirty="0"/>
              <a:t>Medium Priority</a:t>
            </a:r>
          </a:p>
          <a:p>
            <a:pPr marL="364500" indent="-342900">
              <a:buFont typeface="+mj-lt"/>
              <a:buAutoNum type="arabicPeriod"/>
            </a:pPr>
            <a:r>
              <a:rPr lang="en-GB" dirty="0"/>
              <a:t>Observation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1B490-3DC3-43FA-9AD1-B898C56A8F3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B7AC80-3F6E-40BE-853D-4A01A3EB7C01}"/>
              </a:ext>
            </a:extLst>
          </p:cNvPr>
          <p:cNvSpPr txBox="1"/>
          <p:nvPr/>
        </p:nvSpPr>
        <p:spPr>
          <a:xfrm>
            <a:off x="5500381" y="4948014"/>
            <a:ext cx="3816424" cy="16503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600" spc="-40" dirty="0">
                <a:solidFill>
                  <a:schemeClr val="bg1"/>
                </a:solidFill>
              </a:rPr>
              <a:t>Picture Credit: Dimitris </a:t>
            </a:r>
            <a:r>
              <a:rPr lang="en-GB" sz="600" spc="-40" dirty="0" err="1">
                <a:solidFill>
                  <a:schemeClr val="bg1"/>
                </a:solidFill>
              </a:rPr>
              <a:t>Vetsikas</a:t>
            </a:r>
            <a:r>
              <a:rPr lang="en-GB" sz="600" spc="-40" dirty="0">
                <a:solidFill>
                  <a:schemeClr val="bg1"/>
                </a:solidFill>
              </a:rPr>
              <a:t> from Pixabay</a:t>
            </a:r>
          </a:p>
        </p:txBody>
      </p:sp>
    </p:spTree>
    <p:extLst>
      <p:ext uri="{BB962C8B-B14F-4D97-AF65-F5344CB8AC3E}">
        <p14:creationId xmlns:p14="http://schemas.microsoft.com/office/powerpoint/2010/main" val="39543291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21F4B6C-A6D6-2E4C-AE85-AFFA7BA1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1AD1B13-7BD1-D145-8B1A-63F54A38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B8F0C9-2681-7A45-8F04-E18EFE8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398DA3B-7EEC-6D47-A01E-0E7FB97FF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3D280C4-5884-CD4D-B205-04D53031E898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15616" y="1059582"/>
            <a:ext cx="7171200" cy="3600400"/>
          </a:xfrm>
        </p:spPr>
        <p:txBody>
          <a:bodyPr>
            <a:noAutofit/>
          </a:bodyPr>
          <a:lstStyle/>
          <a:p>
            <a:r>
              <a:rPr lang="en-GB" sz="1200" b="1" dirty="0">
                <a:solidFill>
                  <a:srgbClr val="00B050"/>
                </a:solidFill>
              </a:rPr>
              <a:t>High Priority</a:t>
            </a:r>
          </a:p>
          <a:p>
            <a:pPr lvl="1"/>
            <a:r>
              <a:rPr lang="en-GB" sz="1100" dirty="0"/>
              <a:t>Active advocacy efforts before EU institutions</a:t>
            </a:r>
          </a:p>
          <a:p>
            <a:pPr lvl="1"/>
            <a:r>
              <a:rPr lang="en-GB" sz="1100" dirty="0"/>
              <a:t>Prepare written advocacy materials (e.g., position papers) </a:t>
            </a:r>
          </a:p>
          <a:p>
            <a:pPr lvl="1"/>
            <a:r>
              <a:rPr lang="en-GB" sz="1100" dirty="0"/>
              <a:t>Work closely with TIF experts and members</a:t>
            </a:r>
          </a:p>
          <a:p>
            <a:r>
              <a:rPr lang="en-GB" sz="1200" b="1" dirty="0">
                <a:solidFill>
                  <a:schemeClr val="accent6">
                    <a:lumMod val="50000"/>
                  </a:schemeClr>
                </a:solidFill>
              </a:rPr>
              <a:t>Medium Priority</a:t>
            </a:r>
          </a:p>
          <a:p>
            <a:pPr lvl="1"/>
            <a:r>
              <a:rPr lang="en-GB" sz="1100" dirty="0"/>
              <a:t>Observe closely and react to key developments</a:t>
            </a:r>
          </a:p>
          <a:p>
            <a:pPr lvl="1"/>
            <a:r>
              <a:rPr lang="en-GB" sz="1100" dirty="0"/>
              <a:t>Prepare written advocacy materials </a:t>
            </a:r>
            <a:r>
              <a:rPr lang="en-GB" sz="1100" u="sng" dirty="0"/>
              <a:t>if needed</a:t>
            </a:r>
            <a:r>
              <a:rPr lang="en-GB" sz="1100" dirty="0"/>
              <a:t> according to substance units and/or members</a:t>
            </a:r>
          </a:p>
          <a:p>
            <a:pPr lvl="1"/>
            <a:r>
              <a:rPr lang="en-GB" sz="1100" dirty="0"/>
              <a:t>Report regularly to substance units and members</a:t>
            </a:r>
          </a:p>
          <a:p>
            <a:r>
              <a:rPr lang="en-GB" sz="1200" b="1" dirty="0">
                <a:solidFill>
                  <a:srgbClr val="C00000"/>
                </a:solidFill>
              </a:rPr>
              <a:t>Observation</a:t>
            </a:r>
          </a:p>
          <a:p>
            <a:pPr lvl="1"/>
            <a:r>
              <a:rPr lang="en-GB" sz="1100" dirty="0"/>
              <a:t>Monitoring</a:t>
            </a:r>
          </a:p>
          <a:p>
            <a:pPr lvl="1"/>
            <a:r>
              <a:rPr lang="en-GB" sz="1100" dirty="0"/>
              <a:t>No written advocacy materials</a:t>
            </a:r>
          </a:p>
          <a:p>
            <a:pPr lvl="1"/>
            <a:r>
              <a:rPr lang="en-GB" sz="1100" dirty="0"/>
              <a:t>Report essential developments to substance units and members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12CAFF-BFB9-3047-A7CE-CA53149FA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11510" y="666751"/>
            <a:ext cx="7171200" cy="465655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22381132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7102D5-67C2-48D7-A830-91CAEB48B3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High Priority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92B777-BA2C-497F-9F72-F1F4DB4D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70918-6F61-4184-82BA-1C156760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CD378-01EB-4810-9C8E-3D1469448D83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3B300-768F-4A98-BF47-6E081605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096249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21F4B6C-A6D6-2E4C-AE85-AFFA7BA1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1AD1B13-7BD1-D145-8B1A-63F54A38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B8F0C9-2681-7A45-8F04-E18EFE8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398DA3B-7EEC-6D47-A01E-0E7FB97FF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12CAFF-BFB9-3047-A7CE-CA53149FA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1520" y="586196"/>
            <a:ext cx="7171200" cy="465655"/>
          </a:xfrm>
        </p:spPr>
        <p:txBody>
          <a:bodyPr/>
          <a:lstStyle/>
          <a:p>
            <a:r>
              <a:rPr lang="en-GB" dirty="0"/>
              <a:t>Ongoing Initiatives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D14439E-D515-42CD-ADAA-04F065BAB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101485"/>
              </p:ext>
            </p:extLst>
          </p:nvPr>
        </p:nvGraphicFramePr>
        <p:xfrm>
          <a:off x="275771" y="1096697"/>
          <a:ext cx="8532365" cy="253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199">
                  <a:extLst>
                    <a:ext uri="{9D8B030D-6E8A-4147-A177-3AD203B41FA5}">
                      <a16:colId xmlns:a16="http://schemas.microsoft.com/office/drawing/2014/main" val="552013255"/>
                    </a:ext>
                  </a:extLst>
                </a:gridCol>
                <a:gridCol w="1860144">
                  <a:extLst>
                    <a:ext uri="{9D8B030D-6E8A-4147-A177-3AD203B41FA5}">
                      <a16:colId xmlns:a16="http://schemas.microsoft.com/office/drawing/2014/main" val="2102892028"/>
                    </a:ext>
                  </a:extLst>
                </a:gridCol>
                <a:gridCol w="1351272">
                  <a:extLst>
                    <a:ext uri="{9D8B030D-6E8A-4147-A177-3AD203B41FA5}">
                      <a16:colId xmlns:a16="http://schemas.microsoft.com/office/drawing/2014/main" val="2727325243"/>
                    </a:ext>
                  </a:extLst>
                </a:gridCol>
                <a:gridCol w="1635750">
                  <a:extLst>
                    <a:ext uri="{9D8B030D-6E8A-4147-A177-3AD203B41FA5}">
                      <a16:colId xmlns:a16="http://schemas.microsoft.com/office/drawing/2014/main" val="1653396382"/>
                    </a:ext>
                  </a:extLst>
                </a:gridCol>
              </a:tblGrid>
              <a:tr h="228265">
                <a:tc>
                  <a:txBody>
                    <a:bodyPr/>
                    <a:lstStyle/>
                    <a:p>
                      <a:r>
                        <a:rPr lang="en-GB" sz="900" noProof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/>
                        <a:t>EU/National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16610"/>
                  </a:ext>
                </a:extLst>
              </a:tr>
              <a:tr h="228265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 err="1"/>
                        <a:t>Ecodesign</a:t>
                      </a:r>
                      <a:r>
                        <a:rPr lang="en-GB" sz="900" noProof="0" dirty="0"/>
                        <a:t> for Sustainable Products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/>
                        <a:t>Sustainable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222791"/>
                  </a:ext>
                </a:extLst>
              </a:tr>
              <a:tr h="228265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Corporate Sustainability Due Diligence 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Sustainable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688417"/>
                  </a:ext>
                </a:extLst>
              </a:tr>
              <a:tr h="228265"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Cybersecurity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 + 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13684"/>
                  </a:ext>
                </a:extLst>
              </a:tr>
              <a:tr h="228265"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Data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195242"/>
                  </a:ext>
                </a:extLst>
              </a:tr>
              <a:tr h="252226">
                <a:tc>
                  <a:txBody>
                    <a:bodyPr/>
                    <a:lstStyle/>
                    <a:p>
                      <a:r>
                        <a:rPr lang="en-GB" sz="900" noProof="0"/>
                        <a:t>AI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06095"/>
                  </a:ext>
                </a:extLst>
              </a:tr>
              <a:tr h="228265"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OECD Minimal Taxation Agreement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Future Skills and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Council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 + 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097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VAT in Digital 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Council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52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Platform Work 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Future Skills and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590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Industrial Strategy – Industrial Forum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Forerunner in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Commission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909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Tech Industries of Finland EU24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All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 </a:t>
                      </a:r>
                      <a:r>
                        <a:rPr lang="en-GB" sz="900" noProof="0"/>
                        <a:t>+ National</a:t>
                      </a:r>
                      <a:endParaRPr lang="en-GB" sz="9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967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08300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21F4B6C-A6D6-2E4C-AE85-AFFA7BA1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1AD1B13-7BD1-D145-8B1A-63F54A38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B8F0C9-2681-7A45-8F04-E18EFE8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398DA3B-7EEC-6D47-A01E-0E7FB97FF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12CAFF-BFB9-3047-A7CE-CA53149FA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1520" y="606859"/>
            <a:ext cx="7171200" cy="465655"/>
          </a:xfrm>
        </p:spPr>
        <p:txBody>
          <a:bodyPr/>
          <a:lstStyle/>
          <a:p>
            <a:r>
              <a:rPr lang="en-GB" dirty="0"/>
              <a:t>Upcoming Initiatives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D14439E-D515-42CD-ADAA-04F065BAB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990667"/>
              </p:ext>
            </p:extLst>
          </p:nvPr>
        </p:nvGraphicFramePr>
        <p:xfrm>
          <a:off x="330976" y="1138023"/>
          <a:ext cx="7012288" cy="273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231">
                  <a:extLst>
                    <a:ext uri="{9D8B030D-6E8A-4147-A177-3AD203B41FA5}">
                      <a16:colId xmlns:a16="http://schemas.microsoft.com/office/drawing/2014/main" val="552013255"/>
                    </a:ext>
                  </a:extLst>
                </a:gridCol>
                <a:gridCol w="2017486">
                  <a:extLst>
                    <a:ext uri="{9D8B030D-6E8A-4147-A177-3AD203B41FA5}">
                      <a16:colId xmlns:a16="http://schemas.microsoft.com/office/drawing/2014/main" val="2102892028"/>
                    </a:ext>
                  </a:extLst>
                </a:gridCol>
                <a:gridCol w="1850571">
                  <a:extLst>
                    <a:ext uri="{9D8B030D-6E8A-4147-A177-3AD203B41FA5}">
                      <a16:colId xmlns:a16="http://schemas.microsoft.com/office/drawing/2014/main" val="2727325243"/>
                    </a:ext>
                  </a:extLst>
                </a:gridCol>
              </a:tblGrid>
              <a:tr h="463888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Planned Adoption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16610"/>
                  </a:ext>
                </a:extLst>
              </a:tr>
              <a:tr h="463888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Revision of EU’s internal electricity market rules</a:t>
                      </a:r>
                      <a:endParaRPr lang="en-GB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Forerunner in Technology, Sustainable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Q1/2023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58775"/>
                  </a:ext>
                </a:extLst>
              </a:tr>
              <a:tr h="463888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European Critical Raw Materials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Forerunner in Technology, Sustainable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Q1/2023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89352"/>
                  </a:ext>
                </a:extLst>
              </a:tr>
              <a:tr h="288418">
                <a:tc>
                  <a:txBody>
                    <a:bodyPr/>
                    <a:lstStyle/>
                    <a:p>
                      <a:r>
                        <a:rPr lang="en-US" sz="1000" noProof="0" dirty="0"/>
                        <a:t>Review of the functioning of the Multiannual Financial Framework</a:t>
                      </a:r>
                      <a:endParaRPr lang="en-GB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Forerunner in Technology, Sustainable Growth, </a:t>
                      </a:r>
                      <a:r>
                        <a:rPr lang="en-GB" sz="1000" dirty="0"/>
                        <a:t>Future Skills and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Q2/2023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601175"/>
                  </a:ext>
                </a:extLst>
              </a:tr>
              <a:tr h="2884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noProof="0"/>
                        <a:t>Halfway evaluation of innovation/RDI programmes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806052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GB" sz="1000" noProof="0"/>
                        <a:t>Forerunner in Technology</a:t>
                      </a: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noProof="0" dirty="0"/>
                        <a:t>Q2/2023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585366"/>
                  </a:ext>
                </a:extLst>
              </a:tr>
              <a:tr h="2884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noProof="0"/>
                        <a:t>EU Hydrogen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806052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GB" sz="1000" noProof="0"/>
                        <a:t>Forerunner in Technology, Sustainable Growth</a:t>
                      </a:r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noProof="0" dirty="0"/>
                        <a:t>Q3/2023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140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28163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3621AC-A15B-4A5E-A225-932E1D9504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Medium </a:t>
            </a:r>
            <a:r>
              <a:rPr lang="fi-FI" dirty="0" err="1"/>
              <a:t>Priority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B239F4-1CF9-46E5-9855-98B7F369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840F2-B8BC-4D22-9447-936B42C0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E4C3-436B-4D27-8703-03F6D6D87FC4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941B1-37D9-4E9C-834D-97E01521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274601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21F4B6C-A6D6-2E4C-AE85-AFFA7BA1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1AD1B13-7BD1-D145-8B1A-63F54A38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B8F0C9-2681-7A45-8F04-E18EFE85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12CAFF-BFB9-3047-A7CE-CA53149FA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82027" y="250763"/>
            <a:ext cx="7171200" cy="465655"/>
          </a:xfrm>
        </p:spPr>
        <p:txBody>
          <a:bodyPr/>
          <a:lstStyle/>
          <a:p>
            <a:r>
              <a:rPr lang="en-GB" dirty="0"/>
              <a:t>Ongoing Initiatives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D14439E-D515-42CD-ADAA-04F065BAB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20459"/>
              </p:ext>
            </p:extLst>
          </p:nvPr>
        </p:nvGraphicFramePr>
        <p:xfrm>
          <a:off x="382044" y="804543"/>
          <a:ext cx="7987592" cy="3195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142">
                  <a:extLst>
                    <a:ext uri="{9D8B030D-6E8A-4147-A177-3AD203B41FA5}">
                      <a16:colId xmlns:a16="http://schemas.microsoft.com/office/drawing/2014/main" val="552013255"/>
                    </a:ext>
                  </a:extLst>
                </a:gridCol>
                <a:gridCol w="1935105">
                  <a:extLst>
                    <a:ext uri="{9D8B030D-6E8A-4147-A177-3AD203B41FA5}">
                      <a16:colId xmlns:a16="http://schemas.microsoft.com/office/drawing/2014/main" val="210289202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727325243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518460360"/>
                    </a:ext>
                  </a:extLst>
                </a:gridCol>
              </a:tblGrid>
              <a:tr h="438542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EU/National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16610"/>
                  </a:ext>
                </a:extLst>
              </a:tr>
              <a:tr h="485376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Revision of Industrial Emissions 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Sustainable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677066"/>
                  </a:ext>
                </a:extLst>
              </a:tr>
              <a:tr h="454289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European Data Spaces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963102"/>
                  </a:ext>
                </a:extLst>
              </a:tr>
              <a:tr h="454289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Artificial Intelligence Liability 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Council / 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909210"/>
                  </a:ext>
                </a:extLst>
              </a:tr>
              <a:tr h="454289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Shipment of Waste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Sustainable Growth</a:t>
                      </a:r>
                    </a:p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Council / 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448295"/>
                  </a:ext>
                </a:extLst>
              </a:tr>
              <a:tr h="454289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Carbon removal certification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Sustainable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Council / 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676210"/>
                  </a:ext>
                </a:extLst>
              </a:tr>
              <a:tr h="454289">
                <a:tc>
                  <a:txBody>
                    <a:bodyPr/>
                    <a:lstStyle/>
                    <a:p>
                      <a:r>
                        <a:rPr lang="en-GB" sz="900" noProof="0" dirty="0"/>
                        <a:t>European Chips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/>
                        <a:t>Council/EP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04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19802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6FBE5C2-70F7-48D5-8996-E1AAAE02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84A0F1A-3C0D-464C-83F5-1EE95A34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45B5-99AE-4DC6-AE90-F0CC4C496FAF}" type="datetime1">
              <a:rPr lang="en-US" smtClean="0"/>
              <a:t>12/23/2022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F5766E9-DBED-4B2D-B92D-96A99704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23B9AE6-0F84-4A71-A143-5AFD5723C6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3C2332F-B14C-4511-B2CE-69C73C951E14}"/>
              </a:ext>
            </a:extLst>
          </p:cNvPr>
          <p:cNvGraphicFramePr>
            <a:graphicFrameLocks noGrp="1"/>
          </p:cNvGraphicFramePr>
          <p:nvPr>
            <p:ph idx="19"/>
            <p:extLst>
              <p:ext uri="{D42A27DB-BD31-4B8C-83A1-F6EECF244321}">
                <p14:modId xmlns:p14="http://schemas.microsoft.com/office/powerpoint/2010/main" val="3074754596"/>
              </p:ext>
            </p:extLst>
          </p:nvPr>
        </p:nvGraphicFramePr>
        <p:xfrm>
          <a:off x="377956" y="1169380"/>
          <a:ext cx="7987592" cy="189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142">
                  <a:extLst>
                    <a:ext uri="{9D8B030D-6E8A-4147-A177-3AD203B41FA5}">
                      <a16:colId xmlns:a16="http://schemas.microsoft.com/office/drawing/2014/main" val="2123487776"/>
                    </a:ext>
                  </a:extLst>
                </a:gridCol>
                <a:gridCol w="1935105">
                  <a:extLst>
                    <a:ext uri="{9D8B030D-6E8A-4147-A177-3AD203B41FA5}">
                      <a16:colId xmlns:a16="http://schemas.microsoft.com/office/drawing/2014/main" val="66411572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733300808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3984778739"/>
                    </a:ext>
                  </a:extLst>
                </a:gridCol>
              </a:tblGrid>
              <a:tr h="438542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EU/National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907105"/>
                  </a:ext>
                </a:extLst>
              </a:tr>
              <a:tr h="485376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Revision of Product Liability 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EP/ Council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111654"/>
                  </a:ext>
                </a:extLst>
              </a:tr>
              <a:tr h="485376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Labour Skills and Mobility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Future Skills and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EP/ Council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078927"/>
                  </a:ext>
                </a:extLst>
              </a:tr>
              <a:tr h="485376"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Taxonomy, enabling technologies and environmental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Sustainable development, Forerunner in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EU + 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183229"/>
                  </a:ext>
                </a:extLst>
              </a:tr>
            </a:tbl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A933563-12B6-490C-90F6-50B69EC22E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82027" y="685788"/>
            <a:ext cx="7132490" cy="250837"/>
          </a:xfrm>
        </p:spPr>
        <p:txBody>
          <a:bodyPr/>
          <a:lstStyle/>
          <a:p>
            <a:r>
              <a:rPr lang="fi-FI" dirty="0" err="1"/>
              <a:t>Ongoing</a:t>
            </a:r>
            <a:r>
              <a:rPr lang="fi-FI" dirty="0"/>
              <a:t> </a:t>
            </a:r>
            <a:r>
              <a:rPr lang="fi-FI" dirty="0" err="1"/>
              <a:t>Initiatives</a:t>
            </a:r>
            <a:r>
              <a:rPr lang="fi-FI" dirty="0"/>
              <a:t> </a:t>
            </a:r>
            <a:r>
              <a:rPr lang="fi-FI" dirty="0" err="1"/>
              <a:t>cont’d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674922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E772BC2D-301E-4AE7-8A02-61E4A322E6E5}" vid="{F2556ABF-7A22-4ABE-9C88-204730085A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155290-637E-4BC1-88C5-7C4F4D5CF75F}">
  <ds:schemaRefs>
    <ds:schemaRef ds:uri="b057f711-7d93-472c-a8f6-94be00805750"/>
    <ds:schemaRef ds:uri="c296724d-1a81-4a23-b6dd-dca7fd62c6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A116CF-134D-4036-A8AD-24FDCC8868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621</Words>
  <Application>Microsoft Office PowerPoint</Application>
  <PresentationFormat>Näytössä katseltava esitys (16:9)</PresentationFormat>
  <Paragraphs>214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Mäkinen Jussi</dc:creator>
  <cp:lastModifiedBy>Mäkinen Jussi</cp:lastModifiedBy>
  <cp:revision>7</cp:revision>
  <dcterms:modified xsi:type="dcterms:W3CDTF">2022-12-23T11:26:56Z</dcterms:modified>
</cp:coreProperties>
</file>