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24"/>
  </p:notesMasterIdLst>
  <p:handoutMasterIdLst>
    <p:handoutMasterId r:id="rId25"/>
  </p:handoutMasterIdLst>
  <p:sldIdLst>
    <p:sldId id="1063" r:id="rId6"/>
    <p:sldId id="1117" r:id="rId7"/>
    <p:sldId id="2076137431" r:id="rId8"/>
    <p:sldId id="1118" r:id="rId9"/>
    <p:sldId id="1104" r:id="rId10"/>
    <p:sldId id="1119" r:id="rId11"/>
    <p:sldId id="283" r:id="rId12"/>
    <p:sldId id="271" r:id="rId13"/>
    <p:sldId id="1123" r:id="rId14"/>
    <p:sldId id="1124" r:id="rId15"/>
    <p:sldId id="1051" r:id="rId16"/>
    <p:sldId id="1065" r:id="rId17"/>
    <p:sldId id="1054" r:id="rId18"/>
    <p:sldId id="1068" r:id="rId19"/>
    <p:sldId id="1125" r:id="rId20"/>
    <p:sldId id="1126" r:id="rId21"/>
    <p:sldId id="1075" r:id="rId22"/>
    <p:sldId id="1076" r:id="rId2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1E4E33-C965-4A4E-9C16-454927509DFD}" v="2" dt="2021-02-04T09:44:59.89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86016" autoAdjust="0"/>
  </p:normalViewPr>
  <p:slideViewPr>
    <p:cSldViewPr showGuides="1">
      <p:cViewPr varScale="1">
        <p:scale>
          <a:sx n="93" d="100"/>
          <a:sy n="93" d="100"/>
        </p:scale>
        <p:origin x="83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0.20362903225806453</c:v>
                </c:pt>
                <c:pt idx="1">
                  <c:v>0.16129032258064516</c:v>
                </c:pt>
                <c:pt idx="2">
                  <c:v>0.45967741935483869</c:v>
                </c:pt>
                <c:pt idx="3">
                  <c:v>0.17540322580645162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Taul1!$C$2:$C$5</c:f>
              <c:numCache>
                <c:formatCode>0.0\ %</c:formatCode>
                <c:ptCount val="4"/>
                <c:pt idx="0">
                  <c:v>0.21052631578947367</c:v>
                </c:pt>
                <c:pt idx="1">
                  <c:v>0.18045112781954886</c:v>
                </c:pt>
                <c:pt idx="2">
                  <c:v>0.40601503759398494</c:v>
                </c:pt>
                <c:pt idx="3">
                  <c:v>0.20300751879699247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4-4B8C-BD85-24999C251CA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Taul1!$D$2:$D$5</c:f>
              <c:numCache>
                <c:formatCode>0.0\ %</c:formatCode>
                <c:ptCount val="4"/>
                <c:pt idx="0">
                  <c:v>0.33</c:v>
                </c:pt>
                <c:pt idx="1">
                  <c:v>0.24</c:v>
                </c:pt>
                <c:pt idx="2">
                  <c:v>0.18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B-4A53-87C7-D11AAAA98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1783025563614733E-2"/>
          <c:w val="0.49031637613741841"/>
          <c:h val="0.79085128203901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4.5889101338432124E-2</c:v>
                </c:pt>
                <c:pt idx="1">
                  <c:v>2.4856596558317401E-2</c:v>
                </c:pt>
                <c:pt idx="2">
                  <c:v>7.4569789674952203E-2</c:v>
                </c:pt>
                <c:pt idx="3">
                  <c:v>0.13384321223709369</c:v>
                </c:pt>
                <c:pt idx="4">
                  <c:v>4.780114722753346E-2</c:v>
                </c:pt>
                <c:pt idx="5">
                  <c:v>1.338432122370937E-2</c:v>
                </c:pt>
                <c:pt idx="6">
                  <c:v>1.1472275334608031E-2</c:v>
                </c:pt>
                <c:pt idx="7">
                  <c:v>1.1472275334608031E-2</c:v>
                </c:pt>
                <c:pt idx="8">
                  <c:v>3.4416826003824091E-2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1.8796992481203006E-2</c:v>
                </c:pt>
                <c:pt idx="1">
                  <c:v>4.5112781954887216E-2</c:v>
                </c:pt>
                <c:pt idx="2">
                  <c:v>9.2105263157894732E-2</c:v>
                </c:pt>
                <c:pt idx="3">
                  <c:v>0.24060150375939848</c:v>
                </c:pt>
                <c:pt idx="4">
                  <c:v>5.0751879699248117E-2</c:v>
                </c:pt>
                <c:pt idx="5">
                  <c:v>1.5037593984962405E-2</c:v>
                </c:pt>
                <c:pt idx="6">
                  <c:v>1.5037593984962405E-2</c:v>
                </c:pt>
                <c:pt idx="7">
                  <c:v>3.007518796992481E-2</c:v>
                </c:pt>
                <c:pt idx="8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1.2096774193548387E-2</c:v>
                </c:pt>
                <c:pt idx="1">
                  <c:v>4.2338709677419352E-2</c:v>
                </c:pt>
                <c:pt idx="2">
                  <c:v>8.8709677419354843E-2</c:v>
                </c:pt>
                <c:pt idx="3">
                  <c:v>0.26209677419354838</c:v>
                </c:pt>
                <c:pt idx="4">
                  <c:v>6.6532258064516125E-2</c:v>
                </c:pt>
                <c:pt idx="5">
                  <c:v>8.0645161290322578E-3</c:v>
                </c:pt>
                <c:pt idx="6">
                  <c:v>2.0161290322580645E-2</c:v>
                </c:pt>
                <c:pt idx="7">
                  <c:v>2.4193548387096774E-2</c:v>
                </c:pt>
                <c:pt idx="8">
                  <c:v>2.620967741935484E-2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1-4400-908D-2F7BB5A98BE9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2.2452504317789293E-2</c:v>
                </c:pt>
                <c:pt idx="1">
                  <c:v>6.2176165803108807E-2</c:v>
                </c:pt>
                <c:pt idx="2">
                  <c:v>9.499136442141623E-2</c:v>
                </c:pt>
                <c:pt idx="3">
                  <c:v>0.27633851468048359</c:v>
                </c:pt>
                <c:pt idx="4">
                  <c:v>5.6994818652849742E-2</c:v>
                </c:pt>
                <c:pt idx="5">
                  <c:v>8.6355785837651123E-3</c:v>
                </c:pt>
                <c:pt idx="6">
                  <c:v>2.4179620034542316E-2</c:v>
                </c:pt>
                <c:pt idx="7">
                  <c:v>1.7271157167530225E-2</c:v>
                </c:pt>
                <c:pt idx="8">
                  <c:v>4.8359240069084632E-2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E-4F9C-A94F-2B969417AA93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2.5700934579439252E-2</c:v>
                </c:pt>
                <c:pt idx="1">
                  <c:v>5.3738317757009345E-2</c:v>
                </c:pt>
                <c:pt idx="2">
                  <c:v>8.8785046728971959E-2</c:v>
                </c:pt>
                <c:pt idx="3">
                  <c:v>0.24299065420560748</c:v>
                </c:pt>
                <c:pt idx="4">
                  <c:v>7.9439252336448593E-2</c:v>
                </c:pt>
                <c:pt idx="5">
                  <c:v>2.5700934579439252E-2</c:v>
                </c:pt>
                <c:pt idx="6">
                  <c:v>9.3457943925233638E-3</c:v>
                </c:pt>
                <c:pt idx="7">
                  <c:v>2.1028037383177569E-2</c:v>
                </c:pt>
                <c:pt idx="8">
                  <c:v>2.8037383177570093E-2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9-4FF1-8B84-888C7CEB58EA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3.2136105860113423E-2</c:v>
                </c:pt>
                <c:pt idx="1">
                  <c:v>6.4272211720226846E-2</c:v>
                </c:pt>
                <c:pt idx="2">
                  <c:v>9.0737240075614373E-2</c:v>
                </c:pt>
                <c:pt idx="3">
                  <c:v>0.23440453686200377</c:v>
                </c:pt>
                <c:pt idx="4">
                  <c:v>5.2930056710775046E-2</c:v>
                </c:pt>
                <c:pt idx="5">
                  <c:v>1.5122873345935728E-2</c:v>
                </c:pt>
                <c:pt idx="6">
                  <c:v>9.4517958412098299E-3</c:v>
                </c:pt>
                <c:pt idx="7">
                  <c:v>2.6465028355387523E-2</c:v>
                </c:pt>
                <c:pt idx="8">
                  <c:v>2.835538752362949E-2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B-480D-BBE3-6B115234BB95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3.4545454545454546E-2</c:v>
                </c:pt>
                <c:pt idx="1">
                  <c:v>5.8181818181818182E-2</c:v>
                </c:pt>
                <c:pt idx="2">
                  <c:v>9.0909090909090912E-2</c:v>
                </c:pt>
                <c:pt idx="3">
                  <c:v>0.24727272727272728</c:v>
                </c:pt>
                <c:pt idx="4">
                  <c:v>7.2727272727272724E-2</c:v>
                </c:pt>
                <c:pt idx="5">
                  <c:v>1.8181818181818181E-2</c:v>
                </c:pt>
                <c:pt idx="6">
                  <c:v>1.2727272727272728E-2</c:v>
                </c:pt>
                <c:pt idx="7">
                  <c:v>1.4545454545454545E-2</c:v>
                </c:pt>
                <c:pt idx="8">
                  <c:v>4.363636363636364E-2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8-45B6-A876-6ABFF17323CB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4.1095890410958902E-2</c:v>
                </c:pt>
                <c:pt idx="1">
                  <c:v>7.7054794520547948E-2</c:v>
                </c:pt>
                <c:pt idx="2">
                  <c:v>0.11815068493150685</c:v>
                </c:pt>
                <c:pt idx="3">
                  <c:v>0.24143835616438356</c:v>
                </c:pt>
                <c:pt idx="4">
                  <c:v>7.5342465753424653E-2</c:v>
                </c:pt>
                <c:pt idx="5">
                  <c:v>2.7397260273972601E-2</c:v>
                </c:pt>
                <c:pt idx="6">
                  <c:v>1.1986301369863013E-2</c:v>
                </c:pt>
                <c:pt idx="7">
                  <c:v>2.7397260273972601E-2</c:v>
                </c:pt>
                <c:pt idx="8">
                  <c:v>3.9383561643835614E-2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2-47D2-A88E-ABFC38FCD8B2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5.6250000000000001E-2</c:v>
                </c:pt>
                <c:pt idx="1">
                  <c:v>8.9062500000000003E-2</c:v>
                </c:pt>
                <c:pt idx="2">
                  <c:v>0.1171875</c:v>
                </c:pt>
                <c:pt idx="3">
                  <c:v>0.24531249999999999</c:v>
                </c:pt>
                <c:pt idx="4">
                  <c:v>8.2812499999999997E-2</c:v>
                </c:pt>
                <c:pt idx="5">
                  <c:v>1.8749999999999999E-2</c:v>
                </c:pt>
                <c:pt idx="6">
                  <c:v>1.5625E-2</c:v>
                </c:pt>
                <c:pt idx="7">
                  <c:v>2.1874999999999999E-2</c:v>
                </c:pt>
                <c:pt idx="8">
                  <c:v>4.5312499999999999E-2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4-43E3-BB14-AC7CFEE2744A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3.9383561643835614E-2</c:v>
                </c:pt>
                <c:pt idx="1">
                  <c:v>6.1643835616438353E-2</c:v>
                </c:pt>
                <c:pt idx="2">
                  <c:v>9.9315068493150679E-2</c:v>
                </c:pt>
                <c:pt idx="3">
                  <c:v>0.19006849315068494</c:v>
                </c:pt>
                <c:pt idx="4">
                  <c:v>9.0753424657534248E-2</c:v>
                </c:pt>
                <c:pt idx="5">
                  <c:v>1.8835616438356163E-2</c:v>
                </c:pt>
                <c:pt idx="6">
                  <c:v>1.7123287671232876E-2</c:v>
                </c:pt>
                <c:pt idx="7">
                  <c:v>3.2534246575342464E-2</c:v>
                </c:pt>
                <c:pt idx="8">
                  <c:v>4.965753424657534E-2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B-4B07-96B6-F5C957842E4C}"/>
            </c:ext>
          </c:extLst>
        </c:ser>
        <c:ser>
          <c:idx val="10"/>
          <c:order val="10"/>
          <c:tx>
            <c:strRef>
              <c:f>Taul1!$A$12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Taul1!$B$12:$J$12</c:f>
              <c:numCache>
                <c:formatCode>0.0\ %</c:formatCode>
                <c:ptCount val="9"/>
                <c:pt idx="0">
                  <c:v>4.8192771084337352E-2</c:v>
                </c:pt>
                <c:pt idx="1">
                  <c:v>6.7125645438898457E-2</c:v>
                </c:pt>
                <c:pt idx="2">
                  <c:v>0.12392426850258176</c:v>
                </c:pt>
                <c:pt idx="3">
                  <c:v>0.16006884681583478</c:v>
                </c:pt>
                <c:pt idx="4">
                  <c:v>0.10154905335628227</c:v>
                </c:pt>
                <c:pt idx="5">
                  <c:v>2.5817555938037865E-2</c:v>
                </c:pt>
                <c:pt idx="6">
                  <c:v>2.9259896729776247E-2</c:v>
                </c:pt>
                <c:pt idx="7">
                  <c:v>2.4096385542168676E-2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01-4BA7-98A6-C86086FB4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30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339980145575228E-3"/>
          <c:y val="0.90877512327787091"/>
          <c:w val="0.98019507689109786"/>
          <c:h val="8.7426419852709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7328608328045276"/>
          <c:y val="0.237717596865213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Taul1!$A$2:$A$58</c:f>
              <c:strCache>
                <c:ptCount val="54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</c:strCache>
            </c:strRef>
          </c:cat>
          <c:val>
            <c:numRef>
              <c:f>Taul1!$B$2:$B$58</c:f>
              <c:numCache>
                <c:formatCode>General</c:formatCode>
                <c:ptCount val="57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-43.66</c:v>
                </c:pt>
                <c:pt idx="52">
                  <c:v>-16.29</c:v>
                </c:pt>
                <c:pt idx="53">
                  <c:v>7.72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10266.549999999999</c:v>
                </c:pt>
                <c:pt idx="2">
                  <c:v>9700.5300000000007</c:v>
                </c:pt>
                <c:pt idx="3">
                  <c:v>10289.74</c:v>
                </c:pt>
                <c:pt idx="4">
                  <c:v>8773.76</c:v>
                </c:pt>
                <c:pt idx="5">
                  <c:v>5789.44</c:v>
                </c:pt>
                <c:pt idx="6">
                  <c:v>5971.6</c:v>
                </c:pt>
                <c:pt idx="7">
                  <c:v>6176.06</c:v>
                </c:pt>
                <c:pt idx="8">
                  <c:v>7152.15</c:v>
                </c:pt>
                <c:pt idx="9">
                  <c:v>6510.08</c:v>
                </c:pt>
                <c:pt idx="10">
                  <c:v>6662.08</c:v>
                </c:pt>
                <c:pt idx="11">
                  <c:v>6602.18</c:v>
                </c:pt>
                <c:pt idx="12">
                  <c:v>8616.49</c:v>
                </c:pt>
                <c:pt idx="13">
                  <c:v>7754.04</c:v>
                </c:pt>
                <c:pt idx="14">
                  <c:v>7953.62</c:v>
                </c:pt>
                <c:pt idx="15">
                  <c:v>7093.34</c:v>
                </c:pt>
                <c:pt idx="16">
                  <c:v>8843.5400000000009</c:v>
                </c:pt>
                <c:pt idx="17">
                  <c:v>7584.59</c:v>
                </c:pt>
                <c:pt idx="18">
                  <c:v>7932.49</c:v>
                </c:pt>
                <c:pt idx="19">
                  <c:v>7013.22</c:v>
                </c:pt>
                <c:pt idx="20">
                  <c:v>8245.34</c:v>
                </c:pt>
                <c:pt idx="21">
                  <c:v>6452.96</c:v>
                </c:pt>
                <c:pt idx="22">
                  <c:v>6821.51</c:v>
                </c:pt>
                <c:pt idx="23">
                  <c:v>6236.2</c:v>
                </c:pt>
                <c:pt idx="24">
                  <c:v>6995.2</c:v>
                </c:pt>
                <c:pt idx="25">
                  <c:v>6888.86</c:v>
                </c:pt>
                <c:pt idx="26">
                  <c:v>7067.23</c:v>
                </c:pt>
                <c:pt idx="27">
                  <c:v>8304.51</c:v>
                </c:pt>
                <c:pt idx="28">
                  <c:v>7257.21</c:v>
                </c:pt>
                <c:pt idx="29">
                  <c:v>6266.01</c:v>
                </c:pt>
                <c:pt idx="30">
                  <c:v>8077.21</c:v>
                </c:pt>
                <c:pt idx="31">
                  <c:v>6627.56</c:v>
                </c:pt>
                <c:pt idx="32">
                  <c:v>7448.18</c:v>
                </c:pt>
                <c:pt idx="33">
                  <c:v>6279.58</c:v>
                </c:pt>
                <c:pt idx="34">
                  <c:v>5973.17</c:v>
                </c:pt>
                <c:pt idx="35">
                  <c:v>6033.59</c:v>
                </c:pt>
                <c:pt idx="36">
                  <c:v>7368.14</c:v>
                </c:pt>
                <c:pt idx="37">
                  <c:v>7043.97</c:v>
                </c:pt>
                <c:pt idx="38">
                  <c:v>9032.68</c:v>
                </c:pt>
                <c:pt idx="39">
                  <c:v>6744.14</c:v>
                </c:pt>
                <c:pt idx="40">
                  <c:v>10514.82</c:v>
                </c:pt>
                <c:pt idx="41">
                  <c:v>8303.2000000000007</c:v>
                </c:pt>
                <c:pt idx="42">
                  <c:v>8157.36</c:v>
                </c:pt>
                <c:pt idx="43">
                  <c:v>8303.39</c:v>
                </c:pt>
                <c:pt idx="44">
                  <c:v>9383.39</c:v>
                </c:pt>
                <c:pt idx="45">
                  <c:v>9381.3700000000008</c:v>
                </c:pt>
                <c:pt idx="46">
                  <c:v>8957.0300000000007</c:v>
                </c:pt>
                <c:pt idx="47">
                  <c:v>9485.89</c:v>
                </c:pt>
                <c:pt idx="48">
                  <c:v>10875.46</c:v>
                </c:pt>
                <c:pt idx="49">
                  <c:v>8392.01</c:v>
                </c:pt>
                <c:pt idx="50">
                  <c:v>7791.97</c:v>
                </c:pt>
                <c:pt idx="51">
                  <c:v>8248.89</c:v>
                </c:pt>
                <c:pt idx="52">
                  <c:v>13173.01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8625.84</c:v>
                </c:pt>
                <c:pt idx="2">
                  <c:v>7846.42</c:v>
                </c:pt>
                <c:pt idx="3">
                  <c:v>8743.2000000000007</c:v>
                </c:pt>
                <c:pt idx="4">
                  <c:v>7250.09</c:v>
                </c:pt>
                <c:pt idx="5">
                  <c:v>4698.33</c:v>
                </c:pt>
                <c:pt idx="6">
                  <c:v>4709.8999999999996</c:v>
                </c:pt>
                <c:pt idx="7">
                  <c:v>4996.8</c:v>
                </c:pt>
                <c:pt idx="8">
                  <c:v>5713.99</c:v>
                </c:pt>
                <c:pt idx="9">
                  <c:v>5021.79</c:v>
                </c:pt>
                <c:pt idx="10">
                  <c:v>5383.21</c:v>
                </c:pt>
                <c:pt idx="11">
                  <c:v>5286.18</c:v>
                </c:pt>
                <c:pt idx="12">
                  <c:v>6610.01</c:v>
                </c:pt>
                <c:pt idx="13">
                  <c:v>5684.22</c:v>
                </c:pt>
                <c:pt idx="14">
                  <c:v>6358.66</c:v>
                </c:pt>
                <c:pt idx="15">
                  <c:v>5525.69</c:v>
                </c:pt>
                <c:pt idx="16">
                  <c:v>6916.89</c:v>
                </c:pt>
                <c:pt idx="17">
                  <c:v>5869.79</c:v>
                </c:pt>
                <c:pt idx="18">
                  <c:v>6326.4</c:v>
                </c:pt>
                <c:pt idx="19">
                  <c:v>5802.19</c:v>
                </c:pt>
                <c:pt idx="20">
                  <c:v>6803.4</c:v>
                </c:pt>
                <c:pt idx="21">
                  <c:v>4973.0200000000004</c:v>
                </c:pt>
                <c:pt idx="22">
                  <c:v>5313.48</c:v>
                </c:pt>
                <c:pt idx="23">
                  <c:v>5019.8999999999996</c:v>
                </c:pt>
                <c:pt idx="24">
                  <c:v>5641.1</c:v>
                </c:pt>
                <c:pt idx="25">
                  <c:v>5189.7700000000004</c:v>
                </c:pt>
                <c:pt idx="26">
                  <c:v>5408.28</c:v>
                </c:pt>
                <c:pt idx="27">
                  <c:v>6386.36</c:v>
                </c:pt>
                <c:pt idx="28">
                  <c:v>5652.55</c:v>
                </c:pt>
                <c:pt idx="29">
                  <c:v>4607.8100000000004</c:v>
                </c:pt>
                <c:pt idx="30">
                  <c:v>6205.44</c:v>
                </c:pt>
                <c:pt idx="31">
                  <c:v>5260.59</c:v>
                </c:pt>
                <c:pt idx="32">
                  <c:v>5501</c:v>
                </c:pt>
                <c:pt idx="33">
                  <c:v>4592.6099999999997</c:v>
                </c:pt>
                <c:pt idx="34">
                  <c:v>4397.05</c:v>
                </c:pt>
                <c:pt idx="35">
                  <c:v>4499.24</c:v>
                </c:pt>
                <c:pt idx="36">
                  <c:v>5376.49</c:v>
                </c:pt>
                <c:pt idx="37">
                  <c:v>5378.67</c:v>
                </c:pt>
                <c:pt idx="38">
                  <c:v>7237.49</c:v>
                </c:pt>
                <c:pt idx="39">
                  <c:v>4962.88</c:v>
                </c:pt>
                <c:pt idx="40">
                  <c:v>8036.36</c:v>
                </c:pt>
                <c:pt idx="41">
                  <c:v>5739.5</c:v>
                </c:pt>
                <c:pt idx="42">
                  <c:v>6050.62</c:v>
                </c:pt>
                <c:pt idx="43">
                  <c:v>6372.17</c:v>
                </c:pt>
                <c:pt idx="44">
                  <c:v>6972.08</c:v>
                </c:pt>
                <c:pt idx="45">
                  <c:v>6902.74</c:v>
                </c:pt>
                <c:pt idx="46">
                  <c:v>6433.74</c:v>
                </c:pt>
                <c:pt idx="47">
                  <c:v>6992.6</c:v>
                </c:pt>
                <c:pt idx="48">
                  <c:v>8606.26</c:v>
                </c:pt>
                <c:pt idx="49">
                  <c:v>6124.08</c:v>
                </c:pt>
                <c:pt idx="50">
                  <c:v>5668.51</c:v>
                </c:pt>
                <c:pt idx="51">
                  <c:v>6298.22</c:v>
                </c:pt>
                <c:pt idx="52">
                  <c:v>9575.7800000000007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1589.86</c:v>
                </c:pt>
                <c:pt idx="2">
                  <c:v>1807.57</c:v>
                </c:pt>
                <c:pt idx="3">
                  <c:v>1497.77</c:v>
                </c:pt>
                <c:pt idx="4">
                  <c:v>1479.72</c:v>
                </c:pt>
                <c:pt idx="5">
                  <c:v>1048.53</c:v>
                </c:pt>
                <c:pt idx="6">
                  <c:v>1223.6300000000001</c:v>
                </c:pt>
                <c:pt idx="7">
                  <c:v>1142.9100000000001</c:v>
                </c:pt>
                <c:pt idx="8">
                  <c:v>1401.59</c:v>
                </c:pt>
                <c:pt idx="9">
                  <c:v>1449.86</c:v>
                </c:pt>
                <c:pt idx="10">
                  <c:v>1238.8699999999999</c:v>
                </c:pt>
                <c:pt idx="11">
                  <c:v>1272.02</c:v>
                </c:pt>
                <c:pt idx="12">
                  <c:v>1934.17</c:v>
                </c:pt>
                <c:pt idx="13">
                  <c:v>1989.21</c:v>
                </c:pt>
                <c:pt idx="14">
                  <c:v>1530.17</c:v>
                </c:pt>
                <c:pt idx="15">
                  <c:v>1492.42</c:v>
                </c:pt>
                <c:pt idx="16">
                  <c:v>1836.02</c:v>
                </c:pt>
                <c:pt idx="17">
                  <c:v>1618.91</c:v>
                </c:pt>
                <c:pt idx="18">
                  <c:v>1515.54</c:v>
                </c:pt>
                <c:pt idx="19">
                  <c:v>1146.54</c:v>
                </c:pt>
                <c:pt idx="20">
                  <c:v>1367.12</c:v>
                </c:pt>
                <c:pt idx="21">
                  <c:v>1393.42</c:v>
                </c:pt>
                <c:pt idx="22">
                  <c:v>1432.34</c:v>
                </c:pt>
                <c:pt idx="23">
                  <c:v>1143.58</c:v>
                </c:pt>
                <c:pt idx="24">
                  <c:v>1264.3900000000001</c:v>
                </c:pt>
                <c:pt idx="25">
                  <c:v>1604.95</c:v>
                </c:pt>
                <c:pt idx="26">
                  <c:v>1571.99</c:v>
                </c:pt>
                <c:pt idx="27">
                  <c:v>1851.07</c:v>
                </c:pt>
                <c:pt idx="28">
                  <c:v>1491.37</c:v>
                </c:pt>
                <c:pt idx="29">
                  <c:v>1556.33</c:v>
                </c:pt>
                <c:pt idx="30">
                  <c:v>1762.4</c:v>
                </c:pt>
                <c:pt idx="31">
                  <c:v>1285.01</c:v>
                </c:pt>
                <c:pt idx="32">
                  <c:v>1849.03</c:v>
                </c:pt>
                <c:pt idx="33">
                  <c:v>1576</c:v>
                </c:pt>
                <c:pt idx="34">
                  <c:v>1464.66</c:v>
                </c:pt>
                <c:pt idx="35">
                  <c:v>1439.59</c:v>
                </c:pt>
                <c:pt idx="36">
                  <c:v>1878.26</c:v>
                </c:pt>
                <c:pt idx="37">
                  <c:v>1540.48</c:v>
                </c:pt>
                <c:pt idx="38">
                  <c:v>1669.37</c:v>
                </c:pt>
                <c:pt idx="39">
                  <c:v>1678.68</c:v>
                </c:pt>
                <c:pt idx="40">
                  <c:v>2332.35</c:v>
                </c:pt>
                <c:pt idx="41">
                  <c:v>2358.0700000000002</c:v>
                </c:pt>
                <c:pt idx="42">
                  <c:v>1920.7</c:v>
                </c:pt>
                <c:pt idx="43">
                  <c:v>1783.23</c:v>
                </c:pt>
                <c:pt idx="44">
                  <c:v>2215.79</c:v>
                </c:pt>
                <c:pt idx="45">
                  <c:v>2285.6</c:v>
                </c:pt>
                <c:pt idx="46">
                  <c:v>2355.33</c:v>
                </c:pt>
                <c:pt idx="47">
                  <c:v>2356.89</c:v>
                </c:pt>
                <c:pt idx="48">
                  <c:v>2077.21</c:v>
                </c:pt>
                <c:pt idx="49">
                  <c:v>2067.73</c:v>
                </c:pt>
                <c:pt idx="50">
                  <c:v>1928.95</c:v>
                </c:pt>
                <c:pt idx="51">
                  <c:v>1788</c:v>
                </c:pt>
                <c:pt idx="52">
                  <c:v>3388.51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7157009654753805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3902.29</c:v>
                </c:pt>
                <c:pt idx="2">
                  <c:v>3251.05</c:v>
                </c:pt>
                <c:pt idx="3">
                  <c:v>3790.59</c:v>
                </c:pt>
                <c:pt idx="4">
                  <c:v>1866.15</c:v>
                </c:pt>
                <c:pt idx="5">
                  <c:v>1568.76</c:v>
                </c:pt>
                <c:pt idx="6">
                  <c:v>1458.91</c:v>
                </c:pt>
                <c:pt idx="7">
                  <c:v>1699.08</c:v>
                </c:pt>
                <c:pt idx="8">
                  <c:v>2114.48</c:v>
                </c:pt>
                <c:pt idx="9">
                  <c:v>1836.31</c:v>
                </c:pt>
                <c:pt idx="10">
                  <c:v>2251.31</c:v>
                </c:pt>
                <c:pt idx="11">
                  <c:v>2079.71</c:v>
                </c:pt>
                <c:pt idx="12">
                  <c:v>2792.76</c:v>
                </c:pt>
                <c:pt idx="13">
                  <c:v>2877.2</c:v>
                </c:pt>
                <c:pt idx="14">
                  <c:v>3695.55</c:v>
                </c:pt>
                <c:pt idx="15">
                  <c:v>2780.73</c:v>
                </c:pt>
                <c:pt idx="16">
                  <c:v>3294.06</c:v>
                </c:pt>
                <c:pt idx="17">
                  <c:v>3090.65</c:v>
                </c:pt>
                <c:pt idx="18">
                  <c:v>2932.43</c:v>
                </c:pt>
                <c:pt idx="19">
                  <c:v>2685.01</c:v>
                </c:pt>
                <c:pt idx="20">
                  <c:v>3378.06</c:v>
                </c:pt>
                <c:pt idx="21">
                  <c:v>2695.28</c:v>
                </c:pt>
                <c:pt idx="22">
                  <c:v>2885.2</c:v>
                </c:pt>
                <c:pt idx="23">
                  <c:v>2723.73</c:v>
                </c:pt>
                <c:pt idx="24">
                  <c:v>2691.25</c:v>
                </c:pt>
                <c:pt idx="25">
                  <c:v>3303.42</c:v>
                </c:pt>
                <c:pt idx="26">
                  <c:v>3540.12</c:v>
                </c:pt>
                <c:pt idx="27">
                  <c:v>4116.74</c:v>
                </c:pt>
                <c:pt idx="28">
                  <c:v>3322.4</c:v>
                </c:pt>
                <c:pt idx="29">
                  <c:v>3006.41</c:v>
                </c:pt>
                <c:pt idx="30">
                  <c:v>4838.75</c:v>
                </c:pt>
                <c:pt idx="31">
                  <c:v>3725.29</c:v>
                </c:pt>
                <c:pt idx="32">
                  <c:v>3352.72</c:v>
                </c:pt>
                <c:pt idx="33">
                  <c:v>2997.22</c:v>
                </c:pt>
                <c:pt idx="34">
                  <c:v>2765.46</c:v>
                </c:pt>
                <c:pt idx="35">
                  <c:v>2669.38</c:v>
                </c:pt>
                <c:pt idx="36">
                  <c:v>3543.26</c:v>
                </c:pt>
                <c:pt idx="37">
                  <c:v>3555.23</c:v>
                </c:pt>
                <c:pt idx="38">
                  <c:v>5354.96</c:v>
                </c:pt>
                <c:pt idx="39">
                  <c:v>3288.98</c:v>
                </c:pt>
                <c:pt idx="40">
                  <c:v>6493.07</c:v>
                </c:pt>
                <c:pt idx="41">
                  <c:v>4049.78</c:v>
                </c:pt>
                <c:pt idx="42">
                  <c:v>4149.72</c:v>
                </c:pt>
                <c:pt idx="43">
                  <c:v>4312.8999999999996</c:v>
                </c:pt>
                <c:pt idx="44">
                  <c:v>4840.34</c:v>
                </c:pt>
                <c:pt idx="45">
                  <c:v>4739.37</c:v>
                </c:pt>
                <c:pt idx="46">
                  <c:v>4240.18</c:v>
                </c:pt>
                <c:pt idx="47">
                  <c:v>4271.0200000000004</c:v>
                </c:pt>
                <c:pt idx="48">
                  <c:v>5063.0600000000004</c:v>
                </c:pt>
                <c:pt idx="49">
                  <c:v>3778.55</c:v>
                </c:pt>
                <c:pt idx="50">
                  <c:v>2810.17</c:v>
                </c:pt>
                <c:pt idx="51">
                  <c:v>3245.23</c:v>
                </c:pt>
                <c:pt idx="52">
                  <c:v>5563.79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3285.35</c:v>
                </c:pt>
                <c:pt idx="2">
                  <c:v>2618.87</c:v>
                </c:pt>
                <c:pt idx="3">
                  <c:v>3250.77</c:v>
                </c:pt>
                <c:pt idx="4">
                  <c:v>1415.04</c:v>
                </c:pt>
                <c:pt idx="5">
                  <c:v>1209.8900000000001</c:v>
                </c:pt>
                <c:pt idx="6">
                  <c:v>1090.3</c:v>
                </c:pt>
                <c:pt idx="7">
                  <c:v>1404.83</c:v>
                </c:pt>
                <c:pt idx="8">
                  <c:v>1696.21</c:v>
                </c:pt>
                <c:pt idx="9">
                  <c:v>1471.13</c:v>
                </c:pt>
                <c:pt idx="10">
                  <c:v>1807.59</c:v>
                </c:pt>
                <c:pt idx="11">
                  <c:v>1762.12</c:v>
                </c:pt>
                <c:pt idx="12">
                  <c:v>2089.38</c:v>
                </c:pt>
                <c:pt idx="13">
                  <c:v>2208.7399999999998</c:v>
                </c:pt>
                <c:pt idx="14">
                  <c:v>2994.4</c:v>
                </c:pt>
                <c:pt idx="15">
                  <c:v>2288.1</c:v>
                </c:pt>
                <c:pt idx="16">
                  <c:v>2668.19</c:v>
                </c:pt>
                <c:pt idx="17">
                  <c:v>2490.86</c:v>
                </c:pt>
                <c:pt idx="18">
                  <c:v>2345.09</c:v>
                </c:pt>
                <c:pt idx="19">
                  <c:v>2168.3000000000002</c:v>
                </c:pt>
                <c:pt idx="20">
                  <c:v>2815.44</c:v>
                </c:pt>
                <c:pt idx="21">
                  <c:v>2204.38</c:v>
                </c:pt>
                <c:pt idx="22">
                  <c:v>2249.62</c:v>
                </c:pt>
                <c:pt idx="23">
                  <c:v>2244.71</c:v>
                </c:pt>
                <c:pt idx="24">
                  <c:v>2161.2199999999998</c:v>
                </c:pt>
                <c:pt idx="25">
                  <c:v>2558.21</c:v>
                </c:pt>
                <c:pt idx="26">
                  <c:v>2729.42</c:v>
                </c:pt>
                <c:pt idx="27">
                  <c:v>3071.77</c:v>
                </c:pt>
                <c:pt idx="28">
                  <c:v>2649.09</c:v>
                </c:pt>
                <c:pt idx="29">
                  <c:v>2336.2199999999998</c:v>
                </c:pt>
                <c:pt idx="30">
                  <c:v>3925.77</c:v>
                </c:pt>
                <c:pt idx="31">
                  <c:v>3211.05</c:v>
                </c:pt>
                <c:pt idx="32">
                  <c:v>2598.8000000000002</c:v>
                </c:pt>
                <c:pt idx="33">
                  <c:v>2226.58</c:v>
                </c:pt>
                <c:pt idx="34">
                  <c:v>2082.2600000000002</c:v>
                </c:pt>
                <c:pt idx="35">
                  <c:v>2077.4499999999998</c:v>
                </c:pt>
                <c:pt idx="36">
                  <c:v>2626.55</c:v>
                </c:pt>
                <c:pt idx="37">
                  <c:v>2895.16</c:v>
                </c:pt>
                <c:pt idx="38">
                  <c:v>4667.4399999999996</c:v>
                </c:pt>
                <c:pt idx="39">
                  <c:v>2683.3</c:v>
                </c:pt>
                <c:pt idx="40">
                  <c:v>5406.38</c:v>
                </c:pt>
                <c:pt idx="41">
                  <c:v>3041.76</c:v>
                </c:pt>
                <c:pt idx="42">
                  <c:v>3414.18</c:v>
                </c:pt>
                <c:pt idx="43">
                  <c:v>3650.25</c:v>
                </c:pt>
                <c:pt idx="44">
                  <c:v>3912.98</c:v>
                </c:pt>
                <c:pt idx="45">
                  <c:v>3751.39</c:v>
                </c:pt>
                <c:pt idx="46">
                  <c:v>3255.92</c:v>
                </c:pt>
                <c:pt idx="47">
                  <c:v>3007.8</c:v>
                </c:pt>
                <c:pt idx="48">
                  <c:v>4270.99</c:v>
                </c:pt>
                <c:pt idx="49">
                  <c:v>3046.37</c:v>
                </c:pt>
                <c:pt idx="50">
                  <c:v>2082.91</c:v>
                </c:pt>
                <c:pt idx="51">
                  <c:v>2535.96</c:v>
                </c:pt>
                <c:pt idx="52">
                  <c:v>3537.64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616.94000000000005</c:v>
                </c:pt>
                <c:pt idx="2">
                  <c:v>632.17999999999995</c:v>
                </c:pt>
                <c:pt idx="3">
                  <c:v>539.83000000000004</c:v>
                </c:pt>
                <c:pt idx="4">
                  <c:v>451.11</c:v>
                </c:pt>
                <c:pt idx="5">
                  <c:v>358.88</c:v>
                </c:pt>
                <c:pt idx="6">
                  <c:v>368.61</c:v>
                </c:pt>
                <c:pt idx="7">
                  <c:v>294.25</c:v>
                </c:pt>
                <c:pt idx="8">
                  <c:v>418.27</c:v>
                </c:pt>
                <c:pt idx="9">
                  <c:v>365.17</c:v>
                </c:pt>
                <c:pt idx="10">
                  <c:v>443.72</c:v>
                </c:pt>
                <c:pt idx="11">
                  <c:v>317.58999999999997</c:v>
                </c:pt>
                <c:pt idx="12">
                  <c:v>703.38</c:v>
                </c:pt>
                <c:pt idx="13">
                  <c:v>668.46</c:v>
                </c:pt>
                <c:pt idx="14">
                  <c:v>701.15</c:v>
                </c:pt>
                <c:pt idx="15">
                  <c:v>492.63</c:v>
                </c:pt>
                <c:pt idx="16">
                  <c:v>625.87</c:v>
                </c:pt>
                <c:pt idx="17">
                  <c:v>599.79</c:v>
                </c:pt>
                <c:pt idx="18">
                  <c:v>587.34</c:v>
                </c:pt>
                <c:pt idx="19">
                  <c:v>516.71</c:v>
                </c:pt>
                <c:pt idx="20">
                  <c:v>562.63</c:v>
                </c:pt>
                <c:pt idx="21">
                  <c:v>490.9</c:v>
                </c:pt>
                <c:pt idx="22">
                  <c:v>635.58000000000004</c:v>
                </c:pt>
                <c:pt idx="23">
                  <c:v>479.03</c:v>
                </c:pt>
                <c:pt idx="24">
                  <c:v>530.02</c:v>
                </c:pt>
                <c:pt idx="25">
                  <c:v>745.21</c:v>
                </c:pt>
                <c:pt idx="26">
                  <c:v>810.7</c:v>
                </c:pt>
                <c:pt idx="27">
                  <c:v>1044.97</c:v>
                </c:pt>
                <c:pt idx="28">
                  <c:v>673.31</c:v>
                </c:pt>
                <c:pt idx="29">
                  <c:v>670.18</c:v>
                </c:pt>
                <c:pt idx="30">
                  <c:v>912.98</c:v>
                </c:pt>
                <c:pt idx="31">
                  <c:v>514.25</c:v>
                </c:pt>
                <c:pt idx="32">
                  <c:v>753.91</c:v>
                </c:pt>
                <c:pt idx="33">
                  <c:v>770.64</c:v>
                </c:pt>
                <c:pt idx="34">
                  <c:v>683.2</c:v>
                </c:pt>
                <c:pt idx="35">
                  <c:v>591.94000000000005</c:v>
                </c:pt>
                <c:pt idx="36">
                  <c:v>916.71</c:v>
                </c:pt>
                <c:pt idx="37">
                  <c:v>660.07</c:v>
                </c:pt>
                <c:pt idx="38">
                  <c:v>687.52</c:v>
                </c:pt>
                <c:pt idx="39">
                  <c:v>605.67999999999995</c:v>
                </c:pt>
                <c:pt idx="40">
                  <c:v>1086.7</c:v>
                </c:pt>
                <c:pt idx="41">
                  <c:v>1008.02</c:v>
                </c:pt>
                <c:pt idx="42">
                  <c:v>735.54</c:v>
                </c:pt>
                <c:pt idx="43">
                  <c:v>662.65</c:v>
                </c:pt>
                <c:pt idx="44">
                  <c:v>927.36</c:v>
                </c:pt>
                <c:pt idx="45">
                  <c:v>987.98</c:v>
                </c:pt>
                <c:pt idx="46">
                  <c:v>984.27</c:v>
                </c:pt>
                <c:pt idx="47">
                  <c:v>1263.22</c:v>
                </c:pt>
                <c:pt idx="48">
                  <c:v>792.07</c:v>
                </c:pt>
                <c:pt idx="49">
                  <c:v>732.18</c:v>
                </c:pt>
                <c:pt idx="50">
                  <c:v>727.26</c:v>
                </c:pt>
                <c:pt idx="51">
                  <c:v>709.27</c:v>
                </c:pt>
                <c:pt idx="52">
                  <c:v>2026.15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72929419499834"/>
          <c:y val="0.19757124334097242"/>
          <c:w val="0.13127070580500164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Taul1!$A$2:$A$27</c:f>
              <c:strCache>
                <c:ptCount val="26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  <c:pt idx="24">
                  <c:v>2020Q3</c:v>
                </c:pt>
                <c:pt idx="25">
                  <c:v>2020Q4</c:v>
                </c:pt>
              </c:strCache>
            </c:strRef>
          </c:cat>
          <c:val>
            <c:numRef>
              <c:f>Taul1!$B$2:$B$27</c:f>
              <c:numCache>
                <c:formatCode>General</c:formatCode>
                <c:ptCount val="26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  <c:pt idx="20">
                  <c:v>1555</c:v>
                </c:pt>
                <c:pt idx="21">
                  <c:v>-757</c:v>
                </c:pt>
                <c:pt idx="22">
                  <c:v>-379</c:v>
                </c:pt>
                <c:pt idx="23">
                  <c:v>-2512</c:v>
                </c:pt>
                <c:pt idx="24">
                  <c:v>-1443</c:v>
                </c:pt>
                <c:pt idx="25" formatCode="#,##0">
                  <c:v>-1674.7485992709408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Taul1!$A$2:$A$27</c:f>
              <c:strCache>
                <c:ptCount val="26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  <c:pt idx="23">
                  <c:v>2020Q2</c:v>
                </c:pt>
                <c:pt idx="24">
                  <c:v>2020Q3</c:v>
                </c:pt>
                <c:pt idx="25">
                  <c:v>2020Q4</c:v>
                </c:pt>
              </c:strCache>
            </c:strRef>
          </c:cat>
          <c:val>
            <c:numRef>
              <c:f>Taul1!$C$2:$C$27</c:f>
              <c:numCache>
                <c:formatCode>#,##0</c:formatCode>
                <c:ptCount val="26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  <c:pt idx="20" formatCode="General">
                  <c:v>9400</c:v>
                </c:pt>
                <c:pt idx="21" formatCode="General">
                  <c:v>7300</c:v>
                </c:pt>
                <c:pt idx="22">
                  <c:v>10400</c:v>
                </c:pt>
                <c:pt idx="23" formatCode="General">
                  <c:v>5900</c:v>
                </c:pt>
                <c:pt idx="24" formatCode="General">
                  <c:v>5500</c:v>
                </c:pt>
                <c:pt idx="25" formatCode="General">
                  <c:v>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0.32661290322580644</c:v>
                </c:pt>
                <c:pt idx="1">
                  <c:v>0.3911290322580645</c:v>
                </c:pt>
                <c:pt idx="2">
                  <c:v>0.28225806451612906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0.31015037593984962</c:v>
                </c:pt>
                <c:pt idx="1">
                  <c:v>0.35902255639097747</c:v>
                </c:pt>
                <c:pt idx="2">
                  <c:v>0.33082706766917291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A-40DA-A860-D085E95D0357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4.2.2021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0.26</c:v>
                </c:pt>
                <c:pt idx="1">
                  <c:v>0.38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3-4B7A-8B83-725E0E656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6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42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337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823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emf"/><Relationship Id="rId2" Type="http://schemas.openxmlformats.org/officeDocument/2006/relationships/tags" Target="../tags/tag1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tags" Target="../tags/tag1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2429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57151"/>
            <a:ext cx="8142287" cy="5140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55006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6336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228877"/>
            <a:ext cx="8618537" cy="2854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38993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A322E5-B71D-4377-B689-83E211BD45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371665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A322E5-B71D-4377-B689-83E211BD4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097" y="1160411"/>
            <a:ext cx="3637721" cy="88691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2400" spc="-30" baseline="0">
                <a:latin typeface="+mj-lt"/>
              </a:defRPr>
            </a:lvl1pPr>
          </a:lstStyle>
          <a:p>
            <a:pPr lvl="0"/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line</a:t>
            </a:r>
            <a:endParaRPr lang="fi-FI" dirty="0"/>
          </a:p>
          <a:p>
            <a:pPr lvl="0"/>
            <a:r>
              <a:rPr lang="fi-FI" dirty="0"/>
              <a:t>Second </a:t>
            </a:r>
            <a:r>
              <a:rPr lang="fi-FI" dirty="0" err="1"/>
              <a:t>line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2097" y="2094926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400" b="0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 SUBTITLE LINE AND SECOND LINE OF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2097" y="2731031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050" b="0" i="1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ANOTHER SUBTITLE LINE E.G. FOR DATE</a:t>
            </a:r>
          </a:p>
        </p:txBody>
      </p:sp>
    </p:spTree>
    <p:extLst>
      <p:ext uri="{BB962C8B-B14F-4D97-AF65-F5344CB8AC3E}">
        <p14:creationId xmlns:p14="http://schemas.microsoft.com/office/powerpoint/2010/main" val="17970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ADBD48-2A4D-4DFE-A840-1CE2BC41E5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82263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5" imgW="288" imgH="288" progId="TCLayout.ActiveDocument.1">
                  <p:embed/>
                </p:oleObj>
              </mc:Choice>
              <mc:Fallback>
                <p:oleObj name="think-cell Slide" r:id="rId5" imgW="288" imgH="28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ADBD48-2A4D-4DFE-A840-1CE2BC41E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D21FD4C-0EA6-4506-B4AC-9F911CD102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fi-FI" sz="1800" b="1" i="0" baseline="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22991-DF40-428D-8278-DE0B22D4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2EE1-19C0-47B3-AA8E-FB77BD29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2B6D-E343-4575-8379-34AAE525A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882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 ONE - AL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34558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8419945-10F9-457B-A478-3D5BDAB1A9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21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141685"/>
            <a:ext cx="8618537" cy="582104"/>
          </a:xfrm>
        </p:spPr>
        <p:txBody>
          <a:bodyPr wrap="square" lIns="0" tIns="0" rIns="130101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21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376E75-BD4C-4462-8334-FA8FCB187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67" y="803781"/>
            <a:ext cx="5555456" cy="215504"/>
          </a:xfrm>
        </p:spPr>
        <p:txBody>
          <a:bodyPr/>
          <a:lstStyle>
            <a:lvl1pPr marL="0" indent="0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AE6E4E-0D08-4BE0-B16A-6A251B115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3" y="1099277"/>
            <a:ext cx="8632031" cy="3525111"/>
          </a:xfrm>
        </p:spPr>
        <p:txBody>
          <a:bodyPr/>
          <a:lstStyle>
            <a:lvl1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1pPr>
            <a:lvl2pPr marL="538163" indent="-214313">
              <a:buFont typeface="Arial" panose="020B0604020202020204" pitchFamily="34" charset="0"/>
              <a:buChar char="•"/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2pPr>
            <a:lvl3pPr marL="739379" indent="-269081">
              <a:buFont typeface="Arial" panose="020B0604020202020204" pitchFamily="34" charset="0"/>
              <a:buChar char="•"/>
              <a:tabLst>
                <a:tab pos="269081" algn="l"/>
              </a:tabLst>
              <a:defRPr sz="1050" b="0">
                <a:solidFill>
                  <a:schemeClr val="tx1"/>
                </a:solidFill>
              </a:defRPr>
            </a:lvl3pPr>
            <a:lvl4pPr marL="941785" indent="-269081">
              <a:tabLst>
                <a:tab pos="201216" algn="l"/>
              </a:tabLst>
              <a:defRPr sz="1050" b="0">
                <a:solidFill>
                  <a:schemeClr val="tx1"/>
                </a:solidFill>
              </a:defRPr>
            </a:lvl4pPr>
            <a:lvl5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73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61E4BDAF-34B7-4244-A21A-1B4987C551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43129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5" imgW="288" imgH="288" progId="TCLayout.ActiveDocument.1">
                  <p:embed/>
                </p:oleObj>
              </mc:Choice>
              <mc:Fallback>
                <p:oleObj name="think-cell Slide" r:id="rId5" imgW="288" imgH="28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61E4BDAF-34B7-4244-A21A-1B4987C55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003D4688-7EA2-4634-A456-D69C3FBD87C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5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Freeform 11"/>
          <p:cNvSpPr>
            <a:spLocks noEditPoints="1"/>
          </p:cNvSpPr>
          <p:nvPr userDrawn="1"/>
        </p:nvSpPr>
        <p:spPr bwMode="auto">
          <a:xfrm>
            <a:off x="0" y="111126"/>
            <a:ext cx="4751388" cy="4927600"/>
          </a:xfrm>
          <a:custGeom>
            <a:avLst/>
            <a:gdLst>
              <a:gd name="T0" fmla="*/ 45 w 2993"/>
              <a:gd name="T1" fmla="*/ 67 h 3104"/>
              <a:gd name="T2" fmla="*/ 2948 w 2993"/>
              <a:gd name="T3" fmla="*/ 1243 h 3104"/>
              <a:gd name="T4" fmla="*/ 2948 w 2993"/>
              <a:gd name="T5" fmla="*/ 1861 h 3104"/>
              <a:gd name="T6" fmla="*/ 45 w 2993"/>
              <a:gd name="T7" fmla="*/ 3038 h 3104"/>
              <a:gd name="T8" fmla="*/ 45 w 2993"/>
              <a:gd name="T9" fmla="*/ 2458 h 3104"/>
              <a:gd name="T10" fmla="*/ 2174 w 2993"/>
              <a:gd name="T11" fmla="*/ 1594 h 3104"/>
              <a:gd name="T12" fmla="*/ 2278 w 2993"/>
              <a:gd name="T13" fmla="*/ 1554 h 3104"/>
              <a:gd name="T14" fmla="*/ 2174 w 2993"/>
              <a:gd name="T15" fmla="*/ 1511 h 3104"/>
              <a:gd name="T16" fmla="*/ 45 w 2993"/>
              <a:gd name="T17" fmla="*/ 647 h 3104"/>
              <a:gd name="T18" fmla="*/ 45 w 2993"/>
              <a:gd name="T19" fmla="*/ 67 h 3104"/>
              <a:gd name="T20" fmla="*/ 0 w 2993"/>
              <a:gd name="T21" fmla="*/ 0 h 3104"/>
              <a:gd name="T22" fmla="*/ 0 w 2993"/>
              <a:gd name="T23" fmla="*/ 678 h 3104"/>
              <a:gd name="T24" fmla="*/ 2157 w 2993"/>
              <a:gd name="T25" fmla="*/ 1554 h 3104"/>
              <a:gd name="T26" fmla="*/ 0 w 2993"/>
              <a:gd name="T27" fmla="*/ 2427 h 3104"/>
              <a:gd name="T28" fmla="*/ 0 w 2993"/>
              <a:gd name="T29" fmla="*/ 3104 h 3104"/>
              <a:gd name="T30" fmla="*/ 2993 w 2993"/>
              <a:gd name="T31" fmla="*/ 1892 h 3104"/>
              <a:gd name="T32" fmla="*/ 2993 w 2993"/>
              <a:gd name="T33" fmla="*/ 1213 h 3104"/>
              <a:gd name="T34" fmla="*/ 0 w 2993"/>
              <a:gd name="T35" fmla="*/ 0 h 3104"/>
              <a:gd name="T36" fmla="*/ 0 w 2993"/>
              <a:gd name="T37" fmla="*/ 0 h 3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93" h="3104">
                <a:moveTo>
                  <a:pt x="45" y="67"/>
                </a:moveTo>
                <a:lnTo>
                  <a:pt x="2948" y="1243"/>
                </a:lnTo>
                <a:lnTo>
                  <a:pt x="2948" y="1861"/>
                </a:lnTo>
                <a:lnTo>
                  <a:pt x="45" y="3038"/>
                </a:lnTo>
                <a:lnTo>
                  <a:pt x="45" y="2458"/>
                </a:lnTo>
                <a:lnTo>
                  <a:pt x="2174" y="1594"/>
                </a:lnTo>
                <a:lnTo>
                  <a:pt x="2278" y="1554"/>
                </a:lnTo>
                <a:lnTo>
                  <a:pt x="2174" y="1511"/>
                </a:lnTo>
                <a:lnTo>
                  <a:pt x="45" y="647"/>
                </a:lnTo>
                <a:lnTo>
                  <a:pt x="45" y="67"/>
                </a:lnTo>
                <a:moveTo>
                  <a:pt x="0" y="0"/>
                </a:moveTo>
                <a:lnTo>
                  <a:pt x="0" y="678"/>
                </a:lnTo>
                <a:lnTo>
                  <a:pt x="2157" y="1554"/>
                </a:lnTo>
                <a:lnTo>
                  <a:pt x="0" y="2427"/>
                </a:lnTo>
                <a:lnTo>
                  <a:pt x="0" y="3104"/>
                </a:lnTo>
                <a:lnTo>
                  <a:pt x="2993" y="1892"/>
                </a:lnTo>
                <a:lnTo>
                  <a:pt x="2993" y="121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/>
          </a:p>
        </p:txBody>
      </p:sp>
      <p:pic>
        <p:nvPicPr>
          <p:cNvPr id="2" name="GTS_Technology_DIMENSIONAL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9" name="GTS_Technology_KEYLINE_darkBG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4" name="GTS_Technology_KEYLINE_lightBG" hidden="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7" name="GTS_Technology_GRADIENT_darkBG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" name="GTS_Technology_GRADIENT_lightBG" hidden="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98" name="Acc_TechnologyBLACK" hidden="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245745"/>
            <a:ext cx="2571743" cy="448221"/>
          </a:xfrm>
          <a:prstGeom prst="rect">
            <a:avLst/>
          </a:prstGeom>
        </p:spPr>
      </p:pic>
      <p:pic>
        <p:nvPicPr>
          <p:cNvPr id="99" name="Acc_TechnologyWHITE" hidden="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237173"/>
            <a:ext cx="2571967" cy="462048"/>
          </a:xfrm>
          <a:prstGeom prst="rect">
            <a:avLst/>
          </a:prstGeom>
        </p:spPr>
      </p:pic>
      <p:pic>
        <p:nvPicPr>
          <p:cNvPr id="13" name="GTS_Strategy_GRADIENT_darkBG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" name="GTS_Strategy_GRADIENT_lightBG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2" name="GTS_Strategy_DIMENSIONAL_darkBG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5" name="GTS_Strategy_DIMENSIONAL_lightBG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1" name="Acc_StrategyWHITE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264363"/>
            <a:ext cx="2219990" cy="400856"/>
          </a:xfrm>
          <a:prstGeom prst="rect">
            <a:avLst/>
          </a:prstGeom>
        </p:spPr>
      </p:pic>
      <p:pic>
        <p:nvPicPr>
          <p:cNvPr id="20" name="GTS_Operations_KEYLINE_darkBG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7" name="GTS_Operations_KEYLINE_lightBG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9" name="GTS_Operations_GRADIENT_darkBG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6" name="GTS_Operations_GRADIENT_lightBG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5" name="GTS_Operations_DIMENSIONAL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2" name="Acc_OperationsWHITE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03" y="248023"/>
            <a:ext cx="2467235" cy="445500"/>
          </a:xfrm>
          <a:prstGeom prst="rect">
            <a:avLst/>
          </a:prstGeom>
        </p:spPr>
      </p:pic>
      <p:pic>
        <p:nvPicPr>
          <p:cNvPr id="105" name="Acc_OperationsBLACK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154" y="242888"/>
            <a:ext cx="2459804" cy="444158"/>
          </a:xfrm>
          <a:prstGeom prst="rect">
            <a:avLst/>
          </a:prstGeom>
        </p:spPr>
      </p:pic>
      <p:pic>
        <p:nvPicPr>
          <p:cNvPr id="106" name="Acc_MobilityBLACK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9"/>
            <a:ext cx="2571656" cy="395759"/>
          </a:xfrm>
          <a:prstGeom prst="rect">
            <a:avLst/>
          </a:prstGeom>
        </p:spPr>
      </p:pic>
      <p:pic>
        <p:nvPicPr>
          <p:cNvPr id="107" name="Acc_MobilityWHITE" hidden="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8"/>
            <a:ext cx="2574401" cy="396900"/>
          </a:xfrm>
          <a:prstGeom prst="rect">
            <a:avLst/>
          </a:prstGeom>
        </p:spPr>
      </p:pic>
      <p:pic>
        <p:nvPicPr>
          <p:cNvPr id="108" name="Acc_InteractiveBLACK" hidden="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7"/>
            <a:ext cx="2581436" cy="389240"/>
          </a:xfrm>
          <a:prstGeom prst="rect">
            <a:avLst/>
          </a:prstGeom>
        </p:spPr>
      </p:pic>
      <p:pic>
        <p:nvPicPr>
          <p:cNvPr id="109" name="Acc_InteractiveWHITE" hidden="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8"/>
            <a:ext cx="2578836" cy="388800"/>
          </a:xfrm>
          <a:prstGeom prst="rect">
            <a:avLst/>
          </a:prstGeom>
        </p:spPr>
      </p:pic>
      <p:pic>
        <p:nvPicPr>
          <p:cNvPr id="110" name="Acc_AnalyticsBLACK" hidden="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402275"/>
            <a:ext cx="2570702" cy="396453"/>
          </a:xfrm>
          <a:prstGeom prst="rect">
            <a:avLst/>
          </a:prstGeom>
        </p:spPr>
      </p:pic>
      <p:pic>
        <p:nvPicPr>
          <p:cNvPr id="111" name="Acc_AnalyticsWHITE" hidden="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402275"/>
            <a:ext cx="2581436" cy="396900"/>
          </a:xfrm>
          <a:prstGeom prst="rect">
            <a:avLst/>
          </a:prstGeom>
        </p:spPr>
      </p:pic>
      <p:pic>
        <p:nvPicPr>
          <p:cNvPr id="24" name="GTS_Digital_KEYLINE_darkBG" hidden="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3" name="GTS_Digital_KEYLINE_lightBG" hidden="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5" name="GTS_Digital_GRADIENT_darkBG" hidden="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2" name="GTS_Digital_GRADIENT_lightBG" hidden="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6" name="GTS_Digital_DIMENSIONAL_darkBG" hidden="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1" name="GTS_Digital_DIMENSIONAL_lightBG" hidden="1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2" name="Acc_DigitalWHITE" hidden="1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1954"/>
            <a:ext cx="1935692" cy="374979"/>
          </a:xfrm>
          <a:prstGeom prst="rect">
            <a:avLst/>
          </a:prstGeom>
        </p:spPr>
      </p:pic>
      <p:pic>
        <p:nvPicPr>
          <p:cNvPr id="113" name="Acc_DigitalBLACK" hidden="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2247"/>
            <a:ext cx="1933787" cy="374732"/>
          </a:xfrm>
          <a:prstGeom prst="rect">
            <a:avLst/>
          </a:prstGeom>
        </p:spPr>
      </p:pic>
      <p:pic>
        <p:nvPicPr>
          <p:cNvPr id="35" name="GTS_Consulting_KEYLINE_darkBG" hidden="1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30" name="GTS_Consulting_KEYLINE_lightBG" hidden="1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4" name="GTS_Consulting_GRADIENT_darkBG" hidden="1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9" name="GTS_Consulting_GRADIENT_lightBG" hidden="1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8" name="GTS_Consulting_DIMENSIONAL" hidden="1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4" name="Acc_ConsultingWHITE" hidden="1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52563"/>
            <a:ext cx="2419160" cy="434123"/>
          </a:xfrm>
          <a:prstGeom prst="rect">
            <a:avLst/>
          </a:prstGeom>
        </p:spPr>
      </p:pic>
      <p:pic>
        <p:nvPicPr>
          <p:cNvPr id="115" name="Acc_ConsultingBLACK" hidden="1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76584"/>
            <a:ext cx="2419160" cy="380366"/>
          </a:xfrm>
          <a:prstGeom prst="rect">
            <a:avLst/>
          </a:prstGeom>
        </p:spPr>
      </p:pic>
      <p:pic>
        <p:nvPicPr>
          <p:cNvPr id="52" name="GTS_Master_GRADIENT_09" hidden="1"/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3" name="GTS_Master_GRADIENT_08" hidden="1"/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4" name="GTS_Master_GRADIENT_07" hidden="1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5" name="GTS_Master_GRADIENT_06" hidden="1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6" name="GTS_Master_DIMENSIONAL_08" hidden="1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7" name="GTS_Master_DIMENSIONAL_07" hidden="1"/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8" name="GTS_Master_DIMENSIONAL_04" hidden="1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9" name="GTS_Master_TWO-TONE_05" hidden="1"/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0" name="GTS_Master_TWO-TONE_04" hidden="1"/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1" name="GTS_Master_TWO-TONE_03" hidden="1"/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2" name="GTS_Master_TWO-TONE_02" hidden="1"/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3" name="GTS_Master_TWO-TONE_01" hidden="1"/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grpSp>
        <p:nvGrpSpPr>
          <p:cNvPr id="46" name="Acc_MasterWHITE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638475" y="1219200"/>
            <a:chExt cx="1389888" cy="37306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grpSp>
        <p:nvGrpSpPr>
          <p:cNvPr id="49" name="Acc_MasterBLACK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563100" y="1673029"/>
            <a:chExt cx="1389888" cy="37306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100" y="1825994"/>
              <a:ext cx="1389888" cy="220098"/>
            </a:xfrm>
            <a:prstGeom prst="rect">
              <a:avLst/>
            </a:prstGeom>
          </p:spPr>
        </p:pic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10373550" y="1673029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70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sp>
        <p:nvSpPr>
          <p:cNvPr id="6" name="SubTitl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290828" y="3805392"/>
            <a:ext cx="2892247" cy="780896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1500" b="0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SUBTITLE LINE</a:t>
            </a:r>
            <a:br>
              <a:rPr lang="fi-FI" dirty="0"/>
            </a:br>
            <a:r>
              <a:rPr lang="fi-FI" dirty="0"/>
              <a:t>SECOND LINE</a:t>
            </a:r>
          </a:p>
        </p:txBody>
      </p:sp>
      <p:sp>
        <p:nvSpPr>
          <p:cNvPr id="8" name="MasterTitle"/>
          <p:cNvSpPr>
            <a:spLocks noGrp="1"/>
          </p:cNvSpPr>
          <p:nvPr userDrawn="1">
            <p:ph type="title" hasCustomPrompt="1"/>
          </p:nvPr>
        </p:nvSpPr>
        <p:spPr>
          <a:xfrm>
            <a:off x="5287018" y="1388745"/>
            <a:ext cx="3524842" cy="2377427"/>
          </a:xfrm>
        </p:spPr>
        <p:txBody>
          <a:bodyPr tIns="252000" anchor="ctr"/>
          <a:lstStyle>
            <a:lvl1pPr>
              <a:lnSpc>
                <a:spcPct val="70000"/>
              </a:lnSpc>
              <a:defRPr sz="4500" spc="-113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5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70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80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33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810497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12" imgW="216" imgH="216" progId="TCLayout.ActiveDocument.1">
                  <p:embed/>
                </p:oleObj>
              </mc:Choice>
              <mc:Fallback>
                <p:oleObj name="think-cell Slide" r:id="rId12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2999A80-A87B-4C57-8050-86B60043C63C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764" y="114577"/>
            <a:ext cx="8618537" cy="5821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fi-FI" dirty="0"/>
              <a:t>Content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4465" y="4933765"/>
            <a:ext cx="578213" cy="144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93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17" r:id="rId7"/>
  </p:sldLayoutIdLst>
  <p:hf hdr="0" ftr="0" dt="0"/>
  <p:txStyles>
    <p:titleStyle>
      <a:lvl1pPr algn="l" defTabSz="1300976" rtl="0" eaLnBrk="1" latinLnBrk="0" hangingPunct="1">
        <a:lnSpc>
          <a:spcPct val="80000"/>
        </a:lnSpc>
        <a:spcBef>
          <a:spcPct val="0"/>
        </a:spcBef>
        <a:buNone/>
        <a:defRPr lang="en-US" sz="1800" b="1" i="0" kern="1200" cap="none" spc="0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</p:titleStyle>
    <p:bodyStyle>
      <a:lvl1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  <a:lvl2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2pPr>
      <a:lvl3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3pPr>
      <a:lvl4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4pPr>
      <a:lvl5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5pPr>
      <a:lvl6pPr marL="171446" indent="-136522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2"/>
          </a:solidFill>
          <a:latin typeface="+mn-lt"/>
          <a:ea typeface="Arial Bold" charset="0"/>
          <a:cs typeface="Arial Bold" charset="0"/>
        </a:defRPr>
      </a:lvl6pPr>
      <a:lvl7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1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7pPr>
      <a:lvl8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0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8pPr>
      <a:lvl9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4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88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976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46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952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244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2927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3415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390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6">
          <p15:clr>
            <a:srgbClr val="F26B43"/>
          </p15:clr>
        </p15:guide>
        <p15:guide id="2" pos="2880">
          <p15:clr>
            <a:srgbClr val="F26B43"/>
          </p15:clr>
        </p15:guide>
        <p15:guide id="3" pos="163">
          <p15:clr>
            <a:srgbClr val="F26B43"/>
          </p15:clr>
        </p15:guide>
        <p15:guide id="4" pos="5592">
          <p15:clr>
            <a:srgbClr val="F26B43"/>
          </p15:clr>
        </p15:guide>
        <p15:guide id="5" orient="horz" pos="852">
          <p15:clr>
            <a:srgbClr val="F26B43"/>
          </p15:clr>
        </p15:guide>
        <p15:guide id="7" orient="horz" pos="156">
          <p15:clr>
            <a:srgbClr val="F26B43"/>
          </p15:clr>
        </p15:guide>
        <p15:guide id="8" orient="horz" pos="2868">
          <p15:clr>
            <a:srgbClr val="F26B43"/>
          </p15:clr>
        </p15:guide>
        <p15:guide id="9" orient="horz" pos="1524">
          <p15:clr>
            <a:srgbClr val="F26B43"/>
          </p15:clr>
        </p15:guide>
        <p15:guide id="10" orient="horz" pos="30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talousnäkymät</a:t>
            </a:r>
            <a:endParaRPr lang="fi-FI" dirty="0"/>
          </a:p>
          <a:p>
            <a:r>
              <a:rPr lang="fi-FI" dirty="0"/>
              <a:t>4.2.2021</a:t>
            </a:r>
          </a:p>
          <a:p>
            <a:endParaRPr lang="fi-FI" dirty="0"/>
          </a:p>
          <a:p>
            <a:r>
              <a:rPr lang="fi-FI" dirty="0"/>
              <a:t>Pääekonomisti</a:t>
            </a:r>
          </a:p>
          <a:p>
            <a:r>
              <a:rPr lang="fi-FI" dirty="0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280839"/>
            <a:ext cx="8136424" cy="648000"/>
          </a:xfrm>
        </p:spPr>
        <p:txBody>
          <a:bodyPr/>
          <a:lstStyle/>
          <a:p>
            <a:r>
              <a:rPr lang="fi-FI" dirty="0"/>
              <a:t>Heikko kysyntätilanne on alkanut viimein helpottaa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34864142"/>
              </p:ext>
            </p:extLst>
          </p:nvPr>
        </p:nvGraphicFramePr>
        <p:xfrm>
          <a:off x="107504" y="1301562"/>
          <a:ext cx="8928992" cy="3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659982"/>
            <a:ext cx="6269767" cy="48351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n=532, 4.2.2021 n=523.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5D50DC8-ABBB-41E5-ADB8-3ED2DBB38EE2}"/>
              </a:ext>
            </a:extLst>
          </p:cNvPr>
          <p:cNvSpPr txBox="1"/>
          <p:nvPr/>
        </p:nvSpPr>
        <p:spPr>
          <a:xfrm>
            <a:off x="1792991" y="1062117"/>
            <a:ext cx="5904656" cy="3958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050" spc="-40" dirty="0">
                <a:solidFill>
                  <a:srgbClr val="000000"/>
                </a:solidFill>
              </a:rPr>
              <a:t>Minkä verran ks. Ongelma vaikeuttaa yrityksen toimintaa tällä hetkellä?</a:t>
            </a:r>
          </a:p>
          <a:p>
            <a:pPr algn="ctr"/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erittäin paljon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02E00BFF-A841-4B67-BE9F-54AD561049C9}"/>
              </a:ext>
            </a:extLst>
          </p:cNvPr>
          <p:cNvSpPr/>
          <p:nvPr/>
        </p:nvSpPr>
        <p:spPr bwMode="auto">
          <a:xfrm>
            <a:off x="3829407" y="2811656"/>
            <a:ext cx="5040560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05089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4.2.2021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tammikuu 2020.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5" y="2449415"/>
          <a:ext cx="7874991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61110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2020.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76570197"/>
              </p:ext>
            </p:extLst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IV/2020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IV,2020 / III,2020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8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2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586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4.2.2021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2020.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58780"/>
          <a:ext cx="8856984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IV,2020 / III,2020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+186 %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63BA5FEA-A2F1-42AB-B927-582E2EEDDADF}"/>
              </a:ext>
            </a:extLst>
          </p:cNvPr>
          <p:cNvGraphicFramePr>
            <a:graphicFrameLocks noGrp="1"/>
          </p:cNvGraphicFramePr>
          <p:nvPr/>
        </p:nvGraphicFramePr>
        <p:xfrm>
          <a:off x="827585" y="3654445"/>
          <a:ext cx="684075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24813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97145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848392" cy="648000"/>
          </a:xfrm>
        </p:spPr>
        <p:txBody>
          <a:bodyPr/>
          <a:lstStyle/>
          <a:p>
            <a:r>
              <a:rPr lang="fi-FI" dirty="0"/>
              <a:t>Henkilöstömäärä jatkoi laskuaan vuoden 2020 viimeisellä neljänneksellä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59DBF88F-0FF9-4F88-9B8E-A4B508B5926A}"/>
              </a:ext>
            </a:extLst>
          </p:cNvPr>
          <p:cNvSpPr/>
          <p:nvPr/>
        </p:nvSpPr>
        <p:spPr bwMode="auto">
          <a:xfrm>
            <a:off x="6637719" y="1000079"/>
            <a:ext cx="2232248" cy="648000"/>
          </a:xfrm>
          <a:prstGeom prst="wedgeRoundRectCallout">
            <a:avLst>
              <a:gd name="adj1" fmla="val 26246"/>
              <a:gd name="adj2" fmla="val 179557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noin 28 000 lomautusjärjestelyiden piirissä 31.12.2020</a:t>
            </a:r>
          </a:p>
        </p:txBody>
      </p:sp>
    </p:spTree>
    <p:extLst>
      <p:ext uri="{BB962C8B-B14F-4D97-AF65-F5344CB8AC3E}">
        <p14:creationId xmlns:p14="http://schemas.microsoft.com/office/powerpoint/2010/main" val="392664103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odotukset koko vuodelle 2021 ovat parantuneet, mutta vielä verraten niukasti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4306267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23.10.2020 n=496, 7.12.2020 n=532.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899592" y="1020291"/>
            <a:ext cx="756084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Miten arvioitte yrityksenne liikevaihdon kehittyvän vuonna 2021 verrattuna vuoteen 2020? 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3315187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237" y="886427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Teknologiateollisuudessa torjuntavoitto ensimmäisenä koronavuotena.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/>
              <a:t>Menetyksiltä ei silti vältytty, ja tilanne oli erittäin vaikea lukuisissa yrityksissä vuoden aikana.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/>
              <a:t>Polarisaatio yritysten välillä jatkuu. Edelleen on suuri joukko yrityksillä joilla, tilauksia tuli aiempaa vähemmän.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Uudet tilaukset kasvoivat selvästi vuoden viimeisellä neljänneksellä.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Myös yritysten arvioit nykytilasta ja lähiajan näkymistä ovat kirkastuneet selvästi.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Koko vuotta 2021 koskevat arviot ovat myös piristyneet, mutta edelleen suuri joukko yrityksiä näkee tilanteen pitkässä juoksussa vaikeana.</a:t>
            </a:r>
            <a:endParaRPr lang="fi-FI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Koronan toisen aallon vaikutus ollut toistaiseksi verraten maltillinen teollisuuteen meillä ja maailmalla.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>
                <a:sym typeface="Wingdings" panose="05000000000000000000" pitchFamily="2" charset="2"/>
              </a:rPr>
              <a:t>Riskit eivät ole kuitenkaan poistuneet mihinkään, eikä merkittäviäkään häiriöitä voi poissulkea ennen epidemian talttumista.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Yritysten väliset erot jatkuvat suurina, vaikka keskimäärin tilanne on helpottanut selvästi.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92260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0907C84-4663-4DC6-B126-256840B874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Jaakko </a:t>
            </a:r>
            <a:r>
              <a:rPr lang="fi-FI" dirty="0" err="1"/>
              <a:t>Hirvola</a:t>
            </a:r>
            <a:endParaRPr lang="fi-FI" dirty="0"/>
          </a:p>
          <a:p>
            <a:endParaRPr lang="fi-FI" dirty="0"/>
          </a:p>
          <a:p>
            <a:r>
              <a:rPr lang="fi-FI" dirty="0"/>
              <a:t>Pysytään kyydissä, satsataan kasvuun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68CCB8-33EA-41B5-9F9A-507D8740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243FC3-653F-4D19-92B4-86E65DAC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844D15-59B2-4253-AD9D-BEE0FD80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07584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434BD08-68AA-49E7-8874-B33FEC0002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924882"/>
            <a:ext cx="7459640" cy="1165268"/>
          </a:xfrm>
        </p:spPr>
        <p:txBody>
          <a:bodyPr/>
          <a:lstStyle/>
          <a:p>
            <a:r>
              <a:rPr lang="fi-FI" dirty="0"/>
              <a:t>Minna Helle</a:t>
            </a:r>
          </a:p>
          <a:p>
            <a:endParaRPr lang="fi-FI" dirty="0"/>
          </a:p>
          <a:p>
            <a:r>
              <a:rPr lang="fi-FI" dirty="0"/>
              <a:t>Paikallinen sopiminen on työllisyyskysymys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7FD3004-FE47-41B4-B817-B53AA592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324D26-59C9-445F-8422-F2172BB5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CFF203-F081-4404-A1F5-4EA550BB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837437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646" y="339502"/>
            <a:ext cx="7368745" cy="4388545"/>
          </a:xfrm>
        </p:spPr>
        <p:txBody>
          <a:bodyPr/>
          <a:lstStyle/>
          <a:p>
            <a:r>
              <a:rPr lang="fi-FI" dirty="0"/>
              <a:t>Taloudet ovat osoittaneet huomattavaa </a:t>
            </a:r>
            <a:r>
              <a:rPr lang="fi-FI" dirty="0" err="1"/>
              <a:t>resilienssiä</a:t>
            </a:r>
            <a:r>
              <a:rPr lang="fi-FI" dirty="0"/>
              <a:t> koronan toisen aallon kurimuksessa</a:t>
            </a:r>
          </a:p>
          <a:p>
            <a:endParaRPr lang="fi-FI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1800" dirty="0"/>
              <a:t>Koronan toisen aallon vaikutukset teollisuuteen olleet meillä ja maailmalla huomattavasti pelättyä vähäisemmät</a:t>
            </a:r>
          </a:p>
          <a:p>
            <a:pPr marL="657765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</a:rPr>
              <a:t>Riskit ovat kuitenkin edelleen olemassa</a:t>
            </a:r>
          </a:p>
          <a:p>
            <a:pPr marL="657765" lvl="1" indent="-342900">
              <a:buFont typeface="Arial" panose="020B0604020202020204" pitchFamily="34" charset="0"/>
              <a:buChar char="•"/>
            </a:pPr>
            <a:endParaRPr lang="fi-FI" sz="1400" dirty="0">
              <a:solidFill>
                <a:schemeClr val="bg1"/>
              </a:solidFill>
            </a:endParaRPr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1800" dirty="0"/>
              <a:t>Näkymä pandemian selättämisestä on piristänyt tilauksia ja tunnelmia teollisuudessa</a:t>
            </a:r>
          </a:p>
          <a:p>
            <a:pPr marL="657765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</a:rPr>
              <a:t>Epäselvyydet rokotusaikatauluissa ja virusmutaatiot pitävät kuitenkin yllä epävarmuutta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7768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A16522-6D7C-4EC7-AF1E-1A8A6FD70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04" y="23434"/>
            <a:ext cx="8202913" cy="903272"/>
          </a:xfrm>
        </p:spPr>
        <p:txBody>
          <a:bodyPr/>
          <a:lstStyle/>
          <a:p>
            <a:pPr marL="10800"/>
            <a:r>
              <a:rPr lang="fi-FI" sz="2400" dirty="0"/>
              <a:t>Euroopan taloudessa nollakasvua tai pientä supistumista vuodenvaiheessa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DE0556-1A8B-4E29-A14B-AD5682B3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E05AB-047C-4A5A-B3B0-A239B502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61BEF1-334D-435F-972D-18DA6223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D8414E-05B2-45E8-B1A5-433C94DBA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01919" cy="292448"/>
          </a:xfrm>
        </p:spPr>
        <p:txBody>
          <a:bodyPr/>
          <a:lstStyle/>
          <a:p>
            <a:r>
              <a:rPr lang="fi-FI" dirty="0"/>
              <a:t>Lähde: IHS Markit, Eurostat</a:t>
            </a:r>
          </a:p>
          <a:p>
            <a:r>
              <a:rPr lang="fi-FI" dirty="0"/>
              <a:t>Viimeisin tieto tammikuu 2021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63381DA-856B-4FE0-88EC-1D58A808626C}"/>
              </a:ext>
            </a:extLst>
          </p:cNvPr>
          <p:cNvSpPr txBox="1"/>
          <p:nvPr/>
        </p:nvSpPr>
        <p:spPr>
          <a:xfrm>
            <a:off x="818880" y="801786"/>
            <a:ext cx="7026277" cy="44049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pc="-40" dirty="0"/>
              <a:t>Euroalueen teollisuuden ja palveluiden ostopäällikköindeksi</a:t>
            </a:r>
          </a:p>
          <a:p>
            <a:pPr algn="ctr"/>
            <a:r>
              <a:rPr lang="fi-FI" sz="1050" dirty="0"/>
              <a:t>50 = ei muutosta edellisestä kuukaudesta. Yli 50 = kasvua, alle 50 = talous supistuu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8679CF2-5FFA-4479-8381-24ADAA3A2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43" y="1238168"/>
            <a:ext cx="5912689" cy="3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502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6864681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Teollisuustuotannon volyymi-indeksi 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91C78E0-00E0-43A3-BD0C-8AECB56CA3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Teollisuustuotanto jatkanut toipumistaan maailmalla</a:t>
            </a:r>
          </a:p>
        </p:txBody>
      </p:sp>
    </p:spTree>
    <p:extLst>
      <p:ext uri="{BB962C8B-B14F-4D97-AF65-F5344CB8AC3E}">
        <p14:creationId xmlns:p14="http://schemas.microsoft.com/office/powerpoint/2010/main" val="358870997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1589" y="483518"/>
            <a:ext cx="6977283" cy="1165268"/>
          </a:xfrm>
        </p:spPr>
        <p:txBody>
          <a:bodyPr/>
          <a:lstStyle/>
          <a:p>
            <a:r>
              <a:rPr lang="fi-FI" dirty="0"/>
              <a:t>Tilanne ja näkymät suomalaisessa teknologiateollisuudessa ovat piristyneet selvästi, ainakin toistaiseksi</a:t>
            </a:r>
          </a:p>
          <a:p>
            <a:endParaRPr lang="fi-FI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2000" dirty="0"/>
              <a:t>Uusissa tilauksissa selvää kasvua Q4/2020</a:t>
            </a:r>
          </a:p>
          <a:p>
            <a:pPr marL="3537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2000" dirty="0"/>
              <a:t>Piristynyt tilanne koskee kaikkia toimialoja ja kaikenkokoisia yrityksiä</a:t>
            </a:r>
          </a:p>
          <a:p>
            <a:pPr marL="3537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2000" dirty="0"/>
              <a:t>Yritysten välillä on kuitenkin edelleen suuria eroja. Suurella joukolla yrityksiä tilaukset jatkoivat edelleen laskuaan.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Koronakriisi vaikuttanut Suomessakin rajusti tavaravientiin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B48671E-2E56-4727-B509-A9FA651C5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520103"/>
              </p:ext>
            </p:extLst>
          </p:nvPr>
        </p:nvGraphicFramePr>
        <p:xfrm>
          <a:off x="388504" y="1071580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B48671E-2E56-4727-B509-A9FA651C5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504" y="1071580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45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*) Pl. tietotekniikka-ala ja suunnittelu- ja konsultointiala</a:t>
            </a:r>
          </a:p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8" name="Sisällön paikkamerkki 17">
            <a:extLst>
              <a:ext uri="{FF2B5EF4-FFF2-40B4-BE49-F238E27FC236}">
                <a16:creationId xmlns:a16="http://schemas.microsoft.com/office/drawing/2014/main" id="{5C0EBE92-AFAE-40A8-9E3C-F543392001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1187652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8" name="Sisällön paikkamerkki 17">
                        <a:extLst>
                          <a:ext uri="{FF2B5EF4-FFF2-40B4-BE49-F238E27FC236}">
                            <a16:creationId xmlns:a16="http://schemas.microsoft.com/office/drawing/2014/main" id="{5C0EBE92-AFAE-40A8-9E3C-F54339200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9210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Teollisuuden ja 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8387767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84914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648000"/>
          </a:xfrm>
        </p:spPr>
        <p:txBody>
          <a:bodyPr/>
          <a:lstStyle/>
          <a:p>
            <a:r>
              <a:rPr lang="fi-FI" dirty="0"/>
              <a:t>Yritysten arvioiden mukaan vaikeudet alkavat ainakin toistaiseksi olla pääsääntöisesti takanapäin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23.10.2020 n=496, 7.12.2020 n=532.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9704396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03876505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jq246uRr.fpeXiHoBE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FlGw2M3j2W7GeiIxL7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Axy0IjQV2fjaelmgls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k4z5ZsIcPyJlOGtPIfg"/>
</p:tagLst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Accenture aug2016">
  <a:themeElements>
    <a:clrScheme name="Custom 8">
      <a:dk1>
        <a:srgbClr val="000000"/>
      </a:dk1>
      <a:lt1>
        <a:srgbClr val="FFFFFF"/>
      </a:lt1>
      <a:dk2>
        <a:srgbClr val="919191"/>
      </a:dk2>
      <a:lt2>
        <a:srgbClr val="FF0000"/>
      </a:lt2>
      <a:accent1>
        <a:srgbClr val="FF9128"/>
      </a:accent1>
      <a:accent2>
        <a:srgbClr val="FE3C0F"/>
      </a:accent2>
      <a:accent3>
        <a:srgbClr val="FF0000"/>
      </a:accent3>
      <a:accent4>
        <a:srgbClr val="BC001D"/>
      </a:accent4>
      <a:accent5>
        <a:srgbClr val="920026"/>
      </a:accent5>
      <a:accent6>
        <a:srgbClr val="710011"/>
      </a:accent6>
      <a:hlink>
        <a:srgbClr val="FF0000"/>
      </a:hlink>
      <a:folHlink>
        <a:srgbClr val="71001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200305 Strategic BD approach for Nordics MU - FOR DISCUSSION - v2  -  Read-Only" id="{AA9A4D4A-1FF2-4B35-AF13-9182F4DAE34F}" vid="{51B938EA-64D2-4EA8-B1E9-1C8E57B71B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bac22dd-7d9e-4fa2-b7ec-a5c21bf72213">
      <UserInfo>
        <DisplayName>Forsman Daniel</DisplayName>
        <AccountId>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6F48CDA7D6D464381381BB208CA1D6C" ma:contentTypeVersion="12" ma:contentTypeDescription="Luo uusi asiakirja." ma:contentTypeScope="" ma:versionID="dff0f588cb63e7e7e9166c332bd8f0aa">
  <xsd:schema xmlns:xsd="http://www.w3.org/2001/XMLSchema" xmlns:xs="http://www.w3.org/2001/XMLSchema" xmlns:p="http://schemas.microsoft.com/office/2006/metadata/properties" xmlns:ns3="ea42a611-2638-46bb-b3e3-6e898d1a3c87" xmlns:ns4="9bac22dd-7d9e-4fa2-b7ec-a5c21bf72213" targetNamespace="http://schemas.microsoft.com/office/2006/metadata/properties" ma:root="true" ma:fieldsID="2b09aa220a591641e2e32e01777f619f" ns3:_="" ns4:_="">
    <xsd:import namespace="ea42a611-2638-46bb-b3e3-6e898d1a3c87"/>
    <xsd:import namespace="9bac22dd-7d9e-4fa2-b7ec-a5c21bf722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2a611-2638-46bb-b3e3-6e898d1a3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c22dd-7d9e-4fa2-b7ec-a5c21bf722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AC004-C085-4D53-BC3A-BFB6D15CF16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a42a611-2638-46bb-b3e3-6e898d1a3c87"/>
    <ds:schemaRef ds:uri="http://purl.org/dc/elements/1.1/"/>
    <ds:schemaRef ds:uri="http://schemas.microsoft.com/office/2006/metadata/properties"/>
    <ds:schemaRef ds:uri="9bac22dd-7d9e-4fa2-b7ec-a5c21bf7221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6A1306-01E7-475C-A14F-300FF6C6B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42a611-2638-46bb-b3e3-6e898d1a3c87"/>
    <ds:schemaRef ds:uri="9bac22dd-7d9e-4fa2-b7ec-a5c21bf72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5589</TotalTime>
  <Words>840</Words>
  <Application>Microsoft Office PowerPoint</Application>
  <PresentationFormat>Näytössä katseltava esitys (16:9)</PresentationFormat>
  <Paragraphs>214</Paragraphs>
  <Slides>18</Slides>
  <Notes>7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Bold</vt:lpstr>
      <vt:lpstr>Verdana</vt:lpstr>
      <vt:lpstr>Teknologiateollisuus_masterdia</vt:lpstr>
      <vt:lpstr>1_Accenture aug2016</vt:lpstr>
      <vt:lpstr>think-cell Slide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Kaijomaa Helvi</cp:lastModifiedBy>
  <cp:revision>82</cp:revision>
  <cp:lastPrinted>2020-08-06T06:12:28Z</cp:lastPrinted>
  <dcterms:created xsi:type="dcterms:W3CDTF">2019-10-17T09:08:24Z</dcterms:created>
  <dcterms:modified xsi:type="dcterms:W3CDTF">2021-02-04T09:45:00Z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0x010100F6F48CDA7D6D464381381BB208CA1D6C</vt:lpwstr>
  </property>
  <property fmtid="{D5CDD505-2E9C-101B-9397-08002B2CF9AE}" pid="28" name="TyoryhmanNimi">
    <vt:lpwstr>Talous ja tilastot</vt:lpwstr>
  </property>
</Properties>
</file>