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3.xml" ContentType="application/vnd.openxmlformats-officedocument.themeOverrid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theme/themeOverride4.xml" ContentType="application/vnd.openxmlformats-officedocument.themeOverrid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5.xml" ContentType="application/vnd.openxmlformats-officedocument.themeOverride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6.xml" ContentType="application/vnd.openxmlformats-officedocument.themeOverride+xml"/>
  <Override PartName="/ppt/drawings/drawing2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7" r:id="rId6"/>
    <p:sldId id="1024" r:id="rId7"/>
    <p:sldId id="300" r:id="rId8"/>
    <p:sldId id="1023" r:id="rId9"/>
    <p:sldId id="1068" r:id="rId10"/>
    <p:sldId id="292" r:id="rId11"/>
    <p:sldId id="308" r:id="rId12"/>
    <p:sldId id="1072" r:id="rId13"/>
    <p:sldId id="1071" r:id="rId14"/>
    <p:sldId id="1074" r:id="rId15"/>
    <p:sldId id="1069" r:id="rId16"/>
    <p:sldId id="280" r:id="rId17"/>
    <p:sldId id="1070" r:id="rId18"/>
    <p:sldId id="290" r:id="rId19"/>
    <p:sldId id="1075" r:id="rId20"/>
    <p:sldId id="258" r:id="rId21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  <p:cmAuthor id="2" name="Emaus Katriina" initials="EK" lastIdx="1" clrIdx="1">
    <p:extLst>
      <p:ext uri="{19B8F6BF-5375-455C-9EA6-DF929625EA0E}">
        <p15:presenceInfo xmlns:p15="http://schemas.microsoft.com/office/powerpoint/2012/main" userId="S::katriina.emaus@teknologiateollisuus.fi::e28635f8-d800-42ff-a913-92d375f1fb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DDE1"/>
    <a:srgbClr val="85E869"/>
    <a:srgbClr val="141F94"/>
    <a:srgbClr val="FF805C"/>
    <a:srgbClr val="8A0FA6"/>
    <a:srgbClr val="000000"/>
    <a:srgbClr val="FF00B8"/>
    <a:srgbClr val="FFFF00"/>
    <a:srgbClr val="0ACFCF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59" autoAdjust="0"/>
    <p:restoredTop sz="89374" autoAdjust="0"/>
  </p:normalViewPr>
  <p:slideViewPr>
    <p:cSldViewPr snapToGrid="0">
      <p:cViewPr varScale="1">
        <p:scale>
          <a:sx n="129" d="100"/>
          <a:sy n="129" d="100"/>
        </p:scale>
        <p:origin x="80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4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1386021485201516E-2"/>
          <c:y val="2.8281583771735234E-2"/>
          <c:w val="0.89191885524754488"/>
          <c:h val="0.73751146386784916"/>
        </c:manualLayout>
      </c:layout>
      <c:areaChart>
        <c:grouping val="stacked"/>
        <c:varyColors val="0"/>
        <c:ser>
          <c:idx val="1"/>
          <c:order val="0"/>
          <c:tx>
            <c:strRef>
              <c:f>Taul1!$C$1</c:f>
              <c:strCache>
                <c:ptCount val="1"/>
                <c:pt idx="0">
                  <c:v>Kone- ja metallituoteteollisuus</c:v>
                </c:pt>
              </c:strCache>
            </c:strRef>
          </c:tx>
          <c:spPr>
            <a:solidFill>
              <a:srgbClr val="8A0FA6"/>
            </a:solidFill>
            <a:ln>
              <a:noFill/>
            </a:ln>
          </c:spPr>
          <c:cat>
            <c:numRef>
              <c:f>Taul1!$A$2:$A$25</c:f>
              <c:numCache>
                <c:formatCode>General</c:formatCode>
                <c:ptCount val="24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</c:numCache>
            </c:numRef>
          </c:cat>
          <c:val>
            <c:numRef>
              <c:f>Taul1!$C$2:$C$25</c:f>
              <c:numCache>
                <c:formatCode>#,##0</c:formatCode>
                <c:ptCount val="24"/>
                <c:pt idx="0">
                  <c:v>124000</c:v>
                </c:pt>
                <c:pt idx="1">
                  <c:v>124699.99999999999</c:v>
                </c:pt>
                <c:pt idx="2">
                  <c:v>130299.99999999999</c:v>
                </c:pt>
                <c:pt idx="3">
                  <c:v>136600</c:v>
                </c:pt>
                <c:pt idx="4">
                  <c:v>135300</c:v>
                </c:pt>
                <c:pt idx="5">
                  <c:v>132900</c:v>
                </c:pt>
                <c:pt idx="6">
                  <c:v>128399.99999999997</c:v>
                </c:pt>
                <c:pt idx="7">
                  <c:v>132599.99999999997</c:v>
                </c:pt>
                <c:pt idx="8">
                  <c:v>137700.00000000003</c:v>
                </c:pt>
                <c:pt idx="9">
                  <c:v>144299.99999999997</c:v>
                </c:pt>
                <c:pt idx="10">
                  <c:v>150100</c:v>
                </c:pt>
                <c:pt idx="11">
                  <c:v>133200</c:v>
                </c:pt>
                <c:pt idx="12">
                  <c:v>123300</c:v>
                </c:pt>
                <c:pt idx="13">
                  <c:v>127100</c:v>
                </c:pt>
                <c:pt idx="14">
                  <c:v>130500</c:v>
                </c:pt>
                <c:pt idx="15">
                  <c:v>126800</c:v>
                </c:pt>
                <c:pt idx="16">
                  <c:v>124800</c:v>
                </c:pt>
                <c:pt idx="17">
                  <c:v>124300</c:v>
                </c:pt>
                <c:pt idx="18">
                  <c:v>124100</c:v>
                </c:pt>
                <c:pt idx="19">
                  <c:v>127900</c:v>
                </c:pt>
                <c:pt idx="20">
                  <c:v>132975</c:v>
                </c:pt>
                <c:pt idx="21">
                  <c:v>134217</c:v>
                </c:pt>
                <c:pt idx="22">
                  <c:v>130981.98</c:v>
                </c:pt>
                <c:pt idx="23">
                  <c:v>135499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1D-47DB-A4D0-1D0757212C0E}"/>
            </c:ext>
          </c:extLst>
        </c:ser>
        <c:ser>
          <c:idx val="2"/>
          <c:order val="1"/>
          <c:tx>
            <c:strRef>
              <c:f>Taul1!$D$1</c:f>
              <c:strCache>
                <c:ptCount val="1"/>
                <c:pt idx="0">
                  <c:v>Elektroniikka- ja sähköteollisuus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</c:spPr>
          <c:cat>
            <c:numRef>
              <c:f>Taul1!$A$2:$A$25</c:f>
              <c:numCache>
                <c:formatCode>General</c:formatCode>
                <c:ptCount val="24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</c:numCache>
            </c:numRef>
          </c:cat>
          <c:val>
            <c:numRef>
              <c:f>Taul1!$D$2:$D$25</c:f>
              <c:numCache>
                <c:formatCode>#,##0</c:formatCode>
                <c:ptCount val="24"/>
                <c:pt idx="0">
                  <c:v>56200</c:v>
                </c:pt>
                <c:pt idx="1">
                  <c:v>60599.999999999993</c:v>
                </c:pt>
                <c:pt idx="2">
                  <c:v>62800.000000000007</c:v>
                </c:pt>
                <c:pt idx="3">
                  <c:v>62599.999999999993</c:v>
                </c:pt>
                <c:pt idx="4">
                  <c:v>59200</c:v>
                </c:pt>
                <c:pt idx="5">
                  <c:v>57200</c:v>
                </c:pt>
                <c:pt idx="6">
                  <c:v>57700</c:v>
                </c:pt>
                <c:pt idx="7">
                  <c:v>59900</c:v>
                </c:pt>
                <c:pt idx="8">
                  <c:v>59199.999999999993</c:v>
                </c:pt>
                <c:pt idx="9">
                  <c:v>60400</c:v>
                </c:pt>
                <c:pt idx="10">
                  <c:v>60900</c:v>
                </c:pt>
                <c:pt idx="11">
                  <c:v>54800.000000000007</c:v>
                </c:pt>
                <c:pt idx="12">
                  <c:v>51200</c:v>
                </c:pt>
                <c:pt idx="13">
                  <c:v>47500</c:v>
                </c:pt>
                <c:pt idx="14">
                  <c:v>48800</c:v>
                </c:pt>
                <c:pt idx="15">
                  <c:v>43500</c:v>
                </c:pt>
                <c:pt idx="16">
                  <c:v>41900</c:v>
                </c:pt>
                <c:pt idx="17">
                  <c:v>41000</c:v>
                </c:pt>
                <c:pt idx="18">
                  <c:v>39800</c:v>
                </c:pt>
                <c:pt idx="19">
                  <c:v>37800</c:v>
                </c:pt>
                <c:pt idx="20">
                  <c:v>38563</c:v>
                </c:pt>
                <c:pt idx="21">
                  <c:v>38705</c:v>
                </c:pt>
                <c:pt idx="22">
                  <c:v>37387.79</c:v>
                </c:pt>
                <c:pt idx="23">
                  <c:v>39259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1D-47DB-A4D0-1D0757212C0E}"/>
            </c:ext>
          </c:extLst>
        </c:ser>
        <c:ser>
          <c:idx val="3"/>
          <c:order val="2"/>
          <c:tx>
            <c:strRef>
              <c:f>Taul1!$E$1</c:f>
              <c:strCache>
                <c:ptCount val="1"/>
                <c:pt idx="0">
                  <c:v>Tietotekniikka-ala</c:v>
                </c:pt>
              </c:strCache>
            </c:strRef>
          </c:tx>
          <c:spPr>
            <a:solidFill>
              <a:srgbClr val="0ACFCF"/>
            </a:solidFill>
            <a:ln>
              <a:noFill/>
            </a:ln>
          </c:spPr>
          <c:cat>
            <c:numRef>
              <c:f>Taul1!$A$2:$A$25</c:f>
              <c:numCache>
                <c:formatCode>General</c:formatCode>
                <c:ptCount val="24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</c:numCache>
            </c:numRef>
          </c:cat>
          <c:val>
            <c:numRef>
              <c:f>Taul1!$E$2:$E$25</c:f>
              <c:numCache>
                <c:formatCode>#,##0</c:formatCode>
                <c:ptCount val="24"/>
                <c:pt idx="0">
                  <c:v>25600</c:v>
                </c:pt>
                <c:pt idx="1">
                  <c:v>30700</c:v>
                </c:pt>
                <c:pt idx="2">
                  <c:v>37400</c:v>
                </c:pt>
                <c:pt idx="3">
                  <c:v>43699.999999999993</c:v>
                </c:pt>
                <c:pt idx="4">
                  <c:v>44900</c:v>
                </c:pt>
                <c:pt idx="5">
                  <c:v>43900</c:v>
                </c:pt>
                <c:pt idx="6">
                  <c:v>43900</c:v>
                </c:pt>
                <c:pt idx="7">
                  <c:v>45300</c:v>
                </c:pt>
                <c:pt idx="8">
                  <c:v>49000</c:v>
                </c:pt>
                <c:pt idx="9">
                  <c:v>48100</c:v>
                </c:pt>
                <c:pt idx="10">
                  <c:v>51699.999999999993</c:v>
                </c:pt>
                <c:pt idx="11">
                  <c:v>49500</c:v>
                </c:pt>
                <c:pt idx="12">
                  <c:v>50100</c:v>
                </c:pt>
                <c:pt idx="13">
                  <c:v>52500</c:v>
                </c:pt>
                <c:pt idx="14">
                  <c:v>53900</c:v>
                </c:pt>
                <c:pt idx="15">
                  <c:v>57000</c:v>
                </c:pt>
                <c:pt idx="16">
                  <c:v>57700</c:v>
                </c:pt>
                <c:pt idx="17">
                  <c:v>59500</c:v>
                </c:pt>
                <c:pt idx="18">
                  <c:v>61500</c:v>
                </c:pt>
                <c:pt idx="19">
                  <c:v>66900</c:v>
                </c:pt>
                <c:pt idx="20">
                  <c:v>68858</c:v>
                </c:pt>
                <c:pt idx="21">
                  <c:v>74124</c:v>
                </c:pt>
                <c:pt idx="22">
                  <c:v>72896.08</c:v>
                </c:pt>
                <c:pt idx="23">
                  <c:v>73603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1D-47DB-A4D0-1D0757212C0E}"/>
            </c:ext>
          </c:extLst>
        </c:ser>
        <c:ser>
          <c:idx val="4"/>
          <c:order val="3"/>
          <c:tx>
            <c:strRef>
              <c:f>Taul1!$F$1</c:f>
              <c:strCache>
                <c:ptCount val="1"/>
                <c:pt idx="0">
                  <c:v>Suunnittelu ja konsultointi</c:v>
                </c:pt>
              </c:strCache>
            </c:strRef>
          </c:tx>
          <c:spPr>
            <a:solidFill>
              <a:srgbClr val="85E869"/>
            </a:solidFill>
            <a:ln>
              <a:noFill/>
            </a:ln>
          </c:spPr>
          <c:cat>
            <c:numRef>
              <c:f>Taul1!$A$2:$A$25</c:f>
              <c:numCache>
                <c:formatCode>General</c:formatCode>
                <c:ptCount val="24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</c:numCache>
            </c:numRef>
          </c:cat>
          <c:val>
            <c:numRef>
              <c:f>Taul1!$F$2:$F$25</c:f>
              <c:numCache>
                <c:formatCode>#,##0</c:formatCode>
                <c:ptCount val="24"/>
                <c:pt idx="0">
                  <c:v>28000</c:v>
                </c:pt>
                <c:pt idx="1">
                  <c:v>30200</c:v>
                </c:pt>
                <c:pt idx="2">
                  <c:v>31300</c:v>
                </c:pt>
                <c:pt idx="3">
                  <c:v>33500</c:v>
                </c:pt>
                <c:pt idx="4">
                  <c:v>34400</c:v>
                </c:pt>
                <c:pt idx="5">
                  <c:v>35199.999999999993</c:v>
                </c:pt>
                <c:pt idx="6">
                  <c:v>35699.999999999993</c:v>
                </c:pt>
                <c:pt idx="7">
                  <c:v>36699.999999999993</c:v>
                </c:pt>
                <c:pt idx="8">
                  <c:v>39199.999999999993</c:v>
                </c:pt>
                <c:pt idx="9">
                  <c:v>40900</c:v>
                </c:pt>
                <c:pt idx="10">
                  <c:v>45500</c:v>
                </c:pt>
                <c:pt idx="11">
                  <c:v>44300.000000000007</c:v>
                </c:pt>
                <c:pt idx="12">
                  <c:v>42600</c:v>
                </c:pt>
                <c:pt idx="13">
                  <c:v>44900</c:v>
                </c:pt>
                <c:pt idx="14">
                  <c:v>46100</c:v>
                </c:pt>
                <c:pt idx="15">
                  <c:v>46500</c:v>
                </c:pt>
                <c:pt idx="16">
                  <c:v>46900</c:v>
                </c:pt>
                <c:pt idx="17">
                  <c:v>48300</c:v>
                </c:pt>
                <c:pt idx="18">
                  <c:v>49600</c:v>
                </c:pt>
                <c:pt idx="19">
                  <c:v>50900</c:v>
                </c:pt>
                <c:pt idx="20">
                  <c:v>54294</c:v>
                </c:pt>
                <c:pt idx="21">
                  <c:v>56215</c:v>
                </c:pt>
                <c:pt idx="22">
                  <c:v>52934.04</c:v>
                </c:pt>
                <c:pt idx="23">
                  <c:v>54512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91D-47DB-A4D0-1D0757212C0E}"/>
            </c:ext>
          </c:extLst>
        </c:ser>
        <c:ser>
          <c:idx val="0"/>
          <c:order val="4"/>
          <c:tx>
            <c:strRef>
              <c:f>Taul1!$B$1</c:f>
              <c:strCache>
                <c:ptCount val="1"/>
                <c:pt idx="0">
                  <c:v>Metallien jalostus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</c:spPr>
          <c:cat>
            <c:numRef>
              <c:f>Taul1!$A$2:$A$25</c:f>
              <c:numCache>
                <c:formatCode>General</c:formatCode>
                <c:ptCount val="24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</c:numCache>
            </c:numRef>
          </c:cat>
          <c:val>
            <c:numRef>
              <c:f>Taul1!$B$2:$B$25</c:f>
              <c:numCache>
                <c:formatCode>#,##0</c:formatCode>
                <c:ptCount val="24"/>
                <c:pt idx="0">
                  <c:v>17900.000000000004</c:v>
                </c:pt>
                <c:pt idx="1">
                  <c:v>17900</c:v>
                </c:pt>
                <c:pt idx="2">
                  <c:v>17599.999999999996</c:v>
                </c:pt>
                <c:pt idx="3">
                  <c:v>17600</c:v>
                </c:pt>
                <c:pt idx="4">
                  <c:v>17100</c:v>
                </c:pt>
                <c:pt idx="5">
                  <c:v>16400.000000000004</c:v>
                </c:pt>
                <c:pt idx="6">
                  <c:v>16100.000000000002</c:v>
                </c:pt>
                <c:pt idx="7">
                  <c:v>17100</c:v>
                </c:pt>
                <c:pt idx="8">
                  <c:v>17200.000000000004</c:v>
                </c:pt>
                <c:pt idx="9">
                  <c:v>17300</c:v>
                </c:pt>
                <c:pt idx="10">
                  <c:v>18100</c:v>
                </c:pt>
                <c:pt idx="11">
                  <c:v>17200</c:v>
                </c:pt>
                <c:pt idx="12">
                  <c:v>16700</c:v>
                </c:pt>
                <c:pt idx="13">
                  <c:v>17800</c:v>
                </c:pt>
                <c:pt idx="14">
                  <c:v>17000</c:v>
                </c:pt>
                <c:pt idx="15">
                  <c:v>16300</c:v>
                </c:pt>
                <c:pt idx="16">
                  <c:v>16100</c:v>
                </c:pt>
                <c:pt idx="17">
                  <c:v>15800</c:v>
                </c:pt>
                <c:pt idx="18">
                  <c:v>15900</c:v>
                </c:pt>
                <c:pt idx="19">
                  <c:v>16100</c:v>
                </c:pt>
                <c:pt idx="20">
                  <c:v>16352</c:v>
                </c:pt>
                <c:pt idx="21">
                  <c:v>15823</c:v>
                </c:pt>
                <c:pt idx="22">
                  <c:v>16129.87</c:v>
                </c:pt>
                <c:pt idx="23">
                  <c:v>16099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1D-47DB-A4D0-1D0757212C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8749976"/>
        <c:axId val="358750368"/>
      </c:areaChart>
      <c:catAx>
        <c:axId val="358749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DEDDE1"/>
            </a:solidFill>
          </a:ln>
        </c:spPr>
        <c:txPr>
          <a:bodyPr/>
          <a:lstStyle/>
          <a:p>
            <a:pPr>
              <a:defRPr sz="1050"/>
            </a:pPr>
            <a:endParaRPr lang="fi-FI"/>
          </a:p>
        </c:txPr>
        <c:crossAx val="358750368"/>
        <c:crosses val="autoZero"/>
        <c:auto val="1"/>
        <c:lblAlgn val="ctr"/>
        <c:lblOffset val="100"/>
        <c:noMultiLvlLbl val="0"/>
      </c:catAx>
      <c:valAx>
        <c:axId val="358750368"/>
        <c:scaling>
          <c:orientation val="minMax"/>
        </c:scaling>
        <c:delete val="0"/>
        <c:axPos val="l"/>
        <c:majorGridlines>
          <c:spPr>
            <a:ln>
              <a:solidFill>
                <a:srgbClr val="DEDDE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fi-FI"/>
          </a:p>
        </c:txPr>
        <c:crossAx val="358749976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7.3429706640782619E-2"/>
          <c:y val="0.83669416550088549"/>
          <c:w val="0.84532556115318858"/>
          <c:h val="0.1520667204777700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aseline="0"/>
      </a:pPr>
      <a:endParaRPr lang="fi-FI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9240804982414148E-2"/>
          <c:y val="2.2037538905785869E-2"/>
          <c:w val="0.71051271757297485"/>
          <c:h val="0.86635995692256718"/>
        </c:manualLayout>
      </c:layout>
      <c:barChart>
        <c:barDir val="col"/>
        <c:grouping val="clustere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Kone-,metalli- ja energiatekn.</c:v>
                </c:pt>
              </c:strCache>
            </c:strRef>
          </c:tx>
          <c:spPr>
            <a:solidFill>
              <a:srgbClr val="7030A0"/>
            </a:solidFill>
            <a:ln w="12919">
              <a:noFill/>
              <a:prstDash val="solid"/>
            </a:ln>
          </c:spPr>
          <c:invertIfNegative val="0"/>
          <c:cat>
            <c:strRef>
              <c:f>Sheet1!$A$2:$A$20</c:f>
              <c:strCache>
                <c:ptCount val="3"/>
                <c:pt idx="0">
                  <c:v>Toinen aste</c:v>
                </c:pt>
                <c:pt idx="1">
                  <c:v>AMK</c:v>
                </c:pt>
                <c:pt idx="2">
                  <c:v>Yliopisto</c:v>
                </c:pt>
              </c:strCache>
            </c:strRef>
          </c:cat>
          <c:val>
            <c:numRef>
              <c:f>Sheet1!$B$2:$B$20</c:f>
              <c:numCache>
                <c:formatCode>General</c:formatCode>
                <c:ptCount val="3"/>
                <c:pt idx="0">
                  <c:v>75.599999999999994</c:v>
                </c:pt>
                <c:pt idx="1">
                  <c:v>136.4</c:v>
                </c:pt>
                <c:pt idx="2">
                  <c:v>114.9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1D-4B09-AE94-3BD30CFE1A8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Sähkö- ja automaatiotekn.     </c:v>
                </c:pt>
              </c:strCache>
            </c:strRef>
          </c:tx>
          <c:spPr>
            <a:solidFill>
              <a:srgbClr val="141F94"/>
            </a:solidFill>
            <a:ln w="12919">
              <a:noFill/>
              <a:prstDash val="solid"/>
            </a:ln>
          </c:spPr>
          <c:invertIfNegative val="0"/>
          <c:cat>
            <c:strRef>
              <c:f>Sheet1!$A$2:$A$20</c:f>
              <c:strCache>
                <c:ptCount val="3"/>
                <c:pt idx="0">
                  <c:v>Toinen aste</c:v>
                </c:pt>
                <c:pt idx="1">
                  <c:v>AMK</c:v>
                </c:pt>
                <c:pt idx="2">
                  <c:v>Yliopisto</c:v>
                </c:pt>
              </c:strCache>
            </c:strRef>
          </c:cat>
          <c:val>
            <c:numRef>
              <c:f>Sheet1!$C$2:$C$20</c:f>
              <c:numCache>
                <c:formatCode>General</c:formatCode>
                <c:ptCount val="3"/>
                <c:pt idx="0">
                  <c:v>119.9</c:v>
                </c:pt>
                <c:pt idx="1">
                  <c:v>179.6</c:v>
                </c:pt>
                <c:pt idx="2">
                  <c:v>118.3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1D-4B09-AE94-3BD30CFE1A88}"/>
            </c:ext>
          </c:extLst>
        </c:ser>
        <c:ser>
          <c:idx val="4"/>
          <c:order val="2"/>
          <c:tx>
            <c:strRef>
              <c:f>Sheet1!$E$1</c:f>
              <c:strCache>
                <c:ptCount val="1"/>
                <c:pt idx="0">
                  <c:v>Tietojenkäsittely</c:v>
                </c:pt>
              </c:strCache>
            </c:strRef>
          </c:tx>
          <c:spPr>
            <a:solidFill>
              <a:srgbClr val="0ACFCF"/>
            </a:solidFill>
            <a:ln w="12919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C1D-4B09-AE94-3BD30CFE1A8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CC1D-4B09-AE94-3BD30CFE1A8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CC1D-4B09-AE94-3BD30CFE1A88}"/>
              </c:ext>
            </c:extLst>
          </c:dPt>
          <c:cat>
            <c:strRef>
              <c:f>Sheet1!$A$2:$A$20</c:f>
              <c:strCache>
                <c:ptCount val="3"/>
                <c:pt idx="0">
                  <c:v>Toinen aste</c:v>
                </c:pt>
                <c:pt idx="1">
                  <c:v>AMK</c:v>
                </c:pt>
                <c:pt idx="2">
                  <c:v>Yliopisto</c:v>
                </c:pt>
              </c:strCache>
            </c:strRef>
          </c:cat>
          <c:val>
            <c:numRef>
              <c:f>Sheet1!$E$2:$E$20</c:f>
              <c:numCache>
                <c:formatCode>General</c:formatCode>
                <c:ptCount val="3"/>
                <c:pt idx="0">
                  <c:v>107.1</c:v>
                </c:pt>
                <c:pt idx="1">
                  <c:v>282.2</c:v>
                </c:pt>
                <c:pt idx="2">
                  <c:v>178.8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C1D-4B09-AE94-3BD30CFE1A88}"/>
            </c:ext>
          </c:extLst>
        </c:ser>
        <c:ser>
          <c:idx val="0"/>
          <c:order val="3"/>
          <c:tx>
            <c:strRef>
              <c:f>Sheet1!$F$1</c:f>
              <c:strCache>
                <c:ptCount val="1"/>
                <c:pt idx="0">
                  <c:v>Arkkitehtuuri ja rakentaminen</c:v>
                </c:pt>
              </c:strCache>
            </c:strRef>
          </c:tx>
          <c:spPr>
            <a:solidFill>
              <a:srgbClr val="85E869"/>
            </a:solidFill>
            <a:ln>
              <a:noFill/>
            </a:ln>
          </c:spPr>
          <c:invertIfNegative val="0"/>
          <c:cat>
            <c:strRef>
              <c:f>Sheet1!$A$2:$A$20</c:f>
              <c:strCache>
                <c:ptCount val="3"/>
                <c:pt idx="0">
                  <c:v>Toinen aste</c:v>
                </c:pt>
                <c:pt idx="1">
                  <c:v>AMK</c:v>
                </c:pt>
                <c:pt idx="2">
                  <c:v>Yliopisto</c:v>
                </c:pt>
              </c:strCache>
            </c:strRef>
          </c:cat>
          <c:val>
            <c:numRef>
              <c:f>Sheet1!$F$2:$F$20</c:f>
              <c:numCache>
                <c:formatCode>General</c:formatCode>
                <c:ptCount val="3"/>
                <c:pt idx="0">
                  <c:v>88.9</c:v>
                </c:pt>
                <c:pt idx="1">
                  <c:v>177.2</c:v>
                </c:pt>
                <c:pt idx="2">
                  <c:v>204.1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C1D-4B09-AE94-3BD30CFE1A88}"/>
            </c:ext>
          </c:extLst>
        </c:ser>
        <c:ser>
          <c:idx val="3"/>
          <c:order val="4"/>
          <c:tx>
            <c:strRef>
              <c:f>Sheet1!$D$1</c:f>
              <c:strCache>
                <c:ptCount val="1"/>
                <c:pt idx="0">
                  <c:v>Tieto- ja tietoliikennetekn.</c:v>
                </c:pt>
              </c:strCache>
            </c:strRef>
          </c:tx>
          <c:spPr>
            <a:solidFill>
              <a:srgbClr val="0070C0"/>
            </a:solidFill>
            <a:ln w="12919">
              <a:noFill/>
              <a:prstDash val="solid"/>
            </a:ln>
          </c:spPr>
          <c:invertIfNegative val="0"/>
          <c:cat>
            <c:strRef>
              <c:f>Sheet1!$A$2:$A$20</c:f>
              <c:strCache>
                <c:ptCount val="3"/>
                <c:pt idx="0">
                  <c:v>Toinen aste</c:v>
                </c:pt>
                <c:pt idx="1">
                  <c:v>AMK</c:v>
                </c:pt>
                <c:pt idx="2">
                  <c:v>Yliopisto</c:v>
                </c:pt>
              </c:strCache>
            </c:strRef>
          </c:cat>
          <c:val>
            <c:numRef>
              <c:f>Sheet1!$D$2:$D$20</c:f>
              <c:numCache>
                <c:formatCode>General</c:formatCode>
                <c:ptCount val="3"/>
                <c:pt idx="1">
                  <c:v>226.9</c:v>
                </c:pt>
                <c:pt idx="2">
                  <c:v>181.1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1D-4B09-AE94-3BD30CFE1A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8758208"/>
        <c:axId val="358758600"/>
      </c:barChart>
      <c:catAx>
        <c:axId val="35875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230">
            <a:noFill/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fi-FI"/>
          </a:p>
        </c:txPr>
        <c:crossAx val="358758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8758600"/>
        <c:scaling>
          <c:orientation val="minMax"/>
        </c:scaling>
        <c:delete val="0"/>
        <c:axPos val="l"/>
        <c:majorGridlines>
          <c:spPr>
            <a:ln w="12919">
              <a:solidFill>
                <a:srgbClr val="DEDDE1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3230">
            <a:noFill/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fi-FI"/>
          </a:p>
        </c:txPr>
        <c:crossAx val="358758208"/>
        <c:crosses val="autoZero"/>
        <c:crossBetween val="between"/>
      </c:valAx>
      <c:spPr>
        <a:noFill/>
        <a:ln w="12919">
          <a:noFill/>
          <a:prstDash val="solid"/>
        </a:ln>
      </c:spPr>
    </c:plotArea>
    <c:legend>
      <c:legendPos val="r"/>
      <c:layout>
        <c:manualLayout>
          <c:xMode val="edge"/>
          <c:yMode val="edge"/>
          <c:x val="0.79947572604738326"/>
          <c:y val="0.21431525816873573"/>
          <c:w val="0.18084850800038998"/>
          <c:h val="0.59391383329980241"/>
        </c:manualLayout>
      </c:layout>
      <c:overlay val="0"/>
      <c:spPr>
        <a:solidFill>
          <a:schemeClr val="bg1"/>
        </a:solidFill>
        <a:ln w="3230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+mn-lt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3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Kaikki ensisijaishakijat</c:v>
                </c:pt>
              </c:strCache>
            </c:strRef>
          </c:tx>
          <c:spPr>
            <a:solidFill>
              <a:srgbClr val="8A0FA6"/>
            </a:solidFill>
            <a:ln w="6350">
              <a:solidFill>
                <a:srgbClr val="29282E"/>
              </a:solidFill>
            </a:ln>
            <a:effectLst/>
          </c:spPr>
          <c:invertIfNegative val="0"/>
          <c:cat>
            <c:strRef>
              <c:f>Taul1!$B$1:$AP$1</c:f>
              <c:strCache>
                <c:ptCount val="41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  <c:pt idx="37">
                  <c:v>2018</c:v>
                </c:pt>
                <c:pt idx="38">
                  <c:v>2019</c:v>
                </c:pt>
                <c:pt idx="39">
                  <c:v>2020</c:v>
                </c:pt>
                <c:pt idx="40">
                  <c:v>2021</c:v>
                </c:pt>
              </c:strCache>
            </c:strRef>
          </c:cat>
          <c:val>
            <c:numRef>
              <c:f>Taul1!$B$2:$AP$2</c:f>
              <c:numCache>
                <c:formatCode>General</c:formatCode>
                <c:ptCount val="41"/>
                <c:pt idx="0">
                  <c:v>3850</c:v>
                </c:pt>
                <c:pt idx="1">
                  <c:v>4650</c:v>
                </c:pt>
                <c:pt idx="2">
                  <c:v>3850</c:v>
                </c:pt>
                <c:pt idx="3">
                  <c:v>3400</c:v>
                </c:pt>
                <c:pt idx="4">
                  <c:v>2900</c:v>
                </c:pt>
                <c:pt idx="5">
                  <c:v>2700</c:v>
                </c:pt>
                <c:pt idx="6">
                  <c:v>1750</c:v>
                </c:pt>
                <c:pt idx="7">
                  <c:v>2100</c:v>
                </c:pt>
                <c:pt idx="8">
                  <c:v>1800</c:v>
                </c:pt>
                <c:pt idx="9">
                  <c:v>1750</c:v>
                </c:pt>
                <c:pt idx="10">
                  <c:v>1730</c:v>
                </c:pt>
                <c:pt idx="11">
                  <c:v>1700</c:v>
                </c:pt>
                <c:pt idx="12">
                  <c:v>2300</c:v>
                </c:pt>
                <c:pt idx="13">
                  <c:v>2250</c:v>
                </c:pt>
                <c:pt idx="14">
                  <c:v>2700</c:v>
                </c:pt>
                <c:pt idx="15">
                  <c:v>2650</c:v>
                </c:pt>
                <c:pt idx="16">
                  <c:v>2600</c:v>
                </c:pt>
                <c:pt idx="17">
                  <c:v>2700</c:v>
                </c:pt>
                <c:pt idx="18">
                  <c:v>2270</c:v>
                </c:pt>
                <c:pt idx="19">
                  <c:v>2007</c:v>
                </c:pt>
                <c:pt idx="20">
                  <c:v>2112</c:v>
                </c:pt>
                <c:pt idx="21">
                  <c:v>2108</c:v>
                </c:pt>
                <c:pt idx="22">
                  <c:v>1781</c:v>
                </c:pt>
                <c:pt idx="23">
                  <c:v>1507</c:v>
                </c:pt>
                <c:pt idx="24">
                  <c:v>1667</c:v>
                </c:pt>
                <c:pt idx="25">
                  <c:v>2101</c:v>
                </c:pt>
                <c:pt idx="26">
                  <c:v>2699</c:v>
                </c:pt>
                <c:pt idx="27">
                  <c:v>3277</c:v>
                </c:pt>
                <c:pt idx="28">
                  <c:v>2724</c:v>
                </c:pt>
                <c:pt idx="29">
                  <c:v>2166</c:v>
                </c:pt>
                <c:pt idx="30">
                  <c:v>1979</c:v>
                </c:pt>
                <c:pt idx="31">
                  <c:v>1998</c:v>
                </c:pt>
                <c:pt idx="32">
                  <c:v>1733</c:v>
                </c:pt>
                <c:pt idx="33">
                  <c:v>1104</c:v>
                </c:pt>
                <c:pt idx="34">
                  <c:v>1050</c:v>
                </c:pt>
                <c:pt idx="35">
                  <c:v>1099</c:v>
                </c:pt>
                <c:pt idx="36">
                  <c:v>1053</c:v>
                </c:pt>
                <c:pt idx="37">
                  <c:v>1098</c:v>
                </c:pt>
                <c:pt idx="38">
                  <c:v>1137</c:v>
                </c:pt>
                <c:pt idx="39">
                  <c:v>1092</c:v>
                </c:pt>
                <c:pt idx="40">
                  <c:v>1044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B6-432C-97AA-C8B932E76EDC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9.-lk ensisijaishakijat</c:v>
                </c:pt>
              </c:strCache>
            </c:strRef>
          </c:tx>
          <c:spPr>
            <a:solidFill>
              <a:srgbClr val="8A0FA6">
                <a:lumMod val="60000"/>
                <a:lumOff val="40000"/>
              </a:srgbClr>
            </a:solidFill>
            <a:ln>
              <a:solidFill>
                <a:srgbClr val="29282E"/>
              </a:solidFill>
            </a:ln>
            <a:effectLst/>
          </c:spPr>
          <c:invertIfNegative val="0"/>
          <c:cat>
            <c:strRef>
              <c:f>Taul1!$B$1:$AP$1</c:f>
              <c:strCache>
                <c:ptCount val="41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  <c:pt idx="37">
                  <c:v>2018</c:v>
                </c:pt>
                <c:pt idx="38">
                  <c:v>2019</c:v>
                </c:pt>
                <c:pt idx="39">
                  <c:v>2020</c:v>
                </c:pt>
                <c:pt idx="40">
                  <c:v>2021</c:v>
                </c:pt>
              </c:strCache>
            </c:strRef>
          </c:cat>
          <c:val>
            <c:numRef>
              <c:f>Taul1!$B$3:$AP$3</c:f>
              <c:numCache>
                <c:formatCode>General</c:formatCode>
                <c:ptCount val="41"/>
                <c:pt idx="29">
                  <c:v>1707</c:v>
                </c:pt>
                <c:pt idx="30">
                  <c:v>1501</c:v>
                </c:pt>
                <c:pt idx="31">
                  <c:v>1533</c:v>
                </c:pt>
                <c:pt idx="32">
                  <c:v>1279</c:v>
                </c:pt>
                <c:pt idx="33">
                  <c:v>841</c:v>
                </c:pt>
                <c:pt idx="34">
                  <c:v>831</c:v>
                </c:pt>
                <c:pt idx="35">
                  <c:v>883</c:v>
                </c:pt>
                <c:pt idx="36">
                  <c:v>912</c:v>
                </c:pt>
                <c:pt idx="37">
                  <c:v>957</c:v>
                </c:pt>
                <c:pt idx="38">
                  <c:v>987</c:v>
                </c:pt>
                <c:pt idx="39">
                  <c:v>954</c:v>
                </c:pt>
                <c:pt idx="40">
                  <c:v>876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B6-432C-97AA-C8B932E76E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1"/>
        <c:axId val="358746448"/>
        <c:axId val="358746840"/>
      </c:barChart>
      <c:lineChart>
        <c:grouping val="standard"/>
        <c:varyColors val="0"/>
        <c:ser>
          <c:idx val="2"/>
          <c:order val="2"/>
          <c:tx>
            <c:strRef>
              <c:f>Taul1!$A$4</c:f>
              <c:strCache>
                <c:ptCount val="1"/>
                <c:pt idx="0">
                  <c:v>Aloituspaikat</c:v>
                </c:pt>
              </c:strCache>
            </c:strRef>
          </c:tx>
          <c:spPr>
            <a:ln w="381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Taul1!$B$1:$AP$1</c:f>
              <c:strCache>
                <c:ptCount val="41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  <c:pt idx="34">
                  <c:v>2015</c:v>
                </c:pt>
                <c:pt idx="35">
                  <c:v>2016</c:v>
                </c:pt>
                <c:pt idx="36">
                  <c:v>2017</c:v>
                </c:pt>
                <c:pt idx="37">
                  <c:v>2018</c:v>
                </c:pt>
                <c:pt idx="38">
                  <c:v>2019</c:v>
                </c:pt>
                <c:pt idx="39">
                  <c:v>2020</c:v>
                </c:pt>
                <c:pt idx="40">
                  <c:v>2021</c:v>
                </c:pt>
              </c:strCache>
            </c:strRef>
          </c:cat>
          <c:val>
            <c:numRef>
              <c:f>Taul1!$B$4:$AP$4</c:f>
              <c:numCache>
                <c:formatCode>General</c:formatCode>
                <c:ptCount val="41"/>
                <c:pt idx="0">
                  <c:v>5576</c:v>
                </c:pt>
                <c:pt idx="1">
                  <c:v>5527</c:v>
                </c:pt>
                <c:pt idx="2">
                  <c:v>5352</c:v>
                </c:pt>
                <c:pt idx="3">
                  <c:v>5402</c:v>
                </c:pt>
                <c:pt idx="4">
                  <c:v>5342</c:v>
                </c:pt>
                <c:pt idx="5">
                  <c:v>4664</c:v>
                </c:pt>
                <c:pt idx="6">
                  <c:v>4475</c:v>
                </c:pt>
                <c:pt idx="7">
                  <c:v>4000</c:v>
                </c:pt>
                <c:pt idx="8">
                  <c:v>3759</c:v>
                </c:pt>
                <c:pt idx="9">
                  <c:v>3688</c:v>
                </c:pt>
                <c:pt idx="10">
                  <c:v>3315</c:v>
                </c:pt>
                <c:pt idx="11">
                  <c:v>3654</c:v>
                </c:pt>
                <c:pt idx="12">
                  <c:v>3691</c:v>
                </c:pt>
                <c:pt idx="13">
                  <c:v>3263</c:v>
                </c:pt>
                <c:pt idx="14">
                  <c:v>3166</c:v>
                </c:pt>
                <c:pt idx="15">
                  <c:v>3047</c:v>
                </c:pt>
                <c:pt idx="16">
                  <c:v>3164</c:v>
                </c:pt>
                <c:pt idx="17">
                  <c:v>3200</c:v>
                </c:pt>
                <c:pt idx="18">
                  <c:v>3215</c:v>
                </c:pt>
                <c:pt idx="19">
                  <c:v>3109</c:v>
                </c:pt>
                <c:pt idx="20">
                  <c:v>3201</c:v>
                </c:pt>
                <c:pt idx="21">
                  <c:v>3301</c:v>
                </c:pt>
                <c:pt idx="22">
                  <c:v>3181</c:v>
                </c:pt>
                <c:pt idx="23">
                  <c:v>3214</c:v>
                </c:pt>
                <c:pt idx="24">
                  <c:v>3530</c:v>
                </c:pt>
                <c:pt idx="25">
                  <c:v>3274</c:v>
                </c:pt>
                <c:pt idx="26">
                  <c:v>3175</c:v>
                </c:pt>
                <c:pt idx="27">
                  <c:v>3224</c:v>
                </c:pt>
                <c:pt idx="28">
                  <c:v>3207</c:v>
                </c:pt>
                <c:pt idx="29">
                  <c:v>3240</c:v>
                </c:pt>
                <c:pt idx="30">
                  <c:v>3196</c:v>
                </c:pt>
                <c:pt idx="31">
                  <c:v>3035</c:v>
                </c:pt>
                <c:pt idx="32">
                  <c:v>2997</c:v>
                </c:pt>
                <c:pt idx="33">
                  <c:v>2651</c:v>
                </c:pt>
                <c:pt idx="34">
                  <c:v>2468</c:v>
                </c:pt>
                <c:pt idx="35">
                  <c:v>2143</c:v>
                </c:pt>
                <c:pt idx="36">
                  <c:v>1957</c:v>
                </c:pt>
                <c:pt idx="37">
                  <c:v>2023</c:v>
                </c:pt>
                <c:pt idx="38">
                  <c:v>2038</c:v>
                </c:pt>
                <c:pt idx="39">
                  <c:v>2024</c:v>
                </c:pt>
                <c:pt idx="40">
                  <c:v>1931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2B6-432C-97AA-C8B932E76E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8746448"/>
        <c:axId val="358746840"/>
      </c:lineChart>
      <c:catAx>
        <c:axId val="35874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58746840"/>
        <c:crosses val="autoZero"/>
        <c:auto val="1"/>
        <c:lblAlgn val="ctr"/>
        <c:lblOffset val="100"/>
        <c:noMultiLvlLbl val="0"/>
      </c:catAx>
      <c:valAx>
        <c:axId val="358746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5874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010768852347214"/>
          <c:y val="0.901509936642371"/>
          <c:w val="0.613487428672151"/>
          <c:h val="9.76822276348446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141818450618348"/>
          <c:y val="5.7508102964404922E-2"/>
          <c:w val="0.74469076926710676"/>
          <c:h val="0.84096368009188338"/>
        </c:manualLayout>
      </c:layout>
      <c:barChart>
        <c:barDir val="bar"/>
        <c:grouping val="clustered"/>
        <c:varyColors val="0"/>
        <c:ser>
          <c:idx val="4"/>
          <c:order val="4"/>
          <c:tx>
            <c:strRef>
              <c:f>Taul1!$F$1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B8"/>
            </a:solidFill>
            <a:ln>
              <a:noFill/>
            </a:ln>
            <a:effectLst/>
          </c:spPr>
          <c:invertIfNegative val="0"/>
          <c:cat>
            <c:strRef>
              <c:f>Taul1!$A$2:$A$20</c:f>
              <c:strCache>
                <c:ptCount val="19"/>
                <c:pt idx="0">
                  <c:v>Koko maa yht.</c:v>
                </c:pt>
                <c:pt idx="1">
                  <c:v>Uusimaa (258)</c:v>
                </c:pt>
                <c:pt idx="2">
                  <c:v>Varsinais-Suomi (151)</c:v>
                </c:pt>
                <c:pt idx="3">
                  <c:v>Satakunta (102)</c:v>
                </c:pt>
                <c:pt idx="4">
                  <c:v>Kanta-Häme (80)</c:v>
                </c:pt>
                <c:pt idx="5">
                  <c:v>Pirkanmaa (241)</c:v>
                </c:pt>
                <c:pt idx="6">
                  <c:v>Päijät-Häme (56)</c:v>
                </c:pt>
                <c:pt idx="7">
                  <c:v>Kymenlaakso (42)</c:v>
                </c:pt>
                <c:pt idx="8">
                  <c:v>Etelä-Karjala (66)</c:v>
                </c:pt>
                <c:pt idx="9">
                  <c:v>Etelä-Savo (40)</c:v>
                </c:pt>
                <c:pt idx="10">
                  <c:v>Pohjois-Savo (126)</c:v>
                </c:pt>
                <c:pt idx="11">
                  <c:v>Pohjois-Karjala (93)</c:v>
                </c:pt>
                <c:pt idx="12">
                  <c:v>Keski-Suomi (102)</c:v>
                </c:pt>
                <c:pt idx="13">
                  <c:v>Etelä-Pohjanmaa (114)</c:v>
                </c:pt>
                <c:pt idx="14">
                  <c:v>Pohjanmaa (109)</c:v>
                </c:pt>
                <c:pt idx="15">
                  <c:v>Keski-Pohjanmaa (44)</c:v>
                </c:pt>
                <c:pt idx="16">
                  <c:v>Pohjois-Pohjanmaa (169)</c:v>
                </c:pt>
                <c:pt idx="17">
                  <c:v>Kainuu (25)</c:v>
                </c:pt>
                <c:pt idx="18">
                  <c:v>Lappi (57)</c:v>
                </c:pt>
              </c:strCache>
            </c:strRef>
          </c:cat>
          <c:val>
            <c:numRef>
              <c:f>Taul1!$F$2:$F$20</c:f>
              <c:numCache>
                <c:formatCode>General</c:formatCode>
                <c:ptCount val="19"/>
                <c:pt idx="0">
                  <c:v>1137</c:v>
                </c:pt>
                <c:pt idx="1">
                  <c:v>132</c:v>
                </c:pt>
                <c:pt idx="2">
                  <c:v>75</c:v>
                </c:pt>
                <c:pt idx="3">
                  <c:v>57</c:v>
                </c:pt>
                <c:pt idx="4">
                  <c:v>51</c:v>
                </c:pt>
                <c:pt idx="5">
                  <c:v>117</c:v>
                </c:pt>
                <c:pt idx="6">
                  <c:v>36</c:v>
                </c:pt>
                <c:pt idx="7">
                  <c:v>30</c:v>
                </c:pt>
                <c:pt idx="8">
                  <c:v>51</c:v>
                </c:pt>
                <c:pt idx="9">
                  <c:v>15</c:v>
                </c:pt>
                <c:pt idx="10">
                  <c:v>78</c:v>
                </c:pt>
                <c:pt idx="11">
                  <c:v>57</c:v>
                </c:pt>
                <c:pt idx="12">
                  <c:v>60</c:v>
                </c:pt>
                <c:pt idx="13">
                  <c:v>75</c:v>
                </c:pt>
                <c:pt idx="14">
                  <c:v>72</c:v>
                </c:pt>
                <c:pt idx="15">
                  <c:v>30</c:v>
                </c:pt>
                <c:pt idx="16">
                  <c:v>132</c:v>
                </c:pt>
                <c:pt idx="17">
                  <c:v>18</c:v>
                </c:pt>
                <c:pt idx="18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29-4FD7-B6DA-AC2D220FC1BD}"/>
            </c:ext>
          </c:extLst>
        </c:ser>
        <c:ser>
          <c:idx val="5"/>
          <c:order val="5"/>
          <c:tx>
            <c:strRef>
              <c:f>Taul1!$G$1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85E869"/>
            </a:solidFill>
            <a:ln>
              <a:noFill/>
            </a:ln>
            <a:effectLst/>
          </c:spPr>
          <c:invertIfNegative val="0"/>
          <c:cat>
            <c:strRef>
              <c:f>Taul1!$A$2:$A$20</c:f>
              <c:strCache>
                <c:ptCount val="19"/>
                <c:pt idx="0">
                  <c:v>Koko maa yht.</c:v>
                </c:pt>
                <c:pt idx="1">
                  <c:v>Uusimaa (258)</c:v>
                </c:pt>
                <c:pt idx="2">
                  <c:v>Varsinais-Suomi (151)</c:v>
                </c:pt>
                <c:pt idx="3">
                  <c:v>Satakunta (102)</c:v>
                </c:pt>
                <c:pt idx="4">
                  <c:v>Kanta-Häme (80)</c:v>
                </c:pt>
                <c:pt idx="5">
                  <c:v>Pirkanmaa (241)</c:v>
                </c:pt>
                <c:pt idx="6">
                  <c:v>Päijät-Häme (56)</c:v>
                </c:pt>
                <c:pt idx="7">
                  <c:v>Kymenlaakso (42)</c:v>
                </c:pt>
                <c:pt idx="8">
                  <c:v>Etelä-Karjala (66)</c:v>
                </c:pt>
                <c:pt idx="9">
                  <c:v>Etelä-Savo (40)</c:v>
                </c:pt>
                <c:pt idx="10">
                  <c:v>Pohjois-Savo (126)</c:v>
                </c:pt>
                <c:pt idx="11">
                  <c:v>Pohjois-Karjala (93)</c:v>
                </c:pt>
                <c:pt idx="12">
                  <c:v>Keski-Suomi (102)</c:v>
                </c:pt>
                <c:pt idx="13">
                  <c:v>Etelä-Pohjanmaa (114)</c:v>
                </c:pt>
                <c:pt idx="14">
                  <c:v>Pohjanmaa (109)</c:v>
                </c:pt>
                <c:pt idx="15">
                  <c:v>Keski-Pohjanmaa (44)</c:v>
                </c:pt>
                <c:pt idx="16">
                  <c:v>Pohjois-Pohjanmaa (169)</c:v>
                </c:pt>
                <c:pt idx="17">
                  <c:v>Kainuu (25)</c:v>
                </c:pt>
                <c:pt idx="18">
                  <c:v>Lappi (57)</c:v>
                </c:pt>
              </c:strCache>
            </c:strRef>
          </c:cat>
          <c:val>
            <c:numRef>
              <c:f>Taul1!$G$2:$G$20</c:f>
              <c:numCache>
                <c:formatCode>General</c:formatCode>
                <c:ptCount val="19"/>
                <c:pt idx="0">
                  <c:v>1092</c:v>
                </c:pt>
                <c:pt idx="1">
                  <c:v>150</c:v>
                </c:pt>
                <c:pt idx="2">
                  <c:v>63</c:v>
                </c:pt>
                <c:pt idx="3">
                  <c:v>39</c:v>
                </c:pt>
                <c:pt idx="4">
                  <c:v>48</c:v>
                </c:pt>
                <c:pt idx="5">
                  <c:v>129</c:v>
                </c:pt>
                <c:pt idx="6">
                  <c:v>39</c:v>
                </c:pt>
                <c:pt idx="7">
                  <c:v>33</c:v>
                </c:pt>
                <c:pt idx="8">
                  <c:v>45</c:v>
                </c:pt>
                <c:pt idx="9">
                  <c:v>27</c:v>
                </c:pt>
                <c:pt idx="10">
                  <c:v>60</c:v>
                </c:pt>
                <c:pt idx="11">
                  <c:v>60</c:v>
                </c:pt>
                <c:pt idx="12">
                  <c:v>57</c:v>
                </c:pt>
                <c:pt idx="13">
                  <c:v>72</c:v>
                </c:pt>
                <c:pt idx="14">
                  <c:v>84</c:v>
                </c:pt>
                <c:pt idx="15">
                  <c:v>30</c:v>
                </c:pt>
                <c:pt idx="16">
                  <c:v>96</c:v>
                </c:pt>
                <c:pt idx="17">
                  <c:v>18</c:v>
                </c:pt>
                <c:pt idx="18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BD-4C83-B9DA-47A047BF06F6}"/>
            </c:ext>
          </c:extLst>
        </c:ser>
        <c:ser>
          <c:idx val="6"/>
          <c:order val="6"/>
          <c:tx>
            <c:strRef>
              <c:f>Taul1!$H$1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Taul1!$A$2:$A$20</c:f>
              <c:strCache>
                <c:ptCount val="19"/>
                <c:pt idx="0">
                  <c:v>Koko maa yht.</c:v>
                </c:pt>
                <c:pt idx="1">
                  <c:v>Uusimaa (258)</c:v>
                </c:pt>
                <c:pt idx="2">
                  <c:v>Varsinais-Suomi (151)</c:v>
                </c:pt>
                <c:pt idx="3">
                  <c:v>Satakunta (102)</c:v>
                </c:pt>
                <c:pt idx="4">
                  <c:v>Kanta-Häme (80)</c:v>
                </c:pt>
                <c:pt idx="5">
                  <c:v>Pirkanmaa (241)</c:v>
                </c:pt>
                <c:pt idx="6">
                  <c:v>Päijät-Häme (56)</c:v>
                </c:pt>
                <c:pt idx="7">
                  <c:v>Kymenlaakso (42)</c:v>
                </c:pt>
                <c:pt idx="8">
                  <c:v>Etelä-Karjala (66)</c:v>
                </c:pt>
                <c:pt idx="9">
                  <c:v>Etelä-Savo (40)</c:v>
                </c:pt>
                <c:pt idx="10">
                  <c:v>Pohjois-Savo (126)</c:v>
                </c:pt>
                <c:pt idx="11">
                  <c:v>Pohjois-Karjala (93)</c:v>
                </c:pt>
                <c:pt idx="12">
                  <c:v>Keski-Suomi (102)</c:v>
                </c:pt>
                <c:pt idx="13">
                  <c:v>Etelä-Pohjanmaa (114)</c:v>
                </c:pt>
                <c:pt idx="14">
                  <c:v>Pohjanmaa (109)</c:v>
                </c:pt>
                <c:pt idx="15">
                  <c:v>Keski-Pohjanmaa (44)</c:v>
                </c:pt>
                <c:pt idx="16">
                  <c:v>Pohjois-Pohjanmaa (169)</c:v>
                </c:pt>
                <c:pt idx="17">
                  <c:v>Kainuu (25)</c:v>
                </c:pt>
                <c:pt idx="18">
                  <c:v>Lappi (57)</c:v>
                </c:pt>
              </c:strCache>
            </c:strRef>
          </c:cat>
          <c:val>
            <c:numRef>
              <c:f>Taul1!$H$2:$H$20</c:f>
              <c:numCache>
                <c:formatCode>General</c:formatCode>
                <c:ptCount val="19"/>
                <c:pt idx="0">
                  <c:v>1044</c:v>
                </c:pt>
                <c:pt idx="1">
                  <c:v>93</c:v>
                </c:pt>
                <c:pt idx="2">
                  <c:v>66</c:v>
                </c:pt>
                <c:pt idx="3">
                  <c:v>48</c:v>
                </c:pt>
                <c:pt idx="4">
                  <c:v>42</c:v>
                </c:pt>
                <c:pt idx="5">
                  <c:v>126</c:v>
                </c:pt>
                <c:pt idx="6">
                  <c:v>36</c:v>
                </c:pt>
                <c:pt idx="7">
                  <c:v>27</c:v>
                </c:pt>
                <c:pt idx="8">
                  <c:v>33</c:v>
                </c:pt>
                <c:pt idx="9">
                  <c:v>24</c:v>
                </c:pt>
                <c:pt idx="10">
                  <c:v>81</c:v>
                </c:pt>
                <c:pt idx="11">
                  <c:v>51</c:v>
                </c:pt>
                <c:pt idx="12">
                  <c:v>93</c:v>
                </c:pt>
                <c:pt idx="13">
                  <c:v>60</c:v>
                </c:pt>
                <c:pt idx="14">
                  <c:v>63</c:v>
                </c:pt>
                <c:pt idx="15">
                  <c:v>36</c:v>
                </c:pt>
                <c:pt idx="16">
                  <c:v>117</c:v>
                </c:pt>
                <c:pt idx="17">
                  <c:v>18</c:v>
                </c:pt>
                <c:pt idx="18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01-4660-B6F2-CBEFAA2864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overlap val="8"/>
        <c:axId val="358759384"/>
        <c:axId val="35875977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Taul1!$B$1</c15:sqref>
                        </c15:formulaRef>
                      </c:ext>
                    </c:extLst>
                    <c:strCache>
                      <c:ptCount val="1"/>
                      <c:pt idx="0">
                        <c:v>2015</c:v>
                      </c:pt>
                    </c:strCache>
                  </c:strRef>
                </c:tx>
                <c:spPr>
                  <a:solidFill>
                    <a:srgbClr val="DEDDE1"/>
                  </a:solidFill>
                  <a:ln>
                    <a:solidFill>
                      <a:srgbClr val="000000"/>
                    </a:solidFill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Taul1!$A$2:$A$20</c15:sqref>
                        </c15:formulaRef>
                      </c:ext>
                    </c:extLst>
                    <c:strCache>
                      <c:ptCount val="19"/>
                      <c:pt idx="0">
                        <c:v>Koko maa yht.</c:v>
                      </c:pt>
                      <c:pt idx="1">
                        <c:v>Uusimaa (258)</c:v>
                      </c:pt>
                      <c:pt idx="2">
                        <c:v>Varsinais-Suomi (151)</c:v>
                      </c:pt>
                      <c:pt idx="3">
                        <c:v>Satakunta (102)</c:v>
                      </c:pt>
                      <c:pt idx="4">
                        <c:v>Kanta-Häme (80)</c:v>
                      </c:pt>
                      <c:pt idx="5">
                        <c:v>Pirkanmaa (241)</c:v>
                      </c:pt>
                      <c:pt idx="6">
                        <c:v>Päijät-Häme (56)</c:v>
                      </c:pt>
                      <c:pt idx="7">
                        <c:v>Kymenlaakso (42)</c:v>
                      </c:pt>
                      <c:pt idx="8">
                        <c:v>Etelä-Karjala (66)</c:v>
                      </c:pt>
                      <c:pt idx="9">
                        <c:v>Etelä-Savo (40)</c:v>
                      </c:pt>
                      <c:pt idx="10">
                        <c:v>Pohjois-Savo (126)</c:v>
                      </c:pt>
                      <c:pt idx="11">
                        <c:v>Pohjois-Karjala (93)</c:v>
                      </c:pt>
                      <c:pt idx="12">
                        <c:v>Keski-Suomi (102)</c:v>
                      </c:pt>
                      <c:pt idx="13">
                        <c:v>Etelä-Pohjanmaa (114)</c:v>
                      </c:pt>
                      <c:pt idx="14">
                        <c:v>Pohjanmaa (109)</c:v>
                      </c:pt>
                      <c:pt idx="15">
                        <c:v>Keski-Pohjanmaa (44)</c:v>
                      </c:pt>
                      <c:pt idx="16">
                        <c:v>Pohjois-Pohjanmaa (169)</c:v>
                      </c:pt>
                      <c:pt idx="17">
                        <c:v>Kainuu (25)</c:v>
                      </c:pt>
                      <c:pt idx="18">
                        <c:v>Lappi (57)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Taul1!$B$2:$B$20</c15:sqref>
                        </c15:formulaRef>
                      </c:ext>
                    </c:extLst>
                    <c:numCache>
                      <c:formatCode>0</c:formatCode>
                      <c:ptCount val="19"/>
                      <c:pt idx="0">
                        <c:v>1050</c:v>
                      </c:pt>
                      <c:pt idx="1">
                        <c:v>107</c:v>
                      </c:pt>
                      <c:pt idx="2">
                        <c:v>53</c:v>
                      </c:pt>
                      <c:pt idx="3">
                        <c:v>48</c:v>
                      </c:pt>
                      <c:pt idx="4">
                        <c:v>21</c:v>
                      </c:pt>
                      <c:pt idx="5">
                        <c:v>110</c:v>
                      </c:pt>
                      <c:pt idx="6">
                        <c:v>44</c:v>
                      </c:pt>
                      <c:pt idx="7">
                        <c:v>26</c:v>
                      </c:pt>
                      <c:pt idx="8">
                        <c:v>33</c:v>
                      </c:pt>
                      <c:pt idx="9">
                        <c:v>45</c:v>
                      </c:pt>
                      <c:pt idx="10">
                        <c:v>83</c:v>
                      </c:pt>
                      <c:pt idx="11">
                        <c:v>41</c:v>
                      </c:pt>
                      <c:pt idx="12">
                        <c:v>43</c:v>
                      </c:pt>
                      <c:pt idx="13">
                        <c:v>57</c:v>
                      </c:pt>
                      <c:pt idx="14">
                        <c:v>105</c:v>
                      </c:pt>
                      <c:pt idx="15">
                        <c:v>17</c:v>
                      </c:pt>
                      <c:pt idx="16">
                        <c:v>112</c:v>
                      </c:pt>
                      <c:pt idx="17">
                        <c:v>24</c:v>
                      </c:pt>
                      <c:pt idx="18">
                        <c:v>64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66A9-4BA9-9336-9D8287F8076F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Taul1!$C$1</c15:sqref>
                        </c15:formulaRef>
                      </c:ext>
                    </c:extLst>
                    <c:strCache>
                      <c:ptCount val="1"/>
                      <c:pt idx="0">
                        <c:v>2016</c:v>
                      </c:pt>
                    </c:strCache>
                  </c:strRef>
                </c:tx>
                <c:spPr>
                  <a:solidFill>
                    <a:srgbClr val="0070C0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Taul1!$A$2:$A$20</c15:sqref>
                        </c15:formulaRef>
                      </c:ext>
                    </c:extLst>
                    <c:strCache>
                      <c:ptCount val="19"/>
                      <c:pt idx="0">
                        <c:v>Koko maa yht.</c:v>
                      </c:pt>
                      <c:pt idx="1">
                        <c:v>Uusimaa (258)</c:v>
                      </c:pt>
                      <c:pt idx="2">
                        <c:v>Varsinais-Suomi (151)</c:v>
                      </c:pt>
                      <c:pt idx="3">
                        <c:v>Satakunta (102)</c:v>
                      </c:pt>
                      <c:pt idx="4">
                        <c:v>Kanta-Häme (80)</c:v>
                      </c:pt>
                      <c:pt idx="5">
                        <c:v>Pirkanmaa (241)</c:v>
                      </c:pt>
                      <c:pt idx="6">
                        <c:v>Päijät-Häme (56)</c:v>
                      </c:pt>
                      <c:pt idx="7">
                        <c:v>Kymenlaakso (42)</c:v>
                      </c:pt>
                      <c:pt idx="8">
                        <c:v>Etelä-Karjala (66)</c:v>
                      </c:pt>
                      <c:pt idx="9">
                        <c:v>Etelä-Savo (40)</c:v>
                      </c:pt>
                      <c:pt idx="10">
                        <c:v>Pohjois-Savo (126)</c:v>
                      </c:pt>
                      <c:pt idx="11">
                        <c:v>Pohjois-Karjala (93)</c:v>
                      </c:pt>
                      <c:pt idx="12">
                        <c:v>Keski-Suomi (102)</c:v>
                      </c:pt>
                      <c:pt idx="13">
                        <c:v>Etelä-Pohjanmaa (114)</c:v>
                      </c:pt>
                      <c:pt idx="14">
                        <c:v>Pohjanmaa (109)</c:v>
                      </c:pt>
                      <c:pt idx="15">
                        <c:v>Keski-Pohjanmaa (44)</c:v>
                      </c:pt>
                      <c:pt idx="16">
                        <c:v>Pohjois-Pohjanmaa (169)</c:v>
                      </c:pt>
                      <c:pt idx="17">
                        <c:v>Kainuu (25)</c:v>
                      </c:pt>
                      <c:pt idx="18">
                        <c:v>Lappi (57)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Taul1!$C$2:$C$20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 formatCode="0">
                        <c:v>1099</c:v>
                      </c:pt>
                      <c:pt idx="1">
                        <c:v>148</c:v>
                      </c:pt>
                      <c:pt idx="2">
                        <c:v>77</c:v>
                      </c:pt>
                      <c:pt idx="3">
                        <c:v>56</c:v>
                      </c:pt>
                      <c:pt idx="4">
                        <c:v>47</c:v>
                      </c:pt>
                      <c:pt idx="5">
                        <c:v>114</c:v>
                      </c:pt>
                      <c:pt idx="6">
                        <c:v>47</c:v>
                      </c:pt>
                      <c:pt idx="7">
                        <c:v>24</c:v>
                      </c:pt>
                      <c:pt idx="8">
                        <c:v>42</c:v>
                      </c:pt>
                      <c:pt idx="9">
                        <c:v>20</c:v>
                      </c:pt>
                      <c:pt idx="10">
                        <c:v>71</c:v>
                      </c:pt>
                      <c:pt idx="11">
                        <c:v>49</c:v>
                      </c:pt>
                      <c:pt idx="12">
                        <c:v>36</c:v>
                      </c:pt>
                      <c:pt idx="13">
                        <c:v>68</c:v>
                      </c:pt>
                      <c:pt idx="14">
                        <c:v>75</c:v>
                      </c:pt>
                      <c:pt idx="15">
                        <c:v>27</c:v>
                      </c:pt>
                      <c:pt idx="16">
                        <c:v>118</c:v>
                      </c:pt>
                      <c:pt idx="17">
                        <c:v>17</c:v>
                      </c:pt>
                      <c:pt idx="18">
                        <c:v>63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66A9-4BA9-9336-9D8287F8076F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Taul1!$D$1</c15:sqref>
                        </c15:formulaRef>
                      </c:ext>
                    </c:extLst>
                    <c:strCache>
                      <c:ptCount val="1"/>
                      <c:pt idx="0">
                        <c:v>2017</c:v>
                      </c:pt>
                    </c:strCache>
                  </c:strRef>
                </c:tx>
                <c:spPr>
                  <a:solidFill>
                    <a:srgbClr val="0070C0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Taul1!$A$2:$A$20</c15:sqref>
                        </c15:formulaRef>
                      </c:ext>
                    </c:extLst>
                    <c:strCache>
                      <c:ptCount val="19"/>
                      <c:pt idx="0">
                        <c:v>Koko maa yht.</c:v>
                      </c:pt>
                      <c:pt idx="1">
                        <c:v>Uusimaa (258)</c:v>
                      </c:pt>
                      <c:pt idx="2">
                        <c:v>Varsinais-Suomi (151)</c:v>
                      </c:pt>
                      <c:pt idx="3">
                        <c:v>Satakunta (102)</c:v>
                      </c:pt>
                      <c:pt idx="4">
                        <c:v>Kanta-Häme (80)</c:v>
                      </c:pt>
                      <c:pt idx="5">
                        <c:v>Pirkanmaa (241)</c:v>
                      </c:pt>
                      <c:pt idx="6">
                        <c:v>Päijät-Häme (56)</c:v>
                      </c:pt>
                      <c:pt idx="7">
                        <c:v>Kymenlaakso (42)</c:v>
                      </c:pt>
                      <c:pt idx="8">
                        <c:v>Etelä-Karjala (66)</c:v>
                      </c:pt>
                      <c:pt idx="9">
                        <c:v>Etelä-Savo (40)</c:v>
                      </c:pt>
                      <c:pt idx="10">
                        <c:v>Pohjois-Savo (126)</c:v>
                      </c:pt>
                      <c:pt idx="11">
                        <c:v>Pohjois-Karjala (93)</c:v>
                      </c:pt>
                      <c:pt idx="12">
                        <c:v>Keski-Suomi (102)</c:v>
                      </c:pt>
                      <c:pt idx="13">
                        <c:v>Etelä-Pohjanmaa (114)</c:v>
                      </c:pt>
                      <c:pt idx="14">
                        <c:v>Pohjanmaa (109)</c:v>
                      </c:pt>
                      <c:pt idx="15">
                        <c:v>Keski-Pohjanmaa (44)</c:v>
                      </c:pt>
                      <c:pt idx="16">
                        <c:v>Pohjois-Pohjanmaa (169)</c:v>
                      </c:pt>
                      <c:pt idx="17">
                        <c:v>Kainuu (25)</c:v>
                      </c:pt>
                      <c:pt idx="18">
                        <c:v>Lappi (57)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Taul1!$D$2:$D$20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 formatCode="#,##0">
                        <c:v>1052</c:v>
                      </c:pt>
                      <c:pt idx="1">
                        <c:v>112</c:v>
                      </c:pt>
                      <c:pt idx="2">
                        <c:v>81</c:v>
                      </c:pt>
                      <c:pt idx="3">
                        <c:v>49</c:v>
                      </c:pt>
                      <c:pt idx="4">
                        <c:v>25</c:v>
                      </c:pt>
                      <c:pt idx="5">
                        <c:v>94</c:v>
                      </c:pt>
                      <c:pt idx="6">
                        <c:v>40</c:v>
                      </c:pt>
                      <c:pt idx="7">
                        <c:v>19</c:v>
                      </c:pt>
                      <c:pt idx="8">
                        <c:v>23</c:v>
                      </c:pt>
                      <c:pt idx="9">
                        <c:v>20</c:v>
                      </c:pt>
                      <c:pt idx="10">
                        <c:v>82</c:v>
                      </c:pt>
                      <c:pt idx="11">
                        <c:v>49</c:v>
                      </c:pt>
                      <c:pt idx="12">
                        <c:v>54</c:v>
                      </c:pt>
                      <c:pt idx="13">
                        <c:v>75</c:v>
                      </c:pt>
                      <c:pt idx="14">
                        <c:v>66</c:v>
                      </c:pt>
                      <c:pt idx="15">
                        <c:v>28</c:v>
                      </c:pt>
                      <c:pt idx="16">
                        <c:v>130</c:v>
                      </c:pt>
                      <c:pt idx="17">
                        <c:v>35</c:v>
                      </c:pt>
                      <c:pt idx="18">
                        <c:v>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0-D160-418F-B565-20897094105F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Taul1!$E$1</c15:sqref>
                        </c15:formulaRef>
                      </c:ext>
                    </c:extLst>
                    <c:strCache>
                      <c:ptCount val="1"/>
                      <c:pt idx="0">
                        <c:v>2018</c:v>
                      </c:pt>
                    </c:strCache>
                  </c:strRef>
                </c:tx>
                <c:spPr>
                  <a:solidFill>
                    <a:srgbClr val="0070C0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Taul1!$A$2:$A$20</c15:sqref>
                        </c15:formulaRef>
                      </c:ext>
                    </c:extLst>
                    <c:strCache>
                      <c:ptCount val="19"/>
                      <c:pt idx="0">
                        <c:v>Koko maa yht.</c:v>
                      </c:pt>
                      <c:pt idx="1">
                        <c:v>Uusimaa (258)</c:v>
                      </c:pt>
                      <c:pt idx="2">
                        <c:v>Varsinais-Suomi (151)</c:v>
                      </c:pt>
                      <c:pt idx="3">
                        <c:v>Satakunta (102)</c:v>
                      </c:pt>
                      <c:pt idx="4">
                        <c:v>Kanta-Häme (80)</c:v>
                      </c:pt>
                      <c:pt idx="5">
                        <c:v>Pirkanmaa (241)</c:v>
                      </c:pt>
                      <c:pt idx="6">
                        <c:v>Päijät-Häme (56)</c:v>
                      </c:pt>
                      <c:pt idx="7">
                        <c:v>Kymenlaakso (42)</c:v>
                      </c:pt>
                      <c:pt idx="8">
                        <c:v>Etelä-Karjala (66)</c:v>
                      </c:pt>
                      <c:pt idx="9">
                        <c:v>Etelä-Savo (40)</c:v>
                      </c:pt>
                      <c:pt idx="10">
                        <c:v>Pohjois-Savo (126)</c:v>
                      </c:pt>
                      <c:pt idx="11">
                        <c:v>Pohjois-Karjala (93)</c:v>
                      </c:pt>
                      <c:pt idx="12">
                        <c:v>Keski-Suomi (102)</c:v>
                      </c:pt>
                      <c:pt idx="13">
                        <c:v>Etelä-Pohjanmaa (114)</c:v>
                      </c:pt>
                      <c:pt idx="14">
                        <c:v>Pohjanmaa (109)</c:v>
                      </c:pt>
                      <c:pt idx="15">
                        <c:v>Keski-Pohjanmaa (44)</c:v>
                      </c:pt>
                      <c:pt idx="16">
                        <c:v>Pohjois-Pohjanmaa (169)</c:v>
                      </c:pt>
                      <c:pt idx="17">
                        <c:v>Kainuu (25)</c:v>
                      </c:pt>
                      <c:pt idx="18">
                        <c:v>Lappi (57)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Taul1!$E$2:$E$20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1941</c:v>
                      </c:pt>
                      <c:pt idx="1">
                        <c:v>130</c:v>
                      </c:pt>
                      <c:pt idx="2">
                        <c:v>78</c:v>
                      </c:pt>
                      <c:pt idx="3">
                        <c:v>41</c:v>
                      </c:pt>
                      <c:pt idx="4">
                        <c:v>78</c:v>
                      </c:pt>
                      <c:pt idx="5">
                        <c:v>112</c:v>
                      </c:pt>
                      <c:pt idx="6">
                        <c:v>38</c:v>
                      </c:pt>
                      <c:pt idx="7">
                        <c:v>29</c:v>
                      </c:pt>
                      <c:pt idx="8">
                        <c:v>29</c:v>
                      </c:pt>
                      <c:pt idx="9">
                        <c:v>23</c:v>
                      </c:pt>
                      <c:pt idx="10">
                        <c:v>90</c:v>
                      </c:pt>
                      <c:pt idx="11">
                        <c:v>53</c:v>
                      </c:pt>
                      <c:pt idx="12">
                        <c:v>54</c:v>
                      </c:pt>
                      <c:pt idx="13">
                        <c:v>89</c:v>
                      </c:pt>
                      <c:pt idx="14">
                        <c:v>75</c:v>
                      </c:pt>
                      <c:pt idx="15">
                        <c:v>24</c:v>
                      </c:pt>
                      <c:pt idx="16">
                        <c:v>120</c:v>
                      </c:pt>
                      <c:pt idx="17">
                        <c:v>22</c:v>
                      </c:pt>
                      <c:pt idx="18">
                        <c:v>57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0-90C7-432B-9973-119059675A53}"/>
                  </c:ext>
                </c:extLst>
              </c15:ser>
            </c15:filteredBarSeries>
          </c:ext>
        </c:extLst>
      </c:barChart>
      <c:catAx>
        <c:axId val="358759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58759776"/>
        <c:crosses val="autoZero"/>
        <c:auto val="1"/>
        <c:lblAlgn val="ctr"/>
        <c:lblOffset val="100"/>
        <c:noMultiLvlLbl val="0"/>
      </c:catAx>
      <c:valAx>
        <c:axId val="358759776"/>
        <c:scaling>
          <c:orientation val="minMax"/>
          <c:max val="16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solidFill>
            <a:srgbClr val="FFFFFF"/>
          </a:solidFill>
          <a:ln w="12700"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58759384"/>
        <c:crosses val="autoZero"/>
        <c:crossBetween val="between"/>
        <c:majorUnit val="20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1210497608752141"/>
          <c:y val="0.58056069454440662"/>
          <c:w val="0.18472787130607693"/>
          <c:h val="5.65148712175150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latin typeface="Calibri" panose="020F050202020403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Ammatillinen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Taul1!$B$1:$K$1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Taul1!$B$2:$K$2</c:f>
              <c:numCache>
                <c:formatCode>#,##0</c:formatCode>
                <c:ptCount val="10"/>
                <c:pt idx="0">
                  <c:v>2028</c:v>
                </c:pt>
                <c:pt idx="1">
                  <c:v>2253</c:v>
                </c:pt>
                <c:pt idx="2">
                  <c:v>2409</c:v>
                </c:pt>
                <c:pt idx="3">
                  <c:v>2928</c:v>
                </c:pt>
                <c:pt idx="4">
                  <c:v>3540</c:v>
                </c:pt>
                <c:pt idx="5">
                  <c:v>4491</c:v>
                </c:pt>
                <c:pt idx="6">
                  <c:v>5589</c:v>
                </c:pt>
                <c:pt idx="7">
                  <c:v>6873</c:v>
                </c:pt>
                <c:pt idx="8">
                  <c:v>7194</c:v>
                </c:pt>
                <c:pt idx="9">
                  <c:v>8616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CF-4C91-9C2D-7E8938F86ADD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AMK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Taul1!$B$1:$K$1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Taul1!$B$3:$K$3</c:f>
              <c:numCache>
                <c:formatCode>#,##0</c:formatCode>
                <c:ptCount val="10"/>
                <c:pt idx="0">
                  <c:v>3171</c:v>
                </c:pt>
                <c:pt idx="1">
                  <c:v>3531</c:v>
                </c:pt>
                <c:pt idx="2">
                  <c:v>3678</c:v>
                </c:pt>
                <c:pt idx="3">
                  <c:v>3741</c:v>
                </c:pt>
                <c:pt idx="4">
                  <c:v>3798</c:v>
                </c:pt>
                <c:pt idx="5">
                  <c:v>3888</c:v>
                </c:pt>
                <c:pt idx="6">
                  <c:v>3828</c:v>
                </c:pt>
                <c:pt idx="7">
                  <c:v>3564</c:v>
                </c:pt>
                <c:pt idx="8">
                  <c:v>3531</c:v>
                </c:pt>
                <c:pt idx="9">
                  <c:v>3321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CF-4C91-9C2D-7E8938F86ADD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YO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  <a:effectLst/>
          </c:spPr>
          <c:cat>
            <c:strRef>
              <c:f>Taul1!$B$1:$K$1</c:f>
              <c:strCach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strCache>
            </c:strRef>
          </c:cat>
          <c:val>
            <c:numRef>
              <c:f>Taul1!$B$4:$K$4</c:f>
              <c:numCache>
                <c:formatCode>#,##0</c:formatCode>
                <c:ptCount val="10"/>
                <c:pt idx="0">
                  <c:v>2814</c:v>
                </c:pt>
                <c:pt idx="1">
                  <c:v>3207</c:v>
                </c:pt>
                <c:pt idx="2">
                  <c:v>3579</c:v>
                </c:pt>
                <c:pt idx="3">
                  <c:v>3777</c:v>
                </c:pt>
                <c:pt idx="4">
                  <c:v>3822</c:v>
                </c:pt>
                <c:pt idx="5">
                  <c:v>3813</c:v>
                </c:pt>
                <c:pt idx="6">
                  <c:v>4101</c:v>
                </c:pt>
                <c:pt idx="7">
                  <c:v>3984</c:v>
                </c:pt>
                <c:pt idx="8">
                  <c:v>4230</c:v>
                </c:pt>
                <c:pt idx="9">
                  <c:v>4308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CF-4C91-9C2D-7E8938F86A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4713183"/>
        <c:axId val="874710271"/>
      </c:areaChart>
      <c:catAx>
        <c:axId val="87471318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74710271"/>
        <c:crosses val="autoZero"/>
        <c:auto val="1"/>
        <c:lblAlgn val="ctr"/>
        <c:lblOffset val="100"/>
        <c:noMultiLvlLbl val="0"/>
      </c:catAx>
      <c:valAx>
        <c:axId val="8747102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74713183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Metallien jalostus </c:v>
                </c:pt>
                <c:pt idx="1">
                  <c:v>Kone- ja metallituoteteollisuus</c:v>
                </c:pt>
                <c:pt idx="2">
                  <c:v>Elektroniikka- ja sähköteollisuus</c:v>
                </c:pt>
                <c:pt idx="3">
                  <c:v>Tietotekniikka-ala</c:v>
                </c:pt>
                <c:pt idx="4">
                  <c:v>Suunnittelu- ja konsultointiala</c:v>
                </c:pt>
              </c:strCache>
            </c:strRef>
          </c:cat>
          <c:val>
            <c:numRef>
              <c:f>Taul1!$B$2:$B$6</c:f>
              <c:numCache>
                <c:formatCode>#\ ##0.0</c:formatCode>
                <c:ptCount val="5"/>
                <c:pt idx="0">
                  <c:v>1.2234741134996889</c:v>
                </c:pt>
                <c:pt idx="1">
                  <c:v>3.4785265363128488</c:v>
                </c:pt>
                <c:pt idx="2">
                  <c:v>3.8442808444813661</c:v>
                </c:pt>
                <c:pt idx="3">
                  <c:v>6.3680553290053172</c:v>
                </c:pt>
                <c:pt idx="4">
                  <c:v>2.5784799246920147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42-44F7-A6BE-A0671B97C916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Metallien jalostus </c:v>
                </c:pt>
                <c:pt idx="1">
                  <c:v>Kone- ja metallituoteteollisuus</c:v>
                </c:pt>
                <c:pt idx="2">
                  <c:v>Elektroniikka- ja sähköteollisuus</c:v>
                </c:pt>
                <c:pt idx="3">
                  <c:v>Tietotekniikka-ala</c:v>
                </c:pt>
                <c:pt idx="4">
                  <c:v>Suunnittelu- ja konsultointiala</c:v>
                </c:pt>
              </c:strCache>
            </c:strRef>
          </c:cat>
          <c:val>
            <c:numRef>
              <c:f>Taul1!$C$2:$C$6</c:f>
              <c:numCache>
                <c:formatCode>#\ ##0.0</c:formatCode>
                <c:ptCount val="5"/>
                <c:pt idx="0">
                  <c:v>1.27</c:v>
                </c:pt>
                <c:pt idx="1">
                  <c:v>3.9</c:v>
                </c:pt>
                <c:pt idx="2">
                  <c:v>4.43</c:v>
                </c:pt>
                <c:pt idx="3">
                  <c:v>6.95</c:v>
                </c:pt>
                <c:pt idx="4">
                  <c:v>2.71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42-44F7-A6BE-A0671B97C916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Metallien jalostus </c:v>
                </c:pt>
                <c:pt idx="1">
                  <c:v>Kone- ja metallituoteteollisuus</c:v>
                </c:pt>
                <c:pt idx="2">
                  <c:v>Elektroniikka- ja sähköteollisuus</c:v>
                </c:pt>
                <c:pt idx="3">
                  <c:v>Tietotekniikka-ala</c:v>
                </c:pt>
                <c:pt idx="4">
                  <c:v>Suunnittelu- ja konsultointiala</c:v>
                </c:pt>
              </c:strCache>
            </c:strRef>
          </c:cat>
          <c:val>
            <c:numRef>
              <c:f>Taul1!$D$2:$D$6</c:f>
              <c:numCache>
                <c:formatCode>General</c:formatCode>
                <c:ptCount val="5"/>
                <c:pt idx="0">
                  <c:v>1.3</c:v>
                </c:pt>
                <c:pt idx="1">
                  <c:v>3.9</c:v>
                </c:pt>
                <c:pt idx="2">
                  <c:v>5</c:v>
                </c:pt>
                <c:pt idx="3">
                  <c:v>7.3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AF-4E4E-9E84-A07B28D9A6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4"/>
        <c:axId val="445080216"/>
        <c:axId val="445083496"/>
      </c:barChart>
      <c:catAx>
        <c:axId val="44508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45083496"/>
        <c:crosses val="autoZero"/>
        <c:auto val="1"/>
        <c:lblAlgn val="ctr"/>
        <c:lblOffset val="100"/>
        <c:noMultiLvlLbl val="0"/>
      </c:catAx>
      <c:valAx>
        <c:axId val="445083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45080216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Ei ammatillista tutkintoa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Taul1!$A$2:$A$10</c:f>
              <c:numCache>
                <c:formatCode>General</c:formatCode>
                <c:ptCount val="9"/>
                <c:pt idx="0">
                  <c:v>2007</c:v>
                </c:pt>
                <c:pt idx="1">
                  <c:v>2010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Taul1!$B$2:$B$10</c:f>
              <c:numCache>
                <c:formatCode>0.0</c:formatCode>
                <c:ptCount val="9"/>
                <c:pt idx="0">
                  <c:v>20.100000000000001</c:v>
                </c:pt>
                <c:pt idx="1">
                  <c:v>17.100000000000001</c:v>
                </c:pt>
                <c:pt idx="2">
                  <c:v>15.4</c:v>
                </c:pt>
                <c:pt idx="3">
                  <c:v>14.9</c:v>
                </c:pt>
                <c:pt idx="4">
                  <c:v>14.7</c:v>
                </c:pt>
                <c:pt idx="5" formatCode="General">
                  <c:v>14.2</c:v>
                </c:pt>
                <c:pt idx="6" formatCode="General">
                  <c:v>14.1</c:v>
                </c:pt>
                <c:pt idx="7">
                  <c:v>13.159671683447623</c:v>
                </c:pt>
                <c:pt idx="8" formatCode="General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62-451E-8EA3-CC7543AB37D5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Ammatillinen toinen aste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Taul1!$A$2:$A$10</c:f>
              <c:numCache>
                <c:formatCode>General</c:formatCode>
                <c:ptCount val="9"/>
                <c:pt idx="0">
                  <c:v>2007</c:v>
                </c:pt>
                <c:pt idx="1">
                  <c:v>2010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Taul1!$C$2:$C$10</c:f>
              <c:numCache>
                <c:formatCode>0.0</c:formatCode>
                <c:ptCount val="9"/>
                <c:pt idx="0">
                  <c:v>36.700000000000003</c:v>
                </c:pt>
                <c:pt idx="1">
                  <c:v>35.299999999999997</c:v>
                </c:pt>
                <c:pt idx="2">
                  <c:v>35.1</c:v>
                </c:pt>
                <c:pt idx="3">
                  <c:v>32.9</c:v>
                </c:pt>
                <c:pt idx="4">
                  <c:v>32.4</c:v>
                </c:pt>
                <c:pt idx="5" formatCode="General">
                  <c:v>32.299999999999997</c:v>
                </c:pt>
                <c:pt idx="6" formatCode="General">
                  <c:v>32.9</c:v>
                </c:pt>
                <c:pt idx="7">
                  <c:v>32.70598562489684</c:v>
                </c:pt>
                <c:pt idx="8" formatCode="General">
                  <c:v>31.9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62-451E-8EA3-CC7543AB37D5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Alin korkea-aste (esim. teknikko)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Taul1!$A$2:$A$10</c:f>
              <c:numCache>
                <c:formatCode>General</c:formatCode>
                <c:ptCount val="9"/>
                <c:pt idx="0">
                  <c:v>2007</c:v>
                </c:pt>
                <c:pt idx="1">
                  <c:v>2010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Taul1!$D$2:$D$10</c:f>
              <c:numCache>
                <c:formatCode>0.0</c:formatCode>
                <c:ptCount val="9"/>
                <c:pt idx="0">
                  <c:v>12.6</c:v>
                </c:pt>
                <c:pt idx="1">
                  <c:v>11.6</c:v>
                </c:pt>
                <c:pt idx="2">
                  <c:v>10.4</c:v>
                </c:pt>
                <c:pt idx="3">
                  <c:v>10.1</c:v>
                </c:pt>
                <c:pt idx="4">
                  <c:v>9.6</c:v>
                </c:pt>
                <c:pt idx="5" formatCode="General">
                  <c:v>9.1</c:v>
                </c:pt>
                <c:pt idx="6" formatCode="General">
                  <c:v>8.4</c:v>
                </c:pt>
                <c:pt idx="7">
                  <c:v>7.8804225500052523</c:v>
                </c:pt>
                <c:pt idx="8" formatCode="General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62-451E-8EA3-CC7543AB37D5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Alempi korkea-aste (AMK), esim. ins.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Taul1!$A$2:$A$10</c:f>
              <c:numCache>
                <c:formatCode>General</c:formatCode>
                <c:ptCount val="9"/>
                <c:pt idx="0">
                  <c:v>2007</c:v>
                </c:pt>
                <c:pt idx="1">
                  <c:v>2010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Taul1!$E$2:$E$10</c:f>
              <c:numCache>
                <c:formatCode>0.0</c:formatCode>
                <c:ptCount val="9"/>
                <c:pt idx="0">
                  <c:v>17.3</c:v>
                </c:pt>
                <c:pt idx="1">
                  <c:v>19.899999999999999</c:v>
                </c:pt>
                <c:pt idx="2">
                  <c:v>21.8</c:v>
                </c:pt>
                <c:pt idx="3">
                  <c:v>23.1</c:v>
                </c:pt>
                <c:pt idx="4">
                  <c:v>23.8</c:v>
                </c:pt>
                <c:pt idx="5">
                  <c:v>24.3</c:v>
                </c:pt>
                <c:pt idx="6">
                  <c:v>24.5</c:v>
                </c:pt>
                <c:pt idx="7">
                  <c:v>25.342496586288132</c:v>
                </c:pt>
                <c:pt idx="8">
                  <c:v>26.2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62-451E-8EA3-CC7543AB37D5}"/>
            </c:ext>
          </c:extLst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Ylempi korkea-aste, esim. DI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Taul1!$A$2:$A$10</c:f>
              <c:numCache>
                <c:formatCode>General</c:formatCode>
                <c:ptCount val="9"/>
                <c:pt idx="0">
                  <c:v>2007</c:v>
                </c:pt>
                <c:pt idx="1">
                  <c:v>2010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Taul1!$F$2:$F$10</c:f>
              <c:numCache>
                <c:formatCode>0.0</c:formatCode>
                <c:ptCount val="9"/>
                <c:pt idx="0">
                  <c:v>12.7</c:v>
                </c:pt>
                <c:pt idx="1">
                  <c:v>15.4</c:v>
                </c:pt>
                <c:pt idx="2">
                  <c:v>16.5</c:v>
                </c:pt>
                <c:pt idx="3">
                  <c:v>18.100000000000001</c:v>
                </c:pt>
                <c:pt idx="4">
                  <c:v>18.600000000000001</c:v>
                </c:pt>
                <c:pt idx="5">
                  <c:v>19</c:v>
                </c:pt>
                <c:pt idx="6">
                  <c:v>19.100000000000001</c:v>
                </c:pt>
                <c:pt idx="7">
                  <c:v>19.824287622105846</c:v>
                </c:pt>
                <c:pt idx="8">
                  <c:v>20.5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962-451E-8EA3-CC7543AB37D5}"/>
            </c:ext>
          </c:extLst>
        </c:ser>
        <c:ser>
          <c:idx val="5"/>
          <c:order val="5"/>
          <c:tx>
            <c:strRef>
              <c:f>Taul1!$G$1</c:f>
              <c:strCache>
                <c:ptCount val="1"/>
                <c:pt idx="0">
                  <c:v>Jatkotutkinto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numRef>
              <c:f>Taul1!$A$2:$A$10</c:f>
              <c:numCache>
                <c:formatCode>General</c:formatCode>
                <c:ptCount val="9"/>
                <c:pt idx="0">
                  <c:v>2007</c:v>
                </c:pt>
                <c:pt idx="1">
                  <c:v>2010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Taul1!$G$2:$G$10</c:f>
              <c:numCache>
                <c:formatCode>0.0</c:formatCode>
                <c:ptCount val="9"/>
                <c:pt idx="0">
                  <c:v>0.7</c:v>
                </c:pt>
                <c:pt idx="1">
                  <c:v>0.8</c:v>
                </c:pt>
                <c:pt idx="2">
                  <c:v>0.8</c:v>
                </c:pt>
                <c:pt idx="3">
                  <c:v>0.9</c:v>
                </c:pt>
                <c:pt idx="4">
                  <c:v>0.9</c:v>
                </c:pt>
                <c:pt idx="5">
                  <c:v>1</c:v>
                </c:pt>
                <c:pt idx="6">
                  <c:v>1</c:v>
                </c:pt>
                <c:pt idx="7">
                  <c:v>1.087135933256306</c:v>
                </c:pt>
                <c:pt idx="8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962-451E-8EA3-CC7543AB37D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100"/>
        <c:axId val="713359488"/>
        <c:axId val="713358504"/>
      </c:barChart>
      <c:catAx>
        <c:axId val="713359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13358504"/>
        <c:crosses val="autoZero"/>
        <c:auto val="1"/>
        <c:lblAlgn val="ctr"/>
        <c:lblOffset val="100"/>
        <c:noMultiLvlLbl val="0"/>
      </c:catAx>
      <c:valAx>
        <c:axId val="713358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13359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Ei ammatillista tutkintoa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Met. jal.</c:v>
                </c:pt>
                <c:pt idx="1">
                  <c:v>Kone- &amp; met.</c:v>
                </c:pt>
                <c:pt idx="2">
                  <c:v>Elektr.- &amp; sähköt. </c:v>
                </c:pt>
                <c:pt idx="3">
                  <c:v>Tietotekn.</c:v>
                </c:pt>
                <c:pt idx="4">
                  <c:v>Suunn. &amp; kons.</c:v>
                </c:pt>
              </c:strCache>
            </c:strRef>
          </c:cat>
          <c:val>
            <c:numRef>
              <c:f>Taul1!$B$2:$B$6</c:f>
              <c:numCache>
                <c:formatCode>General</c:formatCode>
                <c:ptCount val="5"/>
                <c:pt idx="0">
                  <c:v>10.5</c:v>
                </c:pt>
                <c:pt idx="1">
                  <c:v>13.6</c:v>
                </c:pt>
                <c:pt idx="2">
                  <c:v>12.8</c:v>
                </c:pt>
                <c:pt idx="3">
                  <c:v>15.4</c:v>
                </c:pt>
                <c:pt idx="4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3F-48D4-B18B-BC8AE4BCBE37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Ammatillinen toinen aste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Met. jal.</c:v>
                </c:pt>
                <c:pt idx="1">
                  <c:v>Kone- &amp; met.</c:v>
                </c:pt>
                <c:pt idx="2">
                  <c:v>Elektr.- &amp; sähköt. </c:v>
                </c:pt>
                <c:pt idx="3">
                  <c:v>Tietotekn.</c:v>
                </c:pt>
                <c:pt idx="4">
                  <c:v>Suunn. &amp; kons.</c:v>
                </c:pt>
              </c:strCache>
            </c:strRef>
          </c:cat>
          <c:val>
            <c:numRef>
              <c:f>Taul1!$C$2:$C$6</c:f>
              <c:numCache>
                <c:formatCode>General</c:formatCode>
                <c:ptCount val="5"/>
                <c:pt idx="0">
                  <c:v>61.4</c:v>
                </c:pt>
                <c:pt idx="1">
                  <c:v>50.4</c:v>
                </c:pt>
                <c:pt idx="2">
                  <c:v>31</c:v>
                </c:pt>
                <c:pt idx="3">
                  <c:v>11.6</c:v>
                </c:pt>
                <c:pt idx="4">
                  <c:v>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3F-48D4-B18B-BC8AE4BCBE37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Alin korkea-aste (esim. teknikko)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Met. jal.</c:v>
                </c:pt>
                <c:pt idx="1">
                  <c:v>Kone- &amp; met.</c:v>
                </c:pt>
                <c:pt idx="2">
                  <c:v>Elektr.- &amp; sähköt. </c:v>
                </c:pt>
                <c:pt idx="3">
                  <c:v>Tietotekn.</c:v>
                </c:pt>
                <c:pt idx="4">
                  <c:v>Suunn. &amp; kons.</c:v>
                </c:pt>
              </c:strCache>
            </c:strRef>
          </c:cat>
          <c:val>
            <c:numRef>
              <c:f>Taul1!$D$2:$D$6</c:f>
              <c:numCache>
                <c:formatCode>General</c:formatCode>
                <c:ptCount val="5"/>
                <c:pt idx="0">
                  <c:v>6.5</c:v>
                </c:pt>
                <c:pt idx="1">
                  <c:v>6.5</c:v>
                </c:pt>
                <c:pt idx="2">
                  <c:v>7.5</c:v>
                </c:pt>
                <c:pt idx="3">
                  <c:v>8.1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3F-48D4-B18B-BC8AE4BCBE37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Alempi korkea-aste (AMK), esim. ins.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Met. jal.</c:v>
                </c:pt>
                <c:pt idx="1">
                  <c:v>Kone- &amp; met.</c:v>
                </c:pt>
                <c:pt idx="2">
                  <c:v>Elektr.- &amp; sähköt. </c:v>
                </c:pt>
                <c:pt idx="3">
                  <c:v>Tietotekn.</c:v>
                </c:pt>
                <c:pt idx="4">
                  <c:v>Suunn. &amp; kons.</c:v>
                </c:pt>
              </c:strCache>
            </c:strRef>
          </c:cat>
          <c:val>
            <c:numRef>
              <c:f>Taul1!$E$2:$E$6</c:f>
              <c:numCache>
                <c:formatCode>General</c:formatCode>
                <c:ptCount val="5"/>
                <c:pt idx="0">
                  <c:v>12.8</c:v>
                </c:pt>
                <c:pt idx="1">
                  <c:v>17.8</c:v>
                </c:pt>
                <c:pt idx="2">
                  <c:v>23.5</c:v>
                </c:pt>
                <c:pt idx="3">
                  <c:v>32.299999999999997</c:v>
                </c:pt>
                <c:pt idx="4">
                  <c:v>39.6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3F-48D4-B18B-BC8AE4BCBE37}"/>
            </c:ext>
          </c:extLst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Ylempi korkea-aste, esim. DI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Taul1!$A$2:$A$6</c:f>
              <c:strCache>
                <c:ptCount val="5"/>
                <c:pt idx="0">
                  <c:v>Met. jal.</c:v>
                </c:pt>
                <c:pt idx="1">
                  <c:v>Kone- &amp; met.</c:v>
                </c:pt>
                <c:pt idx="2">
                  <c:v>Elektr.- &amp; sähköt. </c:v>
                </c:pt>
                <c:pt idx="3">
                  <c:v>Tietotekn.</c:v>
                </c:pt>
                <c:pt idx="4">
                  <c:v>Suunn. &amp; kons.</c:v>
                </c:pt>
              </c:strCache>
            </c:strRef>
          </c:cat>
          <c:val>
            <c:numRef>
              <c:f>Taul1!$F$2:$F$6</c:f>
              <c:numCache>
                <c:formatCode>General</c:formatCode>
                <c:ptCount val="5"/>
                <c:pt idx="0">
                  <c:v>8.3000000000000007</c:v>
                </c:pt>
                <c:pt idx="1">
                  <c:v>11.2</c:v>
                </c:pt>
                <c:pt idx="2">
                  <c:v>22.9</c:v>
                </c:pt>
                <c:pt idx="3">
                  <c:v>31</c:v>
                </c:pt>
                <c:pt idx="4">
                  <c:v>25.6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3F-48D4-B18B-BC8AE4BCBE37}"/>
            </c:ext>
          </c:extLst>
        </c:ser>
        <c:ser>
          <c:idx val="5"/>
          <c:order val="5"/>
          <c:tx>
            <c:strRef>
              <c:f>Taul1!$G$1</c:f>
              <c:strCache>
                <c:ptCount val="1"/>
                <c:pt idx="0">
                  <c:v>Jatkotutkinto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Taul1!$A$2:$A$6</c:f>
              <c:strCache>
                <c:ptCount val="5"/>
                <c:pt idx="0">
                  <c:v>Met. jal.</c:v>
                </c:pt>
                <c:pt idx="1">
                  <c:v>Kone- &amp; met.</c:v>
                </c:pt>
                <c:pt idx="2">
                  <c:v>Elektr.- &amp; sähköt. </c:v>
                </c:pt>
                <c:pt idx="3">
                  <c:v>Tietotekn.</c:v>
                </c:pt>
                <c:pt idx="4">
                  <c:v>Suunn. &amp; kons.</c:v>
                </c:pt>
              </c:strCache>
            </c:strRef>
          </c:cat>
          <c:val>
            <c:numRef>
              <c:f>Taul1!$G$2:$G$6</c:f>
              <c:numCache>
                <c:formatCode>General</c:formatCode>
                <c:ptCount val="5"/>
                <c:pt idx="0">
                  <c:v>0.5</c:v>
                </c:pt>
                <c:pt idx="1">
                  <c:v>0.5</c:v>
                </c:pt>
                <c:pt idx="2">
                  <c:v>2.2999999999999998</c:v>
                </c:pt>
                <c:pt idx="3">
                  <c:v>1.7</c:v>
                </c:pt>
                <c:pt idx="4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F3F-48D4-B18B-BC8AE4BCBE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671077152"/>
        <c:axId val="671077480"/>
      </c:barChart>
      <c:catAx>
        <c:axId val="671077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71077480"/>
        <c:crosses val="autoZero"/>
        <c:auto val="1"/>
        <c:lblAlgn val="ctr"/>
        <c:lblOffset val="100"/>
        <c:noMultiLvlLbl val="0"/>
      </c:catAx>
      <c:valAx>
        <c:axId val="671077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71077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676860397454752E-2"/>
          <c:y val="0.12265014535421991"/>
          <c:w val="0.89915957979696026"/>
          <c:h val="0.603809067511017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Henkilöstömäärän muutos edelliseen neljännekseen verrattuna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Taul1!$A$4:$A$30</c:f>
              <c:strCache>
                <c:ptCount val="27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</c:strCache>
            </c:strRef>
          </c:cat>
          <c:val>
            <c:numRef>
              <c:f>Taul1!$B$4:$B$30</c:f>
              <c:numCache>
                <c:formatCode>General</c:formatCode>
                <c:ptCount val="27"/>
                <c:pt idx="0">
                  <c:v>500</c:v>
                </c:pt>
                <c:pt idx="1">
                  <c:v>1464.6108658704907</c:v>
                </c:pt>
                <c:pt idx="2">
                  <c:v>-1043.8445894536562</c:v>
                </c:pt>
                <c:pt idx="3">
                  <c:v>-2242.6661510239355</c:v>
                </c:pt>
                <c:pt idx="4">
                  <c:v>-423.86039099266054</c:v>
                </c:pt>
                <c:pt idx="5">
                  <c:v>783.61812865873799</c:v>
                </c:pt>
                <c:pt idx="6">
                  <c:v>-1880.5028571592993</c:v>
                </c:pt>
                <c:pt idx="7">
                  <c:v>577.85174448625185</c:v>
                </c:pt>
                <c:pt idx="8">
                  <c:v>2477</c:v>
                </c:pt>
                <c:pt idx="9">
                  <c:v>3855</c:v>
                </c:pt>
                <c:pt idx="10">
                  <c:v>1906</c:v>
                </c:pt>
                <c:pt idx="11">
                  <c:v>1556</c:v>
                </c:pt>
                <c:pt idx="12">
                  <c:v>2395</c:v>
                </c:pt>
                <c:pt idx="13">
                  <c:v>4631</c:v>
                </c:pt>
                <c:pt idx="14" formatCode="#,##0">
                  <c:v>4578</c:v>
                </c:pt>
                <c:pt idx="15">
                  <c:v>756</c:v>
                </c:pt>
                <c:pt idx="16">
                  <c:v>3414</c:v>
                </c:pt>
                <c:pt idx="17">
                  <c:v>2632</c:v>
                </c:pt>
                <c:pt idx="18">
                  <c:v>1555</c:v>
                </c:pt>
                <c:pt idx="19">
                  <c:v>-757</c:v>
                </c:pt>
                <c:pt idx="20">
                  <c:v>-379</c:v>
                </c:pt>
                <c:pt idx="21">
                  <c:v>-2512</c:v>
                </c:pt>
                <c:pt idx="22">
                  <c:v>-1443</c:v>
                </c:pt>
                <c:pt idx="23" formatCode="#,##0">
                  <c:v>-1674.7485992709408</c:v>
                </c:pt>
                <c:pt idx="24">
                  <c:v>1159</c:v>
                </c:pt>
                <c:pt idx="25">
                  <c:v>3050</c:v>
                </c:pt>
                <c:pt idx="26">
                  <c:v>2200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5E-4AE6-B55D-E1E630448265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Neljänneksen aikana rekrytoitujen määrä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Taul1!$A$4:$A$30</c:f>
              <c:strCache>
                <c:ptCount val="27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</c:strCache>
            </c:strRef>
          </c:cat>
          <c:val>
            <c:numRef>
              <c:f>Taul1!$C$4:$C$30</c:f>
              <c:numCache>
                <c:formatCode>#,##0</c:formatCode>
                <c:ptCount val="27"/>
                <c:pt idx="0">
                  <c:v>7851.4313289360571</c:v>
                </c:pt>
                <c:pt idx="1">
                  <c:v>6685.9122554600544</c:v>
                </c:pt>
                <c:pt idx="2" formatCode="General">
                  <c:v>7700</c:v>
                </c:pt>
                <c:pt idx="3">
                  <c:v>6176.3555772662821</c:v>
                </c:pt>
                <c:pt idx="4">
                  <c:v>7537.782188740196</c:v>
                </c:pt>
                <c:pt idx="5">
                  <c:v>6857.0390325418875</c:v>
                </c:pt>
                <c:pt idx="6" formatCode="General">
                  <c:v>6818</c:v>
                </c:pt>
                <c:pt idx="7" formatCode="General">
                  <c:v>7300</c:v>
                </c:pt>
                <c:pt idx="8" formatCode="General">
                  <c:v>11000</c:v>
                </c:pt>
                <c:pt idx="9" formatCode="General">
                  <c:v>11600</c:v>
                </c:pt>
                <c:pt idx="10" formatCode="General">
                  <c:v>10900</c:v>
                </c:pt>
                <c:pt idx="11" formatCode="General">
                  <c:v>9000</c:v>
                </c:pt>
                <c:pt idx="12">
                  <c:v>11000</c:v>
                </c:pt>
                <c:pt idx="13" formatCode="General">
                  <c:v>14600</c:v>
                </c:pt>
                <c:pt idx="14" formatCode="General">
                  <c:v>14700</c:v>
                </c:pt>
                <c:pt idx="15" formatCode="General">
                  <c:v>9600</c:v>
                </c:pt>
                <c:pt idx="16">
                  <c:v>12400</c:v>
                </c:pt>
                <c:pt idx="17" formatCode="General">
                  <c:v>11400</c:v>
                </c:pt>
                <c:pt idx="18" formatCode="General">
                  <c:v>9400</c:v>
                </c:pt>
                <c:pt idx="19" formatCode="General">
                  <c:v>7300</c:v>
                </c:pt>
                <c:pt idx="20">
                  <c:v>10400</c:v>
                </c:pt>
                <c:pt idx="21" formatCode="General">
                  <c:v>5900</c:v>
                </c:pt>
                <c:pt idx="22" formatCode="General">
                  <c:v>5500</c:v>
                </c:pt>
                <c:pt idx="23" formatCode="General">
                  <c:v>6500</c:v>
                </c:pt>
                <c:pt idx="24" formatCode="General">
                  <c:v>9500</c:v>
                </c:pt>
                <c:pt idx="25" formatCode="General">
                  <c:v>11500</c:v>
                </c:pt>
                <c:pt idx="26" formatCode="General">
                  <c:v>14000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5E-4AE6-B55D-E1E6304482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noMultiLvlLbl val="0"/>
      </c:catAx>
      <c:valAx>
        <c:axId val="368211704"/>
        <c:scaling>
          <c:orientation val="minMax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6346646111267E-2"/>
          <c:y val="0.91633433036153356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403541862351988E-2"/>
          <c:y val="5.4502466874448915E-2"/>
          <c:w val="0.89992105254298349"/>
          <c:h val="0.75536511728124778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Toteutunut eläköityminen </c:v>
                </c:pt>
              </c:strCache>
            </c:strRef>
          </c:tx>
          <c:spPr>
            <a:solidFill>
              <a:srgbClr val="141F94"/>
            </a:solidFill>
            <a:ln w="13081">
              <a:noFill/>
              <a:prstDash val="solid"/>
            </a:ln>
          </c:spPr>
          <c:invertIfNegative val="0"/>
          <c:cat>
            <c:numRef>
              <c:f>Sheet1!$A$2:$A$32</c:f>
              <c:numCache>
                <c:formatCode>General</c:formatCode>
                <c:ptCount val="3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3506</c:v>
                </c:pt>
                <c:pt idx="1">
                  <c:v>3893</c:v>
                </c:pt>
                <c:pt idx="2">
                  <c:v>4263</c:v>
                </c:pt>
                <c:pt idx="3">
                  <c:v>4416</c:v>
                </c:pt>
                <c:pt idx="4">
                  <c:v>4508</c:v>
                </c:pt>
                <c:pt idx="5">
                  <c:v>4964</c:v>
                </c:pt>
                <c:pt idx="6">
                  <c:v>4828</c:v>
                </c:pt>
                <c:pt idx="7">
                  <c:v>5279</c:v>
                </c:pt>
                <c:pt idx="8">
                  <c:v>6241</c:v>
                </c:pt>
                <c:pt idx="9">
                  <c:v>6506</c:v>
                </c:pt>
                <c:pt idx="10">
                  <c:v>5305</c:v>
                </c:pt>
                <c:pt idx="11">
                  <c:v>4932</c:v>
                </c:pt>
                <c:pt idx="12">
                  <c:v>5355</c:v>
                </c:pt>
                <c:pt idx="13">
                  <c:v>5625</c:v>
                </c:pt>
                <c:pt idx="14">
                  <c:v>5242</c:v>
                </c:pt>
                <c:pt idx="15">
                  <c:v>5516</c:v>
                </c:pt>
                <c:pt idx="16">
                  <c:v>5806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55-4FB8-A6F0-919097D65BBF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Arvioitu eläköityminen</c:v>
                </c:pt>
              </c:strCache>
            </c:strRef>
          </c:tx>
          <c:spPr>
            <a:solidFill>
              <a:srgbClr val="FF805C"/>
            </a:solidFill>
            <a:ln w="13081">
              <a:noFill/>
              <a:prstDash val="solid"/>
            </a:ln>
          </c:spPr>
          <c:invertIfNegative val="0"/>
          <c:cat>
            <c:numRef>
              <c:f>Sheet1!$A$2:$A$32</c:f>
              <c:numCache>
                <c:formatCode>General</c:formatCode>
                <c:ptCount val="3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17">
                  <c:v>6009</c:v>
                </c:pt>
                <c:pt idx="18">
                  <c:v>6279</c:v>
                </c:pt>
                <c:pt idx="19">
                  <c:v>6551</c:v>
                </c:pt>
                <c:pt idx="20">
                  <c:v>6742</c:v>
                </c:pt>
                <c:pt idx="21">
                  <c:v>6946</c:v>
                </c:pt>
                <c:pt idx="22">
                  <c:v>7325</c:v>
                </c:pt>
                <c:pt idx="23">
                  <c:v>7489</c:v>
                </c:pt>
                <c:pt idx="24">
                  <c:v>7707</c:v>
                </c:pt>
                <c:pt idx="25">
                  <c:v>7880</c:v>
                </c:pt>
                <c:pt idx="26">
                  <c:v>7909</c:v>
                </c:pt>
                <c:pt idx="27">
                  <c:v>8108</c:v>
                </c:pt>
                <c:pt idx="28">
                  <c:v>8103</c:v>
                </c:pt>
                <c:pt idx="29">
                  <c:v>8152</c:v>
                </c:pt>
                <c:pt idx="30">
                  <c:v>8166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55-4FB8-A6F0-919097D65B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416761432"/>
        <c:axId val="416761824"/>
      </c:barChart>
      <c:lineChart>
        <c:grouping val="standard"/>
        <c:varyColors val="0"/>
        <c:ser>
          <c:idx val="1"/>
          <c:order val="2"/>
          <c:tx>
            <c:strRef>
              <c:f>Sheet1!$D$1</c:f>
              <c:strCache>
                <c:ptCount val="1"/>
              </c:strCache>
            </c:strRef>
          </c:tx>
          <c:spPr>
            <a:ln w="39244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Sheet1!$A$2:$A$32</c:f>
              <c:numCache>
                <c:formatCode>General</c:formatCode>
                <c:ptCount val="3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</c:numCache>
            </c:numRef>
          </c:cat>
          <c:val>
            <c:numRef>
              <c:f>Sheet1!$D$2:$D$32</c:f>
              <c:numCache>
                <c:formatCode>General</c:formatCode>
                <c:ptCount val="31"/>
                <c:pt idx="0">
                  <c:v>1720</c:v>
                </c:pt>
                <c:pt idx="1">
                  <c:v>1868</c:v>
                </c:pt>
                <c:pt idx="2">
                  <c:v>2061</c:v>
                </c:pt>
                <c:pt idx="3">
                  <c:v>2124</c:v>
                </c:pt>
                <c:pt idx="4">
                  <c:v>2230</c:v>
                </c:pt>
                <c:pt idx="5">
                  <c:v>2454</c:v>
                </c:pt>
                <c:pt idx="6">
                  <c:v>2297</c:v>
                </c:pt>
                <c:pt idx="7">
                  <c:v>2526</c:v>
                </c:pt>
                <c:pt idx="8">
                  <c:v>3030</c:v>
                </c:pt>
                <c:pt idx="9">
                  <c:v>3113</c:v>
                </c:pt>
                <c:pt idx="10">
                  <c:v>2237</c:v>
                </c:pt>
                <c:pt idx="11">
                  <c:v>2078</c:v>
                </c:pt>
                <c:pt idx="12">
                  <c:v>2077</c:v>
                </c:pt>
                <c:pt idx="13">
                  <c:v>2384</c:v>
                </c:pt>
                <c:pt idx="14">
                  <c:v>2234</c:v>
                </c:pt>
                <c:pt idx="15">
                  <c:v>2219</c:v>
                </c:pt>
                <c:pt idx="16">
                  <c:v>2388</c:v>
                </c:pt>
                <c:pt idx="17">
                  <c:v>2539</c:v>
                </c:pt>
                <c:pt idx="18">
                  <c:v>2598</c:v>
                </c:pt>
                <c:pt idx="19">
                  <c:v>2693</c:v>
                </c:pt>
                <c:pt idx="20">
                  <c:v>2648</c:v>
                </c:pt>
                <c:pt idx="21">
                  <c:v>2603</c:v>
                </c:pt>
                <c:pt idx="22">
                  <c:v>2650</c:v>
                </c:pt>
                <c:pt idx="23">
                  <c:v>2639</c:v>
                </c:pt>
                <c:pt idx="24">
                  <c:v>2653</c:v>
                </c:pt>
                <c:pt idx="25">
                  <c:v>2648</c:v>
                </c:pt>
                <c:pt idx="26">
                  <c:v>2646</c:v>
                </c:pt>
                <c:pt idx="27">
                  <c:v>2629</c:v>
                </c:pt>
                <c:pt idx="28">
                  <c:v>2607</c:v>
                </c:pt>
                <c:pt idx="29">
                  <c:v>2553</c:v>
                </c:pt>
                <c:pt idx="30">
                  <c:v>2524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555-4FB8-A6F0-919097D65B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6761432"/>
        <c:axId val="416761824"/>
      </c:lineChart>
      <c:catAx>
        <c:axId val="416761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2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41676182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416761824"/>
        <c:scaling>
          <c:orientation val="minMax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32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Univers 45 Light"/>
                <a:cs typeface="Univers 45 Light"/>
              </a:defRPr>
            </a:pPr>
            <a:endParaRPr lang="fi-FI"/>
          </a:p>
        </c:txPr>
        <c:crossAx val="416761432"/>
        <c:crosses val="autoZero"/>
        <c:crossBetween val="between"/>
      </c:valAx>
      <c:spPr>
        <a:noFill/>
        <a:ln w="13081">
          <a:noFill/>
          <a:prstDash val="solid"/>
        </a:ln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9.6536684333300551E-2"/>
          <c:y val="0.91148207420592064"/>
          <c:w val="0.87866552285436306"/>
          <c:h val="8.7677725118483416E-2"/>
        </c:manualLayout>
      </c:layout>
      <c:overlay val="0"/>
      <c:spPr>
        <a:solidFill>
          <a:schemeClr val="bg1"/>
        </a:solidFill>
        <a:ln w="3270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5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Teknologiateollisuus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Taul1!$A$2:$A$9</c:f>
              <c:strCache>
                <c:ptCount val="8"/>
                <c:pt idx="0">
                  <c:v>Yhteensä</c:v>
                </c:pt>
                <c:pt idx="1">
                  <c:v>Johtajat</c:v>
                </c:pt>
                <c:pt idx="2">
                  <c:v>Erityis- asiantunt.</c:v>
                </c:pt>
                <c:pt idx="3">
                  <c:v>Asiantuntijat</c:v>
                </c:pt>
                <c:pt idx="4">
                  <c:v>Toimisto- ja asiakaspalv.- työntek</c:v>
                </c:pt>
                <c:pt idx="5">
                  <c:v>Palvelu- ja myynti- työntek. </c:v>
                </c:pt>
                <c:pt idx="6">
                  <c:v>Rak.- , korj.- ja valmistus- työntekijät</c:v>
                </c:pt>
                <c:pt idx="7">
                  <c:v>Prosessi- ja kuljetus- työntekijät</c:v>
                </c:pt>
              </c:strCache>
            </c:strRef>
          </c:cat>
          <c:val>
            <c:numRef>
              <c:f>Taul1!$B$2:$B$9</c:f>
              <c:numCache>
                <c:formatCode>0.00%</c:formatCode>
                <c:ptCount val="8"/>
                <c:pt idx="0">
                  <c:v>0.21</c:v>
                </c:pt>
                <c:pt idx="1">
                  <c:v>0.14000000000000001</c:v>
                </c:pt>
                <c:pt idx="2">
                  <c:v>0.22</c:v>
                </c:pt>
                <c:pt idx="3">
                  <c:v>0.28000000000000003</c:v>
                </c:pt>
                <c:pt idx="4">
                  <c:v>0.69</c:v>
                </c:pt>
                <c:pt idx="5">
                  <c:v>0.41</c:v>
                </c:pt>
                <c:pt idx="6">
                  <c:v>0.06</c:v>
                </c:pt>
                <c:pt idx="7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EF-40DF-817D-C5ED57F3EB4F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Muut toimialat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Taul1!$A$2:$A$9</c:f>
              <c:strCache>
                <c:ptCount val="8"/>
                <c:pt idx="0">
                  <c:v>Yhteensä</c:v>
                </c:pt>
                <c:pt idx="1">
                  <c:v>Johtajat</c:v>
                </c:pt>
                <c:pt idx="2">
                  <c:v>Erityis- asiantunt.</c:v>
                </c:pt>
                <c:pt idx="3">
                  <c:v>Asiantuntijat</c:v>
                </c:pt>
                <c:pt idx="4">
                  <c:v>Toimisto- ja asiakaspalv.- työntek</c:v>
                </c:pt>
                <c:pt idx="5">
                  <c:v>Palvelu- ja myynti- työntek. </c:v>
                </c:pt>
                <c:pt idx="6">
                  <c:v>Rak.- , korj.- ja valmistus- työntekijät</c:v>
                </c:pt>
                <c:pt idx="7">
                  <c:v>Prosessi- ja kuljetus- työntekijät</c:v>
                </c:pt>
              </c:strCache>
            </c:strRef>
          </c:cat>
          <c:val>
            <c:numRef>
              <c:f>Taul1!$C$2:$C$9</c:f>
              <c:numCache>
                <c:formatCode>0.00%</c:formatCode>
                <c:ptCount val="8"/>
                <c:pt idx="0">
                  <c:v>0.54</c:v>
                </c:pt>
                <c:pt idx="1">
                  <c:v>0.33</c:v>
                </c:pt>
                <c:pt idx="2">
                  <c:v>0.6</c:v>
                </c:pt>
                <c:pt idx="3">
                  <c:v>0.64</c:v>
                </c:pt>
                <c:pt idx="4">
                  <c:v>0.72</c:v>
                </c:pt>
                <c:pt idx="5">
                  <c:v>0.72</c:v>
                </c:pt>
                <c:pt idx="6">
                  <c:v>0.09</c:v>
                </c:pt>
                <c:pt idx="7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EF-40DF-817D-C5ED57F3EB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3189928"/>
        <c:axId val="663190256"/>
      </c:barChart>
      <c:catAx>
        <c:axId val="663189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3190256"/>
        <c:crosses val="autoZero"/>
        <c:auto val="1"/>
        <c:lblAlgn val="ctr"/>
        <c:lblOffset val="100"/>
        <c:noMultiLvlLbl val="0"/>
      </c:catAx>
      <c:valAx>
        <c:axId val="663190256"/>
        <c:scaling>
          <c:orientation val="minMax"/>
          <c:max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663189928"/>
        <c:crosses val="autoZero"/>
        <c:crossBetween val="between"/>
        <c:majorUnit val="0.1"/>
        <c:minorUnit val="4.0000000000000008E-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Tietojenkäsittely ja tietoliikenne (ICT) (amm.)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Taul1!$A$2:$A$8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Taul1!$B$2:$B$8</c:f>
              <c:numCache>
                <c:formatCode>General</c:formatCode>
                <c:ptCount val="7"/>
                <c:pt idx="0">
                  <c:v>6.6137566137566139</c:v>
                </c:pt>
                <c:pt idx="1">
                  <c:v>8.0519480519480524</c:v>
                </c:pt>
                <c:pt idx="2">
                  <c:v>8.2228116710875323</c:v>
                </c:pt>
                <c:pt idx="3">
                  <c:v>9.7493036211699167</c:v>
                </c:pt>
                <c:pt idx="4">
                  <c:v>8.2294264339152114</c:v>
                </c:pt>
                <c:pt idx="5">
                  <c:v>7.3305670816044257</c:v>
                </c:pt>
                <c:pt idx="6">
                  <c:v>8.8952654232424671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EC-4F13-832D-401F56C8DDD2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Tekniikan alat (amm.)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Taul1!$A$2:$A$8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Taul1!$C$2:$C$8</c:f>
              <c:numCache>
                <c:formatCode>General</c:formatCode>
                <c:ptCount val="7"/>
                <c:pt idx="0">
                  <c:v>12.034837688044339</c:v>
                </c:pt>
                <c:pt idx="1">
                  <c:v>11.633596085892906</c:v>
                </c:pt>
                <c:pt idx="2">
                  <c:v>11.107954545454545</c:v>
                </c:pt>
                <c:pt idx="3">
                  <c:v>12.77868406742795</c:v>
                </c:pt>
                <c:pt idx="4">
                  <c:v>12.187159956474428</c:v>
                </c:pt>
                <c:pt idx="5">
                  <c:v>13.208100968594071</c:v>
                </c:pt>
                <c:pt idx="6">
                  <c:v>16.149237472766885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EC-4F13-832D-401F56C8DDD2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Tietojenkäsittely ja tietoliikenne (ICT) (amk)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Taul1!$A$2:$A$8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Taul1!$D$2:$D$8</c:f>
              <c:numCache>
                <c:formatCode>General</c:formatCode>
                <c:ptCount val="7"/>
                <c:pt idx="0">
                  <c:v>15.699208443271768</c:v>
                </c:pt>
                <c:pt idx="1">
                  <c:v>15.753424657534246</c:v>
                </c:pt>
                <c:pt idx="2">
                  <c:v>16.228070175438596</c:v>
                </c:pt>
                <c:pt idx="3">
                  <c:v>18.882175226586103</c:v>
                </c:pt>
                <c:pt idx="4">
                  <c:v>21.273516642547033</c:v>
                </c:pt>
                <c:pt idx="5">
                  <c:v>21.875</c:v>
                </c:pt>
                <c:pt idx="6">
                  <c:v>25.237592397043294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EC-4F13-832D-401F56C8DDD2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Tekniikan alat (amk)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Taul1!$A$2:$A$8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Taul1!$E$2:$E$8</c:f>
              <c:numCache>
                <c:formatCode>General</c:formatCode>
                <c:ptCount val="7"/>
                <c:pt idx="0">
                  <c:v>15.787015413358244</c:v>
                </c:pt>
                <c:pt idx="1">
                  <c:v>16.236345580933467</c:v>
                </c:pt>
                <c:pt idx="2">
                  <c:v>15.806909607193564</c:v>
                </c:pt>
                <c:pt idx="3">
                  <c:v>17.722878625134264</c:v>
                </c:pt>
                <c:pt idx="4">
                  <c:v>18.629994810586403</c:v>
                </c:pt>
                <c:pt idx="5">
                  <c:v>18.260869565217391</c:v>
                </c:pt>
                <c:pt idx="6">
                  <c:v>19.820627802690584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EC-4F13-832D-401F56C8DDD2}"/>
            </c:ext>
          </c:extLst>
        </c:ser>
        <c:ser>
          <c:idx val="4"/>
          <c:order val="4"/>
          <c:tx>
            <c:strRef>
              <c:f>Taul1!$F$1</c:f>
              <c:strCache>
                <c:ptCount val="1"/>
                <c:pt idx="0">
                  <c:v>Tietojenkäsittely ja tietoliikenne (ICT) (YO)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Taul1!$A$2:$A$8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Taul1!$F$2:$F$8</c:f>
              <c:numCache>
                <c:formatCode>General</c:formatCode>
                <c:ptCount val="7"/>
                <c:pt idx="0">
                  <c:v>17.803030303030305</c:v>
                </c:pt>
                <c:pt idx="1">
                  <c:v>21.194029850746269</c:v>
                </c:pt>
                <c:pt idx="2">
                  <c:v>23.466666666666665</c:v>
                </c:pt>
                <c:pt idx="3">
                  <c:v>29.612756264236904</c:v>
                </c:pt>
                <c:pt idx="4">
                  <c:v>27.741935483870968</c:v>
                </c:pt>
                <c:pt idx="5">
                  <c:v>25.486725663716815</c:v>
                </c:pt>
                <c:pt idx="6">
                  <c:v>26.470588235294116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5EC-4F13-832D-401F56C8DDD2}"/>
            </c:ext>
          </c:extLst>
        </c:ser>
        <c:ser>
          <c:idx val="5"/>
          <c:order val="5"/>
          <c:tx>
            <c:strRef>
              <c:f>Taul1!$G$1</c:f>
              <c:strCache>
                <c:ptCount val="1"/>
                <c:pt idx="0">
                  <c:v>Tekniikan alat (YO)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Taul1!$A$2:$A$8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Taul1!$G$2:$G$8</c:f>
              <c:numCache>
                <c:formatCode>General</c:formatCode>
                <c:ptCount val="7"/>
                <c:pt idx="0">
                  <c:v>23.251748251748253</c:v>
                </c:pt>
                <c:pt idx="1">
                  <c:v>25.301204819277107</c:v>
                </c:pt>
                <c:pt idx="2">
                  <c:v>26.975476839237057</c:v>
                </c:pt>
                <c:pt idx="3">
                  <c:v>29.533678756476682</c:v>
                </c:pt>
                <c:pt idx="4">
                  <c:v>30.759951749095297</c:v>
                </c:pt>
                <c:pt idx="5">
                  <c:v>30.640083945435467</c:v>
                </c:pt>
                <c:pt idx="6">
                  <c:v>29.743589743589745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5EC-4F13-832D-401F56C8DD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9"/>
        <c:axId val="2021480719"/>
        <c:axId val="2021504847"/>
      </c:barChart>
      <c:catAx>
        <c:axId val="2021480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021504847"/>
        <c:crosses val="autoZero"/>
        <c:auto val="1"/>
        <c:lblAlgn val="ctr"/>
        <c:lblOffset val="100"/>
        <c:noMultiLvlLbl val="0"/>
      </c:catAx>
      <c:valAx>
        <c:axId val="20215048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021480719"/>
        <c:crosses val="autoZero"/>
        <c:crossBetween val="between"/>
        <c:dispUnits>
          <c:builtInUnit val="hundreds"/>
        </c:dispUnits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045849830632697"/>
          <c:y val="0.28849550725750711"/>
          <c:w val="0.33296172231803728"/>
          <c:h val="0.362109623820344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8185187475690896E-2"/>
          <c:y val="3.2197126254608542E-2"/>
          <c:w val="0.82017633733905038"/>
          <c:h val="0.7823459108081380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Työssä teknologia- teollisuudessa</c:v>
                </c:pt>
              </c:strCache>
            </c:strRef>
          </c:tx>
          <c:spPr>
            <a:solidFill>
              <a:srgbClr val="8A0FA6"/>
            </a:solidFill>
            <a:ln>
              <a:noFill/>
            </a:ln>
            <a:effectLst/>
          </c:spPr>
          <c:invertIfNegative val="0"/>
          <c:cat>
            <c:strRef>
              <c:f>Taul1!$A$2:$A$17</c:f>
              <c:strCache>
                <c:ptCount val="16"/>
                <c:pt idx="0">
                  <c:v>Tietojen käs.</c:v>
                </c:pt>
                <c:pt idx="1">
                  <c:v>Kone-  ja met.</c:v>
                </c:pt>
                <c:pt idx="2">
                  <c:v>Sähkö</c:v>
                </c:pt>
                <c:pt idx="3">
                  <c:v>Tieto- ja tietol.</c:v>
                </c:pt>
                <c:pt idx="5">
                  <c:v>Tietojen käs.</c:v>
                </c:pt>
                <c:pt idx="6">
                  <c:v>Kone-, met.- ja energ.</c:v>
                </c:pt>
                <c:pt idx="7">
                  <c:v>Sähkö ja autom</c:v>
                </c:pt>
                <c:pt idx="8">
                  <c:v>Tieto ja tietol.</c:v>
                </c:pt>
                <c:pt idx="9">
                  <c:v>Rak. ja maanmitt.</c:v>
                </c:pt>
                <c:pt idx="11">
                  <c:v>Tietojen käs.</c:v>
                </c:pt>
                <c:pt idx="12">
                  <c:v>Kone-, met.- ja energ.</c:v>
                </c:pt>
                <c:pt idx="13">
                  <c:v>Sähkö ja autom.</c:v>
                </c:pt>
                <c:pt idx="14">
                  <c:v>Tieto ja tietol.</c:v>
                </c:pt>
                <c:pt idx="15">
                  <c:v>Rak. ja maanmitt.</c:v>
                </c:pt>
              </c:strCache>
            </c:strRef>
          </c:cat>
          <c:val>
            <c:numRef>
              <c:f>Taul1!$B$2:$B$17</c:f>
              <c:numCache>
                <c:formatCode>General</c:formatCode>
                <c:ptCount val="16"/>
                <c:pt idx="0">
                  <c:v>9.3944954128440372</c:v>
                </c:pt>
                <c:pt idx="1">
                  <c:v>36.631358398323826</c:v>
                </c:pt>
                <c:pt idx="2">
                  <c:v>15.050142194282293</c:v>
                </c:pt>
                <c:pt idx="3">
                  <c:v>11.491108071135431</c:v>
                </c:pt>
                <c:pt idx="5">
                  <c:v>39.138381201044389</c:v>
                </c:pt>
                <c:pt idx="6">
                  <c:v>48.860677083333336</c:v>
                </c:pt>
                <c:pt idx="7">
                  <c:v>51.455180442374854</c:v>
                </c:pt>
                <c:pt idx="8">
                  <c:v>50.333846944016436</c:v>
                </c:pt>
                <c:pt idx="9">
                  <c:v>37.403993855606757</c:v>
                </c:pt>
                <c:pt idx="11">
                  <c:v>45.689655172413794</c:v>
                </c:pt>
                <c:pt idx="12">
                  <c:v>60.433979686057249</c:v>
                </c:pt>
                <c:pt idx="13">
                  <c:v>45.90964590964591</c:v>
                </c:pt>
                <c:pt idx="14">
                  <c:v>53.930307941653162</c:v>
                </c:pt>
                <c:pt idx="15">
                  <c:v>47.802929427430094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9A-4598-BA33-8175AA870D40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Työssä muualla</c:v>
                </c:pt>
              </c:strCache>
            </c:strRef>
          </c:tx>
          <c:spPr>
            <a:solidFill>
              <a:srgbClr val="85E869"/>
            </a:solidFill>
            <a:ln>
              <a:noFill/>
            </a:ln>
            <a:effectLst/>
          </c:spPr>
          <c:invertIfNegative val="0"/>
          <c:cat>
            <c:strRef>
              <c:f>Taul1!$A$2:$A$17</c:f>
              <c:strCache>
                <c:ptCount val="16"/>
                <c:pt idx="0">
                  <c:v>Tietojen käs.</c:v>
                </c:pt>
                <c:pt idx="1">
                  <c:v>Kone-  ja met.</c:v>
                </c:pt>
                <c:pt idx="2">
                  <c:v>Sähkö</c:v>
                </c:pt>
                <c:pt idx="3">
                  <c:v>Tieto- ja tietol.</c:v>
                </c:pt>
                <c:pt idx="5">
                  <c:v>Tietojen käs.</c:v>
                </c:pt>
                <c:pt idx="6">
                  <c:v>Kone-, met.- ja energ.</c:v>
                </c:pt>
                <c:pt idx="7">
                  <c:v>Sähkö ja autom</c:v>
                </c:pt>
                <c:pt idx="8">
                  <c:v>Tieto ja tietol.</c:v>
                </c:pt>
                <c:pt idx="9">
                  <c:v>Rak. ja maanmitt.</c:v>
                </c:pt>
                <c:pt idx="11">
                  <c:v>Tietojen käs.</c:v>
                </c:pt>
                <c:pt idx="12">
                  <c:v>Kone-, met.- ja energ.</c:v>
                </c:pt>
                <c:pt idx="13">
                  <c:v>Sähkö ja autom.</c:v>
                </c:pt>
                <c:pt idx="14">
                  <c:v>Tieto ja tietol.</c:v>
                </c:pt>
                <c:pt idx="15">
                  <c:v>Rak. ja maanmitt.</c:v>
                </c:pt>
              </c:strCache>
            </c:strRef>
          </c:cat>
          <c:val>
            <c:numRef>
              <c:f>Taul1!$C$2:$C$17</c:f>
              <c:numCache>
                <c:formatCode>General</c:formatCode>
                <c:ptCount val="16"/>
                <c:pt idx="0">
                  <c:v>35.926605504587158</c:v>
                </c:pt>
                <c:pt idx="1">
                  <c:v>31.439878943079968</c:v>
                </c:pt>
                <c:pt idx="2">
                  <c:v>53.712019158808559</c:v>
                </c:pt>
                <c:pt idx="3">
                  <c:v>38.14409484724122</c:v>
                </c:pt>
                <c:pt idx="5">
                  <c:v>42.375979112271537</c:v>
                </c:pt>
                <c:pt idx="6">
                  <c:v>41.878255208333336</c:v>
                </c:pt>
                <c:pt idx="7">
                  <c:v>39.493597206053551</c:v>
                </c:pt>
                <c:pt idx="8">
                  <c:v>35.336414997431945</c:v>
                </c:pt>
                <c:pt idx="9">
                  <c:v>56.797235023041473</c:v>
                </c:pt>
                <c:pt idx="11">
                  <c:v>40.053050397877982</c:v>
                </c:pt>
                <c:pt idx="12">
                  <c:v>33.148661126500464</c:v>
                </c:pt>
                <c:pt idx="13">
                  <c:v>45.095645095645096</c:v>
                </c:pt>
                <c:pt idx="14">
                  <c:v>34.035656401944898</c:v>
                </c:pt>
                <c:pt idx="15">
                  <c:v>47.403462050599202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9A-4598-BA33-8175AA870D40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Opiskelija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Taul1!$A$2:$A$17</c:f>
              <c:strCache>
                <c:ptCount val="16"/>
                <c:pt idx="0">
                  <c:v>Tietojen käs.</c:v>
                </c:pt>
                <c:pt idx="1">
                  <c:v>Kone-  ja met.</c:v>
                </c:pt>
                <c:pt idx="2">
                  <c:v>Sähkö</c:v>
                </c:pt>
                <c:pt idx="3">
                  <c:v>Tieto- ja tietol.</c:v>
                </c:pt>
                <c:pt idx="5">
                  <c:v>Tietojen käs.</c:v>
                </c:pt>
                <c:pt idx="6">
                  <c:v>Kone-, met.- ja energ.</c:v>
                </c:pt>
                <c:pt idx="7">
                  <c:v>Sähkö ja autom</c:v>
                </c:pt>
                <c:pt idx="8">
                  <c:v>Tieto ja tietol.</c:v>
                </c:pt>
                <c:pt idx="9">
                  <c:v>Rak. ja maanmitt.</c:v>
                </c:pt>
                <c:pt idx="11">
                  <c:v>Tietojen käs.</c:v>
                </c:pt>
                <c:pt idx="12">
                  <c:v>Kone-, met.- ja energ.</c:v>
                </c:pt>
                <c:pt idx="13">
                  <c:v>Sähkö ja autom.</c:v>
                </c:pt>
                <c:pt idx="14">
                  <c:v>Tieto ja tietol.</c:v>
                </c:pt>
                <c:pt idx="15">
                  <c:v>Rak. ja maanmitt.</c:v>
                </c:pt>
              </c:strCache>
            </c:strRef>
          </c:cat>
          <c:val>
            <c:numRef>
              <c:f>Taul1!$D$2:$D$17</c:f>
              <c:numCache>
                <c:formatCode>General</c:formatCode>
                <c:ptCount val="16"/>
                <c:pt idx="0">
                  <c:v>19.394495412844037</c:v>
                </c:pt>
                <c:pt idx="1">
                  <c:v>7.6475381212897222</c:v>
                </c:pt>
                <c:pt idx="2">
                  <c:v>11.383026493039964</c:v>
                </c:pt>
                <c:pt idx="3">
                  <c:v>16.940264477884178</c:v>
                </c:pt>
                <c:pt idx="5">
                  <c:v>5.2480417754569189</c:v>
                </c:pt>
                <c:pt idx="6">
                  <c:v>3.271484375</c:v>
                </c:pt>
                <c:pt idx="7">
                  <c:v>2.9685681024447033</c:v>
                </c:pt>
                <c:pt idx="8">
                  <c:v>3.3127889060092448</c:v>
                </c:pt>
                <c:pt idx="9">
                  <c:v>2.0545314900153611</c:v>
                </c:pt>
                <c:pt idx="11">
                  <c:v>3.183023872679045</c:v>
                </c:pt>
                <c:pt idx="12">
                  <c:v>1.1542012927054479</c:v>
                </c:pt>
                <c:pt idx="13">
                  <c:v>2.3199023199023201</c:v>
                </c:pt>
                <c:pt idx="14">
                  <c:v>2.025931928687196</c:v>
                </c:pt>
                <c:pt idx="15">
                  <c:v>0.99866844207723038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9A-4598-BA33-8175AA870D40}"/>
            </c:ext>
          </c:extLst>
        </c:ser>
        <c:ser>
          <c:idx val="3"/>
          <c:order val="3"/>
          <c:tx>
            <c:strRef>
              <c:f>Taul1!$E$1</c:f>
              <c:strCache>
                <c:ptCount val="1"/>
                <c:pt idx="0">
                  <c:v>Muu*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Taul1!$A$2:$A$17</c:f>
              <c:strCache>
                <c:ptCount val="16"/>
                <c:pt idx="0">
                  <c:v>Tietojen käs.</c:v>
                </c:pt>
                <c:pt idx="1">
                  <c:v>Kone-  ja met.</c:v>
                </c:pt>
                <c:pt idx="2">
                  <c:v>Sähkö</c:v>
                </c:pt>
                <c:pt idx="3">
                  <c:v>Tieto- ja tietol.</c:v>
                </c:pt>
                <c:pt idx="5">
                  <c:v>Tietojen käs.</c:v>
                </c:pt>
                <c:pt idx="6">
                  <c:v>Kone-, met.- ja energ.</c:v>
                </c:pt>
                <c:pt idx="7">
                  <c:v>Sähkö ja autom</c:v>
                </c:pt>
                <c:pt idx="8">
                  <c:v>Tieto ja tietol.</c:v>
                </c:pt>
                <c:pt idx="9">
                  <c:v>Rak. ja maanmitt.</c:v>
                </c:pt>
                <c:pt idx="11">
                  <c:v>Tietojen käs.</c:v>
                </c:pt>
                <c:pt idx="12">
                  <c:v>Kone-, met.- ja energ.</c:v>
                </c:pt>
                <c:pt idx="13">
                  <c:v>Sähkö ja autom.</c:v>
                </c:pt>
                <c:pt idx="14">
                  <c:v>Tieto ja tietol.</c:v>
                </c:pt>
                <c:pt idx="15">
                  <c:v>Rak. ja maanmitt.</c:v>
                </c:pt>
              </c:strCache>
            </c:strRef>
          </c:cat>
          <c:val>
            <c:numRef>
              <c:f>Taul1!$E$2:$E$17</c:f>
              <c:numCache>
                <c:formatCode>General</c:formatCode>
                <c:ptCount val="16"/>
                <c:pt idx="0">
                  <c:v>35.284403669724767</c:v>
                </c:pt>
                <c:pt idx="1">
                  <c:v>24.281224537306482</c:v>
                </c:pt>
                <c:pt idx="2">
                  <c:v>19.85481215386918</c:v>
                </c:pt>
                <c:pt idx="3">
                  <c:v>33.424532603739173</c:v>
                </c:pt>
                <c:pt idx="5">
                  <c:v>13.237597911227153</c:v>
                </c:pt>
                <c:pt idx="6">
                  <c:v>5.989583333333333</c:v>
                </c:pt>
                <c:pt idx="7">
                  <c:v>6.0826542491268913</c:v>
                </c:pt>
                <c:pt idx="8">
                  <c:v>11.016949152542374</c:v>
                </c:pt>
                <c:pt idx="9">
                  <c:v>3.7442396313364057</c:v>
                </c:pt>
                <c:pt idx="11">
                  <c:v>11.074270557029177</c:v>
                </c:pt>
                <c:pt idx="12">
                  <c:v>5.2631578947368425</c:v>
                </c:pt>
                <c:pt idx="13">
                  <c:v>6.6748066748066748</c:v>
                </c:pt>
                <c:pt idx="14">
                  <c:v>10.008103727714749</c:v>
                </c:pt>
                <c:pt idx="15">
                  <c:v>3.7949400798934754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9A-4598-BA33-8175AA870D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358748016"/>
        <c:axId val="358755464"/>
      </c:barChart>
      <c:catAx>
        <c:axId val="358748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58755464"/>
        <c:crosses val="autoZero"/>
        <c:auto val="1"/>
        <c:lblAlgn val="ctr"/>
        <c:lblOffset val="100"/>
        <c:noMultiLvlLbl val="0"/>
      </c:catAx>
      <c:valAx>
        <c:axId val="358755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fi-FI"/>
          </a:p>
        </c:txPr>
        <c:crossAx val="358748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8221415253691249"/>
          <c:y val="0.20789481599630286"/>
          <c:w val="0.11778584746308751"/>
          <c:h val="0.565500638537651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>
          <a:latin typeface="Arial" panose="020B0604020202020204" pitchFamily="34" charset="0"/>
        </a:defRPr>
      </a:pPr>
      <a:endParaRPr lang="fi-FI"/>
    </a:p>
  </c:txPr>
  <c:externalData r:id="rId4">
    <c:autoUpdate val="0"/>
  </c:externalData>
  <c:userShapes r:id="rId5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4601953949370456E-2"/>
          <c:y val="2.3855505497282346E-2"/>
          <c:w val="0.86135792120704102"/>
          <c:h val="0.783733607356740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9.-luokkalaiset yhteisvalinnassa</c:v>
                </c:pt>
              </c:strCache>
            </c:strRef>
          </c:tx>
          <c:spPr>
            <a:solidFill>
              <a:srgbClr val="85E869"/>
            </a:solidFill>
            <a:ln w="12700">
              <a:noFill/>
            </a:ln>
            <a:effectLst/>
          </c:spPr>
          <c:invertIfNegative val="0"/>
          <c:cat>
            <c:strRef>
              <c:f>Taul1!$B$1:$M$1</c:f>
              <c:strCach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strCache>
            </c:strRef>
          </c:cat>
          <c:val>
            <c:numRef>
              <c:f>Taul1!$B$2:$M$2</c:f>
              <c:numCache>
                <c:formatCode>General</c:formatCode>
                <c:ptCount val="12"/>
                <c:pt idx="0">
                  <c:v>65312</c:v>
                </c:pt>
                <c:pt idx="1">
                  <c:v>64544</c:v>
                </c:pt>
                <c:pt idx="2">
                  <c:v>62313</c:v>
                </c:pt>
                <c:pt idx="3">
                  <c:v>60601</c:v>
                </c:pt>
                <c:pt idx="4">
                  <c:v>56679</c:v>
                </c:pt>
                <c:pt idx="5">
                  <c:v>57154</c:v>
                </c:pt>
                <c:pt idx="6">
                  <c:v>57118</c:v>
                </c:pt>
                <c:pt idx="7">
                  <c:v>56485</c:v>
                </c:pt>
                <c:pt idx="8">
                  <c:v>56274</c:v>
                </c:pt>
                <c:pt idx="9">
                  <c:v>57837</c:v>
                </c:pt>
                <c:pt idx="10">
                  <c:v>58257</c:v>
                </c:pt>
                <c:pt idx="11">
                  <c:v>57900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AD-4776-9D48-E337DE6FB2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8756248"/>
        <c:axId val="358756640"/>
      </c:barChart>
      <c:lineChart>
        <c:grouping val="standard"/>
        <c:varyColors val="0"/>
        <c:ser>
          <c:idx val="1"/>
          <c:order val="1"/>
          <c:tx>
            <c:strRef>
              <c:f>Taul1!$A$3</c:f>
              <c:strCache>
                <c:ptCount val="1"/>
                <c:pt idx="0">
                  <c:v>Ammatilliseen hakeneet</c:v>
                </c:pt>
              </c:strCache>
            </c:strRef>
          </c:tx>
          <c:spPr>
            <a:ln w="28575" cap="rnd">
              <a:solidFill>
                <a:srgbClr val="FF805C"/>
              </a:solidFill>
              <a:round/>
            </a:ln>
            <a:effectLst/>
          </c:spPr>
          <c:marker>
            <c:symbol val="none"/>
          </c:marker>
          <c:cat>
            <c:strRef>
              <c:f>Taul1!$B$1:$M$1</c:f>
              <c:strCach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strCache>
            </c:strRef>
          </c:cat>
          <c:val>
            <c:numRef>
              <c:f>Taul1!$B$3:$M$3</c:f>
              <c:numCache>
                <c:formatCode>General</c:formatCode>
                <c:ptCount val="12"/>
                <c:pt idx="0">
                  <c:v>50.5</c:v>
                </c:pt>
                <c:pt idx="1">
                  <c:v>50.4</c:v>
                </c:pt>
                <c:pt idx="2">
                  <c:v>49.8</c:v>
                </c:pt>
                <c:pt idx="3">
                  <c:v>48.3</c:v>
                </c:pt>
                <c:pt idx="4">
                  <c:v>46</c:v>
                </c:pt>
                <c:pt idx="5">
                  <c:v>44.6</c:v>
                </c:pt>
                <c:pt idx="6">
                  <c:v>44.2</c:v>
                </c:pt>
                <c:pt idx="7">
                  <c:v>42.923999999999999</c:v>
                </c:pt>
                <c:pt idx="8">
                  <c:v>42.195</c:v>
                </c:pt>
                <c:pt idx="9">
                  <c:v>42.1</c:v>
                </c:pt>
                <c:pt idx="10">
                  <c:v>41.9</c:v>
                </c:pt>
                <c:pt idx="11">
                  <c:v>42.9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55-4AFA-9997-321C5A11D869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Lukioon hakeneet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Taul1!$B$1:$M$1</c:f>
              <c:strCach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</c:strCache>
            </c:strRef>
          </c:cat>
          <c:val>
            <c:numRef>
              <c:f>Taul1!$B$4:$M$4</c:f>
              <c:numCache>
                <c:formatCode>General</c:formatCode>
                <c:ptCount val="12"/>
                <c:pt idx="0">
                  <c:v>49.5</c:v>
                </c:pt>
                <c:pt idx="1">
                  <c:v>49.6</c:v>
                </c:pt>
                <c:pt idx="2">
                  <c:v>50.2</c:v>
                </c:pt>
                <c:pt idx="3">
                  <c:v>51.7</c:v>
                </c:pt>
                <c:pt idx="4">
                  <c:v>54</c:v>
                </c:pt>
                <c:pt idx="5">
                  <c:v>55.4</c:v>
                </c:pt>
                <c:pt idx="6">
                  <c:v>55.8</c:v>
                </c:pt>
                <c:pt idx="7">
                  <c:v>57.075000000000003</c:v>
                </c:pt>
                <c:pt idx="8">
                  <c:v>57.804000000000002</c:v>
                </c:pt>
                <c:pt idx="9">
                  <c:v>57.9</c:v>
                </c:pt>
                <c:pt idx="10">
                  <c:v>58.1</c:v>
                </c:pt>
                <c:pt idx="11">
                  <c:v>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B55-4AFA-9997-321C5A11D8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3026784"/>
        <c:axId val="1475843360"/>
      </c:lineChart>
      <c:catAx>
        <c:axId val="358756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58756640"/>
        <c:crosses val="autoZero"/>
        <c:auto val="1"/>
        <c:lblAlgn val="ctr"/>
        <c:lblOffset val="100"/>
        <c:noMultiLvlLbl val="0"/>
      </c:catAx>
      <c:valAx>
        <c:axId val="358756640"/>
        <c:scaling>
          <c:orientation val="minMax"/>
          <c:max val="70000"/>
        </c:scaling>
        <c:delete val="0"/>
        <c:axPos val="l"/>
        <c:majorGridlines>
          <c:spPr>
            <a:ln w="9525" cap="flat" cmpd="sng" algn="ctr">
              <a:solidFill>
                <a:srgbClr val="DEDDE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58756248"/>
        <c:crosses val="autoZero"/>
        <c:crossBetween val="between"/>
      </c:valAx>
      <c:valAx>
        <c:axId val="1475843360"/>
        <c:scaling>
          <c:orientation val="minMax"/>
          <c:max val="10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243026784"/>
        <c:crosses val="max"/>
        <c:crossBetween val="between"/>
      </c:valAx>
      <c:catAx>
        <c:axId val="12430267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758433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0.05172</cdr:x>
      <cdr:y>0.92019</cdr:y>
    </cdr:from>
    <cdr:to>
      <cdr:x>0.27239</cdr:x>
      <cdr:y>0.99254</cdr:y>
    </cdr:to>
    <cdr:sp macro="" textlink="">
      <cdr:nvSpPr>
        <cdr:cNvPr id="6" name="Tekstiruutu 1"/>
        <cdr:cNvSpPr txBox="1"/>
      </cdr:nvSpPr>
      <cdr:spPr>
        <a:xfrm xmlns:a="http://schemas.openxmlformats.org/drawingml/2006/main">
          <a:off x="458354" y="3273445"/>
          <a:ext cx="1955591" cy="25736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 anchor="b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200" b="1" spc="-40" dirty="0"/>
            <a:t>Toinen aste, perustutkinnot</a:t>
          </a:r>
        </a:p>
      </cdr:txBody>
    </cdr:sp>
  </cdr:relSizeAnchor>
  <cdr:relSizeAnchor xmlns:cdr="http://schemas.openxmlformats.org/drawingml/2006/chartDrawing">
    <cdr:from>
      <cdr:x>0.32158</cdr:x>
      <cdr:y>0.92765</cdr:y>
    </cdr:from>
    <cdr:to>
      <cdr:x>0.59196</cdr:x>
      <cdr:y>1</cdr:y>
    </cdr:to>
    <cdr:sp macro="" textlink="">
      <cdr:nvSpPr>
        <cdr:cNvPr id="7" name="Tekstiruutu 1"/>
        <cdr:cNvSpPr txBox="1"/>
      </cdr:nvSpPr>
      <cdr:spPr>
        <a:xfrm xmlns:a="http://schemas.openxmlformats.org/drawingml/2006/main">
          <a:off x="2849833" y="3323060"/>
          <a:ext cx="2396096" cy="25736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200" b="1" spc="-40" dirty="0"/>
            <a:t>AMK-tutkinto, insinööri tradenomi</a:t>
          </a:r>
        </a:p>
      </cdr:txBody>
    </cdr:sp>
  </cdr:relSizeAnchor>
  <cdr:relSizeAnchor xmlns:cdr="http://schemas.openxmlformats.org/drawingml/2006/chartDrawing">
    <cdr:from>
      <cdr:x>0.66285</cdr:x>
      <cdr:y>0.92765</cdr:y>
    </cdr:from>
    <cdr:to>
      <cdr:x>0.857</cdr:x>
      <cdr:y>1</cdr:y>
    </cdr:to>
    <cdr:sp macro="" textlink="">
      <cdr:nvSpPr>
        <cdr:cNvPr id="8" name="Tekstiruutu 1"/>
        <cdr:cNvSpPr txBox="1"/>
      </cdr:nvSpPr>
      <cdr:spPr>
        <a:xfrm xmlns:a="http://schemas.openxmlformats.org/drawingml/2006/main">
          <a:off x="5874159" y="3320712"/>
          <a:ext cx="1720590" cy="25736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36000" tIns="36000" rIns="36000" bIns="3600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sz="1200" b="1" spc="-40" dirty="0"/>
            <a:t>Yliopistotutkinto: DI, FM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0.09371</cdr:x>
      <cdr:y>0</cdr:y>
    </cdr:from>
    <cdr:to>
      <cdr:x>0.24048</cdr:x>
      <cdr:y>0.05132</cdr:y>
    </cdr:to>
    <cdr:sp macro="" textlink="">
      <cdr:nvSpPr>
        <cdr:cNvPr id="2" name="Tekstiruutu 1"/>
        <cdr:cNvSpPr txBox="1"/>
      </cdr:nvSpPr>
      <cdr:spPr>
        <a:xfrm xmlns:a="http://schemas.openxmlformats.org/drawingml/2006/main">
          <a:off x="786659" y="0"/>
          <a:ext cx="1231995" cy="21120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i-FI" sz="900" b="0" spc="-40" dirty="0"/>
            <a:t>Maakunta (aloituspaikka)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03276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13096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10870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86570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82013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660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0577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0172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065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0120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6151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Uudet 2020 AMK, mukana myös monimuotokoulutus: Konetekniikka, Energiatekniikka, </a:t>
            </a:r>
            <a:r>
              <a:rPr lang="fi-FI" dirty="0" err="1"/>
              <a:t>tietojenkäs+tietoliikenne</a:t>
            </a:r>
            <a:r>
              <a:rPr lang="fi-FI" dirty="0"/>
              <a:t>, sähkötekniikka, automaatiotekniikka, rakennustekniikka ja yhdyskuntatekniikka. </a:t>
            </a:r>
          </a:p>
          <a:p>
            <a:r>
              <a:rPr lang="fi-FI" dirty="0"/>
              <a:t>Uudet 2020 YO, Tekn. kand., konetekniikka ja ylemmältä DI, muuten samat kuin amk:ssa.</a:t>
            </a:r>
          </a:p>
          <a:p>
            <a:r>
              <a:rPr lang="fi-FI" dirty="0"/>
              <a:t>Kansalaisuutta ei eroteltu. Ammatillisessa ei eritelty onko esim. näyttötutkinto tai oppisopimus, AMK:ssa ei mukana ylempiä tai aikuiskoulutusta, YO –maisteri = dipl. Ins. rakennustekniikka, yhdyskuntatekniikka</a:t>
            </a:r>
          </a:p>
          <a:p>
            <a:r>
              <a:rPr lang="fi-FI" dirty="0"/>
              <a:t>,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8073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528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2542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13.12.2021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13.12.2021</a:t>
            </a:fld>
            <a:endParaRPr lang="fi-FI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13.12.2021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13.12.2021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13.12.2021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13.12.2021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13.12.2021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13.12.2021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13.12.2021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13.12.2021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pääotsikkoa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13.12.2021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13.12.2021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13.12.2021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13.12.2021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13.12.2021</a:t>
            </a:fld>
            <a:endParaRPr lang="fi-FI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13.12.2021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13.12.2021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13.12.2021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13.12.2021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13.12.2021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13.12.2021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13.12.2021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13.12.2021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13.12.2021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13.12.2021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13.12.2021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13.12.2021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13.12.2021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8248585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10</a:t>
            </a:fld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26.8.2019</a:t>
            </a:r>
            <a:endParaRPr lang="fi-FI" dirty="0"/>
          </a:p>
        </p:txBody>
      </p:sp>
      <p:sp>
        <p:nvSpPr>
          <p:cNvPr id="5" name="Otsikko 4"/>
          <p:cNvSpPr>
            <a:spLocks noGrp="1"/>
          </p:cNvSpPr>
          <p:nvPr>
            <p:ph type="title" idx="4294967295"/>
          </p:nvPr>
        </p:nvSpPr>
        <p:spPr>
          <a:xfrm>
            <a:off x="-12626" y="51470"/>
            <a:ext cx="8424936" cy="7493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sz="1400" dirty="0"/>
              <a:t>Uudet opiskelijat, opiskelijat ja tutkinnot koulutusasteittain 2020 eräillä teknologiateollisuudelle keskeisillä aloilla</a:t>
            </a: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620328"/>
              </p:ext>
            </p:extLst>
          </p:nvPr>
        </p:nvGraphicFramePr>
        <p:xfrm>
          <a:off x="506448" y="550169"/>
          <a:ext cx="7992889" cy="4195491"/>
        </p:xfrm>
        <a:graphic>
          <a:graphicData uri="http://schemas.openxmlformats.org/drawingml/2006/table">
            <a:tbl>
              <a:tblPr/>
              <a:tblGrid>
                <a:gridCol w="24923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9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26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10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0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26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87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88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4294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fi-FI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Uudet opiskelijat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fi-FI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Opiskelijat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fi-FI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Tutkinnot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Naisia, %</a:t>
                      </a:r>
                    </a:p>
                  </a:txBody>
                  <a:tcPr marL="3882" marR="3882" marT="38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Naisia, %</a:t>
                      </a:r>
                    </a:p>
                  </a:txBody>
                  <a:tcPr marL="3882" marR="3882" marT="38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Yhteensä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Naisia, %</a:t>
                      </a:r>
                    </a:p>
                  </a:txBody>
                  <a:tcPr marL="3882" marR="3882" marT="388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fi-FI" sz="700" b="0" i="0" u="none" strike="noStrike" baseline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fi-FI" sz="700" b="0" i="0" u="none" strike="noStrike" baseline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113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Ammatillinen koulutus yhteensä (perustutkinnot)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67 989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203 355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42 846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Tietojenkäsittely- ja tietoliikenne (ICT)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3 642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12 129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2 100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Tekniikan alat yhteensä 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20 025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62 409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12 159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Kone- ja tuotantotekniikan perustutkinto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2 454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7 599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1 317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Sähkö- ja automaatioalan perustutkinto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3 687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12 516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2 496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fi-FI" sz="700" b="0" i="0" u="none" strike="noStrike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82" marR="3882" marT="38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fi-FI" sz="700" b="0" i="0" u="none" strike="noStrike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82" marR="3882" marT="388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Ammattikorkeakoulututkinto yhteensä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39 222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131 154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24 369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Tietojenkäsittely ja tietoliikenne (ICT)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4 422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14 367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1 833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Tekniikan alat yhteensä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9 174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31 482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4 698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Konetekniikka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1 725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5 865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762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Energiatekniikka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510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fi-FI" sz="700" b="0" i="0" u="none" strike="noStrike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1 698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fi-FI" sz="700" b="0" i="0" u="none" strike="noStrike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156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732563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Sähkötekniikka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1 104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2 991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384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Automaatiotekniikka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273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fi-FI" sz="700" b="0" i="0" u="none" strike="noStrike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1 380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fi-FI" sz="700" b="0" i="0" u="none" strike="noStrike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4429458"/>
                  </a:ext>
                </a:extLst>
              </a:tr>
              <a:tr h="182567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Rakennustekniikka ja yhdyskuntatekniikka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1 782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6 228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1 026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3882" marR="3882" marT="3882" marB="0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fi-FI" sz="700" b="0" i="0" u="none" strike="noStrike" baseline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fi-FI" sz="700" b="0" i="0" u="none" strike="noStrike" baseline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1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Yliopisto (kandi / maisteri)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18 012 / 6 042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59 / 54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77 367 / 57 603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 / 57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15 093 / 15 162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 / 59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Tietojenkäsittely ja tietoliikenne (ICT)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1 767 / 1 005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 / 30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8 742 / 6 024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 / 26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1 095 / 1 509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 / 28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Tekniikan alat yhteensä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2 883 / 1 371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 / 30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11 817 / 8 403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 / 28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1 734 / 2 367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 / 26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Konetekniikka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510 / 165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/ 13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2 010 / 1 146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/ 9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270 / 342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/ 10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Energiatekniikka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180 / 117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 / 26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fi-FI" sz="700" b="0" i="0" u="none" strike="noStrike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609 / 561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 / 19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fi-FI" sz="700" b="0" i="0" u="none" strike="noStrike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 / 153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/ 14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75875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Sähkötekniikka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348 / 171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 / 14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1 701 / 1 170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/ 11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198 / 348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/ 9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Automaatiotekniikka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183 / 30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 / 7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fi-FI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816 / 207 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 / 6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fi-FI" sz="7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 / 78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/ 8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82942"/>
                  </a:ext>
                </a:extLst>
              </a:tr>
              <a:tr h="153210">
                <a:tc>
                  <a:txBody>
                    <a:bodyPr/>
                    <a:lstStyle/>
                    <a:p>
                      <a:pPr algn="l" fontAlgn="t"/>
                      <a:r>
                        <a:rPr lang="fi-FI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Rakennus- ja yhdyskuntatekniikka</a:t>
                      </a:r>
                    </a:p>
                  </a:txBody>
                  <a:tcPr marL="3882" marR="3882" marT="3882" marB="0">
                    <a:lnL>
                      <a:noFill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276 / 99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 / 27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1 017 / 696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 / 26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177 / 231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7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 / 26</a:t>
                      </a:r>
                    </a:p>
                  </a:txBody>
                  <a:tcPr marL="3882" marR="3882" marT="3882" marB="0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8" name="Tekstin paikkamerkki 6"/>
          <p:cNvSpPr txBox="1">
            <a:spLocks/>
          </p:cNvSpPr>
          <p:nvPr/>
        </p:nvSpPr>
        <p:spPr>
          <a:xfrm>
            <a:off x="2195736" y="4736345"/>
            <a:ext cx="2971717" cy="165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80605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None/>
              <a:defRPr sz="700" kern="1200" spc="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29732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itchFamily="34" charset="0"/>
              <a:buChar char="–"/>
              <a:defRPr sz="130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44591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anose="020B0604020202020204" pitchFamily="34" charset="0"/>
              <a:buChar char="•"/>
              <a:defRPr sz="105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67851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itchFamily="34" charset="0"/>
              <a:buChar char="–"/>
              <a:defRPr sz="105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82718" indent="-158400" algn="l" defTabSz="806052" rtl="0" eaLnBrk="1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defRPr sz="100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16640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19666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22694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5719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Päivitetty 6.5.2021     Lähde: Vipunen	</a:t>
            </a:r>
          </a:p>
        </p:txBody>
      </p:sp>
    </p:spTree>
    <p:extLst>
      <p:ext uri="{BB962C8B-B14F-4D97-AF65-F5344CB8AC3E}">
        <p14:creationId xmlns:p14="http://schemas.microsoft.com/office/powerpoint/2010/main" val="1096202650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Teknologia-alojen tutkintoja vuosina 2015-2019</a:t>
            </a:r>
            <a:br>
              <a:rPr lang="fi-FI" dirty="0"/>
            </a:br>
            <a:r>
              <a:rPr lang="fi-FI" dirty="0"/>
              <a:t>suorittaneiden sijoittuminen 2019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1D61E-DCAC-4F3F-A9E2-B5195B305580}" type="slidenum">
              <a:rPr lang="fi-FI" smtClean="0"/>
              <a:pPr/>
              <a:t>11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8"/>
          </p:nvPr>
        </p:nvSpPr>
        <p:spPr>
          <a:xfrm>
            <a:off x="3616066" y="4749884"/>
            <a:ext cx="2971717" cy="165163"/>
          </a:xfrm>
        </p:spPr>
        <p:txBody>
          <a:bodyPr/>
          <a:lstStyle/>
          <a:p>
            <a:r>
              <a:rPr lang="fi-FI" dirty="0"/>
              <a:t>Lähde: Tilastokeskus, erillistilastot</a:t>
            </a:r>
          </a:p>
        </p:txBody>
      </p:sp>
      <p:graphicFrame>
        <p:nvGraphicFramePr>
          <p:cNvPr id="11" name="Sisällön paikkamerkki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2312507"/>
              </p:ext>
            </p:extLst>
          </p:nvPr>
        </p:nvGraphicFramePr>
        <p:xfrm>
          <a:off x="282027" y="1102635"/>
          <a:ext cx="8861973" cy="3557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6"/>
          <p:cNvSpPr txBox="1">
            <a:spLocks/>
          </p:cNvSpPr>
          <p:nvPr/>
        </p:nvSpPr>
        <p:spPr>
          <a:xfrm>
            <a:off x="2407401" y="4749885"/>
            <a:ext cx="2971717" cy="165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80605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None/>
              <a:defRPr sz="700" kern="1200" spc="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29732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itchFamily="34" charset="0"/>
              <a:buChar char="–"/>
              <a:defRPr sz="130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44591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anose="020B0604020202020204" pitchFamily="34" charset="0"/>
              <a:buChar char="•"/>
              <a:defRPr sz="105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67851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itchFamily="34" charset="0"/>
              <a:buChar char="–"/>
              <a:defRPr sz="105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82718" indent="-158400" algn="l" defTabSz="806052" rtl="0" eaLnBrk="1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defRPr sz="100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16640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19666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22694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5719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Päivitetty 22.11.2021</a:t>
            </a:r>
          </a:p>
        </p:txBody>
      </p:sp>
      <p:sp>
        <p:nvSpPr>
          <p:cNvPr id="10" name="Tekstiruutu 3"/>
          <p:cNvSpPr txBox="1"/>
          <p:nvPr/>
        </p:nvSpPr>
        <p:spPr>
          <a:xfrm>
            <a:off x="5406350" y="4760936"/>
            <a:ext cx="2584993" cy="18042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sz="700" spc="-40" dirty="0">
                <a:solidFill>
                  <a:srgbClr val="000000"/>
                </a:solidFill>
              </a:rPr>
              <a:t>*Muu: esim. armeija, työttömät, eläkeläiset, muut</a:t>
            </a:r>
          </a:p>
        </p:txBody>
      </p:sp>
      <p:sp>
        <p:nvSpPr>
          <p:cNvPr id="13" name="Päivämäärän paikkamerkki 3">
            <a:extLst>
              <a:ext uri="{FF2B5EF4-FFF2-40B4-BE49-F238E27FC236}">
                <a16:creationId xmlns:a16="http://schemas.microsoft.com/office/drawing/2014/main" id="{40CF7112-D7B4-4B78-9EDE-123251AA9E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13.12.2021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22165064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-12048"/>
            <a:ext cx="7992000" cy="64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altLang="fi-FI" spc="-40" dirty="0">
                <a:latin typeface="+mj-lt"/>
                <a:ea typeface="+mj-ea"/>
                <a:cs typeface="+mj-cs"/>
              </a:rPr>
              <a:t>Ammatillisen koulutuksen vetovoimasta huolehdittava</a:t>
            </a:r>
            <a:br>
              <a:rPr lang="fi-FI" altLang="fi-FI" spc="-40" dirty="0">
                <a:latin typeface="+mj-lt"/>
                <a:ea typeface="+mj-ea"/>
                <a:cs typeface="+mj-cs"/>
              </a:rPr>
            </a:br>
            <a:r>
              <a:rPr lang="fi-FI" altLang="fi-FI" sz="1400" b="0" spc="-40" dirty="0">
                <a:latin typeface="+mj-lt"/>
                <a:ea typeface="+mj-ea"/>
                <a:cs typeface="+mj-cs"/>
              </a:rPr>
              <a:t>Yhteishaussa toiselle asteelle hakeneiden 9.-luokkalaisten määrä, sekä osuus ensisijaisvalinnoista ammatilliseen tai lukiokoulutukseen vuosina 2010 – 2021, %</a:t>
            </a:r>
            <a:endParaRPr lang="fi-FI" sz="1400" b="0" dirty="0">
              <a:latin typeface="+mj-lt"/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12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13.12.2021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altLang="fi-FI" kern="0" dirty="0">
                <a:solidFill>
                  <a:srgbClr val="000000"/>
                </a:solidFill>
              </a:rPr>
              <a:t>Lähde: OPH, Vipunen       Päivitetty 6.4.2020</a:t>
            </a:r>
          </a:p>
          <a:p>
            <a:endParaRPr lang="fi-FI" dirty="0"/>
          </a:p>
        </p:txBody>
      </p:sp>
      <p:graphicFrame>
        <p:nvGraphicFramePr>
          <p:cNvPr id="8" name="Sisällön paikkamerkki 8"/>
          <p:cNvGraphicFramePr>
            <a:graphicFrameLocks/>
          </p:cNvGraphicFramePr>
          <p:nvPr/>
        </p:nvGraphicFramePr>
        <p:xfrm>
          <a:off x="252000" y="1360540"/>
          <a:ext cx="8352928" cy="3379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9833522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2000" spc="-40" dirty="0">
                <a:latin typeface="+mj-lt"/>
                <a:ea typeface="+mj-ea"/>
                <a:cs typeface="+mj-cs"/>
              </a:rPr>
              <a:t>Yhteishaun ensisijaishakijat / 100 yhteishaussa valittua eri koulutusasteilla 2020</a:t>
            </a:r>
            <a:br>
              <a:rPr lang="fi-FI" sz="1200" b="0" spc="-40" dirty="0">
                <a:latin typeface="+mj-lt"/>
                <a:ea typeface="+mj-ea"/>
                <a:cs typeface="+mj-cs"/>
              </a:rPr>
            </a:br>
            <a:endParaRPr lang="fi-FI" sz="1400" b="0" dirty="0">
              <a:latin typeface="+mj-lt"/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13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13.12.2021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407401" y="4727574"/>
            <a:ext cx="2971717" cy="165163"/>
          </a:xfrm>
        </p:spPr>
        <p:txBody>
          <a:bodyPr/>
          <a:lstStyle/>
          <a:p>
            <a:r>
              <a:rPr lang="fi-FI" dirty="0">
                <a:solidFill>
                  <a:srgbClr val="000000"/>
                </a:solidFill>
              </a:rPr>
              <a:t>Päivitys: 15.9.2020       Lähde: OPH/ Vipunen       </a:t>
            </a:r>
          </a:p>
          <a:p>
            <a:endParaRPr lang="fi-FI" sz="6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7308502"/>
              </p:ext>
            </p:extLst>
          </p:nvPr>
        </p:nvGraphicFramePr>
        <p:xfrm>
          <a:off x="-1" y="1347615"/>
          <a:ext cx="9036497" cy="3379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kstiruutu 5"/>
          <p:cNvSpPr txBox="1"/>
          <p:nvPr/>
        </p:nvSpPr>
        <p:spPr>
          <a:xfrm>
            <a:off x="959641" y="4516608"/>
            <a:ext cx="1447760" cy="211203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lang="fi-FI" sz="900" spc="-40"/>
              <a:t>peruskoulupohjaiset linjat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39CB2903-D07A-4B14-8F65-6ECC64FD52FF}"/>
              </a:ext>
            </a:extLst>
          </p:cNvPr>
          <p:cNvSpPr txBox="1"/>
          <p:nvPr/>
        </p:nvSpPr>
        <p:spPr>
          <a:xfrm>
            <a:off x="4645890" y="4745500"/>
            <a:ext cx="3833091" cy="18042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700" spc="-40" dirty="0"/>
              <a:t>Mukana (AMK ja YO) myös monimuotototeutus, verkkototeutus ja muuntokoulutus.</a:t>
            </a:r>
          </a:p>
        </p:txBody>
      </p:sp>
    </p:spTree>
    <p:extLst>
      <p:ext uri="{BB962C8B-B14F-4D97-AF65-F5344CB8AC3E}">
        <p14:creationId xmlns:p14="http://schemas.microsoft.com/office/powerpoint/2010/main" val="3249232413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136424" cy="64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altLang="fi-FI" spc="-40" dirty="0">
                <a:latin typeface="+mj-lt"/>
                <a:ea typeface="+mj-ea"/>
                <a:cs typeface="+mj-cs"/>
              </a:rPr>
              <a:t>Kone- ja tuotantotekniikan vetovoima haasteellinen </a:t>
            </a:r>
            <a:br>
              <a:rPr lang="fi-FI" altLang="fi-FI" spc="-40" dirty="0">
                <a:latin typeface="+mj-lt"/>
                <a:ea typeface="+mj-ea"/>
                <a:cs typeface="+mj-cs"/>
              </a:rPr>
            </a:br>
            <a:r>
              <a:rPr lang="fi-FI" altLang="fi-FI" sz="1400" b="0" spc="-40" dirty="0">
                <a:latin typeface="+mj-lt"/>
                <a:ea typeface="+mj-ea"/>
                <a:cs typeface="+mj-cs"/>
              </a:rPr>
              <a:t>Kone- ja tuotantotekniikan toisen asteen yhteishaun ensisijaishakijat ja aloituspaikat 1990 – 2021*</a:t>
            </a:r>
            <a:br>
              <a:rPr lang="fi-FI" altLang="fi-FI" sz="1200" b="0" spc="-40" dirty="0">
                <a:latin typeface="+mj-lt"/>
                <a:ea typeface="+mj-ea"/>
                <a:cs typeface="+mj-cs"/>
              </a:rPr>
            </a:br>
            <a:r>
              <a:rPr lang="fi-FI" altLang="fi-FI" sz="1200" spc="-40" dirty="0">
                <a:latin typeface="+mj-lt"/>
                <a:ea typeface="+mj-ea"/>
                <a:cs typeface="+mj-cs"/>
              </a:rPr>
              <a:t>Peruskoulupohjaiset linjat</a:t>
            </a:r>
            <a:endParaRPr lang="fi-FI" sz="1200" dirty="0">
              <a:latin typeface="+mj-lt"/>
            </a:endParaRP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14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13.12.2021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3270786" y="4727574"/>
            <a:ext cx="1229206" cy="165163"/>
          </a:xfrm>
        </p:spPr>
        <p:txBody>
          <a:bodyPr/>
          <a:lstStyle/>
          <a:p>
            <a:r>
              <a:rPr lang="fi-FI" altLang="fi-FI" kern="0">
                <a:solidFill>
                  <a:srgbClr val="000000"/>
                </a:solidFill>
              </a:rPr>
              <a:t>Lähde: OPH, Vipunen</a:t>
            </a:r>
          </a:p>
          <a:p>
            <a:endParaRPr lang="fi-FI" sz="600">
              <a:solidFill>
                <a:srgbClr val="000000"/>
              </a:solidFill>
            </a:endParaRPr>
          </a:p>
        </p:txBody>
      </p:sp>
      <p:graphicFrame>
        <p:nvGraphicFramePr>
          <p:cNvPr id="8" name="Sisällön paikkamerkki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9243361"/>
              </p:ext>
            </p:extLst>
          </p:nvPr>
        </p:nvGraphicFramePr>
        <p:xfrm>
          <a:off x="273437" y="1254117"/>
          <a:ext cx="8460233" cy="3473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kstiruutu 8"/>
          <p:cNvSpPr txBox="1"/>
          <p:nvPr/>
        </p:nvSpPr>
        <p:spPr>
          <a:xfrm>
            <a:off x="4587871" y="4731990"/>
            <a:ext cx="1568305" cy="180425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r>
              <a:rPr lang="fi-FI" sz="700" spc="-40">
                <a:solidFill>
                  <a:srgbClr val="29282E"/>
                </a:solidFill>
              </a:rPr>
              <a:t>*  Valintaperusteet muuttuneet 2014</a:t>
            </a:r>
          </a:p>
        </p:txBody>
      </p:sp>
      <p:sp>
        <p:nvSpPr>
          <p:cNvPr id="10" name="Tekstin paikkamerkki 6"/>
          <p:cNvSpPr txBox="1">
            <a:spLocks/>
          </p:cNvSpPr>
          <p:nvPr/>
        </p:nvSpPr>
        <p:spPr>
          <a:xfrm>
            <a:off x="2173854" y="4727574"/>
            <a:ext cx="1229206" cy="165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80605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None/>
              <a:defRPr sz="700" kern="1200" spc="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29732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itchFamily="34" charset="0"/>
              <a:buChar char="–"/>
              <a:defRPr sz="130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44591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anose="020B0604020202020204" pitchFamily="34" charset="0"/>
              <a:buChar char="•"/>
              <a:defRPr sz="105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67851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itchFamily="34" charset="0"/>
              <a:buChar char="–"/>
              <a:defRPr sz="105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82718" indent="-158400" algn="l" defTabSz="806052" rtl="0" eaLnBrk="1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defRPr sz="100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16640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19666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22694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5719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altLang="fi-FI" kern="0" dirty="0">
                <a:solidFill>
                  <a:srgbClr val="000000"/>
                </a:solidFill>
              </a:rPr>
              <a:t>Päivitetty 1.6.2021</a:t>
            </a:r>
          </a:p>
          <a:p>
            <a:endParaRPr lang="fi-FI" sz="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017100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154806" y="237041"/>
            <a:ext cx="8496944" cy="648000"/>
          </a:xfrm>
        </p:spPr>
        <p:txBody>
          <a:bodyPr>
            <a:noAutofit/>
          </a:bodyPr>
          <a:lstStyle/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fi-FI" altLang="fi-FI" sz="1800" kern="0" dirty="0">
                <a:ea typeface="Arial Unicode MS"/>
                <a:cs typeface="Arial Unicode MS"/>
              </a:rPr>
              <a:t>Kone- ja tuotantotekniikan vetovoima vaihtelee maakunnissa</a:t>
            </a:r>
            <a:endParaRPr lang="fi-FI" altLang="fi-FI" sz="1200" kern="0" dirty="0">
              <a:ea typeface="Arial Unicode MS"/>
              <a:cs typeface="Arial Unicode MS"/>
            </a:endParaRPr>
          </a:p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fi-FI" altLang="fi-FI" sz="1100" b="0" kern="0" dirty="0">
                <a:ea typeface="Arial Unicode MS"/>
                <a:cs typeface="Arial Unicode MS"/>
              </a:rPr>
              <a:t>Peruskoulupohjaisen toisen asteen kone- ja tuotantotekniikan perustutkinnon ensisijaishakijat 2021, 2020 ja 2019</a:t>
            </a:r>
          </a:p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endParaRPr lang="fi-FI" altLang="fi-FI" sz="1800" b="0" kern="0" dirty="0">
              <a:ea typeface="Arial Unicode MS"/>
              <a:cs typeface="Arial Unicode M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fi-FI" sz="1100" b="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15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13.12.2021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3184459" y="4727574"/>
            <a:ext cx="2971717" cy="165163"/>
          </a:xfrm>
        </p:spPr>
        <p:txBody>
          <a:bodyPr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fi-FI" altLang="fi-FI" kern="0">
                <a:solidFill>
                  <a:srgbClr val="000000"/>
                </a:solidFill>
              </a:rPr>
              <a:t>Lähde: OPH, Vipunen</a:t>
            </a:r>
          </a:p>
        </p:txBody>
      </p:sp>
      <p:graphicFrame>
        <p:nvGraphicFramePr>
          <p:cNvPr id="8" name="Sisällön paikkamerkki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3209980"/>
              </p:ext>
            </p:extLst>
          </p:nvPr>
        </p:nvGraphicFramePr>
        <p:xfrm>
          <a:off x="-252536" y="915566"/>
          <a:ext cx="8394429" cy="3957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kstin paikkamerkki 6"/>
          <p:cNvSpPr txBox="1">
            <a:spLocks/>
          </p:cNvSpPr>
          <p:nvPr/>
        </p:nvSpPr>
        <p:spPr>
          <a:xfrm>
            <a:off x="2187534" y="4738842"/>
            <a:ext cx="1229206" cy="165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i-FI" altLang="fi-FI" sz="700" kern="0" dirty="0">
                <a:solidFill>
                  <a:srgbClr val="000000"/>
                </a:solidFill>
              </a:rPr>
              <a:t>Päivitys 1.6.2021</a:t>
            </a:r>
          </a:p>
          <a:p>
            <a:endParaRPr lang="fi-FI" sz="100" dirty="0">
              <a:solidFill>
                <a:srgbClr val="000000"/>
              </a:solidFill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6588224" y="2150057"/>
            <a:ext cx="1368152" cy="62670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900" b="1" spc="-40" dirty="0"/>
              <a:t>Koko maa yhteensä 2019 = 1137</a:t>
            </a:r>
          </a:p>
          <a:p>
            <a:r>
              <a:rPr lang="fi-FI" sz="900" b="1" spc="-40" dirty="0"/>
              <a:t>2020 = 1092</a:t>
            </a:r>
          </a:p>
          <a:p>
            <a:r>
              <a:rPr lang="fi-FI" sz="900" b="1" spc="-40" dirty="0"/>
              <a:t>2021 = 1044</a:t>
            </a:r>
          </a:p>
        </p:txBody>
      </p:sp>
    </p:spTree>
    <p:extLst>
      <p:ext uri="{BB962C8B-B14F-4D97-AF65-F5344CB8AC3E}">
        <p14:creationId xmlns:p14="http://schemas.microsoft.com/office/powerpoint/2010/main" val="3271639260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0C4E2376-35B4-4BBF-A1D6-2784271BAFB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99270"/>
            <a:ext cx="7992000" cy="648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Kansainvälisissä opiskelijoissa kasvavaa osaajapotentiaalia</a:t>
            </a:r>
          </a:p>
          <a:p>
            <a:pPr>
              <a:lnSpc>
                <a:spcPct val="100000"/>
              </a:lnSpc>
            </a:pPr>
            <a:r>
              <a:rPr lang="fi-FI" sz="1400" dirty="0"/>
              <a:t>Tekniikan alojen ja Tietojenkäsittely ja tietoliikenne (ICT) opiskelijat yhteensä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9DDD8AC-D239-49EA-896E-3A8ACF6BD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16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1C79945-89B2-4B11-9C70-ACD38DC1D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13.12.2021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276BEE-1B4C-4DEE-B1A1-C78B9B467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10E8302D-7F61-45D8-A9C0-AB56B80FD34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OPH, Vipunen    Ulkomaalaiset opiskelijat</a:t>
            </a: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813F5C6-24E6-4FDA-B08A-FA82B643E64E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555016618"/>
              </p:ext>
            </p:extLst>
          </p:nvPr>
        </p:nvGraphicFramePr>
        <p:xfrm>
          <a:off x="381000" y="120999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49788535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sz="2000" dirty="0"/>
              <a:t>Kansainvälisen henkilöstön osuus teknologiateollisuuden toimialoilla 2017-2019 (%)</a:t>
            </a:r>
          </a:p>
          <a:p>
            <a:endParaRPr lang="fi-FI" sz="200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17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9F65-936D-47C1-B476-B10D0AC9DEC4}" type="datetime1">
              <a:rPr lang="fi-FI" smtClean="0"/>
              <a:t>13.12.2021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6FF59DEB-EF64-4A1C-B8B7-B3602C35F0F3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418212223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kstin paikkamerkki 6">
            <a:extLst>
              <a:ext uri="{FF2B5EF4-FFF2-40B4-BE49-F238E27FC236}">
                <a16:creationId xmlns:a16="http://schemas.microsoft.com/office/drawing/2014/main" id="{2DD4F9DA-7224-4DC7-B145-4844303FDD5D}"/>
              </a:ext>
            </a:extLst>
          </p:cNvPr>
          <p:cNvSpPr txBox="1">
            <a:spLocks/>
          </p:cNvSpPr>
          <p:nvPr/>
        </p:nvSpPr>
        <p:spPr>
          <a:xfrm>
            <a:off x="2334682" y="4774988"/>
            <a:ext cx="3868691" cy="17614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25200" indent="0" algn="l" defTabSz="80605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None/>
              <a:defRPr sz="1000" b="0" kern="1200" spc="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14865" indent="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Tx/>
              <a:buNone/>
              <a:defRPr sz="130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629724" indent="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Tx/>
              <a:buNone/>
              <a:defRPr sz="105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944589" indent="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Tx/>
              <a:buNone/>
              <a:defRPr sz="105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267851" indent="0" algn="l" defTabSz="806052" rtl="0" eaLnBrk="1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Tx/>
              <a:buNone/>
              <a:defRPr sz="100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16640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19666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22694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5719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/>
              <a:t>Lähde: Tilastokeskus, Työlliset toimialan ja kansalaisuuden mukaan, erillistilastot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84821146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Tilastotietoa henkilöstön koulutustaustasta ja koulutuksesta teknologia-alalla</a:t>
            </a:r>
          </a:p>
          <a:p>
            <a:endParaRPr lang="fi-FI" dirty="0"/>
          </a:p>
          <a:p>
            <a:pPr>
              <a:lnSpc>
                <a:spcPct val="100000"/>
              </a:lnSpc>
            </a:pPr>
            <a:r>
              <a:rPr lang="fi-FI" sz="1200" dirty="0"/>
              <a:t>Katriina Emaus</a:t>
            </a:r>
          </a:p>
          <a:p>
            <a:pPr>
              <a:lnSpc>
                <a:spcPct val="100000"/>
              </a:lnSpc>
            </a:pPr>
            <a:r>
              <a:rPr lang="fi-FI" sz="1200" dirty="0"/>
              <a:t>Asiantuntija, tiedontuotanto ja tilastot</a:t>
            </a:r>
          </a:p>
          <a:p>
            <a:pPr>
              <a:lnSpc>
                <a:spcPct val="100000"/>
              </a:lnSpc>
            </a:pPr>
            <a:r>
              <a:rPr lang="fi-FI" sz="1200" dirty="0"/>
              <a:t>katriina.emaus@teknologiateollisuus.fi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9F65-936D-47C1-B476-B10D0AC9DEC4}" type="datetime1">
              <a:rPr lang="fi-FI" smtClean="0"/>
              <a:t>13.12.2021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50173682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408" y="159354"/>
            <a:ext cx="7992000" cy="648000"/>
          </a:xfrm>
        </p:spPr>
        <p:txBody>
          <a:bodyPr/>
          <a:lstStyle/>
          <a:p>
            <a:r>
              <a:rPr lang="fi-FI" dirty="0"/>
              <a:t>Teknologiateollisuus on merkittävä työllistäjä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i-FI" sz="1400" b="0" dirty="0">
                <a:solidFill>
                  <a:schemeClr val="tx1"/>
                </a:solidFill>
              </a:rPr>
              <a:t>Teknologiayritykset työllistävät suoraan noin 319 000 ja välillisesti 670 000 henkilöä </a:t>
            </a:r>
            <a:r>
              <a:rPr lang="fi-FI" sz="2400" dirty="0">
                <a:solidFill>
                  <a:schemeClr val="bg2"/>
                </a:solidFill>
              </a:rPr>
              <a:t>Teknologiayritykset työllistävät suoraan 285 000 ja</a:t>
            </a:r>
            <a:br>
              <a:rPr lang="fi-FI" sz="2400" dirty="0">
                <a:solidFill>
                  <a:schemeClr val="bg2"/>
                </a:solidFill>
              </a:rPr>
            </a:br>
            <a:r>
              <a:rPr lang="fi-FI" sz="2400" dirty="0">
                <a:solidFill>
                  <a:schemeClr val="bg2"/>
                </a:solidFill>
              </a:rPr>
              <a:t>välillisesti noin 700 000 henkilöä – 30 % Suomen koko työvoimasta</a:t>
            </a:r>
            <a:br>
              <a:rPr lang="fi-FI" dirty="0"/>
            </a:br>
            <a:r>
              <a:rPr lang="fi-FI" sz="2400" dirty="0">
                <a:solidFill>
                  <a:schemeClr val="bg2"/>
                </a:solidFill>
              </a:rPr>
              <a:t>Teknologiayritykset työllistävät suoraan 285 000 ja</a:t>
            </a:r>
            <a:br>
              <a:rPr lang="fi-FI" sz="2400" dirty="0">
                <a:solidFill>
                  <a:schemeClr val="bg2"/>
                </a:solidFill>
              </a:rPr>
            </a:br>
            <a:r>
              <a:rPr lang="fi-FI" sz="2400" dirty="0">
                <a:solidFill>
                  <a:schemeClr val="bg2"/>
                </a:solidFill>
              </a:rPr>
              <a:t>välillisesti noin 700 000 henkilöä – 30 % Suomen koko työvoimasta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13.12.2021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8047"/>
            <a:ext cx="4109526" cy="147959"/>
          </a:xfrm>
        </p:spPr>
        <p:txBody>
          <a:bodyPr/>
          <a:lstStyle/>
          <a:p>
            <a:r>
              <a:rPr lang="fi-FI" spc="-40" dirty="0">
                <a:solidFill>
                  <a:srgbClr val="000000"/>
                </a:solidFill>
              </a:rPr>
              <a:t>Päivitys: 8.11.2021	   Lähde: Tilastokeskus, Teknologiateollisuus ry:n henkilöstötiedustelu</a:t>
            </a:r>
          </a:p>
          <a:p>
            <a:endParaRPr lang="fi-FI" sz="600" dirty="0">
              <a:solidFill>
                <a:srgbClr val="000000"/>
              </a:solidFill>
            </a:endParaRPr>
          </a:p>
        </p:txBody>
      </p:sp>
      <p:graphicFrame>
        <p:nvGraphicFramePr>
          <p:cNvPr id="8" name="Sisällön paikkamerkki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7721233"/>
              </p:ext>
            </p:extLst>
          </p:nvPr>
        </p:nvGraphicFramePr>
        <p:xfrm>
          <a:off x="337779" y="1131590"/>
          <a:ext cx="8100193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kstiruutu 8">
            <a:extLst>
              <a:ext uri="{FF2B5EF4-FFF2-40B4-BE49-F238E27FC236}">
                <a16:creationId xmlns:a16="http://schemas.microsoft.com/office/drawing/2014/main" id="{8DD23224-3CAF-4ADE-BED0-80A54369D024}"/>
              </a:ext>
            </a:extLst>
          </p:cNvPr>
          <p:cNvSpPr txBox="1"/>
          <p:nvPr/>
        </p:nvSpPr>
        <p:spPr>
          <a:xfrm>
            <a:off x="8064388" y="4110525"/>
            <a:ext cx="360040" cy="211203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900" spc="-40" dirty="0">
                <a:solidFill>
                  <a:srgbClr val="000000"/>
                </a:solidFill>
              </a:rPr>
              <a:t>30.9</a:t>
            </a:r>
          </a:p>
        </p:txBody>
      </p:sp>
    </p:spTree>
    <p:extLst>
      <p:ext uri="{BB962C8B-B14F-4D97-AF65-F5344CB8AC3E}">
        <p14:creationId xmlns:p14="http://schemas.microsoft.com/office/powerpoint/2010/main" val="314201339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74BA3623-6F71-4E24-BEF2-04849DB3BE4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i-FI" dirty="0"/>
              <a:t>Osaava henkilöstö on yritysten voimavara </a:t>
            </a:r>
            <a:br>
              <a:rPr lang="fi-FI" sz="3600" dirty="0"/>
            </a:br>
            <a:r>
              <a:rPr lang="fi-FI" sz="1400" b="0" dirty="0"/>
              <a:t>Teknologiateollisuuden henkilöstön tutkinnot 2007-2019</a:t>
            </a:r>
          </a:p>
          <a:p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6D761F5C-DB6B-4996-B085-BF2530201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7E605AA-F3F9-4EA9-A2A4-200A1AF45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13.12.2021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6EEE0E-A86E-4CD4-B0D8-907412392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BC8B8222-2467-4ADF-AC00-0EC01011169E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962574467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5503C0A-E855-4703-B332-41715D823A1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Päivitys 8.11.2021       Lähde: Tilastokeskus, erillistilastot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1964131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952771BF-1576-4FBA-8FC8-B910A4B571D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fi-FI" dirty="0"/>
              <a:t>Osaava henkilöstö on yritysten voimavara </a:t>
            </a:r>
            <a:br>
              <a:rPr lang="fi-FI" sz="3600" dirty="0"/>
            </a:br>
            <a:r>
              <a:rPr lang="fi-FI" sz="1400" b="0" dirty="0"/>
              <a:t>Teknologiateollisuuden henkilöstön tutkinnot päätoimialoilla 2019</a:t>
            </a:r>
          </a:p>
          <a:p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9F65-936D-47C1-B476-B10D0AC9DEC4}" type="datetime1">
              <a:rPr lang="fi-FI" smtClean="0"/>
              <a:t>13.12.2021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F5C5D7BD-05FB-460C-A530-103F28FFC65B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991878934"/>
              </p:ext>
            </p:extLst>
          </p:nvPr>
        </p:nvGraphicFramePr>
        <p:xfrm>
          <a:off x="284931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159E1237-7E0A-4058-A7D6-7359772CB09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Päivitys 8.11.2021        Lähde: Tilastokeskus, erillistilastot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95054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848392" cy="648000"/>
          </a:xfrm>
        </p:spPr>
        <p:txBody>
          <a:bodyPr/>
          <a:lstStyle/>
          <a:p>
            <a:r>
              <a:rPr lang="fi-FI" dirty="0"/>
              <a:t>Teknologiateollisuuden henkilöstömäärä Suomessa kääntyi kasvuun vuodenvaihteessa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13.12.2021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henkilöstötiedustelu</a:t>
            </a:r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652048F7-A8A1-4285-A3CD-82338A009E5D}"/>
              </a:ext>
            </a:extLst>
          </p:cNvPr>
          <p:cNvGraphicFramePr>
            <a:graphicFrameLocks/>
          </p:cNvGraphicFramePr>
          <p:nvPr/>
        </p:nvGraphicFramePr>
        <p:xfrm>
          <a:off x="252000" y="1131590"/>
          <a:ext cx="849646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0762062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henkilöstön </a:t>
            </a:r>
            <a:br>
              <a:rPr lang="fi-FI" dirty="0"/>
            </a:br>
            <a:r>
              <a:rPr lang="fi-FI" dirty="0"/>
              <a:t>eläkkeelle siirtyminen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13.12.2021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051746" cy="241813"/>
          </a:xfrm>
        </p:spPr>
        <p:txBody>
          <a:bodyPr/>
          <a:lstStyle/>
          <a:p>
            <a:r>
              <a:rPr lang="fi-FI"/>
              <a:t>Lähde: Teknologiateollisuus ry:n palkkatiedustelu, Eläketurvakeskus, Tilastokeskus</a:t>
            </a:r>
          </a:p>
          <a:p>
            <a:endParaRPr lang="fi-FI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350939263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kstiruutu 1"/>
          <p:cNvSpPr txBox="1">
            <a:spLocks noChangeArrowheads="1"/>
          </p:cNvSpPr>
          <p:nvPr/>
        </p:nvSpPr>
        <p:spPr bwMode="auto">
          <a:xfrm>
            <a:off x="5932821" y="2355504"/>
            <a:ext cx="1141659" cy="25391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050">
                <a:solidFill>
                  <a:schemeClr val="tx2"/>
                </a:solidFill>
                <a:latin typeface="+mj-lt"/>
              </a:rPr>
              <a:t>Toimihenkilöt </a:t>
            </a:r>
          </a:p>
        </p:txBody>
      </p:sp>
      <p:sp>
        <p:nvSpPr>
          <p:cNvPr id="10" name="Tekstiruutu 10"/>
          <p:cNvSpPr txBox="1">
            <a:spLocks noChangeArrowheads="1"/>
          </p:cNvSpPr>
          <p:nvPr/>
        </p:nvSpPr>
        <p:spPr bwMode="auto">
          <a:xfrm>
            <a:off x="5932821" y="3373306"/>
            <a:ext cx="972015" cy="25391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050">
                <a:solidFill>
                  <a:schemeClr val="tx2"/>
                </a:solidFill>
                <a:latin typeface="+mj-lt"/>
              </a:rPr>
              <a:t>Työntekijät 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003991" y="1275730"/>
            <a:ext cx="1326004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050">
                <a:solidFill>
                  <a:schemeClr val="tx2"/>
                </a:solidFill>
                <a:latin typeface="+mj-lt"/>
              </a:rPr>
              <a:t>Henkilöä / vuosi </a:t>
            </a:r>
          </a:p>
        </p:txBody>
      </p:sp>
    </p:spTree>
    <p:extLst>
      <p:ext uri="{BB962C8B-B14F-4D97-AF65-F5344CB8AC3E}">
        <p14:creationId xmlns:p14="http://schemas.microsoft.com/office/powerpoint/2010/main" val="3963029662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982B8473-44FC-4647-A218-DC8D2D7900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Naisia tarvitaan lisää teknologiayrityksiin</a:t>
            </a:r>
            <a:br>
              <a:rPr lang="fi-FI" sz="1200" b="0" dirty="0"/>
            </a:br>
            <a:r>
              <a:rPr lang="fi-FI" sz="1400" b="0" dirty="0"/>
              <a:t>Naisten osuus työllisistä teknologiateollisuudessa ja muilla toimialoilla 2018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9F65-936D-47C1-B476-B10D0AC9DEC4}" type="datetime1">
              <a:rPr lang="fi-FI" smtClean="0"/>
              <a:t>13.12.2021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2861310B-8BDF-40F3-9025-A352A47A96B1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219781508"/>
              </p:ext>
            </p:extLst>
          </p:nvPr>
        </p:nvGraphicFramePr>
        <p:xfrm>
          <a:off x="284931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85AA5A51-2A52-475E-94A2-2C923D1C36B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Päivitys 23.11.2020    Lähde: Tilastokeskus, erillistilastot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78053708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F1FC796-7D26-4348-AFAF-31AF856BD28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30690"/>
            <a:ext cx="7992000" cy="648000"/>
          </a:xfrm>
        </p:spPr>
        <p:txBody>
          <a:bodyPr/>
          <a:lstStyle/>
          <a:p>
            <a:r>
              <a:rPr lang="fi-FI" dirty="0"/>
              <a:t>Naisten osuus paikan vastaanottaneista ammatillisessa, ammattikorkeakoulussa ja yliopistossa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BBC36F2B-F50B-4963-B2EC-CADD3401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60CB815-93AB-4EE9-AFCD-AE707C5FE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13.12.2021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33BF9A5-FB9F-4DC0-96B9-5E7D1E3B4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C59DC988-86DC-4C13-95E7-E17B5F8313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332"/>
            <a:ext cx="5214274" cy="165405"/>
          </a:xfrm>
        </p:spPr>
        <p:txBody>
          <a:bodyPr/>
          <a:lstStyle/>
          <a:p>
            <a:r>
              <a:rPr lang="fi-FI" dirty="0"/>
              <a:t>Päivitys 9.11.2021	Lähde: OPH, Vipunen (varsinainen haku syksyllä alkavaan koulutukseen) </a:t>
            </a: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8890BB84-F014-4963-95C9-6F69C1D87C30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912812374"/>
              </p:ext>
            </p:extLst>
          </p:nvPr>
        </p:nvGraphicFramePr>
        <p:xfrm>
          <a:off x="381000" y="1103313"/>
          <a:ext cx="858424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882904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.potx" id="{6BB471FB-1CBF-47C0-8CED-DB8951ABEFB1}" vid="{70DF72D8-811A-4FAC-9AB8-240FFE1A76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Teknologiateollisuus">
    <a:dk1>
      <a:srgbClr val="29282E"/>
    </a:dk1>
    <a:lt1>
      <a:srgbClr val="FFFFFF"/>
    </a:lt1>
    <a:dk2>
      <a:srgbClr val="B1BEB9"/>
    </a:dk2>
    <a:lt2>
      <a:srgbClr val="002964"/>
    </a:lt2>
    <a:accent1>
      <a:srgbClr val="7D001B"/>
    </a:accent1>
    <a:accent2>
      <a:srgbClr val="002964"/>
    </a:accent2>
    <a:accent3>
      <a:srgbClr val="008CD9"/>
    </a:accent3>
    <a:accent4>
      <a:srgbClr val="F04B0D"/>
    </a:accent4>
    <a:accent5>
      <a:srgbClr val="FFB431"/>
    </a:accent5>
    <a:accent6>
      <a:srgbClr val="83A00C"/>
    </a:accent6>
    <a:hlink>
      <a:srgbClr val="0089D8"/>
    </a:hlink>
    <a:folHlink>
      <a:srgbClr val="008BD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Teknologiateollisuus">
    <a:dk1>
      <a:srgbClr val="29282E"/>
    </a:dk1>
    <a:lt1>
      <a:srgbClr val="FFFFFF"/>
    </a:lt1>
    <a:dk2>
      <a:srgbClr val="B1BEB9"/>
    </a:dk2>
    <a:lt2>
      <a:srgbClr val="002964"/>
    </a:lt2>
    <a:accent1>
      <a:srgbClr val="7D001B"/>
    </a:accent1>
    <a:accent2>
      <a:srgbClr val="002964"/>
    </a:accent2>
    <a:accent3>
      <a:srgbClr val="008CD9"/>
    </a:accent3>
    <a:accent4>
      <a:srgbClr val="F04B0D"/>
    </a:accent4>
    <a:accent5>
      <a:srgbClr val="FFB431"/>
    </a:accent5>
    <a:accent6>
      <a:srgbClr val="83A00C"/>
    </a:accent6>
    <a:hlink>
      <a:srgbClr val="0089D8"/>
    </a:hlink>
    <a:folHlink>
      <a:srgbClr val="008BD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Teknologiateollisuus">
    <a:dk1>
      <a:srgbClr val="29282E"/>
    </a:dk1>
    <a:lt1>
      <a:srgbClr val="FFFFFF"/>
    </a:lt1>
    <a:dk2>
      <a:srgbClr val="B1BEB9"/>
    </a:dk2>
    <a:lt2>
      <a:srgbClr val="002964"/>
    </a:lt2>
    <a:accent1>
      <a:srgbClr val="7D001B"/>
    </a:accent1>
    <a:accent2>
      <a:srgbClr val="002964"/>
    </a:accent2>
    <a:accent3>
      <a:srgbClr val="008CD9"/>
    </a:accent3>
    <a:accent4>
      <a:srgbClr val="F04B0D"/>
    </a:accent4>
    <a:accent5>
      <a:srgbClr val="FFB431"/>
    </a:accent5>
    <a:accent6>
      <a:srgbClr val="83A00C"/>
    </a:accent6>
    <a:hlink>
      <a:srgbClr val="0089D8"/>
    </a:hlink>
    <a:folHlink>
      <a:srgbClr val="008BD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Teknologiateollisuus">
    <a:dk1>
      <a:srgbClr val="29282E"/>
    </a:dk1>
    <a:lt1>
      <a:srgbClr val="FFFFFF"/>
    </a:lt1>
    <a:dk2>
      <a:srgbClr val="B1BEB9"/>
    </a:dk2>
    <a:lt2>
      <a:srgbClr val="002964"/>
    </a:lt2>
    <a:accent1>
      <a:srgbClr val="7D001B"/>
    </a:accent1>
    <a:accent2>
      <a:srgbClr val="002964"/>
    </a:accent2>
    <a:accent3>
      <a:srgbClr val="008CD9"/>
    </a:accent3>
    <a:accent4>
      <a:srgbClr val="F04B0D"/>
    </a:accent4>
    <a:accent5>
      <a:srgbClr val="FFB431"/>
    </a:accent5>
    <a:accent6>
      <a:srgbClr val="83A00C"/>
    </a:accent6>
    <a:hlink>
      <a:srgbClr val="0089D8"/>
    </a:hlink>
    <a:folHlink>
      <a:srgbClr val="008BD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Teknologiateollisuus">
    <a:dk1>
      <a:srgbClr val="29282E"/>
    </a:dk1>
    <a:lt1>
      <a:srgbClr val="FFFFFF"/>
    </a:lt1>
    <a:dk2>
      <a:srgbClr val="B1BEB9"/>
    </a:dk2>
    <a:lt2>
      <a:srgbClr val="002964"/>
    </a:lt2>
    <a:accent1>
      <a:srgbClr val="7D001B"/>
    </a:accent1>
    <a:accent2>
      <a:srgbClr val="002964"/>
    </a:accent2>
    <a:accent3>
      <a:srgbClr val="008CD9"/>
    </a:accent3>
    <a:accent4>
      <a:srgbClr val="F04B0D"/>
    </a:accent4>
    <a:accent5>
      <a:srgbClr val="FFB431"/>
    </a:accent5>
    <a:accent6>
      <a:srgbClr val="83A00C"/>
    </a:accent6>
    <a:hlink>
      <a:srgbClr val="0089D8"/>
    </a:hlink>
    <a:folHlink>
      <a:srgbClr val="008BD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Teknologiateollisuus">
    <a:dk1>
      <a:srgbClr val="29282E"/>
    </a:dk1>
    <a:lt1>
      <a:srgbClr val="FFFFFF"/>
    </a:lt1>
    <a:dk2>
      <a:srgbClr val="B1BEB9"/>
    </a:dk2>
    <a:lt2>
      <a:srgbClr val="002964"/>
    </a:lt2>
    <a:accent1>
      <a:srgbClr val="7D001B"/>
    </a:accent1>
    <a:accent2>
      <a:srgbClr val="002964"/>
    </a:accent2>
    <a:accent3>
      <a:srgbClr val="008CD9"/>
    </a:accent3>
    <a:accent4>
      <a:srgbClr val="F04B0D"/>
    </a:accent4>
    <a:accent5>
      <a:srgbClr val="FFB431"/>
    </a:accent5>
    <a:accent6>
      <a:srgbClr val="83A00C"/>
    </a:accent6>
    <a:hlink>
      <a:srgbClr val="0089D8"/>
    </a:hlink>
    <a:folHlink>
      <a:srgbClr val="008BD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DA672DBA335C34DBBA9A53594FD77F6" ma:contentTypeVersion="11" ma:contentTypeDescription="Luo uusi asiakirja." ma:contentTypeScope="" ma:versionID="3e528796292c47f9bbe6fad5e6c14e00">
  <xsd:schema xmlns:xsd="http://www.w3.org/2001/XMLSchema" xmlns:xs="http://www.w3.org/2001/XMLSchema" xmlns:p="http://schemas.microsoft.com/office/2006/metadata/properties" xmlns:ns2="a5c4f9c2-84a2-48d3-9942-8e0fea0a10bc" xmlns:ns3="31fc0bb4-b62d-4044-8569-b8da76fe5ed6" targetNamespace="http://schemas.microsoft.com/office/2006/metadata/properties" ma:root="true" ma:fieldsID="b76ecf6d85c20be7cb2883cee6d7b995" ns2:_="" ns3:_="">
    <xsd:import namespace="a5c4f9c2-84a2-48d3-9942-8e0fea0a10bc"/>
    <xsd:import namespace="31fc0bb4-b62d-4044-8569-b8da76fe5e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4f9c2-84a2-48d3-9942-8e0fea0a10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fc0bb4-b62d-4044-8569-b8da76fe5ed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2A0141-3094-4CC0-AD04-C716145246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29D8C5-3C69-4D5E-A80E-76F62623F1F7}">
  <ds:schemaRefs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a5c4f9c2-84a2-48d3-9942-8e0fea0a10bc"/>
    <ds:schemaRef ds:uri="http://schemas.microsoft.com/office/2006/metadata/properties"/>
    <ds:schemaRef ds:uri="31fc0bb4-b62d-4044-8569-b8da76fe5ed6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AD7F73E-E827-442E-97D4-535A62701A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c4f9c2-84a2-48d3-9942-8e0fea0a10bc"/>
    <ds:schemaRef ds:uri="31fc0bb4-b62d-4044-8569-b8da76fe5e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Tekno_FI_2016</Template>
  <TotalTime>53382</TotalTime>
  <Words>1011</Words>
  <Application>Microsoft Office PowerPoint</Application>
  <PresentationFormat>Näytössä katseltava esitys (16:9)</PresentationFormat>
  <Paragraphs>352</Paragraphs>
  <Slides>17</Slides>
  <Notes>14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0" baseType="lpstr">
      <vt:lpstr>Arial</vt:lpstr>
      <vt:lpstr>Verdana</vt:lpstr>
      <vt:lpstr>Teknologiateollisuus_masterdia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Uudet opiskelijat, opiskelijat ja tutkinnot koulutusasteittain 2020 eräillä teknologiateollisuudelle keskeisillä aloilla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Jokinen Minna</dc:creator>
  <cp:keywords>Teknologiateollisuus_FI</cp:keywords>
  <cp:lastModifiedBy>Emaus Katriina</cp:lastModifiedBy>
  <cp:revision>5</cp:revision>
  <cp:lastPrinted>2018-02-15T07:12:38Z</cp:lastPrinted>
  <dcterms:created xsi:type="dcterms:W3CDTF">2016-09-22T08:22:50Z</dcterms:created>
  <dcterms:modified xsi:type="dcterms:W3CDTF">2021-12-13T08:15:51Z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0x010100EDA672DBA335C34DBBA9A53594FD77F6</vt:lpwstr>
  </property>
  <property fmtid="{D5CDD505-2E9C-101B-9397-08002B2CF9AE}" pid="28" name="xd_ProgID">
    <vt:lpwstr/>
  </property>
  <property fmtid="{D5CDD505-2E9C-101B-9397-08002B2CF9AE}" pid="29" name="ComplianceAssetId">
    <vt:lpwstr/>
  </property>
  <property fmtid="{D5CDD505-2E9C-101B-9397-08002B2CF9AE}" pid="30" name="TemplateUrl">
    <vt:lpwstr/>
  </property>
  <property fmtid="{D5CDD505-2E9C-101B-9397-08002B2CF9AE}" pid="31" name="TyoryhmanNimi">
    <vt:lpwstr>Talous ja tilastot</vt:lpwstr>
  </property>
  <property fmtid="{D5CDD505-2E9C-101B-9397-08002B2CF9AE}" pid="32" name="xd_Signature">
    <vt:bool>false</vt:bool>
  </property>
</Properties>
</file>