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73" r:id="rId7"/>
    <p:sldId id="300" r:id="rId8"/>
    <p:sldId id="1023" r:id="rId9"/>
    <p:sldId id="276" r:id="rId10"/>
    <p:sldId id="292" r:id="rId11"/>
    <p:sldId id="308" r:id="rId12"/>
    <p:sldId id="1020" r:id="rId13"/>
    <p:sldId id="293" r:id="rId14"/>
    <p:sldId id="919" r:id="rId15"/>
    <p:sldId id="279" r:id="rId16"/>
    <p:sldId id="280" r:id="rId17"/>
    <p:sldId id="289" r:id="rId18"/>
    <p:sldId id="290" r:id="rId19"/>
    <p:sldId id="1021" r:id="rId20"/>
    <p:sldId id="258" r:id="rId2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Emaus Katriina" initials="EK" lastIdx="1" clrIdx="1">
    <p:extLst>
      <p:ext uri="{19B8F6BF-5375-455C-9EA6-DF929625EA0E}">
        <p15:presenceInfo xmlns:p15="http://schemas.microsoft.com/office/powerpoint/2012/main" userId="S::katriina.emaus@teknologiateollisuus.fi::e28635f8-d800-42ff-a913-92d375f1fb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DE1"/>
    <a:srgbClr val="85E869"/>
    <a:srgbClr val="141F94"/>
    <a:srgbClr val="FF805C"/>
    <a:srgbClr val="8A0FA6"/>
    <a:srgbClr val="000000"/>
    <a:srgbClr val="FF00B8"/>
    <a:srgbClr val="FFFF00"/>
    <a:srgbClr val="0ACFC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1E7D7E-F799-4256-9AA3-08D7EE180EE2}" v="8" dt="2020-11-23T08:44:54.88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9" autoAdjust="0"/>
    <p:restoredTop sz="89374" autoAdjust="0"/>
  </p:normalViewPr>
  <p:slideViewPr>
    <p:cSldViewPr snapToGrid="0">
      <p:cViewPr varScale="1">
        <p:scale>
          <a:sx n="103" d="100"/>
          <a:sy n="103" d="100"/>
        </p:scale>
        <p:origin x="102" y="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D91E7D7E-F799-4256-9AA3-08D7EE180EE2}"/>
    <pc:docChg chg="custSel delSld modSld">
      <pc:chgData name="Emaus Katriina" userId="e28635f8-d800-42ff-a913-92d375f1fb60" providerId="ADAL" clId="{D91E7D7E-F799-4256-9AA3-08D7EE180EE2}" dt="2020-11-23T08:44:26.998" v="52" actId="207"/>
      <pc:docMkLst>
        <pc:docMk/>
      </pc:docMkLst>
      <pc:sldChg chg="addSp delSp modSp">
        <pc:chgData name="Emaus Katriina" userId="e28635f8-d800-42ff-a913-92d375f1fb60" providerId="ADAL" clId="{D91E7D7E-F799-4256-9AA3-08D7EE180EE2}" dt="2020-11-23T08:44:26.998" v="52" actId="207"/>
        <pc:sldMkLst>
          <pc:docMk/>
          <pc:sldMk cId="3484821146" sldId="258"/>
        </pc:sldMkLst>
        <pc:spChg chg="add del mod">
          <ac:chgData name="Emaus Katriina" userId="e28635f8-d800-42ff-a913-92d375f1fb60" providerId="ADAL" clId="{D91E7D7E-F799-4256-9AA3-08D7EE180EE2}" dt="2020-11-23T08:44:04.742" v="50" actId="478"/>
          <ac:spMkLst>
            <pc:docMk/>
            <pc:sldMk cId="3484821146" sldId="258"/>
            <ac:spMk id="2" creationId="{449D4EB5-C44B-444A-AD20-5FE33EF382CC}"/>
          </ac:spMkLst>
        </pc:spChg>
        <pc:spChg chg="del">
          <ac:chgData name="Emaus Katriina" userId="e28635f8-d800-42ff-a913-92d375f1fb60" providerId="ADAL" clId="{D91E7D7E-F799-4256-9AA3-08D7EE180EE2}" dt="2020-11-23T08:43:56.605" v="48"/>
          <ac:spMkLst>
            <pc:docMk/>
            <pc:sldMk cId="3484821146" sldId="258"/>
            <ac:spMk id="6" creationId="{00000000-0000-0000-0000-000000000000}"/>
          </ac:spMkLst>
        </pc:spChg>
        <pc:spChg chg="add mod">
          <ac:chgData name="Emaus Katriina" userId="e28635f8-d800-42ff-a913-92d375f1fb60" providerId="ADAL" clId="{D91E7D7E-F799-4256-9AA3-08D7EE180EE2}" dt="2020-11-17T18:26:24.775" v="11" actId="1036"/>
          <ac:spMkLst>
            <pc:docMk/>
            <pc:sldMk cId="3484821146" sldId="258"/>
            <ac:spMk id="9" creationId="{2DD4F9DA-7224-4DC7-B145-4844303FDD5D}"/>
          </ac:spMkLst>
        </pc:spChg>
        <pc:spChg chg="add del">
          <ac:chgData name="Emaus Katriina" userId="e28635f8-d800-42ff-a913-92d375f1fb60" providerId="ADAL" clId="{D91E7D7E-F799-4256-9AA3-08D7EE180EE2}" dt="2020-11-19T11:37:47.862" v="14" actId="478"/>
          <ac:spMkLst>
            <pc:docMk/>
            <pc:sldMk cId="3484821146" sldId="258"/>
            <ac:spMk id="11" creationId="{87DA2474-A8F6-4849-A047-592DC0BBEC84}"/>
          </ac:spMkLst>
        </pc:spChg>
        <pc:graphicFrameChg chg="mod">
          <ac:chgData name="Emaus Katriina" userId="e28635f8-d800-42ff-a913-92d375f1fb60" providerId="ADAL" clId="{D91E7D7E-F799-4256-9AA3-08D7EE180EE2}" dt="2020-11-23T08:44:26.998" v="52" actId="207"/>
          <ac:graphicFrameMkLst>
            <pc:docMk/>
            <pc:sldMk cId="3484821146" sldId="258"/>
            <ac:graphicFrameMk id="10" creationId="{6FF59DEB-EF64-4A1C-B8B7-B3602C35F0F3}"/>
          </ac:graphicFrameMkLst>
        </pc:graphicFrameChg>
      </pc:sldChg>
      <pc:sldChg chg="modSp mod">
        <pc:chgData name="Emaus Katriina" userId="e28635f8-d800-42ff-a913-92d375f1fb60" providerId="ADAL" clId="{D91E7D7E-F799-4256-9AA3-08D7EE180EE2}" dt="2020-11-23T07:17:33.328" v="29" actId="20577"/>
        <pc:sldMkLst>
          <pc:docMk/>
          <pc:sldMk cId="3678053708" sldId="308"/>
        </pc:sldMkLst>
        <pc:spChg chg="mod">
          <ac:chgData name="Emaus Katriina" userId="e28635f8-d800-42ff-a913-92d375f1fb60" providerId="ADAL" clId="{D91E7D7E-F799-4256-9AA3-08D7EE180EE2}" dt="2020-11-23T07:17:22.039" v="24" actId="20577"/>
          <ac:spMkLst>
            <pc:docMk/>
            <pc:sldMk cId="3678053708" sldId="308"/>
            <ac:spMk id="2" creationId="{982B8473-44FC-4647-A218-DC8D2D79007F}"/>
          </ac:spMkLst>
        </pc:spChg>
        <pc:spChg chg="mod">
          <ac:chgData name="Emaus Katriina" userId="e28635f8-d800-42ff-a913-92d375f1fb60" providerId="ADAL" clId="{D91E7D7E-F799-4256-9AA3-08D7EE180EE2}" dt="2020-11-23T07:17:33.328" v="29" actId="20577"/>
          <ac:spMkLst>
            <pc:docMk/>
            <pc:sldMk cId="3678053708" sldId="308"/>
            <ac:spMk id="10" creationId="{85AA5A51-2A52-475E-94A2-2C923D1C36BE}"/>
          </ac:spMkLst>
        </pc:spChg>
      </pc:sldChg>
      <pc:sldChg chg="modSp mod">
        <pc:chgData name="Emaus Katriina" userId="e28635f8-d800-42ff-a913-92d375f1fb60" providerId="ADAL" clId="{D91E7D7E-F799-4256-9AA3-08D7EE180EE2}" dt="2020-11-23T08:42:15.710" v="47" actId="20577"/>
        <pc:sldMkLst>
          <pc:docMk/>
          <pc:sldMk cId="3137603178" sldId="919"/>
        </pc:sldMkLst>
        <pc:spChg chg="mod">
          <ac:chgData name="Emaus Katriina" userId="e28635f8-d800-42ff-a913-92d375f1fb60" providerId="ADAL" clId="{D91E7D7E-F799-4256-9AA3-08D7EE180EE2}" dt="2020-11-23T08:36:15.439" v="37" actId="20577"/>
          <ac:spMkLst>
            <pc:docMk/>
            <pc:sldMk cId="3137603178" sldId="919"/>
            <ac:spMk id="6" creationId="{00000000-0000-0000-0000-000000000000}"/>
          </ac:spMkLst>
        </pc:spChg>
        <pc:spChg chg="mod">
          <ac:chgData name="Emaus Katriina" userId="e28635f8-d800-42ff-a913-92d375f1fb60" providerId="ADAL" clId="{D91E7D7E-F799-4256-9AA3-08D7EE180EE2}" dt="2020-11-23T08:42:15.710" v="47" actId="20577"/>
          <ac:spMkLst>
            <pc:docMk/>
            <pc:sldMk cId="3137603178" sldId="919"/>
            <ac:spMk id="9" creationId="{00000000-0000-0000-0000-000000000000}"/>
          </ac:spMkLst>
        </pc:spChg>
      </pc:sldChg>
      <pc:sldChg chg="del">
        <pc:chgData name="Emaus Katriina" userId="e28635f8-d800-42ff-a913-92d375f1fb60" providerId="ADAL" clId="{D91E7D7E-F799-4256-9AA3-08D7EE180EE2}" dt="2020-11-17T18:12:42.708" v="0" actId="2696"/>
        <pc:sldMkLst>
          <pc:docMk/>
          <pc:sldMk cId="1005430228" sldId="1014"/>
        </pc:sldMkLst>
      </pc:sldChg>
      <pc:sldChg chg="del mod">
        <pc:chgData name="Emaus Katriina" userId="e28635f8-d800-42ff-a913-92d375f1fb60" providerId="ADAL" clId="{D91E7D7E-F799-4256-9AA3-08D7EE180EE2}" dt="2020-11-23T07:02:14.292" v="16" actId="2696"/>
        <pc:sldMkLst>
          <pc:docMk/>
          <pc:sldMk cId="666194824" sldId="1018"/>
        </pc:sldMkLst>
      </pc:sldChg>
      <pc:sldChg chg="mod">
        <pc:chgData name="Emaus Katriina" userId="e28635f8-d800-42ff-a913-92d375f1fb60" providerId="ADAL" clId="{D91E7D7E-F799-4256-9AA3-08D7EE180EE2}" dt="2020-11-18T06:51:59.316" v="12" actId="27918"/>
        <pc:sldMkLst>
          <pc:docMk/>
          <pc:sldMk cId="1701435571" sldId="1021"/>
        </pc:sldMkLst>
      </pc:sldChg>
      <pc:sldChg chg="del mod">
        <pc:chgData name="Emaus Katriina" userId="e28635f8-d800-42ff-a913-92d375f1fb60" providerId="ADAL" clId="{D91E7D7E-F799-4256-9AA3-08D7EE180EE2}" dt="2020-11-23T07:02:14.271" v="15" actId="2696"/>
        <pc:sldMkLst>
          <pc:docMk/>
          <pc:sldMk cId="3281280311" sldId="102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teknologiateollisuus-my.sharepoint.com/personal/katriina_emaus_teknologiateollisuus_fi/Documents/Koulutustilastot/TILASTOT%20(Kaikki)/Henkil&#246;st&#246;/Ulkomaalaiset/Uusin_Kuva%202_osaava%20henkilosto%20on%20yritysten%20voimavara_20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Ty&#246;kirja10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386021485201516E-2"/>
          <c:y val="2.8281583771735234E-2"/>
          <c:w val="0.89191885524754488"/>
          <c:h val="0.73751146386784916"/>
        </c:manualLayout>
      </c:layout>
      <c:areaChart>
        <c:grouping val="stacked"/>
        <c:varyColors val="0"/>
        <c:ser>
          <c:idx val="1"/>
          <c:order val="0"/>
          <c:tx>
            <c:strRef>
              <c:f>Taul1!$C$1</c:f>
              <c:strCache>
                <c:ptCount val="1"/>
                <c:pt idx="0">
                  <c:v>Kone- ja metallituoteteollisuus</c:v>
                </c:pt>
              </c:strCache>
            </c:strRef>
          </c:tx>
          <c:spPr>
            <a:solidFill>
              <a:srgbClr val="8A0FA6"/>
            </a:solidFill>
            <a:ln>
              <a:noFill/>
            </a:ln>
          </c:spPr>
          <c:cat>
            <c:numRef>
              <c:f>Taul1!$A$2:$A$23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Taul1!$C$2:$C$23</c:f>
              <c:numCache>
                <c:formatCode>#,##0</c:formatCode>
                <c:ptCount val="22"/>
                <c:pt idx="0">
                  <c:v>124000</c:v>
                </c:pt>
                <c:pt idx="1">
                  <c:v>124699.99999999999</c:v>
                </c:pt>
                <c:pt idx="2">
                  <c:v>130299.99999999999</c:v>
                </c:pt>
                <c:pt idx="3">
                  <c:v>136600</c:v>
                </c:pt>
                <c:pt idx="4">
                  <c:v>135300</c:v>
                </c:pt>
                <c:pt idx="5">
                  <c:v>132900</c:v>
                </c:pt>
                <c:pt idx="6">
                  <c:v>128399.99999999997</c:v>
                </c:pt>
                <c:pt idx="7">
                  <c:v>132599.99999999997</c:v>
                </c:pt>
                <c:pt idx="8">
                  <c:v>137700.00000000003</c:v>
                </c:pt>
                <c:pt idx="9">
                  <c:v>144299.99999999997</c:v>
                </c:pt>
                <c:pt idx="10">
                  <c:v>150100</c:v>
                </c:pt>
                <c:pt idx="11">
                  <c:v>133200</c:v>
                </c:pt>
                <c:pt idx="12">
                  <c:v>123300</c:v>
                </c:pt>
                <c:pt idx="13">
                  <c:v>127100</c:v>
                </c:pt>
                <c:pt idx="14">
                  <c:v>130500</c:v>
                </c:pt>
                <c:pt idx="15">
                  <c:v>126800</c:v>
                </c:pt>
                <c:pt idx="16">
                  <c:v>124800</c:v>
                </c:pt>
                <c:pt idx="17">
                  <c:v>124300</c:v>
                </c:pt>
                <c:pt idx="18">
                  <c:v>124100</c:v>
                </c:pt>
                <c:pt idx="19">
                  <c:v>127900</c:v>
                </c:pt>
                <c:pt idx="20">
                  <c:v>132975</c:v>
                </c:pt>
                <c:pt idx="21">
                  <c:v>134217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D-47DB-A4D0-1D0757212C0E}"/>
            </c:ext>
          </c:extLst>
        </c:ser>
        <c:ser>
          <c:idx val="2"/>
          <c:order val="1"/>
          <c:tx>
            <c:strRef>
              <c:f>Taul1!$D$1</c:f>
              <c:strCache>
                <c:ptCount val="1"/>
                <c:pt idx="0">
                  <c:v>Elektroniikka- ja sähköteollisuus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</c:spPr>
          <c:cat>
            <c:numRef>
              <c:f>Taul1!$A$2:$A$23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Taul1!$D$2:$D$23</c:f>
              <c:numCache>
                <c:formatCode>#,##0</c:formatCode>
                <c:ptCount val="22"/>
                <c:pt idx="0">
                  <c:v>56200</c:v>
                </c:pt>
                <c:pt idx="1">
                  <c:v>60599.999999999993</c:v>
                </c:pt>
                <c:pt idx="2">
                  <c:v>62800.000000000007</c:v>
                </c:pt>
                <c:pt idx="3">
                  <c:v>62599.999999999993</c:v>
                </c:pt>
                <c:pt idx="4">
                  <c:v>59200</c:v>
                </c:pt>
                <c:pt idx="5">
                  <c:v>57200</c:v>
                </c:pt>
                <c:pt idx="6">
                  <c:v>57700</c:v>
                </c:pt>
                <c:pt idx="7">
                  <c:v>59900</c:v>
                </c:pt>
                <c:pt idx="8">
                  <c:v>59199.999999999993</c:v>
                </c:pt>
                <c:pt idx="9">
                  <c:v>60400</c:v>
                </c:pt>
                <c:pt idx="10">
                  <c:v>60900</c:v>
                </c:pt>
                <c:pt idx="11">
                  <c:v>54800.000000000007</c:v>
                </c:pt>
                <c:pt idx="12">
                  <c:v>51200</c:v>
                </c:pt>
                <c:pt idx="13">
                  <c:v>47500</c:v>
                </c:pt>
                <c:pt idx="14">
                  <c:v>48800</c:v>
                </c:pt>
                <c:pt idx="15">
                  <c:v>43500</c:v>
                </c:pt>
                <c:pt idx="16">
                  <c:v>41900</c:v>
                </c:pt>
                <c:pt idx="17">
                  <c:v>41000</c:v>
                </c:pt>
                <c:pt idx="18">
                  <c:v>39800</c:v>
                </c:pt>
                <c:pt idx="19">
                  <c:v>37800</c:v>
                </c:pt>
                <c:pt idx="20">
                  <c:v>38563</c:v>
                </c:pt>
                <c:pt idx="21">
                  <c:v>38705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D-47DB-A4D0-1D0757212C0E}"/>
            </c:ext>
          </c:extLst>
        </c:ser>
        <c:ser>
          <c:idx val="3"/>
          <c:order val="2"/>
          <c:tx>
            <c:strRef>
              <c:f>Taul1!$E$1</c:f>
              <c:strCache>
                <c:ptCount val="1"/>
                <c:pt idx="0">
                  <c:v>Tietotekniikka-ala</c:v>
                </c:pt>
              </c:strCache>
            </c:strRef>
          </c:tx>
          <c:spPr>
            <a:solidFill>
              <a:srgbClr val="0ACFCF"/>
            </a:solidFill>
            <a:ln>
              <a:noFill/>
            </a:ln>
          </c:spPr>
          <c:cat>
            <c:numRef>
              <c:f>Taul1!$A$2:$A$23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Taul1!$E$2:$E$23</c:f>
              <c:numCache>
                <c:formatCode>#,##0</c:formatCode>
                <c:ptCount val="22"/>
                <c:pt idx="0">
                  <c:v>25600</c:v>
                </c:pt>
                <c:pt idx="1">
                  <c:v>30700</c:v>
                </c:pt>
                <c:pt idx="2">
                  <c:v>37400</c:v>
                </c:pt>
                <c:pt idx="3">
                  <c:v>43699.999999999993</c:v>
                </c:pt>
                <c:pt idx="4">
                  <c:v>44900</c:v>
                </c:pt>
                <c:pt idx="5">
                  <c:v>43900</c:v>
                </c:pt>
                <c:pt idx="6">
                  <c:v>43900</c:v>
                </c:pt>
                <c:pt idx="7">
                  <c:v>45300</c:v>
                </c:pt>
                <c:pt idx="8">
                  <c:v>49000</c:v>
                </c:pt>
                <c:pt idx="9">
                  <c:v>48100</c:v>
                </c:pt>
                <c:pt idx="10">
                  <c:v>51699.999999999993</c:v>
                </c:pt>
                <c:pt idx="11">
                  <c:v>49500</c:v>
                </c:pt>
                <c:pt idx="12">
                  <c:v>50100</c:v>
                </c:pt>
                <c:pt idx="13">
                  <c:v>52500</c:v>
                </c:pt>
                <c:pt idx="14">
                  <c:v>53900</c:v>
                </c:pt>
                <c:pt idx="15">
                  <c:v>57000</c:v>
                </c:pt>
                <c:pt idx="16">
                  <c:v>57700</c:v>
                </c:pt>
                <c:pt idx="17">
                  <c:v>59500</c:v>
                </c:pt>
                <c:pt idx="18">
                  <c:v>61500</c:v>
                </c:pt>
                <c:pt idx="19">
                  <c:v>66900</c:v>
                </c:pt>
                <c:pt idx="20">
                  <c:v>68858</c:v>
                </c:pt>
                <c:pt idx="21">
                  <c:v>74124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1D-47DB-A4D0-1D0757212C0E}"/>
            </c:ext>
          </c:extLst>
        </c:ser>
        <c:ser>
          <c:idx val="4"/>
          <c:order val="3"/>
          <c:tx>
            <c:strRef>
              <c:f>Taul1!$F$1</c:f>
              <c:strCache>
                <c:ptCount val="1"/>
                <c:pt idx="0">
                  <c:v>Suunnittelu ja konsultointi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</c:spPr>
          <c:cat>
            <c:numRef>
              <c:f>Taul1!$A$2:$A$23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Taul1!$F$2:$F$23</c:f>
              <c:numCache>
                <c:formatCode>#,##0</c:formatCode>
                <c:ptCount val="22"/>
                <c:pt idx="0">
                  <c:v>28000</c:v>
                </c:pt>
                <c:pt idx="1">
                  <c:v>30200</c:v>
                </c:pt>
                <c:pt idx="2">
                  <c:v>31300</c:v>
                </c:pt>
                <c:pt idx="3">
                  <c:v>33500</c:v>
                </c:pt>
                <c:pt idx="4">
                  <c:v>34400</c:v>
                </c:pt>
                <c:pt idx="5">
                  <c:v>35199.999999999993</c:v>
                </c:pt>
                <c:pt idx="6">
                  <c:v>35699.999999999993</c:v>
                </c:pt>
                <c:pt idx="7">
                  <c:v>36699.999999999993</c:v>
                </c:pt>
                <c:pt idx="8">
                  <c:v>39199.999999999993</c:v>
                </c:pt>
                <c:pt idx="9">
                  <c:v>40900</c:v>
                </c:pt>
                <c:pt idx="10">
                  <c:v>45500</c:v>
                </c:pt>
                <c:pt idx="11">
                  <c:v>44300.000000000007</c:v>
                </c:pt>
                <c:pt idx="12">
                  <c:v>42600</c:v>
                </c:pt>
                <c:pt idx="13">
                  <c:v>44900</c:v>
                </c:pt>
                <c:pt idx="14">
                  <c:v>46100</c:v>
                </c:pt>
                <c:pt idx="15">
                  <c:v>46500</c:v>
                </c:pt>
                <c:pt idx="16">
                  <c:v>46900</c:v>
                </c:pt>
                <c:pt idx="17">
                  <c:v>48300</c:v>
                </c:pt>
                <c:pt idx="18">
                  <c:v>49600</c:v>
                </c:pt>
                <c:pt idx="19">
                  <c:v>50900</c:v>
                </c:pt>
                <c:pt idx="20">
                  <c:v>54294</c:v>
                </c:pt>
                <c:pt idx="21">
                  <c:v>56215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1D-47DB-A4D0-1D0757212C0E}"/>
            </c:ext>
          </c:extLst>
        </c:ser>
        <c:ser>
          <c:idx val="0"/>
          <c:order val="4"/>
          <c:tx>
            <c:strRef>
              <c:f>Taul1!$B$1</c:f>
              <c:strCache>
                <c:ptCount val="1"/>
                <c:pt idx="0">
                  <c:v>Metallien jalostus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</c:spPr>
          <c:cat>
            <c:numRef>
              <c:f>Taul1!$A$2:$A$23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Taul1!$B$2:$B$23</c:f>
              <c:numCache>
                <c:formatCode>#,##0</c:formatCode>
                <c:ptCount val="22"/>
                <c:pt idx="0">
                  <c:v>17900.000000000004</c:v>
                </c:pt>
                <c:pt idx="1">
                  <c:v>17900</c:v>
                </c:pt>
                <c:pt idx="2">
                  <c:v>17599.999999999996</c:v>
                </c:pt>
                <c:pt idx="3">
                  <c:v>17600</c:v>
                </c:pt>
                <c:pt idx="4">
                  <c:v>17100</c:v>
                </c:pt>
                <c:pt idx="5">
                  <c:v>16400.000000000004</c:v>
                </c:pt>
                <c:pt idx="6">
                  <c:v>16100.000000000002</c:v>
                </c:pt>
                <c:pt idx="7">
                  <c:v>17100</c:v>
                </c:pt>
                <c:pt idx="8">
                  <c:v>17200.000000000004</c:v>
                </c:pt>
                <c:pt idx="9">
                  <c:v>17300</c:v>
                </c:pt>
                <c:pt idx="10">
                  <c:v>18100</c:v>
                </c:pt>
                <c:pt idx="11">
                  <c:v>17200</c:v>
                </c:pt>
                <c:pt idx="12">
                  <c:v>16700</c:v>
                </c:pt>
                <c:pt idx="13">
                  <c:v>17800</c:v>
                </c:pt>
                <c:pt idx="14">
                  <c:v>17000</c:v>
                </c:pt>
                <c:pt idx="15">
                  <c:v>16300</c:v>
                </c:pt>
                <c:pt idx="16">
                  <c:v>16100</c:v>
                </c:pt>
                <c:pt idx="17">
                  <c:v>15800</c:v>
                </c:pt>
                <c:pt idx="18">
                  <c:v>15900</c:v>
                </c:pt>
                <c:pt idx="19">
                  <c:v>16100</c:v>
                </c:pt>
                <c:pt idx="20">
                  <c:v>16352</c:v>
                </c:pt>
                <c:pt idx="21">
                  <c:v>15823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1D-47DB-A4D0-1D0757212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749976"/>
        <c:axId val="358750368"/>
      </c:areaChart>
      <c:catAx>
        <c:axId val="358749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DEDDE1"/>
            </a:solidFill>
          </a:ln>
        </c:spPr>
        <c:txPr>
          <a:bodyPr/>
          <a:lstStyle/>
          <a:p>
            <a:pPr>
              <a:defRPr sz="1050"/>
            </a:pPr>
            <a:endParaRPr lang="fi-FI"/>
          </a:p>
        </c:txPr>
        <c:crossAx val="358750368"/>
        <c:crosses val="autoZero"/>
        <c:auto val="1"/>
        <c:lblAlgn val="ctr"/>
        <c:lblOffset val="100"/>
        <c:noMultiLvlLbl val="0"/>
      </c:catAx>
      <c:valAx>
        <c:axId val="358750368"/>
        <c:scaling>
          <c:orientation val="minMax"/>
        </c:scaling>
        <c:delete val="0"/>
        <c:axPos val="l"/>
        <c:majorGridlines>
          <c:spPr>
            <a:ln>
              <a:solidFill>
                <a:srgbClr val="DEDDE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35874997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7.3429706640782619E-2"/>
          <c:y val="0.83669416550088549"/>
          <c:w val="0.84532556115318858"/>
          <c:h val="0.152066720477770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aseline="0"/>
      </a:pPr>
      <a:endParaRPr lang="fi-FI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240804982414148E-2"/>
          <c:y val="2.2037538905785869E-2"/>
          <c:w val="0.71051271757297485"/>
          <c:h val="0.86635995692256718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Kone-,metalli- ja energiatekn.</c:v>
                </c:pt>
              </c:strCache>
            </c:strRef>
          </c:tx>
          <c:spPr>
            <a:solidFill>
              <a:srgbClr val="7030A0"/>
            </a:solidFill>
            <a:ln w="12919">
              <a:noFill/>
              <a:prstDash val="solid"/>
            </a:ln>
          </c:spPr>
          <c:invertIfNegative val="0"/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3"/>
                <c:pt idx="0">
                  <c:v>75.599999999999994</c:v>
                </c:pt>
                <c:pt idx="1">
                  <c:v>136.4</c:v>
                </c:pt>
                <c:pt idx="2">
                  <c:v>114.9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D-4B09-AE94-3BD30CFE1A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Sähkö- ja automaatiotekn.     </c:v>
                </c:pt>
              </c:strCache>
            </c:strRef>
          </c:tx>
          <c:spPr>
            <a:solidFill>
              <a:srgbClr val="141F94"/>
            </a:solidFill>
            <a:ln w="12919">
              <a:noFill/>
              <a:prstDash val="solid"/>
            </a:ln>
          </c:spPr>
          <c:invertIfNegative val="0"/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3"/>
                <c:pt idx="0">
                  <c:v>119.9</c:v>
                </c:pt>
                <c:pt idx="1">
                  <c:v>179.6</c:v>
                </c:pt>
                <c:pt idx="2">
                  <c:v>118.3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D-4B09-AE94-3BD30CFE1A88}"/>
            </c:ext>
          </c:extLst>
        </c:ser>
        <c:ser>
          <c:idx val="4"/>
          <c:order val="2"/>
          <c:tx>
            <c:strRef>
              <c:f>Sheet1!$E$1</c:f>
              <c:strCache>
                <c:ptCount val="1"/>
                <c:pt idx="0">
                  <c:v>Tietojenkäsittely</c:v>
                </c:pt>
              </c:strCache>
            </c:strRef>
          </c:tx>
          <c:spPr>
            <a:solidFill>
              <a:srgbClr val="0ACFCF"/>
            </a:solidFill>
            <a:ln w="12919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1D-4B09-AE94-3BD30CFE1A8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C1D-4B09-AE94-3BD30CFE1A8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C1D-4B09-AE94-3BD30CFE1A88}"/>
              </c:ext>
            </c:extLst>
          </c:dPt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3"/>
                <c:pt idx="0">
                  <c:v>107.1</c:v>
                </c:pt>
                <c:pt idx="1">
                  <c:v>282.2</c:v>
                </c:pt>
                <c:pt idx="2">
                  <c:v>178.8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1D-4B09-AE94-3BD30CFE1A88}"/>
            </c:ext>
          </c:extLst>
        </c:ser>
        <c:ser>
          <c:idx val="0"/>
          <c:order val="3"/>
          <c:tx>
            <c:strRef>
              <c:f>Sheet1!$F$1</c:f>
              <c:strCache>
                <c:ptCount val="1"/>
                <c:pt idx="0">
                  <c:v>Arkkitehtuuri ja rakentaminen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</c:spPr>
          <c:invertIfNegative val="0"/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Sheet1!$F$2:$F$20</c:f>
              <c:numCache>
                <c:formatCode>General</c:formatCode>
                <c:ptCount val="3"/>
                <c:pt idx="0">
                  <c:v>88.9</c:v>
                </c:pt>
                <c:pt idx="1">
                  <c:v>177.2</c:v>
                </c:pt>
                <c:pt idx="2">
                  <c:v>204.1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1D-4B09-AE94-3BD30CFE1A88}"/>
            </c:ext>
          </c:extLst>
        </c:ser>
        <c:ser>
          <c:idx val="3"/>
          <c:order val="4"/>
          <c:tx>
            <c:strRef>
              <c:f>Sheet1!$D$1</c:f>
              <c:strCache>
                <c:ptCount val="1"/>
                <c:pt idx="0">
                  <c:v>Tieto- ja tietoliikennetekn.</c:v>
                </c:pt>
              </c:strCache>
            </c:strRef>
          </c:tx>
          <c:spPr>
            <a:solidFill>
              <a:srgbClr val="0070C0"/>
            </a:solidFill>
            <a:ln w="12919">
              <a:noFill/>
              <a:prstDash val="solid"/>
            </a:ln>
          </c:spPr>
          <c:invertIfNegative val="0"/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3"/>
                <c:pt idx="1">
                  <c:v>226.9</c:v>
                </c:pt>
                <c:pt idx="2">
                  <c:v>181.1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D-4B09-AE94-3BD30CFE1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758208"/>
        <c:axId val="358758600"/>
      </c:barChart>
      <c:catAx>
        <c:axId val="35875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230">
            <a:noFill/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58758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8758600"/>
        <c:scaling>
          <c:orientation val="minMax"/>
        </c:scaling>
        <c:delete val="0"/>
        <c:axPos val="l"/>
        <c:majorGridlines>
          <c:spPr>
            <a:ln w="12919">
              <a:solidFill>
                <a:srgbClr val="DEDDE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230">
            <a:noFill/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58758208"/>
        <c:crosses val="autoZero"/>
        <c:crossBetween val="between"/>
      </c:valAx>
      <c:spPr>
        <a:noFill/>
        <a:ln w="12919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79947572604738326"/>
          <c:y val="0.21431525816873573"/>
          <c:w val="0.18084850800038998"/>
          <c:h val="0.59391383329980241"/>
        </c:manualLayout>
      </c:layout>
      <c:overlay val="0"/>
      <c:spPr>
        <a:solidFill>
          <a:schemeClr val="bg1"/>
        </a:solidFill>
        <a:ln w="3230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Kaikki ensisijaishakijat</c:v>
                </c:pt>
              </c:strCache>
            </c:strRef>
          </c:tx>
          <c:spPr>
            <a:solidFill>
              <a:srgbClr val="8A0FA6"/>
            </a:solidFill>
            <a:ln w="6350">
              <a:solidFill>
                <a:srgbClr val="29282E"/>
              </a:solidFill>
            </a:ln>
            <a:effectLst/>
          </c:spPr>
          <c:invertIfNegative val="0"/>
          <c:cat>
            <c:strRef>
              <c:f>Taul1!$B$1:$AO$1</c:f>
              <c:strCache>
                <c:ptCount val="4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</c:strCache>
            </c:strRef>
          </c:cat>
          <c:val>
            <c:numRef>
              <c:f>Taul1!$B$2:$AO$2</c:f>
              <c:numCache>
                <c:formatCode>General</c:formatCode>
                <c:ptCount val="40"/>
                <c:pt idx="0">
                  <c:v>3850</c:v>
                </c:pt>
                <c:pt idx="1">
                  <c:v>4650</c:v>
                </c:pt>
                <c:pt idx="2">
                  <c:v>3850</c:v>
                </c:pt>
                <c:pt idx="3">
                  <c:v>3400</c:v>
                </c:pt>
                <c:pt idx="4">
                  <c:v>2900</c:v>
                </c:pt>
                <c:pt idx="5">
                  <c:v>2700</c:v>
                </c:pt>
                <c:pt idx="6">
                  <c:v>1750</c:v>
                </c:pt>
                <c:pt idx="7">
                  <c:v>2100</c:v>
                </c:pt>
                <c:pt idx="8">
                  <c:v>1800</c:v>
                </c:pt>
                <c:pt idx="9">
                  <c:v>1750</c:v>
                </c:pt>
                <c:pt idx="10">
                  <c:v>1730</c:v>
                </c:pt>
                <c:pt idx="11">
                  <c:v>1700</c:v>
                </c:pt>
                <c:pt idx="12">
                  <c:v>2300</c:v>
                </c:pt>
                <c:pt idx="13">
                  <c:v>2250</c:v>
                </c:pt>
                <c:pt idx="14">
                  <c:v>2700</c:v>
                </c:pt>
                <c:pt idx="15">
                  <c:v>2650</c:v>
                </c:pt>
                <c:pt idx="16">
                  <c:v>2600</c:v>
                </c:pt>
                <c:pt idx="17">
                  <c:v>2700</c:v>
                </c:pt>
                <c:pt idx="18">
                  <c:v>2270</c:v>
                </c:pt>
                <c:pt idx="19">
                  <c:v>2007</c:v>
                </c:pt>
                <c:pt idx="20">
                  <c:v>2112</c:v>
                </c:pt>
                <c:pt idx="21">
                  <c:v>2108</c:v>
                </c:pt>
                <c:pt idx="22">
                  <c:v>1781</c:v>
                </c:pt>
                <c:pt idx="23">
                  <c:v>1507</c:v>
                </c:pt>
                <c:pt idx="24">
                  <c:v>1667</c:v>
                </c:pt>
                <c:pt idx="25">
                  <c:v>2101</c:v>
                </c:pt>
                <c:pt idx="26">
                  <c:v>2699</c:v>
                </c:pt>
                <c:pt idx="27">
                  <c:v>3277</c:v>
                </c:pt>
                <c:pt idx="28">
                  <c:v>2724</c:v>
                </c:pt>
                <c:pt idx="29">
                  <c:v>2166</c:v>
                </c:pt>
                <c:pt idx="30">
                  <c:v>1979</c:v>
                </c:pt>
                <c:pt idx="31">
                  <c:v>1998</c:v>
                </c:pt>
                <c:pt idx="32">
                  <c:v>1733</c:v>
                </c:pt>
                <c:pt idx="33">
                  <c:v>1104</c:v>
                </c:pt>
                <c:pt idx="34">
                  <c:v>1050</c:v>
                </c:pt>
                <c:pt idx="35">
                  <c:v>1099</c:v>
                </c:pt>
                <c:pt idx="36">
                  <c:v>1052</c:v>
                </c:pt>
                <c:pt idx="37">
                  <c:v>1099</c:v>
                </c:pt>
                <c:pt idx="38">
                  <c:v>1138</c:v>
                </c:pt>
                <c:pt idx="39">
                  <c:v>1094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B6-432C-97AA-C8B932E76EDC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9.-lk ensisijaishakijat</c:v>
                </c:pt>
              </c:strCache>
            </c:strRef>
          </c:tx>
          <c:spPr>
            <a:solidFill>
              <a:srgbClr val="8A0FA6">
                <a:lumMod val="60000"/>
                <a:lumOff val="40000"/>
              </a:srgbClr>
            </a:solidFill>
            <a:ln>
              <a:solidFill>
                <a:srgbClr val="29282E"/>
              </a:solidFill>
            </a:ln>
            <a:effectLst/>
          </c:spPr>
          <c:invertIfNegative val="0"/>
          <c:cat>
            <c:strRef>
              <c:f>Taul1!$B$1:$AO$1</c:f>
              <c:strCache>
                <c:ptCount val="4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</c:strCache>
            </c:strRef>
          </c:cat>
          <c:val>
            <c:numRef>
              <c:f>Taul1!$B$3:$AO$3</c:f>
              <c:numCache>
                <c:formatCode>General</c:formatCode>
                <c:ptCount val="40"/>
                <c:pt idx="29">
                  <c:v>1707</c:v>
                </c:pt>
                <c:pt idx="30">
                  <c:v>1501</c:v>
                </c:pt>
                <c:pt idx="31">
                  <c:v>1533</c:v>
                </c:pt>
                <c:pt idx="32">
                  <c:v>1279</c:v>
                </c:pt>
                <c:pt idx="33">
                  <c:v>841</c:v>
                </c:pt>
                <c:pt idx="34">
                  <c:v>831</c:v>
                </c:pt>
                <c:pt idx="35">
                  <c:v>883</c:v>
                </c:pt>
                <c:pt idx="36">
                  <c:v>913</c:v>
                </c:pt>
                <c:pt idx="37">
                  <c:v>953</c:v>
                </c:pt>
                <c:pt idx="38">
                  <c:v>984</c:v>
                </c:pt>
                <c:pt idx="39">
                  <c:v>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B6-432C-97AA-C8B932E76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axId val="358746448"/>
        <c:axId val="358746840"/>
      </c:barChart>
      <c:lineChart>
        <c:grouping val="standard"/>
        <c:varyColors val="0"/>
        <c:ser>
          <c:idx val="2"/>
          <c:order val="2"/>
          <c:tx>
            <c:strRef>
              <c:f>Taul1!$A$4</c:f>
              <c:strCache>
                <c:ptCount val="1"/>
                <c:pt idx="0">
                  <c:v>Aloituspaikat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Taul1!$B$1:$AO$1</c:f>
              <c:strCache>
                <c:ptCount val="4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</c:strCache>
            </c:strRef>
          </c:cat>
          <c:val>
            <c:numRef>
              <c:f>Taul1!$B$4:$AO$4</c:f>
              <c:numCache>
                <c:formatCode>General</c:formatCode>
                <c:ptCount val="40"/>
                <c:pt idx="0">
                  <c:v>5576</c:v>
                </c:pt>
                <c:pt idx="1">
                  <c:v>5527</c:v>
                </c:pt>
                <c:pt idx="2">
                  <c:v>5352</c:v>
                </c:pt>
                <c:pt idx="3">
                  <c:v>5402</c:v>
                </c:pt>
                <c:pt idx="4">
                  <c:v>5342</c:v>
                </c:pt>
                <c:pt idx="5">
                  <c:v>4664</c:v>
                </c:pt>
                <c:pt idx="6">
                  <c:v>4475</c:v>
                </c:pt>
                <c:pt idx="7">
                  <c:v>4000</c:v>
                </c:pt>
                <c:pt idx="8">
                  <c:v>3759</c:v>
                </c:pt>
                <c:pt idx="9">
                  <c:v>3688</c:v>
                </c:pt>
                <c:pt idx="10">
                  <c:v>3315</c:v>
                </c:pt>
                <c:pt idx="11">
                  <c:v>3654</c:v>
                </c:pt>
                <c:pt idx="12">
                  <c:v>3691</c:v>
                </c:pt>
                <c:pt idx="13">
                  <c:v>3263</c:v>
                </c:pt>
                <c:pt idx="14">
                  <c:v>3166</c:v>
                </c:pt>
                <c:pt idx="15">
                  <c:v>3047</c:v>
                </c:pt>
                <c:pt idx="16">
                  <c:v>3164</c:v>
                </c:pt>
                <c:pt idx="17">
                  <c:v>3200</c:v>
                </c:pt>
                <c:pt idx="18">
                  <c:v>3215</c:v>
                </c:pt>
                <c:pt idx="19">
                  <c:v>3109</c:v>
                </c:pt>
                <c:pt idx="20">
                  <c:v>3201</c:v>
                </c:pt>
                <c:pt idx="21">
                  <c:v>3301</c:v>
                </c:pt>
                <c:pt idx="22">
                  <c:v>3181</c:v>
                </c:pt>
                <c:pt idx="23">
                  <c:v>3214</c:v>
                </c:pt>
                <c:pt idx="24">
                  <c:v>3530</c:v>
                </c:pt>
                <c:pt idx="25">
                  <c:v>3274</c:v>
                </c:pt>
                <c:pt idx="26">
                  <c:v>3175</c:v>
                </c:pt>
                <c:pt idx="27">
                  <c:v>3224</c:v>
                </c:pt>
                <c:pt idx="28">
                  <c:v>3207</c:v>
                </c:pt>
                <c:pt idx="29">
                  <c:v>3240</c:v>
                </c:pt>
                <c:pt idx="30">
                  <c:v>3196</c:v>
                </c:pt>
                <c:pt idx="31">
                  <c:v>3035</c:v>
                </c:pt>
                <c:pt idx="32">
                  <c:v>2997</c:v>
                </c:pt>
                <c:pt idx="33">
                  <c:v>2651</c:v>
                </c:pt>
                <c:pt idx="34">
                  <c:v>2468</c:v>
                </c:pt>
                <c:pt idx="35">
                  <c:v>2143</c:v>
                </c:pt>
                <c:pt idx="36">
                  <c:v>1957</c:v>
                </c:pt>
                <c:pt idx="37">
                  <c:v>2033</c:v>
                </c:pt>
                <c:pt idx="38">
                  <c:v>2038</c:v>
                </c:pt>
                <c:pt idx="39">
                  <c:v>2055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B6-432C-97AA-C8B932E76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746448"/>
        <c:axId val="358746840"/>
      </c:lineChart>
      <c:catAx>
        <c:axId val="35874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46840"/>
        <c:crosses val="autoZero"/>
        <c:auto val="1"/>
        <c:lblAlgn val="ctr"/>
        <c:lblOffset val="100"/>
        <c:noMultiLvlLbl val="0"/>
      </c:catAx>
      <c:valAx>
        <c:axId val="358746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4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10768852347214"/>
          <c:y val="0.901509936642371"/>
          <c:w val="0.613487428672151"/>
          <c:h val="9.7682227634844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41818450618348"/>
          <c:y val="5.7508102964404922E-2"/>
          <c:w val="0.74469076926710676"/>
          <c:h val="0.84096368009188338"/>
        </c:manualLayout>
      </c:layout>
      <c:barChart>
        <c:barDir val="bar"/>
        <c:grouping val="clustered"/>
        <c:varyColors val="0"/>
        <c:ser>
          <c:idx val="3"/>
          <c:order val="3"/>
          <c:tx>
            <c:strRef>
              <c:f>Taul1!$E$1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Taul1!$A$2:$A$20</c:f>
              <c:strCache>
                <c:ptCount val="18"/>
                <c:pt idx="0">
                  <c:v>Uusimaa (284)</c:v>
                </c:pt>
                <c:pt idx="1">
                  <c:v>Varsinais-Suomi (152)</c:v>
                </c:pt>
                <c:pt idx="2">
                  <c:v>Satakunta (104)</c:v>
                </c:pt>
                <c:pt idx="3">
                  <c:v>Kanta-Häme (78)</c:v>
                </c:pt>
                <c:pt idx="4">
                  <c:v>Pirkanmaa (237)</c:v>
                </c:pt>
                <c:pt idx="5">
                  <c:v>Päijät-Häme (62)</c:v>
                </c:pt>
                <c:pt idx="6">
                  <c:v>Kymenlaakso (42)</c:v>
                </c:pt>
                <c:pt idx="7">
                  <c:v>Etelä-Karjala (66)</c:v>
                </c:pt>
                <c:pt idx="8">
                  <c:v>Etelä-Savo (40)</c:v>
                </c:pt>
                <c:pt idx="9">
                  <c:v>Pohjois-Savo (130)</c:v>
                </c:pt>
                <c:pt idx="10">
                  <c:v>Pohjois-Karjala (101)</c:v>
                </c:pt>
                <c:pt idx="11">
                  <c:v>Keski-Suomi (78)</c:v>
                </c:pt>
                <c:pt idx="12">
                  <c:v>Etelä-Pohjanmaa (154)</c:v>
                </c:pt>
                <c:pt idx="13">
                  <c:v>Pohjanmaa (122)</c:v>
                </c:pt>
                <c:pt idx="14">
                  <c:v>Keski-Pohjanmaa (41)</c:v>
                </c:pt>
                <c:pt idx="15">
                  <c:v>Pohjois-Pohjanmaa (178)</c:v>
                </c:pt>
                <c:pt idx="16">
                  <c:v>Kainuu (25)</c:v>
                </c:pt>
                <c:pt idx="17">
                  <c:v>Lappi (78)</c:v>
                </c:pt>
              </c:strCache>
              <c:extLst/>
            </c:strRef>
          </c:cat>
          <c:val>
            <c:numRef>
              <c:f>Taul1!$E$2:$E$20</c:f>
              <c:numCache>
                <c:formatCode>General</c:formatCode>
                <c:ptCount val="18"/>
                <c:pt idx="0">
                  <c:v>130</c:v>
                </c:pt>
                <c:pt idx="1">
                  <c:v>78</c:v>
                </c:pt>
                <c:pt idx="2">
                  <c:v>41</c:v>
                </c:pt>
                <c:pt idx="3">
                  <c:v>78</c:v>
                </c:pt>
                <c:pt idx="4">
                  <c:v>112</c:v>
                </c:pt>
                <c:pt idx="5">
                  <c:v>38</c:v>
                </c:pt>
                <c:pt idx="6">
                  <c:v>29</c:v>
                </c:pt>
                <c:pt idx="7">
                  <c:v>29</c:v>
                </c:pt>
                <c:pt idx="8">
                  <c:v>23</c:v>
                </c:pt>
                <c:pt idx="9">
                  <c:v>90</c:v>
                </c:pt>
                <c:pt idx="10">
                  <c:v>53</c:v>
                </c:pt>
                <c:pt idx="11">
                  <c:v>54</c:v>
                </c:pt>
                <c:pt idx="12">
                  <c:v>89</c:v>
                </c:pt>
                <c:pt idx="13">
                  <c:v>75</c:v>
                </c:pt>
                <c:pt idx="14">
                  <c:v>24</c:v>
                </c:pt>
                <c:pt idx="15">
                  <c:v>120</c:v>
                </c:pt>
                <c:pt idx="16">
                  <c:v>22</c:v>
                </c:pt>
                <c:pt idx="17">
                  <c:v>57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0C7-432B-9973-119059675A53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B8"/>
            </a:solidFill>
            <a:ln>
              <a:noFill/>
            </a:ln>
            <a:effectLst/>
          </c:spPr>
          <c:invertIfNegative val="0"/>
          <c:cat>
            <c:strRef>
              <c:f>Taul1!$A$2:$A$20</c:f>
              <c:strCache>
                <c:ptCount val="18"/>
                <c:pt idx="0">
                  <c:v>Uusimaa (284)</c:v>
                </c:pt>
                <c:pt idx="1">
                  <c:v>Varsinais-Suomi (152)</c:v>
                </c:pt>
                <c:pt idx="2">
                  <c:v>Satakunta (104)</c:v>
                </c:pt>
                <c:pt idx="3">
                  <c:v>Kanta-Häme (78)</c:v>
                </c:pt>
                <c:pt idx="4">
                  <c:v>Pirkanmaa (237)</c:v>
                </c:pt>
                <c:pt idx="5">
                  <c:v>Päijät-Häme (62)</c:v>
                </c:pt>
                <c:pt idx="6">
                  <c:v>Kymenlaakso (42)</c:v>
                </c:pt>
                <c:pt idx="7">
                  <c:v>Etelä-Karjala (66)</c:v>
                </c:pt>
                <c:pt idx="8">
                  <c:v>Etelä-Savo (40)</c:v>
                </c:pt>
                <c:pt idx="9">
                  <c:v>Pohjois-Savo (130)</c:v>
                </c:pt>
                <c:pt idx="10">
                  <c:v>Pohjois-Karjala (101)</c:v>
                </c:pt>
                <c:pt idx="11">
                  <c:v>Keski-Suomi (78)</c:v>
                </c:pt>
                <c:pt idx="12">
                  <c:v>Etelä-Pohjanmaa (154)</c:v>
                </c:pt>
                <c:pt idx="13">
                  <c:v>Pohjanmaa (122)</c:v>
                </c:pt>
                <c:pt idx="14">
                  <c:v>Keski-Pohjanmaa (41)</c:v>
                </c:pt>
                <c:pt idx="15">
                  <c:v>Pohjois-Pohjanmaa (178)</c:v>
                </c:pt>
                <c:pt idx="16">
                  <c:v>Kainuu (25)</c:v>
                </c:pt>
                <c:pt idx="17">
                  <c:v>Lappi (78)</c:v>
                </c:pt>
              </c:strCache>
              <c:extLst/>
            </c:strRef>
          </c:cat>
          <c:val>
            <c:numRef>
              <c:f>Taul1!$F$2:$F$20</c:f>
              <c:numCache>
                <c:formatCode>General</c:formatCode>
                <c:ptCount val="18"/>
                <c:pt idx="0">
                  <c:v>146</c:v>
                </c:pt>
                <c:pt idx="1">
                  <c:v>78</c:v>
                </c:pt>
                <c:pt idx="2">
                  <c:v>58</c:v>
                </c:pt>
                <c:pt idx="3">
                  <c:v>57</c:v>
                </c:pt>
                <c:pt idx="4">
                  <c:v>119</c:v>
                </c:pt>
                <c:pt idx="5">
                  <c:v>37</c:v>
                </c:pt>
                <c:pt idx="6">
                  <c:v>33</c:v>
                </c:pt>
                <c:pt idx="7">
                  <c:v>50</c:v>
                </c:pt>
                <c:pt idx="8">
                  <c:v>16</c:v>
                </c:pt>
                <c:pt idx="9">
                  <c:v>80</c:v>
                </c:pt>
                <c:pt idx="10">
                  <c:v>59</c:v>
                </c:pt>
                <c:pt idx="11">
                  <c:v>61</c:v>
                </c:pt>
                <c:pt idx="12">
                  <c:v>76</c:v>
                </c:pt>
                <c:pt idx="13">
                  <c:v>78</c:v>
                </c:pt>
                <c:pt idx="14">
                  <c:v>30</c:v>
                </c:pt>
                <c:pt idx="15">
                  <c:v>137</c:v>
                </c:pt>
                <c:pt idx="16">
                  <c:v>19</c:v>
                </c:pt>
                <c:pt idx="17">
                  <c:v>48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529-4FD7-B6DA-AC2D220FC1BD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Taul1!$A$2:$A$20</c:f>
              <c:strCache>
                <c:ptCount val="18"/>
                <c:pt idx="0">
                  <c:v>Uusimaa (284)</c:v>
                </c:pt>
                <c:pt idx="1">
                  <c:v>Varsinais-Suomi (152)</c:v>
                </c:pt>
                <c:pt idx="2">
                  <c:v>Satakunta (104)</c:v>
                </c:pt>
                <c:pt idx="3">
                  <c:v>Kanta-Häme (78)</c:v>
                </c:pt>
                <c:pt idx="4">
                  <c:v>Pirkanmaa (237)</c:v>
                </c:pt>
                <c:pt idx="5">
                  <c:v>Päijät-Häme (62)</c:v>
                </c:pt>
                <c:pt idx="6">
                  <c:v>Kymenlaakso (42)</c:v>
                </c:pt>
                <c:pt idx="7">
                  <c:v>Etelä-Karjala (66)</c:v>
                </c:pt>
                <c:pt idx="8">
                  <c:v>Etelä-Savo (40)</c:v>
                </c:pt>
                <c:pt idx="9">
                  <c:v>Pohjois-Savo (130)</c:v>
                </c:pt>
                <c:pt idx="10">
                  <c:v>Pohjois-Karjala (101)</c:v>
                </c:pt>
                <c:pt idx="11">
                  <c:v>Keski-Suomi (78)</c:v>
                </c:pt>
                <c:pt idx="12">
                  <c:v>Etelä-Pohjanmaa (154)</c:v>
                </c:pt>
                <c:pt idx="13">
                  <c:v>Pohjanmaa (122)</c:v>
                </c:pt>
                <c:pt idx="14">
                  <c:v>Keski-Pohjanmaa (41)</c:v>
                </c:pt>
                <c:pt idx="15">
                  <c:v>Pohjois-Pohjanmaa (178)</c:v>
                </c:pt>
                <c:pt idx="16">
                  <c:v>Kainuu (25)</c:v>
                </c:pt>
                <c:pt idx="17">
                  <c:v>Lappi (78)</c:v>
                </c:pt>
              </c:strCache>
              <c:extLst/>
            </c:strRef>
          </c:cat>
          <c:val>
            <c:numRef>
              <c:f>Taul1!$G$2:$G$20</c:f>
              <c:numCache>
                <c:formatCode>General</c:formatCode>
                <c:ptCount val="18"/>
                <c:pt idx="0">
                  <c:v>156</c:v>
                </c:pt>
                <c:pt idx="1">
                  <c:v>65</c:v>
                </c:pt>
                <c:pt idx="2">
                  <c:v>40</c:v>
                </c:pt>
                <c:pt idx="3">
                  <c:v>51</c:v>
                </c:pt>
                <c:pt idx="4">
                  <c:v>133</c:v>
                </c:pt>
                <c:pt idx="5">
                  <c:v>39</c:v>
                </c:pt>
                <c:pt idx="6">
                  <c:v>33</c:v>
                </c:pt>
                <c:pt idx="7">
                  <c:v>46</c:v>
                </c:pt>
                <c:pt idx="8">
                  <c:v>29</c:v>
                </c:pt>
                <c:pt idx="9">
                  <c:v>65</c:v>
                </c:pt>
                <c:pt idx="10">
                  <c:v>64</c:v>
                </c:pt>
                <c:pt idx="11">
                  <c:v>62</c:v>
                </c:pt>
                <c:pt idx="12">
                  <c:v>71</c:v>
                </c:pt>
                <c:pt idx="13">
                  <c:v>91</c:v>
                </c:pt>
                <c:pt idx="14">
                  <c:v>29</c:v>
                </c:pt>
                <c:pt idx="15">
                  <c:v>97</c:v>
                </c:pt>
                <c:pt idx="16">
                  <c:v>21</c:v>
                </c:pt>
                <c:pt idx="17">
                  <c:v>44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1BD-4C83-B9DA-47A047BF0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8"/>
        <c:axId val="358759384"/>
        <c:axId val="35875977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rgbClr val="DEDDE1"/>
                  </a:solidFill>
                  <a:ln>
                    <a:solidFill>
                      <a:srgbClr val="000000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Taul1!$A$2:$A$20</c15:sqref>
                        </c15:formulaRef>
                      </c:ext>
                    </c:extLst>
                    <c:strCache>
                      <c:ptCount val="18"/>
                      <c:pt idx="0">
                        <c:v>Uusimaa (284)</c:v>
                      </c:pt>
                      <c:pt idx="1">
                        <c:v>Varsinais-Suomi (152)</c:v>
                      </c:pt>
                      <c:pt idx="2">
                        <c:v>Satakunta (104)</c:v>
                      </c:pt>
                      <c:pt idx="3">
                        <c:v>Kanta-Häme (78)</c:v>
                      </c:pt>
                      <c:pt idx="4">
                        <c:v>Pirkanmaa (237)</c:v>
                      </c:pt>
                      <c:pt idx="5">
                        <c:v>Päijät-Häme (62)</c:v>
                      </c:pt>
                      <c:pt idx="6">
                        <c:v>Kymenlaakso (42)</c:v>
                      </c:pt>
                      <c:pt idx="7">
                        <c:v>Etelä-Karjala (66)</c:v>
                      </c:pt>
                      <c:pt idx="8">
                        <c:v>Etelä-Savo (40)</c:v>
                      </c:pt>
                      <c:pt idx="9">
                        <c:v>Pohjois-Savo (130)</c:v>
                      </c:pt>
                      <c:pt idx="10">
                        <c:v>Pohjois-Karjala (101)</c:v>
                      </c:pt>
                      <c:pt idx="11">
                        <c:v>Keski-Suomi (78)</c:v>
                      </c:pt>
                      <c:pt idx="12">
                        <c:v>Etelä-Pohjanmaa (154)</c:v>
                      </c:pt>
                      <c:pt idx="13">
                        <c:v>Pohjanmaa (122)</c:v>
                      </c:pt>
                      <c:pt idx="14">
                        <c:v>Keski-Pohjanmaa (41)</c:v>
                      </c:pt>
                      <c:pt idx="15">
                        <c:v>Pohjois-Pohjanmaa (178)</c:v>
                      </c:pt>
                      <c:pt idx="16">
                        <c:v>Kainuu (25)</c:v>
                      </c:pt>
                      <c:pt idx="17">
                        <c:v>Lappi (78)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Taul1!$B$2:$B$20</c15:sqref>
                        </c15:formulaRef>
                      </c:ext>
                    </c:extLst>
                    <c:numCache>
                      <c:formatCode>0</c:formatCode>
                      <c:ptCount val="18"/>
                      <c:pt idx="0">
                        <c:v>107</c:v>
                      </c:pt>
                      <c:pt idx="1">
                        <c:v>53</c:v>
                      </c:pt>
                      <c:pt idx="2">
                        <c:v>48</c:v>
                      </c:pt>
                      <c:pt idx="3">
                        <c:v>21</c:v>
                      </c:pt>
                      <c:pt idx="4">
                        <c:v>110</c:v>
                      </c:pt>
                      <c:pt idx="5">
                        <c:v>44</c:v>
                      </c:pt>
                      <c:pt idx="6">
                        <c:v>26</c:v>
                      </c:pt>
                      <c:pt idx="7">
                        <c:v>33</c:v>
                      </c:pt>
                      <c:pt idx="8">
                        <c:v>45</c:v>
                      </c:pt>
                      <c:pt idx="9">
                        <c:v>83</c:v>
                      </c:pt>
                      <c:pt idx="10">
                        <c:v>41</c:v>
                      </c:pt>
                      <c:pt idx="11">
                        <c:v>43</c:v>
                      </c:pt>
                      <c:pt idx="12">
                        <c:v>57</c:v>
                      </c:pt>
                      <c:pt idx="13">
                        <c:v>105</c:v>
                      </c:pt>
                      <c:pt idx="14">
                        <c:v>17</c:v>
                      </c:pt>
                      <c:pt idx="15">
                        <c:v>112</c:v>
                      </c:pt>
                      <c:pt idx="16">
                        <c:v>24</c:v>
                      </c:pt>
                      <c:pt idx="17">
                        <c:v>64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66A9-4BA9-9336-9D8287F8076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Taul1!$C$1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Taul1!$A$2:$A$20</c15:sqref>
                        </c15:formulaRef>
                      </c:ext>
                    </c:extLst>
                    <c:strCache>
                      <c:ptCount val="18"/>
                      <c:pt idx="0">
                        <c:v>Uusimaa (284)</c:v>
                      </c:pt>
                      <c:pt idx="1">
                        <c:v>Varsinais-Suomi (152)</c:v>
                      </c:pt>
                      <c:pt idx="2">
                        <c:v>Satakunta (104)</c:v>
                      </c:pt>
                      <c:pt idx="3">
                        <c:v>Kanta-Häme (78)</c:v>
                      </c:pt>
                      <c:pt idx="4">
                        <c:v>Pirkanmaa (237)</c:v>
                      </c:pt>
                      <c:pt idx="5">
                        <c:v>Päijät-Häme (62)</c:v>
                      </c:pt>
                      <c:pt idx="6">
                        <c:v>Kymenlaakso (42)</c:v>
                      </c:pt>
                      <c:pt idx="7">
                        <c:v>Etelä-Karjala (66)</c:v>
                      </c:pt>
                      <c:pt idx="8">
                        <c:v>Etelä-Savo (40)</c:v>
                      </c:pt>
                      <c:pt idx="9">
                        <c:v>Pohjois-Savo (130)</c:v>
                      </c:pt>
                      <c:pt idx="10">
                        <c:v>Pohjois-Karjala (101)</c:v>
                      </c:pt>
                      <c:pt idx="11">
                        <c:v>Keski-Suomi (78)</c:v>
                      </c:pt>
                      <c:pt idx="12">
                        <c:v>Etelä-Pohjanmaa (154)</c:v>
                      </c:pt>
                      <c:pt idx="13">
                        <c:v>Pohjanmaa (122)</c:v>
                      </c:pt>
                      <c:pt idx="14">
                        <c:v>Keski-Pohjanmaa (41)</c:v>
                      </c:pt>
                      <c:pt idx="15">
                        <c:v>Pohjois-Pohjanmaa (178)</c:v>
                      </c:pt>
                      <c:pt idx="16">
                        <c:v>Kainuu (25)</c:v>
                      </c:pt>
                      <c:pt idx="17">
                        <c:v>Lappi (78)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Taul1!$C$2:$C$20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148</c:v>
                      </c:pt>
                      <c:pt idx="1">
                        <c:v>77</c:v>
                      </c:pt>
                      <c:pt idx="2">
                        <c:v>56</c:v>
                      </c:pt>
                      <c:pt idx="3">
                        <c:v>47</c:v>
                      </c:pt>
                      <c:pt idx="4">
                        <c:v>114</c:v>
                      </c:pt>
                      <c:pt idx="5">
                        <c:v>47</c:v>
                      </c:pt>
                      <c:pt idx="6">
                        <c:v>24</c:v>
                      </c:pt>
                      <c:pt idx="7">
                        <c:v>42</c:v>
                      </c:pt>
                      <c:pt idx="8">
                        <c:v>20</c:v>
                      </c:pt>
                      <c:pt idx="9">
                        <c:v>71</c:v>
                      </c:pt>
                      <c:pt idx="10">
                        <c:v>49</c:v>
                      </c:pt>
                      <c:pt idx="11">
                        <c:v>36</c:v>
                      </c:pt>
                      <c:pt idx="12">
                        <c:v>68</c:v>
                      </c:pt>
                      <c:pt idx="13">
                        <c:v>75</c:v>
                      </c:pt>
                      <c:pt idx="14">
                        <c:v>27</c:v>
                      </c:pt>
                      <c:pt idx="15">
                        <c:v>118</c:v>
                      </c:pt>
                      <c:pt idx="16">
                        <c:v>17</c:v>
                      </c:pt>
                      <c:pt idx="17">
                        <c:v>63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66A9-4BA9-9336-9D8287F8076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Taul1!$A$2:$A$20</c15:sqref>
                        </c15:formulaRef>
                      </c:ext>
                    </c:extLst>
                    <c:strCache>
                      <c:ptCount val="18"/>
                      <c:pt idx="0">
                        <c:v>Uusimaa (284)</c:v>
                      </c:pt>
                      <c:pt idx="1">
                        <c:v>Varsinais-Suomi (152)</c:v>
                      </c:pt>
                      <c:pt idx="2">
                        <c:v>Satakunta (104)</c:v>
                      </c:pt>
                      <c:pt idx="3">
                        <c:v>Kanta-Häme (78)</c:v>
                      </c:pt>
                      <c:pt idx="4">
                        <c:v>Pirkanmaa (237)</c:v>
                      </c:pt>
                      <c:pt idx="5">
                        <c:v>Päijät-Häme (62)</c:v>
                      </c:pt>
                      <c:pt idx="6">
                        <c:v>Kymenlaakso (42)</c:v>
                      </c:pt>
                      <c:pt idx="7">
                        <c:v>Etelä-Karjala (66)</c:v>
                      </c:pt>
                      <c:pt idx="8">
                        <c:v>Etelä-Savo (40)</c:v>
                      </c:pt>
                      <c:pt idx="9">
                        <c:v>Pohjois-Savo (130)</c:v>
                      </c:pt>
                      <c:pt idx="10">
                        <c:v>Pohjois-Karjala (101)</c:v>
                      </c:pt>
                      <c:pt idx="11">
                        <c:v>Keski-Suomi (78)</c:v>
                      </c:pt>
                      <c:pt idx="12">
                        <c:v>Etelä-Pohjanmaa (154)</c:v>
                      </c:pt>
                      <c:pt idx="13">
                        <c:v>Pohjanmaa (122)</c:v>
                      </c:pt>
                      <c:pt idx="14">
                        <c:v>Keski-Pohjanmaa (41)</c:v>
                      </c:pt>
                      <c:pt idx="15">
                        <c:v>Pohjois-Pohjanmaa (178)</c:v>
                      </c:pt>
                      <c:pt idx="16">
                        <c:v>Kainuu (25)</c:v>
                      </c:pt>
                      <c:pt idx="17">
                        <c:v>Lappi (78)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112</c:v>
                      </c:pt>
                      <c:pt idx="1">
                        <c:v>81</c:v>
                      </c:pt>
                      <c:pt idx="2">
                        <c:v>49</c:v>
                      </c:pt>
                      <c:pt idx="3">
                        <c:v>25</c:v>
                      </c:pt>
                      <c:pt idx="4">
                        <c:v>94</c:v>
                      </c:pt>
                      <c:pt idx="5">
                        <c:v>40</c:v>
                      </c:pt>
                      <c:pt idx="6">
                        <c:v>19</c:v>
                      </c:pt>
                      <c:pt idx="7">
                        <c:v>23</c:v>
                      </c:pt>
                      <c:pt idx="8">
                        <c:v>20</c:v>
                      </c:pt>
                      <c:pt idx="9">
                        <c:v>82</c:v>
                      </c:pt>
                      <c:pt idx="10">
                        <c:v>49</c:v>
                      </c:pt>
                      <c:pt idx="11">
                        <c:v>54</c:v>
                      </c:pt>
                      <c:pt idx="12">
                        <c:v>75</c:v>
                      </c:pt>
                      <c:pt idx="13">
                        <c:v>66</c:v>
                      </c:pt>
                      <c:pt idx="14">
                        <c:v>28</c:v>
                      </c:pt>
                      <c:pt idx="15">
                        <c:v>130</c:v>
                      </c:pt>
                      <c:pt idx="16">
                        <c:v>35</c:v>
                      </c:pt>
                      <c:pt idx="17">
                        <c:v>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D160-418F-B565-20897094105F}"/>
                  </c:ext>
                </c:extLst>
              </c15:ser>
            </c15:filteredBarSeries>
          </c:ext>
        </c:extLst>
      </c:barChart>
      <c:catAx>
        <c:axId val="358759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9776"/>
        <c:crosses val="autoZero"/>
        <c:auto val="1"/>
        <c:lblAlgn val="ctr"/>
        <c:lblOffset val="100"/>
        <c:noMultiLvlLbl val="0"/>
      </c:catAx>
      <c:valAx>
        <c:axId val="358759776"/>
        <c:scaling>
          <c:orientation val="minMax"/>
          <c:max val="16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solidFill>
            <a:srgbClr val="FFFFFF"/>
          </a:solidFill>
          <a:ln w="127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9384"/>
        <c:crosses val="autoZero"/>
        <c:crossBetween val="between"/>
        <c:majorUnit val="20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210497608752141"/>
          <c:y val="0.58056069454440662"/>
          <c:w val="0.18472787130607693"/>
          <c:h val="5.65148712175150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latin typeface="Calibri" panose="020F050202020403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v>Ammatillinen</c:v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Taul1!$B$2:$J$2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Taul1!$B$8:$J$8</c:f>
              <c:numCache>
                <c:formatCode>#,##0</c:formatCode>
                <c:ptCount val="9"/>
                <c:pt idx="0">
                  <c:v>1674</c:v>
                </c:pt>
                <c:pt idx="1">
                  <c:v>1887</c:v>
                </c:pt>
                <c:pt idx="2">
                  <c:v>2001</c:v>
                </c:pt>
                <c:pt idx="3">
                  <c:v>2505</c:v>
                </c:pt>
                <c:pt idx="4">
                  <c:v>3066</c:v>
                </c:pt>
                <c:pt idx="5">
                  <c:v>3951</c:v>
                </c:pt>
                <c:pt idx="6">
                  <c:v>4743</c:v>
                </c:pt>
                <c:pt idx="7">
                  <c:v>6063</c:v>
                </c:pt>
                <c:pt idx="8">
                  <c:v>6579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C3-412A-8447-2698F9F733A0}"/>
            </c:ext>
          </c:extLst>
        </c:ser>
        <c:ser>
          <c:idx val="1"/>
          <c:order val="1"/>
          <c:tx>
            <c:v>AMK</c:v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Taul1!$B$2:$J$2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Taul1!$B$24:$J$24</c:f>
              <c:numCache>
                <c:formatCode>#,##0</c:formatCode>
                <c:ptCount val="9"/>
                <c:pt idx="0">
                  <c:v>3102</c:v>
                </c:pt>
                <c:pt idx="1">
                  <c:v>3450</c:v>
                </c:pt>
                <c:pt idx="2">
                  <c:v>3582</c:v>
                </c:pt>
                <c:pt idx="3">
                  <c:v>3642</c:v>
                </c:pt>
                <c:pt idx="4">
                  <c:v>3660</c:v>
                </c:pt>
                <c:pt idx="5">
                  <c:v>3720</c:v>
                </c:pt>
                <c:pt idx="6">
                  <c:v>3669</c:v>
                </c:pt>
                <c:pt idx="7">
                  <c:v>3384</c:v>
                </c:pt>
                <c:pt idx="8">
                  <c:v>3318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C3-412A-8447-2698F9F733A0}"/>
            </c:ext>
          </c:extLst>
        </c:ser>
        <c:ser>
          <c:idx val="2"/>
          <c:order val="2"/>
          <c:tx>
            <c:v>YO</c:v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Taul1!$B$2:$J$2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Taul1!$B$40:$J$40</c:f>
              <c:numCache>
                <c:formatCode>#,##0</c:formatCode>
                <c:ptCount val="9"/>
                <c:pt idx="0">
                  <c:v>2814</c:v>
                </c:pt>
                <c:pt idx="1">
                  <c:v>3204</c:v>
                </c:pt>
                <c:pt idx="2">
                  <c:v>3576</c:v>
                </c:pt>
                <c:pt idx="3">
                  <c:v>3780</c:v>
                </c:pt>
                <c:pt idx="4">
                  <c:v>3822</c:v>
                </c:pt>
                <c:pt idx="5">
                  <c:v>3813</c:v>
                </c:pt>
                <c:pt idx="6">
                  <c:v>4098</c:v>
                </c:pt>
                <c:pt idx="7">
                  <c:v>3987</c:v>
                </c:pt>
                <c:pt idx="8">
                  <c:v>4227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C3-412A-8447-2698F9F73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8841536"/>
        <c:axId val="1028845472"/>
      </c:areaChart>
      <c:catAx>
        <c:axId val="102884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28845472"/>
        <c:crosses val="autoZero"/>
        <c:auto val="1"/>
        <c:lblAlgn val="ctr"/>
        <c:lblOffset val="100"/>
        <c:noMultiLvlLbl val="0"/>
      </c:catAx>
      <c:valAx>
        <c:axId val="1028845472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rgbClr val="DEDDE1"/>
              </a:solidFill>
              <a:round/>
              <a:headEnd type="diamond" w="med" len="sm"/>
              <a:tailEnd type="diamond" w="med" len="sm"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288415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Taul1!$B$2:$B$6</c:f>
              <c:numCache>
                <c:formatCode>#,##0.0</c:formatCode>
                <c:ptCount val="5"/>
                <c:pt idx="0">
                  <c:v>1.2234741134996889</c:v>
                </c:pt>
                <c:pt idx="1">
                  <c:v>3.4785265363128488</c:v>
                </c:pt>
                <c:pt idx="2">
                  <c:v>3.8442808444813661</c:v>
                </c:pt>
                <c:pt idx="3">
                  <c:v>6.3680553290053172</c:v>
                </c:pt>
                <c:pt idx="4">
                  <c:v>2.5784799246920147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42-44F7-A6BE-A0671B97C9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Taul1!$C$2:$C$6</c:f>
              <c:numCache>
                <c:formatCode>#,##0.0</c:formatCode>
                <c:ptCount val="5"/>
                <c:pt idx="0">
                  <c:v>1.27</c:v>
                </c:pt>
                <c:pt idx="1">
                  <c:v>3.9</c:v>
                </c:pt>
                <c:pt idx="2">
                  <c:v>4.43</c:v>
                </c:pt>
                <c:pt idx="3">
                  <c:v>6.95</c:v>
                </c:pt>
                <c:pt idx="4">
                  <c:v>2.71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42-44F7-A6BE-A0671B97C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4"/>
        <c:axId val="445080216"/>
        <c:axId val="445083496"/>
      </c:barChart>
      <c:catAx>
        <c:axId val="44508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5083496"/>
        <c:crosses val="autoZero"/>
        <c:auto val="1"/>
        <c:lblAlgn val="ctr"/>
        <c:lblOffset val="100"/>
        <c:noMultiLvlLbl val="0"/>
      </c:catAx>
      <c:valAx>
        <c:axId val="44508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508021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Ei ammatillista tutkintoa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Taul1!$B$2:$B$9</c:f>
              <c:numCache>
                <c:formatCode>0.0</c:formatCode>
                <c:ptCount val="8"/>
                <c:pt idx="0">
                  <c:v>20.100000000000001</c:v>
                </c:pt>
                <c:pt idx="1">
                  <c:v>17.100000000000001</c:v>
                </c:pt>
                <c:pt idx="2">
                  <c:v>15.4</c:v>
                </c:pt>
                <c:pt idx="3">
                  <c:v>14.9</c:v>
                </c:pt>
                <c:pt idx="4">
                  <c:v>14.7</c:v>
                </c:pt>
                <c:pt idx="5" formatCode="General">
                  <c:v>14.2</c:v>
                </c:pt>
                <c:pt idx="6" formatCode="General">
                  <c:v>14.1</c:v>
                </c:pt>
                <c:pt idx="7">
                  <c:v>13.159671683447623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62-451E-8EA3-CC7543AB37D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Ammatillinen toinen aste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Taul1!$C$2:$C$9</c:f>
              <c:numCache>
                <c:formatCode>0.0</c:formatCode>
                <c:ptCount val="8"/>
                <c:pt idx="0">
                  <c:v>36.700000000000003</c:v>
                </c:pt>
                <c:pt idx="1">
                  <c:v>35.299999999999997</c:v>
                </c:pt>
                <c:pt idx="2">
                  <c:v>35.1</c:v>
                </c:pt>
                <c:pt idx="3">
                  <c:v>32.9</c:v>
                </c:pt>
                <c:pt idx="4">
                  <c:v>32.4</c:v>
                </c:pt>
                <c:pt idx="5" formatCode="General">
                  <c:v>32.299999999999997</c:v>
                </c:pt>
                <c:pt idx="6" formatCode="General">
                  <c:v>32.9</c:v>
                </c:pt>
                <c:pt idx="7">
                  <c:v>32.70598562489684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62-451E-8EA3-CC7543AB37D5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Alin korkea-aste (esim. teknikko)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Taul1!$D$2:$D$9</c:f>
              <c:numCache>
                <c:formatCode>0.0</c:formatCode>
                <c:ptCount val="8"/>
                <c:pt idx="0">
                  <c:v>12.6</c:v>
                </c:pt>
                <c:pt idx="1">
                  <c:v>11.6</c:v>
                </c:pt>
                <c:pt idx="2">
                  <c:v>10.4</c:v>
                </c:pt>
                <c:pt idx="3">
                  <c:v>10.1</c:v>
                </c:pt>
                <c:pt idx="4">
                  <c:v>9.6</c:v>
                </c:pt>
                <c:pt idx="5" formatCode="General">
                  <c:v>9.1</c:v>
                </c:pt>
                <c:pt idx="6" formatCode="General">
                  <c:v>8.4</c:v>
                </c:pt>
                <c:pt idx="7">
                  <c:v>7.8804225500052523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62-451E-8EA3-CC7543AB37D5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Alempi korkea-aste (AMK), esim. ins.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Taul1!$E$2:$E$9</c:f>
              <c:numCache>
                <c:formatCode>0.0</c:formatCode>
                <c:ptCount val="8"/>
                <c:pt idx="0">
                  <c:v>17.3</c:v>
                </c:pt>
                <c:pt idx="1">
                  <c:v>19.899999999999999</c:v>
                </c:pt>
                <c:pt idx="2">
                  <c:v>21.8</c:v>
                </c:pt>
                <c:pt idx="3">
                  <c:v>23.1</c:v>
                </c:pt>
                <c:pt idx="4">
                  <c:v>23.8</c:v>
                </c:pt>
                <c:pt idx="5">
                  <c:v>24.3</c:v>
                </c:pt>
                <c:pt idx="6">
                  <c:v>24.5</c:v>
                </c:pt>
                <c:pt idx="7">
                  <c:v>25.342496586288132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62-451E-8EA3-CC7543AB37D5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Ylempi korkea-aste, esim. DI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Taul1!$F$2:$F$9</c:f>
              <c:numCache>
                <c:formatCode>0.0</c:formatCode>
                <c:ptCount val="8"/>
                <c:pt idx="0">
                  <c:v>12.7</c:v>
                </c:pt>
                <c:pt idx="1">
                  <c:v>15.4</c:v>
                </c:pt>
                <c:pt idx="2">
                  <c:v>16.5</c:v>
                </c:pt>
                <c:pt idx="3">
                  <c:v>18.100000000000001</c:v>
                </c:pt>
                <c:pt idx="4">
                  <c:v>18.600000000000001</c:v>
                </c:pt>
                <c:pt idx="5">
                  <c:v>19</c:v>
                </c:pt>
                <c:pt idx="6">
                  <c:v>19.100000000000001</c:v>
                </c:pt>
                <c:pt idx="7">
                  <c:v>19.824287622105846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62-451E-8EA3-CC7543AB37D5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Jatkotutkinto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Taul1!$A$2:$A$9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Taul1!$G$2:$G$9</c:f>
              <c:numCache>
                <c:formatCode>0.0</c:formatCode>
                <c:ptCount val="8"/>
                <c:pt idx="0">
                  <c:v>0.7</c:v>
                </c:pt>
                <c:pt idx="1">
                  <c:v>0.8</c:v>
                </c:pt>
                <c:pt idx="2">
                  <c:v>0.8</c:v>
                </c:pt>
                <c:pt idx="3">
                  <c:v>0.9</c:v>
                </c:pt>
                <c:pt idx="4">
                  <c:v>0.9</c:v>
                </c:pt>
                <c:pt idx="5">
                  <c:v>1</c:v>
                </c:pt>
                <c:pt idx="6">
                  <c:v>1</c:v>
                </c:pt>
                <c:pt idx="7">
                  <c:v>1.087135933256306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62-451E-8EA3-CC7543AB37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713359488"/>
        <c:axId val="713358504"/>
      </c:barChart>
      <c:catAx>
        <c:axId val="71335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3358504"/>
        <c:crosses val="autoZero"/>
        <c:auto val="1"/>
        <c:lblAlgn val="ctr"/>
        <c:lblOffset val="100"/>
        <c:noMultiLvlLbl val="0"/>
      </c:catAx>
      <c:valAx>
        <c:axId val="713358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335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Ei ammatillista tutkintoa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11.4</c:v>
                </c:pt>
                <c:pt idx="1">
                  <c:v>14.2</c:v>
                </c:pt>
                <c:pt idx="2">
                  <c:v>13.1</c:v>
                </c:pt>
                <c:pt idx="3">
                  <c:v>15.6</c:v>
                </c:pt>
                <c:pt idx="4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F-48D4-B18B-BC8AE4BCBE3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Ammatillinen toinen aste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61.2</c:v>
                </c:pt>
                <c:pt idx="1">
                  <c:v>50.9</c:v>
                </c:pt>
                <c:pt idx="2">
                  <c:v>31.4</c:v>
                </c:pt>
                <c:pt idx="3">
                  <c:v>11.3</c:v>
                </c:pt>
                <c:pt idx="4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3F-48D4-B18B-BC8AE4BCBE3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Alin korkea-aste (esim. teknikko)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Taul1!$D$2:$D$6</c:f>
              <c:numCache>
                <c:formatCode>General</c:formatCode>
                <c:ptCount val="5"/>
                <c:pt idx="0">
                  <c:v>6.7</c:v>
                </c:pt>
                <c:pt idx="1">
                  <c:v>6.7</c:v>
                </c:pt>
                <c:pt idx="2">
                  <c:v>7.9</c:v>
                </c:pt>
                <c:pt idx="3">
                  <c:v>8.6999999999999993</c:v>
                </c:pt>
                <c:pt idx="4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F-48D4-B18B-BC8AE4BCBE37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Alempi korkea-aste (AMK), esim. ins.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Taul1!$E$2:$E$6</c:f>
              <c:numCache>
                <c:formatCode>General</c:formatCode>
                <c:ptCount val="5"/>
                <c:pt idx="0">
                  <c:v>12.2</c:v>
                </c:pt>
                <c:pt idx="1">
                  <c:v>17.2</c:v>
                </c:pt>
                <c:pt idx="2">
                  <c:v>23.3</c:v>
                </c:pt>
                <c:pt idx="3">
                  <c:v>31.8</c:v>
                </c:pt>
                <c:pt idx="4">
                  <c:v>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3F-48D4-B18B-BC8AE4BCBE37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Ylempi korkea-aste, esim. DI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Taul1!$F$2:$F$6</c:f>
              <c:numCache>
                <c:formatCode>General</c:formatCode>
                <c:ptCount val="5"/>
                <c:pt idx="0">
                  <c:v>8.1</c:v>
                </c:pt>
                <c:pt idx="1">
                  <c:v>10.5</c:v>
                </c:pt>
                <c:pt idx="2">
                  <c:v>22.3</c:v>
                </c:pt>
                <c:pt idx="3">
                  <c:v>31.1</c:v>
                </c:pt>
                <c:pt idx="4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3F-48D4-B18B-BC8AE4BCBE37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Jatkotutkinto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Taul1!$G$2:$G$6</c:f>
              <c:numCache>
                <c:formatCode>General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2.1</c:v>
                </c:pt>
                <c:pt idx="3">
                  <c:v>1.6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3F-48D4-B18B-BC8AE4BCB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71077152"/>
        <c:axId val="671077480"/>
      </c:barChart>
      <c:catAx>
        <c:axId val="67107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1077480"/>
        <c:crosses val="autoZero"/>
        <c:auto val="1"/>
        <c:lblAlgn val="ctr"/>
        <c:lblOffset val="100"/>
        <c:noMultiLvlLbl val="0"/>
      </c:catAx>
      <c:valAx>
        <c:axId val="671077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107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Taul1!$B$2:$B$26</c:f>
              <c:numCache>
                <c:formatCode>General</c:formatCode>
                <c:ptCount val="25"/>
                <c:pt idx="0">
                  <c:v>-1725.0472980454797</c:v>
                </c:pt>
                <c:pt idx="1">
                  <c:v>-2772.9277301111724</c:v>
                </c:pt>
                <c:pt idx="2">
                  <c:v>500</c:v>
                </c:pt>
                <c:pt idx="3">
                  <c:v>1464.6108658704907</c:v>
                </c:pt>
                <c:pt idx="4">
                  <c:v>-1043.8445894536562</c:v>
                </c:pt>
                <c:pt idx="5">
                  <c:v>-2242.6661510239355</c:v>
                </c:pt>
                <c:pt idx="6">
                  <c:v>-423.86039099266054</c:v>
                </c:pt>
                <c:pt idx="7">
                  <c:v>783.61812865873799</c:v>
                </c:pt>
                <c:pt idx="8">
                  <c:v>-1880.5028571592993</c:v>
                </c:pt>
                <c:pt idx="9">
                  <c:v>577.85174448625185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  <c:pt idx="22">
                  <c:v>-379</c:v>
                </c:pt>
                <c:pt idx="23">
                  <c:v>-2512</c:v>
                </c:pt>
                <c:pt idx="24">
                  <c:v>-1443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34-43C0-B975-2B0265A955B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Taul1!$C$2:$C$26</c:f>
              <c:numCache>
                <c:formatCode>#,##0</c:formatCode>
                <c:ptCount val="25"/>
                <c:pt idx="0">
                  <c:v>6039.6008389420494</c:v>
                </c:pt>
                <c:pt idx="1">
                  <c:v>4797.7897681127743</c:v>
                </c:pt>
                <c:pt idx="2">
                  <c:v>7851.4313289360571</c:v>
                </c:pt>
                <c:pt idx="3">
                  <c:v>6685.9122554600544</c:v>
                </c:pt>
                <c:pt idx="4" formatCode="General">
                  <c:v>7700</c:v>
                </c:pt>
                <c:pt idx="5">
                  <c:v>6176.3555772662821</c:v>
                </c:pt>
                <c:pt idx="6">
                  <c:v>7537.782188740196</c:v>
                </c:pt>
                <c:pt idx="7">
                  <c:v>6857.0390325418875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  <c:pt idx="22">
                  <c:v>10400</c:v>
                </c:pt>
                <c:pt idx="23" formatCode="General">
                  <c:v>5900</c:v>
                </c:pt>
                <c:pt idx="24" formatCode="General">
                  <c:v>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34-43C0-B975-2B0265A95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403541862351988E-2"/>
          <c:y val="5.4502466874448915E-2"/>
          <c:w val="0.89992105254298349"/>
          <c:h val="0.75536511728124778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Toteutunut eläköityminen </c:v>
                </c:pt>
              </c:strCache>
            </c:strRef>
          </c:tx>
          <c:spPr>
            <a:solidFill>
              <a:srgbClr val="141F94"/>
            </a:solidFill>
            <a:ln w="13081">
              <a:noFill/>
              <a:prstDash val="solid"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3506</c:v>
                </c:pt>
                <c:pt idx="1">
                  <c:v>3893</c:v>
                </c:pt>
                <c:pt idx="2">
                  <c:v>4263</c:v>
                </c:pt>
                <c:pt idx="3">
                  <c:v>4416</c:v>
                </c:pt>
                <c:pt idx="4">
                  <c:v>4508</c:v>
                </c:pt>
                <c:pt idx="5">
                  <c:v>4964</c:v>
                </c:pt>
                <c:pt idx="6">
                  <c:v>4828</c:v>
                </c:pt>
                <c:pt idx="7">
                  <c:v>5279</c:v>
                </c:pt>
                <c:pt idx="8">
                  <c:v>6241</c:v>
                </c:pt>
                <c:pt idx="9">
                  <c:v>6506</c:v>
                </c:pt>
                <c:pt idx="10">
                  <c:v>5305</c:v>
                </c:pt>
                <c:pt idx="11">
                  <c:v>4932</c:v>
                </c:pt>
                <c:pt idx="12">
                  <c:v>5355</c:v>
                </c:pt>
                <c:pt idx="13">
                  <c:v>5625</c:v>
                </c:pt>
                <c:pt idx="14">
                  <c:v>5242</c:v>
                </c:pt>
                <c:pt idx="15">
                  <c:v>5516</c:v>
                </c:pt>
                <c:pt idx="16">
                  <c:v>5806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5-4FB8-A6F0-919097D65BB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Arvioitu eläköityminen</c:v>
                </c:pt>
              </c:strCache>
            </c:strRef>
          </c:tx>
          <c:spPr>
            <a:solidFill>
              <a:srgbClr val="FF805C"/>
            </a:solidFill>
            <a:ln w="13081">
              <a:noFill/>
              <a:prstDash val="solid"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17">
                  <c:v>6009</c:v>
                </c:pt>
                <c:pt idx="18">
                  <c:v>6279</c:v>
                </c:pt>
                <c:pt idx="19">
                  <c:v>6551</c:v>
                </c:pt>
                <c:pt idx="20">
                  <c:v>6742</c:v>
                </c:pt>
                <c:pt idx="21">
                  <c:v>6946</c:v>
                </c:pt>
                <c:pt idx="22">
                  <c:v>7325</c:v>
                </c:pt>
                <c:pt idx="23">
                  <c:v>7489</c:v>
                </c:pt>
                <c:pt idx="24">
                  <c:v>7707</c:v>
                </c:pt>
                <c:pt idx="25">
                  <c:v>7880</c:v>
                </c:pt>
                <c:pt idx="26">
                  <c:v>7909</c:v>
                </c:pt>
                <c:pt idx="27">
                  <c:v>8108</c:v>
                </c:pt>
                <c:pt idx="28">
                  <c:v>8103</c:v>
                </c:pt>
                <c:pt idx="29">
                  <c:v>8152</c:v>
                </c:pt>
                <c:pt idx="30">
                  <c:v>8166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55-4FB8-A6F0-919097D65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16761432"/>
        <c:axId val="416761824"/>
      </c:barChart>
      <c:lineChart>
        <c:grouping val="standard"/>
        <c:varyColors val="0"/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9244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1720</c:v>
                </c:pt>
                <c:pt idx="1">
                  <c:v>1868</c:v>
                </c:pt>
                <c:pt idx="2">
                  <c:v>2061</c:v>
                </c:pt>
                <c:pt idx="3">
                  <c:v>2124</c:v>
                </c:pt>
                <c:pt idx="4">
                  <c:v>2230</c:v>
                </c:pt>
                <c:pt idx="5">
                  <c:v>2454</c:v>
                </c:pt>
                <c:pt idx="6">
                  <c:v>2297</c:v>
                </c:pt>
                <c:pt idx="7">
                  <c:v>2526</c:v>
                </c:pt>
                <c:pt idx="8">
                  <c:v>3030</c:v>
                </c:pt>
                <c:pt idx="9">
                  <c:v>3113</c:v>
                </c:pt>
                <c:pt idx="10">
                  <c:v>2237</c:v>
                </c:pt>
                <c:pt idx="11">
                  <c:v>2078</c:v>
                </c:pt>
                <c:pt idx="12">
                  <c:v>2077</c:v>
                </c:pt>
                <c:pt idx="13">
                  <c:v>2384</c:v>
                </c:pt>
                <c:pt idx="14">
                  <c:v>2234</c:v>
                </c:pt>
                <c:pt idx="15">
                  <c:v>2219</c:v>
                </c:pt>
                <c:pt idx="16">
                  <c:v>2388</c:v>
                </c:pt>
                <c:pt idx="17">
                  <c:v>2539</c:v>
                </c:pt>
                <c:pt idx="18">
                  <c:v>2598</c:v>
                </c:pt>
                <c:pt idx="19">
                  <c:v>2693</c:v>
                </c:pt>
                <c:pt idx="20">
                  <c:v>2648</c:v>
                </c:pt>
                <c:pt idx="21">
                  <c:v>2603</c:v>
                </c:pt>
                <c:pt idx="22">
                  <c:v>2650</c:v>
                </c:pt>
                <c:pt idx="23">
                  <c:v>2639</c:v>
                </c:pt>
                <c:pt idx="24">
                  <c:v>2653</c:v>
                </c:pt>
                <c:pt idx="25">
                  <c:v>2648</c:v>
                </c:pt>
                <c:pt idx="26">
                  <c:v>2646</c:v>
                </c:pt>
                <c:pt idx="27">
                  <c:v>2629</c:v>
                </c:pt>
                <c:pt idx="28">
                  <c:v>2607</c:v>
                </c:pt>
                <c:pt idx="29">
                  <c:v>2553</c:v>
                </c:pt>
                <c:pt idx="30">
                  <c:v>2524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55-4FB8-A6F0-919097D65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761432"/>
        <c:axId val="416761824"/>
      </c:lineChart>
      <c:catAx>
        <c:axId val="416761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4167618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16761824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Univers 45 Light"/>
                <a:cs typeface="Univers 45 Light"/>
              </a:defRPr>
            </a:pPr>
            <a:endParaRPr lang="fi-FI"/>
          </a:p>
        </c:txPr>
        <c:crossAx val="416761432"/>
        <c:crosses val="autoZero"/>
        <c:crossBetween val="between"/>
      </c:valAx>
      <c:spPr>
        <a:noFill/>
        <a:ln w="13081">
          <a:noFill/>
          <a:prstDash val="solid"/>
        </a:ln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9.6536684333300551E-2"/>
          <c:y val="0.91148207420592064"/>
          <c:w val="0.87866552285436306"/>
          <c:h val="8.7677725118483416E-2"/>
        </c:manualLayout>
      </c:layout>
      <c:overlay val="0"/>
      <c:spPr>
        <a:solidFill>
          <a:schemeClr val="bg1"/>
        </a:solidFill>
        <a:ln w="3270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Teknologiateollisuus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Yhteensä</c:v>
                </c:pt>
                <c:pt idx="1">
                  <c:v>Johtajat</c:v>
                </c:pt>
                <c:pt idx="2">
                  <c:v>Erityis- asiantunt.</c:v>
                </c:pt>
                <c:pt idx="3">
                  <c:v>Asiantuntijat</c:v>
                </c:pt>
                <c:pt idx="4">
                  <c:v>Toimisto- ja asiakaspalv.- työntek</c:v>
                </c:pt>
                <c:pt idx="5">
                  <c:v>Palvelu- ja myynti- työntek. </c:v>
                </c:pt>
                <c:pt idx="6">
                  <c:v>Rak.- , korj.- ja valmistus- työntekijät</c:v>
                </c:pt>
                <c:pt idx="7">
                  <c:v>Prosessi- ja kuljetus- työntekijät</c:v>
                </c:pt>
              </c:strCache>
            </c:strRef>
          </c:cat>
          <c:val>
            <c:numRef>
              <c:f>Taul1!$B$2:$B$9</c:f>
              <c:numCache>
                <c:formatCode>0.00%</c:formatCode>
                <c:ptCount val="8"/>
                <c:pt idx="0">
                  <c:v>0.21</c:v>
                </c:pt>
                <c:pt idx="1">
                  <c:v>0.14000000000000001</c:v>
                </c:pt>
                <c:pt idx="2">
                  <c:v>0.22</c:v>
                </c:pt>
                <c:pt idx="3">
                  <c:v>0.28000000000000003</c:v>
                </c:pt>
                <c:pt idx="4">
                  <c:v>0.69</c:v>
                </c:pt>
                <c:pt idx="5">
                  <c:v>0.41</c:v>
                </c:pt>
                <c:pt idx="6">
                  <c:v>0.06</c:v>
                </c:pt>
                <c:pt idx="7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F-40DF-817D-C5ED57F3EB4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Muut toimialat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Yhteensä</c:v>
                </c:pt>
                <c:pt idx="1">
                  <c:v>Johtajat</c:v>
                </c:pt>
                <c:pt idx="2">
                  <c:v>Erityis- asiantunt.</c:v>
                </c:pt>
                <c:pt idx="3">
                  <c:v>Asiantuntijat</c:v>
                </c:pt>
                <c:pt idx="4">
                  <c:v>Toimisto- ja asiakaspalv.- työntek</c:v>
                </c:pt>
                <c:pt idx="5">
                  <c:v>Palvelu- ja myynti- työntek. </c:v>
                </c:pt>
                <c:pt idx="6">
                  <c:v>Rak.- , korj.- ja valmistus- työntekijät</c:v>
                </c:pt>
                <c:pt idx="7">
                  <c:v>Prosessi- ja kuljetus- työntekijät</c:v>
                </c:pt>
              </c:strCache>
            </c:strRef>
          </c:cat>
          <c:val>
            <c:numRef>
              <c:f>Taul1!$C$2:$C$9</c:f>
              <c:numCache>
                <c:formatCode>0.00%</c:formatCode>
                <c:ptCount val="8"/>
                <c:pt idx="0">
                  <c:v>0.54</c:v>
                </c:pt>
                <c:pt idx="1">
                  <c:v>0.33</c:v>
                </c:pt>
                <c:pt idx="2">
                  <c:v>0.6</c:v>
                </c:pt>
                <c:pt idx="3">
                  <c:v>0.64</c:v>
                </c:pt>
                <c:pt idx="4">
                  <c:v>0.72</c:v>
                </c:pt>
                <c:pt idx="5">
                  <c:v>0.72</c:v>
                </c:pt>
                <c:pt idx="6">
                  <c:v>0.09</c:v>
                </c:pt>
                <c:pt idx="7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EF-40DF-817D-C5ED57F3EB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3189928"/>
        <c:axId val="663190256"/>
      </c:barChart>
      <c:catAx>
        <c:axId val="66318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3190256"/>
        <c:crosses val="autoZero"/>
        <c:auto val="1"/>
        <c:lblAlgn val="ctr"/>
        <c:lblOffset val="100"/>
        <c:noMultiLvlLbl val="0"/>
      </c:catAx>
      <c:valAx>
        <c:axId val="66319025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3189928"/>
        <c:crosses val="autoZero"/>
        <c:crossBetween val="between"/>
        <c:majorUnit val="0.1"/>
        <c:minorUnit val="4.0000000000000008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Taul4!$A$5</c:f>
              <c:strCache>
                <c:ptCount val="1"/>
                <c:pt idx="0">
                  <c:v>Tietojenkäsittely ja tietoliikenne (ICT)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33-4686-9946-1B31E88D55B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33-4686-9946-1B31E88D55B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33-4686-9946-1B31E88D55BC}"/>
              </c:ext>
            </c:extLst>
          </c:dPt>
          <c:cat>
            <c:numRef>
              <c:f>Taul4!$C$31:$H$31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Taul4!$D$8:$I$8</c:f>
              <c:numCache>
                <c:formatCode>0</c:formatCode>
                <c:ptCount val="6"/>
                <c:pt idx="0">
                  <c:v>5.0651230101302458</c:v>
                </c:pt>
                <c:pt idx="1">
                  <c:v>5.8156028368794326</c:v>
                </c:pt>
                <c:pt idx="2">
                  <c:v>6.303724928366762</c:v>
                </c:pt>
                <c:pt idx="3">
                  <c:v>6.5868263473053892</c:v>
                </c:pt>
                <c:pt idx="4">
                  <c:v>5.9071729957805905</c:v>
                </c:pt>
                <c:pt idx="5">
                  <c:v>7.387140902872777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6-0433-4686-9946-1B31E88D55BC}"/>
            </c:ext>
          </c:extLst>
        </c:ser>
        <c:ser>
          <c:idx val="1"/>
          <c:order val="1"/>
          <c:tx>
            <c:strRef>
              <c:f>Taul3!$A$8</c:f>
              <c:strCache>
                <c:ptCount val="1"/>
                <c:pt idx="0">
                  <c:v>Tekniikan alat (amm.)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Taul4!$C$31:$H$31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Taul4!$D$12:$I$12</c:f>
              <c:numCache>
                <c:formatCode>#,##0</c:formatCode>
                <c:ptCount val="6"/>
                <c:pt idx="0">
                  <c:v>12.859608745684696</c:v>
                </c:pt>
                <c:pt idx="1">
                  <c:v>12.436774769413866</c:v>
                </c:pt>
                <c:pt idx="2">
                  <c:v>11.816192560175054</c:v>
                </c:pt>
                <c:pt idx="3">
                  <c:v>13.657957244655583</c:v>
                </c:pt>
                <c:pt idx="4">
                  <c:v>13.020214030915577</c:v>
                </c:pt>
                <c:pt idx="5">
                  <c:v>13.262370540851553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33-4686-9946-1B31E88D55BC}"/>
            </c:ext>
          </c:extLst>
        </c:ser>
        <c:ser>
          <c:idx val="2"/>
          <c:order val="2"/>
          <c:tx>
            <c:strRef>
              <c:f>Taul3!$A$34</c:f>
              <c:strCache>
                <c:ptCount val="1"/>
                <c:pt idx="0">
                  <c:v>Tietojenkäsittely ja tietoliikenne (ICT) (amk)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Taul4!$C$31:$H$31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Taul4!$B$21:$G$21</c:f>
              <c:numCache>
                <c:formatCode>0</c:formatCode>
                <c:ptCount val="6"/>
                <c:pt idx="0">
                  <c:v>15.6</c:v>
                </c:pt>
                <c:pt idx="1">
                  <c:v>15.752461322081576</c:v>
                </c:pt>
                <c:pt idx="2">
                  <c:v>15.981735159817351</c:v>
                </c:pt>
                <c:pt idx="3">
                  <c:v>18.48341232227488</c:v>
                </c:pt>
                <c:pt idx="4">
                  <c:v>21.076233183856502</c:v>
                </c:pt>
                <c:pt idx="5">
                  <c:v>21.875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33-4686-9946-1B31E88D55BC}"/>
            </c:ext>
          </c:extLst>
        </c:ser>
        <c:ser>
          <c:idx val="3"/>
          <c:order val="3"/>
          <c:tx>
            <c:strRef>
              <c:f>Taul3!$A$38</c:f>
              <c:strCache>
                <c:ptCount val="1"/>
                <c:pt idx="0">
                  <c:v>Tekniikan alat (amk)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Taul4!$C$31:$H$31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Taul4!$B$25:$G$25</c:f>
              <c:numCache>
                <c:formatCode>0</c:formatCode>
                <c:ptCount val="6"/>
                <c:pt idx="0">
                  <c:v>15.192965315095261</c:v>
                </c:pt>
                <c:pt idx="1">
                  <c:v>15.865633074935401</c:v>
                </c:pt>
                <c:pt idx="2">
                  <c:v>15.229450327786182</c:v>
                </c:pt>
                <c:pt idx="3">
                  <c:v>16.589595375722542</c:v>
                </c:pt>
                <c:pt idx="4">
                  <c:v>18.29405162738496</c:v>
                </c:pt>
                <c:pt idx="5">
                  <c:v>18.260869565217391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433-4686-9946-1B31E88D55BC}"/>
            </c:ext>
          </c:extLst>
        </c:ser>
        <c:ser>
          <c:idx val="4"/>
          <c:order val="4"/>
          <c:tx>
            <c:strRef>
              <c:f>Taul4!$A$32</c:f>
              <c:strCache>
                <c:ptCount val="1"/>
                <c:pt idx="0">
                  <c:v>Tietojenkäsittely ja tietoliikenne (ICT) (YO)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Taul4!$C$31:$H$31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Taul4!$C$35:$H$35</c:f>
              <c:numCache>
                <c:formatCode>0</c:formatCode>
                <c:ptCount val="6"/>
                <c:pt idx="0">
                  <c:v>17.803030303030305</c:v>
                </c:pt>
                <c:pt idx="1">
                  <c:v>21.194029850746269</c:v>
                </c:pt>
                <c:pt idx="2">
                  <c:v>23.466666666666665</c:v>
                </c:pt>
                <c:pt idx="3">
                  <c:v>29.612756264236904</c:v>
                </c:pt>
                <c:pt idx="4">
                  <c:v>27.741935483870968</c:v>
                </c:pt>
                <c:pt idx="5">
                  <c:v>25.486725663716815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433-4686-9946-1B31E88D55BC}"/>
            </c:ext>
          </c:extLst>
        </c:ser>
        <c:ser>
          <c:idx val="5"/>
          <c:order val="5"/>
          <c:tx>
            <c:strRef>
              <c:f>Taul3!$A$54</c:f>
              <c:strCache>
                <c:ptCount val="1"/>
                <c:pt idx="0">
                  <c:v>Tekniikan alat (YO)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Taul4!$C$31:$H$31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Taul4!$C$39:$H$39</c:f>
              <c:numCache>
                <c:formatCode>0</c:formatCode>
                <c:ptCount val="6"/>
                <c:pt idx="0">
                  <c:v>23.251748251748253</c:v>
                </c:pt>
                <c:pt idx="1">
                  <c:v>25.301204819277107</c:v>
                </c:pt>
                <c:pt idx="2">
                  <c:v>26.975476839237057</c:v>
                </c:pt>
                <c:pt idx="3">
                  <c:v>29.533678756476682</c:v>
                </c:pt>
                <c:pt idx="4">
                  <c:v>30.759951749095297</c:v>
                </c:pt>
                <c:pt idx="5">
                  <c:v>30.640083945435467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433-4686-9946-1B31E88D5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5"/>
        <c:axId val="526964768"/>
        <c:axId val="526961816"/>
        <c:extLst/>
      </c:barChart>
      <c:catAx>
        <c:axId val="52696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6961816"/>
        <c:crosses val="autoZero"/>
        <c:auto val="1"/>
        <c:lblAlgn val="ctr"/>
        <c:lblOffset val="100"/>
        <c:noMultiLvlLbl val="0"/>
      </c:catAx>
      <c:valAx>
        <c:axId val="526961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6964768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185187475690896E-2"/>
          <c:y val="3.2197126254608542E-2"/>
          <c:w val="0.82017633733905038"/>
          <c:h val="0.7823459108081380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Työssä teknologia- teollisuudessa</c:v>
                </c:pt>
              </c:strCache>
            </c:strRef>
          </c:tx>
          <c:spPr>
            <a:solidFill>
              <a:srgbClr val="8A0FA6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Taul1!$B$2:$B$17</c:f>
              <c:numCache>
                <c:formatCode>General</c:formatCode>
                <c:ptCount val="16"/>
                <c:pt idx="0">
                  <c:v>63</c:v>
                </c:pt>
                <c:pt idx="1">
                  <c:v>3475</c:v>
                </c:pt>
                <c:pt idx="2">
                  <c:v>2049</c:v>
                </c:pt>
                <c:pt idx="3">
                  <c:v>512</c:v>
                </c:pt>
                <c:pt idx="5">
                  <c:v>1400</c:v>
                </c:pt>
                <c:pt idx="6">
                  <c:v>2780</c:v>
                </c:pt>
                <c:pt idx="7">
                  <c:v>1776</c:v>
                </c:pt>
                <c:pt idx="8">
                  <c:v>1722</c:v>
                </c:pt>
                <c:pt idx="9">
                  <c:v>1903</c:v>
                </c:pt>
                <c:pt idx="11">
                  <c:v>679</c:v>
                </c:pt>
                <c:pt idx="12">
                  <c:v>1298</c:v>
                </c:pt>
                <c:pt idx="13">
                  <c:v>1048</c:v>
                </c:pt>
                <c:pt idx="14">
                  <c:v>1273</c:v>
                </c:pt>
                <c:pt idx="15">
                  <c:v>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9A-4598-BA33-8175AA870D4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Työssä muualla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Taul1!$C$2:$C$17</c:f>
              <c:numCache>
                <c:formatCode>General</c:formatCode>
                <c:ptCount val="16"/>
                <c:pt idx="0">
                  <c:v>149</c:v>
                </c:pt>
                <c:pt idx="1">
                  <c:v>3393</c:v>
                </c:pt>
                <c:pt idx="2">
                  <c:v>7298</c:v>
                </c:pt>
                <c:pt idx="3">
                  <c:v>1635</c:v>
                </c:pt>
                <c:pt idx="5">
                  <c:v>1675</c:v>
                </c:pt>
                <c:pt idx="6">
                  <c:v>2417</c:v>
                </c:pt>
                <c:pt idx="7">
                  <c:v>1358</c:v>
                </c:pt>
                <c:pt idx="8">
                  <c:v>1378</c:v>
                </c:pt>
                <c:pt idx="9">
                  <c:v>3019</c:v>
                </c:pt>
                <c:pt idx="11">
                  <c:v>602</c:v>
                </c:pt>
                <c:pt idx="12">
                  <c:v>740</c:v>
                </c:pt>
                <c:pt idx="13">
                  <c:v>1078</c:v>
                </c:pt>
                <c:pt idx="14">
                  <c:v>797</c:v>
                </c:pt>
                <c:pt idx="15">
                  <c:v>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9A-4598-BA33-8175AA870D40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Opiskelija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Taul1!$D$2:$D$17</c:f>
              <c:numCache>
                <c:formatCode>General</c:formatCode>
                <c:ptCount val="16"/>
                <c:pt idx="0">
                  <c:v>14</c:v>
                </c:pt>
                <c:pt idx="1">
                  <c:v>736</c:v>
                </c:pt>
                <c:pt idx="2">
                  <c:v>1577</c:v>
                </c:pt>
                <c:pt idx="3">
                  <c:v>764</c:v>
                </c:pt>
                <c:pt idx="5">
                  <c:v>194</c:v>
                </c:pt>
                <c:pt idx="6">
                  <c:v>194</c:v>
                </c:pt>
                <c:pt idx="7">
                  <c:v>109</c:v>
                </c:pt>
                <c:pt idx="8">
                  <c:v>147</c:v>
                </c:pt>
                <c:pt idx="9">
                  <c:v>90</c:v>
                </c:pt>
                <c:pt idx="11">
                  <c:v>45</c:v>
                </c:pt>
                <c:pt idx="12">
                  <c:v>28</c:v>
                </c:pt>
                <c:pt idx="13">
                  <c:v>45</c:v>
                </c:pt>
                <c:pt idx="14">
                  <c:v>50</c:v>
                </c:pt>
                <c:pt idx="1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9A-4598-BA33-8175AA870D40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Muu*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Taul1!$E$2:$E$17</c:f>
              <c:numCache>
                <c:formatCode>General</c:formatCode>
                <c:ptCount val="16"/>
                <c:pt idx="0">
                  <c:v>57</c:v>
                </c:pt>
                <c:pt idx="1">
                  <c:v>2111</c:v>
                </c:pt>
                <c:pt idx="2">
                  <c:v>2564</c:v>
                </c:pt>
                <c:pt idx="3">
                  <c:v>1505</c:v>
                </c:pt>
                <c:pt idx="5">
                  <c:v>516</c:v>
                </c:pt>
                <c:pt idx="6">
                  <c:v>310</c:v>
                </c:pt>
                <c:pt idx="7">
                  <c:v>184</c:v>
                </c:pt>
                <c:pt idx="8">
                  <c:v>447</c:v>
                </c:pt>
                <c:pt idx="9">
                  <c:v>196</c:v>
                </c:pt>
                <c:pt idx="11">
                  <c:v>182</c:v>
                </c:pt>
                <c:pt idx="12">
                  <c:v>106</c:v>
                </c:pt>
                <c:pt idx="13">
                  <c:v>152</c:v>
                </c:pt>
                <c:pt idx="14">
                  <c:v>248</c:v>
                </c:pt>
                <c:pt idx="1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9A-4598-BA33-8175AA870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58748016"/>
        <c:axId val="358755464"/>
      </c:barChart>
      <c:catAx>
        <c:axId val="35874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5464"/>
        <c:crosses val="autoZero"/>
        <c:auto val="1"/>
        <c:lblAlgn val="ctr"/>
        <c:lblOffset val="100"/>
        <c:noMultiLvlLbl val="0"/>
      </c:catAx>
      <c:valAx>
        <c:axId val="35875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35874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8221415253691249"/>
          <c:y val="0.20789481599630286"/>
          <c:w val="0.11778584746308751"/>
          <c:h val="0.56550063853765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latin typeface="Arial" panose="020B06040202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601953949370456E-2"/>
          <c:y val="2.3855505497282346E-2"/>
          <c:w val="0.86135792120704102"/>
          <c:h val="0.78373360735674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9.-luokkalaiset yhteisvalinnassa</c:v>
                </c:pt>
              </c:strCache>
            </c:strRef>
          </c:tx>
          <c:spPr>
            <a:solidFill>
              <a:srgbClr val="85E869"/>
            </a:solidFill>
            <a:ln w="12700">
              <a:noFill/>
            </a:ln>
            <a:effectLst/>
          </c:spPr>
          <c:invertIfNegative val="0"/>
          <c:cat>
            <c:strRef>
              <c:f>Taul1!$B$1:$L$1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Taul1!$B$2:$L$2</c:f>
              <c:numCache>
                <c:formatCode>General</c:formatCode>
                <c:ptCount val="11"/>
                <c:pt idx="0">
                  <c:v>65312</c:v>
                </c:pt>
                <c:pt idx="1">
                  <c:v>64544</c:v>
                </c:pt>
                <c:pt idx="2">
                  <c:v>62313</c:v>
                </c:pt>
                <c:pt idx="3">
                  <c:v>60601</c:v>
                </c:pt>
                <c:pt idx="4">
                  <c:v>56679</c:v>
                </c:pt>
                <c:pt idx="5">
                  <c:v>57154</c:v>
                </c:pt>
                <c:pt idx="6">
                  <c:v>57118</c:v>
                </c:pt>
                <c:pt idx="7">
                  <c:v>56485</c:v>
                </c:pt>
                <c:pt idx="8">
                  <c:v>56274</c:v>
                </c:pt>
                <c:pt idx="9">
                  <c:v>57837</c:v>
                </c:pt>
                <c:pt idx="10">
                  <c:v>58257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AD-4776-9D48-E337DE6FB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756248"/>
        <c:axId val="358756640"/>
      </c:barChart>
      <c:lineChart>
        <c:grouping val="standard"/>
        <c:varyColors val="0"/>
        <c:ser>
          <c:idx val="1"/>
          <c:order val="1"/>
          <c:tx>
            <c:strRef>
              <c:f>Taul1!$A$3</c:f>
              <c:strCache>
                <c:ptCount val="1"/>
                <c:pt idx="0">
                  <c:v>Ammatilliseen hakeneet</c:v>
                </c:pt>
              </c:strCache>
            </c:strRef>
          </c:tx>
          <c:spPr>
            <a:ln w="28575" cap="rnd">
              <a:solidFill>
                <a:srgbClr val="FF805C"/>
              </a:solidFill>
              <a:round/>
            </a:ln>
            <a:effectLst/>
          </c:spPr>
          <c:marker>
            <c:symbol val="none"/>
          </c:marker>
          <c:cat>
            <c:strRef>
              <c:f>Taul1!$B$1:$L$1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Taul1!$B$3:$L$3</c:f>
              <c:numCache>
                <c:formatCode>General</c:formatCode>
                <c:ptCount val="11"/>
                <c:pt idx="0">
                  <c:v>50.5</c:v>
                </c:pt>
                <c:pt idx="1">
                  <c:v>50.4</c:v>
                </c:pt>
                <c:pt idx="2">
                  <c:v>49.8</c:v>
                </c:pt>
                <c:pt idx="3">
                  <c:v>48.3</c:v>
                </c:pt>
                <c:pt idx="4">
                  <c:v>46</c:v>
                </c:pt>
                <c:pt idx="5">
                  <c:v>44.6</c:v>
                </c:pt>
                <c:pt idx="6">
                  <c:v>44.2</c:v>
                </c:pt>
                <c:pt idx="7">
                  <c:v>42.923999999999999</c:v>
                </c:pt>
                <c:pt idx="8">
                  <c:v>42.195</c:v>
                </c:pt>
                <c:pt idx="9">
                  <c:v>42.1</c:v>
                </c:pt>
                <c:pt idx="10">
                  <c:v>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FA-409E-BC9A-B8F4A3981F28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Lukioon hakeneet</c:v>
                </c:pt>
              </c:strCache>
            </c:strRef>
          </c:tx>
          <c:spPr>
            <a:ln w="28575" cap="rnd">
              <a:solidFill>
                <a:srgbClr val="141F94"/>
              </a:solidFill>
              <a:round/>
            </a:ln>
            <a:effectLst/>
          </c:spPr>
          <c:marker>
            <c:symbol val="none"/>
          </c:marker>
          <c:cat>
            <c:strRef>
              <c:f>Taul1!$B$1:$L$1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Taul1!$B$4:$L$4</c:f>
              <c:numCache>
                <c:formatCode>General</c:formatCode>
                <c:ptCount val="11"/>
                <c:pt idx="0">
                  <c:v>49.5</c:v>
                </c:pt>
                <c:pt idx="1">
                  <c:v>49.6</c:v>
                </c:pt>
                <c:pt idx="2">
                  <c:v>50.2</c:v>
                </c:pt>
                <c:pt idx="3">
                  <c:v>51.7</c:v>
                </c:pt>
                <c:pt idx="4">
                  <c:v>54</c:v>
                </c:pt>
                <c:pt idx="5">
                  <c:v>55.4</c:v>
                </c:pt>
                <c:pt idx="6">
                  <c:v>55.8</c:v>
                </c:pt>
                <c:pt idx="7">
                  <c:v>57.075000000000003</c:v>
                </c:pt>
                <c:pt idx="8">
                  <c:v>57.804000000000002</c:v>
                </c:pt>
                <c:pt idx="9">
                  <c:v>57.9</c:v>
                </c:pt>
                <c:pt idx="10">
                  <c:v>58.1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7FA-409E-BC9A-B8F4A3981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849056"/>
        <c:axId val="834848400"/>
      </c:lineChart>
      <c:catAx>
        <c:axId val="35875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6640"/>
        <c:crosses val="autoZero"/>
        <c:auto val="1"/>
        <c:lblAlgn val="ctr"/>
        <c:lblOffset val="100"/>
        <c:noMultiLvlLbl val="0"/>
      </c:catAx>
      <c:valAx>
        <c:axId val="358756640"/>
        <c:scaling>
          <c:orientation val="minMax"/>
          <c:max val="70000"/>
        </c:scaling>
        <c:delete val="0"/>
        <c:axPos val="l"/>
        <c:majorGridlines>
          <c:spPr>
            <a:ln w="9525" cap="flat" cmpd="sng" algn="ctr">
              <a:solidFill>
                <a:srgbClr val="DEDDE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6248"/>
        <c:crosses val="autoZero"/>
        <c:crossBetween val="between"/>
      </c:valAx>
      <c:valAx>
        <c:axId val="834848400"/>
        <c:scaling>
          <c:orientation val="minMax"/>
          <c:max val="1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4849056"/>
        <c:crosses val="max"/>
        <c:crossBetween val="between"/>
      </c:valAx>
      <c:catAx>
        <c:axId val="834849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34848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0.05172</cdr:x>
      <cdr:y>0.92019</cdr:y>
    </cdr:from>
    <cdr:to>
      <cdr:x>0.27239</cdr:x>
      <cdr:y>0.99254</cdr:y>
    </cdr:to>
    <cdr:sp macro="" textlink="">
      <cdr:nvSpPr>
        <cdr:cNvPr id="6" name="Tekstiruutu 1"/>
        <cdr:cNvSpPr txBox="1"/>
      </cdr:nvSpPr>
      <cdr:spPr>
        <a:xfrm xmlns:a="http://schemas.openxmlformats.org/drawingml/2006/main">
          <a:off x="458354" y="3273445"/>
          <a:ext cx="1955591" cy="257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 anchor="b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spc="-40" dirty="0"/>
            <a:t>Toinen aste, perustutkinnot</a:t>
          </a:r>
        </a:p>
      </cdr:txBody>
    </cdr:sp>
  </cdr:relSizeAnchor>
  <cdr:relSizeAnchor xmlns:cdr="http://schemas.openxmlformats.org/drawingml/2006/chartDrawing">
    <cdr:from>
      <cdr:x>0.32158</cdr:x>
      <cdr:y>0.92765</cdr:y>
    </cdr:from>
    <cdr:to>
      <cdr:x>0.59196</cdr:x>
      <cdr:y>1</cdr:y>
    </cdr:to>
    <cdr:sp macro="" textlink="">
      <cdr:nvSpPr>
        <cdr:cNvPr id="7" name="Tekstiruutu 1"/>
        <cdr:cNvSpPr txBox="1"/>
      </cdr:nvSpPr>
      <cdr:spPr>
        <a:xfrm xmlns:a="http://schemas.openxmlformats.org/drawingml/2006/main">
          <a:off x="2849833" y="3323060"/>
          <a:ext cx="2396096" cy="257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spc="-40" dirty="0"/>
            <a:t>AMK-tutkinto, insinööri tradenomi</a:t>
          </a:r>
        </a:p>
      </cdr:txBody>
    </cdr:sp>
  </cdr:relSizeAnchor>
  <cdr:relSizeAnchor xmlns:cdr="http://schemas.openxmlformats.org/drawingml/2006/chartDrawing">
    <cdr:from>
      <cdr:x>0.66285</cdr:x>
      <cdr:y>0.92765</cdr:y>
    </cdr:from>
    <cdr:to>
      <cdr:x>0.857</cdr:x>
      <cdr:y>1</cdr:y>
    </cdr:to>
    <cdr:sp macro="" textlink="">
      <cdr:nvSpPr>
        <cdr:cNvPr id="8" name="Tekstiruutu 1"/>
        <cdr:cNvSpPr txBox="1"/>
      </cdr:nvSpPr>
      <cdr:spPr>
        <a:xfrm xmlns:a="http://schemas.openxmlformats.org/drawingml/2006/main">
          <a:off x="5874159" y="3320712"/>
          <a:ext cx="1720590" cy="257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spc="-40" dirty="0"/>
            <a:t>Yliopistotutkinto: DI, FM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0.09371</cdr:x>
      <cdr:y>0</cdr:y>
    </cdr:from>
    <cdr:to>
      <cdr:x>0.24048</cdr:x>
      <cdr:y>0.05132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786659" y="0"/>
          <a:ext cx="1231995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900" b="0" spc="-40" dirty="0"/>
            <a:t>Maakunta (aloituspaikka)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327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087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8657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295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66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172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06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120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0135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Kansalaisuutta ei eroteltu. Ammatillisessa ei eritelty onko esim. näyttötutkinto tai oppisopimus, AMK:ssa ei mukana ylempiä tai aikuiskoulutusta, YO –maisteri = dipl. Ins. rakennustekniikka, yhdyskuntatekniikka</a:t>
            </a:r>
          </a:p>
          <a:p>
            <a:r>
              <a:rPr lang="fi-FI" dirty="0"/>
              <a:t>,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3344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5886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542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130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18.11.2020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18.11.2020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18.11.2020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18.11.2020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18.11.2020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18.11.2020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18.11.2020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18.11.2020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18.11.2020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18.11.2020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18.11.2020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18.11.2020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18.11.2020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18.11.2020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18.11.2020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18.11.2020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18.11.2020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18.11.2020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18.11.2020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18.11.2020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18.11.2020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18.11.2020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18.11.2020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18.11.2020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18.11.2020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18.11.2020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2485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26.8.2019</a:t>
            </a:r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 idx="4294967295"/>
          </p:nvPr>
        </p:nvSpPr>
        <p:spPr>
          <a:xfrm>
            <a:off x="-12626" y="51470"/>
            <a:ext cx="8424936" cy="7493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1600" dirty="0"/>
              <a:t>Uudet opiskelijat, opiskelijat ja tutkinnot koulutusasteittain 2018 eräillä teknologiateollisuudelle keskeisillä aloilla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92659"/>
              </p:ext>
            </p:extLst>
          </p:nvPr>
        </p:nvGraphicFramePr>
        <p:xfrm>
          <a:off x="506448" y="613669"/>
          <a:ext cx="7992889" cy="4122676"/>
        </p:xfrm>
        <a:graphic>
          <a:graphicData uri="http://schemas.openxmlformats.org/drawingml/2006/table">
            <a:tbl>
              <a:tblPr/>
              <a:tblGrid>
                <a:gridCol w="2492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0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8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294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i-FI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Uudet opiskelijat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i-FI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Opiskelijat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i-FI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Tutkinnot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Naisia, %</a:t>
                      </a:r>
                    </a:p>
                  </a:txBody>
                  <a:tcPr marL="3882" marR="3882" marT="38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Naisia, %</a:t>
                      </a:r>
                    </a:p>
                  </a:txBody>
                  <a:tcPr marL="3882" marR="3882" marT="38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Naisia, %</a:t>
                      </a:r>
                    </a:p>
                  </a:txBody>
                  <a:tcPr marL="3882" marR="3882" marT="38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8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8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13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Ammatillinen koulutus yhteensä (perustutkinnot)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78 051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231 972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53 055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Tieto- ja viestintätekniikan perustutkinto 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2 310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6 717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1 080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Tekniikan ja liikenteen ala yhteensä 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31 827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92 439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19 389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Kone- metalli- ja energiatekniikka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2 754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4 725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1542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Sähkö- ja automaatiotekniikan perustutkinto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3 945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13 251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3 102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Tieto- ja tietoliikennetekniikan perustutkinto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1 614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5 022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8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8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Ammattikorkeakoulututkinto 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33 255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126 696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24 504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Tietojenkäsittely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1 467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5 559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Tekniikka ja liikenteen ala yhteensä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7 347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30 135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4 794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Kone-, metalli- ja energiatekniikka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1 668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6 876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1 014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Sähkö- ja automaatiotekniikka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1 233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Tieto- ja tietoliikennetekniikka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1 869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7 506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973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Arkkitehtuuri ja rakentaminen </a:t>
                      </a:r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(pl. Rakennusmestarit)</a:t>
                      </a:r>
                      <a:endParaRPr lang="fi-FI" sz="8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1 884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7 587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1 275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8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8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Yliopisto (kandi / maisteri)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15 717/ 6 042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 / 54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76 482/ 57 603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 / 57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13 461/ 15 162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 / 59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Tietojenkäsittely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816 / 396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/ 40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5 094/ 3 207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/ 29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567 / 567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/ 29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Tekniikka yhteensä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2 829/ 1 719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/ 24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14 223/ 10 656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/ 26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2 112/ 2 787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/ 26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Kone- ja energiatekniikka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501 / 288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13/14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2 370/ 1 650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/ 11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390 / 399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/ 15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Sähkö- ja automaatiotekniikka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675 / 282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17/12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3 276/ 1 950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12/14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435 / 558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/ 16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Tieto- ja tietoliikennetekniikka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477 / 453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/ 22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2 856/ 2 310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15/18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321 / 558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/ 18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Rakennus- ja yhdyskuntatekniikka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213 / 105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/ 26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855/ 732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26/ 26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168/ 207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/ 19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8" name="Tekstin paikkamerkki 6"/>
          <p:cNvSpPr txBox="1">
            <a:spLocks/>
          </p:cNvSpPr>
          <p:nvPr/>
        </p:nvSpPr>
        <p:spPr>
          <a:xfrm>
            <a:off x="2195736" y="4736345"/>
            <a:ext cx="2971717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70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Päivitetty 14.9.2020     Lähde: Vipunen	</a:t>
            </a:r>
          </a:p>
        </p:txBody>
      </p:sp>
    </p:spTree>
    <p:extLst>
      <p:ext uri="{BB962C8B-B14F-4D97-AF65-F5344CB8AC3E}">
        <p14:creationId xmlns:p14="http://schemas.microsoft.com/office/powerpoint/2010/main" val="225874628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Teknologia-alojen tutkintoja vuosina 2014-2018</a:t>
            </a:r>
            <a:br>
              <a:rPr lang="fi-FI" dirty="0"/>
            </a:br>
            <a:r>
              <a:rPr lang="fi-FI" dirty="0"/>
              <a:t>suorittaneiden sijoittuminen 2018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3616066" y="4749884"/>
            <a:ext cx="2971717" cy="165163"/>
          </a:xfrm>
        </p:spPr>
        <p:txBody>
          <a:bodyPr/>
          <a:lstStyle/>
          <a:p>
            <a:r>
              <a:rPr lang="fi-FI"/>
              <a:t>Lähde: Tilastokeskus</a:t>
            </a:r>
          </a:p>
        </p:txBody>
      </p:sp>
      <p:graphicFrame>
        <p:nvGraphicFramePr>
          <p:cNvPr id="11" name="Sisällön paikkamerkk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719874"/>
              </p:ext>
            </p:extLst>
          </p:nvPr>
        </p:nvGraphicFramePr>
        <p:xfrm>
          <a:off x="282027" y="1102635"/>
          <a:ext cx="8861973" cy="355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6"/>
          <p:cNvSpPr txBox="1">
            <a:spLocks/>
          </p:cNvSpPr>
          <p:nvPr/>
        </p:nvSpPr>
        <p:spPr>
          <a:xfrm>
            <a:off x="2407401" y="4749885"/>
            <a:ext cx="2971717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70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Päivitetty 23.11.2020</a:t>
            </a:r>
          </a:p>
        </p:txBody>
      </p:sp>
      <p:sp>
        <p:nvSpPr>
          <p:cNvPr id="10" name="Tekstiruutu 3"/>
          <p:cNvSpPr txBox="1"/>
          <p:nvPr/>
        </p:nvSpPr>
        <p:spPr>
          <a:xfrm>
            <a:off x="5005660" y="4760936"/>
            <a:ext cx="2584993" cy="18042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700" spc="-40">
                <a:solidFill>
                  <a:srgbClr val="000000"/>
                </a:solidFill>
              </a:rPr>
              <a:t>*Muu: esim. armeija, työttömät, eläkeläiset, muut</a:t>
            </a:r>
          </a:p>
        </p:txBody>
      </p:sp>
      <p:sp>
        <p:nvSpPr>
          <p:cNvPr id="13" name="Päivämäärän paikkamerkki 3">
            <a:extLst>
              <a:ext uri="{FF2B5EF4-FFF2-40B4-BE49-F238E27FC236}">
                <a16:creationId xmlns:a16="http://schemas.microsoft.com/office/drawing/2014/main" id="{40CF7112-D7B4-4B78-9EDE-123251AA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760317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-12048"/>
            <a:ext cx="7992000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altLang="fi-FI" spc="-40" dirty="0">
                <a:latin typeface="+mj-lt"/>
                <a:ea typeface="+mj-ea"/>
                <a:cs typeface="+mj-cs"/>
              </a:rPr>
              <a:t>Ammatillisen koulutuksen vetovoimasta huolehdittava</a:t>
            </a:r>
            <a:br>
              <a:rPr lang="fi-FI" altLang="fi-FI" spc="-40" dirty="0">
                <a:latin typeface="+mj-lt"/>
                <a:ea typeface="+mj-ea"/>
                <a:cs typeface="+mj-cs"/>
              </a:rPr>
            </a:br>
            <a:r>
              <a:rPr lang="fi-FI" altLang="fi-FI" sz="1400" b="0" spc="-40" dirty="0">
                <a:latin typeface="+mj-lt"/>
                <a:ea typeface="+mj-ea"/>
                <a:cs typeface="+mj-cs"/>
              </a:rPr>
              <a:t>Yhteishaussa toiselle asteelle hakeneiden 9.-luokkalaisten määrä, sekä osuus ensisijaisvalinnoista ammatilliseen tai lukiokoulutukseen vuosina 2010 – 2020, %</a:t>
            </a:r>
            <a:endParaRPr lang="fi-FI" sz="1400" b="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altLang="fi-FI" kern="0" dirty="0">
                <a:solidFill>
                  <a:srgbClr val="000000"/>
                </a:solidFill>
              </a:rPr>
              <a:t>Lähde: OPH, Vipunen       Päivitetty 13.3.2020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292094"/>
              </p:ext>
            </p:extLst>
          </p:nvPr>
        </p:nvGraphicFramePr>
        <p:xfrm>
          <a:off x="252000" y="1360540"/>
          <a:ext cx="8352928" cy="337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925114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2000" spc="-40" dirty="0">
                <a:latin typeface="+mj-lt"/>
                <a:ea typeface="+mj-ea"/>
                <a:cs typeface="+mj-cs"/>
              </a:rPr>
              <a:t>Yhteishaun ensisijaishakijat / 100 yhteishaussa valittua eri koulutusasteilla 2020</a:t>
            </a:r>
            <a:br>
              <a:rPr lang="fi-FI" sz="1200" b="0" spc="-40" dirty="0">
                <a:latin typeface="+mj-lt"/>
                <a:ea typeface="+mj-ea"/>
                <a:cs typeface="+mj-cs"/>
              </a:rPr>
            </a:br>
            <a:endParaRPr lang="fi-FI" sz="1400" b="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407401" y="4727574"/>
            <a:ext cx="2971717" cy="165163"/>
          </a:xfrm>
        </p:spPr>
        <p:txBody>
          <a:bodyPr/>
          <a:lstStyle/>
          <a:p>
            <a:r>
              <a:rPr lang="fi-FI" dirty="0">
                <a:solidFill>
                  <a:srgbClr val="000000"/>
                </a:solidFill>
              </a:rPr>
              <a:t>Päivitys: 15.9.2020       Lähde: OPH/ Vipunen       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308502"/>
              </p:ext>
            </p:extLst>
          </p:nvPr>
        </p:nvGraphicFramePr>
        <p:xfrm>
          <a:off x="-1" y="1347615"/>
          <a:ext cx="9036497" cy="337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959641" y="4516608"/>
            <a:ext cx="1447760" cy="211203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900" spc="-40"/>
              <a:t>peruskoulupohjaiset linjat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39CB2903-D07A-4B14-8F65-6ECC64FD52FF}"/>
              </a:ext>
            </a:extLst>
          </p:cNvPr>
          <p:cNvSpPr txBox="1"/>
          <p:nvPr/>
        </p:nvSpPr>
        <p:spPr>
          <a:xfrm>
            <a:off x="4645890" y="4745500"/>
            <a:ext cx="3833091" cy="18042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700" spc="-40" dirty="0"/>
              <a:t>Mukana (AMK ja YO) myös monimuotototeutus, verkkototeutus ja muuntokoulutus.</a:t>
            </a:r>
          </a:p>
        </p:txBody>
      </p:sp>
    </p:spTree>
    <p:extLst>
      <p:ext uri="{BB962C8B-B14F-4D97-AF65-F5344CB8AC3E}">
        <p14:creationId xmlns:p14="http://schemas.microsoft.com/office/powerpoint/2010/main" val="324923241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136424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altLang="fi-FI" spc="-40" dirty="0">
                <a:latin typeface="+mj-lt"/>
                <a:ea typeface="+mj-ea"/>
                <a:cs typeface="+mj-cs"/>
              </a:rPr>
              <a:t>Kone- ja tuotantotekniikan vetovoima haasteellinen </a:t>
            </a:r>
            <a:br>
              <a:rPr lang="fi-FI" altLang="fi-FI" spc="-40" dirty="0">
                <a:latin typeface="+mj-lt"/>
                <a:ea typeface="+mj-ea"/>
                <a:cs typeface="+mj-cs"/>
              </a:rPr>
            </a:br>
            <a:r>
              <a:rPr lang="fi-FI" altLang="fi-FI" sz="1400" b="0" spc="-40" dirty="0">
                <a:latin typeface="+mj-lt"/>
                <a:ea typeface="+mj-ea"/>
                <a:cs typeface="+mj-cs"/>
              </a:rPr>
              <a:t>Kone- ja tuotantotekniikan toisen asteen yhteishaun ensisijaishakijat ja aloituspaikat 1990 – 2020*</a:t>
            </a:r>
            <a:br>
              <a:rPr lang="fi-FI" altLang="fi-FI" sz="1200" b="0" spc="-40" dirty="0">
                <a:latin typeface="+mj-lt"/>
                <a:ea typeface="+mj-ea"/>
                <a:cs typeface="+mj-cs"/>
              </a:rPr>
            </a:br>
            <a:r>
              <a:rPr lang="fi-FI" altLang="fi-FI" sz="1200" spc="-40" dirty="0">
                <a:latin typeface="+mj-lt"/>
                <a:ea typeface="+mj-ea"/>
                <a:cs typeface="+mj-cs"/>
              </a:rPr>
              <a:t>Peruskoulupohjaiset linjat</a:t>
            </a:r>
            <a:endParaRPr lang="fi-FI" sz="120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270786" y="4727574"/>
            <a:ext cx="1229206" cy="165163"/>
          </a:xfrm>
        </p:spPr>
        <p:txBody>
          <a:bodyPr/>
          <a:lstStyle/>
          <a:p>
            <a:r>
              <a:rPr lang="fi-FI" altLang="fi-FI" kern="0">
                <a:solidFill>
                  <a:srgbClr val="000000"/>
                </a:solidFill>
              </a:rPr>
              <a:t>Lähde: OPH, Vipunen</a:t>
            </a:r>
          </a:p>
          <a:p>
            <a:endParaRPr lang="fi-FI" sz="600">
              <a:solidFill>
                <a:srgbClr val="000000"/>
              </a:solidFill>
            </a:endParaRPr>
          </a:p>
        </p:txBody>
      </p:sp>
      <p:graphicFrame>
        <p:nvGraphicFramePr>
          <p:cNvPr id="8" name="Sisällön paikkamerkki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781436"/>
              </p:ext>
            </p:extLst>
          </p:nvPr>
        </p:nvGraphicFramePr>
        <p:xfrm>
          <a:off x="273437" y="1254117"/>
          <a:ext cx="8460233" cy="347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4587871" y="4731990"/>
            <a:ext cx="1568305" cy="180425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700" spc="-40">
                <a:solidFill>
                  <a:srgbClr val="29282E"/>
                </a:solidFill>
              </a:rPr>
              <a:t>*  Valintaperusteet muuttuneet 2014</a:t>
            </a:r>
          </a:p>
        </p:txBody>
      </p:sp>
      <p:sp>
        <p:nvSpPr>
          <p:cNvPr id="10" name="Tekstin paikkamerkki 6"/>
          <p:cNvSpPr txBox="1">
            <a:spLocks/>
          </p:cNvSpPr>
          <p:nvPr/>
        </p:nvSpPr>
        <p:spPr>
          <a:xfrm>
            <a:off x="2173854" y="4727574"/>
            <a:ext cx="1229206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70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>
                <a:solidFill>
                  <a:srgbClr val="000000"/>
                </a:solidFill>
              </a:rPr>
              <a:t>Päivitetty 13.3.2020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1566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54806" y="237041"/>
            <a:ext cx="8496944" cy="648000"/>
          </a:xfrm>
        </p:spPr>
        <p:txBody>
          <a:bodyPr>
            <a:no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fi-FI" altLang="fi-FI" sz="1800" kern="0" dirty="0">
                <a:ea typeface="Arial Unicode MS"/>
                <a:cs typeface="Arial Unicode MS"/>
              </a:rPr>
              <a:t>Kone- ja tuotantotekniikan vetovoima vaihtelee maakunnissa</a:t>
            </a:r>
            <a:endParaRPr lang="fi-FI" altLang="fi-FI" sz="1200" kern="0" dirty="0">
              <a:ea typeface="Arial Unicode MS"/>
              <a:cs typeface="Arial Unicode MS"/>
            </a:endParaRP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fi-FI" altLang="fi-FI" sz="1100" b="0" kern="0" dirty="0">
                <a:ea typeface="Arial Unicode MS"/>
                <a:cs typeface="Arial Unicode MS"/>
              </a:rPr>
              <a:t>Peruskoulupohjaisen toisen asteen kone- ja tuotantotekniikan perustutkinnon ensisijaishakijat 2020, 2019 ja 2018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lang="fi-FI" altLang="fi-FI" sz="1800" b="0" kern="0" dirty="0">
              <a:ea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1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184459" y="4727574"/>
            <a:ext cx="2971717" cy="165163"/>
          </a:xfrm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fi-FI" altLang="fi-FI" kern="0">
                <a:solidFill>
                  <a:srgbClr val="000000"/>
                </a:solidFill>
              </a:rPr>
              <a:t>Lähde: OPH, Vipunen</a:t>
            </a:r>
          </a:p>
        </p:txBody>
      </p:sp>
      <p:graphicFrame>
        <p:nvGraphicFramePr>
          <p:cNvPr id="8" name="Sisällön paikkamerkki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900423"/>
              </p:ext>
            </p:extLst>
          </p:nvPr>
        </p:nvGraphicFramePr>
        <p:xfrm>
          <a:off x="-252536" y="915566"/>
          <a:ext cx="8394429" cy="395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n paikkamerkki 6"/>
          <p:cNvSpPr txBox="1">
            <a:spLocks/>
          </p:cNvSpPr>
          <p:nvPr/>
        </p:nvSpPr>
        <p:spPr>
          <a:xfrm>
            <a:off x="2187534" y="4738842"/>
            <a:ext cx="1229206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sz="700" kern="0" dirty="0">
                <a:solidFill>
                  <a:srgbClr val="000000"/>
                </a:solidFill>
              </a:rPr>
              <a:t>Päivitys 13.3.2020</a:t>
            </a:r>
          </a:p>
          <a:p>
            <a:endParaRPr lang="fi-FI" sz="100" dirty="0">
              <a:solidFill>
                <a:srgbClr val="000000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6588224" y="2150057"/>
            <a:ext cx="1368152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b="1" spc="-40" dirty="0"/>
              <a:t>Koko maa yhteensä 2018 = 1142</a:t>
            </a:r>
          </a:p>
          <a:p>
            <a:r>
              <a:rPr lang="fi-FI" sz="900" b="1" spc="-40" dirty="0"/>
              <a:t>2019 = 1182</a:t>
            </a:r>
          </a:p>
          <a:p>
            <a:r>
              <a:rPr lang="fi-FI" sz="900" b="1" spc="-40" dirty="0"/>
              <a:t>2020 = 1136</a:t>
            </a:r>
          </a:p>
        </p:txBody>
      </p:sp>
    </p:spTree>
    <p:extLst>
      <p:ext uri="{BB962C8B-B14F-4D97-AF65-F5344CB8AC3E}">
        <p14:creationId xmlns:p14="http://schemas.microsoft.com/office/powerpoint/2010/main" val="327163926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C4E2376-35B4-4BBF-A1D6-2784271BAF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99270"/>
            <a:ext cx="7992000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Kansainvälisissä opiskelijoissa kasvavaa osaajapotentiaalia</a:t>
            </a:r>
          </a:p>
          <a:p>
            <a:pPr>
              <a:lnSpc>
                <a:spcPct val="100000"/>
              </a:lnSpc>
            </a:pPr>
            <a:r>
              <a:rPr lang="fi-FI" sz="1400" dirty="0"/>
              <a:t>Tekniikan alojen ja Tietojenkäsittely ja tietoliikenne (ICT) opiskelijat yhteensä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9DDD8AC-D239-49EA-896E-3A8ACF6B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C79945-89B2-4B11-9C70-ACD38DC1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276BEE-1B4C-4DEE-B1A1-C78B9B46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0E8302D-7F61-45D8-A9C0-AB56B80FD3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OPH, Vipunen    Muut kuin Suomen kansalaiset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BA439810-387C-4CA8-AAE1-FF8B35461A8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10101364"/>
              </p:ext>
            </p:extLst>
          </p:nvPr>
        </p:nvGraphicFramePr>
        <p:xfrm>
          <a:off x="381000" y="12176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1435571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sz="2000" dirty="0"/>
              <a:t>Kansainvälisen henkilöstön osuus teknologiateollisuuden toimialoilla 2017-2018 (%)</a:t>
            </a:r>
          </a:p>
          <a:p>
            <a:endParaRPr lang="fi-FI" sz="20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18.11.2020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6FF59DEB-EF64-4A1C-B8B7-B3602C35F0F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41892806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n paikkamerkki 6">
            <a:extLst>
              <a:ext uri="{FF2B5EF4-FFF2-40B4-BE49-F238E27FC236}">
                <a16:creationId xmlns:a16="http://schemas.microsoft.com/office/drawing/2014/main" id="{2DD4F9DA-7224-4DC7-B145-4844303FDD5D}"/>
              </a:ext>
            </a:extLst>
          </p:cNvPr>
          <p:cNvSpPr txBox="1">
            <a:spLocks/>
          </p:cNvSpPr>
          <p:nvPr/>
        </p:nvSpPr>
        <p:spPr>
          <a:xfrm>
            <a:off x="2334682" y="4774988"/>
            <a:ext cx="3868691" cy="1761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520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1000" b="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14865" indent="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Tx/>
              <a:buNone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629724" indent="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Tx/>
              <a:buNone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944589" indent="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Tx/>
              <a:buNone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267851" indent="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Tx/>
              <a:buNone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Lähde: Tilastokeskus, Työlliset toimialan ja kansalaisuuden mukaan, erillistilastot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482114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Tilastotietoa henkilöstön koulutustaustasta ja koulutuksesta teknologia-alalla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50173682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408" y="159354"/>
            <a:ext cx="7992000" cy="648000"/>
          </a:xfrm>
        </p:spPr>
        <p:txBody>
          <a:bodyPr/>
          <a:lstStyle/>
          <a:p>
            <a:r>
              <a:rPr lang="fi-FI" dirty="0"/>
              <a:t>Teknologiateollisuus on merkittävä työllistäjä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b="0" dirty="0">
                <a:solidFill>
                  <a:schemeClr val="tx1"/>
                </a:solidFill>
              </a:rPr>
              <a:t>Teknologiayritykset työllistävät suoraan 319 000 ja välillisesti 670 000 henkilöä </a:t>
            </a:r>
            <a:r>
              <a:rPr lang="fi-FI" sz="2400" dirty="0">
                <a:solidFill>
                  <a:schemeClr val="bg2"/>
                </a:solidFill>
              </a:rPr>
              <a:t>Teknologiayritykset työllistävät suoraan 285 000 ja</a:t>
            </a:r>
            <a:br>
              <a:rPr lang="fi-FI" sz="2400" dirty="0">
                <a:solidFill>
                  <a:schemeClr val="bg2"/>
                </a:solidFill>
              </a:rPr>
            </a:br>
            <a:r>
              <a:rPr lang="fi-FI" sz="2400" dirty="0">
                <a:solidFill>
                  <a:schemeClr val="bg2"/>
                </a:solidFill>
              </a:rPr>
              <a:t>välillisesti noin 700 000 henkilöä – 30 % Suomen koko työvoimasta</a:t>
            </a:r>
            <a:br>
              <a:rPr lang="fi-FI" dirty="0"/>
            </a:br>
            <a:r>
              <a:rPr lang="fi-FI" sz="2400" dirty="0">
                <a:solidFill>
                  <a:schemeClr val="bg2"/>
                </a:solidFill>
              </a:rPr>
              <a:t>Teknologiayritykset työllistävät suoraan 285 000 ja</a:t>
            </a:r>
            <a:br>
              <a:rPr lang="fi-FI" sz="2400" dirty="0">
                <a:solidFill>
                  <a:schemeClr val="bg2"/>
                </a:solidFill>
              </a:rPr>
            </a:br>
            <a:r>
              <a:rPr lang="fi-FI" sz="2400" dirty="0">
                <a:solidFill>
                  <a:schemeClr val="bg2"/>
                </a:solidFill>
              </a:rPr>
              <a:t>välillisesti noin 700 000 henkilöä – 30 % Suomen koko työvoimasta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8047"/>
            <a:ext cx="4109526" cy="147959"/>
          </a:xfrm>
        </p:spPr>
        <p:txBody>
          <a:bodyPr/>
          <a:lstStyle/>
          <a:p>
            <a:r>
              <a:rPr lang="fi-FI" spc="-40" dirty="0">
                <a:solidFill>
                  <a:srgbClr val="000000"/>
                </a:solidFill>
              </a:rPr>
              <a:t>Päivitys: 8.4.2020	   Lähde: Tilastokeskus, Teknologiateollisuus ry:n henkilöstötiedustelu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  <p:graphicFrame>
        <p:nvGraphicFramePr>
          <p:cNvPr id="8" name="Sisällön paikkamerkki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443733"/>
              </p:ext>
            </p:extLst>
          </p:nvPr>
        </p:nvGraphicFramePr>
        <p:xfrm>
          <a:off x="337779" y="1131590"/>
          <a:ext cx="810019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899528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4BA3623-6F71-4E24-BEF2-04849DB3BE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i-FI" dirty="0"/>
              <a:t>Osaava henkilöstö on yritysten voimavara </a:t>
            </a:r>
            <a:br>
              <a:rPr lang="fi-FI" sz="3600" dirty="0"/>
            </a:br>
            <a:r>
              <a:rPr lang="fi-FI" sz="1400" b="0" dirty="0"/>
              <a:t>Teknologiateollisuuden henkilöstön tutkinnot 2007-2018</a:t>
            </a: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D761F5C-DB6B-4996-B085-BF253020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E605AA-F3F9-4EA9-A2A4-200A1AF4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6EEE0E-A86E-4CD4-B0D8-90741239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BC8B8222-2467-4ADF-AC00-0EC01011169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2436859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5503C0A-E855-4703-B332-41715D823A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Päivitys 12.11.2020       Lähde: Tilastokeskus, erillistilastot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964131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52771BF-1576-4FBA-8FC8-B910A4B571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i-FI" dirty="0"/>
              <a:t>Osaava henkilöstö on yritysten voimavara </a:t>
            </a:r>
            <a:br>
              <a:rPr lang="fi-FI" sz="3600" dirty="0"/>
            </a:br>
            <a:r>
              <a:rPr lang="fi-FI" sz="1400" b="0" dirty="0"/>
              <a:t>Teknologiateollisuuden henkilöstön tutkinnot päätoimialoilla 2018</a:t>
            </a:r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F5C5D7BD-05FB-460C-A530-103F28FFC65B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46555478"/>
              </p:ext>
            </p:extLst>
          </p:nvPr>
        </p:nvGraphicFramePr>
        <p:xfrm>
          <a:off x="284931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159E1237-7E0A-4058-A7D6-7359772CB0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Päivitys 12.11.2020        Lähde: Tilastokeskus, erillistilastot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95054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Uusien rekrytointien määrä teknologiateollisuudessa vuosineljänneksittäin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12857422-824C-405A-BFB4-F20333FBDCC7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7449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henkilöstön </a:t>
            </a:r>
            <a:br>
              <a:rPr lang="fi-FI" dirty="0"/>
            </a:br>
            <a:r>
              <a:rPr lang="fi-FI" dirty="0"/>
              <a:t>eläkkeelle siirtyminen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051746" cy="241813"/>
          </a:xfrm>
        </p:spPr>
        <p:txBody>
          <a:bodyPr/>
          <a:lstStyle/>
          <a:p>
            <a:r>
              <a:rPr lang="fi-FI"/>
              <a:t>Lähde: Teknologiateollisuus ry:n palkkatiedustelu, Eläketurvakeskus, Tilastokeskus</a:t>
            </a:r>
          </a:p>
          <a:p>
            <a:endParaRPr lang="fi-FI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5093926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1"/>
          <p:cNvSpPr txBox="1">
            <a:spLocks noChangeArrowheads="1"/>
          </p:cNvSpPr>
          <p:nvPr/>
        </p:nvSpPr>
        <p:spPr bwMode="auto">
          <a:xfrm>
            <a:off x="5932821" y="2355504"/>
            <a:ext cx="1141659" cy="25391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050">
                <a:solidFill>
                  <a:schemeClr val="tx2"/>
                </a:solidFill>
                <a:latin typeface="+mj-lt"/>
              </a:rPr>
              <a:t>Toimihenkilöt </a:t>
            </a:r>
          </a:p>
        </p:txBody>
      </p:sp>
      <p:sp>
        <p:nvSpPr>
          <p:cNvPr id="10" name="Tekstiruutu 10"/>
          <p:cNvSpPr txBox="1">
            <a:spLocks noChangeArrowheads="1"/>
          </p:cNvSpPr>
          <p:nvPr/>
        </p:nvSpPr>
        <p:spPr bwMode="auto">
          <a:xfrm>
            <a:off x="5932821" y="3373306"/>
            <a:ext cx="972015" cy="25391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050">
                <a:solidFill>
                  <a:schemeClr val="tx2"/>
                </a:solidFill>
                <a:latin typeface="+mj-lt"/>
              </a:rPr>
              <a:t>Työntekijät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03991" y="1275730"/>
            <a:ext cx="132600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050">
                <a:solidFill>
                  <a:schemeClr val="tx2"/>
                </a:solidFill>
                <a:latin typeface="+mj-lt"/>
              </a:rPr>
              <a:t>Henkilöä / vuosi </a:t>
            </a:r>
          </a:p>
        </p:txBody>
      </p:sp>
    </p:spTree>
    <p:extLst>
      <p:ext uri="{BB962C8B-B14F-4D97-AF65-F5344CB8AC3E}">
        <p14:creationId xmlns:p14="http://schemas.microsoft.com/office/powerpoint/2010/main" val="39630296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2B8473-44FC-4647-A218-DC8D2D7900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Naisia tarvitaan lisää teknologiayrityksiin</a:t>
            </a:r>
            <a:br>
              <a:rPr lang="fi-FI" sz="1200" b="0" dirty="0"/>
            </a:br>
            <a:r>
              <a:rPr lang="fi-FI" sz="1400" b="0" dirty="0"/>
              <a:t>Naisten osuus työllisistä teknologiateollisuudessa ja muilla toimialoilla 2018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2861310B-8BDF-40F3-9025-A352A47A96B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72711244"/>
              </p:ext>
            </p:extLst>
          </p:nvPr>
        </p:nvGraphicFramePr>
        <p:xfrm>
          <a:off x="284931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5AA5A51-2A52-475E-94A2-2C923D1C36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Päivitys 23.11.2020    Lähde: Tilastokeskus, erillistilastot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805370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1FC796-7D26-4348-AFAF-31AF856BD2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30690"/>
            <a:ext cx="7992000" cy="648000"/>
          </a:xfrm>
        </p:spPr>
        <p:txBody>
          <a:bodyPr/>
          <a:lstStyle/>
          <a:p>
            <a:r>
              <a:rPr lang="fi-FI" dirty="0"/>
              <a:t>Naisten osuus paikan vastaanottaneista ammatillisessa, ammattikorkeakoulussa ja yliopistossa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BC36F2B-F50B-4963-B2EC-CADD3401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0CB815-93AB-4EE9-AFCD-AE707C5FE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3BF9A5-FB9F-4DC0-96B9-5E7D1E3B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C59DC988-86DC-4C13-95E7-E17B5F8313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332"/>
            <a:ext cx="4043258" cy="165405"/>
          </a:xfrm>
        </p:spPr>
        <p:txBody>
          <a:bodyPr/>
          <a:lstStyle/>
          <a:p>
            <a:r>
              <a:rPr lang="fi-FI" dirty="0"/>
              <a:t>Lähde: OPH, Vipunen (varsinainen haku syksyllä alkavaan koulutukseen) 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73C06D9-A65F-42C9-B134-AD083442EB1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47238432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614967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.potx" id="{6BB471FB-1CBF-47C0-8CED-DB8951ABEFB1}" vid="{70DF72D8-811A-4FAC-9AB8-240FFE1A76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BD4805AA1368E41B01C16B6F538736D" ma:contentTypeVersion="11" ma:contentTypeDescription="Luo uusi asiakirja." ma:contentTypeScope="" ma:versionID="b44c7bcaee134eea07d57faa34a9784b">
  <xsd:schema xmlns:xsd="http://www.w3.org/2001/XMLSchema" xmlns:xs="http://www.w3.org/2001/XMLSchema" xmlns:p="http://schemas.microsoft.com/office/2006/metadata/properties" xmlns:ns3="10e92901-9b22-4e14-9457-52e326d30caa" xmlns:ns4="6138123f-121c-488a-94e5-f84b83c32a2d" targetNamespace="http://schemas.microsoft.com/office/2006/metadata/properties" ma:root="true" ma:fieldsID="c61753719c5c01d44d67026b6a7fcf13" ns3:_="" ns4:_="">
    <xsd:import namespace="10e92901-9b22-4e14-9457-52e326d30caa"/>
    <xsd:import namespace="6138123f-121c-488a-94e5-f84b83c32a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92901-9b22-4e14-9457-52e326d30c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8123f-121c-488a-94e5-f84b83c32a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29D8C5-3C69-4D5E-A80E-76F62623F1F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F2A0141-3094-4CC0-AD04-C716145246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1C4975-072E-4214-AA6C-5352031F5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e92901-9b22-4e14-9457-52e326d30caa"/>
    <ds:schemaRef ds:uri="6138123f-121c-488a-94e5-f84b83c32a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Tekno_FI_2016</Template>
  <TotalTime>45790</TotalTime>
  <Words>935</Words>
  <Application>Microsoft Office PowerPoint</Application>
  <PresentationFormat>Näytössä katseltava esitys (16:9)</PresentationFormat>
  <Paragraphs>342</Paragraphs>
  <Slides>17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0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Uudet opiskelijat, opiskelijat ja tutkinnot koulutusasteittain 2018 eräillä teknologiateollisuudelle keskeisillä aloilla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Jokinen Minna</dc:creator>
  <cp:keywords>Teknologiateollisuus_FI</cp:keywords>
  <cp:lastModifiedBy>Emaus Katriina</cp:lastModifiedBy>
  <cp:revision>2</cp:revision>
  <cp:lastPrinted>2018-02-15T07:12:38Z</cp:lastPrinted>
  <dcterms:created xsi:type="dcterms:W3CDTF">2016-09-22T08:22:50Z</dcterms:created>
  <dcterms:modified xsi:type="dcterms:W3CDTF">2020-11-23T08:45:03Z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0x0101005BD4805AA1368E41B01C16B6F538736D</vt:lpwstr>
  </property>
  <property fmtid="{D5CDD505-2E9C-101B-9397-08002B2CF9AE}" pid="28" name="xd_ProgID">
    <vt:lpwstr/>
  </property>
  <property fmtid="{D5CDD505-2E9C-101B-9397-08002B2CF9AE}" pid="29" name="ComplianceAssetId">
    <vt:lpwstr/>
  </property>
  <property fmtid="{D5CDD505-2E9C-101B-9397-08002B2CF9AE}" pid="30" name="TemplateUrl">
    <vt:lpwstr/>
  </property>
  <property fmtid="{D5CDD505-2E9C-101B-9397-08002B2CF9AE}" pid="31" name="TyoryhmanNimi">
    <vt:lpwstr>Talous ja tilastot</vt:lpwstr>
  </property>
  <property fmtid="{D5CDD505-2E9C-101B-9397-08002B2CF9AE}" pid="32" name="xd_Signature">
    <vt:bool>false</vt:bool>
  </property>
</Properties>
</file>