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00000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0909" autoAdjust="0"/>
  </p:normalViewPr>
  <p:slideViewPr>
    <p:cSldViewPr showGuides="1">
      <p:cViewPr varScale="1">
        <p:scale>
          <a:sx n="111" d="100"/>
          <a:sy n="111" d="100"/>
        </p:scale>
        <p:origin x="72" y="3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ajankäyttötiedustelu 2016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101414" cy="165163"/>
          </a:xfrm>
        </p:spPr>
        <p:txBody>
          <a:bodyPr/>
          <a:lstStyle/>
          <a:p>
            <a:r>
              <a:rPr lang="fi-FI" dirty="0"/>
              <a:t>Lähde: Elinkeinoelämän Keskusliiton ajankäyttötiedustelu 2016</a:t>
            </a:r>
          </a:p>
        </p:txBody>
      </p:sp>
      <p:graphicFrame>
        <p:nvGraphicFramePr>
          <p:cNvPr id="8" name="Sisällön paikkamerkki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63541053"/>
              </p:ext>
            </p:extLst>
          </p:nvPr>
        </p:nvGraphicFramePr>
        <p:xfrm>
          <a:off x="1331640" y="1131590"/>
          <a:ext cx="6215148" cy="3245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9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9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r>
                        <a:rPr lang="fi-FI" sz="1050" b="0" dirty="0">
                          <a:latin typeface="+mn-lt"/>
                        </a:rPr>
                        <a:t>Työntekijät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50" b="0" dirty="0">
                          <a:latin typeface="+mn-lt"/>
                        </a:rPr>
                        <a:t>Tunnit per henkilö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50" b="0" dirty="0">
                          <a:latin typeface="+mn-lt"/>
                        </a:rPr>
                        <a:t>% teoreettisesta säännöllisestä</a:t>
                      </a:r>
                      <a:r>
                        <a:rPr lang="fi-FI" sz="1050" b="0" baseline="0" dirty="0">
                          <a:latin typeface="+mn-lt"/>
                        </a:rPr>
                        <a:t> työajasta</a:t>
                      </a:r>
                      <a:endParaRPr lang="fi-FI" sz="105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1.1. Säännöllisenä työaikana tehty työaika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1 511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81,1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2.1. ay-tehtävät ja muu työaikaan rinnastettava 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695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3.1. Matkustusaika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Koulutusaika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 Lomautus ja muu työn tarjonnan estyminen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0,7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 Vuosiloma ja muu ansaintaperusteinen vapaa-aika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193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10,4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 Työriidasta johtuva töiden keskeytyminen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 Sairaus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5,2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55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 Työtapaturma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55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 Perhevapaa (lapsen syntymä ja hoito)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0,7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 Muu hyväksytty poissaolo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0,9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  Poissaolo ilman selvitystä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Teoreettinen säännöllinen työaika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1 864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Lisä- ja ylityöaika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218172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ajankäyttötiedustelu 2016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101414" cy="165163"/>
          </a:xfrm>
        </p:spPr>
        <p:txBody>
          <a:bodyPr/>
          <a:lstStyle/>
          <a:p>
            <a:r>
              <a:rPr lang="fi-FI" dirty="0"/>
              <a:t>Lähde: Elinkeinoelämän Keskusliiton ajankäyttötiedustelu 2016</a:t>
            </a:r>
          </a:p>
        </p:txBody>
      </p:sp>
      <p:graphicFrame>
        <p:nvGraphicFramePr>
          <p:cNvPr id="8" name="Sisällön paikkamerkki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6678437"/>
              </p:ext>
            </p:extLst>
          </p:nvPr>
        </p:nvGraphicFramePr>
        <p:xfrm>
          <a:off x="1331640" y="1131590"/>
          <a:ext cx="6215148" cy="3245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9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9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r>
                        <a:rPr lang="fi-FI" sz="1050" b="0" dirty="0">
                          <a:latin typeface="+mn-lt"/>
                        </a:rPr>
                        <a:t>Toimihenkilöt ja ylemmät toimihenkilöt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50" b="0" dirty="0">
                          <a:latin typeface="+mn-lt"/>
                        </a:rPr>
                        <a:t>Tunnit per henkilö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50" b="0" dirty="0">
                          <a:latin typeface="+mn-lt"/>
                        </a:rPr>
                        <a:t>% teoreettisesta säännöllisestä</a:t>
                      </a:r>
                      <a:r>
                        <a:rPr lang="fi-FI" sz="1050" b="0" baseline="0" dirty="0">
                          <a:latin typeface="+mn-lt"/>
                        </a:rPr>
                        <a:t> työajasta</a:t>
                      </a:r>
                      <a:endParaRPr lang="fi-FI" sz="105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1.1. Säännöllisenä työaikana tehty työaika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1 606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86,2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2.1. ay-tehtävät ja muu työaikaan rinnastettava 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695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3.1. Matkustusaika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Koulutusaika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 Lomautus ja muu työn tarjonnan estyminen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 Vuosiloma ja muu ansaintaperusteinen vapaa-aika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187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10,0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 Työriidasta johtuva töiden keskeytyminen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 Sairaus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55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 Työtapaturma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55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 Perhevapaa (lapsen syntymä ja hoito)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 Muu hyväksytty poissaolo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  Poissaolo ilman selvitystä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Teoreettinen säännöllinen työaika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1 863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Lisä- ja ylityöaika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0,7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993157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ajankäyttötiedustelu 2016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19.3.2018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101414" cy="165163"/>
          </a:xfrm>
        </p:spPr>
        <p:txBody>
          <a:bodyPr/>
          <a:lstStyle/>
          <a:p>
            <a:r>
              <a:rPr lang="fi-FI" dirty="0"/>
              <a:t>Lähde: Elinkeinoelämän Keskusliiton ajankäyttötiedustelu 2016</a:t>
            </a:r>
          </a:p>
        </p:txBody>
      </p:sp>
      <p:graphicFrame>
        <p:nvGraphicFramePr>
          <p:cNvPr id="8" name="Sisällön paikkamerkki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67043648"/>
              </p:ext>
            </p:extLst>
          </p:nvPr>
        </p:nvGraphicFramePr>
        <p:xfrm>
          <a:off x="1331640" y="1131590"/>
          <a:ext cx="6215148" cy="3245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9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9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r>
                        <a:rPr lang="fi-FI" sz="1050" b="0" dirty="0">
                          <a:latin typeface="+mn-lt"/>
                        </a:rPr>
                        <a:t>Tietotekniikka-ala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50" b="0" dirty="0">
                          <a:latin typeface="+mn-lt"/>
                        </a:rPr>
                        <a:t>Tunnit per henkilö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50" b="0" dirty="0">
                          <a:latin typeface="+mn-lt"/>
                        </a:rPr>
                        <a:t>% teoreettisesta säännöllisestä</a:t>
                      </a:r>
                      <a:r>
                        <a:rPr lang="fi-FI" sz="1050" b="0" baseline="0" dirty="0">
                          <a:latin typeface="+mn-lt"/>
                        </a:rPr>
                        <a:t> työajasta</a:t>
                      </a:r>
                      <a:endParaRPr lang="fi-FI" sz="105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1.1. Säännöllisenä työaikana tehty työaika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1 538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2.1. ay-tehtävät ja muu työaikaan rinnastettava 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695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3.1. Matkustusaika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Koulutusaika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 Lomautus ja muu työn tarjonnan estyminen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 Vuosiloma ja muu ansaintaperusteinen vapaa-aika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 Työriidasta johtuva töiden keskeytyminen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 Sairaus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55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 Työtapaturma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55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 Perhevapaa (lapsen syntymä ja hoito)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 Muu hyväksytty poissaolo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  Poissaolo ilman selvitystä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Teoreettinen säännöllinen työaika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1 735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Lisä- ja ylityöaika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083247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886EDC3C35ED44386E38662B6DACCDA" ma:contentTypeVersion="16" ma:contentTypeDescription="Luo uusi asiakirja." ma:contentTypeScope="" ma:versionID="70472b91ba75d5c48da5a7154481dab9">
  <xsd:schema xmlns:xsd="http://www.w3.org/2001/XMLSchema" xmlns:xs="http://www.w3.org/2001/XMLSchema" xmlns:p="http://schemas.microsoft.com/office/2006/metadata/properties" xmlns:ns2="b057f711-7d93-472c-a8f6-94be00805750" xmlns:ns3="c296724d-1a81-4a23-b6dd-dca7fd62c6ff" targetNamespace="http://schemas.microsoft.com/office/2006/metadata/properties" ma:root="true" ma:fieldsID="182f1fd013bdfa2da80e6bbec3188303" ns2:_="" ns3:_="">
    <xsd:import namespace="b057f711-7d93-472c-a8f6-94be00805750"/>
    <xsd:import namespace="c296724d-1a81-4a23-b6dd-dca7fd62c6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57f711-7d93-472c-a8f6-94be008057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f83a129e-02f3-4c10-aeed-b048f014ef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96724d-1a81-4a23-b6dd-dca7fd62c6f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ddbccb1-85c5-4102-b8cd-d9aa5a21b0d6}" ma:internalName="TaxCatchAll" ma:showField="CatchAllData" ma:web="c296724d-1a81-4a23-b6dd-dca7fd62c6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296724d-1a81-4a23-b6dd-dca7fd62c6ff">
      <UserInfo>
        <DisplayName/>
        <AccountId xsi:nil="true"/>
        <AccountType/>
      </UserInfo>
    </SharedWithUsers>
    <lcf76f155ced4ddcb4097134ff3c332f xmlns="b057f711-7d93-472c-a8f6-94be00805750">
      <Terms xmlns="http://schemas.microsoft.com/office/infopath/2007/PartnerControls"/>
    </lcf76f155ced4ddcb4097134ff3c332f>
    <TaxCatchAll xmlns="c296724d-1a81-4a23-b6dd-dca7fd62c6ff" xsi:nil="true"/>
  </documentManagement>
</p:properties>
</file>

<file path=customXml/itemProps1.xml><?xml version="1.0" encoding="utf-8"?>
<ds:datastoreItem xmlns:ds="http://schemas.openxmlformats.org/officeDocument/2006/customXml" ds:itemID="{CEE0F798-62A0-40BA-9B7D-85E9CDA75CA8}"/>
</file>

<file path=customXml/itemProps2.xml><?xml version="1.0" encoding="utf-8"?>
<ds:datastoreItem xmlns:ds="http://schemas.openxmlformats.org/officeDocument/2006/customXml" ds:itemID="{690D057A-1977-4B74-8998-A28088555B16}"/>
</file>

<file path=customXml/itemProps3.xml><?xml version="1.0" encoding="utf-8"?>
<ds:datastoreItem xmlns:ds="http://schemas.openxmlformats.org/officeDocument/2006/customXml" ds:itemID="{3211B3D8-40FB-4471-AF1C-CCCC6D600A57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52</TotalTime>
  <Words>366</Words>
  <Application>Microsoft Office PowerPoint</Application>
  <PresentationFormat>Näytössä katseltava esitys (16:9)</PresentationFormat>
  <Paragraphs>150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8" baseType="lpstr">
      <vt:lpstr>Adobe Fan Heiti Std B</vt:lpstr>
      <vt:lpstr>Adobe Hebrew</vt:lpstr>
      <vt:lpstr>Arial</vt:lpstr>
      <vt:lpstr>Verdana</vt:lpstr>
      <vt:lpstr>Teknologiateollisuus_masterdia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Emaus Katriina</cp:lastModifiedBy>
  <cp:revision>11</cp:revision>
  <cp:lastPrinted>2016-06-09T07:47:11Z</cp:lastPrinted>
  <dcterms:created xsi:type="dcterms:W3CDTF">2016-09-05T09:07:28Z</dcterms:created>
  <dcterms:modified xsi:type="dcterms:W3CDTF">2018-03-19T07:26:27Z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0x010100F886EDC3C35ED44386E38662B6DACCDA</vt:lpwstr>
  </property>
  <property fmtid="{D5CDD505-2E9C-101B-9397-08002B2CF9AE}" pid="28" name="Order">
    <vt:r8>835500</vt:r8>
  </property>
  <property fmtid="{D5CDD505-2E9C-101B-9397-08002B2CF9AE}" pid="29" name="xd_Signature">
    <vt:bool>false</vt:bool>
  </property>
  <property fmtid="{D5CDD505-2E9C-101B-9397-08002B2CF9AE}" pid="30" name="xd_ProgID">
    <vt:lpwstr/>
  </property>
  <property fmtid="{D5CDD505-2E9C-101B-9397-08002B2CF9AE}" pid="31" name="_SourceUrl">
    <vt:lpwstr/>
  </property>
  <property fmtid="{D5CDD505-2E9C-101B-9397-08002B2CF9AE}" pid="32" name="_SharedFileIndex">
    <vt:lpwstr/>
  </property>
  <property fmtid="{D5CDD505-2E9C-101B-9397-08002B2CF9AE}" pid="33" name="ComplianceAssetId">
    <vt:lpwstr/>
  </property>
  <property fmtid="{D5CDD505-2E9C-101B-9397-08002B2CF9AE}" pid="34" name="TemplateUrl">
    <vt:lpwstr/>
  </property>
  <property fmtid="{D5CDD505-2E9C-101B-9397-08002B2CF9AE}" pid="35" name="TyoryhmanNimi">
    <vt:lpwstr>Talous ja tilastot</vt:lpwstr>
  </property>
  <property fmtid="{D5CDD505-2E9C-101B-9397-08002B2CF9AE}" pid="36" name="_ExtendedDescription">
    <vt:lpwstr/>
  </property>
  <property fmtid="{D5CDD505-2E9C-101B-9397-08002B2CF9AE}" pid="37" name="TriggerFlowInfo">
    <vt:lpwstr/>
  </property>
</Properties>
</file>