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6" r:id="rId6"/>
    <p:sldId id="264" r:id="rId7"/>
    <p:sldId id="265" r:id="rId8"/>
    <p:sldId id="263" r:id="rId9"/>
    <p:sldId id="262" r:id="rId10"/>
    <p:sldId id="261" r:id="rId11"/>
    <p:sldId id="260" r:id="rId12"/>
    <p:sldId id="257" r:id="rId13"/>
    <p:sldId id="258" r:id="rId14"/>
    <p:sldId id="259" r:id="rId1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E1686A-6CED-40B9-919A-434A99210739}" v="1" dt="2023-05-02T05:58:36.128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37" d="100"/>
          <a:sy n="137" d="100"/>
        </p:scale>
        <p:origin x="144" y="8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46E1686A-6CED-40B9-919A-434A99210739}"/>
    <pc:docChg chg="undo custSel modSld">
      <pc:chgData name="Emaus Katriina" userId="e28635f8-d800-42ff-a913-92d375f1fb60" providerId="ADAL" clId="{46E1686A-6CED-40B9-919A-434A99210739}" dt="2023-05-02T06:48:57.790" v="624" actId="20577"/>
      <pc:docMkLst>
        <pc:docMk/>
      </pc:docMkLst>
      <pc:sldChg chg="modSp mod">
        <pc:chgData name="Emaus Katriina" userId="e28635f8-d800-42ff-a913-92d375f1fb60" providerId="ADAL" clId="{46E1686A-6CED-40B9-919A-434A99210739}" dt="2023-05-02T06:07:50.088" v="60" actId="20577"/>
        <pc:sldMkLst>
          <pc:docMk/>
          <pc:sldMk cId="1166341986" sldId="256"/>
        </pc:sldMkLst>
        <pc:spChg chg="mod">
          <ac:chgData name="Emaus Katriina" userId="e28635f8-d800-42ff-a913-92d375f1fb60" providerId="ADAL" clId="{46E1686A-6CED-40B9-919A-434A99210739}" dt="2023-05-02T05:58:44.601" v="3" actId="20577"/>
          <ac:spMkLst>
            <pc:docMk/>
            <pc:sldMk cId="1166341986" sldId="256"/>
            <ac:spMk id="2" creationId="{00000000-0000-0000-0000-000000000000}"/>
          </ac:spMkLst>
        </pc:spChg>
        <pc:spChg chg="mod">
          <ac:chgData name="Emaus Katriina" userId="e28635f8-d800-42ff-a913-92d375f1fb60" providerId="ADAL" clId="{46E1686A-6CED-40B9-919A-434A99210739}" dt="2023-05-02T06:01:49.291" v="17" actId="1038"/>
          <ac:spMkLst>
            <pc:docMk/>
            <pc:sldMk cId="1166341986" sldId="256"/>
            <ac:spMk id="9" creationId="{00000000-0000-0000-0000-000000000000}"/>
          </ac:spMkLst>
        </pc:spChg>
        <pc:spChg chg="mod">
          <ac:chgData name="Emaus Katriina" userId="e28635f8-d800-42ff-a913-92d375f1fb60" providerId="ADAL" clId="{46E1686A-6CED-40B9-919A-434A99210739}" dt="2023-05-02T06:01:42.815" v="14" actId="1038"/>
          <ac:spMkLst>
            <pc:docMk/>
            <pc:sldMk cId="1166341986" sldId="256"/>
            <ac:spMk id="10" creationId="{00000000-0000-0000-0000-000000000000}"/>
          </ac:spMkLst>
        </pc:spChg>
        <pc:graphicFrameChg chg="mod modGraphic">
          <ac:chgData name="Emaus Katriina" userId="e28635f8-d800-42ff-a913-92d375f1fb60" providerId="ADAL" clId="{46E1686A-6CED-40B9-919A-434A99210739}" dt="2023-05-02T06:07:50.088" v="60" actId="20577"/>
          <ac:graphicFrameMkLst>
            <pc:docMk/>
            <pc:sldMk cId="1166341986" sldId="256"/>
            <ac:graphicFrameMk id="8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46E1686A-6CED-40B9-919A-434A99210739}" dt="2023-05-02T06:48:57.790" v="624" actId="20577"/>
        <pc:sldMkLst>
          <pc:docMk/>
          <pc:sldMk cId="1206470196" sldId="266"/>
        </pc:sldMkLst>
        <pc:spChg chg="mod">
          <ac:chgData name="Emaus Katriina" userId="e28635f8-d800-42ff-a913-92d375f1fb60" providerId="ADAL" clId="{46E1686A-6CED-40B9-919A-434A99210739}" dt="2023-05-02T05:58:40.238" v="1" actId="20577"/>
          <ac:spMkLst>
            <pc:docMk/>
            <pc:sldMk cId="1206470196" sldId="266"/>
            <ac:spMk id="2" creationId="{00000000-0000-0000-0000-000000000000}"/>
          </ac:spMkLst>
        </pc:spChg>
        <pc:graphicFrameChg chg="modGraphic">
          <ac:chgData name="Emaus Katriina" userId="e28635f8-d800-42ff-a913-92d375f1fb60" providerId="ADAL" clId="{46E1686A-6CED-40B9-919A-434A99210739}" dt="2023-05-02T06:48:57.790" v="624" actId="20577"/>
          <ac:graphicFrameMkLst>
            <pc:docMk/>
            <pc:sldMk cId="1206470196" sldId="266"/>
            <ac:graphicFrameMk id="8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262510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51470"/>
            <a:ext cx="7992000" cy="648000"/>
          </a:xfrm>
        </p:spPr>
        <p:txBody>
          <a:bodyPr>
            <a:normAutofit/>
          </a:bodyPr>
          <a:lstStyle/>
          <a:p>
            <a:r>
              <a:rPr lang="fi-FI" sz="2000" dirty="0"/>
              <a:t>Tietotekniikka-alan palkat 2010-2022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587974"/>
            <a:ext cx="6269766" cy="165163"/>
          </a:xfrm>
        </p:spPr>
        <p:txBody>
          <a:bodyPr/>
          <a:lstStyle/>
          <a:p>
            <a:r>
              <a:rPr lang="fi-FI" dirty="0"/>
              <a:t>Kuukausiansio sisältää kiinteän kuukausipalkan, palkkiopalkan muuttuvan osan sekä luontoisedut.</a:t>
            </a:r>
          </a:p>
          <a:p>
            <a:r>
              <a:rPr lang="fi-FI" dirty="0"/>
              <a:t>*Identtisten muutokset on laskettu sellaisista henkilöistä, joilta löytyy havainto kummaltakin perättäiseltä ajankohdalta.</a:t>
            </a:r>
          </a:p>
          <a:p>
            <a:r>
              <a:rPr lang="fi-FI" dirty="0"/>
              <a:t>Alin 10 % = 10 % palkansaajista ansaitsee vähemmän, yli 10 % = 10 % palkansaajista ansaitsee enemmän.</a:t>
            </a:r>
          </a:p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2759125"/>
              </p:ext>
            </p:extLst>
          </p:nvPr>
        </p:nvGraphicFramePr>
        <p:xfrm>
          <a:off x="179512" y="575950"/>
          <a:ext cx="8327612" cy="4035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7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66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66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854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1792">
                <a:tc>
                  <a:txBody>
                    <a:bodyPr/>
                    <a:lstStyle/>
                    <a:p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Alin 10 %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Alin 25 %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Ylin 25 %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Ylin 10 %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Keskiarvo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Keskipalkan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muutos,</a:t>
                      </a: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 kaikki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Muutos, identtiset*</a:t>
                      </a:r>
                    </a:p>
                  </a:txBody>
                  <a:tcPr marL="80633" marR="80633" marT="40316" marB="403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2 676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3 161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4 567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5 564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2011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2 758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4 755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5 898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4 194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2012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2 886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4 338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2013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2 970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3 504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6 182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4 445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2014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5 080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6 241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2015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5 173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6 387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2016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5 263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4 654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93307324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2017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3 699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5 370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4 769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401940343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2018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3 122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3 750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5 497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6 787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353713331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2019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3 215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3 850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5 610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6 982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4 964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2415774239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2020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3 206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3 872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5 671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7 060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5 015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2894184950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2021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3 230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5 812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7 243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5 129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4,3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2709701994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2022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3 301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5 942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7 418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5 230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364440246"/>
                  </a:ext>
                </a:extLst>
              </a:tr>
            </a:tbl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1619672" y="411510"/>
            <a:ext cx="2808312" cy="21120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900" spc="-40" dirty="0"/>
              <a:t>Palkkahajonta ja keskipalkka, € / kuukausi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6202664" y="411510"/>
            <a:ext cx="2401784" cy="21120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900" spc="-40" dirty="0">
                <a:solidFill>
                  <a:srgbClr val="000000"/>
                </a:solidFill>
              </a:rPr>
              <a:t>Muutokset edellisestä vuodesta, %</a:t>
            </a:r>
          </a:p>
        </p:txBody>
      </p:sp>
    </p:spTree>
    <p:extLst>
      <p:ext uri="{BB962C8B-B14F-4D97-AF65-F5344CB8AC3E}">
        <p14:creationId xmlns:p14="http://schemas.microsoft.com/office/powerpoint/2010/main" val="116634198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2014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16793541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21 576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342486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2013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61286649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8 676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7 353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2 889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8 661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6 633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8 564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7 066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7 536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6 641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21 004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5740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23478"/>
            <a:ext cx="7992000" cy="648000"/>
          </a:xfrm>
        </p:spPr>
        <p:txBody>
          <a:bodyPr/>
          <a:lstStyle/>
          <a:p>
            <a:r>
              <a:rPr lang="fi-FI" dirty="0"/>
              <a:t>Tietotekniikan palvelualojen palkat tehtäväalueittain vuonna 2022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99592" y="4724395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1979712" y="4728047"/>
            <a:ext cx="7061854" cy="415926"/>
          </a:xfrm>
        </p:spPr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58676294"/>
              </p:ext>
            </p:extLst>
          </p:nvPr>
        </p:nvGraphicFramePr>
        <p:xfrm>
          <a:off x="251521" y="919987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10 664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8 534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7 838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13 665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9 420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8 708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10 769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8 546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7 239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8 874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6 535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9 658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7 548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11 420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10 172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29 073</a:t>
                      </a:r>
                      <a:endParaRPr lang="fi-FI" sz="8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47019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23478"/>
            <a:ext cx="7992000" cy="648000"/>
          </a:xfrm>
        </p:spPr>
        <p:txBody>
          <a:bodyPr/>
          <a:lstStyle/>
          <a:p>
            <a:r>
              <a:rPr lang="fi-FI" dirty="0"/>
              <a:t>Tietotekniikan palvelualojen palkat tehtäväalueittain vuonna 2021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99592" y="4724395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1979712" y="4728047"/>
            <a:ext cx="7061854" cy="415926"/>
          </a:xfrm>
        </p:spPr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5854503"/>
              </p:ext>
            </p:extLst>
          </p:nvPr>
        </p:nvGraphicFramePr>
        <p:xfrm>
          <a:off x="251521" y="919987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8 833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7 464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6 990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11 405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6 562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9 931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6 996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7 897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25 375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8908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23478"/>
            <a:ext cx="7992000" cy="648000"/>
          </a:xfrm>
        </p:spPr>
        <p:txBody>
          <a:bodyPr/>
          <a:lstStyle/>
          <a:p>
            <a:r>
              <a:rPr lang="fi-FI" dirty="0"/>
              <a:t>Tietotekniikan palvelualojen palkat tehtäväalueittain vuonna 2020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99592" y="4724395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1979712" y="4710755"/>
            <a:ext cx="7061854" cy="415926"/>
          </a:xfrm>
        </p:spPr>
        <p:txBody>
          <a:bodyPr/>
          <a:lstStyle/>
          <a:p>
            <a:r>
              <a:rPr lang="fi-FI" dirty="0"/>
              <a:t>Syyskuun 2020 tilastossa on tapahtunut suuria henkilömäärän muutoksia kolmessa ylimmässä vastuutasossa (asiantuntijatehtävät, vaativat asiantuntijatehtävät ja johtotehtävät), mikä osaltaan vaikuttaa ansiotasoon ja -kehitykseen. Em. muutoksiin on vaikuttanut mm. aineiston käsittely.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9885557"/>
              </p:ext>
            </p:extLst>
          </p:nvPr>
        </p:nvGraphicFramePr>
        <p:xfrm>
          <a:off x="251521" y="919987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8 042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8 437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2 800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6 710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1 585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10 877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8 714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3 752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6 371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2 732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6 776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6 728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9 627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24 505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7238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2019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35579251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10 048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7 539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1 442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2 823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1 461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10 207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7 411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6 379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5 982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6 597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22 810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30883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2018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40131374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9 511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9 440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22 174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8172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2017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7893873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9 792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9 219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7 933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8 653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21 148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57033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2016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13194227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9 346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21 453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32922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2015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8448388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20 725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96387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11" ma:contentTypeDescription="Luo uusi asiakirja." ma:contentTypeScope="" ma:versionID="3e528796292c47f9bbe6fad5e6c14e00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b76ecf6d85c20be7cb2883cee6d7b995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3E991-0BA8-4B70-9AA2-44F5D7583F99}">
  <ds:schemaRefs>
    <ds:schemaRef ds:uri="http://schemas.microsoft.com/office/2006/metadata/properties"/>
    <ds:schemaRef ds:uri="31fc0bb4-b62d-4044-8569-b8da76fe5ed6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a5c4f9c2-84a2-48d3-9942-8e0fea0a10bc"/>
  </ds:schemaRefs>
</ds:datastoreItem>
</file>

<file path=customXml/itemProps2.xml><?xml version="1.0" encoding="utf-8"?>
<ds:datastoreItem xmlns:ds="http://schemas.openxmlformats.org/officeDocument/2006/customXml" ds:itemID="{D889E526-704B-4D58-BACD-E5C2150AC6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646A13-E9CB-4024-81D6-35C11FC986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4f9c2-84a2-48d3-9942-8e0fea0a10bc"/>
    <ds:schemaRef ds:uri="31fc0bb4-b62d-4044-8569-b8da76fe5e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1614</TotalTime>
  <Words>3389</Words>
  <Application>Microsoft Office PowerPoint</Application>
  <PresentationFormat>On-screen Show (16:9)</PresentationFormat>
  <Paragraphs>2132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Verdana</vt:lpstr>
      <vt:lpstr>Teknologiateollisuus_masterdia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33</cp:revision>
  <cp:lastPrinted>2016-06-09T07:47:11Z</cp:lastPrinted>
  <dcterms:created xsi:type="dcterms:W3CDTF">2016-09-05T07:25:23Z</dcterms:created>
  <dcterms:modified xsi:type="dcterms:W3CDTF">2023-05-02T06:49:04Z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TyoryhmanNimi">
    <vt:lpwstr>Talous ja tilastot</vt:lpwstr>
  </property>
</Properties>
</file>