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57" r:id="rId8"/>
    <p:sldId id="260" r:id="rId9"/>
    <p:sldId id="270" r:id="rId10"/>
    <p:sldId id="262" r:id="rId11"/>
    <p:sldId id="264" r:id="rId12"/>
    <p:sldId id="271" r:id="rId13"/>
    <p:sldId id="272" r:id="rId14"/>
    <p:sldId id="274" r:id="rId15"/>
    <p:sldId id="265" r:id="rId16"/>
    <p:sldId id="266" r:id="rId17"/>
    <p:sldId id="2147373742" r:id="rId1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E651F-3383-48D6-B932-51924E624249}" v="5" dt="2024-04-22T13:25:30.49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howGuides="1">
      <p:cViewPr varScale="1">
        <p:scale>
          <a:sx n="83" d="100"/>
          <a:sy n="83" d="100"/>
        </p:scale>
        <p:origin x="82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032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28726"/>
            <a:ext cx="6858000" cy="1425179"/>
          </a:xfrm>
        </p:spPr>
        <p:txBody>
          <a:bodyPr anchor="b"/>
          <a:lstStyle>
            <a:lvl1pPr algn="ctr">
              <a:lnSpc>
                <a:spcPct val="90000"/>
              </a:lnSpc>
              <a:defRPr sz="4500" spc="-225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40182"/>
            <a:ext cx="6858000" cy="737755"/>
          </a:xfrm>
        </p:spPr>
        <p:txBody>
          <a:bodyPr/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3882196"/>
            <a:ext cx="6858000" cy="516623"/>
          </a:xfrm>
        </p:spPr>
        <p:txBody>
          <a:bodyPr/>
          <a:lstStyle>
            <a:lvl1pPr algn="ctr">
              <a:buNone/>
              <a:defRPr sz="1463" spc="-45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17" y="263626"/>
            <a:ext cx="713303" cy="365043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908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20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0" y="1390219"/>
            <a:ext cx="3618358" cy="31962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2680" y="1390219"/>
            <a:ext cx="3618358" cy="31962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98154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0" y="462371"/>
            <a:ext cx="7174523" cy="524447"/>
          </a:xfrm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0" y="1089212"/>
            <a:ext cx="3618358" cy="2153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2680" y="1089212"/>
            <a:ext cx="3618358" cy="2153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928" y="3314182"/>
            <a:ext cx="7729538" cy="141504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9865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0" y="462371"/>
            <a:ext cx="3618358" cy="79012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0" y="1390219"/>
            <a:ext cx="3618358" cy="31962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0200" y="264600"/>
            <a:ext cx="712800" cy="3645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15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599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0" y="462371"/>
            <a:ext cx="3618358" cy="79012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0" y="1390219"/>
            <a:ext cx="3618358" cy="31962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0200" y="264600"/>
            <a:ext cx="712800" cy="3645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15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930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311" y="844560"/>
            <a:ext cx="3618358" cy="79012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311" y="1772409"/>
            <a:ext cx="3618358" cy="27102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606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2" y="1610916"/>
            <a:ext cx="7886700" cy="2075259"/>
          </a:xfrm>
        </p:spPr>
        <p:txBody>
          <a:bodyPr anchor="ctr" anchorCtr="0"/>
          <a:lstStyle>
            <a:lvl1pPr algn="ctr">
              <a:defRPr sz="3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719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2" y="1528761"/>
            <a:ext cx="7886700" cy="2075259"/>
          </a:xfrm>
        </p:spPr>
        <p:txBody>
          <a:bodyPr anchor="ctr" anchorCtr="0"/>
          <a:lstStyle>
            <a:lvl1pPr algn="ctr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17" y="263626"/>
            <a:ext cx="713303" cy="3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0200" y="264600"/>
            <a:ext cx="712800" cy="3645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15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67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965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80" y="1155032"/>
            <a:ext cx="3618358" cy="3431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60936" y="1155032"/>
            <a:ext cx="3618358" cy="3431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4568434" y="632223"/>
            <a:ext cx="0" cy="3896915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75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4568434" y="632223"/>
            <a:ext cx="0" cy="3896915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82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44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26" y="1635680"/>
            <a:ext cx="3346271" cy="17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5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038230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4/22/2024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6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994" marR="0" indent="-212395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994" marR="0" indent="-212395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396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654611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4/22/2024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8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1" y="1103314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8" y="4727575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362928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47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0" y="462371"/>
            <a:ext cx="6321293" cy="790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80" y="1390219"/>
            <a:ext cx="8003069" cy="3196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7881" y="4824454"/>
            <a:ext cx="907305" cy="21665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75185" y="4824454"/>
            <a:ext cx="3086100" cy="21665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16" y="4824454"/>
            <a:ext cx="651665" cy="21665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98" y="263617"/>
            <a:ext cx="713342" cy="3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216" indent="-201216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01216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39379" indent="-201216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008460" indent="-201216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277541" indent="-201216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i.fi/neuvontapalvelu" TargetMode="External"/><Relationship Id="rId2" Type="http://schemas.openxmlformats.org/officeDocument/2006/relationships/hyperlink" Target="https://www.workinfinland.com/fi/tyonantajat/ota-yhteytta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nterfinland.fi/eServices" TargetMode="External"/><Relationship Id="rId4" Type="http://schemas.openxmlformats.org/officeDocument/2006/relationships/hyperlink" Target="https://dvv.fi/organisaatio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etrilautjarv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s://www.linkedin.com/in/eero-mannin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etri.lautjarvi@espoo.fi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485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2A0870-10BF-C4E7-8DBA-1F1E3157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CA2FE2-52E9-E780-0CE5-AAADF148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3F3316-D4DC-C630-1625-57196A8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E3048-45C6-9B6E-B0D4-09C5AEB3AEB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2026" y="1203598"/>
            <a:ext cx="3713909" cy="360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/>
              <a:t>Manager – Software </a:t>
            </a:r>
            <a:r>
              <a:rPr lang="fi-FI" sz="1400" err="1"/>
              <a:t>Development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 err="1"/>
              <a:t>Backend</a:t>
            </a:r>
            <a:r>
              <a:rPr lang="fi-FI" sz="1400"/>
              <a:t> </a:t>
            </a:r>
            <a:r>
              <a:rPr lang="fi-FI" sz="1400" err="1"/>
              <a:t>Engineer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/>
              <a:t>Senior </a:t>
            </a:r>
            <a:r>
              <a:rPr lang="fi-FI" sz="1400" err="1"/>
              <a:t>DevOps</a:t>
            </a:r>
            <a:r>
              <a:rPr lang="fi-FI" sz="1400"/>
              <a:t> </a:t>
            </a:r>
            <a:r>
              <a:rPr lang="fi-FI" sz="1400" err="1"/>
              <a:t>Engineer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/>
              <a:t>Full </a:t>
            </a:r>
            <a:r>
              <a:rPr lang="fi-FI" sz="1400" err="1"/>
              <a:t>Stack</a:t>
            </a:r>
            <a:r>
              <a:rPr lang="fi-FI" sz="1400"/>
              <a:t> </a:t>
            </a:r>
            <a:r>
              <a:rPr lang="fi-FI" sz="1400" err="1"/>
              <a:t>Developer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/>
              <a:t>Senior Back-</a:t>
            </a:r>
            <a:r>
              <a:rPr lang="fi-FI" sz="1400" err="1"/>
              <a:t>End</a:t>
            </a:r>
            <a:r>
              <a:rPr lang="fi-FI" sz="1400"/>
              <a:t> </a:t>
            </a:r>
            <a:r>
              <a:rPr lang="fi-FI" sz="1400" err="1"/>
              <a:t>Engineer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/>
              <a:t>Data Science </a:t>
            </a:r>
            <a:r>
              <a:rPr lang="fi-FI" sz="1400" err="1"/>
              <a:t>Trainee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fi-FI" sz="1400"/>
              <a:t>Machine Learning </a:t>
            </a:r>
            <a:r>
              <a:rPr lang="fi-FI" sz="1400" err="1"/>
              <a:t>Engineer</a:t>
            </a:r>
            <a:endParaRPr lang="fi-FI" sz="1400"/>
          </a:p>
          <a:p>
            <a:pPr>
              <a:lnSpc>
                <a:spcPct val="100000"/>
              </a:lnSpc>
            </a:pPr>
            <a:r>
              <a:rPr lang="en-US" sz="1400"/>
              <a:t>Senior research and development engineer</a:t>
            </a:r>
          </a:p>
          <a:p>
            <a:pPr>
              <a:lnSpc>
                <a:spcPct val="100000"/>
              </a:lnSpc>
            </a:pPr>
            <a:r>
              <a:rPr lang="en-US" sz="1400"/>
              <a:t>Principal Data Scientist</a:t>
            </a:r>
            <a:endParaRPr lang="fi-FI" sz="14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8B69878-9A56-A7A5-538F-5E1E115274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027" y="339502"/>
            <a:ext cx="7961973" cy="475025"/>
          </a:xfrm>
        </p:spPr>
        <p:txBody>
          <a:bodyPr>
            <a:normAutofit/>
          </a:bodyPr>
          <a:lstStyle/>
          <a:p>
            <a:r>
              <a:rPr lang="fi-FI" sz="1500" b="1"/>
              <a:t>Esimerkkejä osaajista, nykyisiä titteleitä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23D93412-06D8-D26E-9F47-FE8C8EF23F29}"/>
              </a:ext>
            </a:extLst>
          </p:cNvPr>
          <p:cNvSpPr txBox="1">
            <a:spLocks/>
          </p:cNvSpPr>
          <p:nvPr/>
        </p:nvSpPr>
        <p:spPr>
          <a:xfrm>
            <a:off x="4499992" y="1229781"/>
            <a:ext cx="36004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1400" dirty="0"/>
              <a:t>Product </a:t>
            </a:r>
            <a:r>
              <a:rPr lang="fi-FI" sz="1400" dirty="0" err="1"/>
              <a:t>Development</a:t>
            </a:r>
            <a:r>
              <a:rPr lang="fi-FI" sz="1400" dirty="0"/>
              <a:t> </a:t>
            </a:r>
            <a:r>
              <a:rPr lang="fi-FI" sz="1400" dirty="0" err="1"/>
              <a:t>Engineer</a:t>
            </a: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 err="1"/>
              <a:t>Manager</a:t>
            </a:r>
            <a:r>
              <a:rPr lang="fi-FI" sz="1400" dirty="0"/>
              <a:t> Cell Engineering Department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Senior Software </a:t>
            </a:r>
            <a:r>
              <a:rPr lang="fi-FI" sz="1400" dirty="0" err="1"/>
              <a:t>Developer</a:t>
            </a: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 marL="21600" indent="0">
              <a:lnSpc>
                <a:spcPct val="100000"/>
              </a:lnSpc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754100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92F0753-232D-59E9-6AB3-5B6B19C1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4D5969-E8CC-7CF8-A8D0-975C36C6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78CC6EE-D955-5E9D-873B-45802D65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27310B7-EB4A-2689-1F28-BD514C6406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2000" y="674047"/>
            <a:ext cx="8352448" cy="475025"/>
          </a:xfrm>
        </p:spPr>
        <p:txBody>
          <a:bodyPr>
            <a:normAutofit/>
          </a:bodyPr>
          <a:lstStyle/>
          <a:p>
            <a:r>
              <a:rPr lang="fi-FI" sz="2400"/>
              <a:t>Kuvaus</a:t>
            </a:r>
            <a:r>
              <a:rPr lang="fi-FI" sz="2400" dirty="0"/>
              <a:t> maahanmuuton prosessista </a:t>
            </a:r>
          </a:p>
          <a:p>
            <a:endParaRPr lang="fi-FI" dirty="0"/>
          </a:p>
        </p:txBody>
      </p:sp>
      <p:pic>
        <p:nvPicPr>
          <p:cNvPr id="13" name="Kuva 1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122DCFFF-A25D-6D6E-B272-C3B33BE4E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5" y="1091877"/>
            <a:ext cx="7136333" cy="36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49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8F2CFB4-D7D7-3FB8-2082-5BE3414E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369DF8-FC53-B942-D629-8AE8CA7B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F84FF4-FFA9-4E14-3753-FC9A7508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451B36-4F0B-96C3-90A2-01B839049B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B88692-48BE-737D-FAB1-E349DD3B92CD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WiF:n työnantajaneuvonta</a:t>
            </a:r>
            <a:endParaRPr lang="fi-FI" dirty="0"/>
          </a:p>
          <a:p>
            <a:r>
              <a:rPr lang="fi-FI">
                <a:hlinkClick r:id="rId3"/>
              </a:rPr>
              <a:t>Maahanmuuttoviraston neuvontapalvelu</a:t>
            </a:r>
            <a:endParaRPr lang="fi-FI"/>
          </a:p>
          <a:p>
            <a:r>
              <a:rPr lang="fi-FI">
                <a:hlinkClick r:id="rId4"/>
              </a:rPr>
              <a:t>Digi- ja Väestövirasto</a:t>
            </a:r>
            <a:r>
              <a:rPr lang="fi-FI"/>
              <a:t> </a:t>
            </a:r>
            <a:endParaRPr lang="fi-FI" dirty="0"/>
          </a:p>
          <a:p>
            <a:r>
              <a:rPr lang="fi-FI">
                <a:hlinkClick r:id="rId5"/>
              </a:rPr>
              <a:t>EnterFinland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303ED2-1B8F-D2AF-4D14-B2B61EC3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Hyödyllisiä linkkejä</a:t>
            </a:r>
          </a:p>
        </p:txBody>
      </p:sp>
    </p:spTree>
    <p:extLst>
      <p:ext uri="{BB962C8B-B14F-4D97-AF65-F5344CB8AC3E}">
        <p14:creationId xmlns:p14="http://schemas.microsoft.com/office/powerpoint/2010/main" val="33527208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6BB916-42A5-1288-E237-2A7E184F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AB61F-25F5-4BAC-AFD2-7CF6AA8759C3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22.4.2024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890BAC-DCCB-36D4-5D3A-DA508ED2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pic>
        <p:nvPicPr>
          <p:cNvPr id="21" name="Kuvan paikkamerkki 20" descr="Kuva, joka sisältää kohteen henkilö, mies, sisä, puku&#10;&#10;Kuvaus luotu automaattisesti">
            <a:extLst>
              <a:ext uri="{FF2B5EF4-FFF2-40B4-BE49-F238E27FC236}">
                <a16:creationId xmlns:a16="http://schemas.microsoft.com/office/drawing/2014/main" id="{D86F8611-E59F-E56E-B41C-26BEDE14F05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2652" b="7697"/>
          <a:stretch/>
        </p:blipFill>
        <p:spPr>
          <a:xfrm>
            <a:off x="6714365" y="2771255"/>
            <a:ext cx="1663164" cy="2160240"/>
          </a:xfrm>
        </p:spPr>
      </p:pic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A2C80EC-CCED-5325-03B8-B5F3F112F65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50819" y="627534"/>
            <a:ext cx="4021181" cy="3960440"/>
          </a:xfrm>
        </p:spPr>
        <p:txBody>
          <a:bodyPr>
            <a:noAutofit/>
          </a:bodyPr>
          <a:lstStyle/>
          <a:p>
            <a:pPr marL="21600" indent="0">
              <a:spcAft>
                <a:spcPts val="0"/>
              </a:spcAft>
              <a:buNone/>
            </a:pPr>
            <a:r>
              <a:rPr lang="fi-FI" sz="1400" b="1" dirty="0"/>
              <a:t>Petri Lautjärvi 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400" dirty="0"/>
              <a:t>Projektisuunnittelija, Espoon kaupunki &amp; Teknologiateollisuus ry</a:t>
            </a:r>
          </a:p>
          <a:p>
            <a:pPr marL="21600" indent="0">
              <a:spcAft>
                <a:spcPts val="0"/>
              </a:spcAft>
              <a:buNone/>
            </a:pPr>
            <a:endParaRPr lang="fi-FI" sz="1300" dirty="0"/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/>
              <a:t>petri.lautjarvi@espoo.fi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/>
              <a:t>p. 040 634 4243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/>
              <a:t>      </a:t>
            </a:r>
            <a:r>
              <a:rPr lang="fi-FI" sz="1300" dirty="0">
                <a:hlinkClick r:id="rId3"/>
              </a:rPr>
              <a:t>Petri Lautjärvi</a:t>
            </a:r>
            <a:endParaRPr lang="fi-FI" sz="1300" dirty="0"/>
          </a:p>
          <a:p>
            <a:pPr marL="21600" indent="0">
              <a:spcAft>
                <a:spcPts val="0"/>
              </a:spcAft>
              <a:buNone/>
            </a:pPr>
            <a:endParaRPr lang="fi-FI" sz="1300" dirty="0"/>
          </a:p>
          <a:p>
            <a:pPr marL="21600" indent="0">
              <a:spcAft>
                <a:spcPts val="0"/>
              </a:spcAft>
              <a:buNone/>
            </a:pPr>
            <a:endParaRPr lang="fi-FI" sz="1300" dirty="0"/>
          </a:p>
          <a:p>
            <a:pPr marL="21600" indent="0">
              <a:spcAft>
                <a:spcPts val="0"/>
              </a:spcAft>
              <a:buNone/>
            </a:pPr>
            <a:r>
              <a:rPr lang="fi-FI" sz="1400" b="1" dirty="0"/>
              <a:t>Eero Manninen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400" dirty="0"/>
              <a:t>johtava asiantuntija, Teknologiateollisuus ry</a:t>
            </a:r>
          </a:p>
          <a:p>
            <a:pPr marL="21600" indent="0">
              <a:spcAft>
                <a:spcPts val="0"/>
              </a:spcAft>
              <a:buNone/>
            </a:pPr>
            <a:endParaRPr lang="fi-FI" sz="1300" dirty="0"/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/>
              <a:t>eero.manninen@teknologiateollisuus.fi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/>
              <a:t>p. 040 4893083</a:t>
            </a:r>
          </a:p>
          <a:p>
            <a:pPr marL="21600" indent="0">
              <a:spcAft>
                <a:spcPts val="0"/>
              </a:spcAft>
              <a:buNone/>
            </a:pPr>
            <a:r>
              <a:rPr lang="fi-FI" sz="13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Eero Manninen</a:t>
            </a:r>
            <a:endParaRPr lang="fi-FI" sz="1300" dirty="0">
              <a:solidFill>
                <a:schemeClr val="accent5"/>
              </a:solidFill>
            </a:endParaRP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1ADE1CB4-2F24-2B9C-355C-248833ABC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810" y="156518"/>
            <a:ext cx="4021182" cy="336086"/>
          </a:xfrm>
        </p:spPr>
        <p:txBody>
          <a:bodyPr>
            <a:noAutofit/>
          </a:bodyPr>
          <a:lstStyle/>
          <a:p>
            <a:pPr marL="21600" indent="0">
              <a:buNone/>
            </a:pPr>
            <a:r>
              <a:rPr lang="fi-FI" sz="1200" dirty="0"/>
              <a:t>Lisätiedot: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0893FBB-C515-A6C5-3B79-CF017E900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6" y="4228919"/>
            <a:ext cx="308410" cy="286061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68FD1AF1-80D4-8C1A-4398-DE722B920A06}"/>
              </a:ext>
            </a:extLst>
          </p:cNvPr>
          <p:cNvSpPr txBox="1"/>
          <p:nvPr/>
        </p:nvSpPr>
        <p:spPr>
          <a:xfrm>
            <a:off x="7500463" y="4766625"/>
            <a:ext cx="1093998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Kuva: Liisa Takala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4EA2BA7-1ED3-1F88-B0FB-42E4ECFF4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6" y="2181234"/>
            <a:ext cx="308410" cy="286061"/>
          </a:xfrm>
          <a:prstGeom prst="rect">
            <a:avLst/>
          </a:prstGeom>
        </p:spPr>
      </p:pic>
      <p:pic>
        <p:nvPicPr>
          <p:cNvPr id="9" name="Kuva 8" descr="Kuva, joka sisältää kohteen Ihmisen kasvot, henkilö, vaate, muotokuva&#10;&#10;Kuvaus luotu automaattisesti">
            <a:extLst>
              <a:ext uri="{FF2B5EF4-FFF2-40B4-BE49-F238E27FC236}">
                <a16:creationId xmlns:a16="http://schemas.microsoft.com/office/drawing/2014/main" id="{C679C27D-8E46-575B-99CC-0D6F619321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6" t="6816" r="13388" b="8946"/>
          <a:stretch/>
        </p:blipFill>
        <p:spPr>
          <a:xfrm>
            <a:off x="6714365" y="212006"/>
            <a:ext cx="16631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00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32A1C2B-41A9-6B4C-BF6F-91640EBCB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580" y="771550"/>
            <a:ext cx="7560840" cy="2318600"/>
          </a:xfrm>
        </p:spPr>
        <p:txBody>
          <a:bodyPr>
            <a:normAutofit/>
          </a:bodyPr>
          <a:lstStyle/>
          <a:p>
            <a:pPr algn="ctr"/>
            <a:r>
              <a:rPr lang="fi-FI" sz="2000" dirty="0"/>
              <a:t>Lisää intialaisia osaajia Suomeen sujuvalla prosessilla</a:t>
            </a:r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Teknologiateollisuus ry:n ja Espoon kaupungin yhteinen osaajahoukutteluprojekti 2023–2024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263DAF-070A-9F45-B65A-5812705D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8A2D42-0FBE-584C-8A5D-194863F5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04937-4483-6E49-BC4C-68ABCDF3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Tekstin paikkamerkki 1">
            <a:extLst>
              <a:ext uri="{FF2B5EF4-FFF2-40B4-BE49-F238E27FC236}">
                <a16:creationId xmlns:a16="http://schemas.microsoft.com/office/drawing/2014/main" id="{2137DBF5-BDBE-D6B1-FB17-C881ABF14FFB}"/>
              </a:ext>
            </a:extLst>
          </p:cNvPr>
          <p:cNvSpPr txBox="1">
            <a:spLocks/>
          </p:cNvSpPr>
          <p:nvPr/>
        </p:nvSpPr>
        <p:spPr>
          <a:xfrm>
            <a:off x="3563888" y="3507854"/>
            <a:ext cx="4705154" cy="109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800" indent="0" algn="l" defTabSz="806052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2000" dirty="0"/>
          </a:p>
        </p:txBody>
      </p:sp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0465613F-47FE-6BAF-1816-09CD3A751B84}"/>
              </a:ext>
            </a:extLst>
          </p:cNvPr>
          <p:cNvSpPr txBox="1">
            <a:spLocks/>
          </p:cNvSpPr>
          <p:nvPr/>
        </p:nvSpPr>
        <p:spPr>
          <a:xfrm>
            <a:off x="3131840" y="3507853"/>
            <a:ext cx="5400600" cy="122019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10800" indent="0" algn="l" defTabSz="806052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865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29724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44589" indent="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67851" indent="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ClrTx/>
              <a:buSzPct val="125000"/>
              <a:buFontTx/>
              <a:buNone/>
              <a:defRPr sz="2200" b="1" kern="1200" spc="-35" baseline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/>
              <a:t>Alun perin projekti oli suunnattu erityisesti </a:t>
            </a:r>
            <a:r>
              <a:rPr lang="fi-FI" sz="2000" dirty="0" err="1"/>
              <a:t>ict</a:t>
            </a:r>
            <a:r>
              <a:rPr lang="fi-FI" sz="2000" dirty="0"/>
              <a:t>-osaajiin, nyt kohderyhmää on laajennettu.</a:t>
            </a:r>
          </a:p>
        </p:txBody>
      </p:sp>
    </p:spTree>
    <p:extLst>
      <p:ext uri="{BB962C8B-B14F-4D97-AF65-F5344CB8AC3E}">
        <p14:creationId xmlns:p14="http://schemas.microsoft.com/office/powerpoint/2010/main" val="1641342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085FA2-3DE6-4742-9755-83CE1A1806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989913C-FCD1-9441-B653-2642B08F408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>
            <a:noAutofit/>
          </a:bodyPr>
          <a:lstStyle/>
          <a:p>
            <a:r>
              <a:rPr lang="fi-FI" dirty="0"/>
              <a:t>Projektin kuvaus</a:t>
            </a:r>
          </a:p>
          <a:p>
            <a:r>
              <a:rPr lang="fi-FI" dirty="0"/>
              <a:t>Miten yritys pääsee mukaan ja mitä voi projektista itselleen saada</a:t>
            </a:r>
          </a:p>
          <a:p>
            <a:r>
              <a:rPr lang="fi-FI" dirty="0"/>
              <a:t>Esimerkkiosaamista</a:t>
            </a:r>
          </a:p>
          <a:p>
            <a:r>
              <a:rPr lang="fi-FI" dirty="0"/>
              <a:t>Intiasta tulevan erityisosaajan maahanmuuton prosessikuvaus</a:t>
            </a:r>
          </a:p>
          <a:p>
            <a:r>
              <a:rPr lang="fi-FI" dirty="0"/>
              <a:t>Hyödyllisiä linkkejä.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</p:spTree>
    <p:extLst>
      <p:ext uri="{BB962C8B-B14F-4D97-AF65-F5344CB8AC3E}">
        <p14:creationId xmlns:p14="http://schemas.microsoft.com/office/powerpoint/2010/main" val="3033854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0B6FF8A-C62B-5249-0CAE-999BD0C6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4873F5-EF07-B67A-F127-B825A844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FE498F-AD48-FDD2-5414-A285AC5A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EF9A45-8C92-39CF-B4D6-40E2AF9869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2164648-4BB0-4C5F-3BBF-E8BCD5DA1D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55576" y="1407676"/>
            <a:ext cx="7488424" cy="3069074"/>
          </a:xfrm>
        </p:spPr>
        <p:txBody>
          <a:bodyPr/>
          <a:lstStyle/>
          <a:p>
            <a:r>
              <a:rPr lang="fi-FI" sz="1600" i="0" dirty="0"/>
              <a:t>Kokoamme Teknologiateollisuuden jäsenyritysten (</a:t>
            </a:r>
            <a:r>
              <a:rPr lang="fi-FI" sz="1600" i="0" dirty="0" err="1"/>
              <a:t>ict</a:t>
            </a:r>
            <a:r>
              <a:rPr lang="fi-FI" sz="1600" i="0" dirty="0"/>
              <a:t>-alan) osaajatarpeet yhteen ja rakennamme mahdollisimman sujuvan osaajahoukuttelu- ja rekrytointikanavan Intiasta Suomeen. Työtä tukemassa ovat tiiviissä yhteistyössä kaikki olennaiset yhteistyötahot, kuten Migri ja Intiassa toimivat, luotettavat osaajavälityspalvelut. </a:t>
            </a:r>
            <a:endParaRPr lang="fi-FI" dirty="0"/>
          </a:p>
          <a:p>
            <a:endParaRPr lang="fi-FI" sz="1600" i="0" dirty="0"/>
          </a:p>
          <a:p>
            <a:r>
              <a:rPr lang="fi-FI" dirty="0"/>
              <a:t>Projektin tavoitteena on myös varmistaa saapuville osaajille sujuva maahanmuuton prosessi sekä hyvät asettautumisen palvelut. Tässä yhteistyö Espoon kaupungin kanssa on keskeistä. </a:t>
            </a:r>
            <a:endParaRPr lang="fi-FI" sz="16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1DDF365-B38A-A06D-46A7-D0F9641442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355" y="737000"/>
            <a:ext cx="7171200" cy="475025"/>
          </a:xfrm>
        </p:spPr>
        <p:txBody>
          <a:bodyPr/>
          <a:lstStyle/>
          <a:p>
            <a:r>
              <a:rPr lang="fi-FI" dirty="0"/>
              <a:t>Projekti pähkinänkuoressa</a:t>
            </a:r>
          </a:p>
        </p:txBody>
      </p:sp>
    </p:spTree>
    <p:extLst>
      <p:ext uri="{BB962C8B-B14F-4D97-AF65-F5344CB8AC3E}">
        <p14:creationId xmlns:p14="http://schemas.microsoft.com/office/powerpoint/2010/main" val="24026259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9C1B90-54F9-6252-79D3-A8C42A726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1209481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marL="13970">
              <a:lnSpc>
                <a:spcPct val="100000"/>
              </a:lnSpc>
            </a:pPr>
            <a:r>
              <a:rPr lang="fi-FI" sz="1800" spc="-70" dirty="0">
                <a:latin typeface="Verdana"/>
                <a:ea typeface="Verdana"/>
              </a:rPr>
              <a:t>Osaajia Intiasta Suomeen – Teknologiateollisuuden ja </a:t>
            </a:r>
            <a:endParaRPr lang="fi-FI" dirty="0"/>
          </a:p>
          <a:p>
            <a:pPr marL="13970">
              <a:lnSpc>
                <a:spcPct val="100000"/>
              </a:lnSpc>
            </a:pPr>
            <a:r>
              <a:rPr lang="fi-FI" sz="1800" spc="-70" dirty="0"/>
              <a:t>Espoon yhteisprojekti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41F1CA7-6C68-7553-C4C2-E3E9F62B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9854">
              <a:defRPr/>
            </a:pPr>
            <a:fld id="{6FCB6B90-8271-4E8F-82C1-E646FBB48A2E}" type="slidenum">
              <a:rPr lang="fi-FI">
                <a:solidFill>
                  <a:srgbClr val="29282E"/>
                </a:solidFill>
                <a:latin typeface="Verdana"/>
              </a:rPr>
              <a:pPr defTabSz="679854">
                <a:defRPr/>
              </a:pPr>
              <a:t>5</a:t>
            </a:fld>
            <a:endParaRPr lang="fi-FI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2B4C28-BFBF-478F-C136-A20884BA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9854">
              <a:defRPr/>
            </a:pPr>
            <a:fld id="{E70C97DB-DA9C-4CFA-B970-B8599B25F3E4}" type="datetime1">
              <a:rPr lang="fi-FI" sz="700">
                <a:solidFill>
                  <a:srgbClr val="2928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defTabSz="679854">
                <a:defRPr/>
              </a:pPr>
              <a:t>22.4.2024</a:t>
            </a:fld>
            <a:endParaRPr lang="fi-FI" sz="700">
              <a:solidFill>
                <a:srgbClr val="2928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497EA532-4235-D0C0-B87B-3C166542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10" y="3972931"/>
            <a:ext cx="4136906" cy="8961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D874388-B8D6-61DD-BFDE-927CCA93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13"/>
          <a:stretch/>
        </p:blipFill>
        <p:spPr>
          <a:xfrm>
            <a:off x="6516217" y="388656"/>
            <a:ext cx="2656967" cy="4494755"/>
          </a:xfrm>
          <a:prstGeom prst="rect">
            <a:avLst/>
          </a:prstGeom>
        </p:spPr>
      </p:pic>
      <p:pic>
        <p:nvPicPr>
          <p:cNvPr id="5" name="Kuva 4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658097BF-48F5-F727-6BC9-93606D198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18" y="3687557"/>
            <a:ext cx="945812" cy="124036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AE17E54-78B4-8E46-4626-823A3F460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96" y="1491628"/>
            <a:ext cx="1023461" cy="1870463"/>
          </a:xfrm>
          <a:prstGeom prst="rect">
            <a:avLst/>
          </a:prstGeom>
        </p:spPr>
      </p:pic>
      <p:pic>
        <p:nvPicPr>
          <p:cNvPr id="10" name="Kuva 9" descr="Kuva, joka sisältää kohteen teksti, käyntikortti, kuvakaappaus, Fontti&#10;&#10;Kuvaus luotu automaattisesti">
            <a:extLst>
              <a:ext uri="{FF2B5EF4-FFF2-40B4-BE49-F238E27FC236}">
                <a16:creationId xmlns:a16="http://schemas.microsoft.com/office/drawing/2014/main" id="{DC44F3E8-F7FA-057B-C5D6-D893BAB5E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92" y="1260389"/>
            <a:ext cx="5260955" cy="2508423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01B7712-BAAA-20D5-F68D-F435C94C5C6E}"/>
              </a:ext>
            </a:extLst>
          </p:cNvPr>
          <p:cNvCxnSpPr>
            <a:cxnSpLocks/>
          </p:cNvCxnSpPr>
          <p:nvPr/>
        </p:nvCxnSpPr>
        <p:spPr>
          <a:xfrm>
            <a:off x="8005978" y="2571750"/>
            <a:ext cx="1664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E828E76-0514-C621-94F1-4F5700B9C403}"/>
              </a:ext>
            </a:extLst>
          </p:cNvPr>
          <p:cNvCxnSpPr>
            <a:cxnSpLocks/>
          </p:cNvCxnSpPr>
          <p:nvPr/>
        </p:nvCxnSpPr>
        <p:spPr>
          <a:xfrm flipV="1">
            <a:off x="2031880" y="3001827"/>
            <a:ext cx="216024" cy="720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2979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A63F72-991E-166D-0233-01A79A82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F2133D-B1D4-6479-4830-11A6B33D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CBEFBD2-8CB1-33F2-10A8-CA15311F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27305D-D994-AE92-F69D-3E1D967A7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79686A-C7F8-7678-6C71-1C1266CCA04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7544" y="1329746"/>
            <a:ext cx="7920880" cy="3147003"/>
          </a:xfrm>
        </p:spPr>
        <p:txBody>
          <a:bodyPr>
            <a:normAutofit/>
          </a:bodyPr>
          <a:lstStyle/>
          <a:p>
            <a:r>
              <a:rPr lang="fi-FI" sz="1900" dirty="0"/>
              <a:t>Tarvitsette osaajia ja uskallatte lähteä tekemään rekrytointia Intiasta tuellamme.  </a:t>
            </a:r>
          </a:p>
          <a:p>
            <a:pPr lvl="1"/>
            <a:r>
              <a:rPr lang="fi-FI" sz="1400" dirty="0"/>
              <a:t>Yrityksen ei tarvitse toimia it-alalla tai sijaita Espoossa, osaajien </a:t>
            </a:r>
            <a:r>
              <a:rPr lang="fi-FI" sz="1400" dirty="0" err="1"/>
              <a:t>rekrytarve</a:t>
            </a:r>
            <a:r>
              <a:rPr lang="fi-FI" sz="1400" dirty="0"/>
              <a:t> on ratkaiseva asia.</a:t>
            </a:r>
          </a:p>
          <a:p>
            <a:pPr lvl="1"/>
            <a:r>
              <a:rPr lang="fi-FI" sz="1400" dirty="0"/>
              <a:t>Rekrytointitarpeen ei tarvitse olla ihan akuutti, vuoden 2024 aikana riittää.</a:t>
            </a:r>
          </a:p>
          <a:p>
            <a:r>
              <a:rPr lang="fi-FI" sz="1900" dirty="0"/>
              <a:t>Tuemme yritystänne koko prosessin ajan. Ohjaamme teidät luotettavien kumppaneiden ja oikeiden osaajien luo. Yritys vastaa rekrytointiin liittyvistä asioista luonnollisesti itse. </a:t>
            </a:r>
          </a:p>
          <a:p>
            <a:r>
              <a:rPr lang="fi-FI" sz="1900" dirty="0"/>
              <a:t>Ota yhteyttä Petri </a:t>
            </a:r>
            <a:r>
              <a:rPr lang="fi-FI" sz="1900" dirty="0" err="1"/>
              <a:t>Lautjärveen</a:t>
            </a:r>
            <a:r>
              <a:rPr lang="fi-FI" sz="1900" dirty="0"/>
              <a:t> (</a:t>
            </a:r>
            <a:r>
              <a:rPr lang="fi-FI" sz="1900" dirty="0">
                <a:hlinkClick r:id="rId2"/>
              </a:rPr>
              <a:t>petri.lautjarvi@espoo.fi</a:t>
            </a:r>
            <a:r>
              <a:rPr lang="fi-FI" sz="1900" dirty="0"/>
              <a:t>, p. 040 634 4243), niin lisäämme teidät mukaan ja olemme yhteydessä tarkemmasta prosessista ja osaajatarpeesta.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682D62-DC74-667A-8506-DFBE2A73A3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2000" y="541351"/>
            <a:ext cx="7992000" cy="788395"/>
          </a:xfrm>
        </p:spPr>
        <p:txBody>
          <a:bodyPr/>
          <a:lstStyle/>
          <a:p>
            <a:r>
              <a:rPr lang="fi-FI" sz="2400" dirty="0"/>
              <a:t>Missä tapauksessa yritykseni kannattaa lähteä mukaan?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9564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2A0870-10BF-C4E7-8DBA-1F1E3157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CA2FE2-52E9-E780-0CE5-AAADF148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3F3316-D4DC-C630-1625-57196A8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E3048-45C6-9B6E-B0D4-09C5AEB3AEB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2026" y="1203598"/>
            <a:ext cx="3713909" cy="3600400"/>
          </a:xfrm>
        </p:spPr>
        <p:txBody>
          <a:bodyPr>
            <a:normAutofit/>
          </a:bodyPr>
          <a:lstStyle/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</a:rPr>
              <a:t>Dynamic and result oriented Security Engineer with nearly 2.8 years of experience in Information Security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security operations, incident management, intrusion detection, and security event analysis using SIEM tool like Splunk and ArcSight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Experience of working in 24x7 operations of SOC team, offering log monitoring, security information management, global threat monitoring.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Responsible for monitoring the Phishing attempts.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8B69878-9A56-A7A5-538F-5E1E115274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027" y="339502"/>
            <a:ext cx="7961973" cy="475025"/>
          </a:xfrm>
        </p:spPr>
        <p:txBody>
          <a:bodyPr>
            <a:normAutofit fontScale="62500" lnSpcReduction="20000"/>
          </a:bodyPr>
          <a:lstStyle/>
          <a:p>
            <a:r>
              <a:rPr lang="fi-FI" sz="2400" dirty="0"/>
              <a:t>Esimerkkejä osaajista, jotka ovat tiedossamme vuoden 2023 lopulla 1/3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23D93412-06D8-D26E-9F47-FE8C8EF23F29}"/>
              </a:ext>
            </a:extLst>
          </p:cNvPr>
          <p:cNvSpPr txBox="1">
            <a:spLocks/>
          </p:cNvSpPr>
          <p:nvPr/>
        </p:nvSpPr>
        <p:spPr>
          <a:xfrm>
            <a:off x="4499992" y="1229781"/>
            <a:ext cx="38164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+mn-lt"/>
              </a:rPr>
              <a:t>Around 1 + years of experience in IT and Cyber Security domain. Keen interest in Threat Management and Incident Response.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4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Maintaining Cloud Security (Microsoft Azure Cloud)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Good Knowledge in CASB (Cloud Access Security Broker)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Good Knowledge in DLP (Data Loss Prevention)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Good knowledge in End Point Security (McAfee and Crowd Strike)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Good Knowledge in Splunk SIEM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Social Engineering attacks.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Enterprise Security Management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351952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2A0870-10BF-C4E7-8DBA-1F1E3157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CA2FE2-52E9-E780-0CE5-AAADF148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3F3316-D4DC-C630-1625-57196A8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E3048-45C6-9B6E-B0D4-09C5AEB3AEB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2026" y="1203598"/>
            <a:ext cx="3713909" cy="3600400"/>
          </a:xfrm>
        </p:spPr>
        <p:txBody>
          <a:bodyPr>
            <a:normAutofit/>
          </a:bodyPr>
          <a:lstStyle/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</a:rPr>
              <a:t>Creative Software Developer with 3+ years of experience in Software Development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Proficient in JavaScript, Java, Python and related frameworks &amp; libraries.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Architecting and designing complex backend systems to handle business requirements ensuring scalability.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Analyzing, designing, and developing algorithms and data structures for solving route optimization problems.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8B69878-9A56-A7A5-538F-5E1E115274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027" y="339502"/>
            <a:ext cx="7961973" cy="475025"/>
          </a:xfrm>
        </p:spPr>
        <p:txBody>
          <a:bodyPr>
            <a:normAutofit fontScale="62500" lnSpcReduction="20000"/>
          </a:bodyPr>
          <a:lstStyle/>
          <a:p>
            <a:r>
              <a:rPr lang="fi-FI" sz="2400" dirty="0"/>
              <a:t>Esimerkkejä osaajista, jotka ovat tiedossamme vuoden 2023 lopulla 2/3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23D93412-06D8-D26E-9F47-FE8C8EF23F29}"/>
              </a:ext>
            </a:extLst>
          </p:cNvPr>
          <p:cNvSpPr txBox="1">
            <a:spLocks/>
          </p:cNvSpPr>
          <p:nvPr/>
        </p:nvSpPr>
        <p:spPr>
          <a:xfrm>
            <a:off x="4499992" y="1229781"/>
            <a:ext cx="36004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+mn-lt"/>
              </a:rPr>
              <a:t>Experienced Full-Stack Developer with 3.4 years of industry experience in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+mn-lt"/>
              </a:rPr>
              <a:t>building end-to-end software solutions.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4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Proficient in both front-end and back-end technologies, with a strong ability to develop and deploy full-fledged applications.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Comprehensive Tech Stack Knowledge: Well-versed in a wide range of programming languages, frameworks, and tools including JavaScript, React, Node.js,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End-to-End Application Design: Skilled in conceptualizing, designing, and implementing complex software solutions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281490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2A0870-10BF-C4E7-8DBA-1F1E3157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CA2FE2-52E9-E780-0CE5-AAADF148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22.4.2024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3F3316-D4DC-C630-1625-57196A83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E3048-45C6-9B6E-B0D4-09C5AEB3AEB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82026" y="1203598"/>
            <a:ext cx="3713909" cy="3600400"/>
          </a:xfrm>
        </p:spPr>
        <p:txBody>
          <a:bodyPr>
            <a:normAutofit/>
          </a:bodyPr>
          <a:lstStyle/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</a:rPr>
              <a:t>Frontend Developer with over 5 years of successful experience in Angular, HTML, Typescript, </a:t>
            </a:r>
            <a:r>
              <a:rPr lang="en-US" sz="1400" b="1" i="0" u="none" strike="noStrike" baseline="0" dirty="0" err="1">
                <a:solidFill>
                  <a:srgbClr val="000000"/>
                </a:solidFill>
                <a:latin typeface="+mn-lt"/>
              </a:rPr>
              <a:t>Javascript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+mn-lt"/>
              </a:rPr>
              <a:t>, CSS , Java and SQL.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Worked on Branding module for several banks in which the entire FCC application should be branded with bank specific User Interface.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Worked on several customizations on Java and Angular as per the client requirements.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Application deployment and build using Jenkins, deployment in IBM </a:t>
            </a:r>
            <a:r>
              <a:rPr lang="en-US" sz="1200" dirty="0" err="1"/>
              <a:t>Websphere</a:t>
            </a:r>
            <a:r>
              <a:rPr lang="en-US" sz="1200" dirty="0"/>
              <a:t> for remote maintenance and Deployment at client specific environment for SIT and UAT.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Patch upgradations and deployment in client environments.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8B69878-9A56-A7A5-538F-5E1E115274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027" y="339502"/>
            <a:ext cx="7961973" cy="475025"/>
          </a:xfrm>
        </p:spPr>
        <p:txBody>
          <a:bodyPr>
            <a:normAutofit fontScale="62500" lnSpcReduction="20000"/>
          </a:bodyPr>
          <a:lstStyle/>
          <a:p>
            <a:r>
              <a:rPr lang="fi-FI" sz="2400" dirty="0"/>
              <a:t>Esimerkkejä osaajista, jotka ovat tiedossamme vuoden 2023 </a:t>
            </a:r>
            <a:r>
              <a:rPr lang="fi-FI" sz="2400"/>
              <a:t>lopulla 3/3</a:t>
            </a:r>
            <a:endParaRPr lang="fi-FI" sz="2400" dirty="0"/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23D93412-06D8-D26E-9F47-FE8C8EF23F29}"/>
              </a:ext>
            </a:extLst>
          </p:cNvPr>
          <p:cNvSpPr txBox="1">
            <a:spLocks/>
          </p:cNvSpPr>
          <p:nvPr/>
        </p:nvSpPr>
        <p:spPr>
          <a:xfrm>
            <a:off x="4499992" y="1229781"/>
            <a:ext cx="36004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+mn-lt"/>
              </a:rPr>
              <a:t>Seeking a senior software engineer position with an innovative employer where I can contribute 6+ years of experience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4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Software engineer (Java)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Developing SOAP,REST APIS using Java, Spring and DB2 Database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Worked on production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Performed debugging and bug fixing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Worked as Full-stack developer using Java, Spring Boot, Node.js, Python/Django, </a:t>
            </a:r>
            <a:r>
              <a:rPr lang="en-US" sz="1200" dirty="0" err="1"/>
              <a:t>MySql</a:t>
            </a:r>
            <a:r>
              <a:rPr lang="en-US" sz="1200" dirty="0"/>
              <a:t>, </a:t>
            </a:r>
            <a:r>
              <a:rPr lang="en-US" sz="1200" dirty="0" err="1"/>
              <a:t>PostgresSQL</a:t>
            </a:r>
            <a:r>
              <a:rPr lang="en-US" sz="1200" dirty="0"/>
              <a:t> and </a:t>
            </a:r>
            <a:r>
              <a:rPr lang="en-US" sz="1200" dirty="0" err="1"/>
              <a:t>Angular,React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Worked on developing RESTFUL web services to communicate with Angular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586867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70F3495-B9FE-4469-9B95-F30D047F6E89}" vid="{8B3A0012-1AD5-48D7-B4E6-AC87EB80EA37}"/>
    </a:ext>
  </a:extLst>
</a:theme>
</file>

<file path=ppt/theme/theme2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9D3087B66FE34EBEA9A0F2DF835EB2" ma:contentTypeVersion="10" ma:contentTypeDescription="Luo uusi asiakirja." ma:contentTypeScope="" ma:versionID="3ec9680ac6e876f760c6787b3fdb81f3">
  <xsd:schema xmlns:xsd="http://www.w3.org/2001/XMLSchema" xmlns:xs="http://www.w3.org/2001/XMLSchema" xmlns:p="http://schemas.microsoft.com/office/2006/metadata/properties" xmlns:ns2="3f4a112f-065c-4788-9347-a8e45eb4d7a5" targetNamespace="http://schemas.microsoft.com/office/2006/metadata/properties" ma:root="true" ma:fieldsID="6064f452853560b02ebd8f1f984e0192" ns2:_="">
    <xsd:import namespace="3f4a112f-065c-4788-9347-a8e45eb4d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a112f-065c-4788-9347-a8e45eb4d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4a112f-065c-4788-9347-a8e45eb4d7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1D4F65-791E-449A-B3AE-09E71138C1A0}">
  <ds:schemaRefs>
    <ds:schemaRef ds:uri="3f4a112f-065c-4788-9347-a8e45eb4d7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86362B-3F35-4C20-BE1E-F214280B1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DE95D-59A8-42BB-974B-88E353F4D1C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f4a112f-065c-4788-9347-a8e45eb4d7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5949</TotalTime>
  <Words>836</Words>
  <Application>Microsoft Office PowerPoint</Application>
  <PresentationFormat>Näytössä katseltava esitys (16:9)</PresentationFormat>
  <Paragraphs>137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Teknologiateollisuus_masterdia</vt:lpstr>
      <vt:lpstr>Espoo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Manninen Eero</dc:creator>
  <cp:keywords>Teknologiateollisuus_FI</cp:keywords>
  <cp:lastModifiedBy>Manninen Eero</cp:lastModifiedBy>
  <cp:revision>3</cp:revision>
  <cp:lastPrinted>2016-06-09T07:47:11Z</cp:lastPrinted>
  <dcterms:created xsi:type="dcterms:W3CDTF">2023-12-27T09:25:45Z</dcterms:created>
  <dcterms:modified xsi:type="dcterms:W3CDTF">2024-04-23T06:04:31Z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0x0101001D9D3087B66FE34EBEA9A0F2DF835EB2</vt:lpwstr>
  </property>
  <property fmtid="{D5CDD505-2E9C-101B-9397-08002B2CF9AE}" pid="28" name="MediaServiceImageTags">
    <vt:lpwstr/>
  </property>
</Properties>
</file>