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15"/>
  </p:notesMasterIdLst>
  <p:sldIdLst>
    <p:sldId id="287" r:id="rId6"/>
    <p:sldId id="289" r:id="rId7"/>
    <p:sldId id="295" r:id="rId8"/>
    <p:sldId id="293" r:id="rId9"/>
    <p:sldId id="292" r:id="rId10"/>
    <p:sldId id="259" r:id="rId11"/>
    <p:sldId id="257" r:id="rId12"/>
    <p:sldId id="288" r:id="rId13"/>
    <p:sldId id="279" r:id="rId14"/>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417B2D-5CFA-7F11-E1E3-EBC1E7D40B09}" name="Heini Rask" initials="HR" userId="S::heini.rask@rakennusteollisuus.fi::73d462a4-8f63-44dc-826c-623cc76c8dab" providerId="AD"/>
  <p188:author id="{5D1A882D-F009-958D-9B60-FC4F68C08925}" name="Kaaresvirta-Huhta Pauliina" initials="KHP" userId="S::pauliina.kaaresvirta-huhta@rakennusteollisuus.fi::3b77fb65-bc26-4ea2-8c6a-c70e24484865" providerId="AD"/>
  <p188:author id="{0BD43D58-F52F-284C-DFFC-651CC4FA9083}" name="Janne Salakka" initials="JS" userId="S::janne.salakka_kiinteistoliitto.fi#ext#@elinkeinoelama.onmicrosoft.com::670c4930-5e72-4901-b3fc-d61de33e8904" providerId="AD"/>
  <p188:author id="{4DE23DA3-66CB-8995-A012-CBF6FB936152}" name="Syrjö Paavo" initials="SP" userId="S::paavo.syrjo@infra.fi::4c9e2185-9ec2-45fd-aa31-fad3b3a8ab52" providerId="AD"/>
  <p188:author id="{FFF00EA5-44AA-ADE0-507C-03A0CB6F67BB}" name="Riikka Liedes" initials="RL" userId="S::riikka.liedes_sahkoinfo.fi#ext#@elinkeinoelama.onmicrosoft.com::2ef003ba-8ea1-449d-bff5-c0393720aec7" providerId="AD"/>
  <p188:author id="{9A005CE8-DA1F-4302-D0C1-BF6F0F5D4355}" name="Vieras" initials="Vi" userId="S::urn:spo:anon#f313a3f6e05699e9782b85a6f88ba5d292503ca5d544b38d44513c699d9a910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01F631-57EC-468D-9EF9-31641E0B8EAC}" v="1" dt="2022-11-30T13:36:31.784"/>
    <p1510:client id="{16B2C8B3-F5D6-4E3F-BD4E-6C89FDBF11A8}" v="71" dt="2022-11-30T09:10:49.516"/>
    <p1510:client id="{30E330B3-38B9-4586-889B-F0F67C6C6B3D}" v="19" dt="2022-11-29T14:39:19.856"/>
    <p1510:client id="{5FC38BB9-E4DF-ED46-965B-10D57B6BE9C5}" vWet="6" dt="2022-11-30T09:05:31.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1" d="100"/>
          <a:sy n="151" d="100"/>
        </p:scale>
        <p:origin x="654"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ti Siika-aho" userId="S::antti.siika-aho_rakli.fi#ext#@elinkeinoelama.onmicrosoft.com::8d4c7d76-f61b-42e4-8f5e-9a5ad4bfbe57" providerId="AD" clId="Web-{ED060CCD-EE72-C746-491E-E7231FA9FA26}"/>
    <pc:docChg chg="modSld">
      <pc:chgData name="Antti Siika-aho" userId="S::antti.siika-aho_rakli.fi#ext#@elinkeinoelama.onmicrosoft.com::8d4c7d76-f61b-42e4-8f5e-9a5ad4bfbe57" providerId="AD" clId="Web-{ED060CCD-EE72-C746-491E-E7231FA9FA26}" dt="2022-11-24T08:42:00.680" v="179" actId="20577"/>
      <pc:docMkLst>
        <pc:docMk/>
      </pc:docMkLst>
      <pc:sldChg chg="modSp">
        <pc:chgData name="Antti Siika-aho" userId="S::antti.siika-aho_rakli.fi#ext#@elinkeinoelama.onmicrosoft.com::8d4c7d76-f61b-42e4-8f5e-9a5ad4bfbe57" providerId="AD" clId="Web-{ED060CCD-EE72-C746-491E-E7231FA9FA26}" dt="2022-11-24T08:42:00.680" v="179" actId="20577"/>
        <pc:sldMkLst>
          <pc:docMk/>
          <pc:sldMk cId="1959612383" sldId="257"/>
        </pc:sldMkLst>
        <pc:spChg chg="mod">
          <ac:chgData name="Antti Siika-aho" userId="S::antti.siika-aho_rakli.fi#ext#@elinkeinoelama.onmicrosoft.com::8d4c7d76-f61b-42e4-8f5e-9a5ad4bfbe57" providerId="AD" clId="Web-{ED060CCD-EE72-C746-491E-E7231FA9FA26}" dt="2022-11-24T08:42:00.680" v="179" actId="20577"/>
          <ac:spMkLst>
            <pc:docMk/>
            <pc:sldMk cId="1959612383" sldId="257"/>
            <ac:spMk id="4" creationId="{FF073AF5-A480-138B-B35A-1DFB680D0191}"/>
          </ac:spMkLst>
        </pc:spChg>
      </pc:sldChg>
      <pc:sldChg chg="modSp">
        <pc:chgData name="Antti Siika-aho" userId="S::antti.siika-aho_rakli.fi#ext#@elinkeinoelama.onmicrosoft.com::8d4c7d76-f61b-42e4-8f5e-9a5ad4bfbe57" providerId="AD" clId="Web-{ED060CCD-EE72-C746-491E-E7231FA9FA26}" dt="2022-11-24T08:32:41.657" v="116" actId="20577"/>
        <pc:sldMkLst>
          <pc:docMk/>
          <pc:sldMk cId="2217659730" sldId="293"/>
        </pc:sldMkLst>
        <pc:spChg chg="mod">
          <ac:chgData name="Antti Siika-aho" userId="S::antti.siika-aho_rakli.fi#ext#@elinkeinoelama.onmicrosoft.com::8d4c7d76-f61b-42e4-8f5e-9a5ad4bfbe57" providerId="AD" clId="Web-{ED060CCD-EE72-C746-491E-E7231FA9FA26}" dt="2022-11-24T08:32:41.657" v="116" actId="20577"/>
          <ac:spMkLst>
            <pc:docMk/>
            <pc:sldMk cId="2217659730" sldId="293"/>
            <ac:spMk id="3" creationId="{A3F3D596-DE9C-4B0C-E3E0-7A585F8793C6}"/>
          </ac:spMkLst>
        </pc:spChg>
      </pc:sldChg>
      <pc:sldChg chg="modSp">
        <pc:chgData name="Antti Siika-aho" userId="S::antti.siika-aho_rakli.fi#ext#@elinkeinoelama.onmicrosoft.com::8d4c7d76-f61b-42e4-8f5e-9a5ad4bfbe57" providerId="AD" clId="Web-{ED060CCD-EE72-C746-491E-E7231FA9FA26}" dt="2022-11-24T08:27:45.324" v="18" actId="20577"/>
        <pc:sldMkLst>
          <pc:docMk/>
          <pc:sldMk cId="1442526078" sldId="295"/>
        </pc:sldMkLst>
        <pc:spChg chg="mod">
          <ac:chgData name="Antti Siika-aho" userId="S::antti.siika-aho_rakli.fi#ext#@elinkeinoelama.onmicrosoft.com::8d4c7d76-f61b-42e4-8f5e-9a5ad4bfbe57" providerId="AD" clId="Web-{ED060CCD-EE72-C746-491E-E7231FA9FA26}" dt="2022-11-24T08:27:45.324" v="18" actId="20577"/>
          <ac:spMkLst>
            <pc:docMk/>
            <pc:sldMk cId="1442526078" sldId="295"/>
            <ac:spMk id="3" creationId="{A3F3D596-DE9C-4B0C-E3E0-7A585F8793C6}"/>
          </ac:spMkLst>
        </pc:spChg>
      </pc:sldChg>
    </pc:docChg>
  </pc:docChgLst>
  <pc:docChgLst>
    <pc:chgData name="Rask Heini" userId="73d462a4-8f63-44dc-826c-623cc76c8dab" providerId="ADAL" clId="{30E330B3-38B9-4586-889B-F0F67C6C6B3D}"/>
    <pc:docChg chg="undo redo custSel modSld">
      <pc:chgData name="Rask Heini" userId="73d462a4-8f63-44dc-826c-623cc76c8dab" providerId="ADAL" clId="{30E330B3-38B9-4586-889B-F0F67C6C6B3D}" dt="2022-11-29T14:50:23.006" v="1179" actId="20577"/>
      <pc:docMkLst>
        <pc:docMk/>
      </pc:docMkLst>
      <pc:sldChg chg="modSp mod">
        <pc:chgData name="Rask Heini" userId="73d462a4-8f63-44dc-826c-623cc76c8dab" providerId="ADAL" clId="{30E330B3-38B9-4586-889B-F0F67C6C6B3D}" dt="2022-11-29T14:50:23.006" v="1179" actId="20577"/>
        <pc:sldMkLst>
          <pc:docMk/>
          <pc:sldMk cId="1959612383" sldId="257"/>
        </pc:sldMkLst>
        <pc:spChg chg="mod">
          <ac:chgData name="Rask Heini" userId="73d462a4-8f63-44dc-826c-623cc76c8dab" providerId="ADAL" clId="{30E330B3-38B9-4586-889B-F0F67C6C6B3D}" dt="2022-11-29T14:50:23.006" v="1179" actId="20577"/>
          <ac:spMkLst>
            <pc:docMk/>
            <pc:sldMk cId="1959612383" sldId="257"/>
            <ac:spMk id="3" creationId="{7A6765F2-1CFF-603B-D91B-656C1D10540D}"/>
          </ac:spMkLst>
        </pc:spChg>
      </pc:sldChg>
      <pc:sldChg chg="modSp mod modCm">
        <pc:chgData name="Rask Heini" userId="73d462a4-8f63-44dc-826c-623cc76c8dab" providerId="ADAL" clId="{30E330B3-38B9-4586-889B-F0F67C6C6B3D}" dt="2022-11-29T14:49:58.642" v="1161" actId="20577"/>
        <pc:sldMkLst>
          <pc:docMk/>
          <pc:sldMk cId="0" sldId="259"/>
        </pc:sldMkLst>
        <pc:spChg chg="mod">
          <ac:chgData name="Rask Heini" userId="73d462a4-8f63-44dc-826c-623cc76c8dab" providerId="ADAL" clId="{30E330B3-38B9-4586-889B-F0F67C6C6B3D}" dt="2022-11-29T14:49:58.642" v="1161" actId="20577"/>
          <ac:spMkLst>
            <pc:docMk/>
            <pc:sldMk cId="0" sldId="259"/>
            <ac:spMk id="117" creationId="{00000000-0000-0000-0000-000000000000}"/>
          </ac:spMkLst>
        </pc:spChg>
      </pc:sldChg>
      <pc:sldChg chg="modSp mod">
        <pc:chgData name="Rask Heini" userId="73d462a4-8f63-44dc-826c-623cc76c8dab" providerId="ADAL" clId="{30E330B3-38B9-4586-889B-F0F67C6C6B3D}" dt="2022-11-29T14:24:55.438" v="1027" actId="20577"/>
        <pc:sldMkLst>
          <pc:docMk/>
          <pc:sldMk cId="0" sldId="287"/>
        </pc:sldMkLst>
        <pc:spChg chg="mod">
          <ac:chgData name="Rask Heini" userId="73d462a4-8f63-44dc-826c-623cc76c8dab" providerId="ADAL" clId="{30E330B3-38B9-4586-889B-F0F67C6C6B3D}" dt="2022-11-29T14:24:55.438" v="1027" actId="20577"/>
          <ac:spMkLst>
            <pc:docMk/>
            <pc:sldMk cId="0" sldId="287"/>
            <ac:spMk id="8194" creationId="{F21705B5-7004-4D58-A7D9-A613542F2C95}"/>
          </ac:spMkLst>
        </pc:spChg>
      </pc:sldChg>
      <pc:sldChg chg="modSp mod">
        <pc:chgData name="Rask Heini" userId="73d462a4-8f63-44dc-826c-623cc76c8dab" providerId="ADAL" clId="{30E330B3-38B9-4586-889B-F0F67C6C6B3D}" dt="2022-11-29T14:24:51.480" v="1023" actId="20577"/>
        <pc:sldMkLst>
          <pc:docMk/>
          <pc:sldMk cId="27349217" sldId="289"/>
        </pc:sldMkLst>
        <pc:spChg chg="mod">
          <ac:chgData name="Rask Heini" userId="73d462a4-8f63-44dc-826c-623cc76c8dab" providerId="ADAL" clId="{30E330B3-38B9-4586-889B-F0F67C6C6B3D}" dt="2022-11-29T14:24:51.480" v="1023" actId="20577"/>
          <ac:spMkLst>
            <pc:docMk/>
            <pc:sldMk cId="27349217" sldId="289"/>
            <ac:spMk id="3" creationId="{A3F3D596-DE9C-4B0C-E3E0-7A585F8793C6}"/>
          </ac:spMkLst>
        </pc:spChg>
      </pc:sldChg>
      <pc:sldChg chg="modSp mod">
        <pc:chgData name="Rask Heini" userId="73d462a4-8f63-44dc-826c-623cc76c8dab" providerId="ADAL" clId="{30E330B3-38B9-4586-889B-F0F67C6C6B3D}" dt="2022-11-29T14:49:29.642" v="1159" actId="13926"/>
        <pc:sldMkLst>
          <pc:docMk/>
          <pc:sldMk cId="4166018514" sldId="292"/>
        </pc:sldMkLst>
        <pc:spChg chg="mod">
          <ac:chgData name="Rask Heini" userId="73d462a4-8f63-44dc-826c-623cc76c8dab" providerId="ADAL" clId="{30E330B3-38B9-4586-889B-F0F67C6C6B3D}" dt="2022-11-29T14:49:29.642" v="1159" actId="13926"/>
          <ac:spMkLst>
            <pc:docMk/>
            <pc:sldMk cId="4166018514" sldId="292"/>
            <ac:spMk id="3" creationId="{A3F3D596-DE9C-4B0C-E3E0-7A585F8793C6}"/>
          </ac:spMkLst>
        </pc:spChg>
        <pc:spChg chg="mod">
          <ac:chgData name="Rask Heini" userId="73d462a4-8f63-44dc-826c-623cc76c8dab" providerId="ADAL" clId="{30E330B3-38B9-4586-889B-F0F67C6C6B3D}" dt="2022-11-29T14:49:20.362" v="1158" actId="255"/>
          <ac:spMkLst>
            <pc:docMk/>
            <pc:sldMk cId="4166018514" sldId="292"/>
            <ac:spMk id="4" creationId="{0FE7ED5D-E5CA-4F66-188C-EEFA1EF2061B}"/>
          </ac:spMkLst>
        </pc:spChg>
      </pc:sldChg>
      <pc:sldChg chg="modSp mod">
        <pc:chgData name="Rask Heini" userId="73d462a4-8f63-44dc-826c-623cc76c8dab" providerId="ADAL" clId="{30E330B3-38B9-4586-889B-F0F67C6C6B3D}" dt="2022-11-29T14:39:13.243" v="1154" actId="790"/>
        <pc:sldMkLst>
          <pc:docMk/>
          <pc:sldMk cId="2217659730" sldId="293"/>
        </pc:sldMkLst>
        <pc:spChg chg="mod">
          <ac:chgData name="Rask Heini" userId="73d462a4-8f63-44dc-826c-623cc76c8dab" providerId="ADAL" clId="{30E330B3-38B9-4586-889B-F0F67C6C6B3D}" dt="2022-11-29T14:39:13.243" v="1154" actId="790"/>
          <ac:spMkLst>
            <pc:docMk/>
            <pc:sldMk cId="2217659730" sldId="293"/>
            <ac:spMk id="3" creationId="{A3F3D596-DE9C-4B0C-E3E0-7A585F8793C6}"/>
          </ac:spMkLst>
        </pc:spChg>
      </pc:sldChg>
      <pc:sldChg chg="modSp mod">
        <pc:chgData name="Rask Heini" userId="73d462a4-8f63-44dc-826c-623cc76c8dab" providerId="ADAL" clId="{30E330B3-38B9-4586-889B-F0F67C6C6B3D}" dt="2022-11-29T14:25:03.851" v="1045" actId="20577"/>
        <pc:sldMkLst>
          <pc:docMk/>
          <pc:sldMk cId="1442526078" sldId="295"/>
        </pc:sldMkLst>
        <pc:spChg chg="mod">
          <ac:chgData name="Rask Heini" userId="73d462a4-8f63-44dc-826c-623cc76c8dab" providerId="ADAL" clId="{30E330B3-38B9-4586-889B-F0F67C6C6B3D}" dt="2022-11-29T14:25:03.851" v="1045" actId="20577"/>
          <ac:spMkLst>
            <pc:docMk/>
            <pc:sldMk cId="1442526078" sldId="295"/>
            <ac:spMk id="2" creationId="{81A5BE8E-E8F6-676A-4227-5AD27C4DCF0D}"/>
          </ac:spMkLst>
        </pc:spChg>
        <pc:spChg chg="mod">
          <ac:chgData name="Rask Heini" userId="73d462a4-8f63-44dc-826c-623cc76c8dab" providerId="ADAL" clId="{30E330B3-38B9-4586-889B-F0F67C6C6B3D}" dt="2022-11-29T13:17:59.657" v="8" actId="20577"/>
          <ac:spMkLst>
            <pc:docMk/>
            <pc:sldMk cId="1442526078" sldId="295"/>
            <ac:spMk id="3" creationId="{A3F3D596-DE9C-4B0C-E3E0-7A585F8793C6}"/>
          </ac:spMkLst>
        </pc:spChg>
      </pc:sldChg>
    </pc:docChg>
  </pc:docChgLst>
  <pc:docChgLst>
    <pc:chgData name="Rask Heini" userId="73d462a4-8f63-44dc-826c-623cc76c8dab" providerId="ADAL" clId="{0701F631-57EC-468D-9EF9-31641E0B8EAC}"/>
    <pc:docChg chg="modSld">
      <pc:chgData name="Rask Heini" userId="73d462a4-8f63-44dc-826c-623cc76c8dab" providerId="ADAL" clId="{0701F631-57EC-468D-9EF9-31641E0B8EAC}" dt="2022-11-30T13:37:03.669" v="66" actId="404"/>
      <pc:docMkLst>
        <pc:docMk/>
      </pc:docMkLst>
      <pc:sldChg chg="modSp mod">
        <pc:chgData name="Rask Heini" userId="73d462a4-8f63-44dc-826c-623cc76c8dab" providerId="ADAL" clId="{0701F631-57EC-468D-9EF9-31641E0B8EAC}" dt="2022-11-30T13:36:06.679" v="9" actId="13926"/>
        <pc:sldMkLst>
          <pc:docMk/>
          <pc:sldMk cId="1959612383" sldId="257"/>
        </pc:sldMkLst>
        <pc:spChg chg="mod">
          <ac:chgData name="Rask Heini" userId="73d462a4-8f63-44dc-826c-623cc76c8dab" providerId="ADAL" clId="{0701F631-57EC-468D-9EF9-31641E0B8EAC}" dt="2022-11-30T13:36:06.679" v="9" actId="13926"/>
          <ac:spMkLst>
            <pc:docMk/>
            <pc:sldMk cId="1959612383" sldId="257"/>
            <ac:spMk id="3" creationId="{7A6765F2-1CFF-603B-D91B-656C1D10540D}"/>
          </ac:spMkLst>
        </pc:spChg>
      </pc:sldChg>
      <pc:sldChg chg="modSp mod">
        <pc:chgData name="Rask Heini" userId="73d462a4-8f63-44dc-826c-623cc76c8dab" providerId="ADAL" clId="{0701F631-57EC-468D-9EF9-31641E0B8EAC}" dt="2022-11-30T13:36:01.083" v="8" actId="13926"/>
        <pc:sldMkLst>
          <pc:docMk/>
          <pc:sldMk cId="0" sldId="259"/>
        </pc:sldMkLst>
        <pc:spChg chg="mod">
          <ac:chgData name="Rask Heini" userId="73d462a4-8f63-44dc-826c-623cc76c8dab" providerId="ADAL" clId="{0701F631-57EC-468D-9EF9-31641E0B8EAC}" dt="2022-11-30T13:35:53.017" v="6" actId="13926"/>
          <ac:spMkLst>
            <pc:docMk/>
            <pc:sldMk cId="0" sldId="259"/>
            <ac:spMk id="116" creationId="{00000000-0000-0000-0000-000000000000}"/>
          </ac:spMkLst>
        </pc:spChg>
        <pc:spChg chg="mod">
          <ac:chgData name="Rask Heini" userId="73d462a4-8f63-44dc-826c-623cc76c8dab" providerId="ADAL" clId="{0701F631-57EC-468D-9EF9-31641E0B8EAC}" dt="2022-11-30T13:36:01.083" v="8" actId="13926"/>
          <ac:spMkLst>
            <pc:docMk/>
            <pc:sldMk cId="0" sldId="259"/>
            <ac:spMk id="117" creationId="{00000000-0000-0000-0000-000000000000}"/>
          </ac:spMkLst>
        </pc:spChg>
      </pc:sldChg>
      <pc:sldChg chg="addSp modSp mod">
        <pc:chgData name="Rask Heini" userId="73d462a4-8f63-44dc-826c-623cc76c8dab" providerId="ADAL" clId="{0701F631-57EC-468D-9EF9-31641E0B8EAC}" dt="2022-11-30T13:37:03.669" v="66" actId="404"/>
        <pc:sldMkLst>
          <pc:docMk/>
          <pc:sldMk cId="0" sldId="287"/>
        </pc:sldMkLst>
        <pc:spChg chg="add mod">
          <ac:chgData name="Rask Heini" userId="73d462a4-8f63-44dc-826c-623cc76c8dab" providerId="ADAL" clId="{0701F631-57EC-468D-9EF9-31641E0B8EAC}" dt="2022-11-30T13:37:03.669" v="66" actId="404"/>
          <ac:spMkLst>
            <pc:docMk/>
            <pc:sldMk cId="0" sldId="287"/>
            <ac:spMk id="2" creationId="{49F8A79F-5850-2227-A4AD-11563CC08A1F}"/>
          </ac:spMkLst>
        </pc:spChg>
        <pc:spChg chg="mod">
          <ac:chgData name="Rask Heini" userId="73d462a4-8f63-44dc-826c-623cc76c8dab" providerId="ADAL" clId="{0701F631-57EC-468D-9EF9-31641E0B8EAC}" dt="2022-11-30T13:35:19.499" v="0" actId="13926"/>
          <ac:spMkLst>
            <pc:docMk/>
            <pc:sldMk cId="0" sldId="287"/>
            <ac:spMk id="8194" creationId="{F21705B5-7004-4D58-A7D9-A613542F2C95}"/>
          </ac:spMkLst>
        </pc:spChg>
      </pc:sldChg>
      <pc:sldChg chg="modSp mod">
        <pc:chgData name="Rask Heini" userId="73d462a4-8f63-44dc-826c-623cc76c8dab" providerId="ADAL" clId="{0701F631-57EC-468D-9EF9-31641E0B8EAC}" dt="2022-11-30T13:35:24.560" v="1" actId="13926"/>
        <pc:sldMkLst>
          <pc:docMk/>
          <pc:sldMk cId="27349217" sldId="289"/>
        </pc:sldMkLst>
        <pc:spChg chg="mod">
          <ac:chgData name="Rask Heini" userId="73d462a4-8f63-44dc-826c-623cc76c8dab" providerId="ADAL" clId="{0701F631-57EC-468D-9EF9-31641E0B8EAC}" dt="2022-11-30T13:35:24.560" v="1" actId="13926"/>
          <ac:spMkLst>
            <pc:docMk/>
            <pc:sldMk cId="27349217" sldId="289"/>
            <ac:spMk id="3" creationId="{A3F3D596-DE9C-4B0C-E3E0-7A585F8793C6}"/>
          </ac:spMkLst>
        </pc:spChg>
      </pc:sldChg>
      <pc:sldChg chg="modSp mod">
        <pc:chgData name="Rask Heini" userId="73d462a4-8f63-44dc-826c-623cc76c8dab" providerId="ADAL" clId="{0701F631-57EC-468D-9EF9-31641E0B8EAC}" dt="2022-11-30T13:35:48.410" v="5" actId="13926"/>
        <pc:sldMkLst>
          <pc:docMk/>
          <pc:sldMk cId="4166018514" sldId="292"/>
        </pc:sldMkLst>
        <pc:spChg chg="mod">
          <ac:chgData name="Rask Heini" userId="73d462a4-8f63-44dc-826c-623cc76c8dab" providerId="ADAL" clId="{0701F631-57EC-468D-9EF9-31641E0B8EAC}" dt="2022-11-30T13:35:48.410" v="5" actId="13926"/>
          <ac:spMkLst>
            <pc:docMk/>
            <pc:sldMk cId="4166018514" sldId="292"/>
            <ac:spMk id="3" creationId="{A3F3D596-DE9C-4B0C-E3E0-7A585F8793C6}"/>
          </ac:spMkLst>
        </pc:spChg>
        <pc:spChg chg="mod">
          <ac:chgData name="Rask Heini" userId="73d462a4-8f63-44dc-826c-623cc76c8dab" providerId="ADAL" clId="{0701F631-57EC-468D-9EF9-31641E0B8EAC}" dt="2022-11-30T13:35:44.917" v="4" actId="13926"/>
          <ac:spMkLst>
            <pc:docMk/>
            <pc:sldMk cId="4166018514" sldId="292"/>
            <ac:spMk id="4" creationId="{0FE7ED5D-E5CA-4F66-188C-EEFA1EF2061B}"/>
          </ac:spMkLst>
        </pc:spChg>
      </pc:sldChg>
      <pc:sldChg chg="modSp mod">
        <pc:chgData name="Rask Heini" userId="73d462a4-8f63-44dc-826c-623cc76c8dab" providerId="ADAL" clId="{0701F631-57EC-468D-9EF9-31641E0B8EAC}" dt="2022-11-30T13:35:34.273" v="3" actId="13926"/>
        <pc:sldMkLst>
          <pc:docMk/>
          <pc:sldMk cId="2217659730" sldId="293"/>
        </pc:sldMkLst>
        <pc:spChg chg="mod">
          <ac:chgData name="Rask Heini" userId="73d462a4-8f63-44dc-826c-623cc76c8dab" providerId="ADAL" clId="{0701F631-57EC-468D-9EF9-31641E0B8EAC}" dt="2022-11-30T13:35:34.273" v="3" actId="13926"/>
          <ac:spMkLst>
            <pc:docMk/>
            <pc:sldMk cId="2217659730" sldId="293"/>
            <ac:spMk id="3" creationId="{A3F3D596-DE9C-4B0C-E3E0-7A585F8793C6}"/>
          </ac:spMkLst>
        </pc:spChg>
      </pc:sldChg>
      <pc:sldChg chg="modSp mod">
        <pc:chgData name="Rask Heini" userId="73d462a4-8f63-44dc-826c-623cc76c8dab" providerId="ADAL" clId="{0701F631-57EC-468D-9EF9-31641E0B8EAC}" dt="2022-11-30T13:35:29.719" v="2" actId="13926"/>
        <pc:sldMkLst>
          <pc:docMk/>
          <pc:sldMk cId="1442526078" sldId="295"/>
        </pc:sldMkLst>
        <pc:spChg chg="mod">
          <ac:chgData name="Rask Heini" userId="73d462a4-8f63-44dc-826c-623cc76c8dab" providerId="ADAL" clId="{0701F631-57EC-468D-9EF9-31641E0B8EAC}" dt="2022-11-30T13:35:29.719" v="2" actId="13926"/>
          <ac:spMkLst>
            <pc:docMk/>
            <pc:sldMk cId="1442526078" sldId="295"/>
            <ac:spMk id="2" creationId="{81A5BE8E-E8F6-676A-4227-5AD27C4DCF0D}"/>
          </ac:spMkLst>
        </pc:spChg>
      </pc:sldChg>
    </pc:docChg>
  </pc:docChgLst>
  <pc:docChgLst>
    <pc:chgData name="Rask Heini" userId="73d462a4-8f63-44dc-826c-623cc76c8dab" providerId="ADAL" clId="{16B2C8B3-F5D6-4E3F-BD4E-6C89FDBF11A8}"/>
    <pc:docChg chg="modSld">
      <pc:chgData name="Rask Heini" userId="73d462a4-8f63-44dc-826c-623cc76c8dab" providerId="ADAL" clId="{16B2C8B3-F5D6-4E3F-BD4E-6C89FDBF11A8}" dt="2022-11-30T09:10:49.517" v="66" actId="20577"/>
      <pc:docMkLst>
        <pc:docMk/>
      </pc:docMkLst>
      <pc:sldChg chg="modSp mod delCm">
        <pc:chgData name="Rask Heini" userId="73d462a4-8f63-44dc-826c-623cc76c8dab" providerId="ADAL" clId="{16B2C8B3-F5D6-4E3F-BD4E-6C89FDBF11A8}" dt="2022-11-30T09:09:03.536" v="16" actId="20577"/>
        <pc:sldMkLst>
          <pc:docMk/>
          <pc:sldMk cId="0" sldId="259"/>
        </pc:sldMkLst>
        <pc:spChg chg="mod">
          <ac:chgData name="Rask Heini" userId="73d462a4-8f63-44dc-826c-623cc76c8dab" providerId="ADAL" clId="{16B2C8B3-F5D6-4E3F-BD4E-6C89FDBF11A8}" dt="2022-11-30T09:09:03.536" v="16" actId="20577"/>
          <ac:spMkLst>
            <pc:docMk/>
            <pc:sldMk cId="0" sldId="259"/>
            <ac:spMk id="116" creationId="{00000000-0000-0000-0000-000000000000}"/>
          </ac:spMkLst>
        </pc:spChg>
      </pc:sldChg>
      <pc:sldChg chg="modSp mod">
        <pc:chgData name="Rask Heini" userId="73d462a4-8f63-44dc-826c-623cc76c8dab" providerId="ADAL" clId="{16B2C8B3-F5D6-4E3F-BD4E-6C89FDBF11A8}" dt="2022-11-30T09:10:49.517" v="66" actId="20577"/>
        <pc:sldMkLst>
          <pc:docMk/>
          <pc:sldMk cId="4166018514" sldId="292"/>
        </pc:sldMkLst>
        <pc:spChg chg="mod">
          <ac:chgData name="Rask Heini" userId="73d462a4-8f63-44dc-826c-623cc76c8dab" providerId="ADAL" clId="{16B2C8B3-F5D6-4E3F-BD4E-6C89FDBF11A8}" dt="2022-11-30T09:10:49.517" v="66" actId="20577"/>
          <ac:spMkLst>
            <pc:docMk/>
            <pc:sldMk cId="4166018514" sldId="292"/>
            <ac:spMk id="4" creationId="{0FE7ED5D-E5CA-4F66-188C-EEFA1EF2061B}"/>
          </ac:spMkLst>
        </pc:spChg>
      </pc:sldChg>
    </pc:docChg>
  </pc:docChgLst>
  <pc:docChgLst>
    <pc:chgData name="Kaaresvirta-Huhta Pauliina" userId="3b77fb65-bc26-4ea2-8c6a-c70e24484865" providerId="ADAL" clId="{D6AB0650-4541-45AD-967E-30937158E0EC}"/>
    <pc:docChg chg="modSld">
      <pc:chgData name="Kaaresvirta-Huhta Pauliina" userId="3b77fb65-bc26-4ea2-8c6a-c70e24484865" providerId="ADAL" clId="{D6AB0650-4541-45AD-967E-30937158E0EC}" dt="2022-11-22T09:41:44.483" v="131" actId="20577"/>
      <pc:docMkLst>
        <pc:docMk/>
      </pc:docMkLst>
      <pc:sldChg chg="modSp mod">
        <pc:chgData name="Kaaresvirta-Huhta Pauliina" userId="3b77fb65-bc26-4ea2-8c6a-c70e24484865" providerId="ADAL" clId="{D6AB0650-4541-45AD-967E-30937158E0EC}" dt="2022-11-22T09:41:44.483" v="131" actId="20577"/>
        <pc:sldMkLst>
          <pc:docMk/>
          <pc:sldMk cId="1959612383" sldId="257"/>
        </pc:sldMkLst>
        <pc:spChg chg="mod">
          <ac:chgData name="Kaaresvirta-Huhta Pauliina" userId="3b77fb65-bc26-4ea2-8c6a-c70e24484865" providerId="ADAL" clId="{D6AB0650-4541-45AD-967E-30937158E0EC}" dt="2022-11-22T09:41:44.483" v="131" actId="20577"/>
          <ac:spMkLst>
            <pc:docMk/>
            <pc:sldMk cId="1959612383" sldId="257"/>
            <ac:spMk id="3" creationId="{7A6765F2-1CFF-603B-D91B-656C1D10540D}"/>
          </ac:spMkLst>
        </pc:spChg>
      </pc:sldChg>
      <pc:sldChg chg="modSp mod addCm">
        <pc:chgData name="Kaaresvirta-Huhta Pauliina" userId="3b77fb65-bc26-4ea2-8c6a-c70e24484865" providerId="ADAL" clId="{D6AB0650-4541-45AD-967E-30937158E0EC}" dt="2022-11-22T09:37:02.674" v="22"/>
        <pc:sldMkLst>
          <pc:docMk/>
          <pc:sldMk cId="0" sldId="259"/>
        </pc:sldMkLst>
        <pc:spChg chg="mod">
          <ac:chgData name="Kaaresvirta-Huhta Pauliina" userId="3b77fb65-bc26-4ea2-8c6a-c70e24484865" providerId="ADAL" clId="{D6AB0650-4541-45AD-967E-30937158E0EC}" dt="2022-11-22T09:35:21.321" v="21" actId="13926"/>
          <ac:spMkLst>
            <pc:docMk/>
            <pc:sldMk cId="0" sldId="259"/>
            <ac:spMk id="11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E2F8835-DFE1-4F4B-94F7-4359448461A8}" type="datetimeFigureOut">
              <a:rPr lang="fi-FI" smtClean="0"/>
              <a:t>30.11.2022</a:t>
            </a:fld>
            <a:endParaRPr lang="fi-FI"/>
          </a:p>
        </p:txBody>
      </p:sp>
      <p:sp>
        <p:nvSpPr>
          <p:cNvPr id="4" name="Dian kuvan paikkamerkki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416238C-2D43-4B59-894B-2EC0274C9220}" type="slidenum">
              <a:rPr lang="fi-FI" smtClean="0"/>
              <a:t>‹#›</a:t>
            </a:fld>
            <a:endParaRPr lang="fi-FI"/>
          </a:p>
        </p:txBody>
      </p:sp>
    </p:spTree>
    <p:extLst>
      <p:ext uri="{BB962C8B-B14F-4D97-AF65-F5344CB8AC3E}">
        <p14:creationId xmlns:p14="http://schemas.microsoft.com/office/powerpoint/2010/main" val="3020397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8416238C-2D43-4B59-894B-2EC0274C9220}" type="slidenum">
              <a:rPr lang="fi-FI" smtClean="0"/>
              <a:t>5</a:t>
            </a:fld>
            <a:endParaRPr lang="fi-FI"/>
          </a:p>
        </p:txBody>
      </p:sp>
    </p:spTree>
    <p:extLst>
      <p:ext uri="{BB962C8B-B14F-4D97-AF65-F5344CB8AC3E}">
        <p14:creationId xmlns:p14="http://schemas.microsoft.com/office/powerpoint/2010/main" val="304210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8416238C-2D43-4B59-894B-2EC0274C9220}" type="slidenum">
              <a:rPr lang="fi-FI" smtClean="0"/>
              <a:t>9</a:t>
            </a:fld>
            <a:endParaRPr lang="fi-FI"/>
          </a:p>
        </p:txBody>
      </p:sp>
    </p:spTree>
    <p:extLst>
      <p:ext uri="{BB962C8B-B14F-4D97-AF65-F5344CB8AC3E}">
        <p14:creationId xmlns:p14="http://schemas.microsoft.com/office/powerpoint/2010/main" val="3950544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497BA17-9D5B-7D6B-178E-2ACCF19385C6}"/>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14F92BC-E845-914C-D799-055D8CA8A0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68886C15-3A7E-628C-BA7F-F62BF177B8C9}"/>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5" name="Alatunnisteen paikkamerkki 4">
            <a:extLst>
              <a:ext uri="{FF2B5EF4-FFF2-40B4-BE49-F238E27FC236}">
                <a16:creationId xmlns:a16="http://schemas.microsoft.com/office/drawing/2014/main" id="{D420CD67-D289-08CD-5C10-0C78FC42566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EF8B83B-0809-0264-A7CA-655940E547EE}"/>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1192515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BF2D442-3A73-48C8-2DD1-DDC43F97485A}"/>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33B8920A-27D4-2772-80F6-B08B84CA629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4243A9B7-B9DD-9624-6FAB-FCD824E03CBE}"/>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5" name="Alatunnisteen paikkamerkki 4">
            <a:extLst>
              <a:ext uri="{FF2B5EF4-FFF2-40B4-BE49-F238E27FC236}">
                <a16:creationId xmlns:a16="http://schemas.microsoft.com/office/drawing/2014/main" id="{BC0F753B-6F36-E9E3-0457-E88ADB0C7E4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184742E-8D99-B08F-82C6-7556E6687029}"/>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4164963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CB5AE6D8-C186-CA86-8D1B-443ABCB29275}"/>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A821D8A3-0D2C-6137-1788-40CCAB0100C7}"/>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0D0BF3A-0ABE-BC71-4973-3F274194C30A}"/>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5" name="Alatunnisteen paikkamerkki 4">
            <a:extLst>
              <a:ext uri="{FF2B5EF4-FFF2-40B4-BE49-F238E27FC236}">
                <a16:creationId xmlns:a16="http://schemas.microsoft.com/office/drawing/2014/main" id="{A8FA1623-6D26-D62A-D962-9E6A519DDE9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8A2BF6C-5108-8B35-658B-0068A00C32F2}"/>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4107156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1289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4AAF1C9-625D-4809-AB71-3957268F663E}"/>
              </a:ext>
            </a:extLst>
          </p:cNvPr>
          <p:cNvSpPr/>
          <p:nvPr/>
        </p:nvSpPr>
        <p:spPr>
          <a:xfrm>
            <a:off x="192617" y="165101"/>
            <a:ext cx="6096000" cy="5688013"/>
          </a:xfrm>
          <a:prstGeom prst="rect">
            <a:avLst/>
          </a:prstGeom>
          <a:solidFill>
            <a:schemeClr val="bg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5" name="Suorakulmio 16">
            <a:extLst>
              <a:ext uri="{FF2B5EF4-FFF2-40B4-BE49-F238E27FC236}">
                <a16:creationId xmlns:a16="http://schemas.microsoft.com/office/drawing/2014/main" id="{954CFFD9-D698-42AA-98AF-CF99AB2A0E02}"/>
              </a:ext>
            </a:extLst>
          </p:cNvPr>
          <p:cNvSpPr/>
          <p:nvPr/>
        </p:nvSpPr>
        <p:spPr>
          <a:xfrm>
            <a:off x="192618" y="5926138"/>
            <a:ext cx="6072716" cy="811212"/>
          </a:xfrm>
          <a:prstGeom prst="rect">
            <a:avLst/>
          </a:prstGeom>
          <a:solidFill>
            <a:srgbClr val="FFFFFF">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fi-FI" sz="1800"/>
          </a:p>
        </p:txBody>
      </p:sp>
      <p:pic>
        <p:nvPicPr>
          <p:cNvPr id="6" name="Kuva 15">
            <a:extLst>
              <a:ext uri="{FF2B5EF4-FFF2-40B4-BE49-F238E27FC236}">
                <a16:creationId xmlns:a16="http://schemas.microsoft.com/office/drawing/2014/main" id="{16A73251-BB0C-4F42-8404-272D00EA91E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2451" y="6024564"/>
            <a:ext cx="92286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kstiruutu 9">
            <a:extLst>
              <a:ext uri="{FF2B5EF4-FFF2-40B4-BE49-F238E27FC236}">
                <a16:creationId xmlns:a16="http://schemas.microsoft.com/office/drawing/2014/main" id="{B0C678F3-C406-43D9-B7F6-BCA6F29A07A4}"/>
              </a:ext>
            </a:extLst>
          </p:cNvPr>
          <p:cNvSpPr txBox="1"/>
          <p:nvPr/>
        </p:nvSpPr>
        <p:spPr>
          <a:xfrm>
            <a:off x="1727201" y="6232526"/>
            <a:ext cx="3992033" cy="231775"/>
          </a:xfrm>
          <a:prstGeom prst="rect">
            <a:avLst/>
          </a:prstGeom>
          <a:noFill/>
        </p:spPr>
        <p:txBody>
          <a:bodyPr>
            <a:spAutoFit/>
          </a:bodyPr>
          <a:lstStyle>
            <a:lvl1pPr>
              <a:defRPr>
                <a:solidFill>
                  <a:schemeClr val="tx1"/>
                </a:solidFill>
                <a:latin typeface="Verdana" pitchFamily="-112" charset="0"/>
                <a:ea typeface="ＭＳ Ｐゴシック" pitchFamily="-112" charset="-128"/>
              </a:defRPr>
            </a:lvl1pPr>
            <a:lvl2pPr marL="37931725" indent="-37474525">
              <a:defRPr>
                <a:solidFill>
                  <a:schemeClr val="tx1"/>
                </a:solidFill>
                <a:latin typeface="Verdana" pitchFamily="-112" charset="0"/>
                <a:ea typeface="ＭＳ Ｐゴシック" pitchFamily="-112" charset="-128"/>
              </a:defRPr>
            </a:lvl2pPr>
            <a:lvl3pPr>
              <a:defRPr>
                <a:solidFill>
                  <a:schemeClr val="tx1"/>
                </a:solidFill>
                <a:latin typeface="Verdana" pitchFamily="-112" charset="0"/>
                <a:ea typeface="ＭＳ Ｐゴシック" pitchFamily="-112" charset="-128"/>
              </a:defRPr>
            </a:lvl3pPr>
            <a:lvl4pPr>
              <a:defRPr>
                <a:solidFill>
                  <a:schemeClr val="tx1"/>
                </a:solidFill>
                <a:latin typeface="Verdana" pitchFamily="-112" charset="0"/>
                <a:ea typeface="ＭＳ Ｐゴシック" pitchFamily="-112" charset="-128"/>
              </a:defRPr>
            </a:lvl4pPr>
            <a:lvl5pPr>
              <a:defRPr>
                <a:solidFill>
                  <a:schemeClr val="tx1"/>
                </a:solidFill>
                <a:latin typeface="Verdana" pitchFamily="-112" charset="0"/>
                <a:ea typeface="ＭＳ Ｐゴシック" pitchFamily="-112" charset="-128"/>
              </a:defRPr>
            </a:lvl5pPr>
            <a:lvl6pPr marL="457200" fontAlgn="base">
              <a:spcBef>
                <a:spcPct val="0"/>
              </a:spcBef>
              <a:spcAft>
                <a:spcPct val="0"/>
              </a:spcAft>
              <a:defRPr>
                <a:solidFill>
                  <a:schemeClr val="tx1"/>
                </a:solidFill>
                <a:latin typeface="Verdana" pitchFamily="-112" charset="0"/>
                <a:ea typeface="ＭＳ Ｐゴシック" pitchFamily="-112" charset="-128"/>
              </a:defRPr>
            </a:lvl6pPr>
            <a:lvl7pPr marL="914400" fontAlgn="base">
              <a:spcBef>
                <a:spcPct val="0"/>
              </a:spcBef>
              <a:spcAft>
                <a:spcPct val="0"/>
              </a:spcAft>
              <a:defRPr>
                <a:solidFill>
                  <a:schemeClr val="tx1"/>
                </a:solidFill>
                <a:latin typeface="Verdana" pitchFamily="-112" charset="0"/>
                <a:ea typeface="ＭＳ Ｐゴシック" pitchFamily="-112" charset="-128"/>
              </a:defRPr>
            </a:lvl7pPr>
            <a:lvl8pPr marL="1371600" fontAlgn="base">
              <a:spcBef>
                <a:spcPct val="0"/>
              </a:spcBef>
              <a:spcAft>
                <a:spcPct val="0"/>
              </a:spcAft>
              <a:defRPr>
                <a:solidFill>
                  <a:schemeClr val="tx1"/>
                </a:solidFill>
                <a:latin typeface="Verdana" pitchFamily="-112" charset="0"/>
                <a:ea typeface="ＭＳ Ｐゴシック" pitchFamily="-112" charset="-128"/>
              </a:defRPr>
            </a:lvl8pPr>
            <a:lvl9pPr marL="1828800" fontAlgn="base">
              <a:spcBef>
                <a:spcPct val="0"/>
              </a:spcBef>
              <a:spcAft>
                <a:spcPct val="0"/>
              </a:spcAft>
              <a:defRPr>
                <a:solidFill>
                  <a:schemeClr val="tx1"/>
                </a:solidFill>
                <a:latin typeface="Verdana" pitchFamily="-112" charset="0"/>
                <a:ea typeface="ＭＳ Ｐゴシック" pitchFamily="-112" charset="-128"/>
              </a:defRPr>
            </a:lvl9pPr>
          </a:lstStyle>
          <a:p>
            <a:pPr eaLnBrk="1" hangingPunct="1">
              <a:defRPr/>
            </a:pPr>
            <a:r>
              <a:rPr lang="fi-FI" sz="900">
                <a:solidFill>
                  <a:srgbClr val="EE5525"/>
                </a:solidFill>
              </a:rPr>
              <a:t>RAKENNETTU YMPÄRISTÖMME NYT/2025</a:t>
            </a:r>
          </a:p>
        </p:txBody>
      </p:sp>
      <p:sp>
        <p:nvSpPr>
          <p:cNvPr id="8" name="Otsikko 1"/>
          <p:cNvSpPr>
            <a:spLocks noGrp="1"/>
          </p:cNvSpPr>
          <p:nvPr>
            <p:ph type="title"/>
          </p:nvPr>
        </p:nvSpPr>
        <p:spPr>
          <a:xfrm>
            <a:off x="440268" y="376762"/>
            <a:ext cx="5280000" cy="1261537"/>
          </a:xfrm>
          <a:prstGeom prst="rect">
            <a:avLst/>
          </a:prstGeom>
        </p:spPr>
        <p:txBody>
          <a:bodyPr anchor="b"/>
          <a:lstStyle>
            <a:lvl1pPr>
              <a:defRPr>
                <a:solidFill>
                  <a:srgbClr val="0091B5"/>
                </a:solidFill>
              </a:defRPr>
            </a:lvl1pPr>
          </a:lstStyle>
          <a:p>
            <a:r>
              <a:rPr lang="fi-FI"/>
              <a:t>Muokkaa perustyylejä naps.</a:t>
            </a:r>
          </a:p>
        </p:txBody>
      </p:sp>
      <p:sp>
        <p:nvSpPr>
          <p:cNvPr id="9" name="Alaotsikko 2"/>
          <p:cNvSpPr>
            <a:spLocks noGrp="1"/>
          </p:cNvSpPr>
          <p:nvPr>
            <p:ph type="subTitle" idx="11"/>
          </p:nvPr>
        </p:nvSpPr>
        <p:spPr>
          <a:xfrm>
            <a:off x="440268" y="1773773"/>
            <a:ext cx="5280000" cy="3742266"/>
          </a:xfrm>
          <a:prstGeom prst="rect">
            <a:avLst/>
          </a:prstGeom>
        </p:spPr>
        <p:txBody>
          <a:bodyPr anchor="t"/>
          <a:lstStyle>
            <a:lvl1pPr marL="0" indent="0" algn="l">
              <a:spcBef>
                <a:spcPts val="0"/>
              </a:spcBef>
              <a:buNone/>
              <a:defRPr sz="1600" baseline="0">
                <a:solidFill>
                  <a:srgbClr val="0091B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p>
        </p:txBody>
      </p:sp>
    </p:spTree>
    <p:extLst>
      <p:ext uri="{BB962C8B-B14F-4D97-AF65-F5344CB8AC3E}">
        <p14:creationId xmlns:p14="http://schemas.microsoft.com/office/powerpoint/2010/main" val="40672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D6B7C47-DC1F-3728-5E33-0C128DE140E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DAB12EFE-122D-73DB-DB63-955A133877DD}"/>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3D914A5-6901-5FF2-B4D0-06A5550AE072}"/>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5" name="Alatunnisteen paikkamerkki 4">
            <a:extLst>
              <a:ext uri="{FF2B5EF4-FFF2-40B4-BE49-F238E27FC236}">
                <a16:creationId xmlns:a16="http://schemas.microsoft.com/office/drawing/2014/main" id="{0AC34049-D17F-0EEE-2BEB-F20DC8EA3A8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E9F3647-EBE4-4449-E443-588FA17CE3D3}"/>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2495516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8134752-6218-0E14-F9E9-B72AF4CA4BAD}"/>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F728E5DC-EF0C-7A14-ACC9-EB58DDDBE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72B5B630-7EFF-E0EC-89D2-89F457029815}"/>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5" name="Alatunnisteen paikkamerkki 4">
            <a:extLst>
              <a:ext uri="{FF2B5EF4-FFF2-40B4-BE49-F238E27FC236}">
                <a16:creationId xmlns:a16="http://schemas.microsoft.com/office/drawing/2014/main" id="{FC4E9B97-F17D-BC16-DD00-9681F7026AA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7AC7632-0B64-3CE9-D14C-D9D2BDF1473C}"/>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1254758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072730-5E4D-CB88-2F96-869956B5AC90}"/>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5D0CE93-8EA3-0DD9-FF10-1381EC7EA5BC}"/>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60C6EFAE-7D76-AC99-D432-9FFE938A3484}"/>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72BA33C7-0EAD-2620-097A-4621ED764601}"/>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6" name="Alatunnisteen paikkamerkki 5">
            <a:extLst>
              <a:ext uri="{FF2B5EF4-FFF2-40B4-BE49-F238E27FC236}">
                <a16:creationId xmlns:a16="http://schemas.microsoft.com/office/drawing/2014/main" id="{4E1E4941-0952-149F-13D2-2042B42CED9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1AC356C6-2E06-7590-B6A3-41866C86D27A}"/>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2971068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D3D27A9-D3D4-57D0-CA41-8BC7AB957A7D}"/>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349D523F-24AC-E987-DD48-5527567186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FE460391-1900-09B3-52AD-E2423560A6B6}"/>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6F8F9108-9461-14E4-621E-36C3C65FDB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4AAB6363-2699-E530-1506-B298CFFF5276}"/>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0EF7267D-CE15-5B67-C2C5-289F8B3838FC}"/>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8" name="Alatunnisteen paikkamerkki 7">
            <a:extLst>
              <a:ext uri="{FF2B5EF4-FFF2-40B4-BE49-F238E27FC236}">
                <a16:creationId xmlns:a16="http://schemas.microsoft.com/office/drawing/2014/main" id="{A8400CF4-3466-99FA-4447-EE4B3668CC99}"/>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3C416A16-6E25-1F9C-A88A-D2B422A60653}"/>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343692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9D00D10-EDE4-F530-8A8F-3C7B1E77091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0323F0C4-E2DC-FBCE-8727-D5916CABB084}"/>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4" name="Alatunnisteen paikkamerkki 3">
            <a:extLst>
              <a:ext uri="{FF2B5EF4-FFF2-40B4-BE49-F238E27FC236}">
                <a16:creationId xmlns:a16="http://schemas.microsoft.com/office/drawing/2014/main" id="{6F608855-B116-3374-B6DD-4799616C6D07}"/>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CEB63C0E-0301-D6B6-5B30-880BB18A544B}"/>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317686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07D6EA2-1900-5804-9E2A-DC6085E516D5}"/>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3" name="Alatunnisteen paikkamerkki 2">
            <a:extLst>
              <a:ext uri="{FF2B5EF4-FFF2-40B4-BE49-F238E27FC236}">
                <a16:creationId xmlns:a16="http://schemas.microsoft.com/office/drawing/2014/main" id="{F952DD68-9810-4E59-5943-DC542CA40F7E}"/>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B3D54D6A-D576-6824-2265-E69C1695A5AA}"/>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350087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3C2BA8-682B-75FD-E8A7-7B91B8CB2894}"/>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D40A459C-9DA3-CEB7-DCF2-C52FE59CF7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4FD07C2-AABE-F330-4D7E-0873CA14D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F17610FF-716A-A203-BE05-7CBDCE2898CD}"/>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6" name="Alatunnisteen paikkamerkki 5">
            <a:extLst>
              <a:ext uri="{FF2B5EF4-FFF2-40B4-BE49-F238E27FC236}">
                <a16:creationId xmlns:a16="http://schemas.microsoft.com/office/drawing/2014/main" id="{6E09B9DB-0DFF-C10A-5F60-BC7C7C3DFF6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701482B8-A90D-FC4E-BE5B-D5DCF830AF58}"/>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1331331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D55F02E-6810-169F-FB66-46CE9D07AC8D}"/>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5B5E9E62-F9D0-057B-0128-1D3CED59DA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86BBB075-6EB8-D6B2-D4C9-82AFD7BA20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DF16CFC-3015-A298-0FE0-3DE768149E78}"/>
              </a:ext>
            </a:extLst>
          </p:cNvPr>
          <p:cNvSpPr>
            <a:spLocks noGrp="1"/>
          </p:cNvSpPr>
          <p:nvPr>
            <p:ph type="dt" sz="half" idx="10"/>
          </p:nvPr>
        </p:nvSpPr>
        <p:spPr/>
        <p:txBody>
          <a:bodyPr/>
          <a:lstStyle/>
          <a:p>
            <a:fld id="{719F78B7-3774-49AE-B159-2C3E3AF75A7C}" type="datetimeFigureOut">
              <a:rPr lang="fi-FI" smtClean="0"/>
              <a:t>30.11.2022</a:t>
            </a:fld>
            <a:endParaRPr lang="fi-FI"/>
          </a:p>
        </p:txBody>
      </p:sp>
      <p:sp>
        <p:nvSpPr>
          <p:cNvPr id="6" name="Alatunnisteen paikkamerkki 5">
            <a:extLst>
              <a:ext uri="{FF2B5EF4-FFF2-40B4-BE49-F238E27FC236}">
                <a16:creationId xmlns:a16="http://schemas.microsoft.com/office/drawing/2014/main" id="{968A2AA2-3A37-AAE1-B401-26AC9AFB88B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16528CE1-5E8E-6BDC-E160-5627DB68F084}"/>
              </a:ext>
            </a:extLst>
          </p:cNvPr>
          <p:cNvSpPr>
            <a:spLocks noGrp="1"/>
          </p:cNvSpPr>
          <p:nvPr>
            <p:ph type="sldNum" sz="quarter" idx="12"/>
          </p:nvPr>
        </p:nvSpPr>
        <p:spPr/>
        <p:txBody>
          <a:bodyPr/>
          <a:lstStyle/>
          <a:p>
            <a:fld id="{0B58D196-AF93-455A-9917-DC8431534A83}" type="slidenum">
              <a:rPr lang="fi-FI" smtClean="0"/>
              <a:t>‹#›</a:t>
            </a:fld>
            <a:endParaRPr lang="fi-FI"/>
          </a:p>
        </p:txBody>
      </p:sp>
    </p:spTree>
    <p:extLst>
      <p:ext uri="{BB962C8B-B14F-4D97-AF65-F5344CB8AC3E}">
        <p14:creationId xmlns:p14="http://schemas.microsoft.com/office/powerpoint/2010/main" val="2250554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ADE98FB6-200B-883D-E104-D99B8DB41A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B1819463-60FA-F62C-6C87-ED70D7D706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42AEA68A-5184-47F7-357F-D70B540505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F78B7-3774-49AE-B159-2C3E3AF75A7C}" type="datetimeFigureOut">
              <a:rPr lang="fi-FI" smtClean="0"/>
              <a:t>30.11.2022</a:t>
            </a:fld>
            <a:endParaRPr lang="fi-FI"/>
          </a:p>
        </p:txBody>
      </p:sp>
      <p:sp>
        <p:nvSpPr>
          <p:cNvPr id="5" name="Alatunnisteen paikkamerkki 4">
            <a:extLst>
              <a:ext uri="{FF2B5EF4-FFF2-40B4-BE49-F238E27FC236}">
                <a16:creationId xmlns:a16="http://schemas.microsoft.com/office/drawing/2014/main" id="{2F41FBB1-937B-1270-023D-0667EAD953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0B7A93B6-F055-4D2B-A179-050B8445AE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8D196-AF93-455A-9917-DC8431534A83}" type="slidenum">
              <a:rPr lang="fi-FI" smtClean="0"/>
              <a:t>‹#›</a:t>
            </a:fld>
            <a:endParaRPr lang="fi-FI"/>
          </a:p>
        </p:txBody>
      </p:sp>
    </p:spTree>
    <p:extLst>
      <p:ext uri="{BB962C8B-B14F-4D97-AF65-F5344CB8AC3E}">
        <p14:creationId xmlns:p14="http://schemas.microsoft.com/office/powerpoint/2010/main" val="3398162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469424"/>
      </p:ext>
    </p:extLst>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eaLnBrk="0" fontAlgn="base" hangingPunct="0">
        <a:spcBef>
          <a:spcPct val="0"/>
        </a:spcBef>
        <a:spcAft>
          <a:spcPct val="0"/>
        </a:spcAft>
        <a:defRPr sz="2400" kern="1200" cap="all">
          <a:solidFill>
            <a:srgbClr val="006B9E"/>
          </a:solidFill>
          <a:latin typeface="+mj-lt"/>
          <a:ea typeface="ＭＳ Ｐゴシック" pitchFamily="-112" charset="-128"/>
          <a:cs typeface="+mj-cs"/>
        </a:defRPr>
      </a:lvl1pPr>
      <a:lvl2pPr algn="l" defTabSz="457200" rtl="0" eaLnBrk="0" fontAlgn="base" hangingPunct="0">
        <a:spcBef>
          <a:spcPct val="0"/>
        </a:spcBef>
        <a:spcAft>
          <a:spcPct val="0"/>
        </a:spcAft>
        <a:defRPr sz="2400">
          <a:solidFill>
            <a:srgbClr val="006B9E"/>
          </a:solidFill>
          <a:latin typeface="Verdana" pitchFamily="-112" charset="0"/>
          <a:ea typeface="ＭＳ Ｐゴシック" pitchFamily="-112" charset="-128"/>
        </a:defRPr>
      </a:lvl2pPr>
      <a:lvl3pPr algn="l" defTabSz="457200" rtl="0" eaLnBrk="0" fontAlgn="base" hangingPunct="0">
        <a:spcBef>
          <a:spcPct val="0"/>
        </a:spcBef>
        <a:spcAft>
          <a:spcPct val="0"/>
        </a:spcAft>
        <a:defRPr sz="2400">
          <a:solidFill>
            <a:srgbClr val="006B9E"/>
          </a:solidFill>
          <a:latin typeface="Verdana" pitchFamily="-112" charset="0"/>
          <a:ea typeface="ＭＳ Ｐゴシック" pitchFamily="-112" charset="-128"/>
        </a:defRPr>
      </a:lvl3pPr>
      <a:lvl4pPr algn="l" defTabSz="457200" rtl="0" eaLnBrk="0" fontAlgn="base" hangingPunct="0">
        <a:spcBef>
          <a:spcPct val="0"/>
        </a:spcBef>
        <a:spcAft>
          <a:spcPct val="0"/>
        </a:spcAft>
        <a:defRPr sz="2400">
          <a:solidFill>
            <a:srgbClr val="006B9E"/>
          </a:solidFill>
          <a:latin typeface="Verdana" pitchFamily="-112" charset="0"/>
          <a:ea typeface="ＭＳ Ｐゴシック" pitchFamily="-112" charset="-128"/>
        </a:defRPr>
      </a:lvl4pPr>
      <a:lvl5pPr algn="l" defTabSz="457200" rtl="0" eaLnBrk="0" fontAlgn="base" hangingPunct="0">
        <a:spcBef>
          <a:spcPct val="0"/>
        </a:spcBef>
        <a:spcAft>
          <a:spcPct val="0"/>
        </a:spcAft>
        <a:defRPr sz="2400">
          <a:solidFill>
            <a:srgbClr val="006B9E"/>
          </a:solidFill>
          <a:latin typeface="Verdana" pitchFamily="-112" charset="0"/>
          <a:ea typeface="ＭＳ Ｐゴシック" pitchFamily="-112" charset="-128"/>
        </a:defRPr>
      </a:lvl5pPr>
      <a:lvl6pPr marL="457200" algn="l" defTabSz="457200" rtl="0" fontAlgn="base">
        <a:spcBef>
          <a:spcPct val="0"/>
        </a:spcBef>
        <a:spcAft>
          <a:spcPct val="0"/>
        </a:spcAft>
        <a:defRPr sz="2400">
          <a:solidFill>
            <a:srgbClr val="006B9E"/>
          </a:solidFill>
          <a:latin typeface="Verdana" pitchFamily="-112" charset="0"/>
          <a:ea typeface="ＭＳ Ｐゴシック" pitchFamily="-112" charset="-128"/>
        </a:defRPr>
      </a:lvl6pPr>
      <a:lvl7pPr marL="914400" algn="l" defTabSz="457200" rtl="0" fontAlgn="base">
        <a:spcBef>
          <a:spcPct val="0"/>
        </a:spcBef>
        <a:spcAft>
          <a:spcPct val="0"/>
        </a:spcAft>
        <a:defRPr sz="2400">
          <a:solidFill>
            <a:srgbClr val="006B9E"/>
          </a:solidFill>
          <a:latin typeface="Verdana" pitchFamily="-112" charset="0"/>
          <a:ea typeface="ＭＳ Ｐゴシック" pitchFamily="-112" charset="-128"/>
        </a:defRPr>
      </a:lvl7pPr>
      <a:lvl8pPr marL="1371600" algn="l" defTabSz="457200" rtl="0" fontAlgn="base">
        <a:spcBef>
          <a:spcPct val="0"/>
        </a:spcBef>
        <a:spcAft>
          <a:spcPct val="0"/>
        </a:spcAft>
        <a:defRPr sz="2400">
          <a:solidFill>
            <a:srgbClr val="006B9E"/>
          </a:solidFill>
          <a:latin typeface="Verdana" pitchFamily="-112" charset="0"/>
          <a:ea typeface="ＭＳ Ｐゴシック" pitchFamily="-112" charset="-128"/>
        </a:defRPr>
      </a:lvl8pPr>
      <a:lvl9pPr marL="1828800" algn="l" defTabSz="457200" rtl="0" fontAlgn="base">
        <a:spcBef>
          <a:spcPct val="0"/>
        </a:spcBef>
        <a:spcAft>
          <a:spcPct val="0"/>
        </a:spcAft>
        <a:defRPr sz="2400">
          <a:solidFill>
            <a:srgbClr val="006B9E"/>
          </a:solidFill>
          <a:latin typeface="Verdana" pitchFamily="-112" charset="0"/>
          <a:ea typeface="ＭＳ Ｐゴシック" pitchFamily="-112" charset="-128"/>
        </a:defRPr>
      </a:lvl9pPr>
    </p:titleStyle>
    <p:bodyStyle>
      <a:lvl1pPr marL="342900" indent="-685800" algn="l" defTabSz="457200" rtl="0" eaLnBrk="0" fontAlgn="base" hangingPunct="0">
        <a:spcBef>
          <a:spcPct val="20000"/>
        </a:spcBef>
        <a:spcAft>
          <a:spcPct val="0"/>
        </a:spcAft>
        <a:buFont typeface="Arial" panose="020B0604020202020204" pitchFamily="34" charset="0"/>
        <a:defRPr sz="1600" kern="1200">
          <a:solidFill>
            <a:srgbClr val="C0504D"/>
          </a:solidFill>
          <a:latin typeface="+mn-lt"/>
          <a:ea typeface="ＭＳ Ｐゴシック" pitchFamily="-112" charset="-128"/>
          <a:cs typeface="+mn-cs"/>
        </a:defRPr>
      </a:lvl1pPr>
      <a:lvl2pPr marL="742950" indent="-1028700" algn="l" defTabSz="457200" rtl="0" eaLnBrk="0" fontAlgn="base" hangingPunct="0">
        <a:spcBef>
          <a:spcPts val="888"/>
        </a:spcBef>
        <a:spcAft>
          <a:spcPct val="0"/>
        </a:spcAft>
        <a:defRPr sz="1200" kern="1200">
          <a:solidFill>
            <a:srgbClr val="006B9E"/>
          </a:solidFill>
          <a:latin typeface="+mn-lt"/>
          <a:ea typeface="ＭＳ Ｐゴシック" pitchFamily="-112"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12"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2"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1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tsikko 1">
            <a:extLst>
              <a:ext uri="{FF2B5EF4-FFF2-40B4-BE49-F238E27FC236}">
                <a16:creationId xmlns:a16="http://schemas.microsoft.com/office/drawing/2014/main" id="{F21705B5-7004-4D58-A7D9-A613542F2C95}"/>
              </a:ext>
            </a:extLst>
          </p:cNvPr>
          <p:cNvSpPr>
            <a:spLocks noGrp="1"/>
          </p:cNvSpPr>
          <p:nvPr>
            <p:ph type="title" idx="4294967295"/>
          </p:nvPr>
        </p:nvSpPr>
        <p:spPr bwMode="auto">
          <a:xfrm>
            <a:off x="1730292" y="1555418"/>
            <a:ext cx="8536830" cy="27283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eaLnBrk="1" hangingPunct="1"/>
            <a:r>
              <a:rPr lang="fi-FI" altLang="fi-FI" sz="4000" cap="none" dirty="0">
                <a:solidFill>
                  <a:srgbClr val="EE5525"/>
                </a:solidFill>
                <a:ea typeface="ＭＳ Ｐゴシック"/>
              </a:rPr>
              <a:t>KIRA-foorumin hallitusohjelmatavoitteet 2023</a:t>
            </a:r>
            <a:br>
              <a:rPr lang="fi-FI" altLang="fi-FI" sz="4800" cap="none" dirty="0">
                <a:ea typeface="ＭＳ Ｐゴシック" panose="020B0600070205080204" pitchFamily="34" charset="-128"/>
              </a:rPr>
            </a:br>
            <a:br>
              <a:rPr lang="fi-FI" altLang="fi-FI" sz="1600" cap="none" dirty="0">
                <a:ea typeface="ＭＳ Ｐゴシック" panose="020B0600070205080204" pitchFamily="34" charset="-128"/>
              </a:rPr>
            </a:br>
            <a:r>
              <a:rPr lang="fi-FI" altLang="fi-FI" sz="1600" cap="none" dirty="0">
                <a:solidFill>
                  <a:srgbClr val="EE5525"/>
                </a:solidFill>
                <a:ea typeface="ＭＳ Ｐゴシック"/>
              </a:rPr>
              <a:t>Yhteistyöllä pystymme parempaan</a:t>
            </a:r>
          </a:p>
        </p:txBody>
      </p:sp>
      <p:pic>
        <p:nvPicPr>
          <p:cNvPr id="8195" name="Kuva 3">
            <a:extLst>
              <a:ext uri="{FF2B5EF4-FFF2-40B4-BE49-F238E27FC236}">
                <a16:creationId xmlns:a16="http://schemas.microsoft.com/office/drawing/2014/main" id="{93D23F99-9E72-449D-ABEE-73DEBE238AA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22514" y="4591051"/>
            <a:ext cx="1944687" cy="174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kstiruutu 1">
            <a:extLst>
              <a:ext uri="{FF2B5EF4-FFF2-40B4-BE49-F238E27FC236}">
                <a16:creationId xmlns:a16="http://schemas.microsoft.com/office/drawing/2014/main" id="{49F8A79F-5850-2227-A4AD-11563CC08A1F}"/>
              </a:ext>
            </a:extLst>
          </p:cNvPr>
          <p:cNvSpPr txBox="1"/>
          <p:nvPr/>
        </p:nvSpPr>
        <p:spPr>
          <a:xfrm>
            <a:off x="8788400" y="336550"/>
            <a:ext cx="3168650" cy="523220"/>
          </a:xfrm>
          <a:prstGeom prst="rect">
            <a:avLst/>
          </a:prstGeom>
          <a:noFill/>
        </p:spPr>
        <p:txBody>
          <a:bodyPr wrap="square" rtlCol="0">
            <a:spAutoFit/>
          </a:bodyPr>
          <a:lstStyle/>
          <a:p>
            <a:r>
              <a:rPr lang="fi-FI" sz="1400" i="1" dirty="0"/>
              <a:t>Hyväksytty KIRA-foorumin johtoryhmässä 30.11.2022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BE8E-E8F6-676A-4227-5AD27C4DCF0D}"/>
              </a:ext>
            </a:extLst>
          </p:cNvPr>
          <p:cNvSpPr>
            <a:spLocks noGrp="1"/>
          </p:cNvSpPr>
          <p:nvPr>
            <p:ph type="title"/>
          </p:nvPr>
        </p:nvSpPr>
        <p:spPr>
          <a:xfrm>
            <a:off x="1063488" y="365125"/>
            <a:ext cx="10290312" cy="1325563"/>
          </a:xfrm>
        </p:spPr>
        <p:txBody>
          <a:bodyPr>
            <a:normAutofit/>
          </a:bodyPr>
          <a:lstStyle/>
          <a:p>
            <a:r>
              <a:rPr lang="fi-FI" sz="3600" b="1"/>
              <a:t>Sisältö</a:t>
            </a:r>
            <a:endParaRPr lang="fi-FI" sz="3600" b="1">
              <a:solidFill>
                <a:srgbClr val="FF0000"/>
              </a:solidFill>
            </a:endParaRPr>
          </a:p>
        </p:txBody>
      </p:sp>
      <p:sp>
        <p:nvSpPr>
          <p:cNvPr id="3" name="Sisällön paikkamerkki 2">
            <a:extLst>
              <a:ext uri="{FF2B5EF4-FFF2-40B4-BE49-F238E27FC236}">
                <a16:creationId xmlns:a16="http://schemas.microsoft.com/office/drawing/2014/main" id="{A3F3D596-DE9C-4B0C-E3E0-7A585F8793C6}"/>
              </a:ext>
            </a:extLst>
          </p:cNvPr>
          <p:cNvSpPr>
            <a:spLocks noGrp="1"/>
          </p:cNvSpPr>
          <p:nvPr>
            <p:ph idx="1"/>
          </p:nvPr>
        </p:nvSpPr>
        <p:spPr>
          <a:xfrm>
            <a:off x="1063486" y="1825625"/>
            <a:ext cx="10290313" cy="4351338"/>
          </a:xfrm>
        </p:spPr>
        <p:txBody>
          <a:bodyPr vert="horz" lIns="91440" tIns="45720" rIns="91440" bIns="45720" rtlCol="0" anchor="t">
            <a:normAutofit/>
          </a:bodyPr>
          <a:lstStyle/>
          <a:p>
            <a:r>
              <a:rPr lang="fi-FI" sz="2400" dirty="0"/>
              <a:t>Yhteistyöllä pystymme parempaan</a:t>
            </a:r>
          </a:p>
          <a:p>
            <a:r>
              <a:rPr lang="fi-FI" sz="2400" dirty="0"/>
              <a:t>KIRA-foorumin hallitusohjelmatavoitteet 2023</a:t>
            </a:r>
          </a:p>
          <a:p>
            <a:r>
              <a:rPr lang="fi-FI" sz="2400" dirty="0"/>
              <a:t>Teemamateriaali:</a:t>
            </a:r>
          </a:p>
          <a:p>
            <a:pPr lvl="1"/>
            <a:r>
              <a:rPr lang="fi-FI" sz="2200" dirty="0"/>
              <a:t>Pitkäjänteisillä asuntopäätöksillä riittävästi asuntoja</a:t>
            </a:r>
          </a:p>
          <a:p>
            <a:pPr lvl="1"/>
            <a:r>
              <a:rPr lang="fi-FI" sz="2200" dirty="0"/>
              <a:t>Osaajat KIRA-alan kasvun vauhdittajina</a:t>
            </a:r>
          </a:p>
          <a:p>
            <a:pPr lvl="1"/>
            <a:r>
              <a:rPr lang="fi-FI" sz="2200" dirty="0"/>
              <a:t>Kestävää kasvua vihreällä siirtymällä</a:t>
            </a:r>
          </a:p>
          <a:p>
            <a:pPr lvl="1"/>
            <a:r>
              <a:rPr lang="fi-FI" sz="2200" dirty="0"/>
              <a:t>Saavutettavuutta kestävällä liikennejärjestelmällä</a:t>
            </a:r>
          </a:p>
          <a:p>
            <a:r>
              <a:rPr lang="fi-FI" sz="2400" dirty="0"/>
              <a:t>KIRA-foorumin jäsenet ja lisätietoja</a:t>
            </a:r>
          </a:p>
        </p:txBody>
      </p:sp>
      <p:pic>
        <p:nvPicPr>
          <p:cNvPr id="5" name="Kuva 3">
            <a:extLst>
              <a:ext uri="{FF2B5EF4-FFF2-40B4-BE49-F238E27FC236}">
                <a16:creationId xmlns:a16="http://schemas.microsoft.com/office/drawing/2014/main" id="{1E9F0F17-0985-6473-270E-5C3FB001CB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603" y="795295"/>
            <a:ext cx="520597" cy="465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49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BE8E-E8F6-676A-4227-5AD27C4DCF0D}"/>
              </a:ext>
            </a:extLst>
          </p:cNvPr>
          <p:cNvSpPr>
            <a:spLocks noGrp="1"/>
          </p:cNvSpPr>
          <p:nvPr>
            <p:ph type="title"/>
          </p:nvPr>
        </p:nvSpPr>
        <p:spPr>
          <a:xfrm>
            <a:off x="838200" y="365126"/>
            <a:ext cx="10591800" cy="796164"/>
          </a:xfrm>
        </p:spPr>
        <p:txBody>
          <a:bodyPr>
            <a:normAutofit/>
          </a:bodyPr>
          <a:lstStyle/>
          <a:p>
            <a:r>
              <a:rPr lang="fi-FI" sz="2800" b="1" dirty="0"/>
              <a:t>Yhteistyöllä pystymme parempaan</a:t>
            </a:r>
          </a:p>
        </p:txBody>
      </p:sp>
      <p:sp>
        <p:nvSpPr>
          <p:cNvPr id="3" name="Sisällön paikkamerkki 2">
            <a:extLst>
              <a:ext uri="{FF2B5EF4-FFF2-40B4-BE49-F238E27FC236}">
                <a16:creationId xmlns:a16="http://schemas.microsoft.com/office/drawing/2014/main" id="{A3F3D596-DE9C-4B0C-E3E0-7A585F8793C6}"/>
              </a:ext>
            </a:extLst>
          </p:cNvPr>
          <p:cNvSpPr>
            <a:spLocks noGrp="1"/>
          </p:cNvSpPr>
          <p:nvPr>
            <p:ph idx="1"/>
          </p:nvPr>
        </p:nvSpPr>
        <p:spPr>
          <a:xfrm>
            <a:off x="457200" y="1161290"/>
            <a:ext cx="11239500" cy="5238232"/>
          </a:xfrm>
        </p:spPr>
        <p:txBody>
          <a:bodyPr vert="horz" lIns="91440" tIns="45720" rIns="91440" bIns="45720" numCol="2" spcCol="180000" rtlCol="0" anchor="t">
            <a:noAutofit/>
          </a:bodyPr>
          <a:lstStyle/>
          <a:p>
            <a:pPr marL="0" indent="0">
              <a:lnSpc>
                <a:spcPct val="107000"/>
              </a:lnSpc>
              <a:spcAft>
                <a:spcPts val="800"/>
              </a:spcAft>
              <a:buNone/>
            </a:pPr>
            <a:r>
              <a:rPr lang="fi-FI" sz="1200">
                <a:ea typeface="Calibri" panose="020F0502020204030204" pitchFamily="34" charset="0"/>
                <a:cs typeface="Times New Roman"/>
              </a:rPr>
              <a:t>Rakennettu ympäristö on keskeinen osa suomalaisten toimivaa arkea. Ala on keskeinen kasvun moottori ja merkittävä työllistäjä. Globaalit kriisit ja megatrendit muuttavat alan toimintaympäristöä jatkuvasti. Kaupungistuminen, ilmastonmuutoksen torjunta, turvallisuusympäristön muutokset ja teknologiamurros aiheuttavat mittavia investointitarpeita koko rakennettuun ympäristöön. Sen kehittämiseen latautuu valtavia odotuksia ja paineita.</a:t>
            </a:r>
          </a:p>
          <a:p>
            <a:pPr marL="0" indent="0">
              <a:lnSpc>
                <a:spcPct val="107000"/>
              </a:lnSpc>
              <a:spcAft>
                <a:spcPts val="800"/>
              </a:spcAft>
              <a:buNone/>
            </a:pPr>
            <a:r>
              <a:rPr lang="fi-FI" sz="1200">
                <a:ea typeface="Calibri" panose="020F0502020204030204" pitchFamily="34" charset="0"/>
                <a:cs typeface="Times New Roman"/>
              </a:rPr>
              <a:t>Jokainen rakennettuun ympäristöön investoitu euro tuottaa itsensä yli kaksinkertaisena takaisin. Infrastruktuuri ja rakennettu ympäristö muodostavat merkittävän osan kansallisvarallisuudestamme ja edustavat 83 prosenttia kaikesta Suomen kiinteästä pääomakannasta. Toimivan investointiympäristön avulla toimialaa voidaan uudistaa ja siten luoda pohjaa koko yhteiskuntaa vaurastuttavalle kasvulle. Julkisen talouden kestävyyden kannalta on tärkeää saada investoinneille enemmän arvoa.</a:t>
            </a:r>
          </a:p>
          <a:p>
            <a:pPr marL="0" indent="0">
              <a:lnSpc>
                <a:spcPct val="107000"/>
              </a:lnSpc>
              <a:spcAft>
                <a:spcPts val="800"/>
              </a:spcAft>
              <a:buNone/>
            </a:pPr>
            <a:r>
              <a:rPr lang="fi-FI" sz="1200">
                <a:ea typeface="Calibri" panose="020F0502020204030204" pitchFamily="34" charset="0"/>
                <a:cs typeface="Times New Roman"/>
              </a:rPr>
              <a:t>Markkinaehtoisuuden, mahdollistavamman sääntelyn sekä innovaatiorahoituksen edistäminen ovat rakennetulle ympäristölle elintärkeitä. Lähivuosina kasvua on vauhditettava torjumalla tarpeetonta ja vauhdittamalla tarpeellista. Seuraavaan hallitukseen tarvitaan rakennetun ympäristön ministeri edesauttamaan kokonaisvaltaista maankäytön, asumisen, liikenteen ja rakentamisen politiikkaa. </a:t>
            </a:r>
          </a:p>
          <a:p>
            <a:pPr marL="0" indent="0">
              <a:lnSpc>
                <a:spcPct val="107000"/>
              </a:lnSpc>
              <a:spcAft>
                <a:spcPts val="800"/>
              </a:spcAft>
              <a:buNone/>
            </a:pPr>
            <a:r>
              <a:rPr lang="fi-FI" sz="1200">
                <a:ea typeface="Calibri" panose="020F0502020204030204" pitchFamily="34" charset="0"/>
                <a:cs typeface="Times New Roman"/>
              </a:rPr>
              <a:t>Euroopan laajuisen energiakriisin myötä kiinteistöjen energiatehokkuus on noussut keskeiseen rooliin. Olemassa olevien rakennusten energiatehokkuuden parantaminen ja lämmitysmuotojen uusiminen tarkoittavat pienempiä päästöjä sekä itsellisempää Suomea.</a:t>
            </a:r>
            <a:r>
              <a:rPr lang="fi-FI" sz="1200">
                <a:solidFill>
                  <a:srgbClr val="FF0000"/>
                </a:solidFill>
                <a:ea typeface="Calibri" panose="020F0502020204030204" pitchFamily="34" charset="0"/>
                <a:cs typeface="Times New Roman"/>
              </a:rPr>
              <a:t> </a:t>
            </a:r>
            <a:r>
              <a:rPr lang="fi-FI" sz="1200">
                <a:ea typeface="Calibri" panose="020F0502020204030204" pitchFamily="34" charset="0"/>
                <a:cs typeface="Times New Roman"/>
              </a:rPr>
              <a:t>Samalla on turvattava terveellinen ja viihtyisä sisäympäristö. Siksi on tärkeää huolehtia siitä, että pitkäjänteisillä poliittisilla päätöksillä kannustetaan rakennetun ympäristön ilmasto- ja energiatoimiin.</a:t>
            </a:r>
          </a:p>
          <a:p>
            <a:pPr marL="0" indent="0">
              <a:lnSpc>
                <a:spcPct val="107000"/>
              </a:lnSpc>
              <a:spcAft>
                <a:spcPts val="800"/>
              </a:spcAft>
              <a:buNone/>
            </a:pPr>
            <a:r>
              <a:rPr lang="fi-FI" sz="1200"/>
              <a:t>Vaikka rakentamisen tarve on edelleen suuri, vähenevät asuntoaloitukset tulevina vuosina. </a:t>
            </a:r>
            <a:r>
              <a:rPr lang="fi-FI" sz="1200">
                <a:ea typeface="+mn-lt"/>
                <a:cs typeface="+mn-lt"/>
              </a:rPr>
              <a:t>Asuntopolitiikan tulee edistää asuntomarkkinoiden toimivuutta, mikä tarkoittaa valtion ja kuntien luomia edellytyksiä kysyntää vastaavalle asuntotuotannolle. Se mahdollistaa tarpeisiin vastaavan ja järkevän hintaisen asumisen. Myös rakennusten käyttötarkoitusten muuttamista ja täydennysrakentamista pitää helpottaa. Samalla voidaan parantaa palveluiden saavutettavuutta ja vahvistaa alueiden elinvoimaa.</a:t>
            </a:r>
          </a:p>
          <a:p>
            <a:pPr marL="0" indent="0">
              <a:lnSpc>
                <a:spcPct val="107000"/>
              </a:lnSpc>
              <a:spcAft>
                <a:spcPts val="800"/>
              </a:spcAft>
              <a:buNone/>
            </a:pPr>
            <a:r>
              <a:rPr lang="fi-FI" sz="1200"/>
              <a:t>Euroopan muuttunut turvallisuustilanne vaatii selkeän tilannekuvan </a:t>
            </a:r>
            <a:r>
              <a:rPr lang="fi-FI" sz="1200" b="0" i="0">
                <a:effectLst/>
              </a:rPr>
              <a:t>Suomen </a:t>
            </a:r>
            <a:r>
              <a:rPr lang="fi-FI" sz="1200"/>
              <a:t>sisäisestä</a:t>
            </a:r>
            <a:r>
              <a:rPr lang="fi-FI" sz="1200" b="0" i="0">
                <a:effectLst/>
              </a:rPr>
              <a:t> ja </a:t>
            </a:r>
            <a:r>
              <a:rPr lang="fi-FI" sz="1200"/>
              <a:t>ulkoisesta</a:t>
            </a:r>
            <a:r>
              <a:rPr lang="fi-FI" sz="1200" b="0" i="0">
                <a:effectLst/>
              </a:rPr>
              <a:t> </a:t>
            </a:r>
            <a:r>
              <a:rPr lang="fi-FI" sz="1200"/>
              <a:t>saavutettavuudesta. Maa- ja vesiväylien kehittäminen on arjen huoltovarmuutta ja turvallisuutta. Sitä edistämään tarvitaan parlamentaarinen toimenpideohjelma logistiikan investointien määrätietoiseksi vahvistamiseksi. </a:t>
            </a:r>
            <a:endParaRPr lang="fi-FI" sz="1200">
              <a:cs typeface="Times New Roman"/>
            </a:endParaRPr>
          </a:p>
          <a:p>
            <a:pPr marL="0" indent="0">
              <a:lnSpc>
                <a:spcPct val="107000"/>
              </a:lnSpc>
              <a:spcAft>
                <a:spcPts val="800"/>
              </a:spcAft>
              <a:buNone/>
            </a:pPr>
            <a:r>
              <a:rPr lang="fi-FI" sz="1200">
                <a:effectLst/>
                <a:ea typeface="Calibri" panose="020F0502020204030204" pitchFamily="34" charset="0"/>
                <a:cs typeface="Times New Roman"/>
              </a:rPr>
              <a:t>Kiinteistö- ja rakentamisala työllistää Suomessa 500 000 ihmistä, joka vastaa 20 % kaikista työllisistä. Rakentamis- ja kiinteistöala ei jää ikäluokkien pienenemisen ja </a:t>
            </a:r>
            <a:r>
              <a:rPr lang="fi-FI" sz="1200">
                <a:solidFill>
                  <a:srgbClr val="000000"/>
                </a:solidFill>
                <a:ea typeface="Calibri" panose="020F0502020204030204" pitchFamily="34" charset="0"/>
                <a:cs typeface="Times New Roman"/>
              </a:rPr>
              <a:t>osaajien ja tekijöiden puutteesta johtuvien </a:t>
            </a:r>
            <a:r>
              <a:rPr lang="fi-FI" sz="1200">
                <a:effectLst/>
                <a:ea typeface="Calibri" panose="020F0502020204030204" pitchFamily="34" charset="0"/>
                <a:cs typeface="Times New Roman"/>
              </a:rPr>
              <a:t>haasteiden ulkopuolelle. Työhön johtava maahanmuutto, uusien osaajien kouluttaminen sekä alan koulutuksen merkittävä kehittäminen ovat edellytyksiä koko yhteiskunnan kasvulle ja hyvinvoinnille.</a:t>
            </a:r>
          </a:p>
          <a:p>
            <a:pPr marL="0" indent="0">
              <a:lnSpc>
                <a:spcPct val="107000"/>
              </a:lnSpc>
              <a:spcAft>
                <a:spcPts val="800"/>
              </a:spcAft>
              <a:buNone/>
            </a:pPr>
            <a:r>
              <a:rPr lang="fi-FI" sz="1200">
                <a:ea typeface="Times New Roman" panose="02020603050405020304" pitchFamily="18" charset="0"/>
                <a:cs typeface="Times New Roman"/>
              </a:rPr>
              <a:t>Kiinteistö- ja rakentamisala työskentelee Suomen hyväksi päivittäin. </a:t>
            </a:r>
            <a:r>
              <a:rPr lang="fi-FI" sz="1200">
                <a:ea typeface="Times New Roman" panose="02020603050405020304" pitchFamily="18" charset="0"/>
                <a:cs typeface="Calibri"/>
              </a:rPr>
              <a:t>Ala on valmis käärimään hihansa kasvun ja hyvinvoinnin puolesta myös jatkossa.</a:t>
            </a:r>
            <a:r>
              <a:rPr lang="fi-FI" sz="1200">
                <a:ea typeface="Times New Roman" panose="02020603050405020304" pitchFamily="18" charset="0"/>
                <a:cs typeface="Times New Roman"/>
              </a:rPr>
              <a:t> Siksi on välttämätöntä, että alalla on selkeä näkymä tulevaisuuteen ja ennakoitava toimintaympäristö. Seuraavan vaalikauden päätöksillä ratkaistaan rakennetun ympäristön tulevaisuuden suunta vuosiksi eteenpäin. </a:t>
            </a:r>
          </a:p>
        </p:txBody>
      </p:sp>
      <p:pic>
        <p:nvPicPr>
          <p:cNvPr id="5" name="Kuva 3">
            <a:extLst>
              <a:ext uri="{FF2B5EF4-FFF2-40B4-BE49-F238E27FC236}">
                <a16:creationId xmlns:a16="http://schemas.microsoft.com/office/drawing/2014/main" id="{1E9F0F17-0985-6473-270E-5C3FB001CB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7393" y="519447"/>
            <a:ext cx="520597" cy="465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2526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BE8E-E8F6-676A-4227-5AD27C4DCF0D}"/>
              </a:ext>
            </a:extLst>
          </p:cNvPr>
          <p:cNvSpPr>
            <a:spLocks noGrp="1"/>
          </p:cNvSpPr>
          <p:nvPr>
            <p:ph type="title"/>
          </p:nvPr>
        </p:nvSpPr>
        <p:spPr>
          <a:xfrm>
            <a:off x="838200" y="242385"/>
            <a:ext cx="10515600" cy="1325563"/>
          </a:xfrm>
        </p:spPr>
        <p:txBody>
          <a:bodyPr>
            <a:normAutofit/>
          </a:bodyPr>
          <a:lstStyle/>
          <a:p>
            <a:r>
              <a:rPr lang="fi-FI" sz="2800" b="1"/>
              <a:t>KIRA-foorumin hallitusohjelmatavoitteet 2023</a:t>
            </a:r>
          </a:p>
        </p:txBody>
      </p:sp>
      <p:sp>
        <p:nvSpPr>
          <p:cNvPr id="3" name="Sisällön paikkamerkki 2">
            <a:extLst>
              <a:ext uri="{FF2B5EF4-FFF2-40B4-BE49-F238E27FC236}">
                <a16:creationId xmlns:a16="http://schemas.microsoft.com/office/drawing/2014/main" id="{A3F3D596-DE9C-4B0C-E3E0-7A585F8793C6}"/>
              </a:ext>
            </a:extLst>
          </p:cNvPr>
          <p:cNvSpPr>
            <a:spLocks noGrp="1"/>
          </p:cNvSpPr>
          <p:nvPr>
            <p:ph idx="1"/>
          </p:nvPr>
        </p:nvSpPr>
        <p:spPr>
          <a:xfrm>
            <a:off x="838200" y="1382849"/>
            <a:ext cx="10515600" cy="4652963"/>
          </a:xfrm>
        </p:spPr>
        <p:txBody>
          <a:bodyPr vert="horz" lIns="91440" tIns="45720" rIns="91440" bIns="45720" rtlCol="0" anchor="t">
            <a:normAutofit fontScale="92500" lnSpcReduction="10000"/>
          </a:bodyPr>
          <a:lstStyle/>
          <a:p>
            <a:pPr marL="514350" indent="-514350">
              <a:buFont typeface="Calibri Light" panose="020F0302020204030204"/>
              <a:buAutoNum type="arabicPeriod"/>
            </a:pPr>
            <a:r>
              <a:rPr lang="fi-FI" sz="2400" dirty="0">
                <a:ea typeface="Calibri" panose="020F0502020204030204" pitchFamily="34" charset="0"/>
                <a:cs typeface="Calibri"/>
              </a:rPr>
              <a:t>Nimitetään </a:t>
            </a:r>
            <a:r>
              <a:rPr lang="fi-FI" sz="2400" dirty="0">
                <a:ea typeface="Calibri" panose="020F0502020204030204" pitchFamily="34" charset="0"/>
                <a:cs typeface="Times New Roman"/>
              </a:rPr>
              <a:t>maankäytöstä, asumisesta, liikenteestä ja rakentamisesta</a:t>
            </a:r>
            <a:r>
              <a:rPr lang="fi-FI" sz="2400" dirty="0">
                <a:ea typeface="Calibri" panose="020F0502020204030204" pitchFamily="34" charset="0"/>
                <a:cs typeface="Calibri"/>
              </a:rPr>
              <a:t> vastaava ministeri vahvistamaan rakennetun ympäristön kehittämisen ja vihreän siirtymän kokonaisohjausta. </a:t>
            </a:r>
            <a:endParaRPr lang="en-US" dirty="0">
              <a:cs typeface="Calibri" panose="020F0502020204030204"/>
            </a:endParaRPr>
          </a:p>
          <a:p>
            <a:pPr marL="514350" indent="-514350">
              <a:buFont typeface="+mj-lt"/>
              <a:buAutoNum type="arabicPeriod"/>
            </a:pPr>
            <a:r>
              <a:rPr lang="fi-FI" sz="2400" dirty="0">
                <a:solidFill>
                  <a:srgbClr val="000000"/>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lc="http://schemas.openxmlformats.org/drawingml/2006/lockedCanvas" textRoundtripDataId="6"/>
                  </a:ext>
                </a:extLst>
              </a:rPr>
              <a:t>Vahvistetaan kansainvälisten osaajien houkuttelua tuntuvasti. Turvataan</a:t>
            </a:r>
            <a:r>
              <a:rPr lang="fi-FI" sz="2400" dirty="0">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lc="http://schemas.openxmlformats.org/drawingml/2006/lockedCanvas" textRoundtripDataId="6"/>
                  </a:ext>
                </a:extLst>
              </a:rPr>
              <a:t> riittävä rahoitus KIRA-alan koulutukselle sekä parannetaan koulutusjärjestelmän kykyä vastata paremmin</a:t>
            </a:r>
            <a:r>
              <a:rPr lang="fi-FI" sz="2400" dirty="0"/>
              <a:t> uusiin ja nopeasti muuttuviin</a:t>
            </a:r>
            <a:r>
              <a:rPr lang="fi-FI" sz="2400" dirty="0">
                <a:ea typeface="Calibri"/>
                <a:cs typeface="Calibri"/>
                <a:sym typeface="Calibri"/>
              </a:rPr>
              <a:t> osaamistarpeisiin. </a:t>
            </a:r>
            <a:endParaRPr lang="fi-FI" sz="2400" dirty="0">
              <a:ea typeface="Calibri"/>
              <a:cs typeface="Calibri"/>
            </a:endParaRPr>
          </a:p>
          <a:p>
            <a:pPr marL="514350" indent="-514350">
              <a:buFont typeface="+mj-lt"/>
              <a:buAutoNum type="arabicPeriod"/>
            </a:pPr>
            <a:r>
              <a:rPr lang="fi-FI" sz="2400" dirty="0">
                <a:cs typeface="Calibri"/>
              </a:rPr>
              <a:t>Edistetään</a:t>
            </a:r>
            <a:r>
              <a:rPr lang="en-US" sz="2400" dirty="0">
                <a:cs typeface="Calibri"/>
              </a:rPr>
              <a:t> </a:t>
            </a:r>
            <a:r>
              <a:rPr lang="fi-FI" sz="2400" dirty="0">
                <a:cs typeface="Calibri"/>
              </a:rPr>
              <a:t>asuntomarkkinoiden</a:t>
            </a:r>
            <a:r>
              <a:rPr lang="en-US" sz="2400" dirty="0">
                <a:cs typeface="Calibri"/>
              </a:rPr>
              <a:t> </a:t>
            </a:r>
            <a:r>
              <a:rPr lang="en-US" sz="2400" dirty="0" err="1">
                <a:cs typeface="Calibri"/>
              </a:rPr>
              <a:t>toimivuutta</a:t>
            </a:r>
            <a:r>
              <a:rPr lang="en-US" sz="2400" dirty="0">
                <a:cs typeface="Calibri"/>
              </a:rPr>
              <a:t> ja </a:t>
            </a:r>
            <a:r>
              <a:rPr lang="en-US" sz="2400" dirty="0" err="1">
                <a:cs typeface="Calibri"/>
              </a:rPr>
              <a:t>järkevän</a:t>
            </a:r>
            <a:r>
              <a:rPr lang="en-US" sz="2400" dirty="0">
                <a:cs typeface="Calibri"/>
              </a:rPr>
              <a:t> </a:t>
            </a:r>
            <a:r>
              <a:rPr lang="en-US" sz="2400" dirty="0" err="1">
                <a:cs typeface="Calibri"/>
              </a:rPr>
              <a:t>hintaista</a:t>
            </a:r>
            <a:r>
              <a:rPr lang="en-US" sz="2400" dirty="0">
                <a:cs typeface="Calibri"/>
              </a:rPr>
              <a:t> </a:t>
            </a:r>
            <a:r>
              <a:rPr lang="en-US" sz="2400" dirty="0" err="1">
                <a:cs typeface="Calibri"/>
              </a:rPr>
              <a:t>asumista</a:t>
            </a:r>
            <a:r>
              <a:rPr lang="en-US" sz="2400" dirty="0">
                <a:cs typeface="Calibri"/>
              </a:rPr>
              <a:t> </a:t>
            </a:r>
            <a:r>
              <a:rPr lang="en-US" sz="2400" dirty="0" err="1">
                <a:cs typeface="Calibri"/>
              </a:rPr>
              <a:t>sujuvalla</a:t>
            </a:r>
            <a:r>
              <a:rPr lang="en-US" sz="2400" dirty="0">
                <a:cs typeface="Calibri"/>
              </a:rPr>
              <a:t> </a:t>
            </a:r>
            <a:r>
              <a:rPr lang="en-US" sz="2400" dirty="0" err="1">
                <a:cs typeface="Calibri"/>
              </a:rPr>
              <a:t>maankäytön</a:t>
            </a:r>
            <a:r>
              <a:rPr lang="en-US" sz="2400" dirty="0">
                <a:cs typeface="Calibri"/>
              </a:rPr>
              <a:t> </a:t>
            </a:r>
            <a:r>
              <a:rPr lang="en-US" sz="2400" dirty="0" err="1">
                <a:cs typeface="Calibri"/>
              </a:rPr>
              <a:t>suunnittelulla</a:t>
            </a:r>
            <a:r>
              <a:rPr lang="en-US" sz="2400" dirty="0">
                <a:cs typeface="Calibri"/>
              </a:rPr>
              <a:t>, </a:t>
            </a:r>
            <a:r>
              <a:rPr lang="en-US" sz="2400" dirty="0" err="1">
                <a:cs typeface="Calibri"/>
              </a:rPr>
              <a:t>hankelähtöisellä</a:t>
            </a:r>
            <a:r>
              <a:rPr lang="en-US" sz="2400" dirty="0">
                <a:cs typeface="Calibri"/>
              </a:rPr>
              <a:t> </a:t>
            </a:r>
            <a:r>
              <a:rPr lang="en-US" sz="2400" dirty="0" err="1">
                <a:cs typeface="Calibri"/>
              </a:rPr>
              <a:t>kaavoituksella</a:t>
            </a:r>
            <a:r>
              <a:rPr lang="en-US" sz="2400" dirty="0">
                <a:cs typeface="Calibri"/>
              </a:rPr>
              <a:t> </a:t>
            </a:r>
            <a:r>
              <a:rPr lang="en-US" sz="2400" dirty="0" err="1">
                <a:cs typeface="Calibri"/>
              </a:rPr>
              <a:t>sekä</a:t>
            </a:r>
            <a:r>
              <a:rPr lang="en-US" sz="2400" dirty="0">
                <a:cs typeface="Calibri"/>
              </a:rPr>
              <a:t> </a:t>
            </a:r>
            <a:r>
              <a:rPr lang="en-US" sz="2400" dirty="0" err="1">
                <a:cs typeface="Calibri"/>
              </a:rPr>
              <a:t>jouhevalla</a:t>
            </a:r>
            <a:r>
              <a:rPr lang="en-US" sz="2400" dirty="0">
                <a:cs typeface="Calibri"/>
              </a:rPr>
              <a:t> </a:t>
            </a:r>
            <a:r>
              <a:rPr lang="en-US" sz="2400" dirty="0" err="1">
                <a:cs typeface="Calibri"/>
              </a:rPr>
              <a:t>luvituksella</a:t>
            </a:r>
            <a:r>
              <a:rPr lang="en-US" sz="2400" dirty="0">
                <a:cs typeface="Calibri"/>
              </a:rPr>
              <a:t>. </a:t>
            </a:r>
            <a:r>
              <a:rPr lang="en-US" sz="2400" dirty="0" err="1">
                <a:cs typeface="Calibri"/>
              </a:rPr>
              <a:t>Samalla</a:t>
            </a:r>
            <a:r>
              <a:rPr lang="en-US" sz="2400" dirty="0">
                <a:cs typeface="Calibri"/>
              </a:rPr>
              <a:t> </a:t>
            </a:r>
            <a:r>
              <a:rPr lang="en-US" sz="2400" dirty="0" err="1">
                <a:cs typeface="Calibri"/>
              </a:rPr>
              <a:t>huolehditaan</a:t>
            </a:r>
            <a:r>
              <a:rPr lang="en-US" sz="2400" dirty="0">
                <a:cs typeface="Calibri"/>
              </a:rPr>
              <a:t> jo </a:t>
            </a:r>
            <a:r>
              <a:rPr lang="en-US" sz="2400" dirty="0" err="1">
                <a:cs typeface="Calibri"/>
              </a:rPr>
              <a:t>tehdyistä</a:t>
            </a:r>
            <a:r>
              <a:rPr lang="en-US" sz="2400" dirty="0">
                <a:cs typeface="Calibri"/>
              </a:rPr>
              <a:t> </a:t>
            </a:r>
            <a:r>
              <a:rPr lang="en-US" sz="2400" dirty="0" err="1">
                <a:cs typeface="Calibri"/>
              </a:rPr>
              <a:t>investoinneista</a:t>
            </a:r>
            <a:r>
              <a:rPr lang="en-US" sz="2400" dirty="0">
                <a:cs typeface="Calibri"/>
              </a:rPr>
              <a:t> </a:t>
            </a:r>
            <a:r>
              <a:rPr lang="en-US" sz="2400" dirty="0" err="1">
                <a:cs typeface="Calibri"/>
              </a:rPr>
              <a:t>sekä</a:t>
            </a:r>
            <a:r>
              <a:rPr lang="en-US" sz="2400" dirty="0">
                <a:cs typeface="Calibri"/>
              </a:rPr>
              <a:t> </a:t>
            </a:r>
            <a:r>
              <a:rPr lang="en-US" sz="2400" dirty="0" err="1">
                <a:cs typeface="Calibri"/>
              </a:rPr>
              <a:t>tulevien</a:t>
            </a:r>
            <a:r>
              <a:rPr lang="en-US" sz="2400" dirty="0">
                <a:cs typeface="Calibri"/>
              </a:rPr>
              <a:t> </a:t>
            </a:r>
            <a:r>
              <a:rPr lang="en-US" sz="2400" dirty="0" err="1">
                <a:cs typeface="Calibri"/>
              </a:rPr>
              <a:t>investointitarpeiden</a:t>
            </a:r>
            <a:r>
              <a:rPr lang="en-US" sz="2400" dirty="0">
                <a:cs typeface="Calibri"/>
              </a:rPr>
              <a:t> </a:t>
            </a:r>
            <a:r>
              <a:rPr lang="en-US" sz="2400" dirty="0" err="1">
                <a:cs typeface="Calibri"/>
              </a:rPr>
              <a:t>houkuttelevuudesta</a:t>
            </a:r>
            <a:r>
              <a:rPr lang="en-US" sz="2400" dirty="0">
                <a:cs typeface="Calibri"/>
              </a:rPr>
              <a:t>. </a:t>
            </a:r>
          </a:p>
          <a:p>
            <a:pPr marL="514350" indent="-514350">
              <a:buFont typeface="+mj-lt"/>
              <a:buAutoNum type="arabicPeriod"/>
            </a:pPr>
            <a:r>
              <a:rPr lang="fi-FI" sz="2400" dirty="0">
                <a:ea typeface="Times New Roman" panose="02020603050405020304" pitchFamily="18" charset="0"/>
                <a:cs typeface="Calibri"/>
              </a:rPr>
              <a:t>Sitoudutaan </a:t>
            </a:r>
            <a:r>
              <a:rPr lang="fi-FI" sz="2400" dirty="0">
                <a:effectLst/>
                <a:ea typeface="Times New Roman" panose="02020603050405020304" pitchFamily="18" charset="0"/>
                <a:cs typeface="Calibri"/>
              </a:rPr>
              <a:t>tutkimus-, kehitys- ja innovaatiotoiminnan rahoitukseen, joka edistää kestävää kasvua ja vihreää siirtymää</a:t>
            </a:r>
            <a:r>
              <a:rPr lang="fi-FI" sz="2400" dirty="0">
                <a:ea typeface="Times New Roman" panose="02020603050405020304" pitchFamily="18" charset="0"/>
                <a:cs typeface="Calibri"/>
              </a:rPr>
              <a:t>.</a:t>
            </a:r>
            <a:r>
              <a:rPr lang="fi-FI" sz="2400" dirty="0">
                <a:effectLst/>
                <a:ea typeface="Times New Roman" panose="02020603050405020304" pitchFamily="18" charset="0"/>
                <a:cs typeface="Calibri"/>
              </a:rPr>
              <a:t> </a:t>
            </a:r>
            <a:r>
              <a:rPr lang="fi-FI" sz="2400" dirty="0">
                <a:ea typeface="Times New Roman" panose="02020603050405020304" pitchFamily="18" charset="0"/>
                <a:cs typeface="Calibri"/>
              </a:rPr>
              <a:t>R</a:t>
            </a:r>
            <a:r>
              <a:rPr lang="fi-FI" sz="2400" dirty="0">
                <a:effectLst/>
                <a:ea typeface="Times New Roman" panose="02020603050405020304" pitchFamily="18" charset="0"/>
                <a:cs typeface="Calibri"/>
              </a:rPr>
              <a:t>ahoitusta tulee olla saatavilla ja käytettävissä riittävästi myös KIRA-alan TKI-toimintaan ja investointeihin.</a:t>
            </a:r>
          </a:p>
          <a:p>
            <a:pPr marL="514350" indent="-514350">
              <a:buFont typeface="+mj-lt"/>
              <a:buAutoNum type="arabicPeriod"/>
            </a:pPr>
            <a:r>
              <a:rPr lang="fi-FI" sz="2400" dirty="0">
                <a:ea typeface="+mn-lt"/>
                <a:cs typeface="+mn-lt"/>
              </a:rPr>
              <a:t>Luodaan kunnianhimoinen väylävisio Suomelle ja varmistetaan sille riittävä rahoitus, jolla varmistetaan huoltovarmuus ja viennin sujuvuus.</a:t>
            </a:r>
            <a:endParaRPr lang="fi-FI" sz="2400" dirty="0"/>
          </a:p>
        </p:txBody>
      </p:sp>
      <p:pic>
        <p:nvPicPr>
          <p:cNvPr id="5" name="Kuva 3">
            <a:extLst>
              <a:ext uri="{FF2B5EF4-FFF2-40B4-BE49-F238E27FC236}">
                <a16:creationId xmlns:a16="http://schemas.microsoft.com/office/drawing/2014/main" id="{1E9F0F17-0985-6473-270E-5C3FB001CB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7393" y="519447"/>
            <a:ext cx="520597" cy="465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765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BE8E-E8F6-676A-4227-5AD27C4DCF0D}"/>
              </a:ext>
            </a:extLst>
          </p:cNvPr>
          <p:cNvSpPr>
            <a:spLocks noGrp="1"/>
          </p:cNvSpPr>
          <p:nvPr>
            <p:ph type="title"/>
          </p:nvPr>
        </p:nvSpPr>
        <p:spPr>
          <a:xfrm>
            <a:off x="838200" y="365126"/>
            <a:ext cx="10515600" cy="773864"/>
          </a:xfrm>
        </p:spPr>
        <p:txBody>
          <a:bodyPr>
            <a:normAutofit/>
          </a:bodyPr>
          <a:lstStyle/>
          <a:p>
            <a:r>
              <a:rPr lang="fi-FI" sz="2800" b="1"/>
              <a:t>Pitkäjänteisillä asuntopäätöksillä riittävästi asuntoja</a:t>
            </a:r>
            <a:endParaRPr lang="fi-FI" sz="2800" b="1">
              <a:solidFill>
                <a:srgbClr val="FF0000"/>
              </a:solidFill>
            </a:endParaRPr>
          </a:p>
        </p:txBody>
      </p:sp>
      <p:sp>
        <p:nvSpPr>
          <p:cNvPr id="3" name="Sisällön paikkamerkki 2">
            <a:extLst>
              <a:ext uri="{FF2B5EF4-FFF2-40B4-BE49-F238E27FC236}">
                <a16:creationId xmlns:a16="http://schemas.microsoft.com/office/drawing/2014/main" id="{A3F3D596-DE9C-4B0C-E3E0-7A585F8793C6}"/>
              </a:ext>
            </a:extLst>
          </p:cNvPr>
          <p:cNvSpPr>
            <a:spLocks noGrp="1"/>
          </p:cNvSpPr>
          <p:nvPr>
            <p:ph sz="half" idx="1"/>
          </p:nvPr>
        </p:nvSpPr>
        <p:spPr>
          <a:xfrm>
            <a:off x="426621" y="1138990"/>
            <a:ext cx="5534525" cy="5321165"/>
          </a:xfrm>
        </p:spPr>
        <p:txBody>
          <a:bodyPr vert="horz" lIns="91440" tIns="45720" rIns="91440" bIns="45720" rtlCol="0" anchor="t">
            <a:noAutofit/>
          </a:bodyPr>
          <a:lstStyle/>
          <a:p>
            <a:pPr marL="0" indent="0">
              <a:buNone/>
            </a:pPr>
            <a:r>
              <a:rPr lang="fi-FI" sz="1250" dirty="0"/>
              <a:t>Sujuva ja hankelähtöinen kaavoitus ovat avainasemassa riittävän asuntorakentamisen kannalta. Asuntotarjonnan lisääminen edellyttää myös investointihalukkuutta.</a:t>
            </a:r>
            <a:r>
              <a:rPr lang="fi-FI" sz="1250" b="0" i="0" dirty="0">
                <a:solidFill>
                  <a:srgbClr val="000000"/>
                </a:solidFill>
                <a:effectLst/>
              </a:rPr>
              <a:t> </a:t>
            </a:r>
            <a:r>
              <a:rPr lang="fi-FI" sz="1250" dirty="0">
                <a:solidFill>
                  <a:srgbClr val="000000"/>
                </a:solidFill>
              </a:rPr>
              <a:t>A</a:t>
            </a:r>
            <a:r>
              <a:rPr lang="fi-FI" sz="1250" b="0" i="0" dirty="0">
                <a:solidFill>
                  <a:srgbClr val="000000"/>
                </a:solidFill>
                <a:effectLst/>
              </a:rPr>
              <a:t>suntojen tuotantokustannukset ja asumiskustannukset on mahdollista pitää kurissa </a:t>
            </a:r>
            <a:r>
              <a:rPr lang="fi-FI" sz="1250" dirty="0">
                <a:solidFill>
                  <a:srgbClr val="000000"/>
                </a:solidFill>
              </a:rPr>
              <a:t>mahdollistavalla sääntelyllä ja riittävällä tonttitarjonnalla</a:t>
            </a:r>
            <a:r>
              <a:rPr lang="fi-FI" sz="1250" b="0" i="0" dirty="0">
                <a:solidFill>
                  <a:srgbClr val="000000"/>
                </a:solidFill>
                <a:effectLst/>
              </a:rPr>
              <a:t>.</a:t>
            </a:r>
          </a:p>
          <a:p>
            <a:pPr marL="0" indent="0">
              <a:buNone/>
            </a:pPr>
            <a:r>
              <a:rPr lang="fi-FI" sz="1250" dirty="0">
                <a:solidFill>
                  <a:srgbClr val="222222"/>
                </a:solidFill>
              </a:rPr>
              <a:t>Suomeen tulee rakentaa jopa 35 000 asuntoa vuosittain vuoteen 2040 saakka. </a:t>
            </a:r>
            <a:r>
              <a:rPr lang="fi-FI" sz="1250" dirty="0"/>
              <a:t>Uusien asuntojen tarve on arviolta 140 000 asuntoa seuraavalla hallituskaudella.* </a:t>
            </a:r>
            <a:r>
              <a:rPr lang="fi-FI" sz="1250" dirty="0">
                <a:solidFill>
                  <a:srgbClr val="222222"/>
                </a:solidFill>
              </a:rPr>
              <a:t>Tarpeesta 90 prosenttia kohdistuu neljälletoista suurimmalle kaupunkiseudulle, Helsingin seutukunnalle melkein puolet. Tämä merkitsee noin 200 miljardin euron investointeja valtaosin yksityiseltä sektorilta.</a:t>
            </a:r>
            <a:endParaRPr lang="fi-FI" sz="1250" dirty="0">
              <a:solidFill>
                <a:srgbClr val="FF0000"/>
              </a:solidFill>
              <a:cs typeface="Calibri"/>
            </a:endParaRPr>
          </a:p>
          <a:p>
            <a:pPr marL="0" indent="0">
              <a:buNone/>
            </a:pPr>
            <a:r>
              <a:rPr lang="fi-FI" sz="1250" dirty="0"/>
              <a:t>Korjausrakentamisen merkitys ja korjausvelan purkaminen korostuvat, kun etsitään säästökeinoja kasvaviin energiakustannuksiin, kestävämpään kaupunki-infraan ja vauhditetaan vihreää siirtymää. Samoin kestävän kehityksen periaatteiden mukainen rakentaminen ja kiinteistöjen ylläpito vaativat kiertotalouteen tukeutuvien ratkaisujen käyttöönottoa. </a:t>
            </a:r>
          </a:p>
          <a:p>
            <a:pPr marL="0" indent="0">
              <a:buNone/>
            </a:pPr>
            <a:r>
              <a:rPr lang="fi-FI" sz="1250" dirty="0">
                <a:solidFill>
                  <a:srgbClr val="000000"/>
                </a:solidFill>
              </a:rPr>
              <a:t>Täydennysrakentamisen ja käyttötarkoitusten muuttamisen on oltava nykyistä helpompaa ja nopeampaa. Rakennusoikeuden</a:t>
            </a:r>
            <a:r>
              <a:rPr lang="fi-FI" sz="1250" b="0" i="0" dirty="0">
                <a:solidFill>
                  <a:srgbClr val="000000"/>
                </a:solidFill>
                <a:effectLst/>
              </a:rPr>
              <a:t> määrää on </a:t>
            </a:r>
            <a:r>
              <a:rPr lang="fi-FI" sz="1250" dirty="0">
                <a:solidFill>
                  <a:srgbClr val="000000"/>
                </a:solidFill>
              </a:rPr>
              <a:t>pyrittävä lisäämään, jotta </a:t>
            </a:r>
            <a:r>
              <a:rPr lang="fi-FI" sz="1250" dirty="0"/>
              <a:t>uudistuksia voidaan</a:t>
            </a:r>
            <a:r>
              <a:rPr lang="fi-FI" sz="1250" dirty="0">
                <a:cs typeface="Calibri"/>
              </a:rPr>
              <a:t> taloudellisesti toteuttaa. Samalla on vaalittava k</a:t>
            </a:r>
            <a:r>
              <a:rPr lang="fi-FI" sz="1250" dirty="0"/>
              <a:t>ulttuurisesti ja historiallisesti arvokkaita ympäristöjä ja huolehdittava rakennetun ympäristön elinvoimaisuudesta.</a:t>
            </a:r>
            <a:endParaRPr lang="fi-FI" sz="1250" dirty="0">
              <a:cs typeface="Calibri"/>
            </a:endParaRPr>
          </a:p>
          <a:p>
            <a:pPr marL="0" indent="0">
              <a:buNone/>
            </a:pPr>
            <a:r>
              <a:rPr lang="fi-FI" sz="1250" dirty="0">
                <a:solidFill>
                  <a:srgbClr val="000000"/>
                </a:solidFill>
              </a:rPr>
              <a:t>Tällä hetkellä r</a:t>
            </a:r>
            <a:r>
              <a:rPr lang="fi-FI" sz="1250" b="0" i="0" dirty="0">
                <a:solidFill>
                  <a:srgbClr val="000000"/>
                </a:solidFill>
                <a:effectLst/>
              </a:rPr>
              <a:t>akennetun ympäristön ohjaus ja sääntely ovat hajallaan. Rakennetun ympäristön ja kaupunkikehittämisen kokonaisuuksien ohjausta pitäisi keskittää yhteen ministeriöön.</a:t>
            </a:r>
            <a:endParaRPr lang="fi-FI" sz="1250" b="0" i="0" dirty="0">
              <a:solidFill>
                <a:srgbClr val="000000"/>
              </a:solidFill>
              <a:effectLst/>
              <a:cs typeface="Calibri"/>
            </a:endParaRPr>
          </a:p>
          <a:p>
            <a:pPr marL="0" indent="0">
              <a:buNone/>
            </a:pPr>
            <a:r>
              <a:rPr lang="fi-FI" sz="1250" dirty="0"/>
              <a:t>Asuntorakentamisen tuotantotukijärjestelmää pitää kehittää tukemaan laskevaa rakentamisen volyymia. </a:t>
            </a:r>
            <a:r>
              <a:rPr lang="fi-FI" sz="1250" b="0" i="0" dirty="0">
                <a:solidFill>
                  <a:srgbClr val="000000"/>
                </a:solidFill>
                <a:effectLst/>
                <a:cs typeface="Calibri"/>
              </a:rPr>
              <a:t>Asumisen julkiset tuet tulee kohdentaa joustavasti ja tehokkaasti ottaen huomioon tuen saamisen tarve. </a:t>
            </a:r>
          </a:p>
        </p:txBody>
      </p:sp>
      <p:sp>
        <p:nvSpPr>
          <p:cNvPr id="4" name="Sisällön paikkamerkki 3">
            <a:extLst>
              <a:ext uri="{FF2B5EF4-FFF2-40B4-BE49-F238E27FC236}">
                <a16:creationId xmlns:a16="http://schemas.microsoft.com/office/drawing/2014/main" id="{0FE7ED5D-E5CA-4F66-188C-EEFA1EF2061B}"/>
              </a:ext>
            </a:extLst>
          </p:cNvPr>
          <p:cNvSpPr>
            <a:spLocks noGrp="1"/>
          </p:cNvSpPr>
          <p:nvPr>
            <p:ph sz="half" idx="2"/>
          </p:nvPr>
        </p:nvSpPr>
        <p:spPr>
          <a:xfrm>
            <a:off x="6096001" y="1138990"/>
            <a:ext cx="5767136" cy="4939593"/>
          </a:xfrm>
        </p:spPr>
        <p:txBody>
          <a:bodyPr vert="horz" lIns="91440" tIns="45720" rIns="91440" bIns="45720" rtlCol="0" anchor="t">
            <a:normAutofit/>
          </a:bodyPr>
          <a:lstStyle/>
          <a:p>
            <a:pPr marL="0" indent="0">
              <a:buNone/>
            </a:pPr>
            <a:r>
              <a:rPr lang="fi-FI" sz="1400" b="1" dirty="0">
                <a:ea typeface="+mn-lt"/>
                <a:cs typeface="+mn-lt"/>
              </a:rPr>
              <a:t>Seuraavalla hallituskaudella on:</a:t>
            </a:r>
          </a:p>
          <a:p>
            <a:r>
              <a:rPr lang="fi-FI" sz="1300" dirty="0">
                <a:ea typeface="+mn-lt"/>
                <a:cs typeface="+mn-lt"/>
              </a:rPr>
              <a:t>Edistettävä asuntomarkkinoiden toimivuutta kasvua tukevalla asuntopolitiikalla. Valtion ja kuntien tulee luoda edellytykset kysyntää vastaavalle asuntotuotannolle. Asuntojen tukijärjestelmissä tulee huomioida asuntojen hallintamuodot tasapuolisesti.</a:t>
            </a:r>
          </a:p>
          <a:p>
            <a:r>
              <a:rPr lang="fi-FI" sz="1300" dirty="0">
                <a:ea typeface="+mn-lt"/>
                <a:cs typeface="+mn-lt"/>
              </a:rPr>
              <a:t>Varmistettava riittävän ja rakentamiskelpoisen tonttimaan tarjonta kaavoituksella. Kirjattava lakiin maanomistajan aloiteoikeus </a:t>
            </a:r>
            <a:r>
              <a:rPr lang="fi-FI" sz="1300" b="0" i="0" dirty="0">
                <a:solidFill>
                  <a:srgbClr val="000000"/>
                </a:solidFill>
                <a:effectLst/>
              </a:rPr>
              <a:t>tehdä yleiskaava-alueilla asemakaavoitusaloite, jonka käsittelyyn säädetään palvelulupaus.</a:t>
            </a:r>
            <a:endParaRPr lang="fi-FI" sz="1300" dirty="0">
              <a:ea typeface="+mn-lt"/>
              <a:cs typeface="+mn-lt"/>
            </a:endParaRPr>
          </a:p>
          <a:p>
            <a:r>
              <a:rPr lang="fi-FI" sz="1300" dirty="0">
                <a:ea typeface="+mn-lt"/>
                <a:cs typeface="+mn-lt"/>
              </a:rPr>
              <a:t>Jatkettava maankäytön, asumisen ja liikenteen (MAL) sopimuksia ja lisättävä niiden tavoitteellisuutta suurimmilla ja nopeasti kasvavilla kaupunkiseuduilla. Sopimusmenettely tulee ensisijaisesti rajata näiden tavoitteiden edistämiseen.</a:t>
            </a:r>
          </a:p>
          <a:p>
            <a:r>
              <a:rPr lang="fi-FI" sz="1300" dirty="0">
                <a:ea typeface="+mn-lt"/>
                <a:cs typeface="+mn-lt"/>
              </a:rPr>
              <a:t>Laajennettava kotitalousvähennys koskemaan asunto-osakeyhtiöiden energiaperuskorjauksia sekä l</a:t>
            </a:r>
            <a:r>
              <a:rPr lang="fi-FI" sz="1300" dirty="0">
                <a:ea typeface="Calibri" panose="020F0502020204030204" pitchFamily="34" charset="0"/>
                <a:cs typeface="Times New Roman"/>
              </a:rPr>
              <a:t>aajennettava energia-avustukset myös</a:t>
            </a:r>
            <a:r>
              <a:rPr lang="fi-FI" sz="1300" dirty="0">
                <a:effectLst/>
                <a:ea typeface="Calibri" panose="020F0502020204030204" pitchFamily="34" charset="0"/>
                <a:cs typeface="Times New Roman"/>
              </a:rPr>
              <a:t> vapaarahoitteiseen </a:t>
            </a:r>
            <a:r>
              <a:rPr lang="fi-FI" sz="1300" dirty="0">
                <a:ea typeface="Calibri" panose="020F0502020204030204" pitchFamily="34" charset="0"/>
                <a:cs typeface="Times New Roman"/>
              </a:rPr>
              <a:t>vuokra-asuntotuotantoon. Uudistettava </a:t>
            </a:r>
            <a:r>
              <a:rPr lang="fi-FI" sz="1300" dirty="0" err="1">
                <a:ea typeface="Calibri" panose="020F0502020204030204" pitchFamily="34" charset="0"/>
                <a:cs typeface="Calibri"/>
              </a:rPr>
              <a:t>ARA:n</a:t>
            </a:r>
            <a:r>
              <a:rPr lang="fi-FI" sz="1300" dirty="0">
                <a:effectLst/>
                <a:ea typeface="Calibri" panose="020F0502020204030204" pitchFamily="34" charset="0"/>
                <a:cs typeface="Calibri"/>
              </a:rPr>
              <a:t> perusparannuslainoihin liittyviä takausehtoja, jotta suunnitellut korjausinvestoinnit saataisiin toteutettua ajallaan.</a:t>
            </a:r>
            <a:r>
              <a:rPr lang="fi-FI" sz="1300" dirty="0">
                <a:solidFill>
                  <a:srgbClr val="FF0000"/>
                </a:solidFill>
                <a:effectLst/>
                <a:ea typeface="Calibri" panose="020F0502020204030204" pitchFamily="34" charset="0"/>
                <a:cs typeface="Calibri"/>
              </a:rPr>
              <a:t> </a:t>
            </a:r>
            <a:r>
              <a:rPr lang="fi-FI" sz="1300" dirty="0">
                <a:effectLst/>
                <a:ea typeface="Calibri" panose="020F0502020204030204" pitchFamily="34" charset="0"/>
                <a:cs typeface="Calibri"/>
              </a:rPr>
              <a:t>Lisäksi kotitalousvähennys on laajennettava koskemaan muuttokustannuksia työvoiman liikkuvuuden parantamiseksi.</a:t>
            </a:r>
          </a:p>
          <a:p>
            <a:r>
              <a:rPr lang="fi-FI" sz="1300" dirty="0">
                <a:ea typeface="Calibri" panose="020F0502020204030204" pitchFamily="34" charset="0"/>
                <a:cs typeface="Calibri"/>
              </a:rPr>
              <a:t>Tulevaan hallitukseen on nimitettävä rakennetusta ympäristöstä vastaava ministeri.</a:t>
            </a:r>
            <a:endParaRPr lang="fi-FI" sz="1300" dirty="0">
              <a:effectLst/>
              <a:ea typeface="Calibri" panose="020F0502020204030204" pitchFamily="34" charset="0"/>
              <a:cs typeface="Calibri"/>
            </a:endParaRPr>
          </a:p>
        </p:txBody>
      </p:sp>
      <p:pic>
        <p:nvPicPr>
          <p:cNvPr id="5" name="Kuva 3">
            <a:extLst>
              <a:ext uri="{FF2B5EF4-FFF2-40B4-BE49-F238E27FC236}">
                <a16:creationId xmlns:a16="http://schemas.microsoft.com/office/drawing/2014/main" id="{1E9F0F17-0985-6473-270E-5C3FB001CBA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7393" y="519447"/>
            <a:ext cx="520597" cy="465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iruutu 5">
            <a:extLst>
              <a:ext uri="{FF2B5EF4-FFF2-40B4-BE49-F238E27FC236}">
                <a16:creationId xmlns:a16="http://schemas.microsoft.com/office/drawing/2014/main" id="{E39871C3-F262-8489-5B03-67779F8C28BA}"/>
              </a:ext>
            </a:extLst>
          </p:cNvPr>
          <p:cNvSpPr txBox="1"/>
          <p:nvPr/>
        </p:nvSpPr>
        <p:spPr>
          <a:xfrm>
            <a:off x="6470483" y="6139660"/>
            <a:ext cx="5223826" cy="461665"/>
          </a:xfrm>
          <a:prstGeom prst="rect">
            <a:avLst/>
          </a:prstGeom>
          <a:noFill/>
          <a:ln>
            <a:solidFill>
              <a:schemeClr val="accent1"/>
            </a:solidFill>
          </a:ln>
        </p:spPr>
        <p:txBody>
          <a:bodyPr wrap="square" rtlCol="0">
            <a:spAutoFit/>
          </a:bodyPr>
          <a:lstStyle/>
          <a:p>
            <a:r>
              <a:rPr lang="fi-FI" sz="1200"/>
              <a:t>*VTT:n Asuntotuotantotarve 2020-2040 -selvitys</a:t>
            </a:r>
          </a:p>
          <a:p>
            <a:r>
              <a:rPr lang="fi-FI" sz="1200"/>
              <a:t>https://www.vttresearch.com/sites/default/files/pdf/technology/2020/T377.pdf</a:t>
            </a:r>
          </a:p>
        </p:txBody>
      </p:sp>
    </p:spTree>
    <p:extLst>
      <p:ext uri="{BB962C8B-B14F-4D97-AF65-F5344CB8AC3E}">
        <p14:creationId xmlns:p14="http://schemas.microsoft.com/office/powerpoint/2010/main" val="4166018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4"/>
          <p:cNvSpPr txBox="1">
            <a:spLocks noGrp="1"/>
          </p:cNvSpPr>
          <p:nvPr>
            <p:ph type="title"/>
          </p:nvPr>
        </p:nvSpPr>
        <p:spPr>
          <a:xfrm>
            <a:off x="838200" y="365126"/>
            <a:ext cx="10515600" cy="773864"/>
          </a:xfrm>
          <a:prstGeom prst="rect">
            <a:avLst/>
          </a:prstGeom>
          <a:noFill/>
          <a:ln>
            <a:noFill/>
          </a:ln>
        </p:spPr>
        <p:txBody>
          <a:bodyPr spcFirstLastPara="1" wrap="square" lIns="91425" tIns="45700" rIns="91425" bIns="45700" anchor="ctr" anchorCtr="0">
            <a:normAutofit/>
          </a:bodyPr>
          <a:lstStyle/>
          <a:p>
            <a:pPr>
              <a:spcBef>
                <a:spcPts val="0"/>
              </a:spcBef>
              <a:buClr>
                <a:schemeClr val="dk1"/>
              </a:buClr>
              <a:buSzPts val="2800"/>
            </a:pPr>
            <a:r>
              <a:rPr lang="fi-FI" sz="2800" b="1"/>
              <a:t>Osaajat KIRA-alan kasvun</a:t>
            </a:r>
            <a:r>
              <a:rPr lang="fi-FI" sz="2800" b="1">
                <a:solidFill>
                  <a:srgbClr val="000000"/>
                </a:solidFill>
              </a:rPr>
              <a:t> vauhdittajina</a:t>
            </a:r>
            <a:endParaRPr>
              <a:solidFill>
                <a:srgbClr val="FF0000"/>
              </a:solidFill>
            </a:endParaRPr>
          </a:p>
        </p:txBody>
      </p:sp>
      <p:sp>
        <p:nvSpPr>
          <p:cNvPr id="116" name="Google Shape;116;p4"/>
          <p:cNvSpPr txBox="1">
            <a:spLocks noGrp="1"/>
          </p:cNvSpPr>
          <p:nvPr>
            <p:ph type="body" idx="1"/>
          </p:nvPr>
        </p:nvSpPr>
        <p:spPr>
          <a:xfrm>
            <a:off x="328864" y="1138990"/>
            <a:ext cx="5534525" cy="5462335"/>
          </a:xfrm>
          <a:prstGeom prst="rect">
            <a:avLst/>
          </a:prstGeom>
          <a:noFill/>
          <a:ln>
            <a:noFill/>
          </a:ln>
        </p:spPr>
        <p:txBody>
          <a:bodyPr spcFirstLastPara="1" wrap="square" lIns="91425" tIns="45700" rIns="91425" bIns="45700" anchor="t" anchorCtr="0">
            <a:normAutofit/>
          </a:bodyPr>
          <a:lstStyle/>
          <a:p>
            <a:pPr marL="0" indent="0">
              <a:spcBef>
                <a:spcPts val="0"/>
              </a:spcBef>
              <a:buClr>
                <a:schemeClr val="dk1"/>
              </a:buClr>
              <a:buSzPts val="1400"/>
              <a:buNone/>
            </a:pPr>
            <a:endParaRPr lang="fi-FI" sz="1250" dirty="0">
              <a:ea typeface="Calibri"/>
              <a:cs typeface="Calibri"/>
              <a:sym typeface="Calibri"/>
            </a:endParaRPr>
          </a:p>
          <a:p>
            <a:pPr marL="0" indent="0">
              <a:spcBef>
                <a:spcPts val="0"/>
              </a:spcBef>
              <a:buSzPts val="1400"/>
              <a:buNone/>
            </a:pPr>
            <a:r>
              <a:rPr lang="fi-FI" sz="1250" dirty="0">
                <a:ea typeface="Calibri"/>
                <a:cs typeface="Calibri"/>
              </a:rPr>
              <a:t>Suomen kilpailukyky on kiinteästi sidoksissa osaamiseen tasoon. Osaamisen ja voimavarojen riittävyys turvaavat KIRA-alan kasvua sekä yleensä kansantalouden vahvistumista. Suomalaisten osaamistasoon voidaan vaikuttaa pitkäjänteisillä poliittisilla päätöksillä. </a:t>
            </a:r>
          </a:p>
          <a:p>
            <a:pPr marL="0" indent="0">
              <a:spcBef>
                <a:spcPts val="0"/>
              </a:spcBef>
              <a:buSzPts val="1400"/>
              <a:buNone/>
            </a:pPr>
            <a:endParaRPr lang="fi-FI" sz="1250" dirty="0">
              <a:ea typeface="Calibri"/>
              <a:cs typeface="Calibri"/>
            </a:endParaRPr>
          </a:p>
          <a:p>
            <a:pPr marL="0" indent="0">
              <a:spcBef>
                <a:spcPts val="0"/>
              </a:spcBef>
              <a:buSzPts val="1400"/>
              <a:buNone/>
            </a:pPr>
            <a:r>
              <a:rPr lang="fi-FI" sz="1250" dirty="0">
                <a:ea typeface="Calibri"/>
                <a:cs typeface="Calibri"/>
              </a:rPr>
              <a:t>Osaamisen tulee olla työelämän tarpeita edellyttävällä tasolla. Valmiudet elinikäiseen oppimiseen on Suomessa turvattava. Koulutusjärjestelmän on sopeuduttava jatkuvasti muuttuviin tarpeisiin. </a:t>
            </a:r>
            <a:r>
              <a:rPr lang="fi-FI" sz="1250" dirty="0">
                <a:ea typeface="+mn-lt"/>
                <a:cs typeface="+mn-lt"/>
              </a:rPr>
              <a:t>Tämä vaatii koulutusjärjestelmän riittävää rahoitusta siten, että rahoitusmallit ohjaavat voimakkaammin sekä tavoiteajassa valmistumiseen että työllistymiseen.</a:t>
            </a:r>
            <a:endParaRPr lang="fi-FI" sz="1250" dirty="0">
              <a:cs typeface="Calibri"/>
            </a:endParaRPr>
          </a:p>
          <a:p>
            <a:pPr marL="0" indent="0">
              <a:spcBef>
                <a:spcPts val="0"/>
              </a:spcBef>
              <a:buSzPts val="1400"/>
              <a:buNone/>
            </a:pPr>
            <a:endParaRPr lang="fi-FI" sz="1250" dirty="0">
              <a:ea typeface="+mn-lt"/>
              <a:cs typeface="+mn-lt"/>
            </a:endParaRPr>
          </a:p>
          <a:p>
            <a:pPr marL="0" indent="0">
              <a:lnSpc>
                <a:spcPct val="100000"/>
              </a:lnSpc>
              <a:spcBef>
                <a:spcPts val="0"/>
              </a:spcBef>
              <a:buNone/>
            </a:pPr>
            <a:r>
              <a:rPr lang="fi-FI" sz="1250" dirty="0">
                <a:cs typeface="Calibri"/>
              </a:rPr>
              <a:t>Kiinteistö- ja rakentamisalan osaajapulaan löytyy eri koulutusasteiden välisen yhteistyön syventämisestä, korkeakoulujen keskinäisen työnjaon kehittämisestä ja koulutuksen läpäisyasteen parantamisesta. </a:t>
            </a:r>
            <a:r>
              <a:rPr lang="fi-FI" sz="1250" dirty="0">
                <a:highlight>
                  <a:srgbClr val="FFFFFF"/>
                </a:highlight>
                <a:cs typeface="Calibri"/>
              </a:rPr>
              <a:t>Peruskoulusta valmistuvien oppilaiden osaamista on parannettava ja varmistettava riittävän lukutaito, jotta toiseen asteen opinnoissa suoriutuminen ei vaarannu.</a:t>
            </a:r>
          </a:p>
          <a:p>
            <a:pPr marL="0" indent="0">
              <a:spcBef>
                <a:spcPts val="0"/>
              </a:spcBef>
              <a:buSzPts val="1400"/>
              <a:buNone/>
            </a:pPr>
            <a:endParaRPr lang="fi-FI" sz="1250" dirty="0">
              <a:ea typeface="Calibri"/>
              <a:cs typeface="Calibri"/>
            </a:endParaRPr>
          </a:p>
          <a:p>
            <a:pPr marL="0" indent="0">
              <a:lnSpc>
                <a:spcPct val="100000"/>
              </a:lnSpc>
              <a:spcBef>
                <a:spcPts val="0"/>
              </a:spcBef>
              <a:buNone/>
            </a:pPr>
            <a:r>
              <a:rPr lang="fi-FI" sz="1250" dirty="0">
                <a:cs typeface="Calibri" panose="020F0502020204030204"/>
              </a:rPr>
              <a:t>Suomi tarvitsee lisää KIRA-alan osaajia ja tekijöitä. Väestön ikääntymiseen, työvoiman saatavuuteen ja kilpailukyvyn kehittämiseen voidaan kaikkiin vastata osaamiseen perustuvalla ja työhön johtavalla maahanmuutolla. Meidän on luotava keinot osaajien houkutteluun Suomeen sekä samalla muutettava omia toimintatapojamme niin, että tämä on mahdollista.</a:t>
            </a:r>
          </a:p>
        </p:txBody>
      </p:sp>
      <p:sp>
        <p:nvSpPr>
          <p:cNvPr id="117" name="Google Shape;117;p4"/>
          <p:cNvSpPr txBox="1">
            <a:spLocks noGrp="1"/>
          </p:cNvSpPr>
          <p:nvPr>
            <p:ph type="body" idx="2"/>
          </p:nvPr>
        </p:nvSpPr>
        <p:spPr>
          <a:xfrm>
            <a:off x="6096001" y="1138990"/>
            <a:ext cx="5767136" cy="5462335"/>
          </a:xfrm>
          <a:prstGeom prst="rect">
            <a:avLst/>
          </a:prstGeom>
          <a:noFill/>
          <a:ln>
            <a:noFill/>
          </a:ln>
        </p:spPr>
        <p:txBody>
          <a:bodyPr spcFirstLastPara="1" wrap="square" lIns="91425" tIns="45700" rIns="91425" bIns="45700" anchor="t" anchorCtr="0">
            <a:normAutofit/>
          </a:bodyPr>
          <a:lstStyle/>
          <a:p>
            <a:pPr marL="0" indent="0">
              <a:spcBef>
                <a:spcPts val="0"/>
              </a:spcBef>
              <a:buClr>
                <a:schemeClr val="dk1"/>
              </a:buClr>
              <a:buSzPts val="1400"/>
              <a:buNone/>
            </a:pPr>
            <a:r>
              <a:rPr lang="fi-FI" sz="1250" dirty="0"/>
              <a:t>Seuraavalla hallituskaudella on:</a:t>
            </a:r>
          </a:p>
          <a:p>
            <a:pPr>
              <a:buClr>
                <a:schemeClr val="dk1"/>
              </a:buClr>
              <a:buSzPts val="1400"/>
            </a:pPr>
            <a:r>
              <a:rPr lang="fi-FI" sz="1250" dirty="0"/>
              <a:t>Uudistettava koulutusjärjestelmää </a:t>
            </a:r>
            <a:r>
              <a:rPr lang="fi-FI" sz="1250" dirty="0">
                <a:ea typeface="Calibri"/>
                <a:cs typeface="Calibri"/>
                <a:sym typeface="Calibri"/>
              </a:rPr>
              <a:t>siten, että se </a:t>
            </a:r>
            <a:r>
              <a:rPr lang="fi-FI" sz="1250" dirty="0"/>
              <a:t>vastaa paremmin uusiin ja nopeasti muuttuviin</a:t>
            </a:r>
            <a:r>
              <a:rPr lang="fi-FI" sz="1250" dirty="0">
                <a:ea typeface="Calibri"/>
                <a:cs typeface="Calibri"/>
                <a:sym typeface="Calibri"/>
              </a:rPr>
              <a:t> osaamistarpeisiin. </a:t>
            </a:r>
            <a:r>
              <a:rPr lang="fi-FI" sz="1250" dirty="0">
                <a:ea typeface="+mn-lt"/>
                <a:cs typeface="+mn-lt"/>
                <a:sym typeface="Calibri"/>
              </a:rPr>
              <a:t>Samalla on uudistettava tutkintorakenteita ja koulutusjärjestelmää siten, että ne tukevat tavoiteajassa valmistumista ja vähentävät opintojen keskeyttämistä. Osaavien tekijöiden saamiseksi tulee myös vauhdittaa voimakkaasti oppisopimuskoulutuksen hyödyntämistä.</a:t>
            </a:r>
            <a:endParaRPr lang="fi-FI" sz="1250" strike="sngStrike" dirty="0">
              <a:ea typeface="Calibri"/>
              <a:cs typeface="Calibri"/>
              <a:sym typeface="Calibri"/>
            </a:endParaRPr>
          </a:p>
          <a:p>
            <a:pPr>
              <a:buClr>
                <a:srgbClr val="000000"/>
              </a:buClr>
              <a:buSzPts val="1400"/>
            </a:pPr>
            <a:r>
              <a:rPr lang="fi-FI" sz="1250" dirty="0">
                <a:ea typeface="Calibri"/>
                <a:cs typeface="Calibri"/>
                <a:sym typeface="Calibri"/>
              </a:rPr>
              <a:t>Turvattava koulutukselle riittävä rahoitus. Samalla on uudistettava rahoitusmalleja niin, että ohjaavat voimakkaammin sekä tavoiteajassa valmistumiseen että työllistymiseen. </a:t>
            </a:r>
            <a:r>
              <a:rPr lang="fi-FI" sz="1250" dirty="0"/>
              <a:t>Selvitettävä mahdollisuuksia englanninkielisen ammatillisen perus- ja täydennyskoulutuksen lisäämiselle. Samoin on purettava esteitä työhön johtavan maahanmuuton tieltä. </a:t>
            </a:r>
            <a:endParaRPr lang="fi-FI" sz="1250" dirty="0">
              <a:cs typeface="Calibri"/>
            </a:endParaRPr>
          </a:p>
          <a:p>
            <a:pPr>
              <a:buClr>
                <a:schemeClr val="dk1"/>
              </a:buClr>
              <a:buSzPts val="1400"/>
            </a:pPr>
            <a:r>
              <a:rPr lang="fi-FI" sz="1250" dirty="0">
                <a:cs typeface="Calibri"/>
              </a:rPr>
              <a:t>Selvitettävä monialaisen osaamiskeskuksen perustamista korjausrakentamisosaajien kouluttamiseksi. Vihreän siirtymän vauhdittamiseksi on lisättävä sekä osaamista että uusien teknologioiden käyttöönottoa.</a:t>
            </a:r>
          </a:p>
          <a:p>
            <a:pPr>
              <a:buClr>
                <a:schemeClr val="dk1"/>
              </a:buClr>
              <a:buSzPts val="1400"/>
            </a:pPr>
            <a:r>
              <a:rPr lang="fi-FI" sz="1250" dirty="0">
                <a:cs typeface="Calibri"/>
              </a:rPr>
              <a:t>Edistettävä työvoiman liikkuvuutta ja purettava liikkuvuuden esteitä vauhdittamalla </a:t>
            </a:r>
            <a:r>
              <a:rPr lang="fi-FI" sz="1250" dirty="0" err="1">
                <a:cs typeface="Calibri"/>
              </a:rPr>
              <a:t>Talent</a:t>
            </a:r>
            <a:r>
              <a:rPr lang="fi-FI" sz="1250" dirty="0">
                <a:cs typeface="Calibri"/>
              </a:rPr>
              <a:t> </a:t>
            </a:r>
            <a:r>
              <a:rPr lang="fi-FI" sz="1250" dirty="0" err="1">
                <a:cs typeface="Calibri"/>
              </a:rPr>
              <a:t>Boost</a:t>
            </a:r>
            <a:r>
              <a:rPr lang="fi-FI" sz="1250" dirty="0">
                <a:cs typeface="Calibri"/>
              </a:rPr>
              <a:t> –ohjelmaa sekä purkamalla työvoiman alueellinen tarveharkinta.</a:t>
            </a:r>
          </a:p>
        </p:txBody>
      </p:sp>
      <p:pic>
        <p:nvPicPr>
          <p:cNvPr id="118" name="Google Shape;118;p4"/>
          <p:cNvPicPr preferRelativeResize="0"/>
          <p:nvPr/>
        </p:nvPicPr>
        <p:blipFill rotWithShape="1">
          <a:blip r:embed="rId3">
            <a:alphaModFix/>
          </a:blip>
          <a:srcRect/>
          <a:stretch/>
        </p:blipFill>
        <p:spPr>
          <a:xfrm>
            <a:off x="237393" y="519447"/>
            <a:ext cx="520597" cy="46522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45B9BC-6BFE-8AA1-2844-A69A919447A5}"/>
              </a:ext>
            </a:extLst>
          </p:cNvPr>
          <p:cNvSpPr>
            <a:spLocks noGrp="1"/>
          </p:cNvSpPr>
          <p:nvPr>
            <p:ph type="title"/>
          </p:nvPr>
        </p:nvSpPr>
        <p:spPr>
          <a:xfrm>
            <a:off x="914399" y="415775"/>
            <a:ext cx="10515600" cy="469065"/>
          </a:xfrm>
        </p:spPr>
        <p:txBody>
          <a:bodyPr>
            <a:noAutofit/>
          </a:bodyPr>
          <a:lstStyle/>
          <a:p>
            <a:r>
              <a:rPr lang="fi-FI" sz="2800" b="1" i="0">
                <a:solidFill>
                  <a:srgbClr val="000000"/>
                </a:solidFill>
                <a:effectLst/>
              </a:rPr>
              <a:t>Kestävää kasvua </a:t>
            </a:r>
            <a:r>
              <a:rPr lang="fi-FI" sz="2800" b="1">
                <a:solidFill>
                  <a:srgbClr val="000000"/>
                </a:solidFill>
              </a:rPr>
              <a:t>vihreällä siirtymällä</a:t>
            </a:r>
            <a:endParaRPr lang="fi-FI" sz="2800" b="1">
              <a:cs typeface="Calibri Light"/>
            </a:endParaRPr>
          </a:p>
        </p:txBody>
      </p:sp>
      <p:sp>
        <p:nvSpPr>
          <p:cNvPr id="3" name="Sisällön paikkamerkki 2">
            <a:extLst>
              <a:ext uri="{FF2B5EF4-FFF2-40B4-BE49-F238E27FC236}">
                <a16:creationId xmlns:a16="http://schemas.microsoft.com/office/drawing/2014/main" id="{7A6765F2-1CFF-603B-D91B-656C1D10540D}"/>
              </a:ext>
            </a:extLst>
          </p:cNvPr>
          <p:cNvSpPr>
            <a:spLocks noGrp="1"/>
          </p:cNvSpPr>
          <p:nvPr>
            <p:ph sz="half" idx="1"/>
          </p:nvPr>
        </p:nvSpPr>
        <p:spPr>
          <a:xfrm>
            <a:off x="349687" y="1272209"/>
            <a:ext cx="5433491" cy="5361202"/>
          </a:xfrm>
        </p:spPr>
        <p:txBody>
          <a:bodyPr vert="horz" lIns="91440" tIns="45720" rIns="91440" bIns="45720" rtlCol="0" anchor="t">
            <a:noAutofit/>
          </a:bodyPr>
          <a:lstStyle/>
          <a:p>
            <a:pPr marL="0" indent="0">
              <a:buNone/>
            </a:pPr>
            <a:r>
              <a:rPr lang="fi-FI" sz="1400" dirty="0"/>
              <a:t>Kiinteistö- ja rakentamisala on sitoutunut torjumaan i</a:t>
            </a:r>
            <a:r>
              <a:rPr lang="fi-FI" sz="1400" b="0" i="0" dirty="0">
                <a:effectLst/>
              </a:rPr>
              <a:t>lmastonmuutosta ja hillitsemään luontokatoa. Rakennetussa ympäristössä tapahtuvan toiminnan osuus Suomen energiankäytöstä on 35 % ja </a:t>
            </a:r>
            <a:r>
              <a:rPr lang="fi-FI" sz="1400" dirty="0"/>
              <a:t>päästöistä</a:t>
            </a:r>
            <a:r>
              <a:rPr lang="fi-FI" sz="1400" b="0" i="0" dirty="0">
                <a:effectLst/>
              </a:rPr>
              <a:t> 30 % - toiminnan vähennyspotentiaali on siis merkittävä. Suurin osa päästöistä syntyy kiinteistöjen käytön aikaisesta energiankulutuksesta. Energiatehokkuuden parantaminen onkin vaikuttava ja kustannustehokas keino hillitä ilmastonmuutosta. Se on myös konkreettinen tapa edistää maamme huoltovarmuutta ja </a:t>
            </a:r>
            <a:r>
              <a:rPr lang="fi-FI" sz="1400" b="0" i="0" dirty="0" err="1">
                <a:effectLst/>
              </a:rPr>
              <a:t>resilienssiä</a:t>
            </a:r>
            <a:r>
              <a:rPr lang="fi-FI" sz="1400" b="0" i="0" dirty="0">
                <a:effectLst/>
              </a:rPr>
              <a:t>.</a:t>
            </a:r>
            <a:r>
              <a:rPr lang="fi-FI" sz="1400" dirty="0"/>
              <a:t> Terveellinen ja turvallinen sisäympäristö on mahdollista toteuttaa ja ylläpitää energiansäästön rinnalla. </a:t>
            </a:r>
            <a:r>
              <a:rPr lang="fi-FI" sz="1400" b="0" i="0" dirty="0">
                <a:effectLst/>
              </a:rPr>
              <a:t>Samoin päästötön energia ja kiertotalouden innovaatiot ovat avainasemassa rakennetun ympäristön päästöjen vähentämisessä.</a:t>
            </a:r>
            <a:r>
              <a:rPr lang="fi-FI" sz="1400" dirty="0"/>
              <a:t> </a:t>
            </a:r>
            <a:endParaRPr lang="fi-FI" sz="1400" b="0" i="0" dirty="0">
              <a:effectLst/>
            </a:endParaRPr>
          </a:p>
          <a:p>
            <a:pPr marL="0" indent="0">
              <a:buNone/>
            </a:pPr>
            <a:r>
              <a:rPr lang="fi-FI" sz="1400" b="0" i="0" dirty="0">
                <a:effectLst/>
              </a:rPr>
              <a:t>Suomalaisilla innovaatioilla ja osaamisella on merkittävä vaikutus ilmastohaasteen ratkaisemiseksi. Näiden ratkaisujen kehittämisen tukeminen sekä käyttö edistävät myös kestävää kasvua ja vientiä. Ennustettava toimintaympäristö sekä panostukset TKI-toimintaan ja osaamiseen vauhdittavat investointeja ja työllisyyttä.</a:t>
            </a:r>
            <a:r>
              <a:rPr lang="fi-FI" sz="1400" dirty="0"/>
              <a:t> TKI-rahoituksen nostaminen neljään prosenttiin </a:t>
            </a:r>
            <a:r>
              <a:rPr lang="fi-FI" sz="1400" dirty="0" err="1"/>
              <a:t>BKT:sta</a:t>
            </a:r>
            <a:r>
              <a:rPr lang="fi-FI" sz="1400" dirty="0"/>
              <a:t> on välttämätöntä. </a:t>
            </a:r>
            <a:endParaRPr lang="fi-FI" sz="1400" b="0" i="0" dirty="0">
              <a:effectLst/>
              <a:cs typeface="Calibri"/>
            </a:endParaRPr>
          </a:p>
          <a:p>
            <a:pPr marL="0" indent="0">
              <a:buNone/>
            </a:pPr>
            <a:r>
              <a:rPr lang="fi-FI" sz="1400" b="0" i="0" dirty="0">
                <a:effectLst/>
                <a:cs typeface="Calibri"/>
              </a:rPr>
              <a:t>EU:n 55-valmiuspaketti, kestävän rahoituksen taksonomia ja kansallinen ilmastolainsäädäntö muovaavat myös KIRA-alan toimintaympäristöä monella tavalla. Samalla, kun kansallisia toimenpiteitä laitetaan käytäntöön, tulee huolehtia kansalaisten hyvinvoinnista ja yritysten kansainvälisestä kilpailukyvystä. Erityisen haasteen toimeenpanolle asettaa osaajapula, lupaprosessien kankeus sekä kotitalouksien</a:t>
            </a:r>
            <a:r>
              <a:rPr lang="fi-FI" sz="1400" dirty="0">
                <a:cs typeface="Calibri"/>
              </a:rPr>
              <a:t> ja taloyhtiöiden </a:t>
            </a:r>
            <a:r>
              <a:rPr lang="fi-FI" sz="1400" b="0" i="0" dirty="0">
                <a:effectLst/>
                <a:cs typeface="Calibri"/>
              </a:rPr>
              <a:t>rahoituksen saamisen vaikeus. </a:t>
            </a:r>
          </a:p>
        </p:txBody>
      </p:sp>
      <p:sp>
        <p:nvSpPr>
          <p:cNvPr id="4" name="Sisällön paikkamerkki 3">
            <a:extLst>
              <a:ext uri="{FF2B5EF4-FFF2-40B4-BE49-F238E27FC236}">
                <a16:creationId xmlns:a16="http://schemas.microsoft.com/office/drawing/2014/main" id="{FF073AF5-A480-138B-B35A-1DFB680D0191}"/>
              </a:ext>
            </a:extLst>
          </p:cNvPr>
          <p:cNvSpPr>
            <a:spLocks noGrp="1"/>
          </p:cNvSpPr>
          <p:nvPr>
            <p:ph sz="half" idx="2"/>
          </p:nvPr>
        </p:nvSpPr>
        <p:spPr>
          <a:xfrm>
            <a:off x="6172199" y="966536"/>
            <a:ext cx="5670114" cy="5666875"/>
          </a:xfrm>
        </p:spPr>
        <p:txBody>
          <a:bodyPr vert="horz" lIns="91440" tIns="45720" rIns="91440" bIns="45720" rtlCol="0" anchor="t">
            <a:noAutofit/>
          </a:bodyPr>
          <a:lstStyle/>
          <a:p>
            <a:pPr marL="0" indent="0">
              <a:buNone/>
            </a:pPr>
            <a:r>
              <a:rPr lang="fi-FI" sz="1400" b="1">
                <a:cs typeface="Calibri"/>
              </a:rPr>
              <a:t>Seuraavalla hallituskaudella on</a:t>
            </a:r>
          </a:p>
          <a:p>
            <a:pPr fontAlgn="base"/>
            <a:r>
              <a:rPr lang="fi-FI" sz="1400">
                <a:solidFill>
                  <a:srgbClr val="000000"/>
                </a:solidFill>
                <a:ea typeface="Calibri"/>
                <a:cs typeface="Calibri"/>
              </a:rPr>
              <a:t>Lisättävä</a:t>
            </a:r>
            <a:r>
              <a:rPr lang="fi-FI" sz="1400" b="0" i="0">
                <a:solidFill>
                  <a:srgbClr val="000000"/>
                </a:solidFill>
                <a:effectLst/>
                <a:ea typeface="Calibri"/>
                <a:cs typeface="Calibri"/>
              </a:rPr>
              <a:t> taloudellisia kannustimia olemassa olevan rakennuskannan</a:t>
            </a:r>
            <a:r>
              <a:rPr lang="fi-FI" sz="1400">
                <a:solidFill>
                  <a:srgbClr val="000000"/>
                </a:solidFill>
                <a:ea typeface="Calibri"/>
                <a:cs typeface="Calibri"/>
              </a:rPr>
              <a:t> ilmasto- ja energiahankkeisiin, uudistettava valtion remonttilainan takausehtoja saavutettavimmiksi ja kehitettävä ALV-verotusta tukemaan ilmastotoimien toteuttamista taloyhtiöissä. </a:t>
            </a:r>
            <a:r>
              <a:rPr lang="fi-FI" sz="1400">
                <a:solidFill>
                  <a:srgbClr val="000000"/>
                </a:solidFill>
                <a:cs typeface="Calibri"/>
              </a:rPr>
              <a:t>Samoin on laajennettava </a:t>
            </a:r>
            <a:r>
              <a:rPr lang="fi-FI" sz="1400" b="0" i="0">
                <a:solidFill>
                  <a:srgbClr val="000000"/>
                </a:solidFill>
                <a:effectLst/>
                <a:cs typeface="Calibri"/>
              </a:rPr>
              <a:t>energiatehokkuussopimuksien käyttöä taloyhtiöihin.</a:t>
            </a:r>
          </a:p>
          <a:p>
            <a:pPr fontAlgn="base"/>
            <a:r>
              <a:rPr lang="fi-FI" sz="1400">
                <a:ea typeface="Calibri"/>
                <a:cs typeface="Calibri"/>
              </a:rPr>
              <a:t>Vauhditettava vihreän siirtymän investointeja lupaprosesseja ja rakennusmääräyksiä sujuvoittamalla.</a:t>
            </a:r>
          </a:p>
          <a:p>
            <a:r>
              <a:rPr lang="fi-FI" sz="1400">
                <a:ea typeface="Calibri"/>
                <a:cs typeface="Calibri"/>
              </a:rPr>
              <a:t>Kehitettävä resurssitehokasta rakentamista ja rakentamisen kiertotaloutta edistäviä teknologia- ja materiaalineutraaleja julkisten hankintojen kriteerejä. </a:t>
            </a:r>
          </a:p>
          <a:p>
            <a:pPr fontAlgn="base"/>
            <a:r>
              <a:rPr lang="fi-FI" sz="1400">
                <a:ea typeface="Calibri"/>
                <a:cs typeface="Calibri"/>
              </a:rPr>
              <a:t>Laadittava vertailukelpoinen mittaristo KIRA-alan ilmastotavoitteiden saavuttamiseksi ja luotava</a:t>
            </a:r>
            <a:r>
              <a:rPr lang="fi-FI" sz="1400">
                <a:solidFill>
                  <a:srgbClr val="000000"/>
                </a:solidFill>
                <a:ea typeface="Calibri"/>
                <a:cs typeface="Calibri"/>
              </a:rPr>
              <a:t> alusta alaa koskevalle avoimelle tilastotiedolle.</a:t>
            </a:r>
          </a:p>
          <a:p>
            <a:r>
              <a:rPr lang="fi-FI" sz="1400">
                <a:solidFill>
                  <a:srgbClr val="000000"/>
                </a:solidFill>
                <a:ea typeface="Calibri"/>
                <a:cs typeface="Calibri"/>
              </a:rPr>
              <a:t>Nopeutettava </a:t>
            </a:r>
            <a:r>
              <a:rPr lang="fi-FI" sz="1400">
                <a:ea typeface="Calibri"/>
                <a:cs typeface="Calibri"/>
              </a:rPr>
              <a:t>mahdollistaen</a:t>
            </a:r>
            <a:r>
              <a:rPr lang="fi-FI" sz="1400">
                <a:solidFill>
                  <a:srgbClr val="000000"/>
                </a:solidFill>
                <a:ea typeface="Calibri"/>
                <a:cs typeface="Calibri"/>
              </a:rPr>
              <a:t> kulutusjouston laajempaa</a:t>
            </a:r>
            <a:r>
              <a:rPr lang="fi-FI" sz="1400" b="0" i="0">
                <a:solidFill>
                  <a:srgbClr val="000000"/>
                </a:solidFill>
                <a:effectLst/>
                <a:ea typeface="Calibri"/>
                <a:cs typeface="Calibri"/>
              </a:rPr>
              <a:t> käyttöönottoa ja </a:t>
            </a:r>
            <a:r>
              <a:rPr lang="fi-FI" sz="1400">
                <a:solidFill>
                  <a:srgbClr val="000000"/>
                </a:solidFill>
                <a:ea typeface="Calibri"/>
                <a:cs typeface="Calibri"/>
              </a:rPr>
              <a:t>hyödynnettävä </a:t>
            </a:r>
            <a:r>
              <a:rPr lang="fi-FI" sz="1400" b="0" i="0">
                <a:solidFill>
                  <a:srgbClr val="000000"/>
                </a:solidFill>
                <a:effectLst/>
                <a:ea typeface="Calibri"/>
                <a:cs typeface="Calibri"/>
              </a:rPr>
              <a:t>tehokkaammin rakennuskantaan varastoitunutta energiaa uusien teknologioiden</a:t>
            </a:r>
            <a:r>
              <a:rPr lang="fi-FI" sz="1400">
                <a:solidFill>
                  <a:srgbClr val="000000"/>
                </a:solidFill>
                <a:ea typeface="Calibri"/>
                <a:cs typeface="Calibri"/>
              </a:rPr>
              <a:t> ja automaation avulla. Niin ikään on varmistettava, että energian mittaus- ja hintatieto on aina asiakkaan käytössä helposti ja yhdenmukaisesti.</a:t>
            </a:r>
          </a:p>
        </p:txBody>
      </p:sp>
      <p:pic>
        <p:nvPicPr>
          <p:cNvPr id="5" name="Kuva 3">
            <a:extLst>
              <a:ext uri="{FF2B5EF4-FFF2-40B4-BE49-F238E27FC236}">
                <a16:creationId xmlns:a16="http://schemas.microsoft.com/office/drawing/2014/main" id="{6BD4BC9B-DCC8-B06A-F232-15F8D2D5E4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5414" y="497472"/>
            <a:ext cx="521419" cy="469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9612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45B9BC-6BFE-8AA1-2844-A69A919447A5}"/>
              </a:ext>
            </a:extLst>
          </p:cNvPr>
          <p:cNvSpPr>
            <a:spLocks noGrp="1"/>
          </p:cNvSpPr>
          <p:nvPr>
            <p:ph type="title"/>
          </p:nvPr>
        </p:nvSpPr>
        <p:spPr>
          <a:xfrm>
            <a:off x="838200" y="365125"/>
            <a:ext cx="10515600" cy="733759"/>
          </a:xfrm>
        </p:spPr>
        <p:txBody>
          <a:bodyPr>
            <a:normAutofit/>
          </a:bodyPr>
          <a:lstStyle/>
          <a:p>
            <a:r>
              <a:rPr lang="fi-FI" sz="2800" b="1"/>
              <a:t>Saavutettavuutta kestävällä liikennejärjestelmällä</a:t>
            </a:r>
            <a:endParaRPr lang="fi-FI" sz="2800" b="1">
              <a:solidFill>
                <a:srgbClr val="FF0000"/>
              </a:solidFill>
            </a:endParaRPr>
          </a:p>
        </p:txBody>
      </p:sp>
      <p:sp>
        <p:nvSpPr>
          <p:cNvPr id="3" name="Sisällön paikkamerkki 2">
            <a:extLst>
              <a:ext uri="{FF2B5EF4-FFF2-40B4-BE49-F238E27FC236}">
                <a16:creationId xmlns:a16="http://schemas.microsoft.com/office/drawing/2014/main" id="{7A6765F2-1CFF-603B-D91B-656C1D10540D}"/>
              </a:ext>
            </a:extLst>
          </p:cNvPr>
          <p:cNvSpPr>
            <a:spLocks noGrp="1"/>
          </p:cNvSpPr>
          <p:nvPr>
            <p:ph sz="half" idx="1"/>
          </p:nvPr>
        </p:nvSpPr>
        <p:spPr>
          <a:xfrm>
            <a:off x="349687" y="1155032"/>
            <a:ext cx="5433491" cy="5478379"/>
          </a:xfrm>
        </p:spPr>
        <p:txBody>
          <a:bodyPr vert="horz" lIns="91440" tIns="45720" rIns="91440" bIns="45720" rtlCol="0" anchor="t">
            <a:normAutofit lnSpcReduction="10000"/>
          </a:bodyPr>
          <a:lstStyle/>
          <a:p>
            <a:pPr marL="0" indent="0">
              <a:buNone/>
            </a:pPr>
            <a:r>
              <a:rPr lang="fi-FI" sz="1400">
                <a:ea typeface="+mn-lt"/>
                <a:cs typeface="+mn-lt"/>
              </a:rPr>
              <a:t>Väyläverkoston miljardien eurojen investointivaje vaarantaa Suomen huoltovarmuutta ja antaa perusteetonta kilpailuetua verrokkimaille.</a:t>
            </a:r>
            <a:r>
              <a:rPr lang="fi-FI" sz="1400">
                <a:solidFill>
                  <a:srgbClr val="FF0000"/>
                </a:solidFill>
                <a:ea typeface="+mn-lt"/>
                <a:cs typeface="+mn-lt"/>
              </a:rPr>
              <a:t> </a:t>
            </a:r>
            <a:r>
              <a:rPr lang="fi-FI" sz="1400">
                <a:ea typeface="+mn-lt"/>
                <a:cs typeface="+mn-lt"/>
              </a:rPr>
              <a:t>Esimerkiksi Ruotsi investoi vuosina 2022–2023 liikenneinfraan kolme kertaa niin paljon kuin Suomi. Toimiva liikenneverkko on kilpailukyvyn keskeinen perusta sekä osa laajaa huoltovarmuuttamme.</a:t>
            </a:r>
          </a:p>
          <a:p>
            <a:pPr marL="0" indent="0">
              <a:buNone/>
            </a:pPr>
            <a:r>
              <a:rPr lang="fi-FI" sz="1400">
                <a:ea typeface="+mn-lt"/>
                <a:cs typeface="+mn-lt"/>
              </a:rPr>
              <a:t>Väyläpolitiikkaan tarvitaan uutta ajattelua ja järjestelmätason muutosta, jotta voidaan vauhdittaa elinvoimainvestointeja sekä parantaa Suomen sisäistä ja ulkoista saavutettavuutta. Uudet rahoitusvaihtoehdot ja uskottava liikennejärjestelmävisio nousevat avainasemaan. Myös alueiden välisten nopeiden junayhteyksien ratahankkeiden toteuttaminen on käynnistettävä.</a:t>
            </a:r>
          </a:p>
          <a:p>
            <a:pPr marL="0" indent="0">
              <a:buNone/>
            </a:pPr>
            <a:r>
              <a:rPr lang="fi-FI" sz="1400">
                <a:ea typeface="+mn-lt"/>
                <a:cs typeface="+mn-lt"/>
              </a:rPr>
              <a:t>Toimintaympäristömme on muuttunut rajusti ja nopeasti. </a:t>
            </a:r>
            <a:r>
              <a:rPr lang="fi-FI" sz="1400">
                <a:cs typeface="Calibri"/>
              </a:rPr>
              <a:t>Kustannusnousu </a:t>
            </a:r>
            <a:r>
              <a:rPr lang="fi-FI" sz="1400">
                <a:ea typeface="+mn-lt"/>
                <a:cs typeface="+mn-lt"/>
              </a:rPr>
              <a:t>on leikannut jo entuudestaan alimittaisten perusväylänpidon ja kehittämisen määrärahojen ostovoimaa: samalla rahalla saa nyt entistä vähemmän aikaan. Muuttunut turvallisuuspoliittinen tilanne on vaikuttanut rajusti myös rautatie- ja maantiekuljetuksiin itärajan yli sekä lentoliikenteeseen.</a:t>
            </a:r>
            <a:r>
              <a:rPr lang="fi-FI" sz="1400">
                <a:solidFill>
                  <a:srgbClr val="FF0000"/>
                </a:solidFill>
                <a:ea typeface="+mn-lt"/>
                <a:cs typeface="+mn-lt"/>
              </a:rPr>
              <a:t> </a:t>
            </a:r>
          </a:p>
          <a:p>
            <a:pPr marL="0" indent="0">
              <a:buNone/>
            </a:pPr>
            <a:r>
              <a:rPr lang="fi-FI" sz="1400">
                <a:ea typeface="+mn-lt"/>
                <a:cs typeface="+mn-lt"/>
              </a:rPr>
              <a:t>Suomi on entistäkin riippuvaisempi merikuljetuksista, jolloin heikko raide- ja tiekapasiteetti satamiin ja pohjoisen rajanylityspaikoille korostuu ja luo uusia uhkatekijöitä. Itäisen Suomen palvelutasoltaan heikko maantie- ja rautatieverkko on erityisen kriittisessä asemassa. </a:t>
            </a:r>
            <a:r>
              <a:rPr lang="fi-FI" sz="1400">
                <a:cs typeface="Calibri"/>
              </a:rPr>
              <a:t>Liikenteestä aiheutuu</a:t>
            </a:r>
            <a:r>
              <a:rPr lang="fi-FI" sz="1400">
                <a:ea typeface="+mn-lt"/>
                <a:cs typeface="+mn-lt"/>
              </a:rPr>
              <a:t> noin viidesosa Suomen ilmastopäästöistä. Ilman liikenteen päästövähennyksiä emme saavuta ilmastoneutraaliutta. </a:t>
            </a:r>
            <a:r>
              <a:rPr lang="fi-FI" sz="1400">
                <a:cs typeface="Calibri"/>
              </a:rPr>
              <a:t>Liikenteen päästöt pienenevät edistämällä raideinvestointeja, asutuskeskusten joukkoliikennettä sekä kävelyä ja pyöräilyä. </a:t>
            </a:r>
            <a:r>
              <a:rPr lang="fi-FI" sz="1400">
                <a:ea typeface="+mn-lt"/>
                <a:cs typeface="+mn-lt"/>
              </a:rPr>
              <a:t>Samalla puhtaiden käyttövoimien infrastruktuurin rakentamista on tuettava. </a:t>
            </a:r>
            <a:r>
              <a:rPr lang="fi-FI" sz="1400">
                <a:cs typeface="Calibri"/>
              </a:rPr>
              <a:t> </a:t>
            </a:r>
          </a:p>
        </p:txBody>
      </p:sp>
      <p:sp>
        <p:nvSpPr>
          <p:cNvPr id="4" name="Sisällön paikkamerkki 3">
            <a:extLst>
              <a:ext uri="{FF2B5EF4-FFF2-40B4-BE49-F238E27FC236}">
                <a16:creationId xmlns:a16="http://schemas.microsoft.com/office/drawing/2014/main" id="{FF073AF5-A480-138B-B35A-1DFB680D0191}"/>
              </a:ext>
            </a:extLst>
          </p:cNvPr>
          <p:cNvSpPr>
            <a:spLocks noGrp="1"/>
          </p:cNvSpPr>
          <p:nvPr>
            <p:ph sz="half" idx="2"/>
          </p:nvPr>
        </p:nvSpPr>
        <p:spPr>
          <a:xfrm>
            <a:off x="5826512" y="1192202"/>
            <a:ext cx="5670114" cy="5478379"/>
          </a:xfrm>
        </p:spPr>
        <p:txBody>
          <a:bodyPr vert="horz" lIns="91440" tIns="45720" rIns="91440" bIns="45720" rtlCol="0" anchor="t">
            <a:normAutofit lnSpcReduction="10000"/>
          </a:bodyPr>
          <a:lstStyle/>
          <a:p>
            <a:pPr marL="0" indent="0">
              <a:buNone/>
            </a:pPr>
            <a:r>
              <a:rPr lang="fi-FI" sz="1400" b="1">
                <a:cs typeface="Calibri"/>
              </a:rPr>
              <a:t>Seuraavalla hallituskaudella on:</a:t>
            </a:r>
          </a:p>
          <a:p>
            <a:r>
              <a:rPr lang="fi-FI" sz="1400">
                <a:ea typeface="+mn-lt"/>
                <a:cs typeface="+mn-lt"/>
              </a:rPr>
              <a:t>Luotava kunnianhimoinen väylävisio ja varmistettava sille riittävä rahoitus, jolla varmistetaan Suomen huoltovarmuus ja viennin sujuvuus (liikenteen järjestelmätason muutos).</a:t>
            </a:r>
          </a:p>
          <a:p>
            <a:r>
              <a:rPr lang="fi-FI" sz="1400"/>
              <a:t>Turvattava riittävä rahoitus liikenteelle ja infrastruktuurille budjettimäärärahoista.</a:t>
            </a:r>
            <a:endParaRPr lang="fi-FI" sz="1400">
              <a:cs typeface="Calibri"/>
            </a:endParaRPr>
          </a:p>
          <a:p>
            <a:r>
              <a:rPr lang="fi-FI" sz="1400"/>
              <a:t>Panostettava kuntien ja valtion sopimusmenettelyillä kasvukeskusten joukkoliikennehankkeisiin sekä tuettava puhtaiden käyttövoimien infrastruktuurin rakentamista ja sen ympärivuotista kunnossapitoa.</a:t>
            </a:r>
            <a:endParaRPr lang="fi-FI" sz="1200">
              <a:ea typeface="+mn-lt"/>
              <a:cs typeface="+mn-lt"/>
            </a:endParaRPr>
          </a:p>
          <a:p>
            <a:r>
              <a:rPr lang="fi-FI" sz="1400">
                <a:ea typeface="+mn-lt"/>
                <a:cs typeface="+mn-lt"/>
              </a:rPr>
              <a:t>Otettava käyttöön suurten liikennehankkeiden uudet rahoitusmallit. Lisäksi on käynnistettävä nopeiden junayhteyksien ratahankkeiden toteutus. </a:t>
            </a:r>
          </a:p>
          <a:p>
            <a:r>
              <a:rPr lang="fi-FI" sz="1400">
                <a:cs typeface="Calibri"/>
              </a:rPr>
              <a:t>Valmisteltava Suomeen infrarakentamisen osaamisklusteri, sillä vaativien liikennehankkeiden toteuttaminen jo rakennetussa ympäristössä edellyttää yhä korkeampaa osaamista. Samalla liikenneinvestointiepäätösten on perustuttava paremmin tutkittuun tietoon niiden vaikutuksista ja taloudellisista hyödyistä.</a:t>
            </a:r>
          </a:p>
          <a:p>
            <a:pPr marL="0" indent="0">
              <a:buNone/>
            </a:pPr>
            <a:endParaRPr lang="fi-FI" sz="1400">
              <a:highlight>
                <a:srgbClr val="FFFF00"/>
              </a:highlight>
              <a:cs typeface="Calibri"/>
            </a:endParaRPr>
          </a:p>
          <a:p>
            <a:endParaRPr lang="fi-FI" sz="1400">
              <a:ea typeface="+mn-lt"/>
              <a:cs typeface="+mn-lt"/>
            </a:endParaRPr>
          </a:p>
        </p:txBody>
      </p:sp>
      <p:pic>
        <p:nvPicPr>
          <p:cNvPr id="5" name="Kuva 3">
            <a:extLst>
              <a:ext uri="{FF2B5EF4-FFF2-40B4-BE49-F238E27FC236}">
                <a16:creationId xmlns:a16="http://schemas.microsoft.com/office/drawing/2014/main" id="{6BD4BC9B-DCC8-B06A-F232-15F8D2D5E4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5414" y="497472"/>
            <a:ext cx="521419" cy="469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9856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26F4E3F-0361-4682-ABE4-9DAE8A16BCA6}"/>
              </a:ext>
            </a:extLst>
          </p:cNvPr>
          <p:cNvSpPr>
            <a:spLocks noGrp="1"/>
          </p:cNvSpPr>
          <p:nvPr>
            <p:ph type="title"/>
          </p:nvPr>
        </p:nvSpPr>
        <p:spPr>
          <a:xfrm>
            <a:off x="983432" y="365125"/>
            <a:ext cx="10370368" cy="1325563"/>
          </a:xfrm>
        </p:spPr>
        <p:txBody>
          <a:bodyPr>
            <a:normAutofit/>
          </a:bodyPr>
          <a:lstStyle/>
          <a:p>
            <a:r>
              <a:rPr lang="fi-FI" sz="3200" b="1">
                <a:latin typeface="Calibri" panose="020F0502020204030204" pitchFamily="34" charset="0"/>
                <a:cs typeface="Calibri" panose="020F0502020204030204" pitchFamily="34" charset="0"/>
              </a:rPr>
              <a:t>KIRA-foorumin jäsenet ja lisätietoja</a:t>
            </a:r>
            <a:endParaRPr lang="fi-FI" sz="3200">
              <a:solidFill>
                <a:srgbClr val="FF0000"/>
              </a:solidFill>
            </a:endParaRPr>
          </a:p>
        </p:txBody>
      </p:sp>
      <p:sp>
        <p:nvSpPr>
          <p:cNvPr id="5" name="Sisällön paikkamerkki 4">
            <a:extLst>
              <a:ext uri="{FF2B5EF4-FFF2-40B4-BE49-F238E27FC236}">
                <a16:creationId xmlns:a16="http://schemas.microsoft.com/office/drawing/2014/main" id="{3494B3B0-0CBA-4FF7-99E6-D6B6A68D3C02}"/>
              </a:ext>
            </a:extLst>
          </p:cNvPr>
          <p:cNvSpPr>
            <a:spLocks noGrp="1"/>
          </p:cNvSpPr>
          <p:nvPr>
            <p:ph sz="half" idx="1"/>
          </p:nvPr>
        </p:nvSpPr>
        <p:spPr>
          <a:xfrm>
            <a:off x="983432" y="1601250"/>
            <a:ext cx="2809528" cy="4915744"/>
          </a:xfrm>
        </p:spPr>
        <p:txBody>
          <a:bodyPr>
            <a:noAutofit/>
          </a:bodyPr>
          <a:lstStyle/>
          <a:p>
            <a:pPr marL="0" indent="0">
              <a:lnSpc>
                <a:spcPct val="100000"/>
              </a:lnSpc>
              <a:spcBef>
                <a:spcPts val="0"/>
              </a:spcBef>
              <a:buNone/>
            </a:pPr>
            <a:r>
              <a:rPr lang="fi-FI" sz="1400" b="1">
                <a:latin typeface="Calibri" panose="020F0502020204030204" pitchFamily="34" charset="0"/>
                <a:cs typeface="Calibri" panose="020F0502020204030204" pitchFamily="34" charset="0"/>
              </a:rPr>
              <a:t>Aleksi Randell, puheenjohtaja</a:t>
            </a:r>
          </a:p>
          <a:p>
            <a:pPr marL="0" indent="0">
              <a:lnSpc>
                <a:spcPct val="100000"/>
              </a:lnSpc>
              <a:spcBef>
                <a:spcPts val="0"/>
              </a:spcBef>
              <a:buNone/>
            </a:pPr>
            <a:r>
              <a:rPr lang="fi-FI" sz="1400">
                <a:latin typeface="Calibri" panose="020F0502020204030204" pitchFamily="34" charset="0"/>
                <a:cs typeface="Calibri" panose="020F0502020204030204" pitchFamily="34" charset="0"/>
              </a:rPr>
              <a:t>Rakennusteollisuus RT</a:t>
            </a:r>
          </a:p>
          <a:p>
            <a:pPr marL="0" indent="0">
              <a:lnSpc>
                <a:spcPct val="100000"/>
              </a:lnSpc>
              <a:spcBef>
                <a:spcPts val="0"/>
              </a:spcBef>
              <a:buNone/>
            </a:pPr>
            <a:r>
              <a:rPr lang="fi-FI" sz="1400">
                <a:latin typeface="Calibri" panose="020F0502020204030204" pitchFamily="34" charset="0"/>
                <a:cs typeface="Calibri" panose="020F0502020204030204" pitchFamily="34" charset="0"/>
              </a:rPr>
              <a:t>www.rakennusteollisuus.fi</a:t>
            </a:r>
          </a:p>
          <a:p>
            <a:pPr marL="0" indent="0">
              <a:lnSpc>
                <a:spcPct val="100000"/>
              </a:lnSpc>
              <a:spcBef>
                <a:spcPts val="0"/>
              </a:spcBef>
              <a:buNone/>
            </a:pPr>
            <a:endParaRPr lang="fi-FI" sz="1400" b="1">
              <a:highlight>
                <a:srgbClr val="FFFF00"/>
              </a:highlight>
              <a:latin typeface="Calibri" panose="020F0502020204030204" pitchFamily="34" charset="0"/>
              <a:cs typeface="Calibri" panose="020F0502020204030204" pitchFamily="34" charset="0"/>
            </a:endParaRPr>
          </a:p>
          <a:p>
            <a:pPr marL="0" indent="0">
              <a:lnSpc>
                <a:spcPct val="100000"/>
              </a:lnSpc>
              <a:spcBef>
                <a:spcPts val="0"/>
              </a:spcBef>
              <a:buNone/>
            </a:pPr>
            <a:r>
              <a:rPr lang="fi-FI" sz="1400">
                <a:latin typeface="Calibri" panose="020F0502020204030204" pitchFamily="34" charset="0"/>
                <a:cs typeface="Calibri" panose="020F0502020204030204" pitchFamily="34" charset="0"/>
              </a:rPr>
              <a:t>Kiinteistönvälitysalan Keskusliitto KVKL ry</a:t>
            </a:r>
          </a:p>
          <a:p>
            <a:pPr marL="0" indent="0">
              <a:lnSpc>
                <a:spcPct val="100000"/>
              </a:lnSpc>
              <a:spcBef>
                <a:spcPts val="0"/>
              </a:spcBef>
              <a:buNone/>
            </a:pPr>
            <a:r>
              <a:rPr lang="fi-FI" sz="1400">
                <a:latin typeface="Calibri" panose="020F0502020204030204" pitchFamily="34" charset="0"/>
                <a:cs typeface="Calibri" panose="020F0502020204030204" pitchFamily="34" charset="0"/>
              </a:rPr>
              <a:t>www.kvkl.fi</a:t>
            </a:r>
          </a:p>
          <a:p>
            <a:pPr marL="0" lvl="0" indent="0">
              <a:lnSpc>
                <a:spcPct val="100000"/>
              </a:lnSpc>
              <a:spcBef>
                <a:spcPts val="0"/>
              </a:spcBef>
              <a:buClr>
                <a:srgbClr val="B2D0B4"/>
              </a:buClr>
              <a:buNone/>
            </a:pPr>
            <a:endParaRPr lang="fi-FI" sz="1400">
              <a:latin typeface="Calibri" panose="020F0502020204030204" pitchFamily="34" charset="0"/>
              <a:cs typeface="Calibri" panose="020F0502020204030204" pitchFamily="34" charset="0"/>
            </a:endParaRPr>
          </a:p>
          <a:p>
            <a:pPr marL="0" indent="0">
              <a:lnSpc>
                <a:spcPct val="100000"/>
              </a:lnSpc>
              <a:spcBef>
                <a:spcPts val="0"/>
              </a:spcBef>
              <a:buNone/>
            </a:pPr>
            <a:r>
              <a:rPr lang="fi-FI" sz="1400" b="1">
                <a:latin typeface="Calibri" panose="020F0502020204030204" pitchFamily="34" charset="0"/>
                <a:cs typeface="Calibri" panose="020F0502020204030204" pitchFamily="34" charset="0"/>
              </a:rPr>
              <a:t>Maria-Elena Ehrnrooth</a:t>
            </a:r>
          </a:p>
          <a:p>
            <a:pPr marL="0" lvl="0" indent="0">
              <a:lnSpc>
                <a:spcPct val="100000"/>
              </a:lnSpc>
              <a:spcBef>
                <a:spcPts val="0"/>
              </a:spcBef>
              <a:buClr>
                <a:srgbClr val="B2D0B4"/>
              </a:buClr>
              <a:buNone/>
            </a:pPr>
            <a:r>
              <a:rPr lang="fi-FI" sz="1400">
                <a:latin typeface="Calibri" panose="020F0502020204030204" pitchFamily="34" charset="0"/>
                <a:cs typeface="Calibri" panose="020F0502020204030204" pitchFamily="34" charset="0"/>
              </a:rPr>
              <a:t>Rakennusmestarit ja -insinöörit AMK RKL ry</a:t>
            </a:r>
          </a:p>
          <a:p>
            <a:pPr marL="0" lvl="0" indent="0">
              <a:lnSpc>
                <a:spcPct val="100000"/>
              </a:lnSpc>
              <a:spcBef>
                <a:spcPts val="0"/>
              </a:spcBef>
              <a:buClr>
                <a:srgbClr val="B2D0B4"/>
              </a:buClr>
              <a:buNone/>
            </a:pPr>
            <a:r>
              <a:rPr lang="fi-FI" sz="1400">
                <a:latin typeface="Calibri" panose="020F0502020204030204" pitchFamily="34" charset="0"/>
                <a:cs typeface="Calibri" panose="020F0502020204030204" pitchFamily="34" charset="0"/>
              </a:rPr>
              <a:t>www.rkl.fi</a:t>
            </a:r>
          </a:p>
          <a:p>
            <a:pPr marL="0" indent="0">
              <a:lnSpc>
                <a:spcPct val="100000"/>
              </a:lnSpc>
              <a:spcBef>
                <a:spcPts val="0"/>
              </a:spcBef>
              <a:buNone/>
            </a:pPr>
            <a:endParaRPr lang="fi-FI" sz="1400">
              <a:latin typeface="Calibri" panose="020F0502020204030204" pitchFamily="34" charset="0"/>
              <a:cs typeface="Calibri" panose="020F0502020204030204" pitchFamily="34" charset="0"/>
            </a:endParaRPr>
          </a:p>
          <a:p>
            <a:pPr marL="0" indent="0">
              <a:lnSpc>
                <a:spcPct val="100000"/>
              </a:lnSpc>
              <a:spcBef>
                <a:spcPts val="0"/>
              </a:spcBef>
              <a:buNone/>
            </a:pPr>
            <a:r>
              <a:rPr lang="fi-FI" sz="1400" b="1">
                <a:latin typeface="Calibri" panose="020F0502020204030204" pitchFamily="34" charset="0"/>
                <a:cs typeface="Calibri" panose="020F0502020204030204" pitchFamily="34" charset="0"/>
              </a:rPr>
              <a:t>Kalle Euro</a:t>
            </a:r>
          </a:p>
          <a:p>
            <a:pPr marL="0" indent="0">
              <a:lnSpc>
                <a:spcPct val="100000"/>
              </a:lnSpc>
              <a:spcBef>
                <a:spcPts val="0"/>
              </a:spcBef>
              <a:buNone/>
            </a:pPr>
            <a:r>
              <a:rPr lang="fi-FI" sz="1400">
                <a:latin typeface="Calibri" panose="020F0502020204030204" pitchFamily="34" charset="0"/>
                <a:cs typeface="Calibri" panose="020F0502020204030204" pitchFamily="34" charset="0"/>
              </a:rPr>
              <a:t>Arkkitehtitoimistojen liitto ATL ry</a:t>
            </a:r>
          </a:p>
          <a:p>
            <a:pPr marL="0" indent="0">
              <a:lnSpc>
                <a:spcPct val="100000"/>
              </a:lnSpc>
              <a:spcBef>
                <a:spcPts val="0"/>
              </a:spcBef>
              <a:buNone/>
            </a:pPr>
            <a:r>
              <a:rPr lang="fi-FI" sz="1400">
                <a:latin typeface="Calibri" panose="020F0502020204030204" pitchFamily="34" charset="0"/>
                <a:cs typeface="Calibri" panose="020F0502020204030204" pitchFamily="34" charset="0"/>
              </a:rPr>
              <a:t>www.atl.fi</a:t>
            </a:r>
          </a:p>
          <a:p>
            <a:pPr marL="0" indent="0">
              <a:lnSpc>
                <a:spcPct val="100000"/>
              </a:lnSpc>
              <a:spcBef>
                <a:spcPts val="0"/>
              </a:spcBef>
              <a:buNone/>
            </a:pPr>
            <a:endParaRPr lang="fi-FI" sz="1400">
              <a:latin typeface="Calibri" panose="020F0502020204030204" pitchFamily="34" charset="0"/>
              <a:cs typeface="Calibri" panose="020F0502020204030204" pitchFamily="34" charset="0"/>
            </a:endParaRPr>
          </a:p>
          <a:p>
            <a:pPr marL="0" indent="0">
              <a:lnSpc>
                <a:spcPct val="100000"/>
              </a:lnSpc>
              <a:spcBef>
                <a:spcPts val="0"/>
              </a:spcBef>
              <a:buNone/>
            </a:pPr>
            <a:r>
              <a:rPr lang="fi-FI" sz="1400" b="1">
                <a:latin typeface="Calibri" panose="020F0502020204030204" pitchFamily="34" charset="0"/>
                <a:cs typeface="Calibri" panose="020F0502020204030204" pitchFamily="34" charset="0"/>
              </a:rPr>
              <a:t>Pia Gramén</a:t>
            </a:r>
          </a:p>
          <a:p>
            <a:pPr marL="0" indent="0">
              <a:lnSpc>
                <a:spcPct val="100000"/>
              </a:lnSpc>
              <a:spcBef>
                <a:spcPts val="0"/>
              </a:spcBef>
              <a:buNone/>
            </a:pPr>
            <a:r>
              <a:rPr lang="fi-FI" sz="1400">
                <a:latin typeface="Calibri" panose="020F0502020204030204" pitchFamily="34" charset="0"/>
                <a:cs typeface="Calibri" panose="020F0502020204030204" pitchFamily="34" charset="0"/>
              </a:rPr>
              <a:t>Kiinteistötyönantajat ry</a:t>
            </a:r>
          </a:p>
          <a:p>
            <a:pPr marL="0" indent="0">
              <a:lnSpc>
                <a:spcPct val="100000"/>
              </a:lnSpc>
              <a:spcBef>
                <a:spcPts val="0"/>
              </a:spcBef>
              <a:buNone/>
            </a:pPr>
            <a:r>
              <a:rPr lang="fi-FI" sz="1400">
                <a:latin typeface="Calibri" panose="020F0502020204030204" pitchFamily="34" charset="0"/>
                <a:cs typeface="Calibri" panose="020F0502020204030204" pitchFamily="34" charset="0"/>
              </a:rPr>
              <a:t>www.kiinteistotyonantajat.fi</a:t>
            </a:r>
          </a:p>
          <a:p>
            <a:pPr marL="0" indent="0">
              <a:lnSpc>
                <a:spcPct val="100000"/>
              </a:lnSpc>
              <a:spcBef>
                <a:spcPts val="0"/>
              </a:spcBef>
              <a:buNone/>
            </a:pPr>
            <a:endParaRPr lang="fi-FI" sz="1400">
              <a:latin typeface="Calibri" panose="020F0502020204030204" pitchFamily="34" charset="0"/>
              <a:cs typeface="Calibri" panose="020F0502020204030204" pitchFamily="34" charset="0"/>
            </a:endParaRPr>
          </a:p>
        </p:txBody>
      </p:sp>
      <p:sp>
        <p:nvSpPr>
          <p:cNvPr id="6" name="Sisällön paikkamerkki 5">
            <a:extLst>
              <a:ext uri="{FF2B5EF4-FFF2-40B4-BE49-F238E27FC236}">
                <a16:creationId xmlns:a16="http://schemas.microsoft.com/office/drawing/2014/main" id="{22D5E060-C8A7-42AF-8327-824C9647514C}"/>
              </a:ext>
            </a:extLst>
          </p:cNvPr>
          <p:cNvSpPr>
            <a:spLocks noGrp="1"/>
          </p:cNvSpPr>
          <p:nvPr>
            <p:ph sz="half" idx="2"/>
          </p:nvPr>
        </p:nvSpPr>
        <p:spPr>
          <a:xfrm>
            <a:off x="4727848" y="1601250"/>
            <a:ext cx="2736304" cy="4489960"/>
          </a:xfrm>
        </p:spPr>
        <p:txBody>
          <a:bodyPr vert="horz" lIns="91440" tIns="45720" rIns="91440" bIns="45720" rtlCol="0" anchor="t">
            <a:normAutofit/>
          </a:bodyPr>
          <a:lstStyle/>
          <a:p>
            <a:pPr marL="0" indent="0">
              <a:lnSpc>
                <a:spcPct val="100000"/>
              </a:lnSpc>
              <a:spcBef>
                <a:spcPts val="0"/>
              </a:spcBef>
              <a:buNone/>
            </a:pPr>
            <a:r>
              <a:rPr lang="fi-FI" sz="1400" b="1">
                <a:latin typeface="Calibri"/>
                <a:cs typeface="Calibri"/>
              </a:rPr>
              <a:t>Markku Hedman</a:t>
            </a:r>
          </a:p>
          <a:p>
            <a:pPr marL="0" indent="0">
              <a:lnSpc>
                <a:spcPct val="100000"/>
              </a:lnSpc>
              <a:spcBef>
                <a:spcPts val="0"/>
              </a:spcBef>
              <a:buNone/>
            </a:pPr>
            <a:r>
              <a:rPr lang="fi-FI" sz="1400">
                <a:latin typeface="Calibri"/>
                <a:cs typeface="Calibri"/>
              </a:rPr>
              <a:t>Rakennustietosäätiö RTS </a:t>
            </a:r>
            <a:r>
              <a:rPr lang="fi-FI" sz="1400" err="1">
                <a:latin typeface="Calibri"/>
                <a:cs typeface="Calibri"/>
              </a:rPr>
              <a:t>sr</a:t>
            </a:r>
            <a:endParaRPr lang="fi-FI" sz="1400">
              <a:latin typeface="Calibri"/>
              <a:cs typeface="Calibri"/>
            </a:endParaRPr>
          </a:p>
          <a:p>
            <a:pPr marL="0" indent="0">
              <a:lnSpc>
                <a:spcPct val="100000"/>
              </a:lnSpc>
              <a:spcBef>
                <a:spcPts val="0"/>
              </a:spcBef>
              <a:buNone/>
            </a:pPr>
            <a:r>
              <a:rPr lang="fi-FI" sz="1400">
                <a:latin typeface="Calibri"/>
                <a:cs typeface="Calibri"/>
              </a:rPr>
              <a:t>www.rakennustieto.fi</a:t>
            </a:r>
          </a:p>
          <a:p>
            <a:pPr marL="0" lvl="0" indent="0">
              <a:lnSpc>
                <a:spcPct val="100000"/>
              </a:lnSpc>
              <a:spcBef>
                <a:spcPts val="0"/>
              </a:spcBef>
              <a:buClr>
                <a:srgbClr val="B2D0B4"/>
              </a:buClr>
              <a:buNone/>
            </a:pPr>
            <a:endParaRPr lang="fi-FI" sz="1400">
              <a:latin typeface="Calibri" panose="020F0502020204030204" pitchFamily="34" charset="0"/>
              <a:cs typeface="Calibri" panose="020F0502020204030204" pitchFamily="34" charset="0"/>
            </a:endParaRPr>
          </a:p>
          <a:p>
            <a:pPr marL="0" lvl="0" indent="0">
              <a:lnSpc>
                <a:spcPct val="100000"/>
              </a:lnSpc>
              <a:spcBef>
                <a:spcPts val="0"/>
              </a:spcBef>
              <a:buClr>
                <a:srgbClr val="B2D0B4"/>
              </a:buClr>
              <a:buNone/>
            </a:pPr>
            <a:r>
              <a:rPr lang="fi-FI" sz="1400" b="1">
                <a:latin typeface="Calibri"/>
                <a:cs typeface="Calibri"/>
              </a:rPr>
              <a:t>Harri Hiltunen</a:t>
            </a:r>
          </a:p>
          <a:p>
            <a:pPr marL="0" lvl="0" indent="0">
              <a:lnSpc>
                <a:spcPct val="100000"/>
              </a:lnSpc>
              <a:spcBef>
                <a:spcPts val="0"/>
              </a:spcBef>
              <a:buClr>
                <a:srgbClr val="B2D0B4"/>
              </a:buClr>
              <a:buNone/>
            </a:pPr>
            <a:r>
              <a:rPr lang="fi-FI" sz="1400">
                <a:latin typeface="Calibri"/>
                <a:cs typeface="Calibri"/>
              </a:rPr>
              <a:t>Suomen Kiinteistöliitto ry</a:t>
            </a:r>
          </a:p>
          <a:p>
            <a:pPr marL="0" lvl="0" indent="0">
              <a:lnSpc>
                <a:spcPct val="100000"/>
              </a:lnSpc>
              <a:spcBef>
                <a:spcPts val="0"/>
              </a:spcBef>
              <a:buClr>
                <a:srgbClr val="B2D0B4"/>
              </a:buClr>
              <a:buNone/>
            </a:pPr>
            <a:r>
              <a:rPr lang="fi-FI" sz="1400">
                <a:latin typeface="Calibri"/>
                <a:cs typeface="Calibri"/>
              </a:rPr>
              <a:t>www.kiinteistoliitto.fi</a:t>
            </a:r>
          </a:p>
          <a:p>
            <a:pPr marL="0" lvl="0" indent="0">
              <a:lnSpc>
                <a:spcPct val="100000"/>
              </a:lnSpc>
              <a:spcBef>
                <a:spcPts val="0"/>
              </a:spcBef>
              <a:buClr>
                <a:srgbClr val="B2D0B4"/>
              </a:buClr>
              <a:buNone/>
            </a:pPr>
            <a:endParaRPr lang="fi-FI" sz="1400">
              <a:latin typeface="Calibri" panose="020F0502020204030204" pitchFamily="34" charset="0"/>
              <a:cs typeface="Calibri" panose="020F0502020204030204" pitchFamily="34" charset="0"/>
            </a:endParaRPr>
          </a:p>
          <a:p>
            <a:pPr marL="0" lvl="0" indent="0">
              <a:lnSpc>
                <a:spcPct val="100000"/>
              </a:lnSpc>
              <a:spcBef>
                <a:spcPts val="0"/>
              </a:spcBef>
              <a:buClr>
                <a:srgbClr val="B2D0B4"/>
              </a:buClr>
              <a:buNone/>
            </a:pPr>
            <a:r>
              <a:rPr lang="fi-FI" sz="1400" b="1">
                <a:latin typeface="Calibri"/>
                <a:cs typeface="Calibri"/>
              </a:rPr>
              <a:t>Mia Koro-Kanerva</a:t>
            </a:r>
          </a:p>
          <a:p>
            <a:pPr marL="0" lvl="0" indent="0">
              <a:lnSpc>
                <a:spcPct val="100000"/>
              </a:lnSpc>
              <a:spcBef>
                <a:spcPts val="0"/>
              </a:spcBef>
              <a:buClr>
                <a:srgbClr val="B2D0B4"/>
              </a:buClr>
              <a:buNone/>
            </a:pPr>
            <a:r>
              <a:rPr lang="fi-FI" sz="1400">
                <a:latin typeface="Calibri"/>
                <a:cs typeface="Calibri"/>
              </a:rPr>
              <a:t>Suomen Isännöintiliitto ry</a:t>
            </a:r>
          </a:p>
          <a:p>
            <a:pPr marL="0" lvl="0" indent="0">
              <a:lnSpc>
                <a:spcPct val="100000"/>
              </a:lnSpc>
              <a:spcBef>
                <a:spcPts val="0"/>
              </a:spcBef>
              <a:buClr>
                <a:srgbClr val="B2D0B4"/>
              </a:buClr>
              <a:buNone/>
            </a:pPr>
            <a:r>
              <a:rPr lang="fi-FI" sz="1400">
                <a:latin typeface="Calibri"/>
                <a:cs typeface="Calibri"/>
              </a:rPr>
              <a:t>www.isannointiliitto.fi</a:t>
            </a:r>
          </a:p>
          <a:p>
            <a:pPr marL="0" indent="0">
              <a:lnSpc>
                <a:spcPct val="100000"/>
              </a:lnSpc>
              <a:spcBef>
                <a:spcPts val="0"/>
              </a:spcBef>
              <a:buClr>
                <a:srgbClr val="B2D0B4"/>
              </a:buClr>
              <a:buFont typeface="Arial" panose="020B0604020202020204" pitchFamily="34" charset="0"/>
              <a:buNone/>
            </a:pPr>
            <a:endParaRPr lang="fi-FI" sz="1400">
              <a:latin typeface="Calibri" panose="020F0502020204030204" pitchFamily="34" charset="0"/>
              <a:cs typeface="Calibri" panose="020F0502020204030204" pitchFamily="34" charset="0"/>
            </a:endParaRPr>
          </a:p>
          <a:p>
            <a:pPr marL="0" indent="0">
              <a:lnSpc>
                <a:spcPct val="100000"/>
              </a:lnSpc>
              <a:spcBef>
                <a:spcPts val="0"/>
              </a:spcBef>
              <a:buClr>
                <a:srgbClr val="B2D0B4"/>
              </a:buClr>
              <a:buFont typeface="Arial" panose="020B0604020202020204" pitchFamily="34" charset="0"/>
              <a:buNone/>
            </a:pPr>
            <a:r>
              <a:rPr lang="fi-FI" sz="1400" b="1">
                <a:latin typeface="Calibri"/>
                <a:cs typeface="Calibri"/>
              </a:rPr>
              <a:t>Jyrki Laurikainen</a:t>
            </a:r>
          </a:p>
          <a:p>
            <a:pPr marL="0" indent="0">
              <a:lnSpc>
                <a:spcPct val="100000"/>
              </a:lnSpc>
              <a:spcBef>
                <a:spcPts val="0"/>
              </a:spcBef>
              <a:buClr>
                <a:srgbClr val="B2D0B4"/>
              </a:buClr>
              <a:buNone/>
            </a:pPr>
            <a:r>
              <a:rPr lang="fi-FI" sz="1400">
                <a:latin typeface="Calibri"/>
                <a:cs typeface="Calibri"/>
              </a:rPr>
              <a:t>Kiinteistönomistajat ja rakennuttajat Rakli ry</a:t>
            </a:r>
          </a:p>
          <a:p>
            <a:pPr marL="0" indent="0">
              <a:lnSpc>
                <a:spcPct val="100000"/>
              </a:lnSpc>
              <a:spcBef>
                <a:spcPts val="0"/>
              </a:spcBef>
              <a:buClr>
                <a:srgbClr val="B2D0B4"/>
              </a:buClr>
              <a:buNone/>
            </a:pPr>
            <a:r>
              <a:rPr lang="fi-FI" sz="1400">
                <a:latin typeface="Calibri"/>
                <a:cs typeface="Calibri"/>
              </a:rPr>
              <a:t>www.rakli.fi</a:t>
            </a:r>
          </a:p>
          <a:p>
            <a:pPr marL="0" lvl="0" indent="0">
              <a:lnSpc>
                <a:spcPct val="100000"/>
              </a:lnSpc>
              <a:spcBef>
                <a:spcPts val="0"/>
              </a:spcBef>
              <a:buClr>
                <a:srgbClr val="B2D0B4"/>
              </a:buClr>
              <a:buNone/>
            </a:pPr>
            <a:endParaRPr lang="fi-FI" sz="1400">
              <a:latin typeface="Calibri" panose="020F0502020204030204" pitchFamily="34" charset="0"/>
              <a:cs typeface="Calibri" panose="020F0502020204030204" pitchFamily="34" charset="0"/>
            </a:endParaRPr>
          </a:p>
          <a:p>
            <a:pPr marL="0" lvl="0" indent="0">
              <a:lnSpc>
                <a:spcPct val="100000"/>
              </a:lnSpc>
              <a:spcBef>
                <a:spcPts val="0"/>
              </a:spcBef>
              <a:buClr>
                <a:srgbClr val="B2D0B4"/>
              </a:buClr>
              <a:buNone/>
            </a:pPr>
            <a:r>
              <a:rPr lang="fi-FI" sz="1400" b="1">
                <a:latin typeface="Calibri"/>
                <a:cs typeface="Calibri"/>
              </a:rPr>
              <a:t>Arja Lukin</a:t>
            </a:r>
          </a:p>
          <a:p>
            <a:pPr marL="0" lvl="0" indent="0">
              <a:lnSpc>
                <a:spcPct val="100000"/>
              </a:lnSpc>
              <a:spcBef>
                <a:spcPts val="0"/>
              </a:spcBef>
              <a:buClr>
                <a:srgbClr val="B2D0B4"/>
              </a:buClr>
              <a:buNone/>
            </a:pPr>
            <a:r>
              <a:rPr lang="fi-FI" sz="1400">
                <a:latin typeface="Calibri"/>
                <a:cs typeface="Calibri"/>
              </a:rPr>
              <a:t>Suomen Arkkitehtiliitto SAFA ry</a:t>
            </a:r>
          </a:p>
          <a:p>
            <a:pPr marL="0" lvl="0" indent="0">
              <a:lnSpc>
                <a:spcPct val="100000"/>
              </a:lnSpc>
              <a:spcBef>
                <a:spcPts val="0"/>
              </a:spcBef>
              <a:buClr>
                <a:srgbClr val="B2D0B4"/>
              </a:buClr>
              <a:buNone/>
            </a:pPr>
            <a:r>
              <a:rPr lang="fi-FI" sz="1400">
                <a:latin typeface="Calibri"/>
                <a:cs typeface="Calibri"/>
              </a:rPr>
              <a:t>www.safa.fi</a:t>
            </a:r>
          </a:p>
          <a:p>
            <a:pPr marL="0" lvl="0" indent="0">
              <a:lnSpc>
                <a:spcPct val="100000"/>
              </a:lnSpc>
              <a:spcBef>
                <a:spcPts val="0"/>
              </a:spcBef>
              <a:buClr>
                <a:srgbClr val="B2D0B4"/>
              </a:buClr>
              <a:buNone/>
            </a:pPr>
            <a:endParaRPr lang="fi-FI" sz="1400">
              <a:latin typeface="Calibri" panose="020F0502020204030204" pitchFamily="34" charset="0"/>
              <a:cs typeface="Calibri" panose="020F0502020204030204" pitchFamily="34" charset="0"/>
            </a:endParaRPr>
          </a:p>
          <a:p>
            <a:pPr marL="0" lvl="0" indent="0">
              <a:lnSpc>
                <a:spcPct val="100000"/>
              </a:lnSpc>
              <a:spcBef>
                <a:spcPts val="0"/>
              </a:spcBef>
              <a:buClr>
                <a:srgbClr val="B2D0B4"/>
              </a:buClr>
              <a:buNone/>
            </a:pPr>
            <a:endParaRPr lang="fi-FI" sz="1400">
              <a:latin typeface="Calibri" panose="020F0502020204030204" pitchFamily="34" charset="0"/>
              <a:cs typeface="Calibri" panose="020F0502020204030204" pitchFamily="34" charset="0"/>
            </a:endParaRPr>
          </a:p>
          <a:p>
            <a:pPr marL="0" indent="0">
              <a:buNone/>
            </a:pPr>
            <a:endParaRPr lang="fi-FI" sz="1600"/>
          </a:p>
        </p:txBody>
      </p:sp>
      <p:sp>
        <p:nvSpPr>
          <p:cNvPr id="7" name="Sisällön paikkamerkki 5">
            <a:extLst>
              <a:ext uri="{FF2B5EF4-FFF2-40B4-BE49-F238E27FC236}">
                <a16:creationId xmlns:a16="http://schemas.microsoft.com/office/drawing/2014/main" id="{C5B4208A-814F-4692-BFCD-0D4C2FF81550}"/>
              </a:ext>
            </a:extLst>
          </p:cNvPr>
          <p:cNvSpPr txBox="1">
            <a:spLocks/>
          </p:cNvSpPr>
          <p:nvPr/>
        </p:nvSpPr>
        <p:spPr>
          <a:xfrm>
            <a:off x="7896200" y="1613097"/>
            <a:ext cx="3025552" cy="455570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8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90000"/>
              </a:lnSpc>
              <a:spcBef>
                <a:spcPts val="10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8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8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800"/>
              </a:spcBef>
              <a:buClr>
                <a:schemeClr val="accent1"/>
              </a:buClr>
              <a:buFont typeface="Arial" panose="020B0604020202020204" pitchFamily="34" charset="0"/>
              <a:buChar char="•"/>
              <a:defRPr sz="1800" kern="1200">
                <a:solidFill>
                  <a:schemeClr val="tx1"/>
                </a:solidFill>
                <a:latin typeface="+mn-lt"/>
                <a:ea typeface="+mn-ea"/>
                <a:cs typeface="+mn-cs"/>
              </a:defRPr>
            </a:lvl6pPr>
            <a:lvl7pPr marL="1600200" indent="-182880" algn="l" defTabSz="914400" rtl="0" eaLnBrk="1" latinLnBrk="0" hangingPunct="1">
              <a:lnSpc>
                <a:spcPct val="90000"/>
              </a:lnSpc>
              <a:spcBef>
                <a:spcPts val="800"/>
              </a:spcBef>
              <a:buClr>
                <a:schemeClr val="accent1"/>
              </a:buClr>
              <a:buFont typeface="Arial" panose="020B0604020202020204" pitchFamily="34" charset="0"/>
              <a:buChar char="•"/>
              <a:defRPr sz="1800" kern="1200">
                <a:solidFill>
                  <a:schemeClr val="tx1"/>
                </a:solidFill>
                <a:latin typeface="+mn-lt"/>
                <a:ea typeface="+mn-ea"/>
                <a:cs typeface="+mn-cs"/>
              </a:defRPr>
            </a:lvl7pPr>
            <a:lvl8pPr marL="1828800" indent="-182880" algn="l" defTabSz="914400" rtl="0" eaLnBrk="1" latinLnBrk="0" hangingPunct="1">
              <a:lnSpc>
                <a:spcPct val="90000"/>
              </a:lnSpc>
              <a:spcBef>
                <a:spcPts val="800"/>
              </a:spcBef>
              <a:buClr>
                <a:schemeClr val="accent1"/>
              </a:buClr>
              <a:buFont typeface="Arial" panose="020B0604020202020204" pitchFamily="34" charset="0"/>
              <a:buChar char="•"/>
              <a:defRPr sz="1800" kern="1200">
                <a:solidFill>
                  <a:schemeClr val="tx1"/>
                </a:solidFill>
                <a:latin typeface="+mn-lt"/>
                <a:ea typeface="+mn-ea"/>
                <a:cs typeface="+mn-cs"/>
              </a:defRPr>
            </a:lvl8pPr>
            <a:lvl9pPr marL="2057400" indent="-182880" algn="l" defTabSz="914400" rtl="0" eaLnBrk="1" latinLnBrk="0" hangingPunct="1">
              <a:lnSpc>
                <a:spcPct val="90000"/>
              </a:lnSpc>
              <a:spcBef>
                <a:spcPts val="800"/>
              </a:spcBef>
              <a:buClr>
                <a:schemeClr val="accent1"/>
              </a:buClr>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buClr>
                <a:srgbClr val="B2D0B4"/>
              </a:buClr>
              <a:buNone/>
            </a:pPr>
            <a:r>
              <a:rPr lang="fi-FI" sz="1400" b="1">
                <a:latin typeface="Calibri" panose="020F0502020204030204" pitchFamily="34" charset="0"/>
                <a:cs typeface="Calibri" panose="020F0502020204030204" pitchFamily="34" charset="0"/>
              </a:rPr>
              <a:t>Kai Puustinen</a:t>
            </a:r>
          </a:p>
          <a:p>
            <a:pPr marL="0" lvl="0" indent="0">
              <a:lnSpc>
                <a:spcPct val="100000"/>
              </a:lnSpc>
              <a:spcBef>
                <a:spcPts val="0"/>
              </a:spcBef>
              <a:buClr>
                <a:srgbClr val="B2D0B4"/>
              </a:buClr>
              <a:buNone/>
            </a:pPr>
            <a:r>
              <a:rPr lang="fi-FI" sz="1400">
                <a:latin typeface="Calibri" panose="020F0502020204030204" pitchFamily="34" charset="0"/>
                <a:cs typeface="Calibri" panose="020F0502020204030204" pitchFamily="34" charset="0"/>
              </a:rPr>
              <a:t>Sähkö- ja teleurakoitsijaliitto STUL ry</a:t>
            </a:r>
          </a:p>
          <a:p>
            <a:pPr marL="0" lvl="0" indent="0">
              <a:lnSpc>
                <a:spcPct val="100000"/>
              </a:lnSpc>
              <a:spcBef>
                <a:spcPts val="0"/>
              </a:spcBef>
              <a:buClr>
                <a:srgbClr val="B2D0B4"/>
              </a:buClr>
              <a:buNone/>
            </a:pPr>
            <a:r>
              <a:rPr lang="fi-FI" sz="1400">
                <a:latin typeface="Calibri" panose="020F0502020204030204" pitchFamily="34" charset="0"/>
                <a:cs typeface="Calibri" panose="020F0502020204030204" pitchFamily="34" charset="0"/>
              </a:rPr>
              <a:t>www.stul.fi</a:t>
            </a:r>
          </a:p>
          <a:p>
            <a:pPr marL="0" indent="0">
              <a:lnSpc>
                <a:spcPct val="100000"/>
              </a:lnSpc>
              <a:spcBef>
                <a:spcPts val="0"/>
              </a:spcBef>
              <a:buClr>
                <a:srgbClr val="B2D0B4"/>
              </a:buClr>
              <a:buFont typeface="Arial" panose="020B0604020202020204" pitchFamily="34" charset="0"/>
              <a:buNone/>
            </a:pPr>
            <a:endParaRPr lang="fi-FI" sz="1400">
              <a:latin typeface="Calibri" panose="020F0502020204030204" pitchFamily="34" charset="0"/>
              <a:cs typeface="Calibri" panose="020F0502020204030204" pitchFamily="34" charset="0"/>
            </a:endParaRPr>
          </a:p>
          <a:p>
            <a:pPr marL="0" indent="0">
              <a:lnSpc>
                <a:spcPct val="100000"/>
              </a:lnSpc>
              <a:spcBef>
                <a:spcPts val="0"/>
              </a:spcBef>
              <a:buClr>
                <a:srgbClr val="B2D0B4"/>
              </a:buClr>
              <a:buFont typeface="Arial" panose="020B0604020202020204" pitchFamily="34" charset="0"/>
              <a:buNone/>
            </a:pPr>
            <a:r>
              <a:rPr lang="fi-FI" sz="1400" b="1">
                <a:latin typeface="Calibri" panose="020F0502020204030204" pitchFamily="34" charset="0"/>
                <a:cs typeface="Calibri" panose="020F0502020204030204" pitchFamily="34" charset="0"/>
              </a:rPr>
              <a:t>Kimmo Sandberg</a:t>
            </a:r>
          </a:p>
          <a:p>
            <a:pPr marL="0" indent="0">
              <a:lnSpc>
                <a:spcPct val="100000"/>
              </a:lnSpc>
              <a:spcBef>
                <a:spcPts val="0"/>
              </a:spcBef>
              <a:buClr>
                <a:srgbClr val="B2D0B4"/>
              </a:buClr>
              <a:buFont typeface="Arial" panose="020B0604020202020204" pitchFamily="34" charset="0"/>
              <a:buNone/>
            </a:pPr>
            <a:r>
              <a:rPr lang="fi-FI" sz="1400">
                <a:latin typeface="Calibri" panose="020F0502020204030204" pitchFamily="34" charset="0"/>
                <a:cs typeface="Calibri" panose="020F0502020204030204" pitchFamily="34" charset="0"/>
              </a:rPr>
              <a:t>Rakennusinsinöörit ja –arkkitehdit RIA </a:t>
            </a:r>
          </a:p>
          <a:p>
            <a:pPr marL="0" indent="0">
              <a:lnSpc>
                <a:spcPct val="100000"/>
              </a:lnSpc>
              <a:spcBef>
                <a:spcPts val="0"/>
              </a:spcBef>
              <a:buClr>
                <a:srgbClr val="B2D0B4"/>
              </a:buClr>
              <a:buFont typeface="Arial" panose="020B0604020202020204" pitchFamily="34" charset="0"/>
              <a:buNone/>
            </a:pPr>
            <a:r>
              <a:rPr lang="fi-FI" sz="1400">
                <a:latin typeface="Calibri" panose="020F0502020204030204" pitchFamily="34" charset="0"/>
                <a:cs typeface="Calibri" panose="020F0502020204030204" pitchFamily="34" charset="0"/>
              </a:rPr>
              <a:t>www.ria.fi</a:t>
            </a:r>
          </a:p>
          <a:p>
            <a:pPr marL="0" indent="0">
              <a:lnSpc>
                <a:spcPct val="100000"/>
              </a:lnSpc>
              <a:spcBef>
                <a:spcPts val="0"/>
              </a:spcBef>
              <a:buClr>
                <a:srgbClr val="B2D0B4"/>
              </a:buClr>
              <a:buFont typeface="Arial" panose="020B0604020202020204" pitchFamily="34" charset="0"/>
              <a:buNone/>
            </a:pPr>
            <a:endParaRPr lang="fi-FI" sz="1400">
              <a:latin typeface="Calibri" panose="020F0502020204030204" pitchFamily="34" charset="0"/>
              <a:cs typeface="Calibri" panose="020F0502020204030204" pitchFamily="34" charset="0"/>
            </a:endParaRPr>
          </a:p>
          <a:p>
            <a:pPr marL="0" indent="0">
              <a:lnSpc>
                <a:spcPct val="100000"/>
              </a:lnSpc>
              <a:spcBef>
                <a:spcPts val="0"/>
              </a:spcBef>
              <a:buClr>
                <a:srgbClr val="B2D0B4"/>
              </a:buClr>
              <a:buFont typeface="Arial" panose="020B0604020202020204" pitchFamily="34" charset="0"/>
              <a:buNone/>
            </a:pPr>
            <a:r>
              <a:rPr lang="fi-FI" sz="1400" b="1">
                <a:latin typeface="Calibri" panose="020F0502020204030204" pitchFamily="34" charset="0"/>
                <a:cs typeface="Calibri" panose="020F0502020204030204" pitchFamily="34" charset="0"/>
              </a:rPr>
              <a:t>Ilkka Salo</a:t>
            </a:r>
          </a:p>
          <a:p>
            <a:pPr marL="0" indent="0">
              <a:lnSpc>
                <a:spcPct val="100000"/>
              </a:lnSpc>
              <a:spcBef>
                <a:spcPts val="0"/>
              </a:spcBef>
              <a:buClr>
                <a:srgbClr val="B2D0B4"/>
              </a:buClr>
              <a:buFont typeface="Arial" panose="020B0604020202020204" pitchFamily="34" charset="0"/>
              <a:buNone/>
            </a:pPr>
            <a:r>
              <a:rPr lang="fi-FI" sz="1400">
                <a:latin typeface="Calibri" panose="020F0502020204030204" pitchFamily="34" charset="0"/>
                <a:cs typeface="Calibri" panose="020F0502020204030204" pitchFamily="34" charset="0"/>
              </a:rPr>
              <a:t>Talotekninen teollisuus ja kauppa TALTEKA ry</a:t>
            </a:r>
          </a:p>
          <a:p>
            <a:pPr marL="0" indent="0">
              <a:lnSpc>
                <a:spcPct val="100000"/>
              </a:lnSpc>
              <a:spcBef>
                <a:spcPts val="0"/>
              </a:spcBef>
              <a:buClr>
                <a:srgbClr val="B2D0B4"/>
              </a:buClr>
              <a:buNone/>
            </a:pPr>
            <a:r>
              <a:rPr lang="fi-FI" sz="1400">
                <a:latin typeface="Calibri" panose="020F0502020204030204" pitchFamily="34" charset="0"/>
                <a:cs typeface="Calibri" panose="020F0502020204030204" pitchFamily="34" charset="0"/>
              </a:rPr>
              <a:t>www.talteka.fi</a:t>
            </a:r>
          </a:p>
          <a:p>
            <a:pPr marL="0" indent="0">
              <a:lnSpc>
                <a:spcPct val="100000"/>
              </a:lnSpc>
              <a:spcBef>
                <a:spcPts val="0"/>
              </a:spcBef>
              <a:buClr>
                <a:srgbClr val="B2D0B4"/>
              </a:buClr>
              <a:buFont typeface="Arial" panose="020B0604020202020204" pitchFamily="34" charset="0"/>
              <a:buNone/>
            </a:pPr>
            <a:endParaRPr lang="fi-FI" sz="1400">
              <a:latin typeface="Calibri" panose="020F0502020204030204" pitchFamily="34" charset="0"/>
              <a:cs typeface="Calibri" panose="020F0502020204030204" pitchFamily="34" charset="0"/>
            </a:endParaRPr>
          </a:p>
          <a:p>
            <a:pPr marL="0" indent="0">
              <a:lnSpc>
                <a:spcPct val="100000"/>
              </a:lnSpc>
              <a:spcBef>
                <a:spcPts val="0"/>
              </a:spcBef>
              <a:buClr>
                <a:srgbClr val="B2D0B4"/>
              </a:buClr>
              <a:buFont typeface="Arial" panose="020B0604020202020204" pitchFamily="34" charset="0"/>
              <a:buNone/>
            </a:pPr>
            <a:r>
              <a:rPr lang="fi-FI" sz="1400" b="1">
                <a:latin typeface="Calibri" panose="020F0502020204030204" pitchFamily="34" charset="0"/>
                <a:cs typeface="Calibri" panose="020F0502020204030204" pitchFamily="34" charset="0"/>
              </a:rPr>
              <a:t>Helena Soimakallio</a:t>
            </a:r>
          </a:p>
          <a:p>
            <a:pPr marL="0" indent="0">
              <a:lnSpc>
                <a:spcPct val="100000"/>
              </a:lnSpc>
              <a:spcBef>
                <a:spcPts val="0"/>
              </a:spcBef>
              <a:buClr>
                <a:srgbClr val="B2D0B4"/>
              </a:buClr>
              <a:buNone/>
            </a:pPr>
            <a:r>
              <a:rPr lang="fi-FI" sz="1400">
                <a:latin typeface="Calibri" panose="020F0502020204030204" pitchFamily="34" charset="0"/>
                <a:cs typeface="Calibri" panose="020F0502020204030204" pitchFamily="34" charset="0"/>
              </a:rPr>
              <a:t>Suunnittelu- ja konsultointiyritykset SKOL ry</a:t>
            </a:r>
          </a:p>
          <a:p>
            <a:pPr marL="0" indent="0">
              <a:lnSpc>
                <a:spcPct val="100000"/>
              </a:lnSpc>
              <a:spcBef>
                <a:spcPts val="0"/>
              </a:spcBef>
              <a:buClr>
                <a:srgbClr val="B2D0B4"/>
              </a:buClr>
              <a:buNone/>
            </a:pPr>
            <a:r>
              <a:rPr lang="fi-FI" sz="1400">
                <a:latin typeface="Calibri" panose="020F0502020204030204" pitchFamily="34" charset="0"/>
                <a:cs typeface="Calibri" panose="020F0502020204030204" pitchFamily="34" charset="0"/>
              </a:rPr>
              <a:t>www.skolry.fi</a:t>
            </a:r>
          </a:p>
          <a:p>
            <a:pPr marL="0" indent="0">
              <a:lnSpc>
                <a:spcPct val="100000"/>
              </a:lnSpc>
              <a:spcBef>
                <a:spcPts val="0"/>
              </a:spcBef>
              <a:buNone/>
            </a:pPr>
            <a:endParaRPr lang="fi-FI" sz="1600">
              <a:latin typeface="Calibri" panose="020F0502020204030204" pitchFamily="34" charset="0"/>
              <a:cs typeface="Calibri" panose="020F0502020204030204" pitchFamily="34" charset="0"/>
            </a:endParaRPr>
          </a:p>
          <a:p>
            <a:pPr marL="0" indent="0">
              <a:lnSpc>
                <a:spcPct val="100000"/>
              </a:lnSpc>
              <a:spcBef>
                <a:spcPts val="0"/>
              </a:spcBef>
              <a:buNone/>
            </a:pPr>
            <a:r>
              <a:rPr lang="fi-FI" sz="1400" b="1">
                <a:latin typeface="Calibri" panose="020F0502020204030204" pitchFamily="34" charset="0"/>
                <a:cs typeface="Calibri" panose="020F0502020204030204" pitchFamily="34" charset="0"/>
              </a:rPr>
              <a:t>Janne Tähtikunnas</a:t>
            </a:r>
          </a:p>
          <a:p>
            <a:pPr marL="0" indent="0">
              <a:lnSpc>
                <a:spcPct val="100000"/>
              </a:lnSpc>
              <a:spcBef>
                <a:spcPts val="0"/>
              </a:spcBef>
              <a:buNone/>
            </a:pPr>
            <a:r>
              <a:rPr lang="fi-FI" sz="1400">
                <a:latin typeface="Calibri" panose="020F0502020204030204" pitchFamily="34" charset="0"/>
                <a:cs typeface="Calibri" panose="020F0502020204030204" pitchFamily="34" charset="0"/>
              </a:rPr>
              <a:t>RIL ry</a:t>
            </a:r>
          </a:p>
          <a:p>
            <a:pPr marL="0" indent="0">
              <a:lnSpc>
                <a:spcPct val="100000"/>
              </a:lnSpc>
              <a:spcBef>
                <a:spcPts val="0"/>
              </a:spcBef>
              <a:buNone/>
            </a:pPr>
            <a:r>
              <a:rPr lang="fi-FI" sz="1400">
                <a:latin typeface="Calibri" panose="020F0502020204030204" pitchFamily="34" charset="0"/>
                <a:cs typeface="Calibri" panose="020F0502020204030204" pitchFamily="34" charset="0"/>
              </a:rPr>
              <a:t>www.ril.fi</a:t>
            </a:r>
          </a:p>
          <a:p>
            <a:pPr marL="0" indent="0">
              <a:buFont typeface="Arial" panose="020B0604020202020204" pitchFamily="34" charset="0"/>
              <a:buNone/>
            </a:pPr>
            <a:endParaRPr lang="fi-FI" sz="1600"/>
          </a:p>
        </p:txBody>
      </p:sp>
      <p:pic>
        <p:nvPicPr>
          <p:cNvPr id="2" name="Kuva 3">
            <a:extLst>
              <a:ext uri="{FF2B5EF4-FFF2-40B4-BE49-F238E27FC236}">
                <a16:creationId xmlns:a16="http://schemas.microsoft.com/office/drawing/2014/main" id="{DC4B3D1A-14F6-0DDD-C2FA-91E8B4CEFAC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7332" y="795295"/>
            <a:ext cx="520597" cy="465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711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IRA pohjat">
  <a:themeElements>
    <a:clrScheme name="Mukautettu 1">
      <a:dk1>
        <a:sysClr val="windowText" lastClr="000000"/>
      </a:dk1>
      <a:lt1>
        <a:sysClr val="window" lastClr="FFFFFF"/>
      </a:lt1>
      <a:dk2>
        <a:srgbClr val="006B9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smtClean="0">
            <a:solidFill>
              <a:srgbClr val="C0504D"/>
            </a:solidFill>
          </a:defRPr>
        </a:defPPr>
      </a:lstStyle>
    </a:txDef>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D4E633B169EC45A02BE59AF9C4DE86" ma:contentTypeVersion="11" ma:contentTypeDescription="Create a new document." ma:contentTypeScope="" ma:versionID="71f246bc1833626528262156a0f0dfe7">
  <xsd:schema xmlns:xsd="http://www.w3.org/2001/XMLSchema" xmlns:xs="http://www.w3.org/2001/XMLSchema" xmlns:p="http://schemas.microsoft.com/office/2006/metadata/properties" xmlns:ns2="c8d7a351-c5bb-4f2c-af13-11a2411a420a" xmlns:ns3="6a394d86-58ba-4843-8520-bd8be8aca8f4" targetNamespace="http://schemas.microsoft.com/office/2006/metadata/properties" ma:root="true" ma:fieldsID="a6917c373f1763885876c8cf25972eb0" ns2:_="" ns3:_="">
    <xsd:import namespace="c8d7a351-c5bb-4f2c-af13-11a2411a420a"/>
    <xsd:import namespace="6a394d86-58ba-4843-8520-bd8be8aca8f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d7a351-c5bb-4f2c-af13-11a2411a42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2b0897a-976a-40fc-9eb3-43b30155ff6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a394d86-58ba-4843-8520-bd8be8aca8f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4861c0b7-ebb2-47f7-bc08-3be86075a871}" ma:internalName="TaxCatchAll" ma:showField="CatchAllData" ma:web="6a394d86-58ba-4843-8520-bd8be8aca8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8d7a351-c5bb-4f2c-af13-11a2411a420a">
      <Terms xmlns="http://schemas.microsoft.com/office/infopath/2007/PartnerControls"/>
    </lcf76f155ced4ddcb4097134ff3c332f>
    <TaxCatchAll xmlns="6a394d86-58ba-4843-8520-bd8be8aca8f4" xsi:nil="true"/>
  </documentManagement>
</p:properties>
</file>

<file path=customXml/itemProps1.xml><?xml version="1.0" encoding="utf-8"?>
<ds:datastoreItem xmlns:ds="http://schemas.openxmlformats.org/officeDocument/2006/customXml" ds:itemID="{2994B1D4-E800-4440-A2FB-A45DD6A565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d7a351-c5bb-4f2c-af13-11a2411a420a"/>
    <ds:schemaRef ds:uri="6a394d86-58ba-4843-8520-bd8be8aca8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463EEE-C539-4B15-A8CF-716C196B0A3E}">
  <ds:schemaRefs>
    <ds:schemaRef ds:uri="http://schemas.microsoft.com/sharepoint/v3/contenttype/forms"/>
  </ds:schemaRefs>
</ds:datastoreItem>
</file>

<file path=customXml/itemProps3.xml><?xml version="1.0" encoding="utf-8"?>
<ds:datastoreItem xmlns:ds="http://schemas.openxmlformats.org/officeDocument/2006/customXml" ds:itemID="{A324CBCB-A21D-4CB4-88E0-2D78F3A1C568}">
  <ds:schemaRefs>
    <ds:schemaRef ds:uri="http://schemas.microsoft.com/office/2006/documentManagement/types"/>
    <ds:schemaRef ds:uri="http://purl.org/dc/dcmityp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c8d7a351-c5bb-4f2c-af13-11a2411a420a"/>
    <ds:schemaRef ds:uri="http://purl.org/dc/terms/"/>
    <ds:schemaRef ds:uri="6a394d86-58ba-4843-8520-bd8be8aca8f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1917</Words>
  <Application>Microsoft Office PowerPoint</Application>
  <PresentationFormat>Laajakuva</PresentationFormat>
  <Paragraphs>136</Paragraphs>
  <Slides>9</Slides>
  <Notes>3</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9</vt:i4>
      </vt:variant>
    </vt:vector>
  </HeadingPairs>
  <TitlesOfParts>
    <vt:vector size="15" baseType="lpstr">
      <vt:lpstr>Arial</vt:lpstr>
      <vt:lpstr>Calibri</vt:lpstr>
      <vt:lpstr>Calibri Light</vt:lpstr>
      <vt:lpstr>Verdana</vt:lpstr>
      <vt:lpstr>Office-teema</vt:lpstr>
      <vt:lpstr>KIRA pohjat</vt:lpstr>
      <vt:lpstr>KIRA-foorumin hallitusohjelmatavoitteet 2023  Yhteistyöllä pystymme parempaan</vt:lpstr>
      <vt:lpstr>Sisältö</vt:lpstr>
      <vt:lpstr>Yhteistyöllä pystymme parempaan</vt:lpstr>
      <vt:lpstr>KIRA-foorumin hallitusohjelmatavoitteet 2023</vt:lpstr>
      <vt:lpstr>Pitkäjänteisillä asuntopäätöksillä riittävästi asuntoja</vt:lpstr>
      <vt:lpstr>Osaajat KIRA-alan kasvun vauhdittajina</vt:lpstr>
      <vt:lpstr>Kestävää kasvua vihreällä siirtymällä</vt:lpstr>
      <vt:lpstr>Saavutettavuutta kestävällä liikennejärjestelmällä</vt:lpstr>
      <vt:lpstr>KIRA-foorumin jäsenet ja lisätietoja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OTSIKKO  Alaotsikko</dc:title>
  <dc:creator>Heini Rask</dc:creator>
  <cp:lastModifiedBy>Rask Heini</cp:lastModifiedBy>
  <cp:revision>1</cp:revision>
  <cp:lastPrinted>2022-11-07T14:16:13Z</cp:lastPrinted>
  <dcterms:created xsi:type="dcterms:W3CDTF">2022-08-25T13:19:36Z</dcterms:created>
  <dcterms:modified xsi:type="dcterms:W3CDTF">2022-11-30T13:37:09Z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0x01010093D4E633B169EC45A02BE59AF9C4DE86</vt:lpwstr>
  </property>
  <property fmtid="{D5CDD505-2E9C-101B-9397-08002B2CF9AE}" pid="3" name="MediaServiceImageTags">
    <vt:lpwstr/>
  </property>
</Properties>
</file>