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711" r:id="rId5"/>
  </p:sldMasterIdLst>
  <p:notesMasterIdLst>
    <p:notesMasterId r:id="rId14"/>
  </p:notesMasterIdLst>
  <p:sldIdLst>
    <p:sldId id="266" r:id="rId6"/>
    <p:sldId id="413" r:id="rId7"/>
    <p:sldId id="464" r:id="rId8"/>
    <p:sldId id="260" r:id="rId9"/>
    <p:sldId id="265" r:id="rId10"/>
    <p:sldId id="462" r:id="rId11"/>
    <p:sldId id="437" r:id="rId12"/>
    <p:sldId id="267" r:id="rId13"/>
  </p:sldIdLst>
  <p:sldSz cx="12192000" cy="6858000"/>
  <p:notesSz cx="12192000" cy="6858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93C504-FE73-F912-B28B-FAAC74CC0C73}" name="Aaltonen Antti" initials="AA" userId="S::antti.aaltonen@rakennusteollisuus.fi::8c168714-6845-4348-b7e7-234cc0130bb6" providerId="AD"/>
  <p188:author id="{5F0A3415-E702-8F79-F943-467ABA82B5AB}" name="Tommi Arola" initials="TA" userId="S::tommi.arola_rakennustieto.fi#ext#@elinkeinoelama.onmicrosoft.com::d103cc9c-8ef5-4d7e-87f4-2aba105edabf" providerId="AD"/>
  <p188:author id="{5D1A882D-F009-958D-9B60-FC4F68C08925}" name="Kaaresvirta-Huhta Pauliina" initials="KHP" userId="S::pauliina.kaaresvirta-huhta@rakennusteollisuus.fi::3b77fb65-bc26-4ea2-8c6a-c70e244848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B13"/>
    <a:srgbClr val="F2452D"/>
    <a:srgbClr val="D8B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88"/>
    <p:restoredTop sz="77238"/>
  </p:normalViewPr>
  <p:slideViewPr>
    <p:cSldViewPr snapToGrid="0">
      <p:cViewPr varScale="1">
        <p:scale>
          <a:sx n="66" d="100"/>
          <a:sy n="66" d="100"/>
        </p:scale>
        <p:origin x="224" y="4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40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27.jpe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oitus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4490A02-6E83-9E42-A1AC-028E782AB223}"/>
              </a:ext>
            </a:extLst>
          </p:cNvPr>
          <p:cNvSpPr/>
          <p:nvPr userDrawn="1"/>
        </p:nvSpPr>
        <p:spPr>
          <a:xfrm>
            <a:off x="9149595" y="0"/>
            <a:ext cx="304240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3200">
              <a:highlight>
                <a:srgbClr val="FFFF00"/>
              </a:highligh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547CFA-23BB-EA40-9111-F56C1BE5D7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27" y="0"/>
            <a:ext cx="436227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B5B563-B0BC-3E46-BFA8-5CF19F759F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597" y="227266"/>
            <a:ext cx="4024986" cy="893737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7EC4E50A-C123-2044-804B-06777C87E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3" y="1701801"/>
            <a:ext cx="7495294" cy="3059893"/>
          </a:xfrm>
        </p:spPr>
        <p:txBody>
          <a:bodyPr anchor="b" anchorCtr="0"/>
          <a:lstStyle>
            <a:lvl1pPr>
              <a:defRPr sz="5299"/>
            </a:lvl1pPr>
          </a:lstStyle>
          <a:p>
            <a:r>
              <a:rPr lang="en-US"/>
              <a:t>&lt;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&gt;</a:t>
            </a:r>
            <a:endParaRPr lang="fi-FI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AAC290-F4F1-0148-A97A-E1ED601A8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397113"/>
            <a:ext cx="7495294" cy="1105289"/>
          </a:xfrm>
        </p:spPr>
        <p:txBody>
          <a:bodyPr lIns="0">
            <a:normAutofit/>
          </a:bodyPr>
          <a:lstStyle>
            <a:lvl1pPr marL="0" indent="0">
              <a:buNone/>
              <a:defRPr sz="2100">
                <a:latin typeface="+mn-lt"/>
              </a:defRPr>
            </a:lvl1pPr>
          </a:lstStyle>
          <a:p>
            <a:r>
              <a:rPr lang="fi-FI"/>
              <a:t>&lt;Lisää esittäjän ja tilaisuuden tiedot&gt;</a:t>
            </a:r>
          </a:p>
        </p:txBody>
      </p:sp>
    </p:spTree>
    <p:extLst>
      <p:ext uri="{BB962C8B-B14F-4D97-AF65-F5344CB8AC3E}">
        <p14:creationId xmlns:p14="http://schemas.microsoft.com/office/powerpoint/2010/main" val="4128015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vasemmall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8906C-FEED-5845-8A00-FDA383885A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2B0EA-8EA2-CF48-9F00-118760EF5E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431CC-1005-1546-8B67-999C1C0424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12E75C-AC2A-3240-9016-8287C2135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8"/>
            <a:ext cx="9842500" cy="90275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8A58F7D-7358-F840-A60B-7F39C2D78FB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4434" y="1701800"/>
            <a:ext cx="5522384" cy="4464051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kuva napsauttamalla&gt;</a:t>
            </a:r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FE74B0-59CA-9548-9F45-F11BAE84D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429" b="1456"/>
          <a:stretch/>
        </p:blipFill>
        <p:spPr>
          <a:xfrm>
            <a:off x="10579101" y="-1"/>
            <a:ext cx="1612900" cy="6858001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AAC20D3-57EE-7F45-9B3B-D6F49A7C07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6001" y="1701800"/>
            <a:ext cx="4080933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183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Oikealla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F968F-A337-EE4E-BCBF-6E82EC126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903FA-3BB7-D14B-B568-81B7FBF12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AC801-B285-3241-977B-3A581B64F9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90CAC-7E23-B347-8C7F-8A27388175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9BCDE032-6248-6943-851D-B04E7C81E77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34" y="2139924"/>
            <a:ext cx="5522384" cy="40259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AADF97E4-AE8D-4245-A6CB-6C78F5A3957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1" y="2139924"/>
            <a:ext cx="4080933" cy="402592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kuva napsauttamalla&gt;</a:t>
            </a:r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F91F4-0E17-A34D-8E46-2910727DDC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429" b="1456"/>
          <a:stretch/>
        </p:blipFill>
        <p:spPr>
          <a:xfrm>
            <a:off x="10579101" y="-1"/>
            <a:ext cx="16129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32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Oikeall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903FA-3BB7-D14B-B568-81B7FBF12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AC801-B285-3241-977B-3A581B64F9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90CAC-7E23-B347-8C7F-8A27388175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F91F4-0E17-A34D-8E46-2910727DDC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429" b="1456"/>
          <a:stretch/>
        </p:blipFill>
        <p:spPr>
          <a:xfrm>
            <a:off x="10579101" y="-1"/>
            <a:ext cx="1612900" cy="68580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BC72D7D-0B51-E646-AF3F-3CFD743631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7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8A085E6-5C0D-3D42-8271-088F462C23F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34" y="1701800"/>
            <a:ext cx="5522384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160DF28A-7A8B-8F48-838C-31D4FB5648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1" y="1701800"/>
            <a:ext cx="4080933" cy="4464051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kuva napsauttamalla&gt;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3067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so kuva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4" y="2139926"/>
            <a:ext cx="9842501" cy="4025927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6B1B8-0808-4D45-848E-696C4DDE9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5A54B-2ABA-D84D-8182-B93C11AFA5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5868C-531E-CC4A-BC98-C0E89E4423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186BC-6495-BF4C-B323-F4B24782EA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1B9EC0-23CB-6340-9D33-30EA3F347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429" b="1456"/>
          <a:stretch/>
        </p:blipFill>
        <p:spPr>
          <a:xfrm>
            <a:off x="10579101" y="-1"/>
            <a:ext cx="16129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07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so kuv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4" y="1701800"/>
            <a:ext cx="9842501" cy="4464051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6B1B8-0808-4D45-848E-696C4DDE9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8"/>
            <a:ext cx="9842500" cy="90275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5A54B-2ABA-D84D-8182-B93C11AFA5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5868C-531E-CC4A-BC98-C0E89E4423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186BC-6495-BF4C-B323-F4B24782EA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1B9EC0-23CB-6340-9D33-30EA3F347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429" b="1456"/>
          <a:stretch/>
        </p:blipFill>
        <p:spPr>
          <a:xfrm>
            <a:off x="10579101" y="-1"/>
            <a:ext cx="16129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35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isikko_Isko_kuva_kuvateksti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4" y="2139924"/>
            <a:ext cx="9842501" cy="3236712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08FE-8888-5246-9F76-2680F44A1F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2DF2-064F-1440-90E1-4D49F2199F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9C3FF-120F-3448-8B23-49175ABC9B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AEBAE7-A83B-3942-8C13-C09B4CB143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434" y="5573487"/>
            <a:ext cx="9842500" cy="59236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/>
            </a:lvl1pPr>
          </a:lstStyle>
          <a:p>
            <a:pPr lv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04BD48-B974-DF48-A114-D3C2147B9F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429" b="1456"/>
          <a:stretch/>
        </p:blipFill>
        <p:spPr>
          <a:xfrm>
            <a:off x="10579101" y="-1"/>
            <a:ext cx="1612900" cy="685800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5933274-A86A-B64D-8075-E04AFF2ED8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6"/>
            <a:ext cx="9842500" cy="1336673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8429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isikko_Isko_kuva_kuvateksti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4" y="1701801"/>
            <a:ext cx="9842501" cy="3674836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08FE-8888-5246-9F76-2680F44A1F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2DF2-064F-1440-90E1-4D49F2199F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9C3FF-120F-3448-8B23-49175ABC9B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AEBAE7-A83B-3942-8C13-C09B4CB143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434" y="5573487"/>
            <a:ext cx="9842500" cy="59236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04BD48-B974-DF48-A114-D3C2147B9F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429" b="1456"/>
          <a:stretch/>
        </p:blipFill>
        <p:spPr>
          <a:xfrm>
            <a:off x="10579101" y="-1"/>
            <a:ext cx="1612900" cy="685800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5933274-A86A-B64D-8075-E04AFF2ED8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7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394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2 riviä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329493" y="-1"/>
            <a:ext cx="2492820" cy="3856384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on perustekstidia, jota tulee käyttää aina kun mahdollista.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Myös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kaksipalstaiset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 tekstidiat ovat suositeltavia.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Näiden oikeassa laidassa olevat graafiset elementit tekevät esityksen ilmeestä tunnistettavan ja johdonmukaisen.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Muuta tarvittaessa alatunnisteen tietoihin organisaatiosi nimi valitsemalla valikosta Lisää &gt; Ylä- ja alatunniste.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esityksissä sivunumeroita ja päivämäärää, jotka on valmiiksi asetettu alatunnisteen tietoihin.</a:t>
            </a:r>
          </a:p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fi-FI" sz="1333" b="0" i="0" u="none" strike="noStrike" kern="1200" cap="none" spc="0" normalizeH="0" baseline="0" noProof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BBCBA-ADED-9D43-82E8-6A12B70A8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AF3D2-0CCA-924D-BCED-7E0A6E98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27ECC-EC61-2F44-939C-5B41748E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02F8C-7C17-A348-893A-39F41A41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73718DE-04D0-2543-B468-F97A6BDD8B5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34" y="2133601"/>
            <a:ext cx="98425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1FCD2B-23D6-D84E-A8C4-AA6CD4FF05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7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677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329493" y="-1"/>
            <a:ext cx="2492820" cy="3856384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on perustekstidia, jota tulee käyttää aina kun mahdollista.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Myös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kaksipalstaiset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 tekstidiat ovat suositeltavia.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Näiden oikeassa laidassa olevat graafiset elementit tekevät esityksen ilmeestä tunnistettavan ja johdonmukaisen.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Muuta tarvittaessa alatunnisteen tietoihin organisaatiosi nimi valitsemalla valikosta Lisää &gt; Ylä- ja alatunniste.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esityksissä sivunumeroita ja päivämäärää, jotka on valmiiksi asetettu alatunnisteen tietoihin.</a:t>
            </a:r>
          </a:p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fi-FI" sz="1333" b="0" i="0" u="none" strike="noStrike" kern="1200" cap="none" spc="0" normalizeH="0" baseline="0" noProof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AF3D2-0CCA-924D-BCED-7E0A6E98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27ECC-EC61-2F44-939C-5B41748E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02F8C-7C17-A348-893A-39F41A41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1D3265-B181-FF49-9159-C456EF500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7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33F5B55-A33A-534E-B852-406E31E7EE2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34" y="1701800"/>
            <a:ext cx="9842500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EB6A67-DF18-E842-A035-245004F40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2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677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_2_sisältöpalstaa 2 riviä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451ADC-3BA1-FA45-A410-75230DEF1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142" y="365126"/>
            <a:ext cx="9845794" cy="1336673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15DAC1-6750-6D4C-B407-2BAA1F94BE2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8668" y="2133601"/>
            <a:ext cx="4774832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95B9F7E-7414-E145-A9DE-987A1564B51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2920" y="2133601"/>
            <a:ext cx="4764014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486526-8511-F043-B51E-74AD1579E2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3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Aloitus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169E23-3330-3C4B-928D-A989B7275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8" y="224346"/>
            <a:ext cx="4123499" cy="9188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5FC308-B8EF-DD4A-8914-00832F65F956}"/>
              </a:ext>
            </a:extLst>
          </p:cNvPr>
          <p:cNvSpPr/>
          <p:nvPr userDrawn="1"/>
        </p:nvSpPr>
        <p:spPr>
          <a:xfrm>
            <a:off x="9149593" y="0"/>
            <a:ext cx="30424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320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D6C193-FEC4-4846-8506-8BB8C60D78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9726" y="0"/>
            <a:ext cx="4362274" cy="6858000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870CB1AB-D5B9-9F4D-9329-62D3962052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1701801"/>
            <a:ext cx="5522384" cy="3059893"/>
          </a:xfrm>
        </p:spPr>
        <p:txBody>
          <a:bodyPr anchor="b" anchorCtr="0"/>
          <a:lstStyle>
            <a:lvl1pPr>
              <a:defRPr sz="5299">
                <a:solidFill>
                  <a:schemeClr val="bg1"/>
                </a:solidFill>
              </a:defRPr>
            </a:lvl1pPr>
          </a:lstStyle>
          <a:p>
            <a:r>
              <a:rPr lang="en-US"/>
              <a:t>&lt;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&gt;</a:t>
            </a:r>
            <a:endParaRPr lang="fi-FI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534D5EC-DD74-894E-9D56-CBF405A7CC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5397113"/>
            <a:ext cx="5522384" cy="1105289"/>
          </a:xfrm>
        </p:spPr>
        <p:txBody>
          <a:bodyPr lIns="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esittäjän ja tilaisuuden tiedot&gt;</a:t>
            </a:r>
          </a:p>
        </p:txBody>
      </p:sp>
    </p:spTree>
    <p:extLst>
      <p:ext uri="{BB962C8B-B14F-4D97-AF65-F5344CB8AC3E}">
        <p14:creationId xmlns:p14="http://schemas.microsoft.com/office/powerpoint/2010/main" val="270527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_2_sisältöpalstaa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3DB15D82-F2D8-534F-9351-387404A1A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7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9FA7D81-E7A9-3845-93C4-96725698555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35" y="1701800"/>
            <a:ext cx="4771540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5C5A8EB1-3CF4-0443-83C9-95FBCDEE1E6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05394" y="1701800"/>
            <a:ext cx="4771540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787564-CE63-2749-839B-F93F0C705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kuva vasemmalla 2 riviä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8906C-FEED-5845-8A00-FDA383885A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2B0EA-8EA2-CF48-9F00-118760EF5E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431CC-1005-1546-8B67-999C1C0424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12E75C-AC2A-3240-9016-8287C2135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8A58F7D-7358-F840-A60B-7F39C2D78FB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4434" y="2139924"/>
            <a:ext cx="5522384" cy="402592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kuva napsauttamalla&gt;</a:t>
            </a:r>
            <a:endParaRPr lang="fi-FI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AAC20D3-57EE-7F45-9B3B-D6F49A7C07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6001" y="2139924"/>
            <a:ext cx="4080933" cy="40259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147607-4125-4F4E-9369-7C1ACD8985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57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kuva vasemmalla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8906C-FEED-5845-8A00-FDA383885A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2B0EA-8EA2-CF48-9F00-118760EF5E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431CC-1005-1546-8B67-999C1C0424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12E75C-AC2A-3240-9016-8287C2135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8"/>
            <a:ext cx="9842500" cy="90275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8A58F7D-7358-F840-A60B-7F39C2D78FB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4434" y="1701800"/>
            <a:ext cx="5522384" cy="4464051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kuva napsauttamalla&gt;</a:t>
            </a:r>
            <a:endParaRPr lang="fi-FI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AAC20D3-57EE-7F45-9B3B-D6F49A7C07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6001" y="1701800"/>
            <a:ext cx="4080933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5C1A90-8B94-084B-A899-CD369C5B37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98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kuva Oikealla 2 riviä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F968F-A337-EE4E-BCBF-6E82EC126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903FA-3BB7-D14B-B568-81B7FBF12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AC801-B285-3241-977B-3A581B64F9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90CAC-7E23-B347-8C7F-8A27388175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9BCDE032-6248-6943-851D-B04E7C81E77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34" y="2139924"/>
            <a:ext cx="5522384" cy="40259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AADF97E4-AE8D-4245-A6CB-6C78F5A3957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1" y="2139924"/>
            <a:ext cx="4080933" cy="402592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kuva napsauttamalla&gt;</a:t>
            </a:r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94970E-64F5-F94C-BDC7-37F606055B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35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kuva Oikealla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903FA-3BB7-D14B-B568-81B7FBF12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AC801-B285-3241-977B-3A581B64F9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90CAC-7E23-B347-8C7F-8A27388175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C72D7D-0B51-E646-AF3F-3CFD743631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7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8A085E6-5C0D-3D42-8271-088F462C23F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34" y="1701800"/>
            <a:ext cx="5522384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160DF28A-7A8B-8F48-838C-31D4FB5648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1" y="1701800"/>
            <a:ext cx="4080933" cy="4464051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kuva napsauttamalla&gt;</a:t>
            </a:r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DADB09-8744-1145-BDDB-115EB0C8F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62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Iso kuva 2 riviä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4" y="2139926"/>
            <a:ext cx="9842501" cy="4025927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6B1B8-0808-4D45-848E-696C4DDE9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5A54B-2ABA-D84D-8182-B93C11AFA5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5868C-531E-CC4A-BC98-C0E89E4423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186BC-6495-BF4C-B323-F4B24782EA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BF3DF3-B09C-DE43-B906-25C72A4EEB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32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Iso kuva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4" y="1701800"/>
            <a:ext cx="9842501" cy="4464051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6B1B8-0808-4D45-848E-696C4DDE9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8"/>
            <a:ext cx="9842500" cy="90275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5A54B-2ABA-D84D-8182-B93C11AFA5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5868C-531E-CC4A-BC98-C0E89E4423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186BC-6495-BF4C-B323-F4B24782EA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2A5C5B-8C3D-924D-8F18-08FCBA946B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18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isikko_Isko_kuva_kuvateksti 2 _kapea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4" y="2139924"/>
            <a:ext cx="9842501" cy="3236712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08FE-8888-5246-9F76-2680F44A1F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2DF2-064F-1440-90E1-4D49F2199F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9C3FF-120F-3448-8B23-49175ABC9B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AEBAE7-A83B-3942-8C13-C09B4CB143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434" y="5573487"/>
            <a:ext cx="9842500" cy="59236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933274-A86A-B64D-8075-E04AFF2ED8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6"/>
            <a:ext cx="9842500" cy="1336673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665863-C5E5-664A-A74C-6AD764BCF7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79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isikko_Isko_kuva_kuvateksti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4" y="1701801"/>
            <a:ext cx="9842501" cy="3674836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08FE-8888-5246-9F76-2680F44A1F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2DF2-064F-1440-90E1-4D49F2199F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9C3FF-120F-3448-8B23-49175ABC9B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AEBAE7-A83B-3942-8C13-C09B4CB143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434" y="5573487"/>
            <a:ext cx="9842500" cy="59236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933274-A86A-B64D-8075-E04AFF2ED8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7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E9A7F7-253C-B142-8C3E-18BD4AF392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6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, avainsan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329493" y="-1"/>
            <a:ext cx="2492820" cy="1126436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diatyyppi on tarkoitettu esityksen johtoajatusten esittämiseen.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56882-7BDD-E044-918C-9ED145132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909" y="1"/>
            <a:ext cx="1454092" cy="686466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B4C5EE-81C9-D345-9E51-F1D29D30E7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34" y="2133601"/>
            <a:ext cx="9837151" cy="4032251"/>
          </a:xfrm>
        </p:spPr>
        <p:txBody>
          <a:bodyPr anchor="t">
            <a:normAutofit/>
          </a:bodyPr>
          <a:lstStyle>
            <a:lvl1pPr algn="l">
              <a:lnSpc>
                <a:spcPts val="7732"/>
              </a:lnSpc>
              <a:defRPr sz="8199" b="1" cap="all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&lt;Lisää otsikko&gt;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B1D87-0EE3-504B-983A-AB76325205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2" y="221846"/>
            <a:ext cx="4123499" cy="9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2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oitusdia_kape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6ADB5C2-738D-9C47-96A3-4BBF1239C8A4}"/>
              </a:ext>
            </a:extLst>
          </p:cNvPr>
          <p:cNvSpPr/>
          <p:nvPr userDrawn="1"/>
        </p:nvSpPr>
        <p:spPr>
          <a:xfrm>
            <a:off x="11716692" y="0"/>
            <a:ext cx="4753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3200">
              <a:highlight>
                <a:srgbClr val="FFFF00"/>
              </a:highlight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12329493" y="-3"/>
            <a:ext cx="2492820" cy="306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Jos haluat vaihtaa aloitussivulle kuvan, käytä tätä pohjaa.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Napsauta hiiren oikealla painikkeella dian oikeassa laidassa sijaitsevaa kuvaa ja valitse ”Muuta kuva”.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Voit hakea mieleisesi kuvan P:lle tallennettavasta valikoimasta valmiiksi käsiteltyjä kuvia.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Etusivun kuvakokonaisuus muodostuu aina kolmesta suunnikkaasta, älä käytä tässä muunlaisia kuvia.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860428-2DAA-0E4D-8FF0-E464C3523A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6" y="494251"/>
            <a:ext cx="4024986" cy="8937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C62A25-A270-1849-BEEB-3375079E51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8560C9-8F4E-A543-BEA3-AAD31F939663}"/>
              </a:ext>
            </a:extLst>
          </p:cNvPr>
          <p:cNvSpPr/>
          <p:nvPr userDrawn="1"/>
        </p:nvSpPr>
        <p:spPr>
          <a:xfrm>
            <a:off x="9149590" y="290820"/>
            <a:ext cx="2567102" cy="63197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3200">
              <a:highlight>
                <a:srgbClr val="FFFF00"/>
              </a:highlight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101833" y="361243"/>
            <a:ext cx="5614859" cy="6141156"/>
          </a:xfrm>
        </p:spPr>
        <p:txBody>
          <a:bodyPr>
            <a:normAutofit/>
          </a:bodyPr>
          <a:lstStyle>
            <a:lvl1pPr>
              <a:defRPr sz="2133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</a:t>
            </a:r>
            <a:r>
              <a:rPr lang="fi-FI" err="1"/>
              <a:t>napsautamalla</a:t>
            </a:r>
            <a:r>
              <a:rPr lang="fi-FI"/>
              <a:t>&gt;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E23A46-601D-9C4A-AB55-1D7704B630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8" y="224346"/>
            <a:ext cx="4123499" cy="918859"/>
          </a:xfrm>
          <a:prstGeom prst="rect">
            <a:avLst/>
          </a:prstGeom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3779013-36B5-CA4E-8720-3EEF66975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1701801"/>
            <a:ext cx="5522384" cy="3059893"/>
          </a:xfrm>
        </p:spPr>
        <p:txBody>
          <a:bodyPr anchor="b" anchorCtr="0"/>
          <a:lstStyle>
            <a:lvl1pPr>
              <a:defRPr sz="5299">
                <a:solidFill>
                  <a:schemeClr val="bg1"/>
                </a:solidFill>
              </a:defRPr>
            </a:lvl1pPr>
          </a:lstStyle>
          <a:p>
            <a:r>
              <a:rPr lang="en-US"/>
              <a:t>&lt;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&gt;</a:t>
            </a:r>
            <a:endParaRPr lang="fi-FI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15A7273-0B96-814F-AAA4-FB69198DAD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5397113"/>
            <a:ext cx="5522384" cy="1105289"/>
          </a:xfrm>
        </p:spPr>
        <p:txBody>
          <a:bodyPr lIns="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esittäjän ja tilaisuuden tiedot&gt;</a:t>
            </a:r>
          </a:p>
        </p:txBody>
      </p:sp>
    </p:spTree>
    <p:extLst>
      <p:ext uri="{BB962C8B-B14F-4D97-AF65-F5344CB8AC3E}">
        <p14:creationId xmlns:p14="http://schemas.microsoft.com/office/powerpoint/2010/main" val="32932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ohdantosiv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435" y="2133601"/>
            <a:ext cx="9840845" cy="4032251"/>
          </a:xfrm>
        </p:spPr>
        <p:txBody>
          <a:bodyPr anchor="b">
            <a:normAutofit/>
          </a:bodyPr>
          <a:lstStyle>
            <a:lvl1pPr algn="l">
              <a:lnSpc>
                <a:spcPts val="7679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&lt;Lisää otsikko&gt;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2329493" y="-1"/>
            <a:ext cx="2492820" cy="2088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Johdantosivua voit käyttää välilehtenä jakaaksesi esityksesi osiin.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Johdantosivuksi sopii myös suurikokoisella kuvalla varustettu diatyyppi, mutta älä yhdistä samaan esitykseen kahta erilaista johdantosivutyyppiä.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71418F-00FE-E644-9F3D-18220DE386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909" y="1"/>
            <a:ext cx="1454092" cy="6864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0D39AA-C316-7748-9073-4A096F9B98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2" y="221846"/>
            <a:ext cx="4123499" cy="9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1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dea, avainsana_kape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329493" y="-1"/>
            <a:ext cx="2492820" cy="1126436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diatyyppi on tarkoitettu esityksen johtoajatusten esittämiseen.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B4C5EE-81C9-D345-9E51-F1D29D30E7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34" y="2133601"/>
            <a:ext cx="9837151" cy="4032251"/>
          </a:xfrm>
        </p:spPr>
        <p:txBody>
          <a:bodyPr anchor="t">
            <a:normAutofit/>
          </a:bodyPr>
          <a:lstStyle>
            <a:lvl1pPr algn="l">
              <a:lnSpc>
                <a:spcPts val="7732"/>
              </a:lnSpc>
              <a:defRPr sz="8199" b="1" cap="all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&lt;Lisää otsikko&gt;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B1D87-0EE3-504B-983A-AB76325205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2" y="221846"/>
            <a:ext cx="4123499" cy="918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1642E3-4AFD-3846-95E2-697A039DF7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04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Johdantosivu_kape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435" y="2133601"/>
            <a:ext cx="9840845" cy="4032251"/>
          </a:xfrm>
        </p:spPr>
        <p:txBody>
          <a:bodyPr anchor="b">
            <a:normAutofit/>
          </a:bodyPr>
          <a:lstStyle>
            <a:lvl1pPr algn="l">
              <a:lnSpc>
                <a:spcPts val="7679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&lt;Lisää otsikko&gt;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2329493" y="-1"/>
            <a:ext cx="2492820" cy="2088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Johdantosivua voit käyttää välilehtenä jakaaksesi esityksesi osiin.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Johdantosivuksi sopii myös suurikokoisella kuvalla varustettu diatyyppi, mutta älä yhdistä samaan esitykseen kahta erilaista johdantosivutyyppiä.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0D39AA-C316-7748-9073-4A096F9B9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2" y="221846"/>
            <a:ext cx="4123499" cy="918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F2A3BE-4A9E-AE44-A5C8-235C414BB4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6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4918" y="2133600"/>
            <a:ext cx="9362016" cy="1295400"/>
          </a:xfrm>
        </p:spPr>
        <p:txBody>
          <a:bodyPr anchor="ctr">
            <a:normAutofit/>
          </a:bodyPr>
          <a:lstStyle>
            <a:lvl1pPr algn="ctr">
              <a:lnSpc>
                <a:spcPts val="7679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&lt;Lisää tekstiä&gt;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2329493" y="2"/>
            <a:ext cx="2492820" cy="1338471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Voit päättää esityksesi tähän lopetusdiaan, jossa on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RT:n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tuttu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slogan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ja graafisista elementeistä koostuva kaupunkisiluetti.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5AA4-1DD0-D140-98B6-D50F8DD834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57656"/>
            <a:ext cx="12192000" cy="2603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6D6DD6-2EEB-E947-916E-CB377884C4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2" y="221846"/>
            <a:ext cx="4123499" cy="9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26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661">
          <p15:clr>
            <a:srgbClr val="FBAE40"/>
          </p15:clr>
        </p15:guide>
        <p15:guide id="1" pos="384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opetusdia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56819" y="357719"/>
            <a:ext cx="5865399" cy="1338469"/>
          </a:xfrm>
        </p:spPr>
        <p:txBody>
          <a:bodyPr anchor="ctr">
            <a:normAutofit/>
          </a:bodyPr>
          <a:lstStyle>
            <a:lvl1pPr algn="ctr">
              <a:lnSpc>
                <a:spcPts val="7679"/>
              </a:lnSpc>
              <a:defRPr sz="2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&lt;Lisää tekstiä&gt;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2329493" y="2"/>
            <a:ext cx="2492820" cy="1338471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Voit päättää esityksesi tähän lopetusdiaan, jossa on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RT:n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tuttu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slogan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ja graafisista elementeistä koostuva kaupunkisiluetti.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04C96D-618F-B246-A7C8-D6A70B143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57656"/>
            <a:ext cx="12192000" cy="2603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1A20CC-BB43-5946-9BF4-1245960A6E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2" y="221846"/>
            <a:ext cx="4123499" cy="9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24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661">
          <p15:clr>
            <a:srgbClr val="FBAE40"/>
          </p15:clr>
        </p15:guide>
        <p15:guide id="1" pos="384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175" y="1714216"/>
            <a:ext cx="9826935" cy="916691"/>
          </a:xfrm>
        </p:spPr>
        <p:txBody>
          <a:bodyPr anchor="ctr">
            <a:normAutofit/>
          </a:bodyPr>
          <a:lstStyle>
            <a:lvl1pPr algn="l">
              <a:lnSpc>
                <a:spcPts val="7679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&lt;Lisätietoja&gt;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175" y="2640074"/>
            <a:ext cx="9826936" cy="79752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3200" b="1" cap="none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43" indent="0">
              <a:buNone/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 marL="1828571" indent="0">
              <a:buNone/>
              <a:defRPr lang="fi-FI">
                <a:solidFill>
                  <a:schemeClr val="tx2"/>
                </a:solidFill>
              </a:defRPr>
            </a:lvl5pPr>
          </a:lstStyle>
          <a:p>
            <a:pPr lvl="0">
              <a:lnSpc>
                <a:spcPts val="7679"/>
              </a:lnSpc>
              <a:spcBef>
                <a:spcPct val="0"/>
              </a:spcBef>
            </a:pPr>
            <a:r>
              <a:rPr lang="fi-FI" noProof="0"/>
              <a:t>&lt;Yhteystiedot&gt;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2329493" y="-1"/>
            <a:ext cx="2492820" cy="1152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  <a:endParaRPr kumimoji="0" lang="fi-FI" sz="1333" b="0" i="0" u="none" strike="noStrike" kern="1200" cap="none" spc="0" normalizeH="0" baseline="0" noProof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Halutessasi sisällyttää esitykseen omat yhteystietosi, käytä tätä lopetusdiaa.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21592-F620-FA40-BDC6-0E062EF5C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57656"/>
            <a:ext cx="12192000" cy="26039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B829EF-B0E4-DE40-8B49-3830F69E6D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2" y="221846"/>
            <a:ext cx="4123499" cy="9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28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/ piirakka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334434" y="2139924"/>
            <a:ext cx="9842500" cy="40259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fi-FI"/>
              <a:t>&lt;Lisää kaavio napsauttamalla&gt;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2329493" y="-1"/>
            <a:ext cx="2492820" cy="2862472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kaavioiden pohjana tätä diatyyppiä, jossa ei ole graafisia elementtejä oikeassa laidassa.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Kaavioissa tulee noudattaa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RT:n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tunnusvärejä eli PowerPointiin ja Exceliin oletuksiksi asetettuja teemavärejä.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Kaaviot pitää toteuttaa näiden mallien mukaisesti, eikä niissä tule käyttää muita muotoiluja (kolmiulotteisuutta, varjostuksia tms.).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F3C89-A607-7D4A-8512-AF629C5E8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14FDBC-02FB-A844-9D01-4AA74C44F7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F7EB1-19C8-4E4D-BE2A-071F3B2146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AD6C3-BCEB-C045-9F57-206E0DC1DB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883D0-C605-AD4D-A961-36FCAFEBE7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6691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77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/ piirakk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329493" y="-1"/>
            <a:ext cx="2492820" cy="2862472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kaavioiden pohjana tätä diatyyppiä, jossa ei ole graafisia elementtejä oikeassa laidassa.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Kaavioissa tulee noudattaa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RT:n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tunnusvärejä eli PowerPointiin ja Exceliin oletuksiksi asetettuja teemavärejä.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Kaaviot pitää toteuttaa näiden mallien mukaisesti, eikä niissä tule käyttää muita muotoiluja (kolmiulotteisuutta, varjostuksia tms.).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F3C89-A607-7D4A-8512-AF629C5E8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F7EB1-19C8-4E4D-BE2A-071F3B2146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AD6C3-BCEB-C045-9F57-206E0DC1DB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883D0-C605-AD4D-A961-36FCAFEBE7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Chart Placeholder 8">
            <a:extLst>
              <a:ext uri="{FF2B5EF4-FFF2-40B4-BE49-F238E27FC236}">
                <a16:creationId xmlns:a16="http://schemas.microsoft.com/office/drawing/2014/main" id="{443FADB5-8D7B-1544-ABF1-F501A5090CD0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34434" y="1701800"/>
            <a:ext cx="9842500" cy="44640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fi-FI"/>
              <a:t>&lt;Lisää kaavio napsauttamalla&gt;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27824575-88CF-744A-893E-040A55FE9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7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9149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77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/ pylväs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329493" y="-1"/>
            <a:ext cx="2492820" cy="180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Muotoile kaavioiden luvut siten, että ne ovat kauttaaltaan kokonaislukuja tai yhdellä desimaalilla.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Kaavion oikeassa laidassa on oltava pystyviiva, kuten tässä mallissa.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5A46EC-54A2-DD48-9C5B-F9FDCEDAC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41CE4A-8B07-1A47-940A-2AF278F4B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20EE9-4984-E745-A9C1-3535063FDF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7E9C2-8C38-664E-BFD2-3EE559B781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3F13-EF56-774B-BDD4-CAEE057CA3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hart Placeholder 8">
            <a:extLst>
              <a:ext uri="{FF2B5EF4-FFF2-40B4-BE49-F238E27FC236}">
                <a16:creationId xmlns:a16="http://schemas.microsoft.com/office/drawing/2014/main" id="{DE4CEA6B-3520-9942-9EDF-6D6BD06590A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34434" y="2139924"/>
            <a:ext cx="9842500" cy="40259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fi-FI"/>
              <a:t>&lt;Lisää kaavio napsauttamalla&gt;</a:t>
            </a:r>
          </a:p>
        </p:txBody>
      </p:sp>
    </p:spTree>
    <p:extLst>
      <p:ext uri="{BB962C8B-B14F-4D97-AF65-F5344CB8AC3E}">
        <p14:creationId xmlns:p14="http://schemas.microsoft.com/office/powerpoint/2010/main" val="3241909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77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/ pylväs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329493" y="-1"/>
            <a:ext cx="2492820" cy="180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Muotoile kaavioiden luvut siten, että ne ovat kauttaaltaan kokonaislukuja tai yhdellä desimaalilla.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Kaavion oikeassa laidassa on oltava pystyviiva, kuten tässä mallissa.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5A46EC-54A2-DD48-9C5B-F9FDCEDAC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20EE9-4984-E745-A9C1-3535063FDF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7E9C2-8C38-664E-BFD2-3EE559B781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3F13-EF56-774B-BDD4-CAEE057CA3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82672CD-FE39-7649-8E9C-5BF2B2D09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7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2" name="Chart Placeholder 8">
            <a:extLst>
              <a:ext uri="{FF2B5EF4-FFF2-40B4-BE49-F238E27FC236}">
                <a16:creationId xmlns:a16="http://schemas.microsoft.com/office/drawing/2014/main" id="{50C1B81D-3DF2-2E40-B5FB-BED62003599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34434" y="1701800"/>
            <a:ext cx="9842500" cy="44640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fi-FI"/>
              <a:t>&lt;Lisää kaavio napsauttamalla&gt;</a:t>
            </a:r>
          </a:p>
        </p:txBody>
      </p:sp>
    </p:spTree>
    <p:extLst>
      <p:ext uri="{BB962C8B-B14F-4D97-AF65-F5344CB8AC3E}">
        <p14:creationId xmlns:p14="http://schemas.microsoft.com/office/powerpoint/2010/main" val="225046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77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Aloitusdia_kape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815B44-4CB0-D94E-A3CC-D17F43F97EA7}"/>
              </a:ext>
            </a:extLst>
          </p:cNvPr>
          <p:cNvSpPr/>
          <p:nvPr userDrawn="1"/>
        </p:nvSpPr>
        <p:spPr>
          <a:xfrm>
            <a:off x="12329493" y="-3"/>
            <a:ext cx="2492820" cy="306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Jos haluat vaihtaa aloitussivulle kuvan, käytä tätä pohjaa.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Napsauta hiiren oikealla painikkeella dian oikeassa laidassa sijaitsevaa kuvaa ja valitse ”Muuta kuva”.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Voit hakea mieleisesi kuvan P:lle tallennettavasta valikoimasta valmiiksi käsiteltyjä kuvia.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Etusivun kuvakokonaisuus muodostuu aina kolmesta suunnikkaasta, älä käytä tässä muunlaisia kuvia.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F76B5F-28CE-7A43-A1F2-A961980BC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597" y="227266"/>
            <a:ext cx="4024986" cy="8937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D206B1-44C9-914F-AD86-11C5542F16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9A320AF-4189-AA4E-BC3D-540276AF2E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368772"/>
            <a:ext cx="5620691" cy="6130573"/>
          </a:xfrm>
          <a:noFill/>
        </p:spPr>
        <p:txBody>
          <a:bodyPr>
            <a:normAutofit/>
          </a:bodyPr>
          <a:lstStyle>
            <a:lvl1pPr>
              <a:defRPr sz="2133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/>
              <a:t>&lt;Lisää kuva </a:t>
            </a:r>
            <a:r>
              <a:rPr lang="fi-FI" err="1"/>
              <a:t>napsautamalla</a:t>
            </a:r>
            <a:r>
              <a:rPr lang="fi-FI"/>
              <a:t>&gt;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4AE952E2-03D3-3F4A-B10D-200903D962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1701801"/>
            <a:ext cx="5522384" cy="3059893"/>
          </a:xfrm>
        </p:spPr>
        <p:txBody>
          <a:bodyPr anchor="b" anchorCtr="0"/>
          <a:lstStyle>
            <a:lvl1pPr>
              <a:defRPr sz="5299"/>
            </a:lvl1pPr>
          </a:lstStyle>
          <a:p>
            <a:r>
              <a:rPr lang="en-US"/>
              <a:t>&lt;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&gt;</a:t>
            </a:r>
            <a:endParaRPr lang="fi-FI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A553480-3C0E-574E-BD13-DB2555F498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5397113"/>
            <a:ext cx="5522384" cy="1105289"/>
          </a:xfrm>
        </p:spPr>
        <p:txBody>
          <a:bodyPr lIns="0">
            <a:normAutofit/>
          </a:bodyPr>
          <a:lstStyle>
            <a:lvl1pPr marL="0" indent="0">
              <a:buNone/>
              <a:defRPr sz="2100"/>
            </a:lvl1pPr>
          </a:lstStyle>
          <a:p>
            <a:r>
              <a:rPr lang="fi-FI"/>
              <a:t>&lt;Lisää esittäjän ja tilaisuuden tiedot&gt;</a:t>
            </a:r>
          </a:p>
        </p:txBody>
      </p:sp>
    </p:spTree>
    <p:extLst>
      <p:ext uri="{BB962C8B-B14F-4D97-AF65-F5344CB8AC3E}">
        <p14:creationId xmlns:p14="http://schemas.microsoft.com/office/powerpoint/2010/main" val="4196628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/ viiva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BFE84D-6738-A347-B612-F243DE293E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48DEF00-551E-DB49-BCCA-3B0749E2C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10E90-2A5F-9B4F-8EE2-F87DB5FF5C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880F4-273A-0349-BB79-20B08C4911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AD4D7-7A67-6340-BB9F-5E37098228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2E0A93A9-92B4-0D46-9BBC-3E91F4652724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34434" y="2139924"/>
            <a:ext cx="9842500" cy="40259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fi-FI"/>
              <a:t>&lt;Lisää kaavio napsauttamalla&gt;</a:t>
            </a:r>
          </a:p>
        </p:txBody>
      </p:sp>
    </p:spTree>
    <p:extLst>
      <p:ext uri="{BB962C8B-B14F-4D97-AF65-F5344CB8AC3E}">
        <p14:creationId xmlns:p14="http://schemas.microsoft.com/office/powerpoint/2010/main" val="3621078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77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/ viiv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BFE84D-6738-A347-B612-F243DE293E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10E90-2A5F-9B4F-8EE2-F87DB5FF5C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880F4-273A-0349-BB79-20B08C4911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AD4D7-7A67-6340-BB9F-5E37098228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FAC8EED-3B66-1B42-9D49-48896DC22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7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0" name="Chart Placeholder 8">
            <a:extLst>
              <a:ext uri="{FF2B5EF4-FFF2-40B4-BE49-F238E27FC236}">
                <a16:creationId xmlns:a16="http://schemas.microsoft.com/office/drawing/2014/main" id="{F328A8A9-9E4C-8147-835C-9E55351F1D4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34434" y="1701800"/>
            <a:ext cx="9842500" cy="4464051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2"/>
                </a:solidFill>
              </a:defRPr>
            </a:lvl1pPr>
          </a:lstStyle>
          <a:p>
            <a:r>
              <a:rPr lang="fi-FI"/>
              <a:t>&lt;Lisää kaavio napsauttamalla&gt;</a:t>
            </a:r>
          </a:p>
        </p:txBody>
      </p:sp>
    </p:spTree>
    <p:extLst>
      <p:ext uri="{BB962C8B-B14F-4D97-AF65-F5344CB8AC3E}">
        <p14:creationId xmlns:p14="http://schemas.microsoft.com/office/powerpoint/2010/main" val="2755185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77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ei elementtiä 1 rivi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BBB79-1611-CD46-9712-72A2C535B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55B77-4625-6845-BDB1-0288D80E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0BEF5-261C-9F43-9C78-7D03DEDE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B6A1BD-8207-2D44-A45A-D2B91F71E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8"/>
            <a:ext cx="9842500" cy="90275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278AEACD-71A2-2A41-867C-99C0587FC0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34" y="1701801"/>
            <a:ext cx="9842500" cy="446404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1761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77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_2_sisältöpalstaa 2 riviä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451ADC-3BA1-FA45-A410-75230DEF1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142" y="365126"/>
            <a:ext cx="9845794" cy="1336673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15DAC1-6750-6D4C-B407-2BAA1F94BE2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8668" y="2133601"/>
            <a:ext cx="4774832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95B9F7E-7414-E145-A9DE-987A1564B51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2920" y="2133601"/>
            <a:ext cx="4764014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47613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_2_sisältöpalstaa 1 rivi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3DB15D82-F2D8-534F-9351-387404A1A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7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9FA7D81-E7A9-3845-93C4-96725698555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35" y="1701800"/>
            <a:ext cx="4771540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5C5A8EB1-3CF4-0443-83C9-95FBCDEE1E6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05394" y="1701800"/>
            <a:ext cx="4771540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62129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" preserve="1">
  <p:cSld name="Kansi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16B7A0-65AA-4167-8486-A80F428BF0E9}"/>
              </a:ext>
            </a:extLst>
          </p:cNvPr>
          <p:cNvSpPr/>
          <p:nvPr/>
        </p:nvSpPr>
        <p:spPr>
          <a:xfrm>
            <a:off x="0" y="1889799"/>
            <a:ext cx="12192000" cy="3939501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17;p15"/>
          <p:cNvSpPr txBox="1"/>
          <p:nvPr/>
        </p:nvSpPr>
        <p:spPr>
          <a:xfrm>
            <a:off x="8427195" y="6611779"/>
            <a:ext cx="376480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21. huhtikuu 2021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801142-3918-4DBC-904C-667527EC8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3596" y="2345400"/>
            <a:ext cx="5750979" cy="191628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0" name="Google Shape;22;p16">
            <a:extLst>
              <a:ext uri="{FF2B5EF4-FFF2-40B4-BE49-F238E27FC236}">
                <a16:creationId xmlns:a16="http://schemas.microsoft.com/office/drawing/2014/main" id="{FE84D77F-490B-47B2-B44F-DD9255B21921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5413604" y="4262898"/>
            <a:ext cx="5750971" cy="107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chemeClr val="bg1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3CA5C29A-6E0E-4899-85F6-7610BB1FF290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53" y="2594781"/>
            <a:ext cx="3022884" cy="2484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2698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" preserve="1" userDrawn="1">
  <p:cSld name="1_Kansi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8">
            <a:extLst>
              <a:ext uri="{FF2B5EF4-FFF2-40B4-BE49-F238E27FC236}">
                <a16:creationId xmlns:a16="http://schemas.microsoft.com/office/drawing/2014/main" id="{3CA5C29A-6E0E-4899-85F6-7610BB1FF29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499" y="392494"/>
            <a:ext cx="888152" cy="676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9981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 +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957B5-0F49-4E24-8D5A-9AE4769376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9" y="342978"/>
            <a:ext cx="9792000" cy="590931"/>
          </a:xfrm>
        </p:spPr>
        <p:txBody>
          <a:bodyPr/>
          <a:lstStyle/>
          <a:p>
            <a:r>
              <a:rPr lang="en-US" dirty="0"/>
              <a:t>Click o edit Master title style</a:t>
            </a:r>
          </a:p>
        </p:txBody>
      </p:sp>
      <p:sp>
        <p:nvSpPr>
          <p:cNvPr id="4" name="Google Shape;37;p19">
            <a:extLst>
              <a:ext uri="{FF2B5EF4-FFF2-40B4-BE49-F238E27FC236}">
                <a16:creationId xmlns:a16="http://schemas.microsoft.com/office/drawing/2014/main" id="{9984F60C-C8D5-4245-BBC7-880F6AC157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0848" y="1510665"/>
            <a:ext cx="10515600" cy="367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400"/>
              <a:buChar char="▪"/>
              <a:defRPr>
                <a:solidFill>
                  <a:srgbClr val="203464"/>
                </a:solidFill>
              </a:defRPr>
            </a:lvl1pPr>
            <a:lvl2pPr marL="914400" lvl="1" indent="-31115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300"/>
              <a:buChar char="▪"/>
              <a:defRPr>
                <a:solidFill>
                  <a:srgbClr val="203464"/>
                </a:solidFill>
              </a:defRPr>
            </a:lvl2pPr>
            <a:lvl3pPr marL="1371600" lvl="2" indent="-304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200"/>
              <a:buChar char="▪"/>
              <a:defRPr>
                <a:solidFill>
                  <a:srgbClr val="203464"/>
                </a:solidFill>
              </a:defRPr>
            </a:lvl3pPr>
            <a:lvl4pPr marL="1828800" lvl="3" indent="-29845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100"/>
              <a:buChar char="▪"/>
              <a:defRPr>
                <a:solidFill>
                  <a:srgbClr val="203464"/>
                </a:solidFill>
              </a:defRPr>
            </a:lvl4pPr>
            <a:lvl5pPr marL="2286000" lvl="4" indent="-295275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050"/>
              <a:buChar char="▪"/>
              <a:defRPr>
                <a:solidFill>
                  <a:srgbClr val="20346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22;p16">
            <a:extLst>
              <a:ext uri="{FF2B5EF4-FFF2-40B4-BE49-F238E27FC236}">
                <a16:creationId xmlns:a16="http://schemas.microsoft.com/office/drawing/2014/main" id="{D3BAE0A2-7696-4B26-BCBB-01AE41B5992B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478799" y="550364"/>
            <a:ext cx="9791985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087065-42DE-9032-A025-7860D2C4DC99}"/>
              </a:ext>
            </a:extLst>
          </p:cNvPr>
          <p:cNvSpPr/>
          <p:nvPr userDrawn="1"/>
        </p:nvSpPr>
        <p:spPr>
          <a:xfrm>
            <a:off x="352697" y="6466114"/>
            <a:ext cx="966652" cy="300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51F2B2-E90F-6CE8-A42A-7CD182CE0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9199" y="399387"/>
            <a:ext cx="1324002" cy="4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31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ly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;p17">
            <a:extLst>
              <a:ext uri="{FF2B5EF4-FFF2-40B4-BE49-F238E27FC236}">
                <a16:creationId xmlns:a16="http://schemas.microsoft.com/office/drawing/2014/main" id="{C2FD1051-D1FA-40A6-9A8E-ED785DFFC5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6800" y="183600"/>
            <a:ext cx="7412954" cy="59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u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Google Shape;22;p16">
            <a:extLst>
              <a:ext uri="{FF2B5EF4-FFF2-40B4-BE49-F238E27FC236}">
                <a16:creationId xmlns:a16="http://schemas.microsoft.com/office/drawing/2014/main" id="{0DFEBA30-B55C-4396-879F-21D6702093A1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2926800" y="550364"/>
            <a:ext cx="7412954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1F0B0D0-F263-40CE-9A4E-6AD73F842C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3543" y="1595326"/>
            <a:ext cx="5346543" cy="596356"/>
          </a:xfr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l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EA38923-AF47-4787-9CF3-2C541AA09C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3542" y="2343198"/>
            <a:ext cx="5346543" cy="596356"/>
          </a:xfr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l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AE1B165-2798-4159-A60B-88B2B3F915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93541" y="3091070"/>
            <a:ext cx="5346543" cy="596356"/>
          </a:xfr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l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3E6A1C-31FD-4EF6-886F-BCD53D2729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3541" y="3838942"/>
            <a:ext cx="5346543" cy="596356"/>
          </a:xfr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l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6E89435-23F7-4FE2-8C98-8363F30487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3540" y="4586814"/>
            <a:ext cx="5346543" cy="596356"/>
          </a:xfr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l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2200DD1-0A05-418A-9C2E-444618D91E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93540" y="5334687"/>
            <a:ext cx="5346543" cy="596356"/>
          </a:xfr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l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3" name="Kuva 8">
            <a:extLst>
              <a:ext uri="{FF2B5EF4-FFF2-40B4-BE49-F238E27FC236}">
                <a16:creationId xmlns:a16="http://schemas.microsoft.com/office/drawing/2014/main" id="{8615554A-DA57-4B2F-A9C5-AFB23E38B6B1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434" y="186509"/>
            <a:ext cx="809625" cy="727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7864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B926E0-3C37-4B03-9536-B900B7BAD9F7}"/>
              </a:ext>
            </a:extLst>
          </p:cNvPr>
          <p:cNvSpPr/>
          <p:nvPr/>
        </p:nvSpPr>
        <p:spPr>
          <a:xfrm>
            <a:off x="0" y="0"/>
            <a:ext cx="12192000" cy="4615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Google Shape;21;p16">
            <a:extLst>
              <a:ext uri="{FF2B5EF4-FFF2-40B4-BE49-F238E27FC236}">
                <a16:creationId xmlns:a16="http://schemas.microsoft.com/office/drawing/2014/main" id="{BFD7162B-18F8-4550-BE0A-829AFB45189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31773" y="2397210"/>
            <a:ext cx="8328454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464"/>
              </a:buClr>
              <a:buSzPts val="3600"/>
              <a:buFont typeface="Calibri"/>
              <a:buNone/>
              <a:defRPr sz="3600">
                <a:solidFill>
                  <a:srgbClr val="2034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Google Shape;22;p16">
            <a:extLst>
              <a:ext uri="{FF2B5EF4-FFF2-40B4-BE49-F238E27FC236}">
                <a16:creationId xmlns:a16="http://schemas.microsoft.com/office/drawing/2014/main" id="{AC2EE4CF-28A1-4BD9-8FDA-AA9AA12EC5C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31773" y="3371825"/>
            <a:ext cx="8328454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EBA3CCAF-6780-43C1-A7E1-184243F5C9A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434" y="186509"/>
            <a:ext cx="809625" cy="727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48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329493" y="-1"/>
            <a:ext cx="2492820" cy="3856384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on perustekstidia, jota tulee käyttää aina kun mahdollista.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Myös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kaksipalstaiset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 tekstidiat ovat suositeltavia.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Näiden oikeassa laidassa olevat graafiset elementit tekevät esityksen ilmeestä tunnistettavan ja johdonmukaisen.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Muuta tarvittaessa alatunnisteen tietoihin organisaatiosi nimi valitsemalla valikosta Lisää &gt; Ylä- ja alatunniste.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esityksissä sivunumeroita ja päivämäärää, jotka on valmiiksi asetettu alatunnisteen tietoihin.</a:t>
            </a:r>
          </a:p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fi-FI" sz="1333" b="0" i="0" u="none" strike="noStrike" kern="1200" cap="none" spc="0" normalizeH="0" baseline="0" noProof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BBCBA-ADED-9D43-82E8-6A12B70A8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AF3D2-0CCA-924D-BCED-7E0A6E98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27ECC-EC61-2F44-939C-5B41748E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02F8C-7C17-A348-893A-39F41A41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9678D1-A173-6C46-AA64-03F41026F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429" b="1456"/>
          <a:stretch/>
        </p:blipFill>
        <p:spPr>
          <a:xfrm>
            <a:off x="10579101" y="-1"/>
            <a:ext cx="1612900" cy="6858001"/>
          </a:xfrm>
          <a:prstGeom prst="rect">
            <a:avLst/>
          </a:prstGeom>
        </p:spPr>
      </p:pic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73718DE-04D0-2543-B468-F97A6BDD8B5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34" y="2133601"/>
            <a:ext cx="9842500" cy="4032251"/>
          </a:xfrm>
        </p:spPr>
        <p:txBody>
          <a:bodyPr>
            <a:normAutofit/>
          </a:bodyPr>
          <a:lstStyle>
            <a:lvl1pPr marL="228571" marR="0" indent="-228571" algn="l" defTabSz="91428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685714" marR="0" indent="-228571" algn="l" defTabSz="914286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2pPr>
            <a:lvl3pPr marL="1142857" marR="0" indent="-228571" algn="l" defTabSz="914286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600000" marR="0" indent="-228571" algn="l" defTabSz="914286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4pPr>
            <a:lvl5pPr marL="2057143" marR="0" indent="-228571" algn="l" defTabSz="914286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marL="228571" marR="0" lvl="0" indent="-228571" algn="l" defTabSz="91428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Muokkaa tekstin perustyylejä</a:t>
            </a:r>
          </a:p>
          <a:p>
            <a:pPr marL="685714" marR="0" lvl="1" indent="-228571" algn="l" defTabSz="914286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toinen taso</a:t>
            </a:r>
          </a:p>
          <a:p>
            <a:pPr marL="1142857" marR="0" lvl="2" indent="-228571" algn="l" defTabSz="914286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kolmas taso</a:t>
            </a:r>
          </a:p>
          <a:p>
            <a:pPr marL="1600000" marR="0" lvl="3" indent="-228571" algn="l" defTabSz="914286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neljäs taso</a:t>
            </a:r>
          </a:p>
          <a:p>
            <a:pPr marL="2057143" marR="0" lvl="4" indent="-228571" algn="l" defTabSz="914286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55773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6774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8E8346-43EE-4D29-A3E3-751869E38456}"/>
              </a:ext>
            </a:extLst>
          </p:cNvPr>
          <p:cNvSpPr/>
          <p:nvPr/>
        </p:nvSpPr>
        <p:spPr>
          <a:xfrm>
            <a:off x="0" y="0"/>
            <a:ext cx="12192000" cy="4615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Google Shape;21;p16">
            <a:extLst>
              <a:ext uri="{FF2B5EF4-FFF2-40B4-BE49-F238E27FC236}">
                <a16:creationId xmlns:a16="http://schemas.microsoft.com/office/drawing/2014/main" id="{DC94FEDC-CD1C-4007-8F7B-CB7D5AA8841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31773" y="2397210"/>
            <a:ext cx="8328454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464"/>
              </a:buClr>
              <a:buSzPts val="3600"/>
              <a:buFont typeface="Calibri"/>
              <a:buNone/>
              <a:defRPr sz="3600">
                <a:solidFill>
                  <a:srgbClr val="2034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Google Shape;22;p16">
            <a:extLst>
              <a:ext uri="{FF2B5EF4-FFF2-40B4-BE49-F238E27FC236}">
                <a16:creationId xmlns:a16="http://schemas.microsoft.com/office/drawing/2014/main" id="{95E73183-0A33-4E00-9CE9-59CB14ED9F4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31773" y="3371825"/>
            <a:ext cx="8328454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AFA132F6-2EFE-4BB9-8771-7D20D4BC07F3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434" y="186509"/>
            <a:ext cx="809625" cy="727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7052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97514B-7BF3-49A5-B21E-4134E8A77E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04B23-CFEC-4AEC-8ED3-C2A8E3BF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Google Shape;22;p16">
            <a:extLst>
              <a:ext uri="{FF2B5EF4-FFF2-40B4-BE49-F238E27FC236}">
                <a16:creationId xmlns:a16="http://schemas.microsoft.com/office/drawing/2014/main" id="{AC3258FE-B484-4DE0-89A0-8D0941132A3C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478799" y="550364"/>
            <a:ext cx="9791985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chemeClr val="bg1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0841FBA8-BE3B-4FBE-952A-E2B1FFB708C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434" y="186509"/>
            <a:ext cx="809625" cy="727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5802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ly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;p17">
            <a:extLst>
              <a:ext uri="{FF2B5EF4-FFF2-40B4-BE49-F238E27FC236}">
                <a16:creationId xmlns:a16="http://schemas.microsoft.com/office/drawing/2014/main" id="{C2FD1051-D1FA-40A6-9A8E-ED785DFFC5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6800" y="183600"/>
            <a:ext cx="7412954" cy="59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u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Google Shape;22;p16">
            <a:extLst>
              <a:ext uri="{FF2B5EF4-FFF2-40B4-BE49-F238E27FC236}">
                <a16:creationId xmlns:a16="http://schemas.microsoft.com/office/drawing/2014/main" id="{0DFEBA30-B55C-4396-879F-21D6702093A1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2926800" y="550364"/>
            <a:ext cx="7412954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1F0B0D0-F263-40CE-9A4E-6AD73F842C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3543" y="1595326"/>
            <a:ext cx="5346543" cy="596356"/>
          </a:xfr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l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EA38923-AF47-4787-9CF3-2C541AA09C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3542" y="2343198"/>
            <a:ext cx="5346543" cy="596356"/>
          </a:xfr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l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AE1B165-2798-4159-A60B-88B2B3F915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93541" y="3091070"/>
            <a:ext cx="5346543" cy="596356"/>
          </a:xfr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l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3E6A1C-31FD-4EF6-886F-BCD53D2729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3541" y="3838942"/>
            <a:ext cx="5346543" cy="596356"/>
          </a:xfr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l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6E89435-23F7-4FE2-8C98-8363F30487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3540" y="4586814"/>
            <a:ext cx="5346543" cy="596356"/>
          </a:xfr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l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2200DD1-0A05-418A-9C2E-444618D91E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93540" y="5334687"/>
            <a:ext cx="5346543" cy="596356"/>
          </a:xfr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l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3" name="Kuva 8">
            <a:extLst>
              <a:ext uri="{FF2B5EF4-FFF2-40B4-BE49-F238E27FC236}">
                <a16:creationId xmlns:a16="http://schemas.microsoft.com/office/drawing/2014/main" id="{89E99F7C-6E71-424A-A0B9-3088D1552764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434" y="186509"/>
            <a:ext cx="809625" cy="727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6327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EF9B32-4508-447F-9EF7-30B00B612AB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Google Shape;26;p17">
            <a:extLst>
              <a:ext uri="{FF2B5EF4-FFF2-40B4-BE49-F238E27FC236}">
                <a16:creationId xmlns:a16="http://schemas.microsoft.com/office/drawing/2014/main" id="{82EE9617-5D28-45CB-82F6-6F6E819D54E4}"/>
              </a:ext>
            </a:extLst>
          </p:cNvPr>
          <p:cNvSpPr txBox="1">
            <a:spLocks/>
          </p:cNvSpPr>
          <p:nvPr/>
        </p:nvSpPr>
        <p:spPr>
          <a:xfrm>
            <a:off x="11321935" y="6356350"/>
            <a:ext cx="3827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2584DA91-C569-433D-9FBE-6B11AB4231E1}"/>
              </a:ext>
            </a:extLst>
          </p:cNvPr>
          <p:cNvGrpSpPr/>
          <p:nvPr/>
        </p:nvGrpSpPr>
        <p:grpSpPr>
          <a:xfrm>
            <a:off x="0" y="3098800"/>
            <a:ext cx="12196157" cy="3771900"/>
            <a:chOff x="82142" y="0"/>
            <a:chExt cx="6214197" cy="1913890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A635FE3-12FF-4713-A178-05A9FBB9460C}"/>
                </a:ext>
              </a:extLst>
            </p:cNvPr>
            <p:cNvSpPr/>
            <p:nvPr/>
          </p:nvSpPr>
          <p:spPr>
            <a:xfrm>
              <a:off x="82142" y="0"/>
              <a:ext cx="6214197" cy="1913890"/>
            </a:xfrm>
            <a:custGeom>
              <a:avLst/>
              <a:gdLst/>
              <a:ahLst/>
              <a:cxnLst/>
              <a:rect l="l" t="t" r="r" b="b"/>
              <a:pathLst>
                <a:path w="6322115" h="1913890">
                  <a:moveTo>
                    <a:pt x="0" y="0"/>
                  </a:moveTo>
                  <a:lnTo>
                    <a:pt x="6322115" y="0"/>
                  </a:lnTo>
                  <a:lnTo>
                    <a:pt x="632211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5F5F5">
                <a:alpha val="76862"/>
              </a:srgbClr>
            </a:solidFill>
          </p:spPr>
          <p:txBody>
            <a:bodyPr/>
            <a:lstStyle/>
            <a:p>
              <a:pPr defTabSz="609630"/>
              <a:endParaRPr lang="fi-FI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7" name="Picture 5">
            <a:extLst>
              <a:ext uri="{FF2B5EF4-FFF2-40B4-BE49-F238E27FC236}">
                <a16:creationId xmlns:a16="http://schemas.microsoft.com/office/drawing/2014/main" id="{B42CA8B4-6AC3-495F-953C-AC19DDA515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28888" y="3479522"/>
            <a:ext cx="5534225" cy="578788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47B348C3-CC45-4D4C-ADB0-D02E6F35C79E}"/>
              </a:ext>
            </a:extLst>
          </p:cNvPr>
          <p:cNvSpPr txBox="1"/>
          <p:nvPr/>
        </p:nvSpPr>
        <p:spPr>
          <a:xfrm>
            <a:off x="3231033" y="4267211"/>
            <a:ext cx="5729935" cy="42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46"/>
              </a:lnSpc>
              <a:defRPr/>
            </a:pPr>
            <a:r>
              <a:rPr lang="fi-FI" sz="2533">
                <a:solidFill>
                  <a:srgbClr val="33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www.verona.fi/consulting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32283D13-DC65-480E-8A6B-ED84E57834F0}"/>
              </a:ext>
            </a:extLst>
          </p:cNvPr>
          <p:cNvSpPr txBox="1"/>
          <p:nvPr/>
        </p:nvSpPr>
        <p:spPr>
          <a:xfrm>
            <a:off x="5204348" y="5009884"/>
            <a:ext cx="1783304" cy="1259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60"/>
              </a:lnSpc>
              <a:defRPr/>
            </a:pPr>
            <a:r>
              <a:rPr lang="fi-FI" sz="1399">
                <a:solidFill>
                  <a:srgbClr val="33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Verona Consulting Oy</a:t>
            </a:r>
          </a:p>
          <a:p>
            <a:pPr algn="ctr" defTabSz="609630">
              <a:lnSpc>
                <a:spcPts val="1960"/>
              </a:lnSpc>
              <a:defRPr/>
            </a:pPr>
            <a:r>
              <a:rPr lang="fi-FI" sz="1400">
                <a:solidFill>
                  <a:srgbClr val="33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Bulevardi 10 A</a:t>
            </a:r>
          </a:p>
          <a:p>
            <a:pPr algn="ctr" defTabSz="609630">
              <a:lnSpc>
                <a:spcPts val="1960"/>
              </a:lnSpc>
              <a:defRPr/>
            </a:pPr>
            <a:r>
              <a:rPr lang="fi-FI" sz="1400">
                <a:solidFill>
                  <a:srgbClr val="33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00120 Helsinki</a:t>
            </a:r>
          </a:p>
          <a:p>
            <a:pPr algn="ctr" defTabSz="609630">
              <a:lnSpc>
                <a:spcPts val="1959"/>
              </a:lnSpc>
              <a:spcBef>
                <a:spcPct val="0"/>
              </a:spcBef>
              <a:defRPr/>
            </a:pPr>
            <a:r>
              <a:rPr lang="fi-FI" sz="1400">
                <a:solidFill>
                  <a:srgbClr val="33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+358 20 160 0700</a:t>
            </a:r>
          </a:p>
          <a:p>
            <a:pPr algn="ctr" defTabSz="609630">
              <a:lnSpc>
                <a:spcPts val="1959"/>
              </a:lnSpc>
              <a:spcBef>
                <a:spcPct val="0"/>
              </a:spcBef>
              <a:defRPr/>
            </a:pPr>
            <a:endParaRPr lang="fi-FI" sz="1400">
              <a:solidFill>
                <a:srgbClr val="33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D2FA5F4-4F06-40F3-A69D-61B494875C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081" y="4547921"/>
            <a:ext cx="2487612" cy="95406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endParaRPr lang="fi-FI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1CA3ECB-A9D8-4712-9ADB-1D8D3782D4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70307" y="4547921"/>
            <a:ext cx="2487612" cy="95406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endParaRPr lang="fi-FI"/>
          </a:p>
        </p:txBody>
      </p:sp>
      <p:pic>
        <p:nvPicPr>
          <p:cNvPr id="13" name="Kuva 8">
            <a:extLst>
              <a:ext uri="{FF2B5EF4-FFF2-40B4-BE49-F238E27FC236}">
                <a16:creationId xmlns:a16="http://schemas.microsoft.com/office/drawing/2014/main" id="{0DFCBA0B-65B0-438F-B3CE-56953A8E1540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348" y="798023"/>
            <a:ext cx="1783304" cy="1471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8486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isälly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1DACB6-FFEF-4E51-B5F3-95AEFAE3E66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Google Shape;27;p17" descr="A picture containing text&#10;&#10;Description automatically generated">
            <a:extLst>
              <a:ext uri="{FF2B5EF4-FFF2-40B4-BE49-F238E27FC236}">
                <a16:creationId xmlns:a16="http://schemas.microsoft.com/office/drawing/2014/main" id="{6DAD4705-3C60-45D8-B74E-39FE1033F5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0269" y="243000"/>
            <a:ext cx="1497143" cy="4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8;p17">
            <a:extLst>
              <a:ext uri="{FF2B5EF4-FFF2-40B4-BE49-F238E27FC236}">
                <a16:creationId xmlns:a16="http://schemas.microsoft.com/office/drawing/2014/main" id="{C2FD1051-D1FA-40A6-9A8E-ED785DFFC5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6800" y="183600"/>
            <a:ext cx="7412954" cy="59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u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Google Shape;22;p16">
            <a:extLst>
              <a:ext uri="{FF2B5EF4-FFF2-40B4-BE49-F238E27FC236}">
                <a16:creationId xmlns:a16="http://schemas.microsoft.com/office/drawing/2014/main" id="{0DFEBA30-B55C-4396-879F-21D6702093A1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2926800" y="550364"/>
            <a:ext cx="7412954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1F0B0D0-F263-40CE-9A4E-6AD73F842C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3543" y="1595326"/>
            <a:ext cx="5346543" cy="596356"/>
          </a:xfr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l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EA38923-AF47-4787-9CF3-2C541AA09C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3542" y="2343198"/>
            <a:ext cx="5346543" cy="596356"/>
          </a:xfr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l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AE1B165-2798-4159-A60B-88B2B3F915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93541" y="3091070"/>
            <a:ext cx="5346543" cy="596356"/>
          </a:xfr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l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3E6A1C-31FD-4EF6-886F-BCD53D2729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3541" y="3838942"/>
            <a:ext cx="5346543" cy="596356"/>
          </a:xfr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l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6E89435-23F7-4FE2-8C98-8363F30487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3540" y="4586814"/>
            <a:ext cx="5346543" cy="596356"/>
          </a:xfr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l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2200DD1-0A05-418A-9C2E-444618D91E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93540" y="5334687"/>
            <a:ext cx="5346543" cy="596356"/>
          </a:xfr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l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490571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957B5-0F49-4E24-8D5A-9AE476937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51C036-F380-4B9D-B1D0-5049401CF85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Google Shape;37;p19">
            <a:extLst>
              <a:ext uri="{FF2B5EF4-FFF2-40B4-BE49-F238E27FC236}">
                <a16:creationId xmlns:a16="http://schemas.microsoft.com/office/drawing/2014/main" id="{9984F60C-C8D5-4245-BBC7-880F6AC157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0848" y="1510665"/>
            <a:ext cx="10515600" cy="367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400"/>
              <a:buChar char="▪"/>
              <a:defRPr>
                <a:solidFill>
                  <a:srgbClr val="203464"/>
                </a:solidFill>
              </a:defRPr>
            </a:lvl1pPr>
            <a:lvl2pPr marL="914400" lvl="1" indent="-31115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300"/>
              <a:buChar char="▪"/>
              <a:defRPr>
                <a:solidFill>
                  <a:srgbClr val="203464"/>
                </a:solidFill>
              </a:defRPr>
            </a:lvl2pPr>
            <a:lvl3pPr marL="1371600" lvl="2" indent="-304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200"/>
              <a:buChar char="▪"/>
              <a:defRPr>
                <a:solidFill>
                  <a:srgbClr val="203464"/>
                </a:solidFill>
              </a:defRPr>
            </a:lvl3pPr>
            <a:lvl4pPr marL="1828800" lvl="3" indent="-29845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100"/>
              <a:buChar char="▪"/>
              <a:defRPr>
                <a:solidFill>
                  <a:srgbClr val="203464"/>
                </a:solidFill>
              </a:defRPr>
            </a:lvl4pPr>
            <a:lvl5pPr marL="2286000" lvl="4" indent="-295275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050"/>
              <a:buChar char="▪"/>
              <a:defRPr>
                <a:solidFill>
                  <a:srgbClr val="20346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26;p17">
            <a:extLst>
              <a:ext uri="{FF2B5EF4-FFF2-40B4-BE49-F238E27FC236}">
                <a16:creationId xmlns:a16="http://schemas.microsoft.com/office/drawing/2014/main" id="{A2508703-B352-4FF9-BDDA-95FB1681A2D6}"/>
              </a:ext>
            </a:extLst>
          </p:cNvPr>
          <p:cNvSpPr txBox="1">
            <a:spLocks/>
          </p:cNvSpPr>
          <p:nvPr/>
        </p:nvSpPr>
        <p:spPr>
          <a:xfrm>
            <a:off x="11321935" y="6356350"/>
            <a:ext cx="3827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oogle Shape;22;p16">
            <a:extLst>
              <a:ext uri="{FF2B5EF4-FFF2-40B4-BE49-F238E27FC236}">
                <a16:creationId xmlns:a16="http://schemas.microsoft.com/office/drawing/2014/main" id="{D3BAE0A2-7696-4B26-BCBB-01AE41B5992B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478799" y="550364"/>
            <a:ext cx="9791985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Google Shape;27;p17" descr="A picture containing text&#10;&#10;Description automatically generated">
            <a:extLst>
              <a:ext uri="{FF2B5EF4-FFF2-40B4-BE49-F238E27FC236}">
                <a16:creationId xmlns:a16="http://schemas.microsoft.com/office/drawing/2014/main" id="{B666338E-60D7-41C8-8E7D-C5253E0B0C3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40269" y="243000"/>
            <a:ext cx="1497143" cy="4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7715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BFE9-E2AD-4803-A8B5-C864ED4C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BCC250-91A5-4B83-B45E-BF7E54F41A6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Google Shape;22;p16">
            <a:extLst>
              <a:ext uri="{FF2B5EF4-FFF2-40B4-BE49-F238E27FC236}">
                <a16:creationId xmlns:a16="http://schemas.microsoft.com/office/drawing/2014/main" id="{BA09DF36-BD01-47FD-BEFC-B6781B7128EA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478799" y="550364"/>
            <a:ext cx="9791985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64047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Sisältö Beige"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EB37F-A94E-4054-805A-E4DF886C7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AF1363-5C5D-4F4F-A31B-41A416D1633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oogle Shape;26;p17">
            <a:extLst>
              <a:ext uri="{FF2B5EF4-FFF2-40B4-BE49-F238E27FC236}">
                <a16:creationId xmlns:a16="http://schemas.microsoft.com/office/drawing/2014/main" id="{F8523FE3-59D3-4FD5-A01B-CD57D93F3D22}"/>
              </a:ext>
            </a:extLst>
          </p:cNvPr>
          <p:cNvSpPr txBox="1">
            <a:spLocks/>
          </p:cNvSpPr>
          <p:nvPr/>
        </p:nvSpPr>
        <p:spPr>
          <a:xfrm>
            <a:off x="11321935" y="6356350"/>
            <a:ext cx="3827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22;p16">
            <a:extLst>
              <a:ext uri="{FF2B5EF4-FFF2-40B4-BE49-F238E27FC236}">
                <a16:creationId xmlns:a16="http://schemas.microsoft.com/office/drawing/2014/main" id="{8CAFC21E-2501-40C6-9E79-81139C216C26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478799" y="550364"/>
            <a:ext cx="9791985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Google Shape;27;p17" descr="A picture containing text&#10;&#10;Description automatically generated">
            <a:extLst>
              <a:ext uri="{FF2B5EF4-FFF2-40B4-BE49-F238E27FC236}">
                <a16:creationId xmlns:a16="http://schemas.microsoft.com/office/drawing/2014/main" id="{47292B52-F47A-48BB-867B-01683CDB13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40269" y="243000"/>
            <a:ext cx="1497143" cy="4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7;p19">
            <a:extLst>
              <a:ext uri="{FF2B5EF4-FFF2-40B4-BE49-F238E27FC236}">
                <a16:creationId xmlns:a16="http://schemas.microsoft.com/office/drawing/2014/main" id="{0B99117D-B060-45A4-A43E-323A0FEFF5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0848" y="1510665"/>
            <a:ext cx="10515600" cy="367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400"/>
              <a:buChar char="▪"/>
              <a:defRPr>
                <a:solidFill>
                  <a:srgbClr val="203464"/>
                </a:solidFill>
              </a:defRPr>
            </a:lvl1pPr>
            <a:lvl2pPr marL="914400" lvl="1" indent="-31115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300"/>
              <a:buChar char="▪"/>
              <a:defRPr>
                <a:solidFill>
                  <a:srgbClr val="203464"/>
                </a:solidFill>
              </a:defRPr>
            </a:lvl2pPr>
            <a:lvl3pPr marL="1371600" lvl="2" indent="-304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200"/>
              <a:buChar char="▪"/>
              <a:defRPr>
                <a:solidFill>
                  <a:srgbClr val="203464"/>
                </a:solidFill>
              </a:defRPr>
            </a:lvl3pPr>
            <a:lvl4pPr marL="1828800" lvl="3" indent="-29845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100"/>
              <a:buChar char="▪"/>
              <a:defRPr>
                <a:solidFill>
                  <a:srgbClr val="203464"/>
                </a:solidFill>
              </a:defRPr>
            </a:lvl4pPr>
            <a:lvl5pPr marL="2286000" lvl="4" indent="-295275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050"/>
              <a:buChar char="▪"/>
              <a:defRPr>
                <a:solidFill>
                  <a:srgbClr val="20346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4922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Beige"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EB37F-A94E-4054-805A-E4DF886C7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AF1363-5C5D-4F4F-A31B-41A416D1633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oogle Shape;26;p17">
            <a:extLst>
              <a:ext uri="{FF2B5EF4-FFF2-40B4-BE49-F238E27FC236}">
                <a16:creationId xmlns:a16="http://schemas.microsoft.com/office/drawing/2014/main" id="{F8523FE3-59D3-4FD5-A01B-CD57D93F3D22}"/>
              </a:ext>
            </a:extLst>
          </p:cNvPr>
          <p:cNvSpPr txBox="1">
            <a:spLocks/>
          </p:cNvSpPr>
          <p:nvPr/>
        </p:nvSpPr>
        <p:spPr>
          <a:xfrm>
            <a:off x="11321935" y="6356350"/>
            <a:ext cx="3827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22;p16">
            <a:extLst>
              <a:ext uri="{FF2B5EF4-FFF2-40B4-BE49-F238E27FC236}">
                <a16:creationId xmlns:a16="http://schemas.microsoft.com/office/drawing/2014/main" id="{8CAFC21E-2501-40C6-9E79-81139C216C26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478799" y="550364"/>
            <a:ext cx="9791985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Google Shape;27;p17" descr="A picture containing text&#10;&#10;Description automatically generated">
            <a:extLst>
              <a:ext uri="{FF2B5EF4-FFF2-40B4-BE49-F238E27FC236}">
                <a16:creationId xmlns:a16="http://schemas.microsoft.com/office/drawing/2014/main" id="{47292B52-F47A-48BB-867B-01683CDB13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40269" y="243000"/>
            <a:ext cx="1497143" cy="4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5210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1C40-0FE6-49AF-8242-7DE9E93C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5770DC-AA27-4CB0-A817-09DF46BB266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oogle Shape;27;p17" descr="A picture containing text&#10;&#10;Description automatically generated">
            <a:extLst>
              <a:ext uri="{FF2B5EF4-FFF2-40B4-BE49-F238E27FC236}">
                <a16:creationId xmlns:a16="http://schemas.microsoft.com/office/drawing/2014/main" id="{228AEF19-C8F6-4ABC-B8E4-162247580E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40269" y="243000"/>
            <a:ext cx="1497143" cy="4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393430-95F0-4525-878E-60A85B3657E9}"/>
              </a:ext>
            </a:extLst>
          </p:cNvPr>
          <p:cNvSpPr/>
          <p:nvPr/>
        </p:nvSpPr>
        <p:spPr>
          <a:xfrm>
            <a:off x="10482450" y="1011527"/>
            <a:ext cx="1345950" cy="226723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63500" sx="102000" sy="102000" algn="c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CASE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6C1416-55FB-4667-98A3-EBBE8F40E518}"/>
              </a:ext>
            </a:extLst>
          </p:cNvPr>
          <p:cNvCxnSpPr>
            <a:cxnSpLocks/>
          </p:cNvCxnSpPr>
          <p:nvPr/>
        </p:nvCxnSpPr>
        <p:spPr>
          <a:xfrm>
            <a:off x="10482450" y="1011527"/>
            <a:ext cx="0" cy="226723"/>
          </a:xfrm>
          <a:prstGeom prst="straightConnector1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37;p19">
            <a:extLst>
              <a:ext uri="{FF2B5EF4-FFF2-40B4-BE49-F238E27FC236}">
                <a16:creationId xmlns:a16="http://schemas.microsoft.com/office/drawing/2014/main" id="{235AEBE1-B2AC-4655-A1D8-6B14E7C0D5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0848" y="1510665"/>
            <a:ext cx="10515600" cy="367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400"/>
              <a:buChar char="▪"/>
              <a:defRPr>
                <a:solidFill>
                  <a:srgbClr val="203464"/>
                </a:solidFill>
              </a:defRPr>
            </a:lvl1pPr>
            <a:lvl2pPr marL="914400" lvl="1" indent="-31115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300"/>
              <a:buChar char="▪"/>
              <a:defRPr>
                <a:solidFill>
                  <a:srgbClr val="203464"/>
                </a:solidFill>
              </a:defRPr>
            </a:lvl2pPr>
            <a:lvl3pPr marL="1371600" lvl="2" indent="-304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200"/>
              <a:buChar char="▪"/>
              <a:defRPr>
                <a:solidFill>
                  <a:srgbClr val="203464"/>
                </a:solidFill>
              </a:defRPr>
            </a:lvl3pPr>
            <a:lvl4pPr marL="1828800" lvl="3" indent="-29845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100"/>
              <a:buChar char="▪"/>
              <a:defRPr>
                <a:solidFill>
                  <a:srgbClr val="203464"/>
                </a:solidFill>
              </a:defRPr>
            </a:lvl4pPr>
            <a:lvl5pPr marL="2286000" lvl="4" indent="-295275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050"/>
              <a:buChar char="▪"/>
              <a:defRPr>
                <a:solidFill>
                  <a:srgbClr val="20346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oogle Shape;22;p16">
            <a:extLst>
              <a:ext uri="{FF2B5EF4-FFF2-40B4-BE49-F238E27FC236}">
                <a16:creationId xmlns:a16="http://schemas.microsoft.com/office/drawing/2014/main" id="{7C9898A5-F36D-42FB-960E-B9DCAEE2F551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478799" y="550364"/>
            <a:ext cx="9791985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1431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329493" y="-1"/>
            <a:ext cx="2492820" cy="3856384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on perustekstidia, jota tulee käyttää aina kun mahdollista.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Myös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kaksipalstaiset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 tekstidiat ovat suositeltavia.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Näiden oikeassa laidassa olevat graafiset elementit tekevät esityksen ilmeestä tunnistettavan ja johdonmukaisen.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Muuta tarvittaessa alatunnisteen tietoihin organisaatiosi nimi valitsemalla valikosta Lisää &gt; Ylä- ja alatunniste.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esityksissä sivunumeroita ja päivämäärää, jotka on valmiiksi asetettu alatunnisteen tietoihin.</a:t>
            </a:r>
          </a:p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fi-FI" sz="1333" b="0" i="0" u="none" strike="noStrike" kern="1200" cap="none" spc="0" normalizeH="0" baseline="0" noProof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AF3D2-0CCA-924D-BCED-7E0A6E98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27ECC-EC61-2F44-939C-5B41748E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02F8C-7C17-A348-893A-39F41A41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9678D1-A173-6C46-AA64-03F41026F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429" b="1456"/>
          <a:stretch/>
        </p:blipFill>
        <p:spPr>
          <a:xfrm>
            <a:off x="10579101" y="-1"/>
            <a:ext cx="1612900" cy="685800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11D3265-B181-FF49-9159-C456EF500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7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33F5B55-A33A-534E-B852-406E31E7EE2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34" y="1701800"/>
            <a:ext cx="9842500" cy="4464051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20188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6774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BB782-1451-4C35-8B3B-5B25351D1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FE1D9F-0A4D-4327-9AE6-2B1ED1438A8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Google Shape;27;p17" descr="A picture containing text&#10;&#10;Description automatically generated">
            <a:extLst>
              <a:ext uri="{FF2B5EF4-FFF2-40B4-BE49-F238E27FC236}">
                <a16:creationId xmlns:a16="http://schemas.microsoft.com/office/drawing/2014/main" id="{EDFC2B47-B8D9-4FF6-A2E6-F751E4DF466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40269" y="243000"/>
            <a:ext cx="1497143" cy="4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C8685F-4137-4F0A-BF69-72F5AC61EF86}"/>
              </a:ext>
            </a:extLst>
          </p:cNvPr>
          <p:cNvSpPr/>
          <p:nvPr/>
        </p:nvSpPr>
        <p:spPr>
          <a:xfrm>
            <a:off x="10482450" y="1011527"/>
            <a:ext cx="1345950" cy="226723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63500" sx="102000" sy="102000" algn="c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APPROACH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1C106B-1700-41D7-90B5-4535DD10FA86}"/>
              </a:ext>
            </a:extLst>
          </p:cNvPr>
          <p:cNvCxnSpPr>
            <a:cxnSpLocks/>
          </p:cNvCxnSpPr>
          <p:nvPr/>
        </p:nvCxnSpPr>
        <p:spPr>
          <a:xfrm>
            <a:off x="10482450" y="1011527"/>
            <a:ext cx="0" cy="226723"/>
          </a:xfrm>
          <a:prstGeom prst="straightConnector1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37;p19">
            <a:extLst>
              <a:ext uri="{FF2B5EF4-FFF2-40B4-BE49-F238E27FC236}">
                <a16:creationId xmlns:a16="http://schemas.microsoft.com/office/drawing/2014/main" id="{D8A076BE-03D1-4F1F-ACBE-DFB9882522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0848" y="1510665"/>
            <a:ext cx="10515600" cy="367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400"/>
              <a:buChar char="▪"/>
              <a:defRPr>
                <a:solidFill>
                  <a:srgbClr val="203464"/>
                </a:solidFill>
              </a:defRPr>
            </a:lvl1pPr>
            <a:lvl2pPr marL="914400" lvl="1" indent="-31115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300"/>
              <a:buChar char="▪"/>
              <a:defRPr>
                <a:solidFill>
                  <a:srgbClr val="203464"/>
                </a:solidFill>
              </a:defRPr>
            </a:lvl2pPr>
            <a:lvl3pPr marL="1371600" lvl="2" indent="-304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200"/>
              <a:buChar char="▪"/>
              <a:defRPr>
                <a:solidFill>
                  <a:srgbClr val="203464"/>
                </a:solidFill>
              </a:defRPr>
            </a:lvl3pPr>
            <a:lvl4pPr marL="1828800" lvl="3" indent="-29845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100"/>
              <a:buChar char="▪"/>
              <a:defRPr>
                <a:solidFill>
                  <a:srgbClr val="203464"/>
                </a:solidFill>
              </a:defRPr>
            </a:lvl4pPr>
            <a:lvl5pPr marL="2286000" lvl="4" indent="-295275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050"/>
              <a:buChar char="▪"/>
              <a:defRPr>
                <a:solidFill>
                  <a:srgbClr val="20346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Google Shape;22;p16">
            <a:extLst>
              <a:ext uri="{FF2B5EF4-FFF2-40B4-BE49-F238E27FC236}">
                <a16:creationId xmlns:a16="http://schemas.microsoft.com/office/drawing/2014/main" id="{4517A4CC-1F83-4DC6-BC43-1CC2D9B611A3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478799" y="550364"/>
            <a:ext cx="9791985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594087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th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E39D-42A6-40C4-AB55-F59397B6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CED19-3204-4289-B75E-011F689FF63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Google Shape;27;p17" descr="A picture containing text&#10;&#10;Description automatically generated">
            <a:extLst>
              <a:ext uri="{FF2B5EF4-FFF2-40B4-BE49-F238E27FC236}">
                <a16:creationId xmlns:a16="http://schemas.microsoft.com/office/drawing/2014/main" id="{2965255F-17C5-4FA8-AAA8-DC64716999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40269" y="243000"/>
            <a:ext cx="1497143" cy="4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B2535D-AF49-4124-A3B9-96E3A4899ECA}"/>
              </a:ext>
            </a:extLst>
          </p:cNvPr>
          <p:cNvSpPr/>
          <p:nvPr/>
        </p:nvSpPr>
        <p:spPr>
          <a:xfrm>
            <a:off x="10482450" y="1011527"/>
            <a:ext cx="1345950" cy="226723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63500" sx="102000" sy="102000" algn="c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METHOD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A1DA3E-1BD9-48BB-9FF8-013C2F9BB74E}"/>
              </a:ext>
            </a:extLst>
          </p:cNvPr>
          <p:cNvCxnSpPr>
            <a:cxnSpLocks/>
          </p:cNvCxnSpPr>
          <p:nvPr/>
        </p:nvCxnSpPr>
        <p:spPr>
          <a:xfrm>
            <a:off x="10482450" y="1011527"/>
            <a:ext cx="0" cy="226723"/>
          </a:xfrm>
          <a:prstGeom prst="straightConnector1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37;p19">
            <a:extLst>
              <a:ext uri="{FF2B5EF4-FFF2-40B4-BE49-F238E27FC236}">
                <a16:creationId xmlns:a16="http://schemas.microsoft.com/office/drawing/2014/main" id="{68BCDAB2-C681-443F-9A24-8B6D3215E4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0848" y="1510665"/>
            <a:ext cx="10515600" cy="367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400"/>
              <a:buChar char="▪"/>
              <a:defRPr>
                <a:solidFill>
                  <a:srgbClr val="203464"/>
                </a:solidFill>
              </a:defRPr>
            </a:lvl1pPr>
            <a:lvl2pPr marL="914400" lvl="1" indent="-31115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300"/>
              <a:buChar char="▪"/>
              <a:defRPr>
                <a:solidFill>
                  <a:srgbClr val="203464"/>
                </a:solidFill>
              </a:defRPr>
            </a:lvl2pPr>
            <a:lvl3pPr marL="1371600" lvl="2" indent="-304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200"/>
              <a:buChar char="▪"/>
              <a:defRPr>
                <a:solidFill>
                  <a:srgbClr val="203464"/>
                </a:solidFill>
              </a:defRPr>
            </a:lvl3pPr>
            <a:lvl4pPr marL="1828800" lvl="3" indent="-29845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100"/>
              <a:buChar char="▪"/>
              <a:defRPr>
                <a:solidFill>
                  <a:srgbClr val="203464"/>
                </a:solidFill>
              </a:defRPr>
            </a:lvl4pPr>
            <a:lvl5pPr marL="2286000" lvl="4" indent="-295275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050"/>
              <a:buChar char="▪"/>
              <a:defRPr>
                <a:solidFill>
                  <a:srgbClr val="20346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22;p16">
            <a:extLst>
              <a:ext uri="{FF2B5EF4-FFF2-40B4-BE49-F238E27FC236}">
                <a16:creationId xmlns:a16="http://schemas.microsoft.com/office/drawing/2014/main" id="{6570E017-429B-4FF6-A0D5-C18D3BF4A347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478799" y="550364"/>
            <a:ext cx="9791985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67900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2ECC96-18FB-43CB-A6E0-AADF94848DC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1C56D4-A9AB-4BF7-BB93-7A6011DE5B8D}"/>
              </a:ext>
            </a:extLst>
          </p:cNvPr>
          <p:cNvSpPr/>
          <p:nvPr/>
        </p:nvSpPr>
        <p:spPr>
          <a:xfrm>
            <a:off x="0" y="0"/>
            <a:ext cx="12192000" cy="4615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Google Shape;21;p16">
            <a:extLst>
              <a:ext uri="{FF2B5EF4-FFF2-40B4-BE49-F238E27FC236}">
                <a16:creationId xmlns:a16="http://schemas.microsoft.com/office/drawing/2014/main" id="{3B85AB83-5343-4933-87ED-71AC68AE8A9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31773" y="2397210"/>
            <a:ext cx="8328454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464"/>
              </a:buClr>
              <a:buSzPts val="3600"/>
              <a:buFont typeface="Calibri"/>
              <a:buNone/>
              <a:defRPr sz="3600">
                <a:solidFill>
                  <a:srgbClr val="2034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Google Shape;22;p16">
            <a:extLst>
              <a:ext uri="{FF2B5EF4-FFF2-40B4-BE49-F238E27FC236}">
                <a16:creationId xmlns:a16="http://schemas.microsoft.com/office/drawing/2014/main" id="{26C53C1E-0CA0-474D-B387-B723F626A86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31773" y="3371825"/>
            <a:ext cx="8328454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Google Shape;27;p17" descr="A picture containing text&#10;&#10;Description automatically generated">
            <a:extLst>
              <a:ext uri="{FF2B5EF4-FFF2-40B4-BE49-F238E27FC236}">
                <a16:creationId xmlns:a16="http://schemas.microsoft.com/office/drawing/2014/main" id="{EEB79306-7F74-48A5-9A59-9101C84B6C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0269" y="243000"/>
            <a:ext cx="1497143" cy="4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386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F76F99-8A2B-49CE-A2EC-B0D1B0B1397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5D0AB3-71D6-45BE-85DD-83CB035FF601}"/>
              </a:ext>
            </a:extLst>
          </p:cNvPr>
          <p:cNvSpPr/>
          <p:nvPr/>
        </p:nvSpPr>
        <p:spPr>
          <a:xfrm>
            <a:off x="0" y="0"/>
            <a:ext cx="12192000" cy="4615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Google Shape;21;p16">
            <a:extLst>
              <a:ext uri="{FF2B5EF4-FFF2-40B4-BE49-F238E27FC236}">
                <a16:creationId xmlns:a16="http://schemas.microsoft.com/office/drawing/2014/main" id="{A9D5CCB5-F055-41E8-AD71-7FD17C07907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31773" y="2397210"/>
            <a:ext cx="8328454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464"/>
              </a:buClr>
              <a:buSzPts val="3600"/>
              <a:buFont typeface="Calibri"/>
              <a:buNone/>
              <a:defRPr sz="3600">
                <a:solidFill>
                  <a:srgbClr val="2034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Google Shape;22;p16">
            <a:extLst>
              <a:ext uri="{FF2B5EF4-FFF2-40B4-BE49-F238E27FC236}">
                <a16:creationId xmlns:a16="http://schemas.microsoft.com/office/drawing/2014/main" id="{0580A483-C3D4-44B5-AA4B-38FFFD96E93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31773" y="3371825"/>
            <a:ext cx="8328454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275648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977348-4C66-4B8F-81B3-416D06132D9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ED51D9-8525-4471-8C00-A038C575EE97}"/>
              </a:ext>
            </a:extLst>
          </p:cNvPr>
          <p:cNvSpPr/>
          <p:nvPr/>
        </p:nvSpPr>
        <p:spPr>
          <a:xfrm>
            <a:off x="0" y="0"/>
            <a:ext cx="12192000" cy="4615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Google Shape;21;p16">
            <a:extLst>
              <a:ext uri="{FF2B5EF4-FFF2-40B4-BE49-F238E27FC236}">
                <a16:creationId xmlns:a16="http://schemas.microsoft.com/office/drawing/2014/main" id="{047DFDDA-37CD-4049-ABBD-06E26952E27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31773" y="2397210"/>
            <a:ext cx="8328454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464"/>
              </a:buClr>
              <a:buSzPts val="3600"/>
              <a:buFont typeface="Calibri"/>
              <a:buNone/>
              <a:defRPr sz="3600">
                <a:solidFill>
                  <a:srgbClr val="2034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Google Shape;22;p16">
            <a:extLst>
              <a:ext uri="{FF2B5EF4-FFF2-40B4-BE49-F238E27FC236}">
                <a16:creationId xmlns:a16="http://schemas.microsoft.com/office/drawing/2014/main" id="{4412141D-4D81-424F-9BAF-442307B3CC7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31773" y="3371825"/>
            <a:ext cx="8328454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Google Shape;27;p17" descr="A picture containing text&#10;&#10;Description automatically generated">
            <a:extLst>
              <a:ext uri="{FF2B5EF4-FFF2-40B4-BE49-F238E27FC236}">
                <a16:creationId xmlns:a16="http://schemas.microsoft.com/office/drawing/2014/main" id="{F5FB49A1-64C1-4995-8EC2-D64951D8D4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0269" y="243000"/>
            <a:ext cx="1497143" cy="4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4761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otsikk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5C0F9B-BC62-42C1-84EA-47BCCA17FE7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B926E0-3C37-4B03-9536-B900B7BAD9F7}"/>
              </a:ext>
            </a:extLst>
          </p:cNvPr>
          <p:cNvSpPr/>
          <p:nvPr/>
        </p:nvSpPr>
        <p:spPr>
          <a:xfrm>
            <a:off x="0" y="0"/>
            <a:ext cx="12192000" cy="4615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Google Shape;21;p16">
            <a:extLst>
              <a:ext uri="{FF2B5EF4-FFF2-40B4-BE49-F238E27FC236}">
                <a16:creationId xmlns:a16="http://schemas.microsoft.com/office/drawing/2014/main" id="{BFD7162B-18F8-4550-BE0A-829AFB45189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31773" y="2397210"/>
            <a:ext cx="8328454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464"/>
              </a:buClr>
              <a:buSzPts val="3600"/>
              <a:buFont typeface="Calibri"/>
              <a:buNone/>
              <a:defRPr sz="3600">
                <a:solidFill>
                  <a:srgbClr val="2034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Google Shape;22;p16">
            <a:extLst>
              <a:ext uri="{FF2B5EF4-FFF2-40B4-BE49-F238E27FC236}">
                <a16:creationId xmlns:a16="http://schemas.microsoft.com/office/drawing/2014/main" id="{AC2EE4CF-28A1-4BD9-8FDA-AA9AA12EC5C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31773" y="3371825"/>
            <a:ext cx="8328454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Google Shape;27;p17" descr="A picture containing text&#10;&#10;Description automatically generated">
            <a:extLst>
              <a:ext uri="{FF2B5EF4-FFF2-40B4-BE49-F238E27FC236}">
                <a16:creationId xmlns:a16="http://schemas.microsoft.com/office/drawing/2014/main" id="{B53B3D89-C528-4EB6-A19D-E757C39CA8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0269" y="243000"/>
            <a:ext cx="1497143" cy="4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898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1C197-3D3F-4E0A-ABB1-414EBC7F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1AB39-E24B-46B2-951C-D4FB70776A0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Google Shape;22;p16">
            <a:extLst>
              <a:ext uri="{FF2B5EF4-FFF2-40B4-BE49-F238E27FC236}">
                <a16:creationId xmlns:a16="http://schemas.microsoft.com/office/drawing/2014/main" id="{A47E2594-EF11-4786-BF42-C5A9A346C5A8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478799" y="550364"/>
            <a:ext cx="9791985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59552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27D3-9812-4671-AEFC-01F74B98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2FA770-B7E2-4957-AB5F-0F6A8E49AFB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Google Shape;22;p16">
            <a:extLst>
              <a:ext uri="{FF2B5EF4-FFF2-40B4-BE49-F238E27FC236}">
                <a16:creationId xmlns:a16="http://schemas.microsoft.com/office/drawing/2014/main" id="{5FC3CDFC-8391-4274-BD75-BDB0BFB55D36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478799" y="550364"/>
            <a:ext cx="9791985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5" name="Google Shape;27;p17" descr="A picture containing text&#10;&#10;Description automatically generated">
            <a:extLst>
              <a:ext uri="{FF2B5EF4-FFF2-40B4-BE49-F238E27FC236}">
                <a16:creationId xmlns:a16="http://schemas.microsoft.com/office/drawing/2014/main" id="{BED3EB47-2F7A-474A-9645-14251F5A20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0269" y="243000"/>
            <a:ext cx="1497143" cy="4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616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97514B-7BF3-49A5-B21E-4134E8A77E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04B23-CFEC-4AEC-8ED3-C2A8E3BF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C4AF3-23B8-42B0-A76D-C7AEEABECF8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Google Shape;22;p16">
            <a:extLst>
              <a:ext uri="{FF2B5EF4-FFF2-40B4-BE49-F238E27FC236}">
                <a16:creationId xmlns:a16="http://schemas.microsoft.com/office/drawing/2014/main" id="{AC3258FE-B484-4DE0-89A0-8D0941132A3C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478799" y="550364"/>
            <a:ext cx="9791985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chemeClr val="bg1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Google Shape;35;p18" descr="Text&#10;&#10;Description automatically generated">
            <a:extLst>
              <a:ext uri="{FF2B5EF4-FFF2-40B4-BE49-F238E27FC236}">
                <a16:creationId xmlns:a16="http://schemas.microsoft.com/office/drawing/2014/main" id="{D96D36F9-53C4-4C6D-B079-28ABD7D7E1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0269" y="243000"/>
            <a:ext cx="1497143" cy="4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9668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puolikas +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5F5A07-7ADE-4FD7-BDC5-DFCC56F7F4F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Google Shape;431;p36">
            <a:extLst>
              <a:ext uri="{FF2B5EF4-FFF2-40B4-BE49-F238E27FC236}">
                <a16:creationId xmlns:a16="http://schemas.microsoft.com/office/drawing/2014/main" id="{6700149E-389A-4C0B-8394-0594EA7BB23B}"/>
              </a:ext>
            </a:extLst>
          </p:cNvPr>
          <p:cNvSpPr/>
          <p:nvPr/>
        </p:nvSpPr>
        <p:spPr>
          <a:xfrm>
            <a:off x="2" y="0"/>
            <a:ext cx="7815942" cy="68580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33;p36">
            <a:extLst>
              <a:ext uri="{FF2B5EF4-FFF2-40B4-BE49-F238E27FC236}">
                <a16:creationId xmlns:a16="http://schemas.microsoft.com/office/drawing/2014/main" id="{815782C8-DD94-49B8-BF01-6C9923D9A7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8800" y="1512000"/>
            <a:ext cx="6702083" cy="41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400"/>
              <a:buChar char="▪"/>
              <a:defRPr>
                <a:solidFill>
                  <a:srgbClr val="2034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115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300"/>
              <a:buChar char="▪"/>
              <a:defRPr>
                <a:solidFill>
                  <a:srgbClr val="20346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200"/>
              <a:buChar char="▪"/>
              <a:defRPr>
                <a:solidFill>
                  <a:srgbClr val="20346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100"/>
              <a:buChar char="▪"/>
              <a:defRPr>
                <a:solidFill>
                  <a:srgbClr val="20346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5275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050"/>
              <a:buChar char="▪"/>
              <a:defRPr>
                <a:solidFill>
                  <a:srgbClr val="20346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oogle Shape;35;p18" descr="Text&#10;&#10;Description automatically generated">
            <a:extLst>
              <a:ext uri="{FF2B5EF4-FFF2-40B4-BE49-F238E27FC236}">
                <a16:creationId xmlns:a16="http://schemas.microsoft.com/office/drawing/2014/main" id="{FACC4A9C-A6FF-457B-8072-8DFDE0A8B8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0269" y="243000"/>
            <a:ext cx="1497143" cy="4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0;p18">
            <a:extLst>
              <a:ext uri="{FF2B5EF4-FFF2-40B4-BE49-F238E27FC236}">
                <a16:creationId xmlns:a16="http://schemas.microsoft.com/office/drawing/2014/main" id="{E389C9DC-022A-45A2-9E7B-9F5B71F75C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8800" y="183600"/>
            <a:ext cx="661288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464"/>
              </a:buClr>
              <a:buSzPts val="3600"/>
              <a:buFont typeface="Calibri"/>
              <a:buNone/>
              <a:defRPr sz="3600">
                <a:solidFill>
                  <a:srgbClr val="2034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Google Shape;22;p16">
            <a:extLst>
              <a:ext uri="{FF2B5EF4-FFF2-40B4-BE49-F238E27FC236}">
                <a16:creationId xmlns:a16="http://schemas.microsoft.com/office/drawing/2014/main" id="{D2A0B5E2-09A4-422C-B45D-0C0CBE0735CB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478800" y="550364"/>
            <a:ext cx="6612880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818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2_sisältöpalstaa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451ADC-3BA1-FA45-A410-75230DEF1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142" y="365126"/>
            <a:ext cx="9845794" cy="1336673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15DAC1-6750-6D4C-B407-2BAA1F94BE2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8668" y="2133601"/>
            <a:ext cx="4774832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95B9F7E-7414-E145-A9DE-987A1564B51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2920" y="2133601"/>
            <a:ext cx="4764014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B13049-D0B9-0445-8B16-5BB0FE3EA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429" b="1456"/>
          <a:stretch/>
        </p:blipFill>
        <p:spPr>
          <a:xfrm>
            <a:off x="10579101" y="-1"/>
            <a:ext cx="16129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690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puolikas +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A7B9BE-9579-46A3-AB71-18E63A5267E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Google Shape;431;p36">
            <a:extLst>
              <a:ext uri="{FF2B5EF4-FFF2-40B4-BE49-F238E27FC236}">
                <a16:creationId xmlns:a16="http://schemas.microsoft.com/office/drawing/2014/main" id="{CCE711B6-FCD3-446A-B2DD-A891C2542EB1}"/>
              </a:ext>
            </a:extLst>
          </p:cNvPr>
          <p:cNvSpPr/>
          <p:nvPr/>
        </p:nvSpPr>
        <p:spPr>
          <a:xfrm>
            <a:off x="2" y="0"/>
            <a:ext cx="7815942" cy="68580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33;p36">
            <a:extLst>
              <a:ext uri="{FF2B5EF4-FFF2-40B4-BE49-F238E27FC236}">
                <a16:creationId xmlns:a16="http://schemas.microsoft.com/office/drawing/2014/main" id="{3F99760C-99EB-4463-88EB-98FDA4F768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8800" y="1512000"/>
            <a:ext cx="6702083" cy="41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400"/>
              <a:buChar char="▪"/>
              <a:defRPr>
                <a:solidFill>
                  <a:srgbClr val="2034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115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300"/>
              <a:buChar char="▪"/>
              <a:defRPr>
                <a:solidFill>
                  <a:srgbClr val="20346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200"/>
              <a:buChar char="▪"/>
              <a:defRPr>
                <a:solidFill>
                  <a:srgbClr val="20346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100"/>
              <a:buChar char="▪"/>
              <a:defRPr>
                <a:solidFill>
                  <a:srgbClr val="20346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5275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050"/>
              <a:buChar char="▪"/>
              <a:defRPr>
                <a:solidFill>
                  <a:srgbClr val="20346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oogle Shape;35;p18" descr="Text&#10;&#10;Description automatically generated">
            <a:extLst>
              <a:ext uri="{FF2B5EF4-FFF2-40B4-BE49-F238E27FC236}">
                <a16:creationId xmlns:a16="http://schemas.microsoft.com/office/drawing/2014/main" id="{0A8E42DA-7BC7-4794-BAC8-3005B1D7B3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0269" y="243000"/>
            <a:ext cx="1497143" cy="4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0;p18">
            <a:extLst>
              <a:ext uri="{FF2B5EF4-FFF2-40B4-BE49-F238E27FC236}">
                <a16:creationId xmlns:a16="http://schemas.microsoft.com/office/drawing/2014/main" id="{C7E148F2-3C64-4906-961D-09060E7A22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8800" y="183600"/>
            <a:ext cx="661288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464"/>
              </a:buClr>
              <a:buSzPts val="3600"/>
              <a:buFont typeface="Calibri"/>
              <a:buNone/>
              <a:defRPr sz="3600">
                <a:solidFill>
                  <a:srgbClr val="2034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Google Shape;22;p16">
            <a:extLst>
              <a:ext uri="{FF2B5EF4-FFF2-40B4-BE49-F238E27FC236}">
                <a16:creationId xmlns:a16="http://schemas.microsoft.com/office/drawing/2014/main" id="{2DB3BD80-16DD-4D4C-9CF7-041FE8EDA4F4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478800" y="550364"/>
            <a:ext cx="6612880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871112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puolikas +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408449-EB7C-4EE1-90E5-F247776CCA7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Google Shape;431;p36">
            <a:extLst>
              <a:ext uri="{FF2B5EF4-FFF2-40B4-BE49-F238E27FC236}">
                <a16:creationId xmlns:a16="http://schemas.microsoft.com/office/drawing/2014/main" id="{B1F34D8B-9346-40C0-A2E5-A5A9DFCF8CB6}"/>
              </a:ext>
            </a:extLst>
          </p:cNvPr>
          <p:cNvSpPr/>
          <p:nvPr/>
        </p:nvSpPr>
        <p:spPr>
          <a:xfrm>
            <a:off x="2" y="0"/>
            <a:ext cx="7815942" cy="68580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33;p36">
            <a:extLst>
              <a:ext uri="{FF2B5EF4-FFF2-40B4-BE49-F238E27FC236}">
                <a16:creationId xmlns:a16="http://schemas.microsoft.com/office/drawing/2014/main" id="{3ACFF5AB-6FD4-4AE8-B7F7-43CC8C28D1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8800" y="1512000"/>
            <a:ext cx="6702083" cy="41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400"/>
              <a:buChar char="▪"/>
              <a:defRPr>
                <a:solidFill>
                  <a:srgbClr val="2034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115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300"/>
              <a:buChar char="▪"/>
              <a:defRPr>
                <a:solidFill>
                  <a:srgbClr val="20346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200"/>
              <a:buChar char="▪"/>
              <a:defRPr>
                <a:solidFill>
                  <a:srgbClr val="20346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100"/>
              <a:buChar char="▪"/>
              <a:defRPr>
                <a:solidFill>
                  <a:srgbClr val="20346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5275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050"/>
              <a:buChar char="▪"/>
              <a:defRPr>
                <a:solidFill>
                  <a:srgbClr val="20346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oogle Shape;35;p18" descr="Text&#10;&#10;Description automatically generated">
            <a:extLst>
              <a:ext uri="{FF2B5EF4-FFF2-40B4-BE49-F238E27FC236}">
                <a16:creationId xmlns:a16="http://schemas.microsoft.com/office/drawing/2014/main" id="{2C9727F2-A4AD-413F-A7BC-263044B786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0269" y="243000"/>
            <a:ext cx="1497143" cy="4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0;p18">
            <a:extLst>
              <a:ext uri="{FF2B5EF4-FFF2-40B4-BE49-F238E27FC236}">
                <a16:creationId xmlns:a16="http://schemas.microsoft.com/office/drawing/2014/main" id="{56A5938C-4553-4410-B6FA-AD2D95FBE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8800" y="183600"/>
            <a:ext cx="661288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464"/>
              </a:buClr>
              <a:buSzPts val="3600"/>
              <a:buFont typeface="Calibri"/>
              <a:buNone/>
              <a:defRPr sz="3600">
                <a:solidFill>
                  <a:srgbClr val="2034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Google Shape;22;p16">
            <a:extLst>
              <a:ext uri="{FF2B5EF4-FFF2-40B4-BE49-F238E27FC236}">
                <a16:creationId xmlns:a16="http://schemas.microsoft.com/office/drawing/2014/main" id="{BD72F8A6-2E79-49C5-9603-97A18D0C9608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478800" y="550364"/>
            <a:ext cx="6612880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067748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puolikas + kuv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EC5F3B-73A0-4BF9-AD4A-F460EA40BE0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Google Shape;431;p36">
            <a:extLst>
              <a:ext uri="{FF2B5EF4-FFF2-40B4-BE49-F238E27FC236}">
                <a16:creationId xmlns:a16="http://schemas.microsoft.com/office/drawing/2014/main" id="{06ACC970-4765-41E1-ACD3-46B09F5C552B}"/>
              </a:ext>
            </a:extLst>
          </p:cNvPr>
          <p:cNvSpPr/>
          <p:nvPr/>
        </p:nvSpPr>
        <p:spPr>
          <a:xfrm>
            <a:off x="2" y="0"/>
            <a:ext cx="7815942" cy="68580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33;p36">
            <a:extLst>
              <a:ext uri="{FF2B5EF4-FFF2-40B4-BE49-F238E27FC236}">
                <a16:creationId xmlns:a16="http://schemas.microsoft.com/office/drawing/2014/main" id="{FBB3390D-D6F5-4859-A0E3-B5999C9D70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8800" y="1512000"/>
            <a:ext cx="6702083" cy="41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400"/>
              <a:buChar char="▪"/>
              <a:defRPr>
                <a:solidFill>
                  <a:srgbClr val="2034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115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300"/>
              <a:buChar char="▪"/>
              <a:defRPr>
                <a:solidFill>
                  <a:srgbClr val="20346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200"/>
              <a:buChar char="▪"/>
              <a:defRPr>
                <a:solidFill>
                  <a:srgbClr val="20346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100"/>
              <a:buChar char="▪"/>
              <a:defRPr>
                <a:solidFill>
                  <a:srgbClr val="20346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5275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050"/>
              <a:buChar char="▪"/>
              <a:defRPr>
                <a:solidFill>
                  <a:srgbClr val="20346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30;p18">
            <a:extLst>
              <a:ext uri="{FF2B5EF4-FFF2-40B4-BE49-F238E27FC236}">
                <a16:creationId xmlns:a16="http://schemas.microsoft.com/office/drawing/2014/main" id="{86AFA218-B00E-4DD6-BFC8-FB6ECD65BD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8800" y="183600"/>
            <a:ext cx="661288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464"/>
              </a:buClr>
              <a:buSzPts val="3600"/>
              <a:buFont typeface="Calibri"/>
              <a:buNone/>
              <a:defRPr sz="3600">
                <a:solidFill>
                  <a:srgbClr val="2034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Google Shape;22;p16">
            <a:extLst>
              <a:ext uri="{FF2B5EF4-FFF2-40B4-BE49-F238E27FC236}">
                <a16:creationId xmlns:a16="http://schemas.microsoft.com/office/drawing/2014/main" id="{084C0E19-E506-4876-B84A-295BC915BDE9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478800" y="550364"/>
            <a:ext cx="6612880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44971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puolikas + kuv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EBCE35-8F25-4766-B92E-9850AEC95A6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Google Shape;30;p18">
            <a:extLst>
              <a:ext uri="{FF2B5EF4-FFF2-40B4-BE49-F238E27FC236}">
                <a16:creationId xmlns:a16="http://schemas.microsoft.com/office/drawing/2014/main" id="{7F91B625-AC32-4EB3-A7B4-D7E5F214A6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8800" y="183600"/>
            <a:ext cx="661288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464"/>
              </a:buClr>
              <a:buSzPts val="3600"/>
              <a:buFont typeface="Calibri"/>
              <a:buNone/>
              <a:defRPr sz="3600">
                <a:solidFill>
                  <a:srgbClr val="2034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Google Shape;31;p18">
            <a:extLst>
              <a:ext uri="{FF2B5EF4-FFF2-40B4-BE49-F238E27FC236}">
                <a16:creationId xmlns:a16="http://schemas.microsoft.com/office/drawing/2014/main" id="{30A43E4D-7614-4589-ACB5-9777BA6462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0848" y="1512000"/>
            <a:ext cx="6610832" cy="367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400"/>
              <a:buChar char="▪"/>
              <a:defRPr>
                <a:solidFill>
                  <a:srgbClr val="203464"/>
                </a:solidFill>
              </a:defRPr>
            </a:lvl1pPr>
            <a:lvl2pPr marL="914400" lvl="1" indent="-31115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300"/>
              <a:buChar char="▪"/>
              <a:defRPr>
                <a:solidFill>
                  <a:srgbClr val="203464"/>
                </a:solidFill>
              </a:defRPr>
            </a:lvl2pPr>
            <a:lvl3pPr marL="1371600" lvl="2" indent="-304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200"/>
              <a:buChar char="▪"/>
              <a:defRPr>
                <a:solidFill>
                  <a:srgbClr val="203464"/>
                </a:solidFill>
              </a:defRPr>
            </a:lvl3pPr>
            <a:lvl4pPr marL="1828800" lvl="3" indent="-29845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100"/>
              <a:buChar char="▪"/>
              <a:defRPr>
                <a:solidFill>
                  <a:srgbClr val="203464"/>
                </a:solidFill>
              </a:defRPr>
            </a:lvl4pPr>
            <a:lvl5pPr marL="2286000" lvl="4" indent="-295275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03464"/>
              </a:buClr>
              <a:buSzPts val="1050"/>
              <a:buChar char="▪"/>
              <a:defRPr>
                <a:solidFill>
                  <a:srgbClr val="20346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oogle Shape;35;p18" descr="Text&#10;&#10;Description automatically generated">
            <a:extLst>
              <a:ext uri="{FF2B5EF4-FFF2-40B4-BE49-F238E27FC236}">
                <a16:creationId xmlns:a16="http://schemas.microsoft.com/office/drawing/2014/main" id="{4C63D66F-599E-40D3-862E-1B385F1D5D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0269" y="243000"/>
            <a:ext cx="1497143" cy="4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2;p16">
            <a:extLst>
              <a:ext uri="{FF2B5EF4-FFF2-40B4-BE49-F238E27FC236}">
                <a16:creationId xmlns:a16="http://schemas.microsoft.com/office/drawing/2014/main" id="{A6C49CE2-5F60-4C17-8390-FF87E336C89A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478800" y="550364"/>
            <a:ext cx="6610832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948647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atikot (Editoitava Slide Masterissa)">
  <p:cSld name="Laatikot (Editoitava Slide Masterissa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32"/>
          <p:cNvGrpSpPr/>
          <p:nvPr/>
        </p:nvGrpSpPr>
        <p:grpSpPr>
          <a:xfrm>
            <a:off x="4896534" y="2066617"/>
            <a:ext cx="2743198" cy="1828153"/>
            <a:chOff x="2829262" y="1454380"/>
            <a:chExt cx="2140772" cy="1828153"/>
          </a:xfrm>
        </p:grpSpPr>
        <p:sp>
          <p:nvSpPr>
            <p:cNvPr id="234" name="Google Shape;234;p32"/>
            <p:cNvSpPr txBox="1"/>
            <p:nvPr/>
          </p:nvSpPr>
          <p:spPr>
            <a:xfrm>
              <a:off x="2829262" y="1807285"/>
              <a:ext cx="2140772" cy="147524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108000" rIns="91425" bIns="108000" anchor="t" anchorCtr="0">
              <a:noAutofit/>
            </a:bodyPr>
            <a:lstStyle/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Lorem ipsum dolor sit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amet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, vel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nemore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deserunt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similique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at, id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vidit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erroribus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ullamcorper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eos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Pri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adipisci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expetenda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et. His cu fugit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assueverit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, sit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insolens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urbanitas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te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. Ex qui dolor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quaerendum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referrentur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pri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ea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tamquam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explicari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Efficiantur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accommodare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ut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duo, no has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legere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feugait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200">
                <a:solidFill>
                  <a:srgbClr val="20346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32"/>
            <p:cNvSpPr txBox="1"/>
            <p:nvPr/>
          </p:nvSpPr>
          <p:spPr>
            <a:xfrm>
              <a:off x="2829262" y="1454380"/>
              <a:ext cx="2140772" cy="27706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Lorem ipsum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32"/>
          <p:cNvGrpSpPr/>
          <p:nvPr/>
        </p:nvGrpSpPr>
        <p:grpSpPr>
          <a:xfrm>
            <a:off x="8091554" y="2066617"/>
            <a:ext cx="2743199" cy="1828153"/>
            <a:chOff x="2829262" y="1454380"/>
            <a:chExt cx="2140772" cy="1828153"/>
          </a:xfrm>
        </p:grpSpPr>
        <p:sp>
          <p:nvSpPr>
            <p:cNvPr id="237" name="Google Shape;237;p32"/>
            <p:cNvSpPr txBox="1"/>
            <p:nvPr/>
          </p:nvSpPr>
          <p:spPr>
            <a:xfrm>
              <a:off x="2829262" y="1807285"/>
              <a:ext cx="2140772" cy="147524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108000" rIns="91425" bIns="108000" anchor="t" anchorCtr="0">
              <a:noAutofit/>
            </a:bodyPr>
            <a:lstStyle/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Lorem ipsum dolor sit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amet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, vel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nemore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deserunt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similique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at, id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vidit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erroribus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ullamcorper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eos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Pri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adipisci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expetenda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et. His cu fugit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assueverit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, sit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insolens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urbanitas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te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. Ex qui dolor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quaerendum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referrentur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pri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ea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tamquam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explicari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Efficiantur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accommodare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ut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duo, no has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legere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feugait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200">
                <a:solidFill>
                  <a:srgbClr val="20346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32"/>
            <p:cNvSpPr txBox="1"/>
            <p:nvPr/>
          </p:nvSpPr>
          <p:spPr>
            <a:xfrm>
              <a:off x="2829262" y="1454380"/>
              <a:ext cx="2140772" cy="27706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Lorem ipsum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32"/>
          <p:cNvGrpSpPr/>
          <p:nvPr/>
        </p:nvGrpSpPr>
        <p:grpSpPr>
          <a:xfrm>
            <a:off x="1701514" y="2066617"/>
            <a:ext cx="2743198" cy="1828153"/>
            <a:chOff x="2829262" y="1454380"/>
            <a:chExt cx="2140772" cy="1828153"/>
          </a:xfrm>
        </p:grpSpPr>
        <p:sp>
          <p:nvSpPr>
            <p:cNvPr id="240" name="Google Shape;240;p32"/>
            <p:cNvSpPr txBox="1"/>
            <p:nvPr/>
          </p:nvSpPr>
          <p:spPr>
            <a:xfrm>
              <a:off x="2829262" y="1807285"/>
              <a:ext cx="2140772" cy="147524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108000" rIns="91425" bIns="108000" anchor="t" anchorCtr="0">
              <a:noAutofit/>
            </a:bodyPr>
            <a:lstStyle/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Lorem ipsum dolor sit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amet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, vel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nemore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deserunt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similique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at, id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vidit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erroribus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ullamcorper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eos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Pri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adipisci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expetenda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et. His cu fugit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assueverit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, sit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insolens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urbanitas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te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. Ex qui dolor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quaerendum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referrentur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pri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ea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tamquam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explicari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Efficiantur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accommodare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ut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duo, no has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legere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err="1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feugait</a:t>
              </a:r>
              <a:r>
                <a:rPr lang="en-US" sz="1200">
                  <a:solidFill>
                    <a:srgbClr val="203464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200">
                <a:solidFill>
                  <a:srgbClr val="20346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32"/>
            <p:cNvSpPr txBox="1"/>
            <p:nvPr/>
          </p:nvSpPr>
          <p:spPr>
            <a:xfrm>
              <a:off x="2829262" y="1454380"/>
              <a:ext cx="2140772" cy="27706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Lorem ipsum</a:t>
              </a:r>
              <a:endParaRPr/>
            </a:p>
          </p:txBody>
        </p:sp>
      </p:grpSp>
      <p:sp>
        <p:nvSpPr>
          <p:cNvPr id="15" name="Google Shape;28;p17">
            <a:extLst>
              <a:ext uri="{FF2B5EF4-FFF2-40B4-BE49-F238E27FC236}">
                <a16:creationId xmlns:a16="http://schemas.microsoft.com/office/drawing/2014/main" id="{E23161D4-CCB5-4CF9-9574-047009C775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8800" y="183600"/>
            <a:ext cx="9792000" cy="59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u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26;p17">
            <a:extLst>
              <a:ext uri="{FF2B5EF4-FFF2-40B4-BE49-F238E27FC236}">
                <a16:creationId xmlns:a16="http://schemas.microsoft.com/office/drawing/2014/main" id="{58733FAC-B521-4240-86A3-3DEE78896A4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21935" y="6356350"/>
            <a:ext cx="3827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" name="Google Shape;27;p17" descr="A picture containing text&#10;&#10;Description automatically generated">
            <a:extLst>
              <a:ext uri="{FF2B5EF4-FFF2-40B4-BE49-F238E27FC236}">
                <a16:creationId xmlns:a16="http://schemas.microsoft.com/office/drawing/2014/main" id="{098A4109-10DB-4296-ABC5-B4DA8C6A70B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0269" y="243000"/>
            <a:ext cx="1497143" cy="4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2;p16">
            <a:extLst>
              <a:ext uri="{FF2B5EF4-FFF2-40B4-BE49-F238E27FC236}">
                <a16:creationId xmlns:a16="http://schemas.microsoft.com/office/drawing/2014/main" id="{E270F574-A841-4FF5-BBEF-9D3A23C9AF4C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478799" y="550364"/>
            <a:ext cx="9791985" cy="4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03464"/>
              </a:buClr>
              <a:buSzPts val="1800"/>
              <a:buNone/>
              <a:defRPr sz="1800">
                <a:solidFill>
                  <a:srgbClr val="203464"/>
                </a:solidFill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352530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EF9B32-4508-447F-9EF7-30B00B612AB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Google Shape;26;p17">
            <a:extLst>
              <a:ext uri="{FF2B5EF4-FFF2-40B4-BE49-F238E27FC236}">
                <a16:creationId xmlns:a16="http://schemas.microsoft.com/office/drawing/2014/main" id="{82EE9617-5D28-45CB-82F6-6F6E819D54E4}"/>
              </a:ext>
            </a:extLst>
          </p:cNvPr>
          <p:cNvSpPr txBox="1">
            <a:spLocks/>
          </p:cNvSpPr>
          <p:nvPr/>
        </p:nvSpPr>
        <p:spPr>
          <a:xfrm>
            <a:off x="11321935" y="6356350"/>
            <a:ext cx="3827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2584DA91-C569-433D-9FBE-6B11AB4231E1}"/>
              </a:ext>
            </a:extLst>
          </p:cNvPr>
          <p:cNvGrpSpPr/>
          <p:nvPr/>
        </p:nvGrpSpPr>
        <p:grpSpPr>
          <a:xfrm>
            <a:off x="0" y="3098800"/>
            <a:ext cx="12196157" cy="3771900"/>
            <a:chOff x="82142" y="0"/>
            <a:chExt cx="6214197" cy="1913890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A635FE3-12FF-4713-A178-05A9FBB9460C}"/>
                </a:ext>
              </a:extLst>
            </p:cNvPr>
            <p:cNvSpPr/>
            <p:nvPr/>
          </p:nvSpPr>
          <p:spPr>
            <a:xfrm>
              <a:off x="82142" y="0"/>
              <a:ext cx="6214197" cy="1913890"/>
            </a:xfrm>
            <a:custGeom>
              <a:avLst/>
              <a:gdLst/>
              <a:ahLst/>
              <a:cxnLst/>
              <a:rect l="l" t="t" r="r" b="b"/>
              <a:pathLst>
                <a:path w="6322115" h="1913890">
                  <a:moveTo>
                    <a:pt x="0" y="0"/>
                  </a:moveTo>
                  <a:lnTo>
                    <a:pt x="6322115" y="0"/>
                  </a:lnTo>
                  <a:lnTo>
                    <a:pt x="632211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5F5F5">
                <a:alpha val="76862"/>
              </a:srgbClr>
            </a:solidFill>
          </p:spPr>
          <p:txBody>
            <a:bodyPr/>
            <a:lstStyle/>
            <a:p>
              <a:pPr defTabSz="609630"/>
              <a:endParaRPr lang="fi-FI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7" name="Picture 5">
            <a:extLst>
              <a:ext uri="{FF2B5EF4-FFF2-40B4-BE49-F238E27FC236}">
                <a16:creationId xmlns:a16="http://schemas.microsoft.com/office/drawing/2014/main" id="{B42CA8B4-6AC3-495F-953C-AC19DDA515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28888" y="3479522"/>
            <a:ext cx="5534225" cy="578788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47B348C3-CC45-4D4C-ADB0-D02E6F35C79E}"/>
              </a:ext>
            </a:extLst>
          </p:cNvPr>
          <p:cNvSpPr txBox="1"/>
          <p:nvPr/>
        </p:nvSpPr>
        <p:spPr>
          <a:xfrm>
            <a:off x="3231033" y="4267211"/>
            <a:ext cx="5729935" cy="42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46"/>
              </a:lnSpc>
              <a:defRPr/>
            </a:pPr>
            <a:r>
              <a:rPr lang="fi-FI" sz="2533">
                <a:solidFill>
                  <a:srgbClr val="33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www.verona.fi/consulting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32283D13-DC65-480E-8A6B-ED84E57834F0}"/>
              </a:ext>
            </a:extLst>
          </p:cNvPr>
          <p:cNvSpPr txBox="1"/>
          <p:nvPr/>
        </p:nvSpPr>
        <p:spPr>
          <a:xfrm>
            <a:off x="5204348" y="5009884"/>
            <a:ext cx="1783304" cy="1259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60"/>
              </a:lnSpc>
              <a:defRPr/>
            </a:pPr>
            <a:r>
              <a:rPr lang="fi-FI" sz="1399">
                <a:solidFill>
                  <a:srgbClr val="33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Verona Consulting Oy</a:t>
            </a:r>
          </a:p>
          <a:p>
            <a:pPr algn="ctr" defTabSz="609630">
              <a:lnSpc>
                <a:spcPts val="1960"/>
              </a:lnSpc>
              <a:defRPr/>
            </a:pPr>
            <a:r>
              <a:rPr lang="fi-FI" sz="1400">
                <a:solidFill>
                  <a:srgbClr val="33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Bulevardi 10 A</a:t>
            </a:r>
          </a:p>
          <a:p>
            <a:pPr algn="ctr" defTabSz="609630">
              <a:lnSpc>
                <a:spcPts val="1960"/>
              </a:lnSpc>
              <a:defRPr/>
            </a:pPr>
            <a:r>
              <a:rPr lang="fi-FI" sz="1400">
                <a:solidFill>
                  <a:srgbClr val="33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00120 Helsinki</a:t>
            </a:r>
          </a:p>
          <a:p>
            <a:pPr algn="ctr" defTabSz="609630">
              <a:lnSpc>
                <a:spcPts val="1959"/>
              </a:lnSpc>
              <a:spcBef>
                <a:spcPct val="0"/>
              </a:spcBef>
              <a:defRPr/>
            </a:pPr>
            <a:r>
              <a:rPr lang="fi-FI" sz="1400">
                <a:solidFill>
                  <a:srgbClr val="33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+358 20 160 0700</a:t>
            </a:r>
          </a:p>
          <a:p>
            <a:pPr algn="ctr" defTabSz="609630">
              <a:lnSpc>
                <a:spcPts val="1959"/>
              </a:lnSpc>
              <a:spcBef>
                <a:spcPct val="0"/>
              </a:spcBef>
              <a:defRPr/>
            </a:pPr>
            <a:endParaRPr lang="fi-FI" sz="1400">
              <a:solidFill>
                <a:srgbClr val="33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D2FA5F4-4F06-40F3-A69D-61B494875C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081" y="4547921"/>
            <a:ext cx="2487612" cy="95406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fi-FI"/>
              <a:t>Nimi</a:t>
            </a:r>
          </a:p>
          <a:p>
            <a:pPr lvl="0"/>
            <a:r>
              <a:rPr lang="fi-FI" err="1"/>
              <a:t>Role</a:t>
            </a:r>
            <a:endParaRPr lang="fi-FI"/>
          </a:p>
          <a:p>
            <a:pPr lvl="0"/>
            <a:r>
              <a:rPr lang="fi-FI"/>
              <a:t>Phone </a:t>
            </a:r>
            <a:r>
              <a:rPr lang="fi-FI" err="1"/>
              <a:t>number</a:t>
            </a:r>
            <a:endParaRPr lang="fi-FI"/>
          </a:p>
          <a:p>
            <a:pPr lvl="0"/>
            <a:r>
              <a:rPr lang="fi-FI"/>
              <a:t>E-mail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1CA3ECB-A9D8-4712-9ADB-1D8D3782D4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70307" y="4547921"/>
            <a:ext cx="2487612" cy="95406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fi-FI"/>
              <a:t>Nimi</a:t>
            </a:r>
          </a:p>
          <a:p>
            <a:pPr lvl="0"/>
            <a:r>
              <a:rPr lang="fi-FI" err="1"/>
              <a:t>Role</a:t>
            </a:r>
            <a:endParaRPr lang="fi-FI"/>
          </a:p>
          <a:p>
            <a:pPr lvl="0"/>
            <a:r>
              <a:rPr lang="fi-FI"/>
              <a:t>Phone </a:t>
            </a:r>
            <a:r>
              <a:rPr lang="fi-FI" err="1"/>
              <a:t>number</a:t>
            </a:r>
            <a:endParaRPr lang="fi-FI"/>
          </a:p>
          <a:p>
            <a:pPr lvl="0"/>
            <a:r>
              <a:rPr lang="fi-FI"/>
              <a:t>E-mail</a:t>
            </a:r>
          </a:p>
        </p:txBody>
      </p:sp>
      <p:pic>
        <p:nvPicPr>
          <p:cNvPr id="12" name="Google Shape;18;p15">
            <a:extLst>
              <a:ext uri="{FF2B5EF4-FFF2-40B4-BE49-F238E27FC236}">
                <a16:creationId xmlns:a16="http://schemas.microsoft.com/office/drawing/2014/main" id="{C331D3FB-AB31-4E50-A98B-FD63ED3E8B0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5374" y="1110682"/>
            <a:ext cx="901252" cy="867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557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68CD-5A6B-8645-94CB-28F1BF059BA2}" type="datetimeFigureOut">
              <a:rPr lang="en-FI" smtClean="0"/>
              <a:t>26.4.2023</a:t>
            </a:fld>
            <a:endParaRPr lang="en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38C0-CDA8-B642-9C92-EEC4C88811C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99840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68CD-5A6B-8645-94CB-28F1BF059BA2}" type="datetimeFigureOut">
              <a:rPr lang="en-FI" smtClean="0"/>
              <a:t>26.4.2023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38C0-CDA8-B642-9C92-EEC4C88811C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0430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68CD-5A6B-8645-94CB-28F1BF059BA2}" type="datetimeFigureOut">
              <a:rPr lang="en-FI" smtClean="0"/>
              <a:t>26.4.2023</a:t>
            </a:fld>
            <a:endParaRPr lang="en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38C0-CDA8-B642-9C92-EEC4C88811C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3402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2_sisältöpalsta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B13049-D0B9-0445-8B16-5BB0FE3EA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429" b="1456"/>
          <a:stretch/>
        </p:blipFill>
        <p:spPr>
          <a:xfrm>
            <a:off x="10579101" y="-1"/>
            <a:ext cx="1612900" cy="6858001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DB15D82-F2D8-534F-9351-387404A1A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7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9FA7D81-E7A9-3845-93C4-96725698555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35" y="1701800"/>
            <a:ext cx="4771540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5C5A8EB1-3CF4-0443-83C9-95FBCDEE1E6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05394" y="1701800"/>
            <a:ext cx="4771540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3441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vasemmalla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8906C-FEED-5845-8A00-FDA383885A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23.9.2021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2B0EA-8EA2-CF48-9F00-118760EF5E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Antti Aaltonen, 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431CC-1005-1546-8B67-999C1C0424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12E75C-AC2A-3240-9016-8287C2135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8A58F7D-7358-F840-A60B-7F39C2D78FB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4434" y="2139924"/>
            <a:ext cx="5522384" cy="402592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kuva napsauttamalla&gt;</a:t>
            </a:r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FE74B0-59CA-9548-9F45-F11BAE84D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429" b="1456"/>
          <a:stretch/>
        </p:blipFill>
        <p:spPr>
          <a:xfrm>
            <a:off x="10579101" y="-1"/>
            <a:ext cx="1612900" cy="6858001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AAC20D3-57EE-7F45-9B3B-D6F49A7C07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6001" y="2139924"/>
            <a:ext cx="4080933" cy="40259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28352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434" y="365128"/>
            <a:ext cx="9842500" cy="1335733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34" y="2133601"/>
            <a:ext cx="9842500" cy="4032251"/>
          </a:xfrm>
          <a:prstGeom prst="rect">
            <a:avLst/>
          </a:prstGeom>
        </p:spPr>
        <p:txBody>
          <a:bodyPr vert="horz" lIns="18288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52328" y="6362700"/>
            <a:ext cx="2935762" cy="139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fi-FI"/>
              <a:t>23.9.2021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434" y="6362700"/>
            <a:ext cx="4317894" cy="139701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Antti Aaltonen, Rakennusteollisuus 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8090" y="6362699"/>
            <a:ext cx="2588844" cy="139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81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</p:sldLayoutIdLst>
  <p:hf hdr="0"/>
  <p:txStyles>
    <p:titleStyle>
      <a:lvl1pPr algn="l" defTabSz="914286" rtl="0" eaLnBrk="1" latinLnBrk="0" hangingPunct="1">
        <a:lnSpc>
          <a:spcPct val="100000"/>
        </a:lnSpc>
        <a:spcBef>
          <a:spcPct val="0"/>
        </a:spcBef>
        <a:buNone/>
        <a:defRPr sz="42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71" indent="-228571" algn="l" defTabSz="9142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4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1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4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4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1">
          <p15:clr>
            <a:srgbClr val="F26B43"/>
          </p15:clr>
        </p15:guide>
        <p15:guide id="3" pos="513">
          <p15:clr>
            <a:srgbClr val="F26B43"/>
          </p15:clr>
        </p15:guide>
        <p15:guide id="4" pos="6665">
          <p15:clr>
            <a:srgbClr val="F26B43"/>
          </p15:clr>
        </p15:guide>
        <p15:guide id="5" pos="211">
          <p15:clr>
            <a:srgbClr val="F26B43"/>
          </p15:clr>
        </p15:guide>
        <p15:guide id="6" orient="horz" pos="225">
          <p15:clr>
            <a:srgbClr val="F26B43"/>
          </p15:clr>
        </p15:guide>
        <p15:guide id="7" orient="horz" pos="1072">
          <p15:clr>
            <a:srgbClr val="F26B43"/>
          </p15:clr>
        </p15:guide>
        <p15:guide id="8" orient="horz" pos="3884">
          <p15:clr>
            <a:srgbClr val="F26B43"/>
          </p15:clr>
        </p15:guide>
        <p15:guide id="9" orient="horz" pos="1344">
          <p15:clr>
            <a:srgbClr val="F26B43"/>
          </p15:clr>
        </p15:guide>
        <p15:guide id="10" orient="horz" pos="4004">
          <p15:clr>
            <a:srgbClr val="F26B43"/>
          </p15:clr>
        </p15:guide>
        <p15:guide id="11" orient="horz" pos="4096">
          <p15:clr>
            <a:srgbClr val="F26B43"/>
          </p15:clr>
        </p15:guide>
        <p15:guide id="12" pos="6412">
          <p15:clr>
            <a:srgbClr val="F26B43"/>
          </p15:clr>
        </p15:guide>
        <p15:guide id="13" pos="3690">
          <p15:clr>
            <a:srgbClr val="F26B43"/>
          </p15:clr>
        </p15:guide>
        <p15:guide id="14" orient="horz" pos="79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78800" y="183600"/>
            <a:ext cx="979200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78800" y="1512000"/>
            <a:ext cx="1051764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11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oto Sans Symbols"/>
              <a:buChar char="▪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Noto Sans Symbols"/>
              <a:buChar char="▪"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/>
          <p:nvPr/>
        </p:nvSpPr>
        <p:spPr>
          <a:xfrm>
            <a:off x="480848" y="6492875"/>
            <a:ext cx="712041" cy="17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© Verona</a:t>
            </a:r>
            <a:endParaRPr sz="80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6;p17">
            <a:extLst>
              <a:ext uri="{FF2B5EF4-FFF2-40B4-BE49-F238E27FC236}">
                <a16:creationId xmlns:a16="http://schemas.microsoft.com/office/drawing/2014/main" id="{C30C1DD3-BC4D-4BEC-AFFF-761946548FA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321935" y="6356350"/>
            <a:ext cx="3827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05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algn="l" rtl="0" eaLnBrk="1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rakasvuohjelma.fi/" TargetMode="External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11.svg"/><Relationship Id="rId4" Type="http://schemas.openxmlformats.org/officeDocument/2006/relationships/image" Target="../media/image3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0.png"/><Relationship Id="rId3" Type="http://schemas.openxmlformats.org/officeDocument/2006/relationships/image" Target="../media/image41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4.svg"/><Relationship Id="rId11" Type="http://schemas.openxmlformats.org/officeDocument/2006/relationships/image" Target="../media/image36.png"/><Relationship Id="rId5" Type="http://schemas.openxmlformats.org/officeDocument/2006/relationships/image" Target="../media/image43.png"/><Relationship Id="rId10" Type="http://schemas.openxmlformats.org/officeDocument/2006/relationships/image" Target="../media/image35.svg"/><Relationship Id="rId4" Type="http://schemas.openxmlformats.org/officeDocument/2006/relationships/image" Target="../media/image42.svg"/><Relationship Id="rId9" Type="http://schemas.openxmlformats.org/officeDocument/2006/relationships/image" Target="../media/image34.png"/><Relationship Id="rId1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10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41.png"/><Relationship Id="rId7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CB5EA95-EEE0-8450-BF91-DEB68686D4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8" y="0"/>
            <a:ext cx="12189136" cy="685916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D178D6D-C386-A067-D198-EE48DD769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1449" y="1488276"/>
            <a:ext cx="6369102" cy="229995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E2405A-47E6-62C0-C551-87E2F7570F54}"/>
              </a:ext>
            </a:extLst>
          </p:cNvPr>
          <p:cNvSpPr txBox="1"/>
          <p:nvPr/>
        </p:nvSpPr>
        <p:spPr>
          <a:xfrm>
            <a:off x="2826383" y="4478762"/>
            <a:ext cx="6454168" cy="166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 err="1">
                <a:solidFill>
                  <a:schemeClr val="bg1"/>
                </a:solidFill>
                <a:latin typeface="Merriweather" pitchFamily="2" charset="77"/>
              </a:rPr>
              <a:t>Kasvua</a:t>
            </a:r>
            <a:r>
              <a:rPr lang="en-GB" sz="3600" b="1" dirty="0">
                <a:solidFill>
                  <a:schemeClr val="bg1"/>
                </a:solidFill>
                <a:latin typeface="Merriweather" pitchFamily="2" charset="77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Merriweather" pitchFamily="2" charset="77"/>
              </a:rPr>
              <a:t>koko</a:t>
            </a:r>
            <a:r>
              <a:rPr lang="en-GB" sz="3600" b="1" dirty="0">
                <a:solidFill>
                  <a:schemeClr val="bg1"/>
                </a:solidFill>
                <a:latin typeface="Merriweather" pitchFamily="2" charset="77"/>
              </a:rPr>
              <a:t> KIRA-</a:t>
            </a:r>
            <a:r>
              <a:rPr lang="en-GB" sz="3600" b="1" dirty="0" err="1">
                <a:solidFill>
                  <a:schemeClr val="bg1"/>
                </a:solidFill>
                <a:latin typeface="Merriweather" pitchFamily="2" charset="77"/>
              </a:rPr>
              <a:t>alalle</a:t>
            </a:r>
            <a:r>
              <a:rPr lang="en-GB" sz="3600" b="1" dirty="0">
                <a:solidFill>
                  <a:schemeClr val="bg1"/>
                </a:solidFill>
                <a:latin typeface="Merriweather" pitchFamily="2" charset="77"/>
              </a:rPr>
              <a:t>  </a:t>
            </a:r>
            <a:r>
              <a:rPr lang="en-GB" sz="3600" b="1" dirty="0" err="1">
                <a:solidFill>
                  <a:schemeClr val="bg1"/>
                </a:solidFill>
                <a:latin typeface="Merriweather" pitchFamily="2" charset="77"/>
              </a:rPr>
              <a:t>Tervetuloa</a:t>
            </a:r>
            <a:r>
              <a:rPr lang="en-GB" sz="3600" b="1" dirty="0">
                <a:solidFill>
                  <a:schemeClr val="bg1"/>
                </a:solidFill>
                <a:latin typeface="Merriweather" pitchFamily="2" charset="77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Merriweather" pitchFamily="2" charset="77"/>
              </a:rPr>
              <a:t>mukaan</a:t>
            </a:r>
            <a:r>
              <a:rPr lang="en-GB" sz="3600" b="1" dirty="0">
                <a:solidFill>
                  <a:schemeClr val="bg1"/>
                </a:solidFill>
                <a:latin typeface="Merriweather" pitchFamily="2" charset="77"/>
              </a:rPr>
              <a:t>!</a:t>
            </a:r>
            <a:endParaRPr lang="en-FI" sz="3600" b="1" dirty="0">
              <a:solidFill>
                <a:schemeClr val="bg1"/>
              </a:solidFill>
              <a:latin typeface="Merriweathe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400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D6226959-5CA0-BB11-84BE-F8D233DC76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89136" cy="685916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DA01F-DD6C-42A5-A5FC-03065F27B4BB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321935" y="5956300"/>
            <a:ext cx="382719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53165-A632-36BC-B92A-F9150D03C8ED}"/>
              </a:ext>
            </a:extLst>
          </p:cNvPr>
          <p:cNvSpPr txBox="1"/>
          <p:nvPr/>
        </p:nvSpPr>
        <p:spPr>
          <a:xfrm>
            <a:off x="760260" y="1657358"/>
            <a:ext cx="1077668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200" b="1" dirty="0">
              <a:latin typeface="Merriweather" pitchFamily="2" charset="77"/>
              <a:ea typeface="Roboto Medium" panose="02000000000000000000" pitchFamily="2" charset="0"/>
            </a:endParaRPr>
          </a:p>
          <a:p>
            <a:r>
              <a:rPr lang="fi-FI" sz="5200" b="1" dirty="0">
                <a:solidFill>
                  <a:schemeClr val="bg1"/>
                </a:solidFill>
                <a:latin typeface="Merriweather" pitchFamily="2" charset="77"/>
                <a:ea typeface="Roboto Medium" panose="02000000000000000000" pitchFamily="2" charset="0"/>
              </a:rPr>
              <a:t>KIRA-alan lupaus on </a:t>
            </a:r>
          </a:p>
          <a:p>
            <a:r>
              <a:rPr lang="fi-FI" sz="5200" b="1" dirty="0">
                <a:solidFill>
                  <a:schemeClr val="bg1"/>
                </a:solidFill>
                <a:latin typeface="Merriweather" pitchFamily="2" charset="77"/>
                <a:ea typeface="Roboto Medium" panose="02000000000000000000" pitchFamily="2" charset="0"/>
              </a:rPr>
              <a:t>toimiva, turvallinen ja </a:t>
            </a:r>
            <a:r>
              <a:rPr lang="fi-FI" sz="5200" b="1" dirty="0" err="1">
                <a:solidFill>
                  <a:schemeClr val="bg1"/>
                </a:solidFill>
                <a:latin typeface="Merriweather" pitchFamily="2" charset="77"/>
                <a:ea typeface="Roboto Medium" panose="02000000000000000000" pitchFamily="2" charset="0"/>
              </a:rPr>
              <a:t>kestäva</a:t>
            </a:r>
            <a:r>
              <a:rPr lang="fi-FI" sz="5200" b="1" dirty="0">
                <a:solidFill>
                  <a:schemeClr val="bg1"/>
                </a:solidFill>
                <a:latin typeface="Merriweather" pitchFamily="2" charset="77"/>
                <a:ea typeface="Roboto Medium" panose="02000000000000000000" pitchFamily="2" charset="0"/>
              </a:rPr>
              <a:t>̈ </a:t>
            </a:r>
          </a:p>
          <a:p>
            <a:r>
              <a:rPr lang="fi-FI" sz="5200" b="1" dirty="0">
                <a:solidFill>
                  <a:schemeClr val="bg1"/>
                </a:solidFill>
                <a:latin typeface="Merriweather" pitchFamily="2" charset="77"/>
                <a:ea typeface="Roboto Medium" panose="02000000000000000000" pitchFamily="2" charset="0"/>
              </a:rPr>
              <a:t>rakennettu </a:t>
            </a:r>
            <a:r>
              <a:rPr lang="fi-FI" sz="5200" b="1" dirty="0" err="1">
                <a:solidFill>
                  <a:schemeClr val="bg1"/>
                </a:solidFill>
                <a:latin typeface="Merriweather" pitchFamily="2" charset="77"/>
                <a:ea typeface="Roboto Medium" panose="02000000000000000000" pitchFamily="2" charset="0"/>
              </a:rPr>
              <a:t>ympäristo</a:t>
            </a:r>
            <a:r>
              <a:rPr lang="fi-FI" sz="5200" b="1" dirty="0">
                <a:solidFill>
                  <a:schemeClr val="bg1"/>
                </a:solidFill>
                <a:latin typeface="Merriweather" pitchFamily="2" charset="77"/>
                <a:ea typeface="Roboto Medium" panose="02000000000000000000" pitchFamily="2" charset="0"/>
              </a:rPr>
              <a:t>̈ </a:t>
            </a:r>
            <a:br>
              <a:rPr lang="fi-FI" sz="5200" b="1" dirty="0">
                <a:solidFill>
                  <a:schemeClr val="bg1"/>
                </a:solidFill>
                <a:latin typeface="Merriweather" pitchFamily="2" charset="77"/>
                <a:ea typeface="Roboto Medium" panose="02000000000000000000" pitchFamily="2" charset="0"/>
              </a:rPr>
            </a:br>
            <a:r>
              <a:rPr lang="fi-FI" sz="5200" b="1" dirty="0">
                <a:solidFill>
                  <a:schemeClr val="bg1"/>
                </a:solidFill>
                <a:latin typeface="Merriweather" pitchFamily="2" charset="77"/>
                <a:ea typeface="Roboto Medium" panose="02000000000000000000" pitchFamily="2" charset="0"/>
              </a:rPr>
              <a:t>vuonna 2030.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6A9AA69-BC93-E4A2-156A-E1D20B940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9854" y="863103"/>
            <a:ext cx="1230441" cy="444326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816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FFAEE-D3C3-7CC8-EF1D-B9F385802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11" y="475277"/>
            <a:ext cx="11734091" cy="718410"/>
          </a:xfrm>
        </p:spPr>
        <p:txBody>
          <a:bodyPr>
            <a:normAutofit/>
          </a:bodyPr>
          <a:lstStyle/>
          <a:p>
            <a:r>
              <a:rPr lang="en-GB" sz="2600" dirty="0" err="1"/>
              <a:t>Tavoitteet</a:t>
            </a:r>
            <a:r>
              <a:rPr lang="en-GB" sz="2600" dirty="0"/>
              <a:t> </a:t>
            </a:r>
            <a:r>
              <a:rPr lang="en-GB" sz="2600" dirty="0" err="1"/>
              <a:t>kasvun</a:t>
            </a:r>
            <a:r>
              <a:rPr lang="en-GB" sz="2600" dirty="0"/>
              <a:t> </a:t>
            </a:r>
            <a:r>
              <a:rPr lang="en-GB" sz="2600" dirty="0" err="1"/>
              <a:t>saavuttamiseksi</a:t>
            </a:r>
            <a:endParaRPr lang="en-GB" sz="26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FDA6A05-BCE5-7D63-F985-5272275BB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887" y="1632534"/>
            <a:ext cx="718411" cy="71841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58D37CF-67C7-479A-A353-780671E6E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4169" y="1632534"/>
            <a:ext cx="718411" cy="71841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AF64F9-1727-0DF5-9DA8-F95BEB91EE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8643" y="1632534"/>
            <a:ext cx="718411" cy="718411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09F9AA07-2899-99F6-446D-AF5718AC8A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397390"/>
              </p:ext>
            </p:extLst>
          </p:nvPr>
        </p:nvGraphicFramePr>
        <p:xfrm>
          <a:off x="838939" y="2634969"/>
          <a:ext cx="10514124" cy="40589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504708">
                  <a:extLst>
                    <a:ext uri="{9D8B030D-6E8A-4147-A177-3AD203B41FA5}">
                      <a16:colId xmlns:a16="http://schemas.microsoft.com/office/drawing/2014/main" val="2646816910"/>
                    </a:ext>
                  </a:extLst>
                </a:gridCol>
                <a:gridCol w="3504708">
                  <a:extLst>
                    <a:ext uri="{9D8B030D-6E8A-4147-A177-3AD203B41FA5}">
                      <a16:colId xmlns:a16="http://schemas.microsoft.com/office/drawing/2014/main" val="3830218478"/>
                    </a:ext>
                  </a:extLst>
                </a:gridCol>
                <a:gridCol w="3504708">
                  <a:extLst>
                    <a:ext uri="{9D8B030D-6E8A-4147-A177-3AD203B41FA5}">
                      <a16:colId xmlns:a16="http://schemas.microsoft.com/office/drawing/2014/main" val="4267390577"/>
                    </a:ext>
                  </a:extLst>
                </a:gridCol>
              </a:tblGrid>
              <a:tr h="356740"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rgbClr val="F25A55"/>
                          </a:solidFill>
                          <a:effectLst/>
                          <a:latin typeface="Roboto Cn" pitchFamily="2" charset="0"/>
                          <a:ea typeface="Roboto Cn" pitchFamily="2" charset="0"/>
                        </a:rPr>
                        <a:t>VIHREÄ SIIRTYMÄ</a:t>
                      </a:r>
                    </a:p>
                  </a:txBody>
                  <a:tcPr marL="27145" marR="27145" marT="0" marB="271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rgbClr val="F25A55"/>
                          </a:solidFill>
                          <a:effectLst/>
                          <a:latin typeface="Roboto Cn" pitchFamily="2" charset="0"/>
                          <a:ea typeface="Roboto Cn" pitchFamily="2" charset="0"/>
                        </a:rPr>
                        <a:t>TUOTTAVUUS JA DIGITAALISAATIO</a:t>
                      </a:r>
                    </a:p>
                  </a:txBody>
                  <a:tcPr marL="27145" marR="27145" marT="0" marB="271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rgbClr val="F25A55"/>
                          </a:solidFill>
                          <a:effectLst/>
                          <a:latin typeface="Roboto Cn" pitchFamily="2" charset="0"/>
                          <a:ea typeface="Roboto Cn" pitchFamily="2" charset="0"/>
                        </a:rPr>
                        <a:t>ARVONLUONTI LÄPI ELINKAAREN</a:t>
                      </a:r>
                    </a:p>
                  </a:txBody>
                  <a:tcPr marL="27145" marR="27145" marT="0" marB="271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458166"/>
                  </a:ext>
                </a:extLst>
              </a:tr>
              <a:tr h="1223272">
                <a:tc>
                  <a:txBody>
                    <a:bodyPr/>
                    <a:lstStyle/>
                    <a:p>
                      <a:pPr marL="223838" indent="-2238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Toteutamme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hiilineutraalisuustavoitteen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b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</a:b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2035</a:t>
                      </a:r>
                    </a:p>
                    <a:p>
                      <a:pPr marL="223838" indent="-2238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Siirrymme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kiertotalouteen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vuoteen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2030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mennessa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̈</a:t>
                      </a:r>
                    </a:p>
                  </a:txBody>
                  <a:tcPr marL="27145" marR="27145" marT="71996" marB="53997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2088" indent="-19208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Nostamme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tuottavuutta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ja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poistamme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hukkaa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merkittävästi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  <a:p>
                      <a:pPr marL="192088" indent="-19208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Digitalisoimme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rakennukset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ja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prosessit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seka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̈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varmistamme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luotettavan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ja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turvallisen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datan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virtauksen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läpi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elinkaaren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27145" marR="27145" marT="71996" marB="53997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2088" indent="-19208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Parannamme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asiakaslähtöisyyttä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ja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-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kokemusta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merkittävästi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seka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̈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mahdollistamme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palvelullistumisen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  <a:p>
                      <a:pPr marL="192088" indent="-19208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Luomme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kilpailukykyisia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̈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kokonaisratkaisuja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,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jotka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avaavat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mahdollisuuksia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kansainvälistymiseen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27145" marR="27145" marT="71996" marB="53997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034075"/>
                  </a:ext>
                </a:extLst>
              </a:tr>
              <a:tr h="582744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rgbClr val="F25A55"/>
                          </a:solidFill>
                          <a:effectLst/>
                          <a:latin typeface="Roboto Cn" pitchFamily="2" charset="0"/>
                          <a:ea typeface="Roboto Cn" pitchFamily="2" charset="0"/>
                        </a:rPr>
                        <a:t>KASVUOHJELMAN ENSIVAIHEESSA KÄYNNISTYVÄT YHTEISÖT</a:t>
                      </a:r>
                      <a:endParaRPr lang="en-GB" sz="1600" b="1" i="0" dirty="0">
                        <a:solidFill>
                          <a:schemeClr val="bg1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27145" marR="27145" marT="71996" marB="53997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20584"/>
                  </a:ext>
                </a:extLst>
              </a:tr>
              <a:tr h="308872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Kasvuohjelma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käynnistää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kehittämisyhteisöjä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 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yhteistyössä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kumppaneiden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kanssa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:</a:t>
                      </a:r>
                    </a:p>
                  </a:txBody>
                  <a:tcPr marL="27145" marR="27145" marT="71996" marB="53997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400" b="0" i="0" dirty="0"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54293" marR="54293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400" b="0" i="0" dirty="0"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54293" marR="54293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141405"/>
                  </a:ext>
                </a:extLst>
              </a:tr>
              <a:tr h="908617">
                <a:tc>
                  <a:txBody>
                    <a:bodyPr/>
                    <a:lstStyle/>
                    <a:p>
                      <a:pPr marL="223838" indent="-2238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Vähähiiliset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rakennusmateriaalit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  <a:p>
                      <a:pPr marL="223838" indent="-2238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Kiertalousratkaisut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  <a:p>
                      <a:pPr marL="223838" indent="-2238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Energiaoptimointi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27145" marR="27145" marT="179989" marB="179989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2088" indent="-19208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Kiinteistö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-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ja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rakennusalan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digiturvallisuus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  <a:p>
                      <a:pPr marL="192088" indent="-19208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Tiedon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vakiointi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  <a:p>
                      <a:pPr marL="192088" indent="-19208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Modulaarisuus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ja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konseptointi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27145" marR="27145" marT="179989" marB="179989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Kestävä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suunnittelu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Tuotetieto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läpi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elinkaaren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27145" marR="27145" marT="179989" marB="179989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162113"/>
                  </a:ext>
                </a:extLst>
              </a:tr>
              <a:tr h="369832">
                <a:tc gridSpan="3"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 err="1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Voit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esittää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omaa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kehittämisteemaa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,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käynnistämme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näitä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joustavasti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tarpeen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mukaan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! </a:t>
                      </a:r>
                    </a:p>
                  </a:txBody>
                  <a:tcPr marL="27145" marR="27145" marT="71996" marB="5399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400" b="0" i="0" dirty="0"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54293" marR="54293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400" b="0" i="0" dirty="0"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54293" marR="54293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798183"/>
                  </a:ext>
                </a:extLst>
              </a:tr>
              <a:tr h="308872">
                <a:tc>
                  <a:txBody>
                    <a:bodyPr/>
                    <a:lstStyle/>
                    <a:p>
                      <a:endParaRPr lang="en-GB" sz="1200" b="0" i="0" dirty="0"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27145" marR="27145" marT="71996" marB="5399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FI" sz="1200" b="0" i="0" dirty="0"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27145" marR="27145" marT="71996" marB="5399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FI" sz="1200" b="0" i="0" dirty="0"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27145" marR="27145" marT="71996" marB="5399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46903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E6B895F-793E-E21F-9409-A7AA9A8313B6}"/>
              </a:ext>
            </a:extLst>
          </p:cNvPr>
          <p:cNvSpPr/>
          <p:nvPr/>
        </p:nvSpPr>
        <p:spPr>
          <a:xfrm>
            <a:off x="369341" y="6506218"/>
            <a:ext cx="802054" cy="230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13F4E05-5959-98AC-9880-F384FBC1D2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90630" y="595441"/>
            <a:ext cx="962434" cy="3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3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FFAEE-D3C3-7CC8-EF1D-B9F385802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72" y="386516"/>
            <a:ext cx="9792000" cy="590931"/>
          </a:xfrm>
        </p:spPr>
        <p:txBody>
          <a:bodyPr>
            <a:normAutofit/>
          </a:bodyPr>
          <a:lstStyle/>
          <a:p>
            <a:r>
              <a:rPr lang="en-FI" sz="2600" b="1" dirty="0">
                <a:solidFill>
                  <a:schemeClr val="tx1"/>
                </a:solidFill>
                <a:latin typeface="Merriweather" pitchFamily="2" charset="77"/>
              </a:rPr>
              <a:t>Tunnistetut kasvumahdollisuudet</a:t>
            </a:r>
            <a:endParaRPr lang="en-FI" sz="2600" b="1" dirty="0">
              <a:latin typeface="Merriweather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FDA6A05-BCE5-7D63-F985-5272275BB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544" y="1363556"/>
            <a:ext cx="791816" cy="79181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58D37CF-67C7-479A-A353-780671E6E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4056" y="1363556"/>
            <a:ext cx="791816" cy="79181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AF64F9-1727-0DF5-9DA8-F95BEB91EE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8757" y="1363556"/>
            <a:ext cx="791816" cy="791816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09F9AA07-2899-99F6-446D-AF5718AC8A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4379"/>
              </p:ext>
            </p:extLst>
          </p:nvPr>
        </p:nvGraphicFramePr>
        <p:xfrm>
          <a:off x="838597" y="2366055"/>
          <a:ext cx="10514808" cy="414036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504936">
                  <a:extLst>
                    <a:ext uri="{9D8B030D-6E8A-4147-A177-3AD203B41FA5}">
                      <a16:colId xmlns:a16="http://schemas.microsoft.com/office/drawing/2014/main" val="2646816910"/>
                    </a:ext>
                  </a:extLst>
                </a:gridCol>
                <a:gridCol w="3504936">
                  <a:extLst>
                    <a:ext uri="{9D8B030D-6E8A-4147-A177-3AD203B41FA5}">
                      <a16:colId xmlns:a16="http://schemas.microsoft.com/office/drawing/2014/main" val="3830218478"/>
                    </a:ext>
                  </a:extLst>
                </a:gridCol>
                <a:gridCol w="3504936">
                  <a:extLst>
                    <a:ext uri="{9D8B030D-6E8A-4147-A177-3AD203B41FA5}">
                      <a16:colId xmlns:a16="http://schemas.microsoft.com/office/drawing/2014/main" val="4267390577"/>
                    </a:ext>
                  </a:extLst>
                </a:gridCol>
              </a:tblGrid>
              <a:tr h="356763"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rgbClr val="F25A55"/>
                          </a:solidFill>
                          <a:effectLst/>
                          <a:latin typeface="Roboto Cn" pitchFamily="2" charset="0"/>
                          <a:ea typeface="Roboto Cn" pitchFamily="2" charset="0"/>
                        </a:rPr>
                        <a:t>VIHREÄ SIIRTYMÄ</a:t>
                      </a:r>
                    </a:p>
                  </a:txBody>
                  <a:tcPr marL="27147" marR="27147" marT="0" marB="271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rgbClr val="F25A55"/>
                          </a:solidFill>
                          <a:effectLst/>
                          <a:latin typeface="Roboto Cn" pitchFamily="2" charset="0"/>
                          <a:ea typeface="Roboto Cn" pitchFamily="2" charset="0"/>
                        </a:rPr>
                        <a:t>TUOTTAVUUS JA DIGITAALISAATIO</a:t>
                      </a:r>
                    </a:p>
                  </a:txBody>
                  <a:tcPr marL="27147" marR="27147" marT="0" marB="271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rgbClr val="F25A55"/>
                          </a:solidFill>
                          <a:effectLst/>
                          <a:latin typeface="Roboto Cn" pitchFamily="2" charset="0"/>
                          <a:ea typeface="Roboto Cn" pitchFamily="2" charset="0"/>
                        </a:rPr>
                        <a:t>ARVONLUONTI LÄPI ELINKAAREN</a:t>
                      </a:r>
                    </a:p>
                  </a:txBody>
                  <a:tcPr marL="27147" marR="27147" marT="0" marB="271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458166"/>
                  </a:ext>
                </a:extLst>
              </a:tr>
              <a:tr h="332640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Keskittyy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vihreän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siirtymän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tavoitteita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edistäviin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kasvumahdollisuuksiin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 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Kestävät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rakennukset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ja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infra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sekä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muuntojoustavat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ratkaisut</a:t>
                      </a:r>
                      <a:endParaRPr lang="en-GB" sz="1200" b="0" i="0" dirty="0"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Vähähiiliset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rakennusmateriaalit</a:t>
                      </a:r>
                      <a:endParaRPr lang="en-GB" sz="1200" b="0" i="0" dirty="0"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Energiatehokkaat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ratkaisut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ja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energiakäytön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optimointi</a:t>
                      </a:r>
                      <a:endParaRPr lang="en-GB" sz="1200" b="0" i="0" dirty="0"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Uusiutuvan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energian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alueellinen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tuotanto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,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varastointi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ja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jakelu</a:t>
                      </a:r>
                      <a:endParaRPr lang="en-GB" sz="1200" b="0" i="0" dirty="0"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Toimiva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kiertotalous</a:t>
                      </a:r>
                      <a:endParaRPr lang="en-GB" sz="1200" b="0" i="0" dirty="0"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27147" marR="27147" marT="72000" marB="5400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Keskittyy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tuottavuuden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parantamisen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sekä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digitalisaation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ja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teknologian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hyödyntämisen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kasvumahdollisuuksiin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Kokonaistuottavuutta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optimoivat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yhteistyömallit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sekä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vakioidut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digitaaliset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suunnittelu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-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ja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rakentamisprosessit</a:t>
                      </a:r>
                      <a:endParaRPr lang="en-GB" sz="1200" b="0" i="0" dirty="0"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Tuottavuutta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parantava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modulaarisuus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,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esivalmistus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ja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kokoonpanotoiminta</a:t>
                      </a:r>
                      <a:endParaRPr lang="en-GB" sz="1200" b="0" i="0" dirty="0"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Uusien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teknologioiden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mahdollistamat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ratkaisut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tuottavuuden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parantamiseksi</a:t>
                      </a:r>
                      <a:endParaRPr lang="en-GB" sz="1200" b="0" i="0" dirty="0"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Yhteiskäyttöinen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data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ja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tiedolla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johtamisen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-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palvelut</a:t>
                      </a:r>
                      <a:endParaRPr lang="en-GB" sz="1200" b="0" i="0" dirty="0"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27147" marR="27147" marT="72000" marB="5400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Keskittyy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loppukäyttäjälähtöiseen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,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läpi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elinkaaren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tapahtuvan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arvonluonnin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sekä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omaisuuden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hallinnan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kasvumahdollisuuksiin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Tilat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palveluna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sekä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käyttäjäpalveluiden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integrointi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kiinteistön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yhteyteen</a:t>
                      </a:r>
                      <a:endParaRPr lang="en-GB" sz="1200" b="0" i="0" dirty="0"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Omaisuuden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hallintapalvelut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(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reaaliaikainen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tilannekuva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)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sekä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kiinteistön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käytön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,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hoidon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ja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ylläpidon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optimointi</a:t>
                      </a:r>
                      <a:endParaRPr lang="en-GB" sz="1200" b="0" i="0" dirty="0"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Infrastruktuurin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toimivuuden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hallintapalvelut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(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ennakointi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ja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riskien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hallinta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)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sekä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korjausvelan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ratkaiseminen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palveluna</a:t>
                      </a:r>
                      <a:endParaRPr lang="en-GB" sz="1200" b="0" i="0" dirty="0"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Resilientit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rakennus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-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ja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infraratkaisut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,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jotka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kestävät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muuttuvia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olosuhteita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ja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ääriolosuhteita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,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sekä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torjuvat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kyber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-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ja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en-GB" sz="1200" b="0" i="0" dirty="0" err="1">
                          <a:effectLst/>
                          <a:latin typeface="Roboto" pitchFamily="2" charset="0"/>
                          <a:ea typeface="Roboto" pitchFamily="2" charset="0"/>
                        </a:rPr>
                        <a:t>terveysuhkia</a:t>
                      </a:r>
                      <a:r>
                        <a:rPr lang="en-GB" sz="1200" b="0" i="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.</a:t>
                      </a:r>
                    </a:p>
                  </a:txBody>
                  <a:tcPr marL="27147" marR="27147" marT="72000" marB="5400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03407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1AC65D7-A4D3-3357-1172-6FE5DC9D39D9}"/>
              </a:ext>
            </a:extLst>
          </p:cNvPr>
          <p:cNvSpPr/>
          <p:nvPr/>
        </p:nvSpPr>
        <p:spPr>
          <a:xfrm>
            <a:off x="368968" y="6506418"/>
            <a:ext cx="802106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65C650-DCE0-E2E6-2362-DA1E61DC0A98}"/>
              </a:ext>
            </a:extLst>
          </p:cNvPr>
          <p:cNvSpPr txBox="1"/>
          <p:nvPr/>
        </p:nvSpPr>
        <p:spPr>
          <a:xfrm>
            <a:off x="838543" y="6506418"/>
            <a:ext cx="68906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KIRA-KASVUOHJELMA: </a:t>
            </a:r>
            <a:r>
              <a:rPr lang="en-GB" sz="900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  <a:hlinkClick r:id="rId8"/>
              </a:rPr>
              <a:t>www.kirakasvuohjelma.fi</a:t>
            </a:r>
            <a:endParaRPr lang="en-GB" sz="900" b="1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A9926E2-5F70-0604-9DBE-F6F49820AA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90909" y="508197"/>
            <a:ext cx="962496" cy="3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5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E0ED79D-2DDB-0C68-B2DE-58D3392901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36" y="2008"/>
            <a:ext cx="12179928" cy="685398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8054383-324D-51D0-ACBE-434762760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1510" y="1517132"/>
            <a:ext cx="2265989" cy="120320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EE0390F-1886-BBA2-1E29-DB60826C3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712" y="1517132"/>
            <a:ext cx="2336422" cy="120320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42C6733-50E3-F394-36B9-FD8042F30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310" y="1517132"/>
            <a:ext cx="2336422" cy="120320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5C05F17-DAA4-0FA3-0454-7D2E04033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7109" y="1517132"/>
            <a:ext cx="2336422" cy="120320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1EBB5CA0-3C03-4275-D560-327B79A61A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8865" y="499569"/>
            <a:ext cx="1953394" cy="705392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FAD015-F5D3-54B0-3D59-95FE2720B07D}"/>
              </a:ext>
            </a:extLst>
          </p:cNvPr>
          <p:cNvSpPr txBox="1"/>
          <p:nvPr/>
        </p:nvSpPr>
        <p:spPr>
          <a:xfrm>
            <a:off x="1177297" y="1756627"/>
            <a:ext cx="20627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 err="1">
                <a:latin typeface="Merriweather" pitchFamily="2" charset="77"/>
              </a:rPr>
              <a:t>Kokoaa</a:t>
            </a:r>
            <a:r>
              <a:rPr lang="en-GB" sz="1700" b="1" dirty="0">
                <a:latin typeface="Merriweather" pitchFamily="2" charset="77"/>
              </a:rPr>
              <a:t> </a:t>
            </a:r>
            <a:br>
              <a:rPr lang="en-GB" sz="1700" b="1" dirty="0">
                <a:latin typeface="Merriweather" pitchFamily="2" charset="77"/>
              </a:rPr>
            </a:br>
            <a:r>
              <a:rPr lang="en-GB" sz="1700" b="1" dirty="0" err="1">
                <a:latin typeface="Merriweather" pitchFamily="2" charset="77"/>
              </a:rPr>
              <a:t>yhteisöjä</a:t>
            </a:r>
            <a:endParaRPr lang="en-FI" sz="1700" b="1" dirty="0">
              <a:latin typeface="Merriweather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02D371-CD6B-F487-FD02-1505094019BE}"/>
              </a:ext>
            </a:extLst>
          </p:cNvPr>
          <p:cNvSpPr txBox="1"/>
          <p:nvPr/>
        </p:nvSpPr>
        <p:spPr>
          <a:xfrm>
            <a:off x="6425425" y="1749449"/>
            <a:ext cx="20247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 err="1">
                <a:latin typeface="Merriweather" pitchFamily="2" charset="77"/>
              </a:rPr>
              <a:t>Skaalaa</a:t>
            </a:r>
            <a:r>
              <a:rPr lang="en-GB" sz="1700" b="1" dirty="0">
                <a:latin typeface="Merriweather" pitchFamily="2" charset="77"/>
              </a:rPr>
              <a:t> </a:t>
            </a:r>
            <a:r>
              <a:rPr lang="en-GB" sz="1700" b="1" dirty="0" err="1">
                <a:latin typeface="Merriweather" pitchFamily="2" charset="77"/>
              </a:rPr>
              <a:t>alan</a:t>
            </a:r>
            <a:r>
              <a:rPr lang="en-GB" sz="1700" b="1" dirty="0">
                <a:latin typeface="Merriweather" pitchFamily="2" charset="77"/>
              </a:rPr>
              <a:t> </a:t>
            </a:r>
            <a:r>
              <a:rPr lang="en-GB" sz="1700" b="1" dirty="0" err="1">
                <a:latin typeface="Merriweather" pitchFamily="2" charset="77"/>
              </a:rPr>
              <a:t>uudistamiseksi</a:t>
            </a:r>
            <a:endParaRPr lang="en-GB" sz="1700" b="1" dirty="0">
              <a:latin typeface="Merriweather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50E4B-B210-30E8-56BC-647F6351D315}"/>
              </a:ext>
            </a:extLst>
          </p:cNvPr>
          <p:cNvSpPr txBox="1"/>
          <p:nvPr/>
        </p:nvSpPr>
        <p:spPr>
          <a:xfrm>
            <a:off x="3801501" y="1784059"/>
            <a:ext cx="20762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 err="1">
                <a:latin typeface="Merriweather" pitchFamily="2" charset="77"/>
              </a:rPr>
              <a:t>Käynnistää</a:t>
            </a:r>
            <a:r>
              <a:rPr lang="en-GB" sz="1700" b="1" dirty="0">
                <a:latin typeface="Merriweather" pitchFamily="2" charset="77"/>
              </a:rPr>
              <a:t> </a:t>
            </a:r>
            <a:r>
              <a:rPr lang="en-GB" sz="1700" b="1" dirty="0" err="1">
                <a:latin typeface="Merriweather" pitchFamily="2" charset="77"/>
              </a:rPr>
              <a:t>kehityshankkeita</a:t>
            </a:r>
            <a:endParaRPr lang="en-GB" sz="1700" b="1" dirty="0">
              <a:latin typeface="Merriweather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E87A29-3930-B214-12B5-FF76DCC10C87}"/>
              </a:ext>
            </a:extLst>
          </p:cNvPr>
          <p:cNvSpPr txBox="1"/>
          <p:nvPr/>
        </p:nvSpPr>
        <p:spPr>
          <a:xfrm>
            <a:off x="9108723" y="1742590"/>
            <a:ext cx="13260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 err="1">
                <a:latin typeface="Merriweather" pitchFamily="2" charset="77"/>
              </a:rPr>
              <a:t>Lisää</a:t>
            </a:r>
            <a:r>
              <a:rPr lang="en-GB" sz="1700" b="1" dirty="0">
                <a:latin typeface="Merriweather" pitchFamily="2" charset="77"/>
              </a:rPr>
              <a:t> </a:t>
            </a:r>
            <a:r>
              <a:rPr lang="en-GB" sz="1700" b="1" dirty="0" err="1">
                <a:latin typeface="Merriweather" pitchFamily="2" charset="77"/>
              </a:rPr>
              <a:t>tietoa</a:t>
            </a:r>
            <a:endParaRPr lang="en-GB" sz="1700" b="1" dirty="0">
              <a:latin typeface="Merriweather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C3302-31AD-DC01-3D05-5121673396A8}"/>
              </a:ext>
            </a:extLst>
          </p:cNvPr>
          <p:cNvSpPr txBox="1"/>
          <p:nvPr/>
        </p:nvSpPr>
        <p:spPr>
          <a:xfrm>
            <a:off x="1008864" y="2913564"/>
            <a:ext cx="23362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Kutsutaan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kiinnostuneet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yritykset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,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kunnat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,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tutkimus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-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ja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oppilaitokset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ja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muut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kehittäjäorganisaatiot</a:t>
            </a:r>
            <a:endParaRPr lang="en-GB" sz="12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Tuetaan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koalitioiden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syntymistä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ja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rahoitusta</a:t>
            </a:r>
            <a:endParaRPr lang="en-GB" sz="12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Jaetaan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esimerkkejä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ja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tietoa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,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kehitetään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yhteisiä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toimintamalleja</a:t>
            </a:r>
            <a:endParaRPr lang="en-GB" sz="12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Mahdollisuus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osallistua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b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1)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ydinryhmään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2)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teeman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seuraajaksi</a:t>
            </a:r>
            <a:endParaRPr lang="en-GB" sz="12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FBBA0E-E8F4-180B-C379-75C8DB58C37D}"/>
              </a:ext>
            </a:extLst>
          </p:cNvPr>
          <p:cNvSpPr txBox="1"/>
          <p:nvPr/>
        </p:nvSpPr>
        <p:spPr>
          <a:xfrm>
            <a:off x="3671511" y="2913564"/>
            <a:ext cx="23362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Kootaan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yhteen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&amp;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tuetaan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ohjelman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valmistelussa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ja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muutoin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tunnistettuja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hankeaihioita</a:t>
            </a:r>
            <a:endParaRPr lang="en-GB" sz="12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Rahoituksen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hankinnan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tuki</a:t>
            </a:r>
            <a:endParaRPr lang="en-GB" sz="12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9E6FE0-7485-922F-D275-9E30DBFEED91}"/>
              </a:ext>
            </a:extLst>
          </p:cNvPr>
          <p:cNvSpPr txBox="1"/>
          <p:nvPr/>
        </p:nvSpPr>
        <p:spPr>
          <a:xfrm>
            <a:off x="6334158" y="2913564"/>
            <a:ext cx="23362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Kootaan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jo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testattujen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pilottien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jalkauttaiseksi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kiinnostuneita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toimijoita</a:t>
            </a:r>
            <a:endParaRPr lang="en-GB" sz="12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Tiedon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konseptointi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ja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jakaminen</a:t>
            </a:r>
            <a:endParaRPr lang="en-GB" sz="12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62A8C5-5694-EC7E-0A71-D2B52D300EA9}"/>
              </a:ext>
            </a:extLst>
          </p:cNvPr>
          <p:cNvSpPr txBox="1"/>
          <p:nvPr/>
        </p:nvSpPr>
        <p:spPr>
          <a:xfrm>
            <a:off x="9031495" y="2905723"/>
            <a:ext cx="2336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Modulaariset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temaattiset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ja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kohdennetut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infot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ja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koulutukset</a:t>
            </a:r>
            <a:r>
              <a:rPr lang="en-GB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1CD9ED8-2E65-D698-D988-BFF75BEB1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278097" y="5523809"/>
            <a:ext cx="739564" cy="63540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96F5CD7-223C-01DA-F1BE-3EA363C0004D}"/>
              </a:ext>
            </a:extLst>
          </p:cNvPr>
          <p:cNvSpPr txBox="1"/>
          <p:nvPr/>
        </p:nvSpPr>
        <p:spPr>
          <a:xfrm>
            <a:off x="1177297" y="5672682"/>
            <a:ext cx="2244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err="1">
                <a:latin typeface="Merriweather" pitchFamily="2" charset="77"/>
              </a:rPr>
              <a:t>Nostetaan</a:t>
            </a:r>
            <a:br>
              <a:rPr lang="en-GB" sz="1500" b="1" dirty="0">
                <a:latin typeface="Merriweather" pitchFamily="2" charset="77"/>
              </a:rPr>
            </a:br>
            <a:r>
              <a:rPr lang="en-GB" sz="1500" b="1" dirty="0" err="1">
                <a:latin typeface="Merriweather" pitchFamily="2" charset="77"/>
              </a:rPr>
              <a:t>osaamistasoa</a:t>
            </a:r>
            <a:r>
              <a:rPr lang="en-GB" sz="1500" b="1" dirty="0">
                <a:latin typeface="Merriweather" pitchFamily="2" charset="77"/>
              </a:rPr>
              <a:t> </a:t>
            </a:r>
            <a:r>
              <a:rPr lang="en-GB" sz="1500" b="1" dirty="0" err="1">
                <a:latin typeface="Merriweather" pitchFamily="2" charset="77"/>
              </a:rPr>
              <a:t>ja</a:t>
            </a:r>
            <a:r>
              <a:rPr lang="en-GB" sz="1500" b="1" dirty="0">
                <a:latin typeface="Merriweather" pitchFamily="2" charset="77"/>
              </a:rPr>
              <a:t> </a:t>
            </a:r>
            <a:r>
              <a:rPr lang="en-GB" sz="1500" b="1" dirty="0" err="1">
                <a:latin typeface="Merriweather" pitchFamily="2" charset="77"/>
              </a:rPr>
              <a:t>tuetaan</a:t>
            </a:r>
            <a:r>
              <a:rPr lang="en-GB" sz="1500" b="1" dirty="0">
                <a:latin typeface="Merriweather" pitchFamily="2" charset="77"/>
              </a:rPr>
              <a:t> </a:t>
            </a:r>
            <a:r>
              <a:rPr lang="en-GB" sz="1500" b="1" dirty="0" err="1">
                <a:latin typeface="Merriweather" pitchFamily="2" charset="77"/>
              </a:rPr>
              <a:t>liketoimintaa</a:t>
            </a:r>
            <a:endParaRPr lang="en-GB" sz="1500" b="1" dirty="0">
              <a:latin typeface="Merriweather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0C1508-6D4C-E0D9-0860-3852F282DDC2}"/>
              </a:ext>
            </a:extLst>
          </p:cNvPr>
          <p:cNvSpPr txBox="1"/>
          <p:nvPr/>
        </p:nvSpPr>
        <p:spPr>
          <a:xfrm>
            <a:off x="3771411" y="5672682"/>
            <a:ext cx="23241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err="1">
                <a:latin typeface="Merriweather" pitchFamily="2" charset="77"/>
              </a:rPr>
              <a:t>Vauhditetaan</a:t>
            </a:r>
            <a:r>
              <a:rPr lang="en-GB" sz="1500" b="1" dirty="0">
                <a:latin typeface="Merriweather" pitchFamily="2" charset="77"/>
              </a:rPr>
              <a:t> </a:t>
            </a:r>
            <a:r>
              <a:rPr lang="en-GB" sz="1500" b="1" dirty="0" err="1">
                <a:latin typeface="Merriweather" pitchFamily="2" charset="77"/>
              </a:rPr>
              <a:t>kansallisia</a:t>
            </a:r>
            <a:r>
              <a:rPr lang="en-GB" sz="1500" b="1" dirty="0">
                <a:latin typeface="Merriweather" pitchFamily="2" charset="77"/>
              </a:rPr>
              <a:t> </a:t>
            </a:r>
            <a:r>
              <a:rPr lang="en-GB" sz="1500" b="1" dirty="0" err="1">
                <a:latin typeface="Merriweather" pitchFamily="2" charset="77"/>
              </a:rPr>
              <a:t>kokeiluja</a:t>
            </a:r>
            <a:r>
              <a:rPr lang="en-GB" sz="1500" b="1" dirty="0">
                <a:latin typeface="Merriweather" pitchFamily="2" charset="77"/>
              </a:rPr>
              <a:t> </a:t>
            </a:r>
            <a:r>
              <a:rPr lang="en-GB" sz="1500" b="1" dirty="0" err="1">
                <a:latin typeface="Merriweather" pitchFamily="2" charset="77"/>
              </a:rPr>
              <a:t>ja</a:t>
            </a:r>
            <a:r>
              <a:rPr lang="en-GB" sz="1500" b="1" dirty="0">
                <a:latin typeface="Merriweather" pitchFamily="2" charset="77"/>
              </a:rPr>
              <a:t> </a:t>
            </a:r>
            <a:r>
              <a:rPr lang="en-GB" sz="1500" b="1" dirty="0" err="1">
                <a:latin typeface="Merriweather" pitchFamily="2" charset="77"/>
              </a:rPr>
              <a:t>vientitoimia</a:t>
            </a:r>
            <a:endParaRPr lang="en-GB" sz="1500" b="1" dirty="0">
              <a:latin typeface="Merriweather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7DA38A-2262-A6C3-F153-3F77A204D37B}"/>
              </a:ext>
            </a:extLst>
          </p:cNvPr>
          <p:cNvSpPr txBox="1"/>
          <p:nvPr/>
        </p:nvSpPr>
        <p:spPr>
          <a:xfrm>
            <a:off x="6445036" y="5672682"/>
            <a:ext cx="2225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err="1">
                <a:latin typeface="Merriweather" pitchFamily="2" charset="77"/>
              </a:rPr>
              <a:t>Uudistetaan</a:t>
            </a:r>
            <a:r>
              <a:rPr lang="en-GB" sz="1500" b="1" dirty="0">
                <a:latin typeface="Merriweather" pitchFamily="2" charset="77"/>
              </a:rPr>
              <a:t> </a:t>
            </a:r>
            <a:r>
              <a:rPr lang="en-GB" sz="1500" b="1" dirty="0" err="1">
                <a:latin typeface="Merriweather" pitchFamily="2" charset="77"/>
              </a:rPr>
              <a:t>alan</a:t>
            </a:r>
            <a:r>
              <a:rPr lang="en-GB" sz="1500" b="1" dirty="0">
                <a:latin typeface="Merriweather" pitchFamily="2" charset="77"/>
              </a:rPr>
              <a:t> </a:t>
            </a:r>
            <a:r>
              <a:rPr lang="en-GB" sz="1500" b="1" dirty="0" err="1">
                <a:latin typeface="Merriweather" pitchFamily="2" charset="77"/>
              </a:rPr>
              <a:t>toimintamalleja</a:t>
            </a:r>
            <a:r>
              <a:rPr lang="en-GB" sz="1500" b="1" dirty="0">
                <a:latin typeface="Merriweather" pitchFamily="2" charset="77"/>
              </a:rPr>
              <a:t> </a:t>
            </a:r>
            <a:r>
              <a:rPr lang="en-GB" sz="1500" b="1" dirty="0" err="1">
                <a:latin typeface="Merriweather" pitchFamily="2" charset="77"/>
              </a:rPr>
              <a:t>arvoketjua</a:t>
            </a:r>
            <a:r>
              <a:rPr lang="en-GB" sz="1500" b="1" dirty="0">
                <a:latin typeface="Merriweather" pitchFamily="2" charset="77"/>
              </a:rPr>
              <a:t> </a:t>
            </a:r>
            <a:r>
              <a:rPr lang="en-GB" sz="1500" b="1" dirty="0" err="1">
                <a:latin typeface="Merriweather" pitchFamily="2" charset="77"/>
              </a:rPr>
              <a:t>läpäisevästi</a:t>
            </a:r>
            <a:endParaRPr lang="en-GB" sz="1500" b="1" dirty="0">
              <a:latin typeface="Merriweather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7C1519-6139-5A45-6DB4-FB57055387CF}"/>
              </a:ext>
            </a:extLst>
          </p:cNvPr>
          <p:cNvSpPr txBox="1"/>
          <p:nvPr/>
        </p:nvSpPr>
        <p:spPr>
          <a:xfrm>
            <a:off x="9108723" y="5672682"/>
            <a:ext cx="23362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err="1">
                <a:latin typeface="Merriweather" pitchFamily="2" charset="77"/>
              </a:rPr>
              <a:t>Nostetaan</a:t>
            </a:r>
            <a:r>
              <a:rPr lang="en-GB" sz="1500" b="1" dirty="0">
                <a:latin typeface="Merriweather" pitchFamily="2" charset="77"/>
              </a:rPr>
              <a:t> </a:t>
            </a:r>
            <a:r>
              <a:rPr lang="en-GB" sz="1500" b="1" dirty="0" err="1">
                <a:latin typeface="Merriweather" pitchFamily="2" charset="77"/>
              </a:rPr>
              <a:t>osaamistasoa</a:t>
            </a:r>
            <a:r>
              <a:rPr lang="en-GB" sz="1500" b="1" dirty="0">
                <a:latin typeface="Merriweather" pitchFamily="2" charset="77"/>
              </a:rPr>
              <a:t> </a:t>
            </a:r>
            <a:r>
              <a:rPr lang="en-GB" sz="1500" b="1" dirty="0" err="1">
                <a:latin typeface="Merriweather" pitchFamily="2" charset="77"/>
              </a:rPr>
              <a:t>ohjelman</a:t>
            </a:r>
            <a:r>
              <a:rPr lang="en-GB" sz="1500" b="1" dirty="0">
                <a:latin typeface="Merriweather" pitchFamily="2" charset="77"/>
              </a:rPr>
              <a:t> </a:t>
            </a:r>
            <a:r>
              <a:rPr lang="en-GB" sz="1500" b="1" dirty="0" err="1">
                <a:latin typeface="Merriweather" pitchFamily="2" charset="77"/>
              </a:rPr>
              <a:t>teemoissa</a:t>
            </a:r>
            <a:endParaRPr lang="en-GB" sz="1500" b="1" dirty="0">
              <a:latin typeface="Merriweathe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6338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0A1E827A-5009-041E-90B3-851D7D7F21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016" y="2231"/>
            <a:ext cx="12179135" cy="685353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AD1ADEF-9282-8C29-47EE-D1B36584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35" y="454771"/>
            <a:ext cx="9791363" cy="590893"/>
          </a:xfrm>
        </p:spPr>
        <p:txBody>
          <a:bodyPr/>
          <a:lstStyle/>
          <a:p>
            <a:r>
              <a:rPr lang="en-GB" sz="26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Ensivaiheessa</a:t>
            </a:r>
            <a:r>
              <a:rPr lang="en-GB" sz="26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käynnistyvät</a:t>
            </a:r>
            <a:r>
              <a:rPr lang="en-GB" sz="26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teemat</a:t>
            </a:r>
            <a:endParaRPr lang="en-FI" sz="260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853624-C7D4-513B-4DFE-1915AF80C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881578" y="4531678"/>
            <a:ext cx="536770" cy="44336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63475CC-0FEE-E2C9-7593-B701C4AF5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3936" y="4098124"/>
            <a:ext cx="2520850" cy="2184037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80CCC8E-0F57-F72D-7B70-13C1A59FD2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8935" y="4098124"/>
            <a:ext cx="2520850" cy="2184037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12D33E5-A2FA-18DA-F7A6-9B9466967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6534" y="1412553"/>
            <a:ext cx="2520850" cy="2432493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5656913-B10D-1152-9FC8-FC8D4FE684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8935" y="1412553"/>
            <a:ext cx="2520850" cy="2432493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8DA1D7C-12F2-C28A-42A0-115C71EC611B}"/>
              </a:ext>
            </a:extLst>
          </p:cNvPr>
          <p:cNvSpPr txBox="1"/>
          <p:nvPr/>
        </p:nvSpPr>
        <p:spPr>
          <a:xfrm>
            <a:off x="1090300" y="1703142"/>
            <a:ext cx="186153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I" sz="1200" b="1" dirty="0">
                <a:latin typeface="Roboto" panose="02000000000000000000" pitchFamily="2" charset="0"/>
                <a:ea typeface="Roboto" panose="02000000000000000000" pitchFamily="2" charset="0"/>
              </a:rPr>
              <a:t>VÄHÄHIILISET MATERIAALIT</a:t>
            </a:r>
          </a:p>
          <a:p>
            <a:endParaRPr lang="en-FI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FI" sz="1200" dirty="0">
                <a:latin typeface="Roboto" panose="02000000000000000000" pitchFamily="2" charset="0"/>
                <a:ea typeface="Roboto" panose="02000000000000000000" pitchFamily="2" charset="0"/>
              </a:rPr>
              <a:t>Jatkaa KIRA-ilmasto-ohjelman työtä</a:t>
            </a:r>
          </a:p>
          <a:p>
            <a:endParaRPr lang="en-FI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FI" sz="1200" dirty="0">
                <a:latin typeface="Roboto" panose="02000000000000000000" pitchFamily="2" charset="0"/>
                <a:ea typeface="Roboto" panose="02000000000000000000" pitchFamily="2" charset="0"/>
              </a:rPr>
              <a:t>Esim.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FI" sz="1200" dirty="0">
                <a:latin typeface="Roboto" panose="02000000000000000000" pitchFamily="2" charset="0"/>
                <a:ea typeface="Roboto" panose="02000000000000000000" pitchFamily="2" charset="0"/>
              </a:rPr>
              <a:t>Uusiokäytettävät materiaalit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FI" sz="1200" dirty="0">
                <a:latin typeface="Roboto" panose="02000000000000000000" pitchFamily="2" charset="0"/>
                <a:ea typeface="Roboto" panose="02000000000000000000" pitchFamily="2" charset="0"/>
              </a:rPr>
              <a:t>Luonnonmateri-</a:t>
            </a:r>
            <a:br>
              <a:rPr lang="en-FI" sz="12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FI" sz="1200" dirty="0">
                <a:latin typeface="Roboto" panose="02000000000000000000" pitchFamily="2" charset="0"/>
                <a:ea typeface="Roboto" panose="02000000000000000000" pitchFamily="2" charset="0"/>
              </a:rPr>
              <a:t>aalit</a:t>
            </a:r>
          </a:p>
          <a:p>
            <a:endParaRPr lang="en-FI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FI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A925AA-C7D0-416C-895B-9BBBF490571B}"/>
              </a:ext>
            </a:extLst>
          </p:cNvPr>
          <p:cNvSpPr txBox="1"/>
          <p:nvPr/>
        </p:nvSpPr>
        <p:spPr>
          <a:xfrm>
            <a:off x="3744051" y="1703142"/>
            <a:ext cx="18615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VÄHÄHIILINEN KIERTOTALOUS</a:t>
            </a:r>
          </a:p>
          <a:p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FI" sz="1200" dirty="0">
                <a:latin typeface="Roboto" panose="02000000000000000000" pitchFamily="2" charset="0"/>
                <a:ea typeface="Roboto" panose="02000000000000000000" pitchFamily="2" charset="0"/>
              </a:rPr>
              <a:t>Jatkaa KIRA-ilmasto-ohjelman työtä</a:t>
            </a:r>
          </a:p>
          <a:p>
            <a:endParaRPr lang="en-FI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FI" sz="1200" dirty="0">
                <a:latin typeface="Roboto" panose="02000000000000000000" pitchFamily="2" charset="0"/>
                <a:ea typeface="Roboto" panose="02000000000000000000" pitchFamily="2" charset="0"/>
              </a:rPr>
              <a:t>Esim.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FI" sz="1200" dirty="0">
                <a:latin typeface="Roboto" panose="02000000000000000000" pitchFamily="2" charset="0"/>
                <a:ea typeface="Roboto" panose="02000000000000000000" pitchFamily="2" charset="0"/>
              </a:rPr>
              <a:t>Kiertotalouden prosessit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FI" sz="1200" dirty="0">
                <a:latin typeface="Roboto" panose="02000000000000000000" pitchFamily="2" charset="0"/>
                <a:ea typeface="Roboto" panose="02000000000000000000" pitchFamily="2" charset="0"/>
              </a:rPr>
              <a:t>Materiaalit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E611B4D-1244-F9E6-838D-710AA7610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76897" y="3108826"/>
            <a:ext cx="669448" cy="6694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6C4CF7-513C-D85F-6BCF-80A2798E4A3A}"/>
              </a:ext>
            </a:extLst>
          </p:cNvPr>
          <p:cNvSpPr txBox="1"/>
          <p:nvPr/>
        </p:nvSpPr>
        <p:spPr>
          <a:xfrm>
            <a:off x="1097703" y="4354462"/>
            <a:ext cx="18615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RAKENTAMISEN DIGITURVALLISUUS</a:t>
            </a:r>
          </a:p>
          <a:p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Kokoaa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alan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kehitystyötä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Lisää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KIRA-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toimijoiden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osaamista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Kokoaa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innovaatio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ja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vientihankkeita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A97D5D-E192-18E0-83F3-7229FCEC6FB4}"/>
              </a:ext>
            </a:extLst>
          </p:cNvPr>
          <p:cNvSpPr txBox="1"/>
          <p:nvPr/>
        </p:nvSpPr>
        <p:spPr>
          <a:xfrm>
            <a:off x="3812526" y="4323728"/>
            <a:ext cx="18615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INFORMAATIOMALLIN-TAMISEN VAKIOINNIN EKOSYSTEEMI</a:t>
            </a:r>
          </a:p>
          <a:p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Yhteisötoimintaa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yhdessä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Rakennus-tietomalli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Oy:n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ja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buildingSMART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Finlandin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kanssa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4BC53DA6-A4B9-D61F-5E00-A4BAD86DAE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57993" y="5564186"/>
            <a:ext cx="682979" cy="68297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34AEE9C-3E00-2FCE-744E-42D6AA53EB26}"/>
              </a:ext>
            </a:extLst>
          </p:cNvPr>
          <p:cNvSpPr txBox="1"/>
          <p:nvPr/>
        </p:nvSpPr>
        <p:spPr>
          <a:xfrm>
            <a:off x="5717917" y="10063441"/>
            <a:ext cx="33962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Teemoihin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keskittyviä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yhteisöjä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käynnistetään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joustavasti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tarpeen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mukaan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Ohjelma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toteuttaa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yksittäisiä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kehittämishankkeita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yhteisöjen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rinnalla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08AB0AEB-EFA3-5F54-C033-3DDB8398F5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32787" y="5564186"/>
            <a:ext cx="682979" cy="68297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A151C1C-C2E9-0765-B4B2-8CFE862450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03372" y="581439"/>
            <a:ext cx="1139083" cy="411335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48B66AB-1B9A-0F0A-26D5-380E22978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21605" y="1409807"/>
            <a:ext cx="2520850" cy="2432493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05C3DD-8C75-73E7-8D50-03261977C489}"/>
              </a:ext>
            </a:extLst>
          </p:cNvPr>
          <p:cNvSpPr txBox="1"/>
          <p:nvPr/>
        </p:nvSpPr>
        <p:spPr>
          <a:xfrm>
            <a:off x="9110552" y="1746564"/>
            <a:ext cx="18615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TEEMA X</a:t>
            </a:r>
          </a:p>
          <a:p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Mistä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teemasta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teemme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uuden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kokonaisuuden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</a:p>
          <a:p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Mikä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tavoitteeksi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Mitä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toimijoita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mukaan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7F5813-1B06-F534-0D94-C32A8F48A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11336" y="1409807"/>
            <a:ext cx="2520850" cy="2432493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ADD4C9-AEEC-9F2D-F12B-0A9E253BA2A2}"/>
              </a:ext>
            </a:extLst>
          </p:cNvPr>
          <p:cNvSpPr txBox="1"/>
          <p:nvPr/>
        </p:nvSpPr>
        <p:spPr>
          <a:xfrm>
            <a:off x="6432272" y="1682772"/>
            <a:ext cx="18615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ENERGIAOPTIMOINNIN POIKKISEKTORIEN PALVELU- JA DATAEKOSYSTEEMI</a:t>
            </a:r>
          </a:p>
          <a:p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Jatkaa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RTS:n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ja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Sitran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Kaupunki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3.0. -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hankkeen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tuloksia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ja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kokoaa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alan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kehityshankkei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-</a:t>
            </a:r>
            <a:b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ta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ja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tuottaa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uusia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7331A4E-6E39-4C7B-3FA6-BCD8F706BE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17502" y="3112627"/>
            <a:ext cx="669448" cy="66944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6A52E7B-FB7F-B4E0-DA79-7EF8500C02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44103" y="3108826"/>
            <a:ext cx="669448" cy="669448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AB03C3F-1C6A-A6E0-4B1F-C799DFA36005}"/>
              </a:ext>
            </a:extLst>
          </p:cNvPr>
          <p:cNvSpPr txBox="1">
            <a:spLocks/>
          </p:cNvSpPr>
          <p:nvPr/>
        </p:nvSpPr>
        <p:spPr>
          <a:xfrm>
            <a:off x="9449853" y="4459210"/>
            <a:ext cx="2894447" cy="2432493"/>
          </a:xfrm>
          <a:prstGeom prst="rect">
            <a:avLst/>
          </a:prstGeom>
        </p:spPr>
        <p:txBody>
          <a:bodyPr>
            <a:norm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b="0" i="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Löytyisikö</a:t>
            </a:r>
            <a:r>
              <a:rPr lang="en-GB" sz="14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näistä</a:t>
            </a:r>
            <a:r>
              <a:rPr lang="en-GB" sz="1400" dirty="0">
                <a:latin typeface="Roboto Medium" panose="02000000000000000000" pitchFamily="2" charset="0"/>
                <a:ea typeface="Roboto Medium" panose="02000000000000000000" pitchFamily="2" charset="0"/>
              </a:rPr>
              <a:t> jo </a:t>
            </a:r>
            <a:br>
              <a:rPr lang="en-GB" sz="1400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sz="1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yhteistyön</a:t>
            </a:r>
            <a:r>
              <a:rPr lang="en-GB" sz="14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paikkoja</a:t>
            </a:r>
            <a:r>
              <a:rPr lang="en-GB" sz="1400" dirty="0">
                <a:latin typeface="Roboto Medium" panose="02000000000000000000" pitchFamily="2" charset="0"/>
                <a:ea typeface="Roboto Medium" panose="02000000000000000000" pitchFamily="2" charset="0"/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Mitä</a:t>
            </a:r>
            <a:r>
              <a:rPr lang="en-GB" sz="14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uusia</a:t>
            </a:r>
            <a:r>
              <a:rPr lang="en-GB" sz="14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teemoja</a:t>
            </a:r>
            <a:r>
              <a:rPr lang="en-GB" sz="14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br>
              <a:rPr lang="en-GB" sz="1400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sz="1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pitäisi</a:t>
            </a:r>
            <a:r>
              <a:rPr lang="en-GB" sz="14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perustaa</a:t>
            </a:r>
            <a:r>
              <a:rPr lang="en-GB" sz="1400" dirty="0">
                <a:latin typeface="Roboto Medium" panose="02000000000000000000" pitchFamily="2" charset="0"/>
                <a:ea typeface="Roboto Medium" panose="02000000000000000000" pitchFamily="2" charset="0"/>
              </a:rPr>
              <a:t>? </a:t>
            </a:r>
            <a:br>
              <a:rPr lang="en-GB" sz="1400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sz="1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Voivat</a:t>
            </a:r>
            <a:r>
              <a:rPr lang="en-GB" sz="1400" dirty="0">
                <a:latin typeface="Roboto Medium" panose="02000000000000000000" pitchFamily="2" charset="0"/>
                <a:ea typeface="Roboto Medium" panose="02000000000000000000" pitchFamily="2" charset="0"/>
              </a:rPr>
              <a:t> olla </a:t>
            </a:r>
            <a:r>
              <a:rPr lang="en-GB" sz="1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laajoja</a:t>
            </a:r>
            <a:r>
              <a:rPr lang="en-GB" sz="1400" dirty="0">
                <a:latin typeface="Roboto Medium" panose="02000000000000000000" pitchFamily="2" charset="0"/>
                <a:ea typeface="Roboto Medium" panose="02000000000000000000" pitchFamily="2" charset="0"/>
              </a:rPr>
              <a:t> tai </a:t>
            </a:r>
            <a:br>
              <a:rPr lang="en-GB" sz="1400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sz="1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kapeita</a:t>
            </a:r>
            <a:r>
              <a:rPr lang="en-GB" sz="14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1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osuuksia</a:t>
            </a:r>
            <a:r>
              <a:rPr lang="en-GB" sz="1400" dirty="0">
                <a:latin typeface="Roboto Medium" panose="02000000000000000000" pitchFamily="2" charset="0"/>
                <a:ea typeface="Roboto Medium" panose="02000000000000000000" pitchFamily="2" charset="0"/>
              </a:rPr>
              <a:t>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2D5DCC1-43CD-01D6-38F7-ABD2A4FB5E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33608" y="4097319"/>
            <a:ext cx="2520850" cy="2184037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370EE21-52B0-F9E1-62E7-B4AC4401F63F}"/>
              </a:ext>
            </a:extLst>
          </p:cNvPr>
          <p:cNvSpPr txBox="1"/>
          <p:nvPr/>
        </p:nvSpPr>
        <p:spPr>
          <a:xfrm>
            <a:off x="6432273" y="4320929"/>
            <a:ext cx="18615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KESTÄVÄ SUUNNITTELU	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KIRA-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alan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arvoketjun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läpäisevä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suunnittelu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sisältäen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osaamisen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kehittämisen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ja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työkalut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E466506-AA82-7680-3D38-47D6E8E028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27460" y="5563381"/>
            <a:ext cx="682979" cy="68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0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ACA0-68A2-2942-C341-5AF2F172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DA01F-DD6C-42A5-A5FC-03065F27B4B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FF91EF4-1ADA-019E-C28B-1A34B4BC228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CB4E56-394B-BE72-25E0-9B6C52DB3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214" y="-108355"/>
            <a:ext cx="10514916" cy="3673983"/>
          </a:xfrm>
        </p:spPr>
        <p:txBody>
          <a:bodyPr/>
          <a:lstStyle/>
          <a:p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43C109-6A77-4CDE-36B3-E12EE10D3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" y="224"/>
            <a:ext cx="12186273" cy="685755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847B98D-B4F0-0D8D-ACB4-FDDC58DE8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9378" y="351709"/>
            <a:ext cx="1323916" cy="47808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5774B55-5E15-0932-7AB8-1ACB3022D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943383" y="2238285"/>
            <a:ext cx="441821" cy="3795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553165-A632-36BC-B92A-F9150D03C8ED}"/>
              </a:ext>
            </a:extLst>
          </p:cNvPr>
          <p:cNvSpPr txBox="1"/>
          <p:nvPr/>
        </p:nvSpPr>
        <p:spPr>
          <a:xfrm>
            <a:off x="896708" y="261723"/>
            <a:ext cx="9372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Merriweather" pitchFamily="2" charset="77"/>
                <a:ea typeface="Roboto Medium" panose="02000000000000000000" pitchFamily="2" charset="0"/>
              </a:rPr>
              <a:t>Merkitse kehittämishankkeesi KIRA-alan kehittämiskarttaan!</a:t>
            </a:r>
            <a:endParaRPr lang="fi-FI" sz="2400" b="1" dirty="0">
              <a:latin typeface="Merriweather" pitchFamily="2" charset="77"/>
              <a:ea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FA1F93-DA7F-97E0-A1EC-914D11178003}"/>
              </a:ext>
            </a:extLst>
          </p:cNvPr>
          <p:cNvSpPr txBox="1"/>
          <p:nvPr/>
        </p:nvSpPr>
        <p:spPr>
          <a:xfrm>
            <a:off x="1533106" y="1850651"/>
            <a:ext cx="5084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2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fi-FI" sz="2200" dirty="0">
                <a:latin typeface="Roboto Medium" panose="02000000000000000000" pitchFamily="2" charset="0"/>
                <a:ea typeface="Roboto Medium" panose="02000000000000000000" pitchFamily="2" charset="0"/>
              </a:rPr>
              <a:t>Tee kehittämistyösi näkyväksi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E10F4C8-40CE-0023-E16D-B36A87DA9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943382" y="3191689"/>
            <a:ext cx="441821" cy="3795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4F6535-A56E-0366-939C-3B3BDECFC905}"/>
              </a:ext>
            </a:extLst>
          </p:cNvPr>
          <p:cNvSpPr txBox="1"/>
          <p:nvPr/>
        </p:nvSpPr>
        <p:spPr>
          <a:xfrm>
            <a:off x="1533105" y="2804054"/>
            <a:ext cx="4962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2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fi-FI" sz="2200" dirty="0">
                <a:latin typeface="Roboto Medium" panose="02000000000000000000" pitchFamily="2" charset="0"/>
                <a:ea typeface="Roboto Medium" panose="02000000000000000000" pitchFamily="2" charset="0"/>
              </a:rPr>
              <a:t>Etsi kumppaneita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888097-2FB8-D5AA-3875-C4C9CE02B211}"/>
              </a:ext>
            </a:extLst>
          </p:cNvPr>
          <p:cNvSpPr/>
          <p:nvPr/>
        </p:nvSpPr>
        <p:spPr>
          <a:xfrm>
            <a:off x="5962098" y="2640341"/>
            <a:ext cx="4378636" cy="2344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3F982D9-414D-3452-CA6E-0EA0980FD6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76791" y="1620008"/>
            <a:ext cx="4576886" cy="45768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D092EF-4704-A374-0090-E76922E28D85}"/>
              </a:ext>
            </a:extLst>
          </p:cNvPr>
          <p:cNvSpPr txBox="1"/>
          <p:nvPr/>
        </p:nvSpPr>
        <p:spPr>
          <a:xfrm>
            <a:off x="7274083" y="2199643"/>
            <a:ext cx="39815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600" dirty="0">
                <a:solidFill>
                  <a:srgbClr val="FF2B13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KIRA-alan kehittämiskartta </a:t>
            </a:r>
            <a:r>
              <a:rPr lang="en-FI" sz="1600">
                <a:solidFill>
                  <a:srgbClr val="FF2B13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avataan toukokuussa.</a:t>
            </a:r>
            <a:endParaRPr lang="en-FI" sz="1600" dirty="0">
              <a:solidFill>
                <a:srgbClr val="FF2B13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endParaRPr lang="en-FI" sz="16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en-FI" sz="1600" dirty="0">
                <a:latin typeface="Roboto Medium" panose="02000000000000000000" pitchFamily="2" charset="0"/>
                <a:ea typeface="Roboto Medium" panose="02000000000000000000" pitchFamily="2" charset="0"/>
              </a:rPr>
              <a:t>Tervetuloa heti lisäämään tiedot omista kehittämishankkeista!</a:t>
            </a:r>
          </a:p>
          <a:p>
            <a:endParaRPr lang="en-FI" sz="16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en-FI" sz="1600" dirty="0">
                <a:latin typeface="Roboto Medium" panose="02000000000000000000" pitchFamily="2" charset="0"/>
                <a:ea typeface="Roboto Medium" panose="02000000000000000000" pitchFamily="2" charset="0"/>
              </a:rPr>
              <a:t>Riittää, että näissä on kevytkin kytkentä vihreään siirtymään, digikehitykseen tai muuhun toiminnan kehittämiseen.</a:t>
            </a:r>
          </a:p>
          <a:p>
            <a:endParaRPr lang="en-FI" sz="16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en-FI" sz="1600" dirty="0">
                <a:latin typeface="Roboto Medium" panose="02000000000000000000" pitchFamily="2" charset="0"/>
                <a:ea typeface="Roboto Medium" panose="02000000000000000000" pitchFamily="2" charset="0"/>
              </a:rPr>
              <a:t>Jätä yhteystietosi, niin kutsumme sinut mukaan.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969C6B-F633-843E-B8E4-6ADCC3D4D26A}"/>
              </a:ext>
            </a:extLst>
          </p:cNvPr>
          <p:cNvSpPr txBox="1"/>
          <p:nvPr/>
        </p:nvSpPr>
        <p:spPr>
          <a:xfrm>
            <a:off x="916481" y="635049"/>
            <a:ext cx="49629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endParaRPr lang="fi-FI" sz="20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>
              <a:lnSpc>
                <a:spcPts val="2800"/>
              </a:lnSpc>
            </a:pPr>
            <a:r>
              <a:rPr lang="fi-FI" sz="20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www.kirakasvuohjelma.fi</a:t>
            </a:r>
            <a:endParaRPr lang="fi-FI" sz="20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A1FCA80-9AB8-B6E5-2E63-6BF8D2BB39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943382" y="4316117"/>
            <a:ext cx="441821" cy="3795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AAFF74A-4BCC-3911-3DF8-477A4948BA67}"/>
              </a:ext>
            </a:extLst>
          </p:cNvPr>
          <p:cNvSpPr txBox="1"/>
          <p:nvPr/>
        </p:nvSpPr>
        <p:spPr>
          <a:xfrm>
            <a:off x="1533105" y="3815163"/>
            <a:ext cx="4962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2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fi-FI" sz="2200" dirty="0">
                <a:latin typeface="Roboto Medium" panose="02000000000000000000" pitchFamily="2" charset="0"/>
                <a:ea typeface="Roboto Medium" panose="02000000000000000000" pitchFamily="2" charset="0"/>
              </a:rPr>
              <a:t>Seuraa haluamasi teeman kehittämistyötä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2A6518-0254-EE6C-6FD2-1440311789F6}"/>
              </a:ext>
            </a:extLst>
          </p:cNvPr>
          <p:cNvSpPr txBox="1"/>
          <p:nvPr/>
        </p:nvSpPr>
        <p:spPr>
          <a:xfrm>
            <a:off x="892376" y="5357651"/>
            <a:ext cx="5448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Roboto Medium" panose="02000000000000000000" pitchFamily="2" charset="0"/>
                <a:ea typeface="Roboto Medium" panose="02000000000000000000" pitchFamily="2" charset="0"/>
              </a:rPr>
              <a:t>Toimijat voivat itse kirjata ja päivittää oman kehittämistyönsä yksinkertaisella lomakkeella. </a:t>
            </a:r>
            <a:br>
              <a:rPr lang="fi-FI" sz="1600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fi-FI" sz="1600" dirty="0">
                <a:latin typeface="Roboto Medium" panose="02000000000000000000" pitchFamily="2" charset="0"/>
                <a:ea typeface="Roboto Medium" panose="02000000000000000000" pitchFamily="2" charset="0"/>
              </a:rPr>
              <a:t>Tiedot hyväksytään ennen julkistamista.</a:t>
            </a:r>
          </a:p>
          <a:p>
            <a:endParaRPr lang="fi-FI" sz="16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7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6137F6-1C31-BD36-3FB7-427C1E2991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36" y="2008"/>
            <a:ext cx="12179928" cy="6853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4C381A-6AD5-2093-58ED-DB956E3C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595179"/>
            <a:ext cx="9792000" cy="882413"/>
          </a:xfrm>
        </p:spPr>
        <p:txBody>
          <a:bodyPr/>
          <a:lstStyle/>
          <a:p>
            <a:r>
              <a:rPr lang="en-FI" sz="2600" b="1" dirty="0">
                <a:solidFill>
                  <a:schemeClr val="tx1"/>
                </a:solidFill>
                <a:latin typeface="Merriweather" pitchFamily="2" charset="77"/>
              </a:rPr>
              <a:t>Ota yhteyttä, käydään yhdessä töihin!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42A161-E15E-D3E9-F3ED-EAA25030D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3554" y="1947002"/>
            <a:ext cx="739564" cy="63540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4954648-D58E-3A5F-A21C-CA52359F9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532" y="1947002"/>
            <a:ext cx="3384550" cy="338455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F0CE5D-AB80-4020-7F8B-B95F4BF55523}"/>
              </a:ext>
            </a:extLst>
          </p:cNvPr>
          <p:cNvSpPr txBox="1"/>
          <p:nvPr/>
        </p:nvSpPr>
        <p:spPr>
          <a:xfrm>
            <a:off x="876463" y="2419059"/>
            <a:ext cx="23718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erriweather" pitchFamily="2" charset="77"/>
              </a:rPr>
              <a:t>Mia Toivanen</a:t>
            </a:r>
          </a:p>
          <a:p>
            <a:r>
              <a:rPr lang="en-GB" dirty="0" err="1">
                <a:latin typeface="Roboto" pitchFamily="2" charset="0"/>
                <a:ea typeface="Roboto" pitchFamily="2" charset="0"/>
              </a:rPr>
              <a:t>ohjelmajohtaja</a:t>
            </a:r>
            <a:endParaRPr lang="en-GB" dirty="0">
              <a:latin typeface="Roboto" pitchFamily="2" charset="0"/>
              <a:ea typeface="Roboto" pitchFamily="2" charset="0"/>
            </a:endParaRPr>
          </a:p>
          <a:p>
            <a:r>
              <a:rPr lang="en-GB" dirty="0">
                <a:latin typeface="Roboto" pitchFamily="2" charset="0"/>
                <a:ea typeface="Roboto" pitchFamily="2" charset="0"/>
              </a:rPr>
              <a:t>KIRA-</a:t>
            </a:r>
            <a:r>
              <a:rPr lang="en-GB" dirty="0" err="1">
                <a:latin typeface="Roboto" pitchFamily="2" charset="0"/>
                <a:ea typeface="Roboto" pitchFamily="2" charset="0"/>
              </a:rPr>
              <a:t>alan</a:t>
            </a:r>
            <a:r>
              <a:rPr lang="en-GB" dirty="0">
                <a:latin typeface="Roboto" pitchFamily="2" charset="0"/>
                <a:ea typeface="Roboto" pitchFamily="2" charset="0"/>
              </a:rPr>
              <a:t> </a:t>
            </a:r>
            <a:r>
              <a:rPr lang="en-GB" dirty="0" err="1">
                <a:latin typeface="Roboto" pitchFamily="2" charset="0"/>
                <a:ea typeface="Roboto" pitchFamily="2" charset="0"/>
              </a:rPr>
              <a:t>kasvuohjelma</a:t>
            </a:r>
            <a:endParaRPr lang="en-GB" dirty="0">
              <a:latin typeface="Roboto" pitchFamily="2" charset="0"/>
              <a:ea typeface="Roboto" pitchFamily="2" charset="0"/>
            </a:endParaRPr>
          </a:p>
          <a:p>
            <a:endParaRPr lang="en-GB" dirty="0">
              <a:latin typeface="Roboto" pitchFamily="2" charset="0"/>
              <a:ea typeface="Roboto" pitchFamily="2" charset="0"/>
            </a:endParaRPr>
          </a:p>
          <a:p>
            <a:r>
              <a:rPr lang="en-GB" dirty="0">
                <a:latin typeface="Roboto" pitchFamily="2" charset="0"/>
                <a:ea typeface="Roboto" pitchFamily="2" charset="0"/>
              </a:rPr>
              <a:t>puh. 040 5667536</a:t>
            </a:r>
          </a:p>
          <a:p>
            <a:r>
              <a:rPr lang="en-GB" dirty="0" err="1">
                <a:latin typeface="Roboto" pitchFamily="2" charset="0"/>
                <a:ea typeface="Roboto" pitchFamily="2" charset="0"/>
              </a:rPr>
              <a:t>mia@kirafoorumi.fi</a:t>
            </a:r>
            <a:endParaRPr lang="en-GB" dirty="0">
              <a:latin typeface="Roboto" pitchFamily="2" charset="0"/>
              <a:ea typeface="Roboto" pitchFamily="2" charset="0"/>
            </a:endParaRPr>
          </a:p>
          <a:p>
            <a:endParaRPr lang="en-GB" dirty="0">
              <a:latin typeface="Roboto" pitchFamily="2" charset="0"/>
              <a:ea typeface="Roboto" pitchFamily="2" charset="0"/>
            </a:endParaRPr>
          </a:p>
          <a:p>
            <a:r>
              <a:rPr lang="en-GB" dirty="0" err="1">
                <a:latin typeface="Roboto" pitchFamily="2" charset="0"/>
                <a:ea typeface="Roboto" pitchFamily="2" charset="0"/>
              </a:rPr>
              <a:t>www.kirafoorumi.fi</a:t>
            </a:r>
            <a:r>
              <a:rPr lang="en-GB" dirty="0">
                <a:latin typeface="Roboto" pitchFamily="2" charset="0"/>
                <a:ea typeface="Roboto" pitchFamily="2" charset="0"/>
              </a:rPr>
              <a:t> </a:t>
            </a:r>
            <a:endParaRPr lang="en-FI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7A003B-830E-7190-3BE7-7A87F8A07F7C}"/>
              </a:ext>
            </a:extLst>
          </p:cNvPr>
          <p:cNvSpPr txBox="1"/>
          <p:nvPr/>
        </p:nvSpPr>
        <p:spPr>
          <a:xfrm>
            <a:off x="4763554" y="2707637"/>
            <a:ext cx="3129583" cy="3135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200" dirty="0">
                <a:latin typeface="Roboto Medium" panose="02000000000000000000" pitchFamily="2" charset="0"/>
                <a:ea typeface="Roboto Medium" panose="02000000000000000000" pitchFamily="2" charset="0"/>
              </a:rPr>
              <a:t>#</a:t>
            </a:r>
            <a:r>
              <a:rPr lang="en-GB" sz="2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KiraKasvuohjelma</a:t>
            </a:r>
            <a:r>
              <a:rPr lang="en-GB" sz="22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latin typeface="Roboto Medium" panose="02000000000000000000" pitchFamily="2" charset="0"/>
                <a:ea typeface="Roboto Medium" panose="02000000000000000000" pitchFamily="2" charset="0"/>
              </a:rPr>
              <a:t>#</a:t>
            </a:r>
            <a:r>
              <a:rPr lang="en-GB" sz="2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KiraFoorumi</a:t>
            </a:r>
            <a:endParaRPr lang="en-GB" sz="22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endParaRPr lang="en-GB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en-GB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Lähetä</a:t>
            </a:r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yhteystietosi</a:t>
            </a:r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  <a:t>,</a:t>
            </a:r>
            <a:b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niin</a:t>
            </a:r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saat</a:t>
            </a:r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uutiskirjeen</a:t>
            </a:r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ja</a:t>
            </a:r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kutsut</a:t>
            </a:r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tapahtumiin</a:t>
            </a:r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  <a:t>!</a:t>
            </a:r>
          </a:p>
          <a:p>
            <a:pPr>
              <a:lnSpc>
                <a:spcPct val="200000"/>
              </a:lnSpc>
            </a:pPr>
            <a:endParaRPr lang="en-FI" sz="22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512EFD0-3CDE-AF79-4EA2-8A458C84CC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56418" y="595179"/>
            <a:ext cx="1953394" cy="705392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928391"/>
      </p:ext>
    </p:extLst>
  </p:cSld>
  <p:clrMapOvr>
    <a:masterClrMapping/>
  </p:clrMapOvr>
</p:sld>
</file>

<file path=ppt/theme/theme1.xml><?xml version="1.0" encoding="utf-8"?>
<a:theme xmlns:a="http://schemas.openxmlformats.org/drawingml/2006/main" name="RT_Excel_PP">
  <a:themeElements>
    <a:clrScheme name="RT_VÄRIT">
      <a:dk1>
        <a:srgbClr val="000000"/>
      </a:dk1>
      <a:lt1>
        <a:srgbClr val="FFFFFF"/>
      </a:lt1>
      <a:dk2>
        <a:srgbClr val="002565"/>
      </a:dk2>
      <a:lt2>
        <a:srgbClr val="51C6E2"/>
      </a:lt2>
      <a:accent1>
        <a:srgbClr val="68B5CA"/>
      </a:accent1>
      <a:accent2>
        <a:srgbClr val="002565"/>
      </a:accent2>
      <a:accent3>
        <a:srgbClr val="FFED00"/>
      </a:accent3>
      <a:accent4>
        <a:srgbClr val="EB690B"/>
      </a:accent4>
      <a:accent5>
        <a:srgbClr val="9FB400"/>
      </a:accent5>
      <a:accent6>
        <a:srgbClr val="5E8500"/>
      </a:accent6>
      <a:hlink>
        <a:srgbClr val="0F4BB4"/>
      </a:hlink>
      <a:folHlink>
        <a:srgbClr val="002565"/>
      </a:folHlink>
    </a:clrScheme>
    <a:fontScheme name="R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EBF8CC04-C471-D144-9622-CF6F49C3A300}" vid="{7298FFE6-3861-614B-8752-BDB628E2335C}"/>
    </a:ext>
  </a:extLst>
</a:theme>
</file>

<file path=ppt/theme/theme2.xml><?xml version="1.0" encoding="utf-8"?>
<a:theme xmlns:a="http://schemas.openxmlformats.org/drawingml/2006/main" name="Verona Consulting_updated template FINAL">
  <a:themeElements>
    <a:clrScheme name="Custom 4">
      <a:dk1>
        <a:srgbClr val="000000"/>
      </a:dk1>
      <a:lt1>
        <a:srgbClr val="FFFFFF"/>
      </a:lt1>
      <a:dk2>
        <a:srgbClr val="24305F"/>
      </a:dk2>
      <a:lt2>
        <a:srgbClr val="E7E6E6"/>
      </a:lt2>
      <a:accent1>
        <a:srgbClr val="203464"/>
      </a:accent1>
      <a:accent2>
        <a:srgbClr val="D68140"/>
      </a:accent2>
      <a:accent3>
        <a:srgbClr val="D8BF80"/>
      </a:accent3>
      <a:accent4>
        <a:srgbClr val="897A6B"/>
      </a:accent4>
      <a:accent5>
        <a:srgbClr val="5264A1"/>
      </a:accent5>
      <a:accent6>
        <a:srgbClr val="BAA068"/>
      </a:accent6>
      <a:hlink>
        <a:srgbClr val="D68140"/>
      </a:hlink>
      <a:folHlink>
        <a:srgbClr val="A7A5A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rona Consulting_updated template FINAL" id="{A0E9BA79-7B6E-43E5-B6F4-F668EF7B5B02}" vid="{0876BF17-B6FB-4137-B237-69BD692EFB69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A747E7A29844F802D83BA92D7499E" ma:contentTypeVersion="2" ma:contentTypeDescription="Create a new document." ma:contentTypeScope="" ma:versionID="fdf711a3bc38464948aa606eb5836a59">
  <xsd:schema xmlns:xsd="http://www.w3.org/2001/XMLSchema" xmlns:xs="http://www.w3.org/2001/XMLSchema" xmlns:p="http://schemas.microsoft.com/office/2006/metadata/properties" xmlns:ns2="94cc91cf-ef35-440c-b392-72d4f2fde2f0" targetNamespace="http://schemas.microsoft.com/office/2006/metadata/properties" ma:root="true" ma:fieldsID="10cddc79f696ddbe7e319f01c598e8dd" ns2:_="">
    <xsd:import namespace="94cc91cf-ef35-440c-b392-72d4f2fde2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c91cf-ef35-440c-b392-72d4f2fde2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BFB77B-5C61-4625-822F-474D3F02F0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58F71D-F964-4182-ACB7-055C37018536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94cc91cf-ef35-440c-b392-72d4f2fde2f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470CE2-5226-4081-81EF-B41BBC3AB2D6}">
  <ds:schemaRefs>
    <ds:schemaRef ds:uri="94cc91cf-ef35-440c-b392-72d4f2fde2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43690</TotalTime>
  <Words>645</Words>
  <Application>Microsoft Macintosh PowerPoint</Application>
  <PresentationFormat>Widescreen</PresentationFormat>
  <Paragraphs>136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Helvetica</vt:lpstr>
      <vt:lpstr>Merriweather</vt:lpstr>
      <vt:lpstr>Noto Sans Symbols</vt:lpstr>
      <vt:lpstr>Roboto</vt:lpstr>
      <vt:lpstr>Roboto Cn</vt:lpstr>
      <vt:lpstr>Roboto Medium</vt:lpstr>
      <vt:lpstr>RT_Excel_PP</vt:lpstr>
      <vt:lpstr>Verona Consulting_updated template FINAL</vt:lpstr>
      <vt:lpstr>PowerPoint Presentation</vt:lpstr>
      <vt:lpstr>PowerPoint Presentation</vt:lpstr>
      <vt:lpstr>Tavoitteet kasvun saavuttamiseksi</vt:lpstr>
      <vt:lpstr>Tunnistetut kasvumahdollisuudet</vt:lpstr>
      <vt:lpstr>PowerPoint Presentation</vt:lpstr>
      <vt:lpstr>Ensivaiheessa käynnistyvät teemat</vt:lpstr>
      <vt:lpstr>PowerPoint Presentation</vt:lpstr>
      <vt:lpstr>Ota yhteyttä, käydään yhdessä töihin!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Aaltonen Antti</dc:creator>
  <cp:lastModifiedBy>Mia Toivanen</cp:lastModifiedBy>
  <cp:revision>156</cp:revision>
  <dcterms:created xsi:type="dcterms:W3CDTF">2021-11-04T10:17:24Z</dcterms:created>
  <dcterms:modified xsi:type="dcterms:W3CDTF">2023-04-26T06:57:39Z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2021-11-03T00:00:00Z</vt:filetime>
  </property>
  <property fmtid="{D5CDD505-2E9C-101B-9397-08002B2CF9AE}" pid="3" name="LastSaved">
    <vt:filetime>2021-11-04T00:00:00Z</vt:filetime>
  </property>
  <property fmtid="{D5CDD505-2E9C-101B-9397-08002B2CF9AE}" pid="4" name="ContentTypeId">
    <vt:lpwstr>0x010100CEEA747E7A29844F802D83BA92D7499E</vt:lpwstr>
  </property>
</Properties>
</file>