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1063" r:id="rId5"/>
    <p:sldId id="1117" r:id="rId6"/>
    <p:sldId id="2076137459" r:id="rId7"/>
    <p:sldId id="1168" r:id="rId8"/>
    <p:sldId id="1118" r:id="rId9"/>
    <p:sldId id="2147373652" r:id="rId10"/>
    <p:sldId id="1104" r:id="rId11"/>
    <p:sldId id="2147373653" r:id="rId12"/>
    <p:sldId id="266" r:id="rId13"/>
    <p:sldId id="272" r:id="rId14"/>
    <p:sldId id="2076137461" r:id="rId15"/>
    <p:sldId id="2147373654" r:id="rId16"/>
    <p:sldId id="2147373655" r:id="rId17"/>
    <p:sldId id="2076137435" r:id="rId18"/>
    <p:sldId id="2076137439" r:id="rId19"/>
    <p:sldId id="2147373656" r:id="rId20"/>
    <p:sldId id="1126" r:id="rId21"/>
    <p:sldId id="2147373657" r:id="rId22"/>
  </p:sldIdLst>
  <p:sldSz cx="9144000" cy="5143500" type="screen16x9"/>
  <p:notesSz cx="7102475" cy="10233025"/>
  <p:defaultTextStyle>
    <a:defPPr>
      <a:defRPr lang="fi-FI"/>
    </a:defPPr>
    <a:lvl1pPr marL="0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1pPr>
    <a:lvl2pPr marL="339932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2pPr>
    <a:lvl3pPr marL="679871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3pPr>
    <a:lvl4pPr marL="1019807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4pPr>
    <a:lvl5pPr marL="1359744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5pPr>
    <a:lvl6pPr marL="1699681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6pPr>
    <a:lvl7pPr marL="2039614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7pPr>
    <a:lvl8pPr marL="2379548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8pPr>
    <a:lvl9pPr marL="2719486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ukonen Sini" initials="KS" lastIdx="7" clrIdx="0">
    <p:extLst>
      <p:ext uri="{19B8F6BF-5375-455C-9EA6-DF929625EA0E}">
        <p15:presenceInfo xmlns:p15="http://schemas.microsoft.com/office/powerpoint/2012/main" userId="S-1-5-21-1871869801-2214748161-1963216912-12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3333"/>
    <a:srgbClr val="FFFF00"/>
    <a:srgbClr val="85E869"/>
    <a:srgbClr val="FF805C"/>
    <a:srgbClr val="FF00B8"/>
    <a:srgbClr val="8A0FA6"/>
    <a:srgbClr val="141F94"/>
    <a:srgbClr val="0F78B2"/>
    <a:srgbClr val="0A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4" autoAdjust="0"/>
    <p:restoredTop sz="90909" autoAdjust="0"/>
  </p:normalViewPr>
  <p:slideViewPr>
    <p:cSldViewPr showGuides="1">
      <p:cViewPr varScale="1">
        <p:scale>
          <a:sx n="54" d="100"/>
          <a:sy n="54" d="100"/>
        </p:scale>
        <p:origin x="852" y="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2" d="100"/>
          <a:sy n="82" d="100"/>
        </p:scale>
        <p:origin x="3972" y="84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Suhdannetilanne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Taul1!$A$2:$A$77</c:f>
              <c:strCache>
                <c:ptCount val="73"/>
                <c:pt idx="0">
                  <c:v>2005.1</c:v>
                </c:pt>
                <c:pt idx="1">
                  <c:v>2005.4</c:v>
                </c:pt>
                <c:pt idx="2">
                  <c:v>2005.7</c:v>
                </c:pt>
                <c:pt idx="3">
                  <c:v>2005.10</c:v>
                </c:pt>
                <c:pt idx="4">
                  <c:v>2006.1</c:v>
                </c:pt>
                <c:pt idx="5">
                  <c:v>2006.4</c:v>
                </c:pt>
                <c:pt idx="6">
                  <c:v>2006.7</c:v>
                </c:pt>
                <c:pt idx="7">
                  <c:v>2006.10</c:v>
                </c:pt>
                <c:pt idx="8">
                  <c:v>2007.1</c:v>
                </c:pt>
                <c:pt idx="9">
                  <c:v>2007.4</c:v>
                </c:pt>
                <c:pt idx="10">
                  <c:v>2007.7</c:v>
                </c:pt>
                <c:pt idx="11">
                  <c:v>2007.10</c:v>
                </c:pt>
                <c:pt idx="12">
                  <c:v>2008.1</c:v>
                </c:pt>
                <c:pt idx="13">
                  <c:v>2008.4</c:v>
                </c:pt>
                <c:pt idx="14">
                  <c:v>2008.7</c:v>
                </c:pt>
                <c:pt idx="15">
                  <c:v>2008.10</c:v>
                </c:pt>
                <c:pt idx="16">
                  <c:v>2009.1</c:v>
                </c:pt>
                <c:pt idx="17">
                  <c:v>2009.4</c:v>
                </c:pt>
                <c:pt idx="18">
                  <c:v>2009.7</c:v>
                </c:pt>
                <c:pt idx="19">
                  <c:v>2009.10</c:v>
                </c:pt>
                <c:pt idx="20">
                  <c:v>2010.1</c:v>
                </c:pt>
                <c:pt idx="21">
                  <c:v>2010.4</c:v>
                </c:pt>
                <c:pt idx="22">
                  <c:v>2010.7</c:v>
                </c:pt>
                <c:pt idx="23">
                  <c:v>2010.10</c:v>
                </c:pt>
                <c:pt idx="24">
                  <c:v>2011.1</c:v>
                </c:pt>
                <c:pt idx="25">
                  <c:v>2011.4</c:v>
                </c:pt>
                <c:pt idx="26">
                  <c:v>2011.7</c:v>
                </c:pt>
                <c:pt idx="27">
                  <c:v>2011.10</c:v>
                </c:pt>
                <c:pt idx="28">
                  <c:v>2012.1</c:v>
                </c:pt>
                <c:pt idx="29">
                  <c:v>2012.4</c:v>
                </c:pt>
                <c:pt idx="30">
                  <c:v>2012.7</c:v>
                </c:pt>
                <c:pt idx="31">
                  <c:v>2012.10</c:v>
                </c:pt>
                <c:pt idx="32">
                  <c:v>2013.1</c:v>
                </c:pt>
                <c:pt idx="33">
                  <c:v>2013.4</c:v>
                </c:pt>
                <c:pt idx="34">
                  <c:v>2013.7</c:v>
                </c:pt>
                <c:pt idx="35">
                  <c:v>2013.10</c:v>
                </c:pt>
                <c:pt idx="36">
                  <c:v>2014.1</c:v>
                </c:pt>
                <c:pt idx="37">
                  <c:v>2014.4</c:v>
                </c:pt>
                <c:pt idx="38">
                  <c:v>2014.7</c:v>
                </c:pt>
                <c:pt idx="39">
                  <c:v>2014.10</c:v>
                </c:pt>
                <c:pt idx="40">
                  <c:v>2015.1</c:v>
                </c:pt>
                <c:pt idx="41">
                  <c:v>2015.4</c:v>
                </c:pt>
                <c:pt idx="42">
                  <c:v>2015.7</c:v>
                </c:pt>
                <c:pt idx="43">
                  <c:v>2015.10</c:v>
                </c:pt>
                <c:pt idx="44">
                  <c:v>2016.1</c:v>
                </c:pt>
                <c:pt idx="45">
                  <c:v>2016.4</c:v>
                </c:pt>
                <c:pt idx="46">
                  <c:v>2016.7</c:v>
                </c:pt>
                <c:pt idx="47">
                  <c:v>2016.10</c:v>
                </c:pt>
                <c:pt idx="48">
                  <c:v>2017.1</c:v>
                </c:pt>
                <c:pt idx="49">
                  <c:v>2017.4</c:v>
                </c:pt>
                <c:pt idx="50">
                  <c:v>2017.7</c:v>
                </c:pt>
                <c:pt idx="51">
                  <c:v>2017.10</c:v>
                </c:pt>
                <c:pt idx="52">
                  <c:v>2018.1</c:v>
                </c:pt>
                <c:pt idx="53">
                  <c:v>2018.4</c:v>
                </c:pt>
                <c:pt idx="54">
                  <c:v>2018.7</c:v>
                </c:pt>
                <c:pt idx="55">
                  <c:v>2018.10</c:v>
                </c:pt>
                <c:pt idx="56">
                  <c:v>2019.1</c:v>
                </c:pt>
                <c:pt idx="57">
                  <c:v>2019.4</c:v>
                </c:pt>
                <c:pt idx="58">
                  <c:v>2019.7</c:v>
                </c:pt>
                <c:pt idx="59">
                  <c:v>2019.10</c:v>
                </c:pt>
                <c:pt idx="60">
                  <c:v>2020.1</c:v>
                </c:pt>
                <c:pt idx="61">
                  <c:v>2020.4</c:v>
                </c:pt>
                <c:pt idx="62">
                  <c:v>2020.7</c:v>
                </c:pt>
                <c:pt idx="63">
                  <c:v>2020.10</c:v>
                </c:pt>
                <c:pt idx="64">
                  <c:v>2021.1</c:v>
                </c:pt>
                <c:pt idx="65">
                  <c:v>2021.4</c:v>
                </c:pt>
                <c:pt idx="66">
                  <c:v>2021.7</c:v>
                </c:pt>
                <c:pt idx="67">
                  <c:v>2021.10</c:v>
                </c:pt>
                <c:pt idx="68">
                  <c:v>2022.1</c:v>
                </c:pt>
                <c:pt idx="69">
                  <c:v>2022.4</c:v>
                </c:pt>
                <c:pt idx="70">
                  <c:v>2022.7</c:v>
                </c:pt>
                <c:pt idx="71">
                  <c:v>2022.10</c:v>
                </c:pt>
                <c:pt idx="72">
                  <c:v>2023.1</c:v>
                </c:pt>
              </c:strCache>
            </c:strRef>
          </c:cat>
          <c:val>
            <c:numRef>
              <c:f>Taul1!$B$2:$B$77</c:f>
              <c:numCache>
                <c:formatCode>General</c:formatCode>
                <c:ptCount val="76"/>
                <c:pt idx="0">
                  <c:v>2</c:v>
                </c:pt>
                <c:pt idx="1">
                  <c:v>2.8</c:v>
                </c:pt>
                <c:pt idx="2">
                  <c:v>-6.2</c:v>
                </c:pt>
                <c:pt idx="3">
                  <c:v>14.6</c:v>
                </c:pt>
                <c:pt idx="4">
                  <c:v>7.1</c:v>
                </c:pt>
                <c:pt idx="5">
                  <c:v>23.5</c:v>
                </c:pt>
                <c:pt idx="6">
                  <c:v>35.9</c:v>
                </c:pt>
                <c:pt idx="7">
                  <c:v>24.9</c:v>
                </c:pt>
                <c:pt idx="8">
                  <c:v>33.6</c:v>
                </c:pt>
                <c:pt idx="9">
                  <c:v>49.6</c:v>
                </c:pt>
                <c:pt idx="10">
                  <c:v>36.200000000000003</c:v>
                </c:pt>
                <c:pt idx="11">
                  <c:v>45.5</c:v>
                </c:pt>
                <c:pt idx="12">
                  <c:v>29.9</c:v>
                </c:pt>
                <c:pt idx="13">
                  <c:v>18.600000000000001</c:v>
                </c:pt>
                <c:pt idx="14">
                  <c:v>10</c:v>
                </c:pt>
                <c:pt idx="15">
                  <c:v>-12.3</c:v>
                </c:pt>
                <c:pt idx="16">
                  <c:v>-50.1</c:v>
                </c:pt>
                <c:pt idx="17">
                  <c:v>-68.7</c:v>
                </c:pt>
                <c:pt idx="18">
                  <c:v>-65.5</c:v>
                </c:pt>
                <c:pt idx="19">
                  <c:v>-66</c:v>
                </c:pt>
                <c:pt idx="20">
                  <c:v>-57.1</c:v>
                </c:pt>
                <c:pt idx="21">
                  <c:v>-32.799999999999898</c:v>
                </c:pt>
                <c:pt idx="22">
                  <c:v>-5.2</c:v>
                </c:pt>
                <c:pt idx="23">
                  <c:v>-8</c:v>
                </c:pt>
                <c:pt idx="24">
                  <c:v>-7.2999999999999901</c:v>
                </c:pt>
                <c:pt idx="25">
                  <c:v>6.2</c:v>
                </c:pt>
                <c:pt idx="26">
                  <c:v>4.2</c:v>
                </c:pt>
                <c:pt idx="27">
                  <c:v>-17.100000000000001</c:v>
                </c:pt>
                <c:pt idx="28">
                  <c:v>-22.5</c:v>
                </c:pt>
                <c:pt idx="29">
                  <c:v>-18.600000000000001</c:v>
                </c:pt>
                <c:pt idx="30">
                  <c:v>-8.8000000000000007</c:v>
                </c:pt>
                <c:pt idx="31">
                  <c:v>-31.6999999999999</c:v>
                </c:pt>
                <c:pt idx="32">
                  <c:v>-35.799999999999898</c:v>
                </c:pt>
                <c:pt idx="33">
                  <c:v>-35.700000000000003</c:v>
                </c:pt>
                <c:pt idx="34">
                  <c:v>-29.5</c:v>
                </c:pt>
                <c:pt idx="35">
                  <c:v>-44.6</c:v>
                </c:pt>
                <c:pt idx="36">
                  <c:v>-31</c:v>
                </c:pt>
                <c:pt idx="37">
                  <c:v>-20.899999999999899</c:v>
                </c:pt>
                <c:pt idx="38">
                  <c:v>-18.6999999999999</c:v>
                </c:pt>
                <c:pt idx="39">
                  <c:v>-29.5</c:v>
                </c:pt>
                <c:pt idx="40">
                  <c:v>-32</c:v>
                </c:pt>
                <c:pt idx="41">
                  <c:v>-26.1999999999999</c:v>
                </c:pt>
                <c:pt idx="42">
                  <c:v>-32.1</c:v>
                </c:pt>
                <c:pt idx="43">
                  <c:v>-31.3</c:v>
                </c:pt>
                <c:pt idx="44">
                  <c:v>-28.8</c:v>
                </c:pt>
                <c:pt idx="45">
                  <c:v>-15.8</c:v>
                </c:pt>
                <c:pt idx="46">
                  <c:v>-21</c:v>
                </c:pt>
                <c:pt idx="47">
                  <c:v>-17.899999999999899</c:v>
                </c:pt>
                <c:pt idx="48">
                  <c:v>-5.9</c:v>
                </c:pt>
                <c:pt idx="49">
                  <c:v>14.2</c:v>
                </c:pt>
                <c:pt idx="50">
                  <c:v>17.2</c:v>
                </c:pt>
                <c:pt idx="51">
                  <c:v>25.2</c:v>
                </c:pt>
                <c:pt idx="52">
                  <c:v>24.7</c:v>
                </c:pt>
                <c:pt idx="53">
                  <c:v>33.9</c:v>
                </c:pt>
                <c:pt idx="54">
                  <c:v>38.299999999999997</c:v>
                </c:pt>
                <c:pt idx="55">
                  <c:v>35.1</c:v>
                </c:pt>
                <c:pt idx="56">
                  <c:v>16.899999999999999</c:v>
                </c:pt>
                <c:pt idx="57">
                  <c:v>12.4</c:v>
                </c:pt>
                <c:pt idx="58">
                  <c:v>6.2</c:v>
                </c:pt>
                <c:pt idx="59">
                  <c:v>-6</c:v>
                </c:pt>
                <c:pt idx="60">
                  <c:v>-18.1999999999999</c:v>
                </c:pt>
                <c:pt idx="61">
                  <c:v>-32.399999999999899</c:v>
                </c:pt>
                <c:pt idx="62">
                  <c:v>-43.799999999999898</c:v>
                </c:pt>
                <c:pt idx="63">
                  <c:v>-41.399999999999899</c:v>
                </c:pt>
                <c:pt idx="64">
                  <c:v>-14.9</c:v>
                </c:pt>
                <c:pt idx="65">
                  <c:v>11.8</c:v>
                </c:pt>
                <c:pt idx="66">
                  <c:v>37.9</c:v>
                </c:pt>
                <c:pt idx="67">
                  <c:v>36.1</c:v>
                </c:pt>
                <c:pt idx="68">
                  <c:v>41.7</c:v>
                </c:pt>
                <c:pt idx="69">
                  <c:v>27.4</c:v>
                </c:pt>
                <c:pt idx="70">
                  <c:v>16.899999999999999</c:v>
                </c:pt>
                <c:pt idx="71">
                  <c:v>-0.9</c:v>
                </c:pt>
                <c:pt idx="72">
                  <c:v>-13.9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C0-4485-96DF-FCA42B477D5C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Suhdannenäkymät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Taul1!$A$2:$A$77</c:f>
              <c:strCache>
                <c:ptCount val="73"/>
                <c:pt idx="0">
                  <c:v>2005.1</c:v>
                </c:pt>
                <c:pt idx="1">
                  <c:v>2005.4</c:v>
                </c:pt>
                <c:pt idx="2">
                  <c:v>2005.7</c:v>
                </c:pt>
                <c:pt idx="3">
                  <c:v>2005.10</c:v>
                </c:pt>
                <c:pt idx="4">
                  <c:v>2006.1</c:v>
                </c:pt>
                <c:pt idx="5">
                  <c:v>2006.4</c:v>
                </c:pt>
                <c:pt idx="6">
                  <c:v>2006.7</c:v>
                </c:pt>
                <c:pt idx="7">
                  <c:v>2006.10</c:v>
                </c:pt>
                <c:pt idx="8">
                  <c:v>2007.1</c:v>
                </c:pt>
                <c:pt idx="9">
                  <c:v>2007.4</c:v>
                </c:pt>
                <c:pt idx="10">
                  <c:v>2007.7</c:v>
                </c:pt>
                <c:pt idx="11">
                  <c:v>2007.10</c:v>
                </c:pt>
                <c:pt idx="12">
                  <c:v>2008.1</c:v>
                </c:pt>
                <c:pt idx="13">
                  <c:v>2008.4</c:v>
                </c:pt>
                <c:pt idx="14">
                  <c:v>2008.7</c:v>
                </c:pt>
                <c:pt idx="15">
                  <c:v>2008.10</c:v>
                </c:pt>
                <c:pt idx="16">
                  <c:v>2009.1</c:v>
                </c:pt>
                <c:pt idx="17">
                  <c:v>2009.4</c:v>
                </c:pt>
                <c:pt idx="18">
                  <c:v>2009.7</c:v>
                </c:pt>
                <c:pt idx="19">
                  <c:v>2009.10</c:v>
                </c:pt>
                <c:pt idx="20">
                  <c:v>2010.1</c:v>
                </c:pt>
                <c:pt idx="21">
                  <c:v>2010.4</c:v>
                </c:pt>
                <c:pt idx="22">
                  <c:v>2010.7</c:v>
                </c:pt>
                <c:pt idx="23">
                  <c:v>2010.10</c:v>
                </c:pt>
                <c:pt idx="24">
                  <c:v>2011.1</c:v>
                </c:pt>
                <c:pt idx="25">
                  <c:v>2011.4</c:v>
                </c:pt>
                <c:pt idx="26">
                  <c:v>2011.7</c:v>
                </c:pt>
                <c:pt idx="27">
                  <c:v>2011.10</c:v>
                </c:pt>
                <c:pt idx="28">
                  <c:v>2012.1</c:v>
                </c:pt>
                <c:pt idx="29">
                  <c:v>2012.4</c:v>
                </c:pt>
                <c:pt idx="30">
                  <c:v>2012.7</c:v>
                </c:pt>
                <c:pt idx="31">
                  <c:v>2012.10</c:v>
                </c:pt>
                <c:pt idx="32">
                  <c:v>2013.1</c:v>
                </c:pt>
                <c:pt idx="33">
                  <c:v>2013.4</c:v>
                </c:pt>
                <c:pt idx="34">
                  <c:v>2013.7</c:v>
                </c:pt>
                <c:pt idx="35">
                  <c:v>2013.10</c:v>
                </c:pt>
                <c:pt idx="36">
                  <c:v>2014.1</c:v>
                </c:pt>
                <c:pt idx="37">
                  <c:v>2014.4</c:v>
                </c:pt>
                <c:pt idx="38">
                  <c:v>2014.7</c:v>
                </c:pt>
                <c:pt idx="39">
                  <c:v>2014.10</c:v>
                </c:pt>
                <c:pt idx="40">
                  <c:v>2015.1</c:v>
                </c:pt>
                <c:pt idx="41">
                  <c:v>2015.4</c:v>
                </c:pt>
                <c:pt idx="42">
                  <c:v>2015.7</c:v>
                </c:pt>
                <c:pt idx="43">
                  <c:v>2015.10</c:v>
                </c:pt>
                <c:pt idx="44">
                  <c:v>2016.1</c:v>
                </c:pt>
                <c:pt idx="45">
                  <c:v>2016.4</c:v>
                </c:pt>
                <c:pt idx="46">
                  <c:v>2016.7</c:v>
                </c:pt>
                <c:pt idx="47">
                  <c:v>2016.10</c:v>
                </c:pt>
                <c:pt idx="48">
                  <c:v>2017.1</c:v>
                </c:pt>
                <c:pt idx="49">
                  <c:v>2017.4</c:v>
                </c:pt>
                <c:pt idx="50">
                  <c:v>2017.7</c:v>
                </c:pt>
                <c:pt idx="51">
                  <c:v>2017.10</c:v>
                </c:pt>
                <c:pt idx="52">
                  <c:v>2018.1</c:v>
                </c:pt>
                <c:pt idx="53">
                  <c:v>2018.4</c:v>
                </c:pt>
                <c:pt idx="54">
                  <c:v>2018.7</c:v>
                </c:pt>
                <c:pt idx="55">
                  <c:v>2018.10</c:v>
                </c:pt>
                <c:pt idx="56">
                  <c:v>2019.1</c:v>
                </c:pt>
                <c:pt idx="57">
                  <c:v>2019.4</c:v>
                </c:pt>
                <c:pt idx="58">
                  <c:v>2019.7</c:v>
                </c:pt>
                <c:pt idx="59">
                  <c:v>2019.10</c:v>
                </c:pt>
                <c:pt idx="60">
                  <c:v>2020.1</c:v>
                </c:pt>
                <c:pt idx="61">
                  <c:v>2020.4</c:v>
                </c:pt>
                <c:pt idx="62">
                  <c:v>2020.7</c:v>
                </c:pt>
                <c:pt idx="63">
                  <c:v>2020.10</c:v>
                </c:pt>
                <c:pt idx="64">
                  <c:v>2021.1</c:v>
                </c:pt>
                <c:pt idx="65">
                  <c:v>2021.4</c:v>
                </c:pt>
                <c:pt idx="66">
                  <c:v>2021.7</c:v>
                </c:pt>
                <c:pt idx="67">
                  <c:v>2021.10</c:v>
                </c:pt>
                <c:pt idx="68">
                  <c:v>2022.1</c:v>
                </c:pt>
                <c:pt idx="69">
                  <c:v>2022.4</c:v>
                </c:pt>
                <c:pt idx="70">
                  <c:v>2022.7</c:v>
                </c:pt>
                <c:pt idx="71">
                  <c:v>2022.10</c:v>
                </c:pt>
                <c:pt idx="72">
                  <c:v>2023.1</c:v>
                </c:pt>
              </c:strCache>
            </c:strRef>
          </c:cat>
          <c:val>
            <c:numRef>
              <c:f>Taul1!$C$2:$C$77</c:f>
              <c:numCache>
                <c:formatCode>General</c:formatCode>
                <c:ptCount val="76"/>
                <c:pt idx="0">
                  <c:v>10.5</c:v>
                </c:pt>
                <c:pt idx="1">
                  <c:v>7</c:v>
                </c:pt>
                <c:pt idx="2">
                  <c:v>11.2</c:v>
                </c:pt>
                <c:pt idx="3">
                  <c:v>6.7</c:v>
                </c:pt>
                <c:pt idx="4">
                  <c:v>11.9</c:v>
                </c:pt>
                <c:pt idx="5">
                  <c:v>17.5</c:v>
                </c:pt>
                <c:pt idx="6">
                  <c:v>13.7</c:v>
                </c:pt>
                <c:pt idx="7">
                  <c:v>4.9000000000000004</c:v>
                </c:pt>
                <c:pt idx="8">
                  <c:v>4.0999999999999996</c:v>
                </c:pt>
                <c:pt idx="9">
                  <c:v>11.9</c:v>
                </c:pt>
                <c:pt idx="10">
                  <c:v>2.4</c:v>
                </c:pt>
                <c:pt idx="11">
                  <c:v>-8.5999999999999908</c:v>
                </c:pt>
                <c:pt idx="12">
                  <c:v>-3.6</c:v>
                </c:pt>
                <c:pt idx="13">
                  <c:v>-9</c:v>
                </c:pt>
                <c:pt idx="14">
                  <c:v>-25.5</c:v>
                </c:pt>
                <c:pt idx="15">
                  <c:v>-40.799999999999898</c:v>
                </c:pt>
                <c:pt idx="16">
                  <c:v>-42.399999999999899</c:v>
                </c:pt>
                <c:pt idx="17">
                  <c:v>-27.1999999999999</c:v>
                </c:pt>
                <c:pt idx="18">
                  <c:v>-19.3</c:v>
                </c:pt>
                <c:pt idx="19">
                  <c:v>-7</c:v>
                </c:pt>
                <c:pt idx="20">
                  <c:v>13.4</c:v>
                </c:pt>
                <c:pt idx="21">
                  <c:v>31.1</c:v>
                </c:pt>
                <c:pt idx="22">
                  <c:v>13.8</c:v>
                </c:pt>
                <c:pt idx="23">
                  <c:v>10.9</c:v>
                </c:pt>
                <c:pt idx="24">
                  <c:v>20.2</c:v>
                </c:pt>
                <c:pt idx="25">
                  <c:v>26.1</c:v>
                </c:pt>
                <c:pt idx="26">
                  <c:v>10.199999999999999</c:v>
                </c:pt>
                <c:pt idx="27">
                  <c:v>-30.1999999999999</c:v>
                </c:pt>
                <c:pt idx="28">
                  <c:v>-15.4</c:v>
                </c:pt>
                <c:pt idx="29">
                  <c:v>7.9</c:v>
                </c:pt>
                <c:pt idx="30">
                  <c:v>-4.5</c:v>
                </c:pt>
                <c:pt idx="31">
                  <c:v>-33</c:v>
                </c:pt>
                <c:pt idx="32">
                  <c:v>-12</c:v>
                </c:pt>
                <c:pt idx="33">
                  <c:v>1.8</c:v>
                </c:pt>
                <c:pt idx="34">
                  <c:v>-9</c:v>
                </c:pt>
                <c:pt idx="35">
                  <c:v>-8.6999999999999904</c:v>
                </c:pt>
                <c:pt idx="36">
                  <c:v>-7.5999999999999899</c:v>
                </c:pt>
                <c:pt idx="37">
                  <c:v>0.8</c:v>
                </c:pt>
                <c:pt idx="38">
                  <c:v>-1.8999999999999899</c:v>
                </c:pt>
                <c:pt idx="39">
                  <c:v>-12.6999999999999</c:v>
                </c:pt>
                <c:pt idx="40">
                  <c:v>-5.4</c:v>
                </c:pt>
                <c:pt idx="41">
                  <c:v>2.6</c:v>
                </c:pt>
                <c:pt idx="42">
                  <c:v>-3.1</c:v>
                </c:pt>
                <c:pt idx="43">
                  <c:v>-3.3999999999999901</c:v>
                </c:pt>
                <c:pt idx="44">
                  <c:v>2.5</c:v>
                </c:pt>
                <c:pt idx="45">
                  <c:v>4.5</c:v>
                </c:pt>
                <c:pt idx="46">
                  <c:v>-5.5</c:v>
                </c:pt>
                <c:pt idx="47">
                  <c:v>-0.5</c:v>
                </c:pt>
                <c:pt idx="48">
                  <c:v>7.9</c:v>
                </c:pt>
                <c:pt idx="49">
                  <c:v>12.8</c:v>
                </c:pt>
                <c:pt idx="50">
                  <c:v>9.9</c:v>
                </c:pt>
                <c:pt idx="51">
                  <c:v>18.3</c:v>
                </c:pt>
                <c:pt idx="52">
                  <c:v>17.8</c:v>
                </c:pt>
                <c:pt idx="53">
                  <c:v>17.3</c:v>
                </c:pt>
                <c:pt idx="54">
                  <c:v>12</c:v>
                </c:pt>
                <c:pt idx="55">
                  <c:v>-3.5</c:v>
                </c:pt>
                <c:pt idx="56">
                  <c:v>-10.1</c:v>
                </c:pt>
                <c:pt idx="57">
                  <c:v>-7.2</c:v>
                </c:pt>
                <c:pt idx="58">
                  <c:v>-11.1</c:v>
                </c:pt>
                <c:pt idx="59">
                  <c:v>-28.3</c:v>
                </c:pt>
                <c:pt idx="60">
                  <c:v>-15.6</c:v>
                </c:pt>
                <c:pt idx="61">
                  <c:v>-48.399999999999899</c:v>
                </c:pt>
                <c:pt idx="62">
                  <c:v>-18.600000000000001</c:v>
                </c:pt>
                <c:pt idx="63">
                  <c:v>-16.1999999999999</c:v>
                </c:pt>
                <c:pt idx="64">
                  <c:v>8.9</c:v>
                </c:pt>
                <c:pt idx="65">
                  <c:v>20</c:v>
                </c:pt>
                <c:pt idx="66">
                  <c:v>16.5</c:v>
                </c:pt>
                <c:pt idx="67">
                  <c:v>3.3</c:v>
                </c:pt>
                <c:pt idx="68">
                  <c:v>3</c:v>
                </c:pt>
                <c:pt idx="69">
                  <c:v>-16</c:v>
                </c:pt>
                <c:pt idx="70">
                  <c:v>-23.5</c:v>
                </c:pt>
                <c:pt idx="71">
                  <c:v>-37.1</c:v>
                </c:pt>
                <c:pt idx="72">
                  <c:v>-25.4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C0-4485-96DF-FCA42B477D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3954368"/>
        <c:axId val="323968928"/>
      </c:lineChart>
      <c:catAx>
        <c:axId val="3239543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3968928"/>
        <c:crosses val="autoZero"/>
        <c:auto val="1"/>
        <c:lblAlgn val="ctr"/>
        <c:lblOffset val="100"/>
        <c:tickMarkSkip val="4"/>
        <c:noMultiLvlLbl val="0"/>
      </c:catAx>
      <c:valAx>
        <c:axId val="32396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23954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en-US" sz="105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600" b="1">
                <a:solidFill>
                  <a:srgbClr val="000000"/>
                </a:solidFill>
              </a:defRPr>
            </a:pPr>
            <a:r>
              <a:rPr lang="en-US" sz="1050" b="0" err="1">
                <a:solidFill>
                  <a:srgbClr val="000000"/>
                </a:solidFill>
              </a:rPr>
              <a:t>Saldoluku</a:t>
            </a:r>
            <a:r>
              <a:rPr lang="en-US" sz="1050" b="0">
                <a:solidFill>
                  <a:srgbClr val="000000"/>
                </a:solidFill>
              </a:rPr>
              <a:t> </a:t>
            </a:r>
          </a:p>
        </c:rich>
      </c:tx>
      <c:layout>
        <c:manualLayout>
          <c:xMode val="edge"/>
          <c:yMode val="edge"/>
          <c:x val="0.79156077113516332"/>
          <c:y val="6.094709290890661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4674120615740283E-2"/>
          <c:y val="3.5687247530145093E-2"/>
          <c:w val="0.93307819253678703"/>
          <c:h val="0.93088245034184414"/>
        </c:manualLayout>
      </c:layout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Saldoluku</c:v>
                </c:pt>
              </c:strCache>
            </c:strRef>
          </c:tx>
          <c:spPr>
            <a:ln w="41275"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Taul1!$A$10:$A$67</c:f>
              <c:strCache>
                <c:ptCount val="54"/>
                <c:pt idx="0">
                  <c:v>09(10)</c:v>
                </c:pt>
                <c:pt idx="1">
                  <c:v>10(1)</c:v>
                </c:pt>
                <c:pt idx="2">
                  <c:v>10(4)</c:v>
                </c:pt>
                <c:pt idx="3">
                  <c:v>10(7)</c:v>
                </c:pt>
                <c:pt idx="4">
                  <c:v>10(10)</c:v>
                </c:pt>
                <c:pt idx="5">
                  <c:v>11(1)</c:v>
                </c:pt>
                <c:pt idx="6">
                  <c:v>11(4)</c:v>
                </c:pt>
                <c:pt idx="7">
                  <c:v>11(7)</c:v>
                </c:pt>
                <c:pt idx="8">
                  <c:v>11(10)</c:v>
                </c:pt>
                <c:pt idx="9">
                  <c:v>12(1)</c:v>
                </c:pt>
                <c:pt idx="10">
                  <c:v>12(4)</c:v>
                </c:pt>
                <c:pt idx="11">
                  <c:v>12(7)</c:v>
                </c:pt>
                <c:pt idx="12">
                  <c:v>12(10)</c:v>
                </c:pt>
                <c:pt idx="13">
                  <c:v>13(1)</c:v>
                </c:pt>
                <c:pt idx="14">
                  <c:v>13(4)</c:v>
                </c:pt>
                <c:pt idx="15">
                  <c:v>13(7)</c:v>
                </c:pt>
                <c:pt idx="16">
                  <c:v>13(10)</c:v>
                </c:pt>
                <c:pt idx="17">
                  <c:v>14(1)</c:v>
                </c:pt>
                <c:pt idx="18">
                  <c:v>14(4)</c:v>
                </c:pt>
                <c:pt idx="19">
                  <c:v>14(7)</c:v>
                </c:pt>
                <c:pt idx="20">
                  <c:v>14(10)</c:v>
                </c:pt>
                <c:pt idx="21">
                  <c:v>15(1)</c:v>
                </c:pt>
                <c:pt idx="22">
                  <c:v>15(4)</c:v>
                </c:pt>
                <c:pt idx="23">
                  <c:v>15(7)</c:v>
                </c:pt>
                <c:pt idx="24">
                  <c:v>15(10)</c:v>
                </c:pt>
                <c:pt idx="25">
                  <c:v>16(1)</c:v>
                </c:pt>
                <c:pt idx="26">
                  <c:v>16(4)</c:v>
                </c:pt>
                <c:pt idx="27">
                  <c:v>16(7)</c:v>
                </c:pt>
                <c:pt idx="28">
                  <c:v>16(10)</c:v>
                </c:pt>
                <c:pt idx="29">
                  <c:v>17(1)</c:v>
                </c:pt>
                <c:pt idx="30">
                  <c:v>17(4)</c:v>
                </c:pt>
                <c:pt idx="31">
                  <c:v>17(7)</c:v>
                </c:pt>
                <c:pt idx="32">
                  <c:v>17(10)</c:v>
                </c:pt>
                <c:pt idx="33">
                  <c:v>18(1)</c:v>
                </c:pt>
                <c:pt idx="34">
                  <c:v>18(4)</c:v>
                </c:pt>
                <c:pt idx="35">
                  <c:v>18(7)</c:v>
                </c:pt>
                <c:pt idx="36">
                  <c:v>18(10)</c:v>
                </c:pt>
                <c:pt idx="37">
                  <c:v>19(1)</c:v>
                </c:pt>
                <c:pt idx="38">
                  <c:v>19(4)</c:v>
                </c:pt>
                <c:pt idx="39">
                  <c:v>19(7)</c:v>
                </c:pt>
                <c:pt idx="40">
                  <c:v>19(10)</c:v>
                </c:pt>
                <c:pt idx="41">
                  <c:v>20(1)</c:v>
                </c:pt>
                <c:pt idx="42">
                  <c:v>20(4)</c:v>
                </c:pt>
                <c:pt idx="43">
                  <c:v>20(07)</c:v>
                </c:pt>
                <c:pt idx="44">
                  <c:v>20(10)</c:v>
                </c:pt>
                <c:pt idx="45">
                  <c:v>21(1)</c:v>
                </c:pt>
                <c:pt idx="46">
                  <c:v>21(4)</c:v>
                </c:pt>
                <c:pt idx="47">
                  <c:v>21(7)</c:v>
                </c:pt>
                <c:pt idx="48">
                  <c:v>21(10)</c:v>
                </c:pt>
                <c:pt idx="49">
                  <c:v>22(1)</c:v>
                </c:pt>
                <c:pt idx="50">
                  <c:v>22(4)</c:v>
                </c:pt>
                <c:pt idx="51">
                  <c:v>22(7)</c:v>
                </c:pt>
                <c:pt idx="52">
                  <c:v>22(10)</c:v>
                </c:pt>
                <c:pt idx="53">
                  <c:v>23(1)</c:v>
                </c:pt>
              </c:strCache>
            </c:strRef>
          </c:cat>
          <c:val>
            <c:numRef>
              <c:f>Taul1!$B$10:$B$67</c:f>
              <c:numCache>
                <c:formatCode>General</c:formatCode>
                <c:ptCount val="58"/>
                <c:pt idx="0">
                  <c:v>2</c:v>
                </c:pt>
                <c:pt idx="1">
                  <c:v>10</c:v>
                </c:pt>
                <c:pt idx="2">
                  <c:v>33</c:v>
                </c:pt>
                <c:pt idx="3">
                  <c:v>27</c:v>
                </c:pt>
                <c:pt idx="4">
                  <c:v>19</c:v>
                </c:pt>
                <c:pt idx="5">
                  <c:v>26</c:v>
                </c:pt>
                <c:pt idx="6">
                  <c:v>30</c:v>
                </c:pt>
                <c:pt idx="7">
                  <c:v>18</c:v>
                </c:pt>
                <c:pt idx="8">
                  <c:v>-5</c:v>
                </c:pt>
                <c:pt idx="9">
                  <c:v>-5</c:v>
                </c:pt>
                <c:pt idx="10">
                  <c:v>8</c:v>
                </c:pt>
                <c:pt idx="11">
                  <c:v>-4</c:v>
                </c:pt>
                <c:pt idx="12">
                  <c:v>-24</c:v>
                </c:pt>
                <c:pt idx="13">
                  <c:v>-11</c:v>
                </c:pt>
                <c:pt idx="14">
                  <c:v>-2</c:v>
                </c:pt>
                <c:pt idx="15">
                  <c:v>-11</c:v>
                </c:pt>
                <c:pt idx="16">
                  <c:v>-13</c:v>
                </c:pt>
                <c:pt idx="17">
                  <c:v>5</c:v>
                </c:pt>
                <c:pt idx="18">
                  <c:v>15</c:v>
                </c:pt>
                <c:pt idx="19">
                  <c:v>3</c:v>
                </c:pt>
                <c:pt idx="20">
                  <c:v>-12</c:v>
                </c:pt>
                <c:pt idx="21">
                  <c:v>-4</c:v>
                </c:pt>
                <c:pt idx="22">
                  <c:v>10</c:v>
                </c:pt>
                <c:pt idx="23">
                  <c:v>1</c:v>
                </c:pt>
                <c:pt idx="24">
                  <c:v>-3</c:v>
                </c:pt>
                <c:pt idx="25">
                  <c:v>1</c:v>
                </c:pt>
                <c:pt idx="26">
                  <c:v>18</c:v>
                </c:pt>
                <c:pt idx="27">
                  <c:v>4</c:v>
                </c:pt>
                <c:pt idx="28">
                  <c:v>9</c:v>
                </c:pt>
                <c:pt idx="29">
                  <c:v>14</c:v>
                </c:pt>
                <c:pt idx="30">
                  <c:v>24</c:v>
                </c:pt>
                <c:pt idx="31">
                  <c:v>24</c:v>
                </c:pt>
                <c:pt idx="32">
                  <c:v>21.45</c:v>
                </c:pt>
                <c:pt idx="33">
                  <c:v>26.4</c:v>
                </c:pt>
                <c:pt idx="34">
                  <c:v>24.3</c:v>
                </c:pt>
                <c:pt idx="35">
                  <c:v>11.46</c:v>
                </c:pt>
                <c:pt idx="36">
                  <c:v>0.45</c:v>
                </c:pt>
                <c:pt idx="37">
                  <c:v>4.71</c:v>
                </c:pt>
                <c:pt idx="38">
                  <c:v>12.19</c:v>
                </c:pt>
                <c:pt idx="39">
                  <c:v>-2.73</c:v>
                </c:pt>
                <c:pt idx="40">
                  <c:v>-16.66</c:v>
                </c:pt>
                <c:pt idx="41">
                  <c:v>-6.75</c:v>
                </c:pt>
                <c:pt idx="42">
                  <c:v>-41.7</c:v>
                </c:pt>
                <c:pt idx="43">
                  <c:v>-43.86</c:v>
                </c:pt>
                <c:pt idx="44">
                  <c:v>-15.28</c:v>
                </c:pt>
                <c:pt idx="45">
                  <c:v>7.89</c:v>
                </c:pt>
                <c:pt idx="46">
                  <c:v>26.61</c:v>
                </c:pt>
                <c:pt idx="47">
                  <c:v>29.11</c:v>
                </c:pt>
                <c:pt idx="48">
                  <c:v>21.43</c:v>
                </c:pt>
                <c:pt idx="49">
                  <c:v>17.13</c:v>
                </c:pt>
                <c:pt idx="50">
                  <c:v>6.57</c:v>
                </c:pt>
                <c:pt idx="51">
                  <c:v>3.12</c:v>
                </c:pt>
                <c:pt idx="52">
                  <c:v>-7.26</c:v>
                </c:pt>
                <c:pt idx="53">
                  <c:v>-11.7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D0-4FF0-85C3-A9C09AA00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7343216"/>
        <c:axId val="407343608"/>
      </c:lineChart>
      <c:catAx>
        <c:axId val="407343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txPr>
          <a:bodyPr/>
          <a:lstStyle/>
          <a:p>
            <a:pPr>
              <a:defRPr sz="1400" b="1" i="0" baseline="0">
                <a:latin typeface="Arial" panose="020B0604020202020204" pitchFamily="34" charset="0"/>
              </a:defRPr>
            </a:pPr>
            <a:endParaRPr lang="fi-FI"/>
          </a:p>
        </c:txPr>
        <c:crossAx val="407343608"/>
        <c:crosses val="autoZero"/>
        <c:auto val="1"/>
        <c:lblAlgn val="ctr"/>
        <c:lblOffset val="100"/>
        <c:tickLblSkip val="11"/>
        <c:tickMarkSkip val="4"/>
        <c:noMultiLvlLbl val="0"/>
      </c:catAx>
      <c:valAx>
        <c:axId val="407343608"/>
        <c:scaling>
          <c:orientation val="minMax"/>
          <c:max val="40"/>
          <c:min val="-6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0" i="0" baseline="0">
                <a:solidFill>
                  <a:schemeClr val="tx2"/>
                </a:solidFill>
                <a:latin typeface="Verdana" panose="020B0604030504040204" pitchFamily="34" charset="0"/>
              </a:defRPr>
            </a:pPr>
            <a:endParaRPr lang="fi-FI"/>
          </a:p>
        </c:txPr>
        <c:crossAx val="407343216"/>
        <c:crosses val="autoZero"/>
        <c:crossBetween val="midCat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9674910102741E-2"/>
          <c:y val="4.0749431293150853E-2"/>
          <c:w val="0.78734293607653982"/>
          <c:h val="0.832580468212157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 w="38100">
              <a:solidFill>
                <a:schemeClr val="tx2"/>
              </a:solidFill>
              <a:prstDash val="solid"/>
            </a:ln>
          </c:spPr>
          <c:marker>
            <c:symbol val="none"/>
          </c:marker>
          <c:cat>
            <c:strRef>
              <c:f>Sheet1!$A$2:$A$54</c:f>
              <c:strCache>
                <c:ptCount val="50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</c:strCache>
            </c:strRef>
          </c:cat>
          <c:val>
            <c:numRef>
              <c:f>Sheet1!$B$2:$B$54</c:f>
              <c:numCache>
                <c:formatCode>General</c:formatCode>
                <c:ptCount val="53"/>
                <c:pt idx="1">
                  <c:v>6697.32</c:v>
                </c:pt>
                <c:pt idx="2">
                  <c:v>6937.56</c:v>
                </c:pt>
                <c:pt idx="3">
                  <c:v>6796.64</c:v>
                </c:pt>
                <c:pt idx="4">
                  <c:v>8887.2900000000009</c:v>
                </c:pt>
                <c:pt idx="5">
                  <c:v>8151.18</c:v>
                </c:pt>
                <c:pt idx="6">
                  <c:v>8468.51</c:v>
                </c:pt>
                <c:pt idx="7">
                  <c:v>7430.09</c:v>
                </c:pt>
                <c:pt idx="8">
                  <c:v>9161.9599999999991</c:v>
                </c:pt>
                <c:pt idx="9">
                  <c:v>7967</c:v>
                </c:pt>
                <c:pt idx="10">
                  <c:v>8294.26</c:v>
                </c:pt>
                <c:pt idx="11">
                  <c:v>7361.4</c:v>
                </c:pt>
                <c:pt idx="12">
                  <c:v>8611.31</c:v>
                </c:pt>
                <c:pt idx="13">
                  <c:v>6796.27</c:v>
                </c:pt>
                <c:pt idx="14">
                  <c:v>7254.64</c:v>
                </c:pt>
                <c:pt idx="15">
                  <c:v>6581.27</c:v>
                </c:pt>
                <c:pt idx="16">
                  <c:v>7351.52</c:v>
                </c:pt>
                <c:pt idx="17">
                  <c:v>7343.61</c:v>
                </c:pt>
                <c:pt idx="18">
                  <c:v>7609.86</c:v>
                </c:pt>
                <c:pt idx="19">
                  <c:v>8963.39</c:v>
                </c:pt>
                <c:pt idx="20">
                  <c:v>7725.39</c:v>
                </c:pt>
                <c:pt idx="21">
                  <c:v>6676.53</c:v>
                </c:pt>
                <c:pt idx="22">
                  <c:v>8653.9599999999991</c:v>
                </c:pt>
                <c:pt idx="23">
                  <c:v>7007.8</c:v>
                </c:pt>
                <c:pt idx="24">
                  <c:v>7903.57</c:v>
                </c:pt>
                <c:pt idx="25">
                  <c:v>6756.31</c:v>
                </c:pt>
                <c:pt idx="26">
                  <c:v>6430.83</c:v>
                </c:pt>
                <c:pt idx="27">
                  <c:v>6414.14</c:v>
                </c:pt>
                <c:pt idx="28">
                  <c:v>7919.96</c:v>
                </c:pt>
                <c:pt idx="29">
                  <c:v>7545.71</c:v>
                </c:pt>
                <c:pt idx="30">
                  <c:v>9535.76</c:v>
                </c:pt>
                <c:pt idx="31">
                  <c:v>7195.3</c:v>
                </c:pt>
                <c:pt idx="32">
                  <c:v>11149.81</c:v>
                </c:pt>
                <c:pt idx="33">
                  <c:v>8983.2800000000007</c:v>
                </c:pt>
                <c:pt idx="34">
                  <c:v>8722.4599999999991</c:v>
                </c:pt>
                <c:pt idx="35">
                  <c:v>8795.25</c:v>
                </c:pt>
                <c:pt idx="36">
                  <c:v>9996.15</c:v>
                </c:pt>
                <c:pt idx="37">
                  <c:v>10004.76</c:v>
                </c:pt>
                <c:pt idx="38">
                  <c:v>9573.9</c:v>
                </c:pt>
                <c:pt idx="39">
                  <c:v>9907.8799999999992</c:v>
                </c:pt>
                <c:pt idx="40">
                  <c:v>11343.8</c:v>
                </c:pt>
                <c:pt idx="41">
                  <c:v>8874.7999999999993</c:v>
                </c:pt>
                <c:pt idx="42">
                  <c:v>8202.2999999999993</c:v>
                </c:pt>
                <c:pt idx="43">
                  <c:v>8700.1</c:v>
                </c:pt>
                <c:pt idx="44">
                  <c:v>13107.63</c:v>
                </c:pt>
                <c:pt idx="45">
                  <c:v>9314.7999999999993</c:v>
                </c:pt>
                <c:pt idx="46">
                  <c:v>9953.09</c:v>
                </c:pt>
                <c:pt idx="47">
                  <c:v>9758.81</c:v>
                </c:pt>
                <c:pt idx="48">
                  <c:v>13623.92</c:v>
                </c:pt>
                <c:pt idx="49">
                  <c:v>10134.44</c:v>
                </c:pt>
                <c:pt idx="50">
                  <c:v>10986.73</c:v>
                </c:pt>
                <c:pt idx="51">
                  <c:v>11378.34</c:v>
                </c:pt>
                <c:pt idx="52">
                  <c:v>12778.45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39-479B-85F0-B6B7B0DB06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Vientiin</c:v>
                </c:pt>
              </c:strCache>
            </c:strRef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Sheet1!$A$2:$A$54</c:f>
              <c:strCache>
                <c:ptCount val="50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</c:strCache>
            </c:strRef>
          </c:cat>
          <c:val>
            <c:numRef>
              <c:f>Sheet1!$C$2:$C$54</c:f>
              <c:numCache>
                <c:formatCode>General</c:formatCode>
                <c:ptCount val="53"/>
                <c:pt idx="1">
                  <c:v>5060.29</c:v>
                </c:pt>
                <c:pt idx="2">
                  <c:v>5447.08</c:v>
                </c:pt>
                <c:pt idx="3">
                  <c:v>5351.23</c:v>
                </c:pt>
                <c:pt idx="4">
                  <c:v>6683.2</c:v>
                </c:pt>
                <c:pt idx="5">
                  <c:v>5781.25</c:v>
                </c:pt>
                <c:pt idx="6">
                  <c:v>6525.17</c:v>
                </c:pt>
                <c:pt idx="7">
                  <c:v>5639.59</c:v>
                </c:pt>
                <c:pt idx="8">
                  <c:v>7004.33</c:v>
                </c:pt>
                <c:pt idx="9">
                  <c:v>5981.62</c:v>
                </c:pt>
                <c:pt idx="10">
                  <c:v>6414.01</c:v>
                </c:pt>
                <c:pt idx="11">
                  <c:v>5893.34</c:v>
                </c:pt>
                <c:pt idx="12">
                  <c:v>6902.73</c:v>
                </c:pt>
                <c:pt idx="13">
                  <c:v>5080</c:v>
                </c:pt>
                <c:pt idx="14">
                  <c:v>5421.81</c:v>
                </c:pt>
                <c:pt idx="15">
                  <c:v>5128.08</c:v>
                </c:pt>
                <c:pt idx="16">
                  <c:v>5733.82</c:v>
                </c:pt>
                <c:pt idx="17">
                  <c:v>5333.58</c:v>
                </c:pt>
                <c:pt idx="18">
                  <c:v>5529.71</c:v>
                </c:pt>
                <c:pt idx="19">
                  <c:v>6482.85</c:v>
                </c:pt>
                <c:pt idx="20">
                  <c:v>5790.18</c:v>
                </c:pt>
                <c:pt idx="21">
                  <c:v>4725.07</c:v>
                </c:pt>
                <c:pt idx="22">
                  <c:v>6312.89</c:v>
                </c:pt>
                <c:pt idx="23">
                  <c:v>5387.95</c:v>
                </c:pt>
                <c:pt idx="24">
                  <c:v>5639.8</c:v>
                </c:pt>
                <c:pt idx="25">
                  <c:v>4702.01</c:v>
                </c:pt>
                <c:pt idx="26">
                  <c:v>4510.49</c:v>
                </c:pt>
                <c:pt idx="27">
                  <c:v>4592.16</c:v>
                </c:pt>
                <c:pt idx="28">
                  <c:v>5525.81</c:v>
                </c:pt>
                <c:pt idx="29">
                  <c:v>5555.2</c:v>
                </c:pt>
                <c:pt idx="30">
                  <c:v>7407.52</c:v>
                </c:pt>
                <c:pt idx="31">
                  <c:v>5131.59</c:v>
                </c:pt>
                <c:pt idx="32">
                  <c:v>8205.7099999999991</c:v>
                </c:pt>
                <c:pt idx="33">
                  <c:v>5923.07</c:v>
                </c:pt>
                <c:pt idx="34">
                  <c:v>6272.69</c:v>
                </c:pt>
                <c:pt idx="35">
                  <c:v>6557.3</c:v>
                </c:pt>
                <c:pt idx="36">
                  <c:v>7219.44</c:v>
                </c:pt>
                <c:pt idx="37">
                  <c:v>7114.66</c:v>
                </c:pt>
                <c:pt idx="38">
                  <c:v>6622.05</c:v>
                </c:pt>
                <c:pt idx="39">
                  <c:v>7133.44</c:v>
                </c:pt>
                <c:pt idx="40">
                  <c:v>8719.6</c:v>
                </c:pt>
                <c:pt idx="41">
                  <c:v>6276.72</c:v>
                </c:pt>
                <c:pt idx="42">
                  <c:v>5746.62</c:v>
                </c:pt>
                <c:pt idx="43">
                  <c:v>6415.43</c:v>
                </c:pt>
                <c:pt idx="44">
                  <c:v>9603.2800000000007</c:v>
                </c:pt>
                <c:pt idx="45">
                  <c:v>6691.96</c:v>
                </c:pt>
                <c:pt idx="46">
                  <c:v>7723.69</c:v>
                </c:pt>
                <c:pt idx="47">
                  <c:v>7818.44</c:v>
                </c:pt>
                <c:pt idx="48">
                  <c:v>10809.99</c:v>
                </c:pt>
                <c:pt idx="49">
                  <c:v>7802.74</c:v>
                </c:pt>
                <c:pt idx="50">
                  <c:v>8148.46</c:v>
                </c:pt>
                <c:pt idx="51">
                  <c:v>9330.25</c:v>
                </c:pt>
                <c:pt idx="52">
                  <c:v>10193.299999999999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39-479B-85F0-B6B7B0DB06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Kotimaahan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none"/>
          </c:marker>
          <c:cat>
            <c:strRef>
              <c:f>Sheet1!$A$2:$A$54</c:f>
              <c:strCache>
                <c:ptCount val="50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</c:strCache>
            </c:strRef>
          </c:cat>
          <c:val>
            <c:numRef>
              <c:f>Sheet1!$D$2:$D$54</c:f>
              <c:numCache>
                <c:formatCode>General</c:formatCode>
                <c:ptCount val="53"/>
                <c:pt idx="1">
                  <c:v>1601.76</c:v>
                </c:pt>
                <c:pt idx="2">
                  <c:v>1454.08</c:v>
                </c:pt>
                <c:pt idx="3">
                  <c:v>1406.75</c:v>
                </c:pt>
                <c:pt idx="4">
                  <c:v>2140.69</c:v>
                </c:pt>
                <c:pt idx="5">
                  <c:v>2300.15</c:v>
                </c:pt>
                <c:pt idx="6">
                  <c:v>1886.04</c:v>
                </c:pt>
                <c:pt idx="7">
                  <c:v>1725.03</c:v>
                </c:pt>
                <c:pt idx="8">
                  <c:v>2077.46</c:v>
                </c:pt>
                <c:pt idx="9">
                  <c:v>1903.19</c:v>
                </c:pt>
                <c:pt idx="10">
                  <c:v>1800.05</c:v>
                </c:pt>
                <c:pt idx="11">
                  <c:v>1411.06</c:v>
                </c:pt>
                <c:pt idx="12">
                  <c:v>1642.1</c:v>
                </c:pt>
                <c:pt idx="13">
                  <c:v>1641.18</c:v>
                </c:pt>
                <c:pt idx="14">
                  <c:v>1767.04</c:v>
                </c:pt>
                <c:pt idx="15">
                  <c:v>1389.89</c:v>
                </c:pt>
                <c:pt idx="16">
                  <c:v>1538.85</c:v>
                </c:pt>
                <c:pt idx="17">
                  <c:v>1927.96</c:v>
                </c:pt>
                <c:pt idx="18">
                  <c:v>2004.71</c:v>
                </c:pt>
                <c:pt idx="19">
                  <c:v>2422.0100000000002</c:v>
                </c:pt>
                <c:pt idx="20">
                  <c:v>1837.26</c:v>
                </c:pt>
                <c:pt idx="21">
                  <c:v>1864.27</c:v>
                </c:pt>
                <c:pt idx="22">
                  <c:v>2246.62</c:v>
                </c:pt>
                <c:pt idx="23">
                  <c:v>1549.21</c:v>
                </c:pt>
                <c:pt idx="24">
                  <c:v>2178.6</c:v>
                </c:pt>
                <c:pt idx="25">
                  <c:v>1959.49</c:v>
                </c:pt>
                <c:pt idx="26">
                  <c:v>1825.15</c:v>
                </c:pt>
                <c:pt idx="27">
                  <c:v>1741.2</c:v>
                </c:pt>
                <c:pt idx="28">
                  <c:v>2296.7800000000002</c:v>
                </c:pt>
                <c:pt idx="29">
                  <c:v>1884.44</c:v>
                </c:pt>
                <c:pt idx="30">
                  <c:v>2021.38</c:v>
                </c:pt>
                <c:pt idx="31">
                  <c:v>1976.03</c:v>
                </c:pt>
                <c:pt idx="32">
                  <c:v>2819.24</c:v>
                </c:pt>
                <c:pt idx="33">
                  <c:v>2886.52</c:v>
                </c:pt>
                <c:pt idx="34">
                  <c:v>2292.94</c:v>
                </c:pt>
                <c:pt idx="35">
                  <c:v>2112.56</c:v>
                </c:pt>
                <c:pt idx="36">
                  <c:v>2610.42</c:v>
                </c:pt>
                <c:pt idx="37">
                  <c:v>2725.59</c:v>
                </c:pt>
                <c:pt idx="38">
                  <c:v>2805.4</c:v>
                </c:pt>
                <c:pt idx="39">
                  <c:v>2651.1</c:v>
                </c:pt>
                <c:pt idx="40">
                  <c:v>2456.6799999999998</c:v>
                </c:pt>
                <c:pt idx="41">
                  <c:v>2422.0100000000002</c:v>
                </c:pt>
                <c:pt idx="42">
                  <c:v>2285.15</c:v>
                </c:pt>
                <c:pt idx="43">
                  <c:v>2145.3200000000002</c:v>
                </c:pt>
                <c:pt idx="44">
                  <c:v>3322.88</c:v>
                </c:pt>
                <c:pt idx="45">
                  <c:v>2438.3200000000002</c:v>
                </c:pt>
                <c:pt idx="46">
                  <c:v>2029.6</c:v>
                </c:pt>
                <c:pt idx="47">
                  <c:v>1746.27</c:v>
                </c:pt>
                <c:pt idx="48">
                  <c:v>2595.81</c:v>
                </c:pt>
                <c:pt idx="49">
                  <c:v>2080.7199999999998</c:v>
                </c:pt>
                <c:pt idx="50">
                  <c:v>2605.87</c:v>
                </c:pt>
                <c:pt idx="51">
                  <c:v>1849.95</c:v>
                </c:pt>
                <c:pt idx="52">
                  <c:v>2377.14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39-479B-85F0-B6B7B0DB06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111064"/>
        <c:axId val="369111456"/>
      </c:lineChart>
      <c:catAx>
        <c:axId val="369111064"/>
        <c:scaling>
          <c:orientation val="minMax"/>
        </c:scaling>
        <c:delete val="0"/>
        <c:axPos val="b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one"/>
        <c:spPr>
          <a:ln w="284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94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369111456"/>
        <c:crosses val="autoZero"/>
        <c:auto val="1"/>
        <c:lblAlgn val="ctr"/>
        <c:lblOffset val="100"/>
        <c:tickLblSkip val="3"/>
        <c:tickMarkSkip val="4"/>
        <c:noMultiLvlLbl val="0"/>
      </c:catAx>
      <c:valAx>
        <c:axId val="369111456"/>
        <c:scaling>
          <c:orientation val="minMax"/>
          <c:max val="15000"/>
          <c:min val="0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28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chemeClr val="tx2"/>
                </a:solidFill>
                <a:latin typeface="Verdana" panose="020B0604030504040204" pitchFamily="34" charset="0"/>
                <a:ea typeface="Arial"/>
                <a:cs typeface="Arial"/>
              </a:defRPr>
            </a:pPr>
            <a:endParaRPr lang="fi-FI"/>
          </a:p>
        </c:txPr>
        <c:crossAx val="369111064"/>
        <c:crosses val="autoZero"/>
        <c:crossBetween val="midCat"/>
        <c:majorUnit val="1000"/>
        <c:minorUnit val="500"/>
      </c:valAx>
      <c:spPr>
        <a:noFill/>
        <a:ln w="1137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988108704736133"/>
          <c:y val="0.19757124334097242"/>
          <c:w val="0.13011891295263864"/>
          <c:h val="0.61234378114075594"/>
        </c:manualLayout>
      </c:layout>
      <c:overlay val="0"/>
      <c:spPr>
        <a:solidFill>
          <a:schemeClr val="bg1"/>
        </a:solidFill>
        <a:ln w="2843">
          <a:noFill/>
          <a:prstDash val="solid"/>
        </a:ln>
      </c:spPr>
      <c:txPr>
        <a:bodyPr/>
        <a:lstStyle/>
        <a:p>
          <a:pPr>
            <a:defRPr sz="1050" b="0" i="0" u="none" strike="noStrike" baseline="0">
              <a:solidFill>
                <a:schemeClr val="tx2"/>
              </a:solidFill>
              <a:latin typeface="Verdana" panose="020B0604030504040204" pitchFamily="34" charset="0"/>
              <a:ea typeface="Arial"/>
              <a:cs typeface="Arial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9674910102741E-2"/>
          <c:y val="4.0749431293150853E-2"/>
          <c:w val="0.78734293607653982"/>
          <c:h val="0.832580468212157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 w="38100">
              <a:solidFill>
                <a:schemeClr val="tx2"/>
              </a:solidFill>
              <a:prstDash val="solid"/>
            </a:ln>
          </c:spPr>
          <c:marker>
            <c:symbol val="none"/>
          </c:marker>
          <c:cat>
            <c:strRef>
              <c:f>Sheet1!$A$2:$A$54</c:f>
              <c:strCache>
                <c:ptCount val="50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</c:strCache>
            </c:strRef>
          </c:cat>
          <c:val>
            <c:numRef>
              <c:f>Sheet1!$B$2:$B$54</c:f>
              <c:numCache>
                <c:formatCode>General</c:formatCode>
                <c:ptCount val="53"/>
                <c:pt idx="1">
                  <c:v>2165.09</c:v>
                </c:pt>
                <c:pt idx="2">
                  <c:v>2655.58</c:v>
                </c:pt>
                <c:pt idx="3">
                  <c:v>2409.92</c:v>
                </c:pt>
                <c:pt idx="4">
                  <c:v>3232.61</c:v>
                </c:pt>
                <c:pt idx="5">
                  <c:v>3430.31</c:v>
                </c:pt>
                <c:pt idx="6">
                  <c:v>4340.9799999999996</c:v>
                </c:pt>
                <c:pt idx="7">
                  <c:v>3254.18</c:v>
                </c:pt>
                <c:pt idx="8">
                  <c:v>3785.29</c:v>
                </c:pt>
                <c:pt idx="9">
                  <c:v>3614.17</c:v>
                </c:pt>
                <c:pt idx="10">
                  <c:v>3457.43</c:v>
                </c:pt>
                <c:pt idx="11">
                  <c:v>3156.65</c:v>
                </c:pt>
                <c:pt idx="12">
                  <c:v>3884.08</c:v>
                </c:pt>
                <c:pt idx="13">
                  <c:v>3156.53</c:v>
                </c:pt>
                <c:pt idx="14">
                  <c:v>3436.24</c:v>
                </c:pt>
                <c:pt idx="15">
                  <c:v>3173.69</c:v>
                </c:pt>
                <c:pt idx="16">
                  <c:v>3174.48</c:v>
                </c:pt>
                <c:pt idx="17">
                  <c:v>3873.91</c:v>
                </c:pt>
                <c:pt idx="18">
                  <c:v>4199.01</c:v>
                </c:pt>
                <c:pt idx="19">
                  <c:v>4896.04</c:v>
                </c:pt>
                <c:pt idx="20">
                  <c:v>3918.3</c:v>
                </c:pt>
                <c:pt idx="21">
                  <c:v>3527.74</c:v>
                </c:pt>
                <c:pt idx="22">
                  <c:v>5530.58</c:v>
                </c:pt>
                <c:pt idx="23">
                  <c:v>4198.9799999999996</c:v>
                </c:pt>
                <c:pt idx="24">
                  <c:v>3942.17</c:v>
                </c:pt>
                <c:pt idx="25">
                  <c:v>3589.39</c:v>
                </c:pt>
                <c:pt idx="26">
                  <c:v>3333.39</c:v>
                </c:pt>
                <c:pt idx="27">
                  <c:v>3183.31</c:v>
                </c:pt>
                <c:pt idx="28">
                  <c:v>4221.4799999999996</c:v>
                </c:pt>
                <c:pt idx="29">
                  <c:v>4179.22</c:v>
                </c:pt>
                <c:pt idx="30">
                  <c:v>5984.03</c:v>
                </c:pt>
                <c:pt idx="31">
                  <c:v>3863.05</c:v>
                </c:pt>
                <c:pt idx="32">
                  <c:v>7273.42</c:v>
                </c:pt>
                <c:pt idx="33">
                  <c:v>4887.2700000000004</c:v>
                </c:pt>
                <c:pt idx="34">
                  <c:v>4858.2</c:v>
                </c:pt>
                <c:pt idx="35">
                  <c:v>4949.09</c:v>
                </c:pt>
                <c:pt idx="36">
                  <c:v>5620.42</c:v>
                </c:pt>
                <c:pt idx="37">
                  <c:v>5529.01</c:v>
                </c:pt>
                <c:pt idx="38">
                  <c:v>5025.8</c:v>
                </c:pt>
                <c:pt idx="39">
                  <c:v>4876.1099999999997</c:v>
                </c:pt>
                <c:pt idx="40">
                  <c:v>5736.28</c:v>
                </c:pt>
                <c:pt idx="41">
                  <c:v>4454.91</c:v>
                </c:pt>
                <c:pt idx="42">
                  <c:v>3401.81</c:v>
                </c:pt>
                <c:pt idx="43">
                  <c:v>3859.96</c:v>
                </c:pt>
                <c:pt idx="44">
                  <c:v>5747.15</c:v>
                </c:pt>
                <c:pt idx="45">
                  <c:v>4737.45</c:v>
                </c:pt>
                <c:pt idx="46">
                  <c:v>5106.38</c:v>
                </c:pt>
                <c:pt idx="47">
                  <c:v>4839.96</c:v>
                </c:pt>
                <c:pt idx="48">
                  <c:v>6149.96</c:v>
                </c:pt>
                <c:pt idx="49">
                  <c:v>5210.3599999999997</c:v>
                </c:pt>
                <c:pt idx="50">
                  <c:v>5219.3500000000004</c:v>
                </c:pt>
                <c:pt idx="51">
                  <c:v>5176.58</c:v>
                </c:pt>
                <c:pt idx="52">
                  <c:v>5193.16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39-479B-85F0-B6B7B0DB06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Vientiin</c:v>
                </c:pt>
              </c:strCache>
            </c:strRef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Sheet1!$A$2:$A$54</c:f>
              <c:strCache>
                <c:ptCount val="50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</c:strCache>
            </c:strRef>
          </c:cat>
          <c:val>
            <c:numRef>
              <c:f>Sheet1!$C$2:$C$54</c:f>
              <c:numCache>
                <c:formatCode>General</c:formatCode>
                <c:ptCount val="53"/>
                <c:pt idx="1">
                  <c:v>1592.51</c:v>
                </c:pt>
                <c:pt idx="2">
                  <c:v>1954.96</c:v>
                </c:pt>
                <c:pt idx="3">
                  <c:v>1908.6</c:v>
                </c:pt>
                <c:pt idx="4">
                  <c:v>2261.7399999999998</c:v>
                </c:pt>
                <c:pt idx="5">
                  <c:v>2389.23</c:v>
                </c:pt>
                <c:pt idx="6">
                  <c:v>3241.5</c:v>
                </c:pt>
                <c:pt idx="7">
                  <c:v>2476.38</c:v>
                </c:pt>
                <c:pt idx="8">
                  <c:v>2854.9</c:v>
                </c:pt>
                <c:pt idx="9">
                  <c:v>2684.12</c:v>
                </c:pt>
                <c:pt idx="10">
                  <c:v>2540.09</c:v>
                </c:pt>
                <c:pt idx="11">
                  <c:v>2344.56</c:v>
                </c:pt>
                <c:pt idx="12">
                  <c:v>3007.09</c:v>
                </c:pt>
                <c:pt idx="13">
                  <c:v>2381.34</c:v>
                </c:pt>
                <c:pt idx="14">
                  <c:v>2432.86</c:v>
                </c:pt>
                <c:pt idx="15">
                  <c:v>2419.66</c:v>
                </c:pt>
                <c:pt idx="16">
                  <c:v>2339.0300000000002</c:v>
                </c:pt>
                <c:pt idx="17">
                  <c:v>2769.64</c:v>
                </c:pt>
                <c:pt idx="18">
                  <c:v>2921.56</c:v>
                </c:pt>
                <c:pt idx="19">
                  <c:v>3246.12</c:v>
                </c:pt>
                <c:pt idx="20">
                  <c:v>2863.81</c:v>
                </c:pt>
                <c:pt idx="21">
                  <c:v>2510.87</c:v>
                </c:pt>
                <c:pt idx="22">
                  <c:v>4095.77</c:v>
                </c:pt>
                <c:pt idx="23">
                  <c:v>3388.86</c:v>
                </c:pt>
                <c:pt idx="24">
                  <c:v>2809.77</c:v>
                </c:pt>
                <c:pt idx="25">
                  <c:v>2398.37</c:v>
                </c:pt>
                <c:pt idx="26">
                  <c:v>2253.98</c:v>
                </c:pt>
                <c:pt idx="27">
                  <c:v>2250.63</c:v>
                </c:pt>
                <c:pt idx="28">
                  <c:v>2845.45</c:v>
                </c:pt>
                <c:pt idx="29">
                  <c:v>3136.08</c:v>
                </c:pt>
                <c:pt idx="30">
                  <c:v>4897.62</c:v>
                </c:pt>
                <c:pt idx="31">
                  <c:v>2906.11</c:v>
                </c:pt>
                <c:pt idx="32">
                  <c:v>5639.17</c:v>
                </c:pt>
                <c:pt idx="33">
                  <c:v>3295.34</c:v>
                </c:pt>
                <c:pt idx="34">
                  <c:v>3698.39</c:v>
                </c:pt>
                <c:pt idx="35">
                  <c:v>3904.6</c:v>
                </c:pt>
                <c:pt idx="36">
                  <c:v>4239.05</c:v>
                </c:pt>
                <c:pt idx="37">
                  <c:v>4043.75</c:v>
                </c:pt>
                <c:pt idx="38">
                  <c:v>3527.11</c:v>
                </c:pt>
                <c:pt idx="39">
                  <c:v>3256.7</c:v>
                </c:pt>
                <c:pt idx="40">
                  <c:v>4499.26</c:v>
                </c:pt>
                <c:pt idx="41">
                  <c:v>3300.01</c:v>
                </c:pt>
                <c:pt idx="42">
                  <c:v>2254.0500000000002</c:v>
                </c:pt>
                <c:pt idx="43">
                  <c:v>2741.03</c:v>
                </c:pt>
                <c:pt idx="44">
                  <c:v>3718.78</c:v>
                </c:pt>
                <c:pt idx="45">
                  <c:v>3595.29</c:v>
                </c:pt>
                <c:pt idx="46">
                  <c:v>4271.32</c:v>
                </c:pt>
                <c:pt idx="47">
                  <c:v>4137.46</c:v>
                </c:pt>
                <c:pt idx="48">
                  <c:v>5218.13</c:v>
                </c:pt>
                <c:pt idx="49">
                  <c:v>4328.4399999999996</c:v>
                </c:pt>
                <c:pt idx="50">
                  <c:v>3805.1</c:v>
                </c:pt>
                <c:pt idx="51">
                  <c:v>4310.8</c:v>
                </c:pt>
                <c:pt idx="52">
                  <c:v>4158.4399999999996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39-479B-85F0-B6B7B0DB06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Kotimaahan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none"/>
          </c:marker>
          <c:cat>
            <c:strRef>
              <c:f>Sheet1!$A$2:$A$54</c:f>
              <c:strCache>
                <c:ptCount val="50"/>
                <c:pt idx="0">
                  <c:v>2009,IV</c:v>
                </c:pt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</c:strCache>
            </c:strRef>
          </c:cat>
          <c:val>
            <c:numRef>
              <c:f>Sheet1!$D$2:$D$54</c:f>
              <c:numCache>
                <c:formatCode>General</c:formatCode>
                <c:ptCount val="53"/>
                <c:pt idx="1">
                  <c:v>572.58000000000004</c:v>
                </c:pt>
                <c:pt idx="2">
                  <c:v>700.61</c:v>
                </c:pt>
                <c:pt idx="3">
                  <c:v>501.32</c:v>
                </c:pt>
                <c:pt idx="4">
                  <c:v>970.87</c:v>
                </c:pt>
                <c:pt idx="5">
                  <c:v>1041.08</c:v>
                </c:pt>
                <c:pt idx="6">
                  <c:v>1099.48</c:v>
                </c:pt>
                <c:pt idx="7">
                  <c:v>777.8</c:v>
                </c:pt>
                <c:pt idx="8">
                  <c:v>930.39</c:v>
                </c:pt>
                <c:pt idx="9">
                  <c:v>930.05</c:v>
                </c:pt>
                <c:pt idx="10">
                  <c:v>917.33</c:v>
                </c:pt>
                <c:pt idx="11">
                  <c:v>812.09</c:v>
                </c:pt>
                <c:pt idx="12">
                  <c:v>877</c:v>
                </c:pt>
                <c:pt idx="13">
                  <c:v>775.19</c:v>
                </c:pt>
                <c:pt idx="14">
                  <c:v>1003.39</c:v>
                </c:pt>
                <c:pt idx="15">
                  <c:v>754.04</c:v>
                </c:pt>
                <c:pt idx="16">
                  <c:v>835.45</c:v>
                </c:pt>
                <c:pt idx="17">
                  <c:v>1104.27</c:v>
                </c:pt>
                <c:pt idx="18">
                  <c:v>1277.45</c:v>
                </c:pt>
                <c:pt idx="19">
                  <c:v>1649.92</c:v>
                </c:pt>
                <c:pt idx="20">
                  <c:v>1054.49</c:v>
                </c:pt>
                <c:pt idx="21">
                  <c:v>1016.87</c:v>
                </c:pt>
                <c:pt idx="22">
                  <c:v>1434.81</c:v>
                </c:pt>
                <c:pt idx="23">
                  <c:v>810.12</c:v>
                </c:pt>
                <c:pt idx="24">
                  <c:v>1132.4000000000001</c:v>
                </c:pt>
                <c:pt idx="25">
                  <c:v>1191.02</c:v>
                </c:pt>
                <c:pt idx="26">
                  <c:v>1079.4100000000001</c:v>
                </c:pt>
                <c:pt idx="27">
                  <c:v>932.68</c:v>
                </c:pt>
                <c:pt idx="28">
                  <c:v>1376.03</c:v>
                </c:pt>
                <c:pt idx="29">
                  <c:v>1043.1400000000001</c:v>
                </c:pt>
                <c:pt idx="30">
                  <c:v>1086.4100000000001</c:v>
                </c:pt>
                <c:pt idx="31">
                  <c:v>956.94</c:v>
                </c:pt>
                <c:pt idx="32">
                  <c:v>1634.25</c:v>
                </c:pt>
                <c:pt idx="33">
                  <c:v>1591.93</c:v>
                </c:pt>
                <c:pt idx="34">
                  <c:v>1159.81</c:v>
                </c:pt>
                <c:pt idx="35">
                  <c:v>1044.49</c:v>
                </c:pt>
                <c:pt idx="36">
                  <c:v>1381.37</c:v>
                </c:pt>
                <c:pt idx="37">
                  <c:v>1485.26</c:v>
                </c:pt>
                <c:pt idx="38">
                  <c:v>1498.7</c:v>
                </c:pt>
                <c:pt idx="39">
                  <c:v>1619.41</c:v>
                </c:pt>
                <c:pt idx="40">
                  <c:v>1237.02</c:v>
                </c:pt>
                <c:pt idx="41">
                  <c:v>1154.8900000000001</c:v>
                </c:pt>
                <c:pt idx="42">
                  <c:v>1147.77</c:v>
                </c:pt>
                <c:pt idx="43">
                  <c:v>1118.93</c:v>
                </c:pt>
                <c:pt idx="44">
                  <c:v>2028.37</c:v>
                </c:pt>
                <c:pt idx="45">
                  <c:v>1142.1600000000001</c:v>
                </c:pt>
                <c:pt idx="46">
                  <c:v>835.05</c:v>
                </c:pt>
                <c:pt idx="47">
                  <c:v>702.5</c:v>
                </c:pt>
                <c:pt idx="48">
                  <c:v>931.83</c:v>
                </c:pt>
                <c:pt idx="49">
                  <c:v>881.92</c:v>
                </c:pt>
                <c:pt idx="50">
                  <c:v>1414.25</c:v>
                </c:pt>
                <c:pt idx="51">
                  <c:v>865.79</c:v>
                </c:pt>
                <c:pt idx="52">
                  <c:v>1034.72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39-479B-85F0-B6B7B0DB06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111064"/>
        <c:axId val="369111456"/>
      </c:lineChart>
      <c:catAx>
        <c:axId val="369111064"/>
        <c:scaling>
          <c:orientation val="minMax"/>
        </c:scaling>
        <c:delete val="0"/>
        <c:axPos val="b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one"/>
        <c:spPr>
          <a:ln w="284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94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369111456"/>
        <c:crosses val="autoZero"/>
        <c:auto val="1"/>
        <c:lblAlgn val="ctr"/>
        <c:lblOffset val="100"/>
        <c:tickLblSkip val="3"/>
        <c:tickMarkSkip val="4"/>
        <c:noMultiLvlLbl val="0"/>
      </c:catAx>
      <c:valAx>
        <c:axId val="369111456"/>
        <c:scaling>
          <c:orientation val="minMax"/>
          <c:max val="7500"/>
          <c:min val="0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28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chemeClr val="tx2"/>
                </a:solidFill>
                <a:latin typeface="Verdana" panose="020B0604030504040204" pitchFamily="34" charset="0"/>
                <a:ea typeface="Arial"/>
                <a:cs typeface="Arial"/>
              </a:defRPr>
            </a:pPr>
            <a:endParaRPr lang="fi-FI"/>
          </a:p>
        </c:txPr>
        <c:crossAx val="369111064"/>
        <c:crosses val="autoZero"/>
        <c:crossBetween val="midCat"/>
        <c:majorUnit val="500"/>
        <c:minorUnit val="500"/>
      </c:valAx>
      <c:spPr>
        <a:noFill/>
        <a:ln w="1137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988108704736133"/>
          <c:y val="0.19757124334097242"/>
          <c:w val="0.13011891295263864"/>
          <c:h val="0.61234378114075594"/>
        </c:manualLayout>
      </c:layout>
      <c:overlay val="0"/>
      <c:spPr>
        <a:solidFill>
          <a:schemeClr val="bg1"/>
        </a:solidFill>
        <a:ln w="2843">
          <a:noFill/>
          <a:prstDash val="solid"/>
        </a:ln>
      </c:spPr>
      <c:txPr>
        <a:bodyPr/>
        <a:lstStyle/>
        <a:p>
          <a:pPr>
            <a:defRPr sz="1050" b="0" i="0" u="none" strike="noStrike" baseline="0">
              <a:solidFill>
                <a:schemeClr val="tx2"/>
              </a:solidFill>
              <a:latin typeface="Verdana" panose="020B0604030504040204" pitchFamily="34" charset="0"/>
              <a:ea typeface="Arial"/>
              <a:cs typeface="Arial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34626304515568E-2"/>
          <c:y val="3.3872934059659576E-2"/>
          <c:w val="0.77234394913663618"/>
          <c:h val="0.88516485812511014"/>
        </c:manualLayout>
      </c:layout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Kotimaahan </c:v>
                </c:pt>
              </c:strCache>
            </c:strRef>
          </c:tx>
          <c:spPr>
            <a:solidFill>
              <a:schemeClr val="accent2"/>
            </a:solidFill>
            <a:ln w="11167">
              <a:noFill/>
              <a:prstDash val="sysDash"/>
            </a:ln>
          </c:spPr>
          <c:cat>
            <c:strRef>
              <c:f>Sheet1!$A$2:$A$54</c:f>
              <c:strCache>
                <c:ptCount val="50"/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</c:strCache>
            </c:strRef>
          </c:cat>
          <c:val>
            <c:numRef>
              <c:f>Sheet1!$B$2:$B$54</c:f>
              <c:numCache>
                <c:formatCode>General</c:formatCode>
                <c:ptCount val="53"/>
                <c:pt idx="0">
                  <c:v>1154.2</c:v>
                </c:pt>
                <c:pt idx="1">
                  <c:v>1116.7</c:v>
                </c:pt>
                <c:pt idx="2">
                  <c:v>1203.8</c:v>
                </c:pt>
                <c:pt idx="3">
                  <c:v>1044.5</c:v>
                </c:pt>
                <c:pt idx="4">
                  <c:v>1349.9</c:v>
                </c:pt>
                <c:pt idx="5">
                  <c:v>1685.1</c:v>
                </c:pt>
                <c:pt idx="6">
                  <c:v>1864.7</c:v>
                </c:pt>
                <c:pt idx="7">
                  <c:v>1809.7</c:v>
                </c:pt>
                <c:pt idx="8">
                  <c:v>1701.1</c:v>
                </c:pt>
                <c:pt idx="9">
                  <c:v>1760.9</c:v>
                </c:pt>
                <c:pt idx="10">
                  <c:v>2006.8</c:v>
                </c:pt>
                <c:pt idx="11">
                  <c:v>1622.1</c:v>
                </c:pt>
                <c:pt idx="12">
                  <c:v>1637.3</c:v>
                </c:pt>
                <c:pt idx="13">
                  <c:v>1420.6</c:v>
                </c:pt>
                <c:pt idx="14">
                  <c:v>1527.8</c:v>
                </c:pt>
                <c:pt idx="15">
                  <c:v>1541.6</c:v>
                </c:pt>
                <c:pt idx="16">
                  <c:v>1364.8</c:v>
                </c:pt>
                <c:pt idx="17">
                  <c:v>1559</c:v>
                </c:pt>
                <c:pt idx="18">
                  <c:v>1636.2</c:v>
                </c:pt>
                <c:pt idx="19">
                  <c:v>2070.8000000000002</c:v>
                </c:pt>
                <c:pt idx="20">
                  <c:v>2143.6999999999998</c:v>
                </c:pt>
                <c:pt idx="21">
                  <c:v>2242.9</c:v>
                </c:pt>
                <c:pt idx="22">
                  <c:v>2360.3000000000002</c:v>
                </c:pt>
                <c:pt idx="23">
                  <c:v>2154.1999999999998</c:v>
                </c:pt>
                <c:pt idx="24">
                  <c:v>2178.5</c:v>
                </c:pt>
                <c:pt idx="25">
                  <c:v>2310.4</c:v>
                </c:pt>
                <c:pt idx="26">
                  <c:v>2217.5</c:v>
                </c:pt>
                <c:pt idx="27">
                  <c:v>1945</c:v>
                </c:pt>
                <c:pt idx="28">
                  <c:v>2036.4</c:v>
                </c:pt>
                <c:pt idx="29">
                  <c:v>2028</c:v>
                </c:pt>
                <c:pt idx="30">
                  <c:v>2029.6</c:v>
                </c:pt>
                <c:pt idx="31">
                  <c:v>1834.4</c:v>
                </c:pt>
                <c:pt idx="32">
                  <c:v>2044.3</c:v>
                </c:pt>
                <c:pt idx="33">
                  <c:v>2429.3000000000002</c:v>
                </c:pt>
                <c:pt idx="34">
                  <c:v>2275.1999999999998</c:v>
                </c:pt>
                <c:pt idx="35">
                  <c:v>2248.4</c:v>
                </c:pt>
                <c:pt idx="36">
                  <c:v>2301.3000000000002</c:v>
                </c:pt>
                <c:pt idx="37">
                  <c:v>2484.5</c:v>
                </c:pt>
                <c:pt idx="38">
                  <c:v>2582.4</c:v>
                </c:pt>
                <c:pt idx="39">
                  <c:v>3048.3</c:v>
                </c:pt>
                <c:pt idx="40">
                  <c:v>2948.3</c:v>
                </c:pt>
                <c:pt idx="41">
                  <c:v>2939</c:v>
                </c:pt>
                <c:pt idx="42">
                  <c:v>2856.3</c:v>
                </c:pt>
                <c:pt idx="43">
                  <c:v>2778.2</c:v>
                </c:pt>
                <c:pt idx="44">
                  <c:v>3453.9</c:v>
                </c:pt>
                <c:pt idx="45">
                  <c:v>4041.8</c:v>
                </c:pt>
                <c:pt idx="46">
                  <c:v>4094.6</c:v>
                </c:pt>
                <c:pt idx="47">
                  <c:v>4037.5</c:v>
                </c:pt>
                <c:pt idx="48">
                  <c:v>3756.5</c:v>
                </c:pt>
                <c:pt idx="49">
                  <c:v>3795.2</c:v>
                </c:pt>
                <c:pt idx="50">
                  <c:v>4224.2</c:v>
                </c:pt>
                <c:pt idx="51">
                  <c:v>4141.8999999999996</c:v>
                </c:pt>
                <c:pt idx="52">
                  <c:v>3992.6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D9-48DF-B9E2-392C6345A84D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Vientiin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11167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cat>
            <c:strRef>
              <c:f>Sheet1!$A$2:$A$54</c:f>
              <c:strCache>
                <c:ptCount val="50"/>
                <c:pt idx="1">
                  <c:v>2010,I</c:v>
                </c:pt>
                <c:pt idx="5">
                  <c:v>2011,I</c:v>
                </c:pt>
                <c:pt idx="9">
                  <c:v>2012,I</c:v>
                </c:pt>
                <c:pt idx="13">
                  <c:v>2013,I</c:v>
                </c:pt>
                <c:pt idx="17">
                  <c:v>2014,I</c:v>
                </c:pt>
                <c:pt idx="21">
                  <c:v>2015,I</c:v>
                </c:pt>
                <c:pt idx="25">
                  <c:v>2016,I</c:v>
                </c:pt>
                <c:pt idx="29">
                  <c:v>2017,I</c:v>
                </c:pt>
                <c:pt idx="33">
                  <c:v>2018,I</c:v>
                </c:pt>
                <c:pt idx="37">
                  <c:v>2019,I</c:v>
                </c:pt>
                <c:pt idx="41">
                  <c:v>2020,I</c:v>
                </c:pt>
                <c:pt idx="45">
                  <c:v>2021,I</c:v>
                </c:pt>
                <c:pt idx="49">
                  <c:v>2022,I</c:v>
                </c:pt>
              </c:strCache>
            </c:strRef>
          </c:cat>
          <c:val>
            <c:numRef>
              <c:f>Sheet1!$C$2:$C$54</c:f>
              <c:numCache>
                <c:formatCode>General</c:formatCode>
                <c:ptCount val="53"/>
                <c:pt idx="0">
                  <c:v>7785.7</c:v>
                </c:pt>
                <c:pt idx="1">
                  <c:v>7480.6</c:v>
                </c:pt>
                <c:pt idx="2">
                  <c:v>7484.7</c:v>
                </c:pt>
                <c:pt idx="3">
                  <c:v>7407.6</c:v>
                </c:pt>
                <c:pt idx="4">
                  <c:v>6452.5</c:v>
                </c:pt>
                <c:pt idx="5">
                  <c:v>6486.9</c:v>
                </c:pt>
                <c:pt idx="6">
                  <c:v>7317.9</c:v>
                </c:pt>
                <c:pt idx="7">
                  <c:v>7702</c:v>
                </c:pt>
                <c:pt idx="8">
                  <c:v>7725.5</c:v>
                </c:pt>
                <c:pt idx="9">
                  <c:v>7828.5</c:v>
                </c:pt>
                <c:pt idx="10">
                  <c:v>7437</c:v>
                </c:pt>
                <c:pt idx="11">
                  <c:v>7135.4</c:v>
                </c:pt>
                <c:pt idx="12">
                  <c:v>7435.6</c:v>
                </c:pt>
                <c:pt idx="13">
                  <c:v>7702.4</c:v>
                </c:pt>
                <c:pt idx="14">
                  <c:v>7443.9</c:v>
                </c:pt>
                <c:pt idx="15">
                  <c:v>7476.2</c:v>
                </c:pt>
                <c:pt idx="16">
                  <c:v>6764.8</c:v>
                </c:pt>
                <c:pt idx="17">
                  <c:v>7352</c:v>
                </c:pt>
                <c:pt idx="18">
                  <c:v>7393.4</c:v>
                </c:pt>
                <c:pt idx="19">
                  <c:v>7977.8</c:v>
                </c:pt>
                <c:pt idx="20">
                  <c:v>8071.9</c:v>
                </c:pt>
                <c:pt idx="21">
                  <c:v>8294.4</c:v>
                </c:pt>
                <c:pt idx="22">
                  <c:v>9217.2000000000007</c:v>
                </c:pt>
                <c:pt idx="23">
                  <c:v>10218.1</c:v>
                </c:pt>
                <c:pt idx="24">
                  <c:v>10347.1</c:v>
                </c:pt>
                <c:pt idx="25">
                  <c:v>10524.9</c:v>
                </c:pt>
                <c:pt idx="26">
                  <c:v>9569.2999999999993</c:v>
                </c:pt>
                <c:pt idx="27">
                  <c:v>9981.7999999999993</c:v>
                </c:pt>
                <c:pt idx="28">
                  <c:v>9955.9</c:v>
                </c:pt>
                <c:pt idx="29">
                  <c:v>10759.7</c:v>
                </c:pt>
                <c:pt idx="30">
                  <c:v>12545.1</c:v>
                </c:pt>
                <c:pt idx="31">
                  <c:v>12835.1</c:v>
                </c:pt>
                <c:pt idx="32">
                  <c:v>14756.3</c:v>
                </c:pt>
                <c:pt idx="33">
                  <c:v>15053.5</c:v>
                </c:pt>
                <c:pt idx="34">
                  <c:v>14776.1</c:v>
                </c:pt>
                <c:pt idx="35">
                  <c:v>16064.2</c:v>
                </c:pt>
                <c:pt idx="36">
                  <c:v>16648.900000000001</c:v>
                </c:pt>
                <c:pt idx="37">
                  <c:v>17490.2</c:v>
                </c:pt>
                <c:pt idx="38">
                  <c:v>17357.099999999999</c:v>
                </c:pt>
                <c:pt idx="39">
                  <c:v>16536</c:v>
                </c:pt>
                <c:pt idx="40">
                  <c:v>16632.3</c:v>
                </c:pt>
                <c:pt idx="41">
                  <c:v>16432.2</c:v>
                </c:pt>
                <c:pt idx="42">
                  <c:v>15908.8</c:v>
                </c:pt>
                <c:pt idx="43">
                  <c:v>15562.2</c:v>
                </c:pt>
                <c:pt idx="44">
                  <c:v>15140.7</c:v>
                </c:pt>
                <c:pt idx="45">
                  <c:v>15878.3</c:v>
                </c:pt>
                <c:pt idx="46">
                  <c:v>16777.099999999999</c:v>
                </c:pt>
                <c:pt idx="47">
                  <c:v>18375</c:v>
                </c:pt>
                <c:pt idx="48">
                  <c:v>18638.2</c:v>
                </c:pt>
                <c:pt idx="49">
                  <c:v>18352.8</c:v>
                </c:pt>
                <c:pt idx="50">
                  <c:v>18146.3</c:v>
                </c:pt>
                <c:pt idx="51">
                  <c:v>19205.400000000001</c:v>
                </c:pt>
                <c:pt idx="52">
                  <c:v>18225.7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D9-48DF-B9E2-392C6345A8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2187016"/>
        <c:axId val="372187408"/>
      </c:areaChart>
      <c:catAx>
        <c:axId val="372187016"/>
        <c:scaling>
          <c:orientation val="minMax"/>
        </c:scaling>
        <c:delete val="0"/>
        <c:axPos val="b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one"/>
        <c:spPr>
          <a:ln w="27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2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372187408"/>
        <c:crosses val="autoZero"/>
        <c:auto val="1"/>
        <c:lblAlgn val="ctr"/>
        <c:lblOffset val="100"/>
        <c:tickLblSkip val="11"/>
        <c:tickMarkSkip val="4"/>
        <c:noMultiLvlLbl val="0"/>
      </c:catAx>
      <c:valAx>
        <c:axId val="372187408"/>
        <c:scaling>
          <c:orientation val="minMax"/>
          <c:max val="26000"/>
          <c:min val="0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27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chemeClr val="tx2"/>
                </a:solidFill>
                <a:latin typeface="Verdana" panose="020B0604030504040204" pitchFamily="34" charset="0"/>
                <a:ea typeface="Arial"/>
                <a:cs typeface="Arial"/>
              </a:defRPr>
            </a:pPr>
            <a:endParaRPr lang="fi-FI"/>
          </a:p>
        </c:txPr>
        <c:crossAx val="372187016"/>
        <c:crosses val="autoZero"/>
        <c:crossBetween val="midCat"/>
        <c:majorUnit val="2000"/>
        <c:minorUnit val="1000"/>
      </c:valAx>
      <c:spPr>
        <a:noFill/>
        <a:ln w="1116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583681758937358"/>
          <c:y val="0.24509898135690952"/>
          <c:w val="0.10993592557816156"/>
          <c:h val="0.5492774381989054"/>
        </c:manualLayout>
      </c:layout>
      <c:overlay val="0"/>
      <c:spPr>
        <a:solidFill>
          <a:schemeClr val="bg1"/>
        </a:solidFill>
        <a:ln w="2792">
          <a:noFill/>
          <a:prstDash val="solid"/>
        </a:ln>
      </c:spPr>
      <c:txPr>
        <a:bodyPr/>
        <a:lstStyle/>
        <a:p>
          <a:pPr>
            <a:defRPr sz="1050" b="0" i="0" u="none" strike="noStrike" baseline="0">
              <a:solidFill>
                <a:schemeClr val="tx2"/>
              </a:solidFill>
              <a:latin typeface="Verdana" panose="020B0604030504040204" pitchFamily="34" charset="0"/>
              <a:ea typeface="Arial"/>
              <a:cs typeface="Arial"/>
            </a:defRPr>
          </a:pPr>
          <a:endParaRPr lang="fi-FI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2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676860397454752E-2"/>
          <c:y val="6.3860381253934756E-2"/>
          <c:w val="0.89915957979696026"/>
          <c:h val="0.66259883161130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Henkilöstömäärän muutos edelliseen neljännekseen verrattuna</c:v>
                </c:pt>
              </c:strCache>
            </c:strRef>
          </c:tx>
          <c:spPr>
            <a:solidFill>
              <a:srgbClr val="141F94"/>
            </a:solidFill>
            <a:ln>
              <a:noFill/>
            </a:ln>
            <a:effectLst/>
          </c:spPr>
          <c:invertIfNegative val="0"/>
          <c:cat>
            <c:strRef>
              <c:f>Taul1!$A$4:$A$35</c:f>
              <c:strCache>
                <c:ptCount val="32"/>
                <c:pt idx="0">
                  <c:v>2015Q1</c:v>
                </c:pt>
                <c:pt idx="1">
                  <c:v>2015Q2</c:v>
                </c:pt>
                <c:pt idx="2">
                  <c:v>2015Q3</c:v>
                </c:pt>
                <c:pt idx="3">
                  <c:v>2015Q4</c:v>
                </c:pt>
                <c:pt idx="4">
                  <c:v>2016Q1</c:v>
                </c:pt>
                <c:pt idx="5">
                  <c:v>2016Q2</c:v>
                </c:pt>
                <c:pt idx="6">
                  <c:v>2016Q3</c:v>
                </c:pt>
                <c:pt idx="7">
                  <c:v>2016Q4</c:v>
                </c:pt>
                <c:pt idx="8">
                  <c:v>2017Q1</c:v>
                </c:pt>
                <c:pt idx="9">
                  <c:v>2017Q2</c:v>
                </c:pt>
                <c:pt idx="10">
                  <c:v>2017Q3</c:v>
                </c:pt>
                <c:pt idx="11">
                  <c:v>2017Q4</c:v>
                </c:pt>
                <c:pt idx="12">
                  <c:v>2018Q1</c:v>
                </c:pt>
                <c:pt idx="13">
                  <c:v>2018Q2</c:v>
                </c:pt>
                <c:pt idx="14">
                  <c:v>2018Q3</c:v>
                </c:pt>
                <c:pt idx="15">
                  <c:v>2018Q4</c:v>
                </c:pt>
                <c:pt idx="16">
                  <c:v>2019Q1</c:v>
                </c:pt>
                <c:pt idx="17">
                  <c:v>2019Q2</c:v>
                </c:pt>
                <c:pt idx="18">
                  <c:v>2019Q3</c:v>
                </c:pt>
                <c:pt idx="19">
                  <c:v>2019Q4</c:v>
                </c:pt>
                <c:pt idx="20">
                  <c:v>2020Q1</c:v>
                </c:pt>
                <c:pt idx="21">
                  <c:v>2020Q2</c:v>
                </c:pt>
                <c:pt idx="22">
                  <c:v>2020Q3</c:v>
                </c:pt>
                <c:pt idx="23">
                  <c:v>2020Q4</c:v>
                </c:pt>
                <c:pt idx="24">
                  <c:v>2021Q1</c:v>
                </c:pt>
                <c:pt idx="25">
                  <c:v>2021Q2</c:v>
                </c:pt>
                <c:pt idx="26">
                  <c:v>2021Q3</c:v>
                </c:pt>
                <c:pt idx="27">
                  <c:v>2021Q4</c:v>
                </c:pt>
                <c:pt idx="28">
                  <c:v>2022Q1</c:v>
                </c:pt>
                <c:pt idx="29">
                  <c:v>2022Q2</c:v>
                </c:pt>
                <c:pt idx="30">
                  <c:v>2022Q3</c:v>
                </c:pt>
                <c:pt idx="31">
                  <c:v>2022Q4</c:v>
                </c:pt>
              </c:strCache>
            </c:strRef>
          </c:cat>
          <c:val>
            <c:numRef>
              <c:f>Taul1!$B$4:$B$35</c:f>
              <c:numCache>
                <c:formatCode>General</c:formatCode>
                <c:ptCount val="32"/>
                <c:pt idx="0">
                  <c:v>500</c:v>
                </c:pt>
                <c:pt idx="1">
                  <c:v>1464.6108658704907</c:v>
                </c:pt>
                <c:pt idx="2">
                  <c:v>-1043.8445894536562</c:v>
                </c:pt>
                <c:pt idx="3">
                  <c:v>-2242.6661510239355</c:v>
                </c:pt>
                <c:pt idx="4">
                  <c:v>-423.86039099266054</c:v>
                </c:pt>
                <c:pt idx="5">
                  <c:v>783.61812865873799</c:v>
                </c:pt>
                <c:pt idx="6">
                  <c:v>-1880.5028571592993</c:v>
                </c:pt>
                <c:pt idx="7">
                  <c:v>577.85174448625185</c:v>
                </c:pt>
                <c:pt idx="8">
                  <c:v>2477</c:v>
                </c:pt>
                <c:pt idx="9">
                  <c:v>3855</c:v>
                </c:pt>
                <c:pt idx="10">
                  <c:v>1906</c:v>
                </c:pt>
                <c:pt idx="11">
                  <c:v>1556</c:v>
                </c:pt>
                <c:pt idx="12">
                  <c:v>2395</c:v>
                </c:pt>
                <c:pt idx="13">
                  <c:v>4631</c:v>
                </c:pt>
                <c:pt idx="14" formatCode="#,##0">
                  <c:v>4578</c:v>
                </c:pt>
                <c:pt idx="15">
                  <c:v>756</c:v>
                </c:pt>
                <c:pt idx="16">
                  <c:v>3414</c:v>
                </c:pt>
                <c:pt idx="17">
                  <c:v>2632</c:v>
                </c:pt>
                <c:pt idx="18">
                  <c:v>1555</c:v>
                </c:pt>
                <c:pt idx="19">
                  <c:v>-757</c:v>
                </c:pt>
                <c:pt idx="20">
                  <c:v>-379</c:v>
                </c:pt>
                <c:pt idx="21">
                  <c:v>-2512</c:v>
                </c:pt>
                <c:pt idx="22">
                  <c:v>-1443</c:v>
                </c:pt>
                <c:pt idx="23" formatCode="#,##0">
                  <c:v>-1674.7485992709408</c:v>
                </c:pt>
                <c:pt idx="24">
                  <c:v>1159</c:v>
                </c:pt>
                <c:pt idx="25">
                  <c:v>3050</c:v>
                </c:pt>
                <c:pt idx="26">
                  <c:v>2200</c:v>
                </c:pt>
                <c:pt idx="27">
                  <c:v>1060</c:v>
                </c:pt>
                <c:pt idx="28">
                  <c:v>5742</c:v>
                </c:pt>
                <c:pt idx="29">
                  <c:v>5139</c:v>
                </c:pt>
                <c:pt idx="30">
                  <c:v>1156</c:v>
                </c:pt>
                <c:pt idx="31">
                  <c:v>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6D-4616-AB7B-BA4A9C22802B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Neljänneksen aikana rekrytoitujen määrä</c:v>
                </c:pt>
              </c:strCache>
            </c:strRef>
          </c:tx>
          <c:spPr>
            <a:solidFill>
              <a:srgbClr val="FF805C"/>
            </a:solidFill>
            <a:ln>
              <a:noFill/>
            </a:ln>
            <a:effectLst/>
          </c:spPr>
          <c:invertIfNegative val="0"/>
          <c:cat>
            <c:strRef>
              <c:f>Taul1!$A$4:$A$35</c:f>
              <c:strCache>
                <c:ptCount val="32"/>
                <c:pt idx="0">
                  <c:v>2015Q1</c:v>
                </c:pt>
                <c:pt idx="1">
                  <c:v>2015Q2</c:v>
                </c:pt>
                <c:pt idx="2">
                  <c:v>2015Q3</c:v>
                </c:pt>
                <c:pt idx="3">
                  <c:v>2015Q4</c:v>
                </c:pt>
                <c:pt idx="4">
                  <c:v>2016Q1</c:v>
                </c:pt>
                <c:pt idx="5">
                  <c:v>2016Q2</c:v>
                </c:pt>
                <c:pt idx="6">
                  <c:v>2016Q3</c:v>
                </c:pt>
                <c:pt idx="7">
                  <c:v>2016Q4</c:v>
                </c:pt>
                <c:pt idx="8">
                  <c:v>2017Q1</c:v>
                </c:pt>
                <c:pt idx="9">
                  <c:v>2017Q2</c:v>
                </c:pt>
                <c:pt idx="10">
                  <c:v>2017Q3</c:v>
                </c:pt>
                <c:pt idx="11">
                  <c:v>2017Q4</c:v>
                </c:pt>
                <c:pt idx="12">
                  <c:v>2018Q1</c:v>
                </c:pt>
                <c:pt idx="13">
                  <c:v>2018Q2</c:v>
                </c:pt>
                <c:pt idx="14">
                  <c:v>2018Q3</c:v>
                </c:pt>
                <c:pt idx="15">
                  <c:v>2018Q4</c:v>
                </c:pt>
                <c:pt idx="16">
                  <c:v>2019Q1</c:v>
                </c:pt>
                <c:pt idx="17">
                  <c:v>2019Q2</c:v>
                </c:pt>
                <c:pt idx="18">
                  <c:v>2019Q3</c:v>
                </c:pt>
                <c:pt idx="19">
                  <c:v>2019Q4</c:v>
                </c:pt>
                <c:pt idx="20">
                  <c:v>2020Q1</c:v>
                </c:pt>
                <c:pt idx="21">
                  <c:v>2020Q2</c:v>
                </c:pt>
                <c:pt idx="22">
                  <c:v>2020Q3</c:v>
                </c:pt>
                <c:pt idx="23">
                  <c:v>2020Q4</c:v>
                </c:pt>
                <c:pt idx="24">
                  <c:v>2021Q1</c:v>
                </c:pt>
                <c:pt idx="25">
                  <c:v>2021Q2</c:v>
                </c:pt>
                <c:pt idx="26">
                  <c:v>2021Q3</c:v>
                </c:pt>
                <c:pt idx="27">
                  <c:v>2021Q4</c:v>
                </c:pt>
                <c:pt idx="28">
                  <c:v>2022Q1</c:v>
                </c:pt>
                <c:pt idx="29">
                  <c:v>2022Q2</c:v>
                </c:pt>
                <c:pt idx="30">
                  <c:v>2022Q3</c:v>
                </c:pt>
                <c:pt idx="31">
                  <c:v>2022Q4</c:v>
                </c:pt>
              </c:strCache>
            </c:strRef>
          </c:cat>
          <c:val>
            <c:numRef>
              <c:f>Taul1!$C$4:$C$35</c:f>
              <c:numCache>
                <c:formatCode>#,##0</c:formatCode>
                <c:ptCount val="32"/>
                <c:pt idx="0">
                  <c:v>7851.4313289360571</c:v>
                </c:pt>
                <c:pt idx="1">
                  <c:v>6685.9122554600544</c:v>
                </c:pt>
                <c:pt idx="2" formatCode="General">
                  <c:v>7700</c:v>
                </c:pt>
                <c:pt idx="3">
                  <c:v>6176.3555772662821</c:v>
                </c:pt>
                <c:pt idx="4">
                  <c:v>7537.782188740196</c:v>
                </c:pt>
                <c:pt idx="5">
                  <c:v>6857.0390325418875</c:v>
                </c:pt>
                <c:pt idx="6" formatCode="General">
                  <c:v>6818</c:v>
                </c:pt>
                <c:pt idx="7" formatCode="General">
                  <c:v>7300</c:v>
                </c:pt>
                <c:pt idx="8" formatCode="General">
                  <c:v>11000</c:v>
                </c:pt>
                <c:pt idx="9" formatCode="General">
                  <c:v>11600</c:v>
                </c:pt>
                <c:pt idx="10" formatCode="General">
                  <c:v>10900</c:v>
                </c:pt>
                <c:pt idx="11" formatCode="General">
                  <c:v>9000</c:v>
                </c:pt>
                <c:pt idx="12">
                  <c:v>11000</c:v>
                </c:pt>
                <c:pt idx="13" formatCode="General">
                  <c:v>14600</c:v>
                </c:pt>
                <c:pt idx="14" formatCode="General">
                  <c:v>14700</c:v>
                </c:pt>
                <c:pt idx="15" formatCode="General">
                  <c:v>9600</c:v>
                </c:pt>
                <c:pt idx="16">
                  <c:v>12400</c:v>
                </c:pt>
                <c:pt idx="17" formatCode="General">
                  <c:v>11400</c:v>
                </c:pt>
                <c:pt idx="18" formatCode="General">
                  <c:v>9400</c:v>
                </c:pt>
                <c:pt idx="19" formatCode="General">
                  <c:v>7300</c:v>
                </c:pt>
                <c:pt idx="20">
                  <c:v>10400</c:v>
                </c:pt>
                <c:pt idx="21" formatCode="General">
                  <c:v>5900</c:v>
                </c:pt>
                <c:pt idx="22" formatCode="General">
                  <c:v>5500</c:v>
                </c:pt>
                <c:pt idx="23" formatCode="General">
                  <c:v>6500</c:v>
                </c:pt>
                <c:pt idx="24" formatCode="General">
                  <c:v>9500</c:v>
                </c:pt>
                <c:pt idx="25" formatCode="General">
                  <c:v>11500</c:v>
                </c:pt>
                <c:pt idx="26" formatCode="General">
                  <c:v>14000</c:v>
                </c:pt>
                <c:pt idx="27" formatCode="General">
                  <c:v>11500</c:v>
                </c:pt>
                <c:pt idx="28" formatCode="General">
                  <c:v>14800</c:v>
                </c:pt>
                <c:pt idx="29" formatCode="General">
                  <c:v>15300</c:v>
                </c:pt>
                <c:pt idx="30" formatCode="General">
                  <c:v>11700</c:v>
                </c:pt>
                <c:pt idx="31" formatCode="General">
                  <c:v>11000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6D-4616-AB7B-BA4A9C2280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1"/>
        <c:axId val="368210920"/>
        <c:axId val="368211704"/>
      </c:barChart>
      <c:catAx>
        <c:axId val="36821092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fi-FI" sz="105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68211704"/>
        <c:crosses val="autoZero"/>
        <c:auto val="1"/>
        <c:lblAlgn val="ctr"/>
        <c:lblOffset val="0"/>
        <c:noMultiLvlLbl val="0"/>
      </c:catAx>
      <c:valAx>
        <c:axId val="368211704"/>
        <c:scaling>
          <c:orientation val="minMax"/>
          <c:max val="16000"/>
          <c:min val="-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68210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876346646111267E-2"/>
          <c:y val="0.91633433036153356"/>
          <c:w val="0.95491074975467694"/>
          <c:h val="6.60315770594803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fi-FI" sz="105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19598"/>
            <a:ext cx="3077739" cy="511651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l">
              <a:defRPr sz="1200"/>
            </a:lvl1pPr>
          </a:lstStyle>
          <a:p>
            <a:r>
              <a:rPr lang="en-US" sz="1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Teknologiateollisuus</a:t>
            </a:r>
            <a:endParaRPr 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19598"/>
            <a:ext cx="3077739" cy="511651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r">
              <a:defRPr sz="1200"/>
            </a:lvl1pPr>
          </a:lstStyle>
          <a:p>
            <a:fld id="{6F2C89C3-1639-C64F-B7DC-4038F10D3C80}" type="slidenum">
              <a: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‹#›</a:t>
            </a:fld>
            <a:endParaRPr 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37526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6763"/>
            <a:ext cx="68230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8" tIns="47389" rIns="94778" bIns="47389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4778" tIns="47389" rIns="94778" bIns="473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19598"/>
            <a:ext cx="3077739" cy="511651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l"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i-FI" dirty="0"/>
              <a:t>Teknologiateollisuus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1651"/>
          </a:xfrm>
          <a:prstGeom prst="rect">
            <a:avLst/>
          </a:prstGeom>
        </p:spPr>
        <p:txBody>
          <a:bodyPr vert="horz" lIns="94778" tIns="47389" rIns="94778" bIns="47389" rtlCol="0" anchor="b"/>
          <a:lstStyle>
            <a:lvl1pPr algn="r"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5A0B3B4-F971-4AD3-B530-DE860EFC07D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82438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339932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679871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1019807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1359744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1699681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6pPr>
    <a:lvl7pPr marL="2039614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7pPr>
    <a:lvl8pPr marL="2379548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8pPr>
    <a:lvl9pPr marL="2719486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i-FI" sz="14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9678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6969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8575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i-FI" sz="14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1426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412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4554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i-FI" sz="14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17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8136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di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72269" y="1966957"/>
            <a:ext cx="4730093" cy="117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11044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violetti">
    <p:bg>
      <p:bgPr>
        <a:solidFill>
          <a:srgbClr val="8A0F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B4512B-9268-4DA6-A4DE-9BAC66E0AE0F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262288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pinkki">
    <p:bg>
      <p:bgPr>
        <a:solidFill>
          <a:srgbClr val="FF00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4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7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AF34066-C849-43D6-AD11-EC5B4E0FCE81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8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0886621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pinkki">
    <p:bg>
      <p:bgPr>
        <a:solidFill>
          <a:srgbClr val="FF00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DAFD31-6E2D-43E4-B45F-A91916303127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0421713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mandariini">
    <p:bg>
      <p:bgPr>
        <a:solidFill>
          <a:srgbClr val="FF8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5A29F8-3631-43D8-937B-CB2D984A1FF3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181846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mandariini">
    <p:bg>
      <p:bgPr>
        <a:solidFill>
          <a:srgbClr val="FF8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A1FFB15-5351-4C69-B4D2-8C0154A2BCAF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45300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omena">
    <p:bg>
      <p:bgPr>
        <a:solidFill>
          <a:srgbClr val="85E8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4C9FC2-AB49-4BC7-8E34-F35776C6F0E4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785004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omena">
    <p:bg>
      <p:bgPr>
        <a:solidFill>
          <a:srgbClr val="85E8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90D18-063C-4F97-88EB-7B998FCF1C84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5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982625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sitruuna"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rgbClr val="000000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F905F96-8735-44CC-A79D-9FF4592D6200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9499557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sitruuna"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D1D5393-FFB8-4AFB-965F-DF835FFEFFC2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775427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1F9AB61F-25F5-4BAC-AFD2-7CF6AA8759C3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 dirty="0"/>
              <a:t>Teknologiateollisuus</a:t>
            </a:r>
          </a:p>
        </p:txBody>
      </p:sp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yläviitteenä</a:t>
            </a:r>
            <a:endParaRPr lang="fi-FI" dirty="0"/>
          </a:p>
        </p:txBody>
      </p:sp>
      <p:sp>
        <p:nvSpPr>
          <p:cNvPr id="21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22" name="Tekstin paikkamerkki 28"/>
          <p:cNvSpPr>
            <a:spLocks noGrp="1"/>
          </p:cNvSpPr>
          <p:nvPr>
            <p:ph type="body" sz="quarter" idx="20" hasCustomPrompt="1"/>
          </p:nvPr>
        </p:nvSpPr>
        <p:spPr>
          <a:xfrm>
            <a:off x="1072800" y="1102950"/>
            <a:ext cx="71712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29016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9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881898"/>
            <a:ext cx="6977283" cy="1165268"/>
          </a:xfrm>
          <a:prstGeom prst="rect">
            <a:avLst/>
          </a:prstGeom>
        </p:spPr>
        <p:txBody>
          <a:bodyPr>
            <a:normAutofit/>
          </a:bodyPr>
          <a:lstStyle>
            <a:lvl1pPr marL="108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6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pääotsikkoa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53C366-6A2C-43B9-A437-B827E0484441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4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039037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2-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4E9C680B-B035-4481-9C89-9B8DCFA07DE9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 dirty="0"/>
              <a:t>Teknologiateollisuus</a:t>
            </a:r>
          </a:p>
        </p:txBody>
      </p:sp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yläviitteenä</a:t>
            </a:r>
            <a:endParaRPr lang="fi-FI" dirty="0"/>
          </a:p>
        </p:txBody>
      </p:sp>
      <p:sp>
        <p:nvSpPr>
          <p:cNvPr id="11" name="Tekstin paikkamerkki 2"/>
          <p:cNvSpPr>
            <a:spLocks noGrp="1"/>
          </p:cNvSpPr>
          <p:nvPr>
            <p:ph idx="1"/>
          </p:nvPr>
        </p:nvSpPr>
        <p:spPr>
          <a:xfrm>
            <a:off x="4449254" y="1565735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kstin paikkamerkki 28"/>
          <p:cNvSpPr>
            <a:spLocks noGrp="1"/>
          </p:cNvSpPr>
          <p:nvPr>
            <p:ph type="body" sz="quarter" idx="17" hasCustomPrompt="1"/>
          </p:nvPr>
        </p:nvSpPr>
        <p:spPr>
          <a:xfrm>
            <a:off x="1072800" y="1102950"/>
            <a:ext cx="71712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8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53580326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kuvall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26EC10B7-6068-4592-8DF6-C21B5E169149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 dirty="0"/>
              <a:t>Teknologiateollisuus</a:t>
            </a:r>
          </a:p>
        </p:txBody>
      </p:sp>
      <p:sp>
        <p:nvSpPr>
          <p:cNvPr id="8" name="Tekstin paikkamerkki 2"/>
          <p:cNvSpPr>
            <a:spLocks noGrp="1"/>
          </p:cNvSpPr>
          <p:nvPr>
            <p:ph idx="19"/>
          </p:nvPr>
        </p:nvSpPr>
        <p:spPr>
          <a:xfrm>
            <a:off x="1072800" y="1584553"/>
            <a:ext cx="55296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800" y="1104452"/>
            <a:ext cx="5529600" cy="365682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6775200" y="0"/>
            <a:ext cx="23688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2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yläviitteenä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566840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kuval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B470C21F-BEA7-4001-A59E-ED99F75C48EF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 dirty="0"/>
              <a:t>Teknologiateollisuus</a:t>
            </a:r>
          </a:p>
        </p:txBody>
      </p:sp>
      <p:sp>
        <p:nvSpPr>
          <p:cNvPr id="19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5090400" y="0"/>
            <a:ext cx="4053606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8" name="Tekstin paikkamerkki 2"/>
          <p:cNvSpPr>
            <a:spLocks noGrp="1"/>
          </p:cNvSpPr>
          <p:nvPr>
            <p:ph idx="19"/>
          </p:nvPr>
        </p:nvSpPr>
        <p:spPr>
          <a:xfrm>
            <a:off x="1072800" y="1584554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7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800" y="1104452"/>
            <a:ext cx="3844800" cy="365682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yläviitteenä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3216163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pelkälle kuva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91440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411705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auluko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yläviitteenä</a:t>
            </a:r>
            <a:endParaRPr lang="fi-FI" dirty="0"/>
          </a:p>
        </p:txBody>
      </p:sp>
      <p:sp>
        <p:nvSpPr>
          <p:cNvPr id="11" name="Tekstin paikkamerkki 2"/>
          <p:cNvSpPr>
            <a:spLocks noGrp="1"/>
          </p:cNvSpPr>
          <p:nvPr>
            <p:ph type="body" sz="quarter" idx="23" hasCustomPrompt="1"/>
          </p:nvPr>
        </p:nvSpPr>
        <p:spPr>
          <a:xfrm>
            <a:off x="2334682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 dirty="0"/>
              <a:t>Lähde tähän</a:t>
            </a:r>
          </a:p>
        </p:txBody>
      </p:sp>
      <p:sp>
        <p:nvSpPr>
          <p:cNvPr id="1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799" y="1102950"/>
            <a:ext cx="6868801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0" name="Sisällön paikkamerkki 4"/>
          <p:cNvSpPr>
            <a:spLocks noGrp="1"/>
          </p:cNvSpPr>
          <p:nvPr>
            <p:ph sz="quarter" idx="17"/>
          </p:nvPr>
        </p:nvSpPr>
        <p:spPr>
          <a:xfrm>
            <a:off x="1201739" y="1584200"/>
            <a:ext cx="6739862" cy="3010469"/>
          </a:xfrm>
        </p:spPr>
        <p:txBody>
          <a:bodyPr/>
          <a:lstStyle>
            <a:lvl1pPr marL="241200" indent="-212400">
              <a:buFont typeface="Arial" panose="020B0604020202020204" pitchFamily="34" charset="0"/>
              <a:buChar char="•"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C26F1C2C-1F3D-4324-8DB1-2B3A728EB293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26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 dirty="0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87594283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tauluko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7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8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00B1868B-515C-4A84-A79A-DDEC623D6CDB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9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 dirty="0"/>
              <a:t>Teknologiateollisuus</a:t>
            </a:r>
          </a:p>
        </p:txBody>
      </p:sp>
      <p:sp>
        <p:nvSpPr>
          <p:cNvPr id="16" name="Tekstin paikkamerkki 2"/>
          <p:cNvSpPr>
            <a:spLocks noGrp="1"/>
          </p:cNvSpPr>
          <p:nvPr>
            <p:ph type="body" sz="quarter" idx="18" hasCustomPrompt="1"/>
          </p:nvPr>
        </p:nvSpPr>
        <p:spPr>
          <a:xfrm>
            <a:off x="2334682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 dirty="0"/>
              <a:t>Lähde tähän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799" y="1102950"/>
            <a:ext cx="6868801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Tekstin paikkamerkki 3"/>
          <p:cNvSpPr>
            <a:spLocks noGrp="1"/>
          </p:cNvSpPr>
          <p:nvPr>
            <p:ph type="body" sz="quarter" idx="22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yläviitteenä</a:t>
            </a:r>
            <a:endParaRPr lang="fi-FI" dirty="0"/>
          </a:p>
        </p:txBody>
      </p:sp>
      <p:sp>
        <p:nvSpPr>
          <p:cNvPr id="13" name="Sisällön paikkamerkki 4"/>
          <p:cNvSpPr>
            <a:spLocks noGrp="1"/>
          </p:cNvSpPr>
          <p:nvPr>
            <p:ph sz="quarter" idx="23" hasCustomPrompt="1"/>
          </p:nvPr>
        </p:nvSpPr>
        <p:spPr>
          <a:xfrm>
            <a:off x="4572001" y="1584200"/>
            <a:ext cx="3369600" cy="2892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 dirty="0"/>
              <a:t>Lisää objekti</a:t>
            </a:r>
          </a:p>
        </p:txBody>
      </p:sp>
      <p:sp>
        <p:nvSpPr>
          <p:cNvPr id="12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68738636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isoille tauluko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252000" y="282150"/>
            <a:ext cx="7992000" cy="648000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7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8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9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 dirty="0"/>
              <a:t>Teknologiateollisuus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17"/>
          </p:nvPr>
        </p:nvSpPr>
        <p:spPr>
          <a:xfrm>
            <a:off x="381000" y="1103313"/>
            <a:ext cx="8391525" cy="3541712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kstin paikkamerkki 2"/>
          <p:cNvSpPr>
            <a:spLocks noGrp="1"/>
          </p:cNvSpPr>
          <p:nvPr>
            <p:ph type="body" sz="quarter" idx="18" hasCustomPrompt="1"/>
          </p:nvPr>
        </p:nvSpPr>
        <p:spPr>
          <a:xfrm>
            <a:off x="2334682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 dirty="0"/>
              <a:t>Lähde tähän</a:t>
            </a:r>
          </a:p>
        </p:txBody>
      </p:sp>
    </p:spTree>
    <p:extLst>
      <p:ext uri="{BB962C8B-B14F-4D97-AF65-F5344CB8AC3E}">
        <p14:creationId xmlns:p14="http://schemas.microsoft.com/office/powerpoint/2010/main" val="106746017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3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 dirty="0"/>
              <a:t>Teknologiateollisuus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sz="quarter" idx="22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yläviitteenä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3285883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8D9E7F89-CFBC-40A6-849E-791F2CE17670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 dirty="0"/>
              <a:t>Teknologiateollisuus</a:t>
            </a:r>
          </a:p>
        </p:txBody>
      </p:sp>
      <p:sp>
        <p:nvSpPr>
          <p:cNvPr id="11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913747"/>
            <a:ext cx="7171200" cy="1176411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7341520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D1D5393-FFB8-4AFB-965F-DF835FFEFFC2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188674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turkoosi">
    <p:bg>
      <p:bgPr>
        <a:solidFill>
          <a:srgbClr val="0ACF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9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D49F65-936D-47C1-B476-B10D0AC9DEC4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4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695886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turkoosi">
    <p:bg>
      <p:bgPr>
        <a:solidFill>
          <a:srgbClr val="0ACF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114E9B-AF34-462B-9107-FB4A4FE20955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3052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552848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petroli">
    <p:bg>
      <p:bgPr>
        <a:solidFill>
          <a:srgbClr val="0F78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D0C29F-D373-4791-88C9-86C29F06AD83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770107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petroli">
    <p:bg>
      <p:bgPr>
        <a:solidFill>
          <a:srgbClr val="0F78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870B0A-5FAA-48CC-9422-68AAC5A5CADB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11" name="Tekstin paikkamerkki 2"/>
          <p:cNvSpPr>
            <a:spLocks noGrp="1"/>
          </p:cNvSpPr>
          <p:nvPr>
            <p:ph idx="21"/>
          </p:nvPr>
        </p:nvSpPr>
        <p:spPr>
          <a:xfrm>
            <a:off x="1072800" y="1584884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742819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sininen">
    <p:bg>
      <p:bgPr>
        <a:solidFill>
          <a:srgbClr val="141F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A50D0A-99B9-48FE-8B08-047EE10ADBDA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2311651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sininen">
    <p:bg>
      <p:bgPr>
        <a:solidFill>
          <a:srgbClr val="141F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EF2A4B-BD6C-442B-B37A-933F3A2F5101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139381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violetti">
    <p:bg>
      <p:bgPr>
        <a:solidFill>
          <a:srgbClr val="8A0F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 dirty="0"/>
              <a:t>Muokkaa väliotsikkoa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A3CBEF-2865-4434-A020-1FAA7DCEF42D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50194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82027" y="4728047"/>
            <a:ext cx="919711" cy="16304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B16F53B-7158-4458-A0D4-1436C88C6842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111307" y="4728047"/>
            <a:ext cx="1296094" cy="16304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i-FI" dirty="0"/>
              <a:t>Teknologiateollisuus</a:t>
            </a:r>
          </a:p>
        </p:txBody>
      </p:sp>
      <p:sp>
        <p:nvSpPr>
          <p:cNvPr id="26" name="Tekstin paikkamerkki 3"/>
          <p:cNvSpPr>
            <a:spLocks noGrp="1"/>
          </p:cNvSpPr>
          <p:nvPr>
            <p:ph type="body" idx="1"/>
          </p:nvPr>
        </p:nvSpPr>
        <p:spPr>
          <a:xfrm>
            <a:off x="1072801" y="1583532"/>
            <a:ext cx="7171199" cy="2893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27" name="Otsikon paikkamerkki 2"/>
          <p:cNvSpPr>
            <a:spLocks noGrp="1"/>
          </p:cNvSpPr>
          <p:nvPr>
            <p:ph type="title"/>
          </p:nvPr>
        </p:nvSpPr>
        <p:spPr>
          <a:xfrm>
            <a:off x="1072801" y="1102950"/>
            <a:ext cx="7171199" cy="3671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3" name="Dian numeron paikkamerkki 1"/>
          <p:cNvSpPr>
            <a:spLocks noGrp="1"/>
          </p:cNvSpPr>
          <p:nvPr>
            <p:ph type="sldNum" sz="quarter" idx="4"/>
          </p:nvPr>
        </p:nvSpPr>
        <p:spPr>
          <a:xfrm>
            <a:off x="8005977" y="4729163"/>
            <a:ext cx="863990" cy="16668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994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1" r:id="rId2"/>
    <p:sldLayoutId id="2147483664" r:id="rId3"/>
    <p:sldLayoutId id="2147483679" r:id="rId4"/>
    <p:sldLayoutId id="2147483665" r:id="rId5"/>
    <p:sldLayoutId id="2147483681" r:id="rId6"/>
    <p:sldLayoutId id="2147483666" r:id="rId7"/>
    <p:sldLayoutId id="2147483682" r:id="rId8"/>
    <p:sldLayoutId id="2147483667" r:id="rId9"/>
    <p:sldLayoutId id="2147483683" r:id="rId10"/>
    <p:sldLayoutId id="2147483668" r:id="rId11"/>
    <p:sldLayoutId id="2147483684" r:id="rId12"/>
    <p:sldLayoutId id="2147483669" r:id="rId13"/>
    <p:sldLayoutId id="2147483685" r:id="rId14"/>
    <p:sldLayoutId id="2147483670" r:id="rId15"/>
    <p:sldLayoutId id="2147483686" r:id="rId16"/>
    <p:sldLayoutId id="2147483671" r:id="rId17"/>
    <p:sldLayoutId id="2147483687" r:id="rId18"/>
    <p:sldLayoutId id="2147483702" r:id="rId19"/>
    <p:sldLayoutId id="2147483704" r:id="rId20"/>
    <p:sldLayoutId id="2147483680" r:id="rId21"/>
    <p:sldLayoutId id="2147483674" r:id="rId22"/>
    <p:sldLayoutId id="2147483691" r:id="rId23"/>
    <p:sldLayoutId id="2147483700" r:id="rId24"/>
    <p:sldLayoutId id="2147483696" r:id="rId25"/>
    <p:sldLayoutId id="2147483673" r:id="rId26"/>
    <p:sldLayoutId id="2147483703" r:id="rId27"/>
    <p:sldLayoutId id="2147483707" r:id="rId28"/>
    <p:sldLayoutId id="2147483708" r:id="rId29"/>
  </p:sldLayoutIdLst>
  <p:transition spd="med">
    <p:fade/>
  </p:transition>
  <p:hf hdr="0"/>
  <p:txStyles>
    <p:titleStyle>
      <a:lvl1pPr marL="14400" algn="l" defTabSz="806052" rtl="0" eaLnBrk="1" latinLnBrk="0" hangingPunct="1">
        <a:lnSpc>
          <a:spcPts val="2700"/>
        </a:lnSpc>
        <a:spcBef>
          <a:spcPts val="0"/>
        </a:spcBef>
        <a:spcAft>
          <a:spcPts val="0"/>
        </a:spcAft>
        <a:buNone/>
        <a:defRPr sz="2200" b="1" kern="1200" spc="-35" baseline="0">
          <a:solidFill>
            <a:srgbClr val="000000"/>
          </a:solidFill>
          <a:latin typeface="+mj-lt"/>
          <a:ea typeface="Adobe Fan Heiti Std B" panose="020B0700000000000000" pitchFamily="34" charset="-128"/>
          <a:cs typeface="Adobe Hebrew" panose="02040503050201020203" pitchFamily="18" charset="-79"/>
        </a:defRPr>
      </a:lvl1pPr>
    </p:titleStyle>
    <p:bodyStyle>
      <a:lvl1pPr marL="234000" indent="-212400" algn="l" defTabSz="806052" rtl="0" eaLnBrk="1" latinLnBrk="0" hangingPunct="1">
        <a:lnSpc>
          <a:spcPts val="2000"/>
        </a:lnSpc>
        <a:spcBef>
          <a:spcPts val="400"/>
        </a:spcBef>
        <a:spcAft>
          <a:spcPts val="300"/>
        </a:spcAft>
        <a:buClrTx/>
        <a:buSzPct val="125000"/>
        <a:buFont typeface="Arial" panose="020B0604020202020204" pitchFamily="34" charset="0"/>
        <a:buChar char="•"/>
        <a:defRPr sz="16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29732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itchFamily="34" charset="0"/>
        <a:buChar char="–"/>
        <a:defRPr sz="13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44591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anose="020B0604020202020204" pitchFamily="34" charset="0"/>
        <a:buChar char="•"/>
        <a:defRPr sz="105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67851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itchFamily="34" charset="0"/>
        <a:buChar char="–"/>
        <a:defRPr sz="105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82718" indent="-158400" algn="l" defTabSz="806052" rtl="0" eaLnBrk="1" latinLnBrk="0" hangingPunct="1">
        <a:lnSpc>
          <a:spcPts val="2000"/>
        </a:lnSpc>
        <a:spcBef>
          <a:spcPts val="400"/>
        </a:spcBef>
        <a:spcAft>
          <a:spcPts val="300"/>
        </a:spcAft>
        <a:buClrTx/>
        <a:buSzPct val="125000"/>
        <a:buFont typeface="Arial" panose="020B0604020202020204" pitchFamily="34" charset="0"/>
        <a:buChar char="•"/>
        <a:defRPr sz="10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216640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6pPr>
      <a:lvl7pPr marL="2619666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7pPr>
      <a:lvl8pPr marL="3022694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8pPr>
      <a:lvl9pPr marL="3425719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1pPr>
      <a:lvl2pPr marL="40302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2pPr>
      <a:lvl3pPr marL="806052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3pPr>
      <a:lvl4pPr marL="1209078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4pPr>
      <a:lvl5pPr marL="161210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5pPr>
      <a:lvl6pPr marL="2015123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6pPr>
      <a:lvl7pPr marL="2418157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7pPr>
      <a:lvl8pPr marL="2821180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8pPr>
      <a:lvl9pPr marL="322420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0" pos="5520" userDrawn="1">
          <p15:clr>
            <a:srgbClr val="F26B43"/>
          </p15:clr>
        </p15:guide>
        <p15:guide id="22" orient="horz" pos="3062" userDrawn="1">
          <p15:clr>
            <a:srgbClr val="F26B43"/>
          </p15:clr>
        </p15:guide>
        <p15:guide id="23" orient="horz" pos="232" userDrawn="1">
          <p15:clr>
            <a:srgbClr val="F26B43"/>
          </p15:clr>
        </p15:guide>
        <p15:guide id="26" pos="240" userDrawn="1">
          <p15:clr>
            <a:srgbClr val="F26B43"/>
          </p15:clr>
        </p15:guide>
        <p15:guide id="27" pos="7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50FC3B40-AC30-46E2-BCAD-E388935D7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fi-FI" dirty="0"/>
              <a:t>Teknologiateollisuuden Talousnäkymät</a:t>
            </a:r>
          </a:p>
          <a:p>
            <a:r>
              <a:rPr lang="fi-FI" dirty="0"/>
              <a:t>9.2.2023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Johtaja, pääekonomisti</a:t>
            </a:r>
          </a:p>
          <a:p>
            <a:r>
              <a:rPr lang="fi-FI" dirty="0"/>
              <a:t>Petteri Rautaporras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5E6AE94-550F-4A51-A044-3C71A83A3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B86DA5-6B79-4508-BE0A-50E52FDDE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C29F-D373-4791-88C9-86C29F06AD83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BE36005-B164-4A53-BF16-046D6853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073713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Teknologiateollisuuden liikevaihto Suomessa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10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645382"/>
            <a:ext cx="6060577" cy="165163"/>
          </a:xfrm>
        </p:spPr>
        <p:txBody>
          <a:bodyPr/>
          <a:lstStyle/>
          <a:p>
            <a:r>
              <a:rPr lang="fi-FI"/>
              <a:t>Kausipuhdistetut teollisuuden ja palveluiden liikevaihtokuvaajat</a:t>
            </a:r>
          </a:p>
          <a:p>
            <a:r>
              <a:rPr lang="fi-FI"/>
              <a:t>Osuudet liikevaihdosta 2021: kone- ja metallituoteteollisuus 39 %, elektroniikka- ja sähköteollisuus 21 %, tietotekniikka-ala 19 %, metallien jalostus 13 %, suunnittelu ja konsultointi 8 %</a:t>
            </a:r>
          </a:p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  <a:p>
            <a:endParaRPr lang="fi-FI"/>
          </a:p>
        </p:txBody>
      </p:sp>
      <p:graphicFrame>
        <p:nvGraphicFramePr>
          <p:cNvPr id="12" name="Sisällön paikkamerkki 11"/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3230597780"/>
              </p:ext>
            </p:extLst>
          </p:nvPr>
        </p:nvGraphicFramePr>
        <p:xfrm>
          <a:off x="392113" y="1106488"/>
          <a:ext cx="8369300" cy="353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2" imgW="13193184" imgH="5572640" progId="Mbnd.mbnd">
                  <p:embed/>
                </p:oleObj>
              </mc:Choice>
              <mc:Fallback>
                <p:oleObj name="Macrobond document" r:id="rId2" imgW="13193184" imgH="5572640" progId="Mbnd.mbnd">
                  <p:embed/>
                  <p:pic>
                    <p:nvPicPr>
                      <p:cNvPr id="12" name="Sisällön paikkamerkki 1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2113" y="1106488"/>
                        <a:ext cx="8369300" cy="353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574909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A6BA6934-E30C-4F12-AE1E-CFCC257F08A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2000" y="282149"/>
            <a:ext cx="8136424" cy="730549"/>
          </a:xfrm>
        </p:spPr>
        <p:txBody>
          <a:bodyPr/>
          <a:lstStyle/>
          <a:p>
            <a:r>
              <a:rPr lang="fi-FI" dirty="0"/>
              <a:t>Teollisuuden suhdannetilanne edelleen heikentynyt mutta odotukset tulevasta hieman kohentuneet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4342BBB9-B628-4B8C-AE5B-1F984689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4EC125-67F5-46D8-B415-27E2E97A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7B14554-477A-4FCE-891C-80071C90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A2D274F8-4128-43BA-BBEF-8DF7D91DAD73}"/>
              </a:ext>
            </a:extLst>
          </p:cNvPr>
          <p:cNvGraphicFramePr>
            <a:graphicFrameLocks noGrp="1"/>
          </p:cNvGraphicFramePr>
          <p:nvPr>
            <p:ph sz="quarter" idx="17"/>
          </p:nvPr>
        </p:nvGraphicFramePr>
        <p:xfrm>
          <a:off x="179512" y="1103313"/>
          <a:ext cx="8784976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32CE36BE-B2AC-40D4-A80C-05396E1CFE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 dirty="0"/>
              <a:t>Lähde: </a:t>
            </a:r>
            <a:r>
              <a:rPr lang="fi-FI" dirty="0" err="1"/>
              <a:t>EK:n</a:t>
            </a:r>
            <a:r>
              <a:rPr lang="fi-FI" dirty="0"/>
              <a:t> suhdannebarometri</a:t>
            </a:r>
          </a:p>
        </p:txBody>
      </p:sp>
      <p:graphicFrame>
        <p:nvGraphicFramePr>
          <p:cNvPr id="11" name="Taulukko 10">
            <a:extLst>
              <a:ext uri="{FF2B5EF4-FFF2-40B4-BE49-F238E27FC236}">
                <a16:creationId xmlns:a16="http://schemas.microsoft.com/office/drawing/2014/main" id="{5CE7DE14-02FE-48F1-811D-44C96FD6C1BB}"/>
              </a:ext>
            </a:extLst>
          </p:cNvPr>
          <p:cNvGraphicFramePr>
            <a:graphicFrameLocks noGrp="1"/>
          </p:cNvGraphicFramePr>
          <p:nvPr/>
        </p:nvGraphicFramePr>
        <p:xfrm>
          <a:off x="641872" y="2499742"/>
          <a:ext cx="8208910" cy="5040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2514">
                  <a:extLst>
                    <a:ext uri="{9D8B030D-6E8A-4147-A177-3AD203B41FA5}">
                      <a16:colId xmlns:a16="http://schemas.microsoft.com/office/drawing/2014/main" val="3019627360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280755837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4258328662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737041714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1636646643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2330874930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2999849335"/>
                    </a:ext>
                  </a:extLst>
                </a:gridCol>
                <a:gridCol w="431407">
                  <a:extLst>
                    <a:ext uri="{9D8B030D-6E8A-4147-A177-3AD203B41FA5}">
                      <a16:colId xmlns:a16="http://schemas.microsoft.com/office/drawing/2014/main" val="2112141227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2005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2006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2007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2008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2009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2160" marR="92160" marT="46080" marB="46080"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kstiruutu 11">
            <a:extLst>
              <a:ext uri="{FF2B5EF4-FFF2-40B4-BE49-F238E27FC236}">
                <a16:creationId xmlns:a16="http://schemas.microsoft.com/office/drawing/2014/main" id="{FDF6B550-9DF5-4DBA-A825-534C3473D8A5}"/>
              </a:ext>
            </a:extLst>
          </p:cNvPr>
          <p:cNvSpPr txBox="1"/>
          <p:nvPr/>
        </p:nvSpPr>
        <p:spPr>
          <a:xfrm>
            <a:off x="611560" y="1012699"/>
            <a:ext cx="2808312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050" spc="-40" dirty="0">
                <a:solidFill>
                  <a:srgbClr val="000000"/>
                </a:solidFill>
              </a:rPr>
              <a:t>Teollisuuden suhdannetilanne, saldoluku</a:t>
            </a:r>
          </a:p>
        </p:txBody>
      </p:sp>
    </p:spTree>
    <p:extLst>
      <p:ext uri="{BB962C8B-B14F-4D97-AF65-F5344CB8AC3E}">
        <p14:creationId xmlns:p14="http://schemas.microsoft.com/office/powerpoint/2010/main" val="4201539286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7992000" cy="86397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i-FI" dirty="0"/>
              <a:t>Teknologiateollisuuden yritysten saamat tarjouspyynnöt Suomessa* </a:t>
            </a:r>
            <a:endParaRPr lang="fi-FI" sz="1600" b="0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>
                <a:solidFill>
                  <a:srgbClr val="29282E"/>
                </a:solidFill>
              </a:rPr>
              <a:pPr/>
              <a:t>12</a:t>
            </a:fld>
            <a:endParaRPr lang="fi-FI">
              <a:solidFill>
                <a:srgbClr val="29282E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>
                <a:solidFill>
                  <a:srgbClr val="29282E"/>
                </a:solidFill>
              </a:rPr>
              <a:pPr/>
              <a:t>8.2.2023</a:t>
            </a:fld>
            <a:endParaRPr lang="fi-FI">
              <a:solidFill>
                <a:srgbClr val="29282E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srgbClr val="29282E"/>
                </a:solidFill>
              </a:rPr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3029406" cy="292448"/>
          </a:xfrm>
        </p:spPr>
        <p:txBody>
          <a:bodyPr/>
          <a:lstStyle/>
          <a:p>
            <a:r>
              <a:rPr lang="fi-FI" dirty="0"/>
              <a:t>Lähde: Teknologiateollisuus ry:n tilauskantatiedustelu, </a:t>
            </a:r>
          </a:p>
          <a:p>
            <a:r>
              <a:rPr lang="fi-FI" dirty="0"/>
              <a:t>viimeisin kyselyajankohta: tammikuu 2023. </a:t>
            </a:r>
          </a:p>
          <a:p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quarter" idx="17"/>
          </p:nvPr>
        </p:nvGraphicFramePr>
        <p:xfrm>
          <a:off x="381000" y="1081328"/>
          <a:ext cx="8391525" cy="330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uorakulmio 5"/>
          <p:cNvSpPr/>
          <p:nvPr/>
        </p:nvSpPr>
        <p:spPr>
          <a:xfrm>
            <a:off x="609192" y="4288357"/>
            <a:ext cx="82241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/>
              <a:t>*) ”Onko tarjouspyyntöjen määrässä viime viikkoina näkyvissä oleellista vähenemistä tai lisääntymistä, kun verrataan tilannetta noin kolme kuukautta sitten vallinneeseen tilanteeseen”. Saldoluku = niiden yritysten osuus, joissa tarjouspyyntöjen määrä on lisääntynyt – niiden yritysten osuus, joissa tarjouspyyntöjen määrä on vähentynyt. Negatiivinen saldoluku viittaa kysynnän heikentymiseen kolme kuukautta sitten vallinneeseen tilanteeseen nähden.</a:t>
            </a:r>
          </a:p>
        </p:txBody>
      </p:sp>
      <p:graphicFrame>
        <p:nvGraphicFramePr>
          <p:cNvPr id="10" name="Taulukko 9">
            <a:extLst>
              <a:ext uri="{FF2B5EF4-FFF2-40B4-BE49-F238E27FC236}">
                <a16:creationId xmlns:a16="http://schemas.microsoft.com/office/drawing/2014/main" id="{CD03F6E4-A1DB-4839-B471-E329EB65AB8B}"/>
              </a:ext>
            </a:extLst>
          </p:cNvPr>
          <p:cNvGraphicFramePr>
            <a:graphicFrameLocks noGrp="1"/>
          </p:cNvGraphicFramePr>
          <p:nvPr/>
        </p:nvGraphicFramePr>
        <p:xfrm>
          <a:off x="740375" y="2449415"/>
          <a:ext cx="7720062" cy="280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2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22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2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22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22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08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0827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550827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550827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550827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550827">
                  <a:extLst>
                    <a:ext uri="{9D8B030D-6E8A-4147-A177-3AD203B41FA5}">
                      <a16:colId xmlns:a16="http://schemas.microsoft.com/office/drawing/2014/main" val="2330874930"/>
                    </a:ext>
                  </a:extLst>
                </a:gridCol>
                <a:gridCol w="550827">
                  <a:extLst>
                    <a:ext uri="{9D8B030D-6E8A-4147-A177-3AD203B41FA5}">
                      <a16:colId xmlns:a16="http://schemas.microsoft.com/office/drawing/2014/main" val="2999849335"/>
                    </a:ext>
                  </a:extLst>
                </a:gridCol>
                <a:gridCol w="550827">
                  <a:extLst>
                    <a:ext uri="{9D8B030D-6E8A-4147-A177-3AD203B41FA5}">
                      <a16:colId xmlns:a16="http://schemas.microsoft.com/office/drawing/2014/main" val="2956671445"/>
                    </a:ext>
                  </a:extLst>
                </a:gridCol>
              </a:tblGrid>
              <a:tr h="280504"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439302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8421552" cy="648000"/>
          </a:xfrm>
        </p:spPr>
        <p:txBody>
          <a:bodyPr/>
          <a:lstStyle/>
          <a:p>
            <a:r>
              <a:rPr lang="fi-FI" dirty="0"/>
              <a:t>Teknologiateollisuuden* uudet tilaukset Suomessa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CB6B90-8271-4E8F-82C1-E646FBB48A2E}" type="slidenum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0C97DB-DA9C-4CFA-B970-B8599B25F3E4}" type="datetime1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l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8.2.2023</a:t>
            </a:fld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4634955" cy="165163"/>
          </a:xfrm>
        </p:spPr>
        <p:txBody>
          <a:bodyPr/>
          <a:lstStyle/>
          <a:p>
            <a:r>
              <a:rPr lang="fi-FI" dirty="0"/>
              <a:t>Lähde: Teknologiateollisuus ry:n tilauskantatiedustelun vastaajayritykset, </a:t>
            </a:r>
          </a:p>
          <a:p>
            <a:r>
              <a:rPr lang="fi-FI" dirty="0"/>
              <a:t>viimeisin tieto loka-joulukuu 2022.</a:t>
            </a:r>
          </a:p>
        </p:txBody>
      </p:sp>
      <p:graphicFrame>
        <p:nvGraphicFramePr>
          <p:cNvPr id="12" name="Object 5"/>
          <p:cNvGraphicFramePr>
            <a:graphicFrameLocks noGrp="1" noChangeAspect="1"/>
          </p:cNvGraphicFramePr>
          <p:nvPr>
            <p:ph sz="quarter" idx="17"/>
          </p:nvPr>
        </p:nvGraphicFramePr>
        <p:xfrm>
          <a:off x="107504" y="1016526"/>
          <a:ext cx="8856983" cy="3045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943147" y="1125043"/>
            <a:ext cx="2375726" cy="24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381" tIns="41690" rIns="83381" bIns="41690">
            <a:spAutoFit/>
          </a:bodyPr>
          <a:lstStyle>
            <a:lvl1pPr defTabSz="827088">
              <a:defRPr>
                <a:solidFill>
                  <a:schemeClr val="tx1"/>
                </a:solidFill>
                <a:latin typeface="Arial" charset="0"/>
              </a:defRPr>
            </a:lvl1pPr>
            <a:lvl2pPr marL="414338" defTabSz="827088">
              <a:defRPr>
                <a:solidFill>
                  <a:schemeClr val="tx1"/>
                </a:solidFill>
                <a:latin typeface="Arial" charset="0"/>
              </a:defRPr>
            </a:lvl2pPr>
            <a:lvl3pPr marL="827088" defTabSz="827088">
              <a:defRPr>
                <a:solidFill>
                  <a:schemeClr val="tx1"/>
                </a:solidFill>
                <a:latin typeface="Arial" charset="0"/>
              </a:defRPr>
            </a:lvl3pPr>
            <a:lvl4pPr marL="1241425" defTabSz="827088">
              <a:defRPr>
                <a:solidFill>
                  <a:schemeClr val="tx1"/>
                </a:solidFill>
                <a:latin typeface="Arial" charset="0"/>
              </a:defRPr>
            </a:lvl4pPr>
            <a:lvl5pPr marL="1655763" defTabSz="827088">
              <a:defRPr>
                <a:solidFill>
                  <a:schemeClr val="tx1"/>
                </a:solidFill>
                <a:latin typeface="Arial" charset="0"/>
              </a:defRPr>
            </a:lvl5pPr>
            <a:lvl6pPr marL="21129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701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273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845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827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Miljoonaa euroa, käyvin hinnoin </a:t>
            </a:r>
          </a:p>
        </p:txBody>
      </p:sp>
      <p:graphicFrame>
        <p:nvGraphicFramePr>
          <p:cNvPr id="25" name="Taulukko 24"/>
          <p:cNvGraphicFramePr>
            <a:graphicFrameLocks noGrp="1"/>
          </p:cNvGraphicFramePr>
          <p:nvPr/>
        </p:nvGraphicFramePr>
        <p:xfrm>
          <a:off x="3438453" y="3934949"/>
          <a:ext cx="3767898" cy="803820"/>
        </p:xfrm>
        <a:graphic>
          <a:graphicData uri="http://schemas.openxmlformats.org/drawingml/2006/table">
            <a:tbl>
              <a:tblPr/>
              <a:tblGrid>
                <a:gridCol w="86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Muutos:</a:t>
                      </a: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IV/2022 / IV,2021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IV,2022 / III,2022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Vientiin: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-6 %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+9 %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Kotimaahan: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-8 %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+29 %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Yhteensä: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-6 %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+12 %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7255083" y="3953871"/>
            <a:ext cx="15216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8123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Arial Unicode MS"/>
                <a:cs typeface="+mn-cs"/>
              </a:rPr>
              <a:t>*) Pl. metallien jalostus, pelialan ohjelmistoyritykset ja datakeskukset </a:t>
            </a:r>
          </a:p>
        </p:txBody>
      </p:sp>
      <p:graphicFrame>
        <p:nvGraphicFramePr>
          <p:cNvPr id="14" name="Taulukko 13">
            <a:extLst>
              <a:ext uri="{FF2B5EF4-FFF2-40B4-BE49-F238E27FC236}">
                <a16:creationId xmlns:a16="http://schemas.microsoft.com/office/drawing/2014/main" id="{8AD21D0F-9B6A-4E23-A81A-E23C9B1E89C1}"/>
              </a:ext>
            </a:extLst>
          </p:cNvPr>
          <p:cNvGraphicFramePr>
            <a:graphicFrameLocks noGrp="1"/>
          </p:cNvGraphicFramePr>
          <p:nvPr/>
        </p:nvGraphicFramePr>
        <p:xfrm>
          <a:off x="827584" y="3673367"/>
          <a:ext cx="6984770" cy="280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8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1605823485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1470258251"/>
                    </a:ext>
                  </a:extLst>
                </a:gridCol>
              </a:tblGrid>
              <a:tr h="280504"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576014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8421552" cy="648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i-FI" dirty="0"/>
              <a:t>Kone- ja metallituoteteollisuuden uudet tilaukset Suomessa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CB6B90-8271-4E8F-82C1-E646FBB48A2E}" type="slidenum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0C97DB-DA9C-4CFA-B970-B8599B25F3E4}" type="datetime1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l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8.2.2023</a:t>
            </a:fld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4634955" cy="165163"/>
          </a:xfrm>
        </p:spPr>
        <p:txBody>
          <a:bodyPr/>
          <a:lstStyle/>
          <a:p>
            <a:r>
              <a:rPr lang="fi-FI" dirty="0"/>
              <a:t>Lähde: Teknologiateollisuus ry:n tilauskantatiedustelun vastaajayritykset, </a:t>
            </a:r>
          </a:p>
          <a:p>
            <a:r>
              <a:rPr lang="fi-FI" dirty="0"/>
              <a:t>viimeisin loka-joulukuu 2022.</a:t>
            </a:r>
          </a:p>
        </p:txBody>
      </p:sp>
      <p:graphicFrame>
        <p:nvGraphicFramePr>
          <p:cNvPr id="12" name="Object 5"/>
          <p:cNvGraphicFramePr>
            <a:graphicFrameLocks noGrp="1" noChangeAspect="1"/>
          </p:cNvGraphicFramePr>
          <p:nvPr>
            <p:ph sz="quarter" idx="17"/>
          </p:nvPr>
        </p:nvGraphicFramePr>
        <p:xfrm>
          <a:off x="107504" y="1016526"/>
          <a:ext cx="8856983" cy="3045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943147" y="1125043"/>
            <a:ext cx="2375726" cy="24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381" tIns="41690" rIns="83381" bIns="41690">
            <a:spAutoFit/>
          </a:bodyPr>
          <a:lstStyle>
            <a:lvl1pPr defTabSz="827088">
              <a:defRPr>
                <a:solidFill>
                  <a:schemeClr val="tx1"/>
                </a:solidFill>
                <a:latin typeface="Arial" charset="0"/>
              </a:defRPr>
            </a:lvl1pPr>
            <a:lvl2pPr marL="414338" defTabSz="827088">
              <a:defRPr>
                <a:solidFill>
                  <a:schemeClr val="tx1"/>
                </a:solidFill>
                <a:latin typeface="Arial" charset="0"/>
              </a:defRPr>
            </a:lvl2pPr>
            <a:lvl3pPr marL="827088" defTabSz="827088">
              <a:defRPr>
                <a:solidFill>
                  <a:schemeClr val="tx1"/>
                </a:solidFill>
                <a:latin typeface="Arial" charset="0"/>
              </a:defRPr>
            </a:lvl3pPr>
            <a:lvl4pPr marL="1241425" defTabSz="827088">
              <a:defRPr>
                <a:solidFill>
                  <a:schemeClr val="tx1"/>
                </a:solidFill>
                <a:latin typeface="Arial" charset="0"/>
              </a:defRPr>
            </a:lvl4pPr>
            <a:lvl5pPr marL="1655763" defTabSz="827088">
              <a:defRPr>
                <a:solidFill>
                  <a:schemeClr val="tx1"/>
                </a:solidFill>
                <a:latin typeface="Arial" charset="0"/>
              </a:defRPr>
            </a:lvl5pPr>
            <a:lvl6pPr marL="21129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701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273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845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827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Miljoonaa euroa, käyvin hinnoin </a:t>
            </a:r>
          </a:p>
        </p:txBody>
      </p:sp>
      <p:graphicFrame>
        <p:nvGraphicFramePr>
          <p:cNvPr id="25" name="Taulukko 24"/>
          <p:cNvGraphicFramePr>
            <a:graphicFrameLocks noGrp="1"/>
          </p:cNvGraphicFramePr>
          <p:nvPr/>
        </p:nvGraphicFramePr>
        <p:xfrm>
          <a:off x="3438453" y="3934949"/>
          <a:ext cx="3767898" cy="803820"/>
        </p:xfrm>
        <a:graphic>
          <a:graphicData uri="http://schemas.openxmlformats.org/drawingml/2006/table">
            <a:tbl>
              <a:tblPr/>
              <a:tblGrid>
                <a:gridCol w="86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Muutos:</a:t>
                      </a: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IV/2022 / IV,2021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IV,2022 / III,2022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Vientiin: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-20 %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-4 %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Kotimaahan: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+11 %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b="0" i="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+20 %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Yhteensä: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-16 %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+0 %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ulukko 13">
            <a:extLst>
              <a:ext uri="{FF2B5EF4-FFF2-40B4-BE49-F238E27FC236}">
                <a16:creationId xmlns:a16="http://schemas.microsoft.com/office/drawing/2014/main" id="{8AD21D0F-9B6A-4E23-A81A-E23C9B1E89C1}"/>
              </a:ext>
            </a:extLst>
          </p:cNvPr>
          <p:cNvGraphicFramePr>
            <a:graphicFrameLocks noGrp="1"/>
          </p:cNvGraphicFramePr>
          <p:nvPr/>
        </p:nvGraphicFramePr>
        <p:xfrm>
          <a:off x="827584" y="3673367"/>
          <a:ext cx="6984770" cy="280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8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89007304"/>
                    </a:ext>
                  </a:extLst>
                </a:gridCol>
                <a:gridCol w="536654">
                  <a:extLst>
                    <a:ext uri="{9D8B030D-6E8A-4147-A177-3AD203B41FA5}">
                      <a16:colId xmlns:a16="http://schemas.microsoft.com/office/drawing/2014/main" val="1605823485"/>
                    </a:ext>
                  </a:extLst>
                </a:gridCol>
              </a:tblGrid>
              <a:tr h="280504"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809879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dirty="0"/>
              <a:t>Kone- ja metallituoteteollisuuden tilauskanta Suomessa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CB6B90-8271-4E8F-82C1-E646FBB48A2E}" type="slidenum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0C97DB-DA9C-4CFA-B970-B8599B25F3E4}" type="datetime1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l" defTabSz="6798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8.2.2023</a:t>
            </a:fld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6798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0" i="0" u="none" strike="noStrike" kern="1200" cap="none" spc="0" normalizeH="0" baseline="0" noProof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Teknologiateollisuus</a:t>
            </a:r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29282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4570154" cy="241813"/>
          </a:xfrm>
        </p:spPr>
        <p:txBody>
          <a:bodyPr/>
          <a:lstStyle/>
          <a:p>
            <a:r>
              <a:rPr lang="fi-FI" dirty="0"/>
              <a:t>Lähde: Teknologiateollisuus ry:n tilauskantatiedustelun vastaajayritykset, </a:t>
            </a:r>
          </a:p>
          <a:p>
            <a:r>
              <a:rPr lang="fi-FI" dirty="0"/>
              <a:t>viimeisin tieto 31.12.2022.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sz="quarter" idx="17"/>
          </p:nvPr>
        </p:nvGraphicFramePr>
        <p:xfrm>
          <a:off x="179512" y="1016527"/>
          <a:ext cx="8856984" cy="2851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389" y="1095112"/>
            <a:ext cx="2375726" cy="24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381" tIns="41690" rIns="83381" bIns="41690">
            <a:spAutoFit/>
          </a:bodyPr>
          <a:lstStyle>
            <a:lvl1pPr defTabSz="827088">
              <a:defRPr>
                <a:solidFill>
                  <a:schemeClr val="tx1"/>
                </a:solidFill>
                <a:latin typeface="Arial" charset="0"/>
              </a:defRPr>
            </a:lvl1pPr>
            <a:lvl2pPr marL="414338" defTabSz="827088">
              <a:defRPr>
                <a:solidFill>
                  <a:schemeClr val="tx1"/>
                </a:solidFill>
                <a:latin typeface="Arial" charset="0"/>
              </a:defRPr>
            </a:lvl2pPr>
            <a:lvl3pPr marL="827088" defTabSz="827088">
              <a:defRPr>
                <a:solidFill>
                  <a:schemeClr val="tx1"/>
                </a:solidFill>
                <a:latin typeface="Arial" charset="0"/>
              </a:defRPr>
            </a:lvl3pPr>
            <a:lvl4pPr marL="1241425" defTabSz="827088">
              <a:defRPr>
                <a:solidFill>
                  <a:schemeClr val="tx1"/>
                </a:solidFill>
                <a:latin typeface="Arial" charset="0"/>
              </a:defRPr>
            </a:lvl4pPr>
            <a:lvl5pPr marL="1655763" defTabSz="827088">
              <a:defRPr>
                <a:solidFill>
                  <a:schemeClr val="tx1"/>
                </a:solidFill>
                <a:latin typeface="Arial" charset="0"/>
              </a:defRPr>
            </a:lvl5pPr>
            <a:lvl6pPr marL="21129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701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273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84563" defTabSz="827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827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Miljoonaa euroa, käyvin hinnoin </a:t>
            </a:r>
          </a:p>
        </p:txBody>
      </p:sp>
      <p:graphicFrame>
        <p:nvGraphicFramePr>
          <p:cNvPr id="11" name="Taulukko 10"/>
          <p:cNvGraphicFramePr>
            <a:graphicFrameLocks noGrp="1"/>
          </p:cNvGraphicFramePr>
          <p:nvPr/>
        </p:nvGraphicFramePr>
        <p:xfrm>
          <a:off x="3470383" y="3923754"/>
          <a:ext cx="3835454" cy="803820"/>
        </p:xfrm>
        <a:graphic>
          <a:graphicData uri="http://schemas.openxmlformats.org/drawingml/2006/table">
            <a:tbl>
              <a:tblPr/>
              <a:tblGrid>
                <a:gridCol w="829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b="0" i="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Muutos:</a:t>
                      </a: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31.12.2022 / 31.12.2021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31.12.2022 / 30.9.2022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Vientiin:</a:t>
                      </a:r>
                      <a:endParaRPr lang="fi-FI" sz="900" b="0" i="0" u="none" strike="noStrike" baseline="0" noProof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-2 %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-5 %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Kotimaahan: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+6 %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-4 %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55"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fi-FI" sz="900" u="none" strike="noStrike" baseline="0" noProof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</a:rPr>
                        <a:t>Yhteensä:</a:t>
                      </a:r>
                      <a:endParaRPr lang="fi-FI" sz="900" b="0" i="0" u="none" strike="noStrike" baseline="0" noProof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998" marR="15998" marT="15998" marB="15998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-1 %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0302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806052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209078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6121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015123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418157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821180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224205" algn="l" defTabSz="806052" rtl="0" eaLnBrk="1" latinLnBrk="0" hangingPunct="1">
                        <a:defRPr sz="1587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r" defTabSz="806052" rtl="0" eaLnBrk="1" fontAlgn="b" latinLnBrk="0" hangingPunct="1"/>
                      <a:r>
                        <a:rPr lang="fi-FI" sz="900" u="none" strike="noStrike" kern="1200" baseline="0" noProof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-5 %</a:t>
                      </a:r>
                    </a:p>
                  </a:txBody>
                  <a:tcPr marL="15998" marR="479927" marT="15998" marB="15998" anchor="ctr">
                    <a:lnL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2928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516030" y="1113179"/>
            <a:ext cx="972015" cy="244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897" tIns="40949" rIns="81897" bIns="4094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 marL="1370013"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8123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29282E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Yhteensä</a:t>
            </a:r>
          </a:p>
        </p:txBody>
      </p:sp>
      <p:graphicFrame>
        <p:nvGraphicFramePr>
          <p:cNvPr id="14" name="Taulukko 13">
            <a:extLst>
              <a:ext uri="{FF2B5EF4-FFF2-40B4-BE49-F238E27FC236}">
                <a16:creationId xmlns:a16="http://schemas.microsoft.com/office/drawing/2014/main" id="{25A6EAF7-AEEF-4B6F-87C7-B2CE2CAC0083}"/>
              </a:ext>
            </a:extLst>
          </p:cNvPr>
          <p:cNvGraphicFramePr>
            <a:graphicFrameLocks noGrp="1"/>
          </p:cNvGraphicFramePr>
          <p:nvPr/>
        </p:nvGraphicFramePr>
        <p:xfrm>
          <a:off x="827585" y="3625592"/>
          <a:ext cx="6840756" cy="280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6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6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6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6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69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55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5588">
                  <a:extLst>
                    <a:ext uri="{9D8B030D-6E8A-4147-A177-3AD203B41FA5}">
                      <a16:colId xmlns:a16="http://schemas.microsoft.com/office/drawing/2014/main" val="3822871466"/>
                    </a:ext>
                  </a:extLst>
                </a:gridCol>
                <a:gridCol w="525588">
                  <a:extLst>
                    <a:ext uri="{9D8B030D-6E8A-4147-A177-3AD203B41FA5}">
                      <a16:colId xmlns:a16="http://schemas.microsoft.com/office/drawing/2014/main" val="727455605"/>
                    </a:ext>
                  </a:extLst>
                </a:gridCol>
                <a:gridCol w="525588">
                  <a:extLst>
                    <a:ext uri="{9D8B030D-6E8A-4147-A177-3AD203B41FA5}">
                      <a16:colId xmlns:a16="http://schemas.microsoft.com/office/drawing/2014/main" val="134493250"/>
                    </a:ext>
                  </a:extLst>
                </a:gridCol>
                <a:gridCol w="525588">
                  <a:extLst>
                    <a:ext uri="{9D8B030D-6E8A-4147-A177-3AD203B41FA5}">
                      <a16:colId xmlns:a16="http://schemas.microsoft.com/office/drawing/2014/main" val="1761203323"/>
                    </a:ext>
                  </a:extLst>
                </a:gridCol>
                <a:gridCol w="525588">
                  <a:extLst>
                    <a:ext uri="{9D8B030D-6E8A-4147-A177-3AD203B41FA5}">
                      <a16:colId xmlns:a16="http://schemas.microsoft.com/office/drawing/2014/main" val="1792385291"/>
                    </a:ext>
                  </a:extLst>
                </a:gridCol>
                <a:gridCol w="525588">
                  <a:extLst>
                    <a:ext uri="{9D8B030D-6E8A-4147-A177-3AD203B41FA5}">
                      <a16:colId xmlns:a16="http://schemas.microsoft.com/office/drawing/2014/main" val="3450077273"/>
                    </a:ext>
                  </a:extLst>
                </a:gridCol>
              </a:tblGrid>
              <a:tr h="280504"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50" b="0" baseline="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2160" marR="92160" marT="46080" marB="460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491431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7992408" cy="648000"/>
          </a:xfrm>
        </p:spPr>
        <p:txBody>
          <a:bodyPr>
            <a:noAutofit/>
          </a:bodyPr>
          <a:lstStyle/>
          <a:p>
            <a:r>
              <a:rPr lang="fi-FI" dirty="0"/>
              <a:t>Teknologiateollisuuden henkilöstömäärän kasvu hidastui edelleen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 dirty="0"/>
              <a:t>Lähde: Teknologiateollisuus ry:n henkilöstötiedustelu</a:t>
            </a:r>
          </a:p>
        </p:txBody>
      </p:sp>
      <p:graphicFrame>
        <p:nvGraphicFramePr>
          <p:cNvPr id="9" name="Sisällön paikkamerkki 7">
            <a:extLst>
              <a:ext uri="{FF2B5EF4-FFF2-40B4-BE49-F238E27FC236}">
                <a16:creationId xmlns:a16="http://schemas.microsoft.com/office/drawing/2014/main" id="{E0EB4AEC-EC50-4F67-BEB1-A8415E3A7B3A}"/>
              </a:ext>
            </a:extLst>
          </p:cNvPr>
          <p:cNvGraphicFramePr>
            <a:graphicFrameLocks/>
          </p:cNvGraphicFramePr>
          <p:nvPr/>
        </p:nvGraphicFramePr>
        <p:xfrm>
          <a:off x="252000" y="1131590"/>
          <a:ext cx="849646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1755160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B1EEA068-123C-4013-B1BB-62E35EE52D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dirty="0"/>
              <a:t>Yhteenveto teknologiateollisuuden tilanteesta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D8F70A0-36D3-4221-BBF8-ACBFA790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17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E1D219-EF19-43BE-A264-915D60C23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DFD2AD-AFC5-4975-8D04-12C391F42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38E4283-469C-4E61-9967-BB1E108BD8A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23528" y="987811"/>
            <a:ext cx="8391525" cy="3740000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/>
              <a:t>Kasvu pysähtynyt niin Suomessa kuin Euroopassa.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/>
              <a:t>Akuutti uhka vakavammasta taantumasta kuitenkin toistaiseksi väistymässä.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/>
              <a:t>Riskit kaikkinensa kuitenkin edelleen koholla.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/>
              <a:t>Teknologiateollisuuden kysyntä jatkanut heikkenemistään Suomessa.</a:t>
            </a:r>
          </a:p>
          <a:p>
            <a:pPr marL="757082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/>
              <a:t>Heikkeneminen toistaiseksi kuitenkin vielä varsin maltillista.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/>
              <a:t>Suurimman toimialan, kone- ja metallituoteteollisuuden, euromääräinen tilauskertymä on polkenut paikallaan jo vuoden.</a:t>
            </a:r>
          </a:p>
          <a:p>
            <a:pPr marL="2965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/>
              <a:t>Alkuvuoteen odotettavissa nollakasvua tai lievää tuotannon supistumista.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1DC11B62-82CC-4782-8C0B-21C0007614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0922604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505BE8ED-1BE1-CA95-89C9-B5A222349E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dirty="0"/>
              <a:t>Päänavausratkaisun vaikutukset Suomen kustannuskilpailukykyyn vuosina 2023 ja 2024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5C74280B-680E-CA02-0F64-6FF31748E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18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53D337C-E6AC-11AE-A684-C5854ABC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2C9346-CB29-7DB2-A452-DC06356F4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6767F56-EF93-A427-A5AF-9829D6649C3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81000" y="1103312"/>
            <a:ext cx="8391525" cy="362426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Tällä hetkellä käytettävissä olevan tiedon perusteella päänavausratkaisun taso turvaa Suomen kustannuskilpailukyvyn tuleville vuosille.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Jotta näin kävisi, täytyy kahden ehdon toteutua: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/>
              <a:t>Muilla aloilla ei ylitetä päänavauksen tasoa.</a:t>
            </a:r>
          </a:p>
          <a:p>
            <a:pPr marL="814232" lvl="1" indent="-342900">
              <a:buFont typeface="Arial" panose="020B0604020202020204" pitchFamily="34" charset="0"/>
              <a:buChar char="•"/>
            </a:pPr>
            <a:r>
              <a:rPr lang="fi-FI" dirty="0"/>
              <a:t>Kotimarkkinasektorin työvoimakustannusten nousu 1 % vaikuttaa teollisuuden kokonaiskustannuksiin saman verran kuin teollisuuden oma 1 % työvoimakustannusten nousu.</a:t>
            </a:r>
          </a:p>
          <a:p>
            <a:pPr marL="814232" lvl="1" indent="-342900">
              <a:buFont typeface="Arial" panose="020B0604020202020204" pitchFamily="34" charset="0"/>
              <a:buChar char="•"/>
            </a:pPr>
            <a:r>
              <a:rPr lang="fi-FI" dirty="0"/>
              <a:t>Tiedämme jo kuntien ja hyvinvointialueiden osalta, että tämä ehto ei täyty.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/>
              <a:t>Talouskehitys ei poikkea olennaisesti nykyennusteisiin verrattuna Suomessa tai kilpailijamaissa.</a:t>
            </a:r>
          </a:p>
          <a:p>
            <a:pPr marL="814232" lvl="1" indent="-342900">
              <a:buFont typeface="Arial" panose="020B0604020202020204" pitchFamily="34" charset="0"/>
              <a:buChar char="•"/>
            </a:pPr>
            <a:r>
              <a:rPr lang="fi-FI" dirty="0"/>
              <a:t>Suomessa palkanmuodostus on olennaisesti jäykempää kuin monissa muissa maissa. Korkeat nimelliset palkankorotukset yhdistettynä selvästi odotuksia heikompaan talouskehitykseen johtaisivat Suomen kustannuskilpailukyvyn heikkenemiseen. 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21E9968B-4D1D-DE91-45D8-77B1CE929F3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527588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25165083-82DB-4E44-8B62-0436D46FE3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1623" y="1672941"/>
            <a:ext cx="7440754" cy="2554993"/>
          </a:xfrm>
        </p:spPr>
        <p:txBody>
          <a:bodyPr>
            <a:noAutofit/>
          </a:bodyPr>
          <a:lstStyle/>
          <a:p>
            <a:r>
              <a:rPr lang="fi-FI" sz="2000" dirty="0"/>
              <a:t>Kasvu pysähtynyt Suomessa ja Euroalueella.</a:t>
            </a:r>
          </a:p>
          <a:p>
            <a:endParaRPr lang="fi-FI" sz="2000" dirty="0"/>
          </a:p>
          <a:p>
            <a:r>
              <a:rPr lang="fi-FI" sz="2000" dirty="0"/>
              <a:t>Toistaiseksi näyttää kuitenkin siltä, että yskähdys taloudessa jää pelättyä pienemmäksi.</a:t>
            </a:r>
          </a:p>
          <a:p>
            <a:endParaRPr lang="fi-FI" sz="2000" dirty="0"/>
          </a:p>
          <a:p>
            <a:r>
              <a:rPr lang="fi-FI" sz="2000" dirty="0"/>
              <a:t>Riskitaso edelleen korkealla.</a:t>
            </a:r>
          </a:p>
          <a:p>
            <a:endParaRPr lang="fi-FI" sz="1600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829D7C96-6092-444C-B8F9-982503A6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F7CDC9-FE49-461B-8232-A859BAC78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29F8-3631-43D8-937B-CB2D984A1FF3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A72096-0DE0-44E3-9830-9DCC21150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2776827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81FD0014-CD75-481A-A3A6-860DE62B96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7992000" cy="732540"/>
          </a:xfrm>
        </p:spPr>
        <p:txBody>
          <a:bodyPr/>
          <a:lstStyle/>
          <a:p>
            <a:r>
              <a:rPr lang="fi-FI" dirty="0"/>
              <a:t>Euroopassa talous nollakasvussa alkuvuonna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59947D8-4933-4C79-B13B-2B0DD9B3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181966-A4FD-459E-9691-D2CACC21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B76D70A-5CCE-47AB-A1F9-7E45D8A0B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A550D66C-AA58-4B32-9253-8DB410D4438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Markit</a:t>
            </a:r>
          </a:p>
        </p:txBody>
      </p:sp>
      <p:graphicFrame>
        <p:nvGraphicFramePr>
          <p:cNvPr id="11" name="Sisällön paikkamerkki 10">
            <a:extLst>
              <a:ext uri="{FF2B5EF4-FFF2-40B4-BE49-F238E27FC236}">
                <a16:creationId xmlns:a16="http://schemas.microsoft.com/office/drawing/2014/main" id="{3A23A9AF-CC98-4FBC-A917-DCD4B1F79E91}"/>
              </a:ext>
            </a:extLst>
          </p:cNvPr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549495801"/>
              </p:ext>
            </p:extLst>
          </p:nvPr>
        </p:nvGraphicFramePr>
        <p:xfrm>
          <a:off x="383718" y="1103313"/>
          <a:ext cx="8386088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3" imgW="13193184" imgH="5572640" progId="Mbnd.mbnd">
                  <p:embed/>
                </p:oleObj>
              </mc:Choice>
              <mc:Fallback>
                <p:oleObj name="Macrobond document" r:id="rId3" imgW="13193184" imgH="5572640" progId="Mbnd.mbnd">
                  <p:embed/>
                  <p:pic>
                    <p:nvPicPr>
                      <p:cNvPr id="11" name="Sisällön paikkamerkki 10">
                        <a:extLst>
                          <a:ext uri="{FF2B5EF4-FFF2-40B4-BE49-F238E27FC236}">
                            <a16:creationId xmlns:a16="http://schemas.microsoft.com/office/drawing/2014/main" id="{3A23A9AF-CC98-4FBC-A917-DCD4B1F79E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718" y="1103313"/>
                        <a:ext cx="8386088" cy="354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8907755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81FD0014-CD75-481A-A3A6-860DE62B96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2000" y="282150"/>
            <a:ext cx="7992000" cy="732540"/>
          </a:xfrm>
        </p:spPr>
        <p:txBody>
          <a:bodyPr/>
          <a:lstStyle/>
          <a:p>
            <a:r>
              <a:rPr lang="fi-FI" dirty="0"/>
              <a:t>Teollisuudessa tunnelmien heikkeneminen toistaiseksi pysähtynyt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59947D8-4933-4C79-B13B-2B0DD9B3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181966-A4FD-459E-9691-D2CACC21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B76D70A-5CCE-47AB-A1F9-7E45D8A0B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A550D66C-AA58-4B32-9253-8DB410D4438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Markit</a:t>
            </a:r>
          </a:p>
        </p:txBody>
      </p:sp>
      <p:graphicFrame>
        <p:nvGraphicFramePr>
          <p:cNvPr id="21" name="Sisällön paikkamerkki 20">
            <a:extLst>
              <a:ext uri="{FF2B5EF4-FFF2-40B4-BE49-F238E27FC236}">
                <a16:creationId xmlns:a16="http://schemas.microsoft.com/office/drawing/2014/main" id="{C36236B9-A7A2-4CEC-91F2-B85001D7E06D}"/>
              </a:ext>
            </a:extLst>
          </p:cNvPr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1476089074"/>
              </p:ext>
            </p:extLst>
          </p:nvPr>
        </p:nvGraphicFramePr>
        <p:xfrm>
          <a:off x="384175" y="1111250"/>
          <a:ext cx="8334375" cy="351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3" imgW="13193184" imgH="5572640" progId="Mbnd.mbnd">
                  <p:embed/>
                </p:oleObj>
              </mc:Choice>
              <mc:Fallback>
                <p:oleObj name="Macrobond document" r:id="rId3" imgW="13193184" imgH="5572640" progId="Mbnd.mbnd">
                  <p:embed/>
                  <p:pic>
                    <p:nvPicPr>
                      <p:cNvPr id="21" name="Sisällön paikkamerkki 20">
                        <a:extLst>
                          <a:ext uri="{FF2B5EF4-FFF2-40B4-BE49-F238E27FC236}">
                            <a16:creationId xmlns:a16="http://schemas.microsoft.com/office/drawing/2014/main" id="{C36236B9-A7A2-4CEC-91F2-B85001D7E0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175" y="1111250"/>
                        <a:ext cx="8334375" cy="351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94340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3BBF1FD-9DE0-41D6-BE9F-50764DBB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173C5A0-0E27-4167-9C0B-B2000126C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B74EA60-A953-4FE4-853C-7A9957BA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3733E520-6A08-4E9C-973B-B665E50E18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 dirty="0"/>
              <a:t>Lähde: Eurostat, </a:t>
            </a:r>
            <a:r>
              <a:rPr lang="fi-FI" dirty="0" err="1"/>
              <a:t>Macrobond</a:t>
            </a:r>
            <a:endParaRPr lang="fi-FI" dirty="0"/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77D08159-59A8-4D26-8835-EADDC01FB2C4}"/>
              </a:ext>
            </a:extLst>
          </p:cNvPr>
          <p:cNvGraphicFramePr>
            <a:graphicFrameLocks noGrp="1" noChangeAspect="1"/>
          </p:cNvGraphicFramePr>
          <p:nvPr>
            <p:ph sz="quarter" idx="17"/>
          </p:nvPr>
        </p:nvGraphicFramePr>
        <p:xfrm>
          <a:off x="383718" y="1103313"/>
          <a:ext cx="8386088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3" imgW="13193184" imgH="5572640" progId="Mbnd.mbnd">
                  <p:embed/>
                </p:oleObj>
              </mc:Choice>
              <mc:Fallback>
                <p:oleObj name="Macrobond document" r:id="rId3" imgW="13193184" imgH="5572640" progId="Mbnd.mbnd">
                  <p:embed/>
                  <p:pic>
                    <p:nvPicPr>
                      <p:cNvPr id="9" name="Sisällön paikkamerkki 8">
                        <a:extLst>
                          <a:ext uri="{FF2B5EF4-FFF2-40B4-BE49-F238E27FC236}">
                            <a16:creationId xmlns:a16="http://schemas.microsoft.com/office/drawing/2014/main" id="{77D08159-59A8-4D26-8835-EADDC01FB2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718" y="1103313"/>
                        <a:ext cx="8386088" cy="354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ACB64D57-2C65-4115-B822-B4E241BFDD56}"/>
              </a:ext>
            </a:extLst>
          </p:cNvPr>
          <p:cNvSpPr txBox="1"/>
          <p:nvPr/>
        </p:nvSpPr>
        <p:spPr>
          <a:xfrm>
            <a:off x="781007" y="940812"/>
            <a:ext cx="4525392" cy="2419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050" spc="-40" dirty="0"/>
              <a:t>Teollisuustuotannon volyymi-indeksi </a:t>
            </a:r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7E75BD30-45EA-416E-8741-70B2B99111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dirty="0"/>
              <a:t>Teollisuustuotannon kasvu pysähtynyt maailmalla</a:t>
            </a:r>
          </a:p>
        </p:txBody>
      </p:sp>
    </p:spTree>
    <p:extLst>
      <p:ext uri="{BB962C8B-B14F-4D97-AF65-F5344CB8AC3E}">
        <p14:creationId xmlns:p14="http://schemas.microsoft.com/office/powerpoint/2010/main" val="358870997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>
          <a:xfrm>
            <a:off x="179512" y="224901"/>
            <a:ext cx="7992000" cy="648000"/>
          </a:xfrm>
        </p:spPr>
        <p:txBody>
          <a:bodyPr/>
          <a:lstStyle/>
          <a:p>
            <a:r>
              <a:rPr lang="fi-FI" dirty="0"/>
              <a:t>Kuluttajien luottamus kohentunut, </a:t>
            </a:r>
            <a:r>
              <a:rPr lang="fi-FI"/>
              <a:t>mutta on edelleen </a:t>
            </a:r>
            <a:r>
              <a:rPr lang="fi-FI" dirty="0"/>
              <a:t>poikkeuksellisen heikolla tasolla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</p:txBody>
      </p:sp>
      <p:graphicFrame>
        <p:nvGraphicFramePr>
          <p:cNvPr id="11" name="Sisällön paikkamerkki 10">
            <a:extLst>
              <a:ext uri="{FF2B5EF4-FFF2-40B4-BE49-F238E27FC236}">
                <a16:creationId xmlns:a16="http://schemas.microsoft.com/office/drawing/2014/main" id="{6D8D58D6-B048-4979-BF7C-ECF03970FDFE}"/>
              </a:ext>
            </a:extLst>
          </p:cNvPr>
          <p:cNvGraphicFramePr>
            <a:graphicFrameLocks noGrp="1" noChangeAspect="1"/>
          </p:cNvGraphicFramePr>
          <p:nvPr>
            <p:ph sz="quarter" idx="17"/>
          </p:nvPr>
        </p:nvGraphicFramePr>
        <p:xfrm>
          <a:off x="392113" y="1106488"/>
          <a:ext cx="8369300" cy="353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2" imgW="13193184" imgH="5572640" progId="Mbnd.mbnd">
                  <p:embed/>
                </p:oleObj>
              </mc:Choice>
              <mc:Fallback>
                <p:oleObj name="Macrobond document" r:id="rId2" imgW="13193184" imgH="5572640" progId="Mbnd.mbnd">
                  <p:embed/>
                  <p:pic>
                    <p:nvPicPr>
                      <p:cNvPr id="11" name="Sisällön paikkamerkki 10">
                        <a:extLst>
                          <a:ext uri="{FF2B5EF4-FFF2-40B4-BE49-F238E27FC236}">
                            <a16:creationId xmlns:a16="http://schemas.microsoft.com/office/drawing/2014/main" id="{6D8D58D6-B048-4979-BF7C-ECF03970FD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2113" y="1106488"/>
                        <a:ext cx="8369300" cy="353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815DB812-F904-48F1-9852-B67975901CAC}"/>
              </a:ext>
            </a:extLst>
          </p:cNvPr>
          <p:cNvSpPr txBox="1"/>
          <p:nvPr/>
        </p:nvSpPr>
        <p:spPr>
          <a:xfrm>
            <a:off x="740381" y="989109"/>
            <a:ext cx="3816424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050" spc="-40" dirty="0"/>
              <a:t>Kuluttajien luottamus Suomessa, saldoluku</a:t>
            </a:r>
          </a:p>
        </p:txBody>
      </p:sp>
    </p:spTree>
    <p:extLst>
      <p:ext uri="{BB962C8B-B14F-4D97-AF65-F5344CB8AC3E}">
        <p14:creationId xmlns:p14="http://schemas.microsoft.com/office/powerpoint/2010/main" val="400271087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4BB0440D-C81A-46A2-A992-15D38EB509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4103" y="1995686"/>
            <a:ext cx="7935794" cy="28824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Teollisuus ja </a:t>
            </a:r>
            <a:r>
              <a:rPr lang="fi-FI" dirty="0" err="1"/>
              <a:t>teknologiateollisuus</a:t>
            </a:r>
            <a:r>
              <a:rPr lang="fi-FI" dirty="0"/>
              <a:t> Suomessa</a:t>
            </a:r>
            <a:endParaRPr lang="fi-FI" sz="1600" dirty="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</a:pPr>
            <a:endParaRPr lang="fi-FI" sz="1200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9FB9D53A-29BA-4917-A69D-C33A4A72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2D1770-AB6E-4312-B195-7F88B9AFA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0D0A-99B9-48FE-8B08-047EE10ADBDA}" type="datetime1">
              <a:rPr lang="fi-FI" smtClean="0"/>
              <a:t>8.2.2023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AADB30-7758-4072-A27D-92205D01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316750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dirty="0"/>
              <a:t>Teollisuustuotannon määrä kääntynyt Suomessa laskuun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4462630" cy="165163"/>
          </a:xfrm>
        </p:spPr>
        <p:txBody>
          <a:bodyPr/>
          <a:lstStyle/>
          <a:p>
            <a:r>
              <a:rPr lang="fi-FI"/>
              <a:t>*) Pl. tietotekniikka-ala ja suunnittelu- ja konsultointiala</a:t>
            </a:r>
          </a:p>
          <a:p>
            <a:r>
              <a:rPr lang="fi-FI"/>
              <a:t>Kausipuhdistetut teollisuustuotannon volyymi-indeksit</a:t>
            </a:r>
          </a:p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  <a:p>
            <a:endParaRPr lang="fi-FI"/>
          </a:p>
        </p:txBody>
      </p:sp>
      <p:graphicFrame>
        <p:nvGraphicFramePr>
          <p:cNvPr id="18" name="Sisällön paikkamerkki 17">
            <a:extLst>
              <a:ext uri="{FF2B5EF4-FFF2-40B4-BE49-F238E27FC236}">
                <a16:creationId xmlns:a16="http://schemas.microsoft.com/office/drawing/2014/main" id="{5C0EBE92-AFAE-40A8-9E3C-F54339200160}"/>
              </a:ext>
            </a:extLst>
          </p:cNvPr>
          <p:cNvGraphicFramePr>
            <a:graphicFrameLocks noGrp="1" noChangeAspect="1"/>
          </p:cNvGraphicFramePr>
          <p:nvPr>
            <p:ph sz="quarter" idx="17"/>
          </p:nvPr>
        </p:nvGraphicFramePr>
        <p:xfrm>
          <a:off x="392113" y="1106488"/>
          <a:ext cx="8369300" cy="353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2" imgW="13193184" imgH="5572640" progId="Mbnd.mbnd">
                  <p:embed/>
                </p:oleObj>
              </mc:Choice>
              <mc:Fallback>
                <p:oleObj name="Macrobond document" r:id="rId2" imgW="13193184" imgH="5572640" progId="Mbnd.mbnd">
                  <p:embed/>
                  <p:pic>
                    <p:nvPicPr>
                      <p:cNvPr id="18" name="Sisällön paikkamerkki 17">
                        <a:extLst>
                          <a:ext uri="{FF2B5EF4-FFF2-40B4-BE49-F238E27FC236}">
                            <a16:creationId xmlns:a16="http://schemas.microsoft.com/office/drawing/2014/main" id="{5C0EBE92-AFAE-40A8-9E3C-F543392001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2113" y="1106488"/>
                        <a:ext cx="8369300" cy="353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5328159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 dirty="0"/>
              <a:t>Teknologiateollisuuden tuotannon määrä Suomessa teknologiateollisuuden päätoimialoilla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8.2.2023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>
          <a:xfrm>
            <a:off x="2334682" y="4727574"/>
            <a:ext cx="6060577" cy="165163"/>
          </a:xfrm>
        </p:spPr>
        <p:txBody>
          <a:bodyPr/>
          <a:lstStyle/>
          <a:p>
            <a:r>
              <a:rPr lang="fi-FI"/>
              <a:t>Kausipuhdistetut teollisuustuotannon volyymi-indeksit</a:t>
            </a:r>
          </a:p>
          <a:p>
            <a:r>
              <a:rPr lang="fi-FI"/>
              <a:t>Osuudet liikevaihdosta 2021: kone- ja metallituoteteollisuus 53 %, elektroniikka- ja sähköteollisuus 29 %, metallien jalostus 18 %</a:t>
            </a:r>
          </a:p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</p:txBody>
      </p:sp>
      <p:graphicFrame>
        <p:nvGraphicFramePr>
          <p:cNvPr id="11" name="Sisällön paikkamerkki 10">
            <a:extLst>
              <a:ext uri="{FF2B5EF4-FFF2-40B4-BE49-F238E27FC236}">
                <a16:creationId xmlns:a16="http://schemas.microsoft.com/office/drawing/2014/main" id="{3A4DDF37-D261-416F-B789-60D7BE706FAC}"/>
              </a:ext>
            </a:extLst>
          </p:cNvPr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948957906"/>
              </p:ext>
            </p:extLst>
          </p:nvPr>
        </p:nvGraphicFramePr>
        <p:xfrm>
          <a:off x="392113" y="1106488"/>
          <a:ext cx="8369300" cy="353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2" imgW="13193184" imgH="5572640" progId="Mbnd.mbnd">
                  <p:embed/>
                </p:oleObj>
              </mc:Choice>
              <mc:Fallback>
                <p:oleObj name="Macrobond document" r:id="rId2" imgW="13193184" imgH="5572640" progId="Mbnd.mbnd">
                  <p:embed/>
                  <p:pic>
                    <p:nvPicPr>
                      <p:cNvPr id="11" name="Sisällön paikkamerkki 10">
                        <a:extLst>
                          <a:ext uri="{FF2B5EF4-FFF2-40B4-BE49-F238E27FC236}">
                            <a16:creationId xmlns:a16="http://schemas.microsoft.com/office/drawing/2014/main" id="{3A4DDF37-D261-416F-B789-60D7BE706F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2113" y="1106488"/>
                        <a:ext cx="8369300" cy="353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0371092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knologiateollisuus_masterdia">
  <a:themeElements>
    <a:clrScheme name="Teknologiateollisuus">
      <a:dk1>
        <a:srgbClr val="29282E"/>
      </a:dk1>
      <a:lt1>
        <a:srgbClr val="FFFFFF"/>
      </a:lt1>
      <a:dk2>
        <a:srgbClr val="29282E"/>
      </a:dk2>
      <a:lt2>
        <a:srgbClr val="FFFFFF"/>
      </a:lt2>
      <a:accent1>
        <a:srgbClr val="0070C0"/>
      </a:accent1>
      <a:accent2>
        <a:srgbClr val="FF00B8"/>
      </a:accent2>
      <a:accent3>
        <a:srgbClr val="85E869"/>
      </a:accent3>
      <a:accent4>
        <a:srgbClr val="FF805C"/>
      </a:accent4>
      <a:accent5>
        <a:srgbClr val="8A0FA6"/>
      </a:accent5>
      <a:accent6>
        <a:srgbClr val="FFFF00"/>
      </a:accent6>
      <a:hlink>
        <a:srgbClr val="0ACFCF"/>
      </a:hlink>
      <a:folHlink>
        <a:srgbClr val="0ACFCF"/>
      </a:folHlink>
    </a:clrScheme>
    <a:fontScheme name="Teknologiateollisuu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spc="-4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kno_FI_2016" id="{20EA1341-EE32-433B-BC03-FE23A0136C67}" vid="{91854BC2-7349-49C3-92B6-AE41D831AB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4015653-d442-4718-8e0e-140bab151380">
      <UserInfo>
        <DisplayName>Forsman Daniel</DisplayName>
        <AccountId>38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54E2ACC82FC5948B3BC53EE2688E412" ma:contentTypeVersion="11" ma:contentTypeDescription="Luo uusi asiakirja." ma:contentTypeScope="" ma:versionID="5fda56d5065e715db5d1a84803b3c218">
  <xsd:schema xmlns:xsd="http://www.w3.org/2001/XMLSchema" xmlns:xs="http://www.w3.org/2001/XMLSchema" xmlns:p="http://schemas.microsoft.com/office/2006/metadata/properties" xmlns:ns3="18888a3a-9613-4736-b8cf-f212d38d32e5" xmlns:ns4="f4015653-d442-4718-8e0e-140bab151380" targetNamespace="http://schemas.microsoft.com/office/2006/metadata/properties" ma:root="true" ma:fieldsID="03e223eeee9631e49b4eb743440104a7" ns3:_="" ns4:_="">
    <xsd:import namespace="18888a3a-9613-4736-b8cf-f212d38d32e5"/>
    <xsd:import namespace="f4015653-d442-4718-8e0e-140bab1513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88a3a-9613-4736-b8cf-f212d38d32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015653-d442-4718-8e0e-140bab15138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3AC004-C085-4D53-BC3A-BFB6D15CF169}">
  <ds:schemaRefs>
    <ds:schemaRef ds:uri="http://purl.org/dc/elements/1.1/"/>
    <ds:schemaRef ds:uri="http://schemas.microsoft.com/office/2006/documentManagement/types"/>
    <ds:schemaRef ds:uri="http://www.w3.org/XML/1998/namespace"/>
    <ds:schemaRef ds:uri="18888a3a-9613-4736-b8cf-f212d38d32e5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f4015653-d442-4718-8e0e-140bab151380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159B844-F195-4D26-97DD-6E2B728D2A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A2ECDA-83CE-4AD3-BC65-9F6821763B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88a3a-9613-4736-b8cf-f212d38d32e5"/>
    <ds:schemaRef ds:uri="f4015653-d442-4718-8e0e-140bab1513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17636</TotalTime>
  <Words>780</Words>
  <Application>Microsoft Office PowerPoint</Application>
  <PresentationFormat>Näytössä katseltava esitys (16:9)</PresentationFormat>
  <Paragraphs>249</Paragraphs>
  <Slides>18</Slides>
  <Notes>7</Notes>
  <HiddenSlides>0</HiddenSlides>
  <MMClips>0</MMClips>
  <ScaleCrop>false</ScaleCrop>
  <HeadingPairs>
    <vt:vector size="8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2" baseType="lpstr">
      <vt:lpstr>Arial</vt:lpstr>
      <vt:lpstr>Verdana</vt:lpstr>
      <vt:lpstr>Teknologiateollisuus_masterdia</vt:lpstr>
      <vt:lpstr>Macrobond document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Rautaporras Petteri</dc:creator>
  <cp:keywords>Teknologiateollisuus_FI</cp:keywords>
  <cp:lastModifiedBy>Kaijomaa Helvi</cp:lastModifiedBy>
  <cp:revision>139</cp:revision>
  <cp:lastPrinted>2016-06-09T07:47:11Z</cp:lastPrinted>
  <dcterms:created xsi:type="dcterms:W3CDTF">2019-10-17T09:08:24Z</dcterms:created>
  <dcterms:modified xsi:type="dcterms:W3CDTF">2023-02-08T13:33:21Z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482.21.02.003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Tekno_fi.potx</vt:lpwstr>
  </property>
  <property fmtid="{D5CDD505-2E9C-101B-9397-08002B2CF9AE}" pid="6" name="dvDefinition">
    <vt:lpwstr>23 (dd_default.xml)</vt:lpwstr>
  </property>
  <property fmtid="{D5CDD505-2E9C-101B-9397-08002B2CF9AE}" pid="7" name="dvDefinitionID">
    <vt:lpwstr>23</vt:lpwstr>
  </property>
  <property fmtid="{D5CDD505-2E9C-101B-9397-08002B2CF9AE}" pid="8" name="dvContentFile">
    <vt:lpwstr>dd_default.xml</vt:lpwstr>
  </property>
  <property fmtid="{D5CDD505-2E9C-101B-9397-08002B2CF9AE}" pid="9" name="dvGlobalVerID">
    <vt:lpwstr>482.90.02.003</vt:lpwstr>
  </property>
  <property fmtid="{D5CDD505-2E9C-101B-9397-08002B2CF9AE}" pid="10" name="dvDefinitionVersion">
    <vt:lpwstr>2.1 / 22.1.2015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4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/>
  </property>
  <property fmtid="{D5CDD505-2E9C-101B-9397-08002B2CF9AE}" pid="21" name="dvSite">
    <vt:lpwstr/>
  </property>
  <property fmtid="{D5CDD505-2E9C-101B-9397-08002B2CF9AE}" pid="22" name="dvNumbering">
    <vt:lpwstr>0</vt:lpwstr>
  </property>
  <property fmtid="{D5CDD505-2E9C-101B-9397-08002B2CF9AE}" pid="23" name="dvDUname">
    <vt:lpwstr>Nora Elers</vt:lpwstr>
  </property>
  <property fmtid="{D5CDD505-2E9C-101B-9397-08002B2CF9AE}" pid="24" name="dvDUdepartment">
    <vt:lpwstr/>
  </property>
  <property fmtid="{D5CDD505-2E9C-101B-9397-08002B2CF9AE}" pid="25" name="dvLogoExist">
    <vt:lpwstr>0</vt:lpwstr>
  </property>
  <property fmtid="{D5CDD505-2E9C-101B-9397-08002B2CF9AE}" pid="26" name="dvCurrentlogo">
    <vt:lpwstr/>
  </property>
  <property fmtid="{D5CDD505-2E9C-101B-9397-08002B2CF9AE}" pid="27" name="ContentTypeId">
    <vt:lpwstr>0x010100B54E2ACC82FC5948B3BC53EE2688E412</vt:lpwstr>
  </property>
  <property fmtid="{D5CDD505-2E9C-101B-9397-08002B2CF9AE}" pid="28" name="TyoryhmanNimi">
    <vt:lpwstr>Talous ja tilastot</vt:lpwstr>
  </property>
</Properties>
</file>