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1066" r:id="rId6"/>
    <p:sldId id="1036" r:id="rId7"/>
    <p:sldId id="1052" r:id="rId8"/>
    <p:sldId id="1034" r:id="rId9"/>
    <p:sldId id="1057" r:id="rId10"/>
    <p:sldId id="1053" r:id="rId11"/>
    <p:sldId id="1061" r:id="rId12"/>
    <p:sldId id="1064" r:id="rId13"/>
    <p:sldId id="1059" r:id="rId14"/>
    <p:sldId id="1065" r:id="rId15"/>
    <p:sldId id="1067" r:id="rId16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0000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09" autoAdjust="0"/>
  </p:normalViewPr>
  <p:slideViewPr>
    <p:cSldViewPr showGuides="1">
      <p:cViewPr varScale="1">
        <p:scale>
          <a:sx n="84" d="100"/>
          <a:sy n="84" d="100"/>
        </p:scale>
        <p:origin x="732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0327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0B3B4-F971-4AD3-B530-DE860EFC07D2}" type="slidenum">
              <a:rPr kumimoji="0" lang="fi-FI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267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20.9.2021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20.9.2021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20.9.2021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20.9.2021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20.9.2021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20.9.2021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20.9.2021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20.9.2021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20.9.2021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20.9.2021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20.9.2021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20.9.2021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20.9.2021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20.9.2021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20.9.2021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20.9.2021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20.9.2021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20.9.2021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20.9.2021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20.9.2021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20.9.2021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20.9.2021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20.9.2021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20.9.2021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20.9.2021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20.9.2021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20.9.2021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20.9.2021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24858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F50E45C-74A8-4E6C-BA88-ADB96A1E6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A47479E-C14A-4C3B-97DB-9BCAF5806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AB61F-25F5-4BAC-AFD2-7CF6AA8759C3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20.9.2021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AB160B5-D124-48DB-9100-6A671820F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31A9748-7CB5-4049-BB84-C71176C8ADEE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pPr marL="364500" indent="-342900">
              <a:buFont typeface="+mj-lt"/>
              <a:buAutoNum type="arabicPeriod"/>
            </a:pPr>
            <a:r>
              <a:rPr lang="fi-FI" dirty="0"/>
              <a:t>Tekoälyn avulla tunnistettiin osaamisia ja niiden välisiä yhteyksiä Teknologiateollisuuden jäsenyritysten työpaikkailmoituksista.</a:t>
            </a:r>
          </a:p>
          <a:p>
            <a:pPr marL="364500" indent="-342900">
              <a:buFont typeface="+mj-lt"/>
              <a:buAutoNum type="arabicPeriod"/>
            </a:pPr>
            <a:r>
              <a:rPr lang="fi-FI" dirty="0"/>
              <a:t>Verkkokyselyssä yli 300 jäsenyritystä arvioi, kuinka tärkeitä tunnistetut osaamiset ovat tulevien vuosien liiketoiminnalle. Vastaajat myös täydensivät tekoälyn tuottamaa tietoa. </a:t>
            </a:r>
          </a:p>
          <a:p>
            <a:pPr marL="364500" indent="-342900">
              <a:buFont typeface="+mj-lt"/>
              <a:buAutoNum type="arabicPeriod"/>
            </a:pPr>
            <a:r>
              <a:rPr lang="fi-FI" dirty="0"/>
              <a:t>Ymmärrystä kärkiosaamisista syvennettiin analysoimalla niitä tutkimusjulkaisuista ja opinnäytetöistä tekoälyn avulla.</a:t>
            </a:r>
          </a:p>
          <a:p>
            <a:pPr marL="364500" indent="-342900">
              <a:buFont typeface="+mj-lt"/>
              <a:buAutoNum type="arabicPeriod"/>
            </a:pPr>
            <a:r>
              <a:rPr lang="fi-FI" dirty="0"/>
              <a:t>Yritykset arvioivat kyselyssä henkilöstömääränsä tulevaa kehitystä. Tieto yhdistettiin tilastoista ennakoituun eläköitymiseen ja näin muodostettiin arvio toimialan osaajien kokonaistarpeesta.</a:t>
            </a:r>
          </a:p>
          <a:p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281C389-2E78-4C0C-9EAE-790B73ADE3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Näin Osaamispulssi syntyi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750350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D601729-AF35-47D7-A341-A7F88BDDDC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Verkkosivusto osaamispulssi.fi kertoo tuoreimmat tiedot alan osaamistarpeista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A97C433-C1EE-4C8B-8A7F-D13D826D8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E23F453-85A7-4504-8986-29D11E45D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20.9.2021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D79B79A-F786-4FA8-8428-0004DF2F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551B27C6-0CFA-4BC9-A051-3D24C50B095E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1106714" y="1103313"/>
            <a:ext cx="6940096" cy="3541712"/>
          </a:xfrm>
        </p:spPr>
      </p:pic>
    </p:spTree>
    <p:extLst>
      <p:ext uri="{BB962C8B-B14F-4D97-AF65-F5344CB8AC3E}">
        <p14:creationId xmlns:p14="http://schemas.microsoft.com/office/powerpoint/2010/main" val="253813998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47167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1A32AA0-B9FC-4039-900F-9C70E6A766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Osaamispulssi 2021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725F2C4-E1FD-440E-BBEA-08DE522D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7C49BD7-E0AC-426E-A34F-697D519D4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20.9.2021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054FD6-1A40-45E7-930D-8341D615D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478556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76C0973B-5FEB-E449-A6E4-D4091CC388D7}"/>
              </a:ext>
            </a:extLst>
          </p:cNvPr>
          <p:cNvSpPr/>
          <p:nvPr/>
        </p:nvSpPr>
        <p:spPr bwMode="auto">
          <a:xfrm>
            <a:off x="8244000" y="282150"/>
            <a:ext cx="625967" cy="648000"/>
          </a:xfrm>
          <a:prstGeom prst="rect">
            <a:avLst/>
          </a:prstGeom>
          <a:solidFill>
            <a:srgbClr val="FF00B8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34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ECCB172-0422-3540-8748-E78F61178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D996384-F9AD-4649-88CD-1ED9778EB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807607"/>
            <a:ext cx="8082577" cy="3722034"/>
          </a:xfrm>
          <a:prstGeom prst="rect">
            <a:avLst/>
          </a:prstGeom>
        </p:spPr>
      </p:pic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ABEFA5BE-2A60-A44A-BD98-46C61D467A25}"/>
              </a:ext>
            </a:extLst>
          </p:cNvPr>
          <p:cNvSpPr txBox="1">
            <a:spLocks/>
          </p:cNvSpPr>
          <p:nvPr/>
        </p:nvSpPr>
        <p:spPr>
          <a:xfrm>
            <a:off x="467544" y="4727574"/>
            <a:ext cx="2971717" cy="165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80605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defRPr sz="700" kern="1200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9732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3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4459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anose="020B0604020202020204" pitchFamily="34" charset="0"/>
              <a:buChar char="•"/>
              <a:defRPr sz="105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67851" indent="-158400" algn="l" defTabSz="806052" rtl="0" eaLnBrk="1" latinLnBrk="0" hangingPunct="1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ClrTx/>
              <a:buSzPct val="125000"/>
              <a:buFont typeface="Arial" pitchFamily="34" charset="0"/>
              <a:buChar char="–"/>
              <a:defRPr sz="105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82718" indent="-158400" algn="l" defTabSz="806052" rtl="0" eaLnBrk="1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defRPr sz="1000" kern="1200" spc="-35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16640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9666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2694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5719" indent="-201515" algn="l" defTabSz="80605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60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Lähde: Teknologiateollisuuden osaajatarveselvitys, 2021</a:t>
            </a:r>
          </a:p>
        </p:txBody>
      </p:sp>
    </p:spTree>
    <p:extLst>
      <p:ext uri="{BB962C8B-B14F-4D97-AF65-F5344CB8AC3E}">
        <p14:creationId xmlns:p14="http://schemas.microsoft.com/office/powerpoint/2010/main" val="58995168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F0052150-2AC7-5C43-AE74-1DA1688385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92505"/>
          </a:xfrm>
        </p:spPr>
        <p:txBody>
          <a:bodyPr>
            <a:normAutofit/>
          </a:bodyPr>
          <a:lstStyle/>
          <a:p>
            <a:r>
              <a:rPr lang="fi-FI"/>
              <a:t>Korkeakoulutettujen osuus teknologia-alan henkilöstössä jatkaa kasvua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16647E66-DF03-0F45-B037-3D7DC826D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DA382EC2-9EBB-2946-A40E-0709BCD76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20.9.2021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CC20A114-6DA6-8949-A0BD-666609914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2BEDC9C7-0635-304E-BD46-4864A9EF3B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osaajatarveselvitys, 2021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6EBBA5AA-03A4-2343-95A1-B96F06583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49" y="1076914"/>
            <a:ext cx="7088746" cy="352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9609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F0052150-2AC7-5C43-AE74-1DA1688385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921448"/>
          </a:xfrm>
        </p:spPr>
        <p:txBody>
          <a:bodyPr>
            <a:normAutofit/>
          </a:bodyPr>
          <a:lstStyle/>
          <a:p>
            <a:r>
              <a:rPr lang="fi-FI"/>
              <a:t>74 % osaajatarpeesta kohdistuu tekniikan ja ICT:n aloille - vuosittainen vaje yli 2300 osaajaa</a:t>
            </a:r>
          </a:p>
          <a:p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4A7146B-9EB1-6240-8AE6-993392DF5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56" y="1288026"/>
            <a:ext cx="8375582" cy="3299948"/>
          </a:xfrm>
          <a:prstGeom prst="rect">
            <a:avLst/>
          </a:prstGeom>
        </p:spPr>
      </p:pic>
      <p:sp>
        <p:nvSpPr>
          <p:cNvPr id="16" name="Dian numeron paikkamerkki 1">
            <a:extLst>
              <a:ext uri="{FF2B5EF4-FFF2-40B4-BE49-F238E27FC236}">
                <a16:creationId xmlns:a16="http://schemas.microsoft.com/office/drawing/2014/main" id="{E1F44180-ACB0-F546-98ED-CACD25B36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</p:spPr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1AE451D3-EED0-C349-9B1D-AE4D69B756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20.9.2021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Alatunnisteen paikkamerkki 4">
            <a:extLst>
              <a:ext uri="{FF2B5EF4-FFF2-40B4-BE49-F238E27FC236}">
                <a16:creationId xmlns:a16="http://schemas.microsoft.com/office/drawing/2014/main" id="{402824C3-DA70-B349-B9C0-BE1EA1DB1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</a:p>
        </p:txBody>
      </p:sp>
      <p:sp>
        <p:nvSpPr>
          <p:cNvPr id="20" name="Tekstin paikkamerkki 14">
            <a:extLst>
              <a:ext uri="{FF2B5EF4-FFF2-40B4-BE49-F238E27FC236}">
                <a16:creationId xmlns:a16="http://schemas.microsoft.com/office/drawing/2014/main" id="{B13AFD6C-4E82-6843-BDFF-7E88CAF0E7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165163"/>
          </a:xfrm>
        </p:spPr>
        <p:txBody>
          <a:bodyPr/>
          <a:lstStyle/>
          <a:p>
            <a:r>
              <a:rPr lang="fi-FI"/>
              <a:t>Lähde: Teknologiateollisuuden osaajatarveselvitys, 2021</a:t>
            </a:r>
          </a:p>
        </p:txBody>
      </p:sp>
    </p:spTree>
    <p:extLst>
      <p:ext uri="{BB962C8B-B14F-4D97-AF65-F5344CB8AC3E}">
        <p14:creationId xmlns:p14="http://schemas.microsoft.com/office/powerpoint/2010/main" val="110530402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4135C30-E850-4FFD-86F5-7183B2C2A3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87 % yrityksistä on kiinnostunut rekrytoimaan kansainvälisiä osaajia neljän vuoden sisällä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DFA64B4-7188-4725-9223-B18AC0538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E97CA3E-6ED7-4DB6-BC21-2E55B45C5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20.9.2021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478311-3ECA-483E-8529-0A920532D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</a:p>
        </p:txBody>
      </p:sp>
      <p:sp>
        <p:nvSpPr>
          <p:cNvPr id="9" name="Tekstin paikkamerkki 14">
            <a:extLst>
              <a:ext uri="{FF2B5EF4-FFF2-40B4-BE49-F238E27FC236}">
                <a16:creationId xmlns:a16="http://schemas.microsoft.com/office/drawing/2014/main" id="{6442DDF3-3EB3-4657-A179-029D04F8A6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2971717" cy="165163"/>
          </a:xfrm>
        </p:spPr>
        <p:txBody>
          <a:bodyPr/>
          <a:lstStyle/>
          <a:p>
            <a:r>
              <a:rPr lang="fi-FI"/>
              <a:t>Lähde: Teknologiateollisuuden osaajatarveselvitys, 2021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FEA196E2-30E3-4BAA-A795-F54083F11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" y="1555474"/>
            <a:ext cx="8019828" cy="3001480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1756C6FF-63E2-4F79-8971-74BC80764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80" y="1240650"/>
            <a:ext cx="5914112" cy="15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2559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A1D91C-5B82-481F-9C1E-84F40853D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3589991-C404-46F5-B442-99EAC655F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9AB61F-25F5-4BAC-AFD2-7CF6AA8759C3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20.9.2021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B16D6FE-D622-42D9-ADC9-7B3A5FA27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71C6077-4FED-4427-87F7-276E0259A1AF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1072800" y="1909720"/>
            <a:ext cx="7171200" cy="2567029"/>
          </a:xfrm>
        </p:spPr>
        <p:txBody>
          <a:bodyPr/>
          <a:lstStyle/>
          <a:p>
            <a:r>
              <a:rPr lang="fi-FI"/>
              <a:t>Kolme neljästä yrityksestä pitää </a:t>
            </a:r>
            <a:r>
              <a:rPr lang="fi-FI" b="1"/>
              <a:t>kykyä ja motivaatiota jatkuvaan oppimiseen</a:t>
            </a:r>
            <a:r>
              <a:rPr lang="fi-FI"/>
              <a:t> eniten merkitystään kasvattavana yleisenä taitona. Yleisistä taidoista korostuvat myös </a:t>
            </a:r>
            <a:r>
              <a:rPr lang="fi-FI" b="1"/>
              <a:t>asiakaslähtöisyys</a:t>
            </a:r>
            <a:r>
              <a:rPr lang="fi-FI"/>
              <a:t> ja </a:t>
            </a:r>
            <a:r>
              <a:rPr lang="fi-FI" b="1"/>
              <a:t>johtaminen</a:t>
            </a:r>
            <a:r>
              <a:rPr lang="fi-FI"/>
              <a:t>.</a:t>
            </a:r>
          </a:p>
          <a:p>
            <a:r>
              <a:rPr lang="fi-FI" b="1"/>
              <a:t>Digitalisaatio</a:t>
            </a:r>
            <a:r>
              <a:rPr lang="fi-FI"/>
              <a:t> näkyy työpaikkailmoitusten kärkiosaamisissa kaikilla päätoimialoilla. </a:t>
            </a:r>
          </a:p>
          <a:p>
            <a:r>
              <a:rPr lang="fi-FI" b="1"/>
              <a:t>Vähähiilisyys- ja kiertotalousosaamisten merkitys kasvaa </a:t>
            </a:r>
            <a:r>
              <a:rPr lang="fi-FI"/>
              <a:t>tulevina vuosina. Neljännekselle yrityksistä ne ovat liiketoiminnan kannalta jo ensiarvoisen tärkeitä.</a:t>
            </a:r>
          </a:p>
          <a:p>
            <a:endParaRPr lang="fi-FI" sz="1600"/>
          </a:p>
          <a:p>
            <a:endParaRPr lang="fi-FI"/>
          </a:p>
          <a:p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95DC8E7-8D4E-4B03-A8FB-4363C25FD0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Jatkuvan oppimisen taidot ja digitalisaatio ovat tulevien vuosien kärkiosaamisia</a:t>
            </a:r>
          </a:p>
        </p:txBody>
      </p:sp>
    </p:spTree>
    <p:extLst>
      <p:ext uri="{BB962C8B-B14F-4D97-AF65-F5344CB8AC3E}">
        <p14:creationId xmlns:p14="http://schemas.microsoft.com/office/powerpoint/2010/main" val="224343544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71C1924-9248-4DED-A158-07A463A378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Digitalisaation osaamistarpeet ovat monipuolisia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6720B77-5649-487B-A2E7-D881598C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F453B0-85BB-4B8A-83E2-7D6F1322A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20.9.2021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B5BE6C-1E12-497F-A858-A38328682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</a:p>
        </p:txBody>
      </p:sp>
      <p:graphicFrame>
        <p:nvGraphicFramePr>
          <p:cNvPr id="8" name="Taulukko 8">
            <a:extLst>
              <a:ext uri="{FF2B5EF4-FFF2-40B4-BE49-F238E27FC236}">
                <a16:creationId xmlns:a16="http://schemas.microsoft.com/office/drawing/2014/main" id="{CF3FC57B-F573-4F0C-A95F-D14024874F79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381000" y="1103313"/>
          <a:ext cx="8391524" cy="3155316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799170">
                  <a:extLst>
                    <a:ext uri="{9D8B030D-6E8A-4147-A177-3AD203B41FA5}">
                      <a16:colId xmlns:a16="http://schemas.microsoft.com/office/drawing/2014/main" val="3247784374"/>
                    </a:ext>
                  </a:extLst>
                </a:gridCol>
                <a:gridCol w="5592354">
                  <a:extLst>
                    <a:ext uri="{9D8B030D-6E8A-4147-A177-3AD203B41FA5}">
                      <a16:colId xmlns:a16="http://schemas.microsoft.com/office/drawing/2014/main" val="37614958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Liiketoiminnan kehittäminen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b="0">
                          <a:solidFill>
                            <a:schemeClr val="tx1"/>
                          </a:solidFill>
                        </a:rPr>
                        <a:t>strateginen uudistuminen, digitaaliset liiketoimintamallit, prosessien kehittäminen, digitalisaatio kestävän kasvun tukena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760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806052" rtl="0" eaLnBrk="1" latinLnBrk="0" hangingPunct="1"/>
                      <a:r>
                        <a:rPr lang="fi-FI" sz="1587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Ohjelmisto-osaaminen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>
                          <a:solidFill>
                            <a:schemeClr val="tx1"/>
                          </a:solidFill>
                        </a:rPr>
                        <a:t>ohjelmistosuunnittelu, ohjelmistokehitys, ohjelmistotuotanto, ohjelmointi, ohjelmistorobotiikka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78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806052" rtl="0" eaLnBrk="1" latinLnBrk="0" hangingPunct="1"/>
                      <a:r>
                        <a:rPr lang="fi-FI" sz="1587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Dataosaaminen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>
                          <a:solidFill>
                            <a:schemeClr val="tx1"/>
                          </a:solidFill>
                        </a:rPr>
                        <a:t>datan kerääminen ja tuottaminen, datan analysointi ja hyödyntäminen, datan varastointi, datan hallinta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697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806052" rtl="0" eaLnBrk="1" latinLnBrk="0" hangingPunct="1"/>
                      <a:r>
                        <a:rPr lang="fi-FI" sz="1587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Tekoäly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>
                          <a:solidFill>
                            <a:schemeClr val="tx1"/>
                          </a:solidFill>
                        </a:rPr>
                        <a:t>koneoppiminen, dataosaaminen, luonnollisen kielen käsittely, robotiikka, supertietokoneet, suurteholaskenta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577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806052" rtl="0" eaLnBrk="1" latinLnBrk="0" hangingPunct="1"/>
                      <a:r>
                        <a:rPr lang="fi-FI" sz="1587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Tietoturva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hallinnollinen ja tekninen osaaminen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63838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7F54530-481A-44DB-B5EE-5B88A8280F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osaajatarveselvitys, 2021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65238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71C1924-9248-4DED-A158-07A463A378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Kestävä kasvu edellyttää sekä teknistä että liiketoimintaosaamista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6720B77-5649-487B-A2E7-D881598C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F453B0-85BB-4B8A-83E2-7D6F1322A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20.9.2021</a:t>
            </a:fld>
            <a:endParaRPr kumimoji="0" lang="fi-FI" sz="700" b="0" i="0" u="none" strike="noStrike" kern="1200" cap="none" spc="0" normalizeH="0" baseline="0" noProof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B5BE6C-1E12-497F-A858-A38328682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</a:p>
        </p:txBody>
      </p:sp>
      <p:graphicFrame>
        <p:nvGraphicFramePr>
          <p:cNvPr id="8" name="Taulukko 8">
            <a:extLst>
              <a:ext uri="{FF2B5EF4-FFF2-40B4-BE49-F238E27FC236}">
                <a16:creationId xmlns:a16="http://schemas.microsoft.com/office/drawing/2014/main" id="{CF3FC57B-F573-4F0C-A95F-D14024874F79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381000" y="1103313"/>
          <a:ext cx="8391524" cy="326822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799170">
                  <a:extLst>
                    <a:ext uri="{9D8B030D-6E8A-4147-A177-3AD203B41FA5}">
                      <a16:colId xmlns:a16="http://schemas.microsoft.com/office/drawing/2014/main" val="3247784374"/>
                    </a:ext>
                  </a:extLst>
                </a:gridCol>
                <a:gridCol w="5592354">
                  <a:extLst>
                    <a:ext uri="{9D8B030D-6E8A-4147-A177-3AD203B41FA5}">
                      <a16:colId xmlns:a16="http://schemas.microsoft.com/office/drawing/2014/main" val="37614958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Liiketoiminnan kehittäminen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b="0">
                          <a:solidFill>
                            <a:schemeClr val="tx1"/>
                          </a:solidFill>
                        </a:rPr>
                        <a:t>strateginen uudistuminen, muutosprojektit, prosessien kehittäminen, liiketoimintamallit, resurssien ja tuotannon hallinta, standardit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760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587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Vähähiilisyys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/>
                        <a:t>elinkaariajattelu, ympäristövaikutusten arviointi, jalanjälki- ja kädenjälkilaskenta, sähköistäminen, akkutekniikat, energian varastointi ja vetyteknologia</a:t>
                      </a:r>
                      <a:endParaRPr lang="fi-FI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78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806052" rtl="0" eaLnBrk="1" latinLnBrk="0" hangingPunct="1"/>
                      <a:r>
                        <a:rPr lang="fi-FI" sz="1587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Kiertotalous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>
                          <a:solidFill>
                            <a:schemeClr val="tx1"/>
                          </a:solidFill>
                        </a:rPr>
                        <a:t>liiketoimintamallit, elinkaariajattelu, suunnitteluosaaminen, materiaali- ja valmistustekniikka, materiaalivirtojen hallinta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697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806052" rtl="0" eaLnBrk="1" latinLnBrk="0" hangingPunct="1"/>
                      <a:r>
                        <a:rPr lang="fi-FI" sz="1587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Vetyteknologia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sähkön tuotanto ja varastointi, vedyn tuotanto, elektrolyyserit, tehoelektroniikka, vedyn kuljetus ja varastointi, polttokennot, power-to-X, konsultointi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638384"/>
                  </a:ext>
                </a:extLst>
              </a:tr>
            </a:tbl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7F54530-481A-44DB-B5EE-5B88A8280F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Teknologiateollisuuden osaajatarveselvitys, 2021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350499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86EB1A7570ED24D80E6FEB8494B63AD" ma:contentTypeVersion="13" ma:contentTypeDescription="Luo uusi asiakirja." ma:contentTypeScope="" ma:versionID="1d33d597c62951df3c1417765046266d">
  <xsd:schema xmlns:xsd="http://www.w3.org/2001/XMLSchema" xmlns:xs="http://www.w3.org/2001/XMLSchema" xmlns:p="http://schemas.microsoft.com/office/2006/metadata/properties" xmlns:ns2="d4d1e6b7-6f32-41db-80e2-2844fc4a300a" xmlns:ns3="6b6fdb44-2466-4fd2-a7ca-3364d963114c" targetNamespace="http://schemas.microsoft.com/office/2006/metadata/properties" ma:root="true" ma:fieldsID="9e1ab941b08c27c18e3f4cf5a646e8ec" ns2:_="" ns3:_="">
    <xsd:import namespace="d4d1e6b7-6f32-41db-80e2-2844fc4a300a"/>
    <xsd:import namespace="6b6fdb44-2466-4fd2-a7ca-3364d96311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1e6b7-6f32-41db-80e2-2844fc4a30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6fdb44-2466-4fd2-a7ca-3364d963114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55A23B-CC41-4125-B601-2E3CA84A9A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d1e6b7-6f32-41db-80e2-2844fc4a300a"/>
    <ds:schemaRef ds:uri="6b6fdb44-2466-4fd2-a7ca-3364d96311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76EEDB-5CE0-4418-9D4B-9D2EEBE36D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214F99-056A-484F-BD0F-8A42309AC66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6b6fdb44-2466-4fd2-a7ca-3364d963114c"/>
    <ds:schemaRef ds:uri="d4d1e6b7-6f32-41db-80e2-2844fc4a300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</TotalTime>
  <Words>381</Words>
  <Application>Microsoft Office PowerPoint</Application>
  <PresentationFormat>Näytössä katseltava esitys (16:9)</PresentationFormat>
  <Paragraphs>73</Paragraphs>
  <Slides>12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5" baseType="lpstr">
      <vt:lpstr>Arial</vt:lpstr>
      <vt:lpstr>Verdana</vt:lpstr>
      <vt:lpstr>Teknologiateollisuus_masterdia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Apajalahti Touko</dc:creator>
  <cp:keywords>Teknologiateollisuus_FI</cp:keywords>
  <cp:lastModifiedBy>Apajalahti Touko</cp:lastModifiedBy>
  <cp:revision>1</cp:revision>
  <cp:lastPrinted>2016-06-09T07:47:11Z</cp:lastPrinted>
  <dcterms:created xsi:type="dcterms:W3CDTF">2021-09-20T11:11:44Z</dcterms:created>
  <dcterms:modified xsi:type="dcterms:W3CDTF">2021-09-20T11:13:22Z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0x010100D86EB1A7570ED24D80E6FEB8494B63AD</vt:lpwstr>
  </property>
  <property fmtid="{D5CDD505-2E9C-101B-9397-08002B2CF9AE}" pid="28" name="TyoryhmanNimi">
    <vt:lpwstr>Uusi osaaminen</vt:lpwstr>
  </property>
</Properties>
</file>