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24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5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63.xml" ContentType="application/vnd.openxmlformats-officedocument.presentationml.tags+xml"/>
  <Override PartName="/ppt/tags/tag27.xml" ContentType="application/vnd.openxmlformats-officedocument.presentationml.tags+xml"/>
  <Override PartName="/ppt/tags/tag26.xml" ContentType="application/vnd.openxmlformats-officedocument.presentationml.tags+xml"/>
  <Override PartName="/ppt/tags/tag1.xml" ContentType="application/vnd.openxmlformats-officedocument.presentationml.tags+xml"/>
  <Override PartName="/ppt/tags/tag15.xml" ContentType="application/vnd.openxmlformats-officedocument.presentationml.tags+xml"/>
  <Override PartName="/ppt/tags/tag17.xml" ContentType="application/vnd.openxmlformats-officedocument.presentationml.tags+xml"/>
  <Override PartName="/ppt/tags/tag3.xml" ContentType="application/vnd.openxmlformats-officedocument.presentationml.tags+xml"/>
  <Override PartName="/ppt/tags/tag19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21.xml" ContentType="application/vnd.openxmlformats-officedocument.presentationml.tags+xml"/>
  <Override PartName="/ppt/tags/tag1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16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23.xml" ContentType="application/vnd.openxmlformats-officedocument.presentationml.tags+xml"/>
  <Override PartName="/ppt/tags/tag22.xml" ContentType="application/vnd.openxmlformats-officedocument.presentationml.tags+xml"/>
  <Override PartName="/ppt/tags/tag12.xml" ContentType="application/vnd.openxmlformats-officedocument.presentationml.tags+xml"/>
  <Override PartName="/ppt/tags/tag64.xml" ContentType="application/vnd.openxmlformats-officedocument.presentationml.tags+xml"/>
  <Override PartName="/ppt/tags/tag29.xml" ContentType="application/vnd.openxmlformats-officedocument.presentationml.tags+xml"/>
  <Override PartName="/ppt/tags/tag78.xml" ContentType="application/vnd.openxmlformats-officedocument.presentationml.tags+xml"/>
  <Override PartName="/ppt/tags/tag77.xml" ContentType="application/vnd.openxmlformats-officedocument.presentationml.tags+xml"/>
  <Override PartName="/ppt/tags/tag7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79.xml" ContentType="application/vnd.openxmlformats-officedocument.presentationml.tags+xml"/>
  <Override PartName="/ppt/tags/tag56.xml" ContentType="application/vnd.openxmlformats-officedocument.presentationml.tags+xml"/>
  <Override PartName="/ppt/tags/tag80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81.xml" ContentType="application/vnd.openxmlformats-officedocument.presentationml.tags+xml"/>
  <Override PartName="/ppt/tags/tag75.xml" ContentType="application/vnd.openxmlformats-officedocument.presentationml.tags+xml"/>
  <Override PartName="/ppt/tags/tag74.xml" ContentType="application/vnd.openxmlformats-officedocument.presentationml.tags+xml"/>
  <Override PartName="/ppt/tags/tag73.xml" ContentType="application/vnd.openxmlformats-officedocument.presentationml.tags+xml"/>
  <Override PartName="/ppt/tags/tag62.xml" ContentType="application/vnd.openxmlformats-officedocument.presentationml.tags+xml"/>
  <Override PartName="/ppt/tags/tag68.xml" ContentType="application/vnd.openxmlformats-officedocument.presentationml.tags+xml"/>
  <Override PartName="/ppt/tags/tag67.xml" ContentType="application/vnd.openxmlformats-officedocument.presentationml.tags+xml"/>
  <Override PartName="/ppt/tags/tag66.xml" ContentType="application/vnd.openxmlformats-officedocument.presentationml.tags+xml"/>
  <Override PartName="/ppt/tags/tag65.xml" ContentType="application/vnd.openxmlformats-officedocument.presentationml.tags+xml"/>
  <Override PartName="/ppt/tags/tag61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72.xml" ContentType="application/vnd.openxmlformats-officedocument.presentationml.tags+xml"/>
  <Override PartName="/ppt/tags/tag71.xml" ContentType="application/vnd.openxmlformats-officedocument.presentationml.tags+xml"/>
  <Override PartName="/ppt/tags/tag52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36.xml" ContentType="application/vnd.openxmlformats-officedocument.presentationml.tags+xml"/>
  <Override PartName="/ppt/tags/tag35.xml" ContentType="application/vnd.openxmlformats-officedocument.presentationml.tags+xml"/>
  <Override PartName="/ppt/tags/tag34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85.xml" ContentType="application/vnd.openxmlformats-officedocument.presentationml.tags+xml"/>
  <Override PartName="/ppt/tags/tag84.xml" ContentType="application/vnd.openxmlformats-officedocument.presentationml.tags+xml"/>
  <Override PartName="/ppt/tags/tag51.xml" ContentType="application/vnd.openxmlformats-officedocument.presentationml.tags+xml"/>
  <Override PartName="/ppt/tags/tag86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app.xml" ContentType="application/vnd.openxmlformats-officedocument.extended-properties+xml"/>
  <Override PartName="/ppt/tags/tag28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  <p:sldMasterId id="2147483684" r:id="rId4"/>
  </p:sldMasterIdLst>
  <p:notesMasterIdLst>
    <p:notesMasterId r:id="rId11"/>
  </p:notesMasterIdLst>
  <p:sldIdLst>
    <p:sldId id="262" r:id="rId5"/>
    <p:sldId id="258" r:id="rId6"/>
    <p:sldId id="259" r:id="rId7"/>
    <p:sldId id="263" r:id="rId8"/>
    <p:sldId id="256" r:id="rId9"/>
    <p:sldId id="257" r:id="rId10"/>
  </p:sldIdLst>
  <p:sldSz cx="12192000" cy="6858000"/>
  <p:notesSz cx="6858000" cy="9144000"/>
  <p:custDataLst>
    <p:tags r:id="rId12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5DF9-8A39-44F8-A849-79432A21B7F9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9F443-831C-4A9F-B454-B2746BB6E9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51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F443-831C-4A9F-B454-B2746BB6E94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63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F443-831C-4A9F-B454-B2746BB6E9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073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F443-831C-4A9F-B454-B2746BB6E94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0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F443-831C-4A9F-B454-B2746BB6E94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720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F443-831C-4A9F-B454-B2746BB6E94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99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F443-831C-4A9F-B454-B2746BB6E94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69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1.xml"/><Relationship Id="rId7" Type="http://schemas.openxmlformats.org/officeDocument/2006/relationships/image" Target="../media/image3.png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3.xml"/><Relationship Id="rId7" Type="http://schemas.openxmlformats.org/officeDocument/2006/relationships/image" Target="../media/image6.png"/><Relationship Id="rId2" Type="http://schemas.openxmlformats.org/officeDocument/2006/relationships/tags" Target="../tags/tag3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5.xml"/><Relationship Id="rId7" Type="http://schemas.openxmlformats.org/officeDocument/2006/relationships/image" Target="../media/image6.png"/><Relationship Id="rId2" Type="http://schemas.openxmlformats.org/officeDocument/2006/relationships/tags" Target="../tags/tag3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7.xml"/><Relationship Id="rId7" Type="http://schemas.openxmlformats.org/officeDocument/2006/relationships/image" Target="../media/image3.png"/><Relationship Id="rId2" Type="http://schemas.openxmlformats.org/officeDocument/2006/relationships/tags" Target="../tags/tag3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9.xml"/><Relationship Id="rId7" Type="http://schemas.openxmlformats.org/officeDocument/2006/relationships/image" Target="../media/image6.png"/><Relationship Id="rId2" Type="http://schemas.openxmlformats.org/officeDocument/2006/relationships/tags" Target="../tags/tag3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7.xml"/><Relationship Id="rId7" Type="http://schemas.openxmlformats.org/officeDocument/2006/relationships/image" Target="../media/image3.png"/><Relationship Id="rId2" Type="http://schemas.openxmlformats.org/officeDocument/2006/relationships/tags" Target="../tags/tag4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5.emf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9.xml"/><Relationship Id="rId7" Type="http://schemas.openxmlformats.org/officeDocument/2006/relationships/image" Target="../media/image6.png"/><Relationship Id="rId2" Type="http://schemas.openxmlformats.org/officeDocument/2006/relationships/tags" Target="../tags/tag48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1.xml"/><Relationship Id="rId7" Type="http://schemas.openxmlformats.org/officeDocument/2006/relationships/image" Target="../media/image6.png"/><Relationship Id="rId2" Type="http://schemas.openxmlformats.org/officeDocument/2006/relationships/tags" Target="../tags/tag50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5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3.xml"/><Relationship Id="rId7" Type="http://schemas.openxmlformats.org/officeDocument/2006/relationships/image" Target="../media/image3.png"/><Relationship Id="rId2" Type="http://schemas.openxmlformats.org/officeDocument/2006/relationships/tags" Target="../tags/tag5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5.xml"/><Relationship Id="rId7" Type="http://schemas.openxmlformats.org/officeDocument/2006/relationships/image" Target="../media/image6.png"/><Relationship Id="rId2" Type="http://schemas.openxmlformats.org/officeDocument/2006/relationships/tags" Target="../tags/tag5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7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jpe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6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8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9.bin"/><Relationship Id="rId4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1.bin"/><Relationship Id="rId4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2.bin"/><Relationship Id="rId4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66.xml"/><Relationship Id="rId7" Type="http://schemas.openxmlformats.org/officeDocument/2006/relationships/image" Target="../media/image3.png"/><Relationship Id="rId2" Type="http://schemas.openxmlformats.org/officeDocument/2006/relationships/tags" Target="../tags/tag65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3.bin"/><Relationship Id="rId4" Type="http://schemas.openxmlformats.org/officeDocument/2006/relationships/slideMaster" Target="../slideMasters/slideMaster4.xml"/><Relationship Id="rId9" Type="http://schemas.openxmlformats.org/officeDocument/2006/relationships/image" Target="../media/image5.emf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68.xml"/><Relationship Id="rId7" Type="http://schemas.openxmlformats.org/officeDocument/2006/relationships/image" Target="../media/image6.png"/><Relationship Id="rId2" Type="http://schemas.openxmlformats.org/officeDocument/2006/relationships/tags" Target="../tags/tag67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4.bin"/><Relationship Id="rId4" Type="http://schemas.openxmlformats.org/officeDocument/2006/relationships/slideMaster" Target="../slideMasters/slideMaster4.xml"/><Relationship Id="rId9" Type="http://schemas.openxmlformats.org/officeDocument/2006/relationships/image" Target="../media/image11.emf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0.xml"/><Relationship Id="rId7" Type="http://schemas.openxmlformats.org/officeDocument/2006/relationships/image" Target="../media/image6.png"/><Relationship Id="rId2" Type="http://schemas.openxmlformats.org/officeDocument/2006/relationships/tags" Target="../tags/tag69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5.bin"/><Relationship Id="rId4" Type="http://schemas.openxmlformats.org/officeDocument/2006/relationships/slideMaster" Target="../slideMasters/slideMaster4.xml"/><Relationship Id="rId9" Type="http://schemas.openxmlformats.org/officeDocument/2006/relationships/image" Target="../media/image11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emf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2.xml"/><Relationship Id="rId7" Type="http://schemas.openxmlformats.org/officeDocument/2006/relationships/image" Target="../media/image3.png"/><Relationship Id="rId2" Type="http://schemas.openxmlformats.org/officeDocument/2006/relationships/tags" Target="../tags/tag71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6.bin"/><Relationship Id="rId4" Type="http://schemas.openxmlformats.org/officeDocument/2006/relationships/slideMaster" Target="../slideMasters/slideMaster4.xml"/><Relationship Id="rId9" Type="http://schemas.openxmlformats.org/officeDocument/2006/relationships/image" Target="../media/image5.emf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4.xml"/><Relationship Id="rId7" Type="http://schemas.openxmlformats.org/officeDocument/2006/relationships/image" Target="../media/image6.png"/><Relationship Id="rId2" Type="http://schemas.openxmlformats.org/officeDocument/2006/relationships/tags" Target="../tags/tag73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7.bin"/><Relationship Id="rId4" Type="http://schemas.openxmlformats.org/officeDocument/2006/relationships/slideMaster" Target="../slideMasters/slideMaster4.xml"/><Relationship Id="rId9" Type="http://schemas.openxmlformats.org/officeDocument/2006/relationships/image" Target="../media/image1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75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38.bin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39.bin"/><Relationship Id="rId4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9C610B3-6426-47B1-8EB8-A979F6BABD5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10873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9C610B3-6426-47B1-8EB8-A979F6BABD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3D6A909-3BDB-4B43-A9A8-A8FC08C607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D110B-3CB1-44FB-BD8C-C5D375160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7EF98-C4F4-4531-B712-EF2C92CB1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57AC-C090-4AF5-980C-969195B9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C643-DFCF-4FCD-A631-02BE29F1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FD6E9-4F8B-4BA0-AE56-BE4F0184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42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3AF39C1-177D-4002-A674-A18D073126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62171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3AF39C1-177D-4002-A674-A18D073126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1DFD9DE-7A3E-4CE5-9255-A4EE03B09C0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EC392-3F03-4658-AEAD-B547C1F4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0AF3B-001D-42CC-B3E2-3233D8015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94C73-0466-4831-81E5-6EAF2504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CAEBD-C38A-417F-BE1A-067C1EDE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CE357-78AA-4463-A3D0-E16AD7CD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49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EC2A957-A5F1-4979-9E92-35543B1EA1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8965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EC2A957-A5F1-4979-9E92-35543B1EA1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B89E990A-64C5-4657-A426-E62843EC78E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70FEE-11B8-448C-84CE-4420C002E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E7EFA-893B-4EAB-AE25-14A3BB232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69FF-B9EC-460D-BF78-76CB14B7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D02CA-8BC6-432B-92C1-4FBC347B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92710-579A-4375-804B-53E031B5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359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FD7C111-96B2-403B-87AA-408922E685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219008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FD7C111-96B2-403B-87AA-408922E685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07BD76F-A020-428A-81DE-BA45F40EC79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551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82D1679-EB1E-44A1-BE43-35BB1FF29C5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64977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82D1679-EB1E-44A1-BE43-35BB1FF29C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67DE9D48-0C9E-4FE1-BF4F-CD506816389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74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A9BC4DD-436B-4657-A355-8D8F5077E8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1460660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A9BC4DD-436B-4657-A355-8D8F5077E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BF41907-0B3E-4388-A038-B407F498206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05158-4B5F-4E5B-AC9A-FCFA4EE4C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8CF524-8509-41DB-8744-468731A7CF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rgbClr val="91919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EBA20F-5859-4718-898F-8A21C03489D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C9A262-9477-4B56-97EA-5EFAC0EAD8B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EACED2-C9E5-4041-8D12-75F4B735A944}"/>
              </a:ext>
            </a:extLst>
          </p:cNvPr>
          <p:cNvPicPr/>
          <p:nvPr userDrawn="1"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5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FD970A4-BBA9-4381-83A7-2DF60258469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529878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FD970A4-BBA9-4381-83A7-2DF6025846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78458A3-0244-4130-96C4-5C026DFAB87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25FA57-6CE1-4F53-999B-A8B3D1D279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879F4-352A-4E6D-9B8E-B7F492B2A962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E43ED46-20B3-4E74-9336-AA57A705F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DE9E9-E82B-4EAA-BDB5-C968189B8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F750-9C50-4FE3-BA6D-01F131BF81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3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51601E8-6289-49FF-907C-FA29F9D49A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588972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51601E8-6289-49FF-907C-FA29F9D49A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89F8C2B-E76E-4B1F-9D50-CB1FBFA904D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E7F9-07D7-4F83-8E36-D2ACA7B28BF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2CCB7-7215-4B1C-9577-BB6E5D612F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DFC49-820C-4843-8316-8134BBDE9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18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0123" y="356659"/>
            <a:ext cx="6950076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810125" y="1509184"/>
            <a:ext cx="6950075" cy="4800600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1800" y="448733"/>
            <a:ext cx="3744384" cy="586105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62816-9D72-4917-B724-78DF4D9A2778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591AC-5B70-497D-80EF-A8F0FC085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0354C-A423-4EB7-9EFB-25E90B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84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 eaLnBrk="1">
              <a:buFont typeface="Arial" panose="020B0604020202020204" pitchFamily="34" charset="0"/>
              <a:buChar char="•"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356659"/>
            <a:ext cx="5376003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31800" y="1509184"/>
            <a:ext cx="5376003" cy="4800136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197" y="356659"/>
            <a:ext cx="5376003" cy="59526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+mj-lt"/>
                <a:cs typeface="Arial Black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5D5-7517-4CAE-8C21-A8067B808E9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4BB020-7998-4B9B-A6D7-E34A0E478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43B4FB-B549-4E58-B63D-81FB9CD3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7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713A3FA-B378-40AD-8A73-ED65DECC07A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141358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713A3FA-B378-40AD-8A73-ED65DECC07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0F8A2B4-8D5F-41FE-B161-E2278A508E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53576" y="1700808"/>
            <a:ext cx="10206595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53576" y="2566591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53576" y="3430687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52574" y="4294783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52574" y="5158879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4E792E-A884-4646-BE66-C2265B56C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2BA08-0F15-4127-9B7E-C2346519FADF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775D09-0BFD-4922-A37B-24CA8693A5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DF5701-F839-4A71-9648-86AB00B5C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ADD9CAD-203B-4921-B7F1-BB3C17FC9D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73167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ADD9CAD-203B-4921-B7F1-BB3C17FC9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C377D94-6EAD-4870-BDE9-2C08839588F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49DF9-D5AF-405F-8373-EF7C0C04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E3BA-6CB1-4D67-BA72-24A5FB02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A8EF7-6561-4308-A59F-D288FB31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D94B5-229C-497C-84EA-FC9FFBF7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EB293-BCBB-411B-AFAD-14497831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369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5AC7767-249C-4E27-B2A5-7158FDECDA7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37718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5AC7767-249C-4E27-B2A5-7158FDECDA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AEC9636-63E9-4A66-B594-A2B922731AB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44053" y="1700808"/>
            <a:ext cx="102161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44053" y="2566591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44053" y="3430687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43051" y="4294783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43051" y="5158879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6653C2-E202-4527-BB0E-F1D16BD39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A1289-EA5F-4349-93CA-FB773BB24D6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24F47-8E2F-4724-B1CC-D101910F96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7DAD-F8E4-4695-836E-1B0799D4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54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522EAC-96F9-40C0-9FCD-10CBF8636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1" y="5413379"/>
            <a:ext cx="2996567" cy="5513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8F3D6C-EA79-4B32-953C-E2DD5AA8E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34" y="5220426"/>
            <a:ext cx="3210535" cy="888655"/>
          </a:xfrm>
          <a:prstGeom prst="rect">
            <a:avLst/>
          </a:prstGeom>
        </p:spPr>
      </p:pic>
      <p:pic>
        <p:nvPicPr>
          <p:cNvPr id="4098" name="Picture 2" descr="Image result for accenture strategy logo">
            <a:extLst>
              <a:ext uri="{FF2B5EF4-FFF2-40B4-BE49-F238E27FC236}">
                <a16:creationId xmlns:a16="http://schemas.microsoft.com/office/drawing/2014/main" id="{994264B5-A831-4E5D-9040-39D7DB280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7" b="29368"/>
          <a:stretch/>
        </p:blipFill>
        <p:spPr bwMode="auto">
          <a:xfrm>
            <a:off x="8485804" y="5220426"/>
            <a:ext cx="3079760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244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056A09C-2238-4292-B69B-9DDA2CE1399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0678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056A09C-2238-4292-B69B-9DDA2CE139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4746BE2-88DC-4D48-BD9D-FE7C8357FF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5998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9809250-9A1A-4D91-A918-24591579FA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46780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9809250-9A1A-4D91-A918-24591579FA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251DDA9-7C8F-4E78-A6A2-F8C95F3C87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7053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A9BC4DD-436B-4657-A355-8D8F5077E8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7662963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A9BC4DD-436B-4657-A355-8D8F5077E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BF41907-0B3E-4388-A038-B407F498206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CB7663-EDF1-4826-80F9-662143DD1C33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05158-4B5F-4E5B-AC9A-FCFA4EE4C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8CF524-8509-41DB-8744-468731A7CF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rgbClr val="91919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503FC3-7761-4E33-A7FC-78683E3803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BCB95A-6F90-4251-9E1F-DC0B9E6729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CE0CE0-2A72-414E-B85B-35C619BCFAE7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6971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60321F8-A183-483B-A825-F80A1C39F9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390204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60321F8-A183-483B-A825-F80A1C39F9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FE29E80-09B5-4913-A551-982463A9CA1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25FA57-6CE1-4F53-999B-A8B3D1D279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879F4-352A-4E6D-9B8E-B7F492B2A962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E43ED46-20B3-4E74-9336-AA57A705F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DE9E9-E82B-4EAA-BDB5-C968189B8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F750-9C50-4FE3-BA6D-01F131BF81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F675AD-8F9C-4A0A-A9D8-55071000A3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6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E945FF9-6676-4C4F-8F3D-E468390CDA6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2935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E945FF9-6676-4C4F-8F3D-E468390CDA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BB389D5-7569-4CC9-887A-8C6C1C9BB7D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E7F9-07D7-4F83-8E36-D2ACA7B28BF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2CCB7-7215-4B1C-9577-BB6E5D612F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DFC49-820C-4843-8316-8134BBDE9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0FBEB1-C358-462C-BE40-BEFA08BAF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96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0123" y="356659"/>
            <a:ext cx="6950076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810125" y="1509184"/>
            <a:ext cx="6950075" cy="4800600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1800" y="448733"/>
            <a:ext cx="3744384" cy="586105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62816-9D72-4917-B724-78DF4D9A2778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591AC-5B70-497D-80EF-A8F0FC085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0354C-A423-4EB7-9EFB-25E90B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919624-0FD7-40A9-8AFD-007288D0B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04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 eaLnBrk="1">
              <a:buFont typeface="Arial" panose="020B0604020202020204" pitchFamily="34" charset="0"/>
              <a:buChar char="•"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356659"/>
            <a:ext cx="5376003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31800" y="1509184"/>
            <a:ext cx="5376003" cy="4800136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197" y="356659"/>
            <a:ext cx="5376003" cy="59526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+mj-lt"/>
                <a:cs typeface="Arial Black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5D5-7517-4CAE-8C21-A8067B808E9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4BB020-7998-4B9B-A6D7-E34A0E478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43B4FB-B549-4E58-B63D-81FB9CD3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77137D-E2AC-4F54-997D-209CC1D61F4B}"/>
              </a:ext>
            </a:extLst>
          </p:cNvPr>
          <p:cNvPicPr/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34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8BE07CC-316A-45CE-A833-9131AD98B1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94541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8BE07CC-316A-45CE-A833-9131AD98B1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5215049-B846-4205-BA4C-CFED0500D45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53576" y="1700808"/>
            <a:ext cx="10206595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53576" y="2566591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53576" y="3430687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52574" y="4294783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52574" y="5158879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4E792E-A884-4646-BE66-C2265B56C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2BA08-0F15-4127-9B7E-C2346519FADF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775D09-0BFD-4922-A37B-24CA8693A5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DF5701-F839-4A71-9648-86AB00B5C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958CEA-4206-4F00-BB78-5230122061D0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4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BFD1D04-41D2-4629-90C2-A79466049EF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43702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BFD1D04-41D2-4629-90C2-A79466049E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19B47A47-BE29-400B-84AF-D3C74A251E3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5E39D-47C0-4528-B591-63845FD2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E4810-0079-433F-BAD0-730FD6D9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E1950-9F9B-4128-A387-5487A41E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F5A1D-EB26-408C-9B65-5608A118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39306-6B6B-4647-82F5-DD47B50E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077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86F6133-E75C-4437-9B60-4C2764EB13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11716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86F6133-E75C-4437-9B60-4C2764EB13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F550BD36-339F-4127-98B1-3B687A46AEB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44053" y="1700808"/>
            <a:ext cx="102161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44053" y="2566591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44053" y="3430687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43051" y="4294783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43051" y="5158879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6653C2-E202-4527-BB0E-F1D16BD39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A1289-EA5F-4349-93CA-FB773BB24D6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24F47-8E2F-4724-B1CC-D101910F96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7DAD-F8E4-4695-836E-1B0799D4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0C4F9D-B793-47DE-83EB-32F4EF0CA8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50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522EAC-96F9-40C0-9FCD-10CBF8636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1" y="5413379"/>
            <a:ext cx="2996567" cy="5513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8F3D6C-EA79-4B32-953C-E2DD5AA8E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34" y="5220426"/>
            <a:ext cx="3210535" cy="888655"/>
          </a:xfrm>
          <a:prstGeom prst="rect">
            <a:avLst/>
          </a:prstGeom>
        </p:spPr>
      </p:pic>
      <p:pic>
        <p:nvPicPr>
          <p:cNvPr id="4098" name="Picture 2" descr="Image result for accenture strategy logo">
            <a:extLst>
              <a:ext uri="{FF2B5EF4-FFF2-40B4-BE49-F238E27FC236}">
                <a16:creationId xmlns:a16="http://schemas.microsoft.com/office/drawing/2014/main" id="{994264B5-A831-4E5D-9040-39D7DB280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7" b="29368"/>
          <a:stretch/>
        </p:blipFill>
        <p:spPr bwMode="auto">
          <a:xfrm>
            <a:off x="8388628" y="5220426"/>
            <a:ext cx="3176937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474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75160587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4" imgW="425" imgH="426" progId="TCLayout.ActiveDocument.1">
                  <p:embed/>
                </p:oleObj>
              </mc:Choice>
              <mc:Fallback>
                <p:oleObj name="think-cell Slide" r:id="rId4" imgW="425" imgH="42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9438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6B93D7E-6B30-4A64-99F7-D04EB843DAE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0131308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5" imgW="381" imgH="381" progId="TCLayout.ActiveDocument.1">
                  <p:embed/>
                </p:oleObj>
              </mc:Choice>
              <mc:Fallback>
                <p:oleObj name="think-cell Slide" r:id="rId5" imgW="381" imgH="381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6B93D7E-6B30-4A64-99F7-D04EB843DA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93E2470-F13F-4A48-B293-B9107FD4613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C6DD9C-C6E3-484F-A67B-855AD8772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4554" y="6608686"/>
            <a:ext cx="770951" cy="1922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1pPr>
          </a:lstStyle>
          <a:p>
            <a:fld id="{0D558541-60C9-42A2-8392-FF12533A6B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9682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6C8EB0A-F6F5-4967-8082-81429FE6F1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79864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6C8EB0A-F6F5-4967-8082-81429FE6F1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9DD71D8-43D4-4F68-BC9D-CEE0BB92EBC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6041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802DD22-88B3-4808-B002-4FC9B1BFEC7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10067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802DD22-88B3-4808-B002-4FC9B1BFEC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D8D4241-0659-4126-9772-076E54FAAE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03224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A9BC4DD-436B-4657-A355-8D8F5077E8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17671221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A9BC4DD-436B-4657-A355-8D8F5077E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BF41907-0B3E-4388-A038-B407F498206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05158-4B5F-4E5B-AC9A-FCFA4EE4C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8CF524-8509-41DB-8744-468731A7CF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rgbClr val="91919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503FC3-7761-4E33-A7FC-78683E3803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BCB95A-6F90-4251-9E1F-DC0B9E6729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CE0CE0-2A72-414E-B85B-35C619BCFAE7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394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56A57E3-F52A-435D-990F-37E6520CD43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623590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56A57E3-F52A-435D-990F-37E6520CD4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9DD39CF5-DE6E-4D8A-8227-BB587E9BC48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25FA57-6CE1-4F53-999B-A8B3D1D279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879F4-352A-4E6D-9B8E-B7F492B2A962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E43ED46-20B3-4E74-9336-AA57A705F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DE9E9-E82B-4EAA-BDB5-C968189B8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F750-9C50-4FE3-BA6D-01F131BF81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F675AD-8F9C-4A0A-A9D8-55071000A3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25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1123B6D-0664-4BE7-8E8A-82C04D7874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14094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1123B6D-0664-4BE7-8E8A-82C04D7874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6E3AF14C-E894-4995-8F33-7B46DE896EF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E7F9-07D7-4F83-8E36-D2ACA7B28BF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2CCB7-7215-4B1C-9577-BB6E5D612F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DFC49-820C-4843-8316-8134BBDE9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0FBEB1-C358-462C-BE40-BEFA08BAF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438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0123" y="356659"/>
            <a:ext cx="6950076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810125" y="1509184"/>
            <a:ext cx="6950075" cy="4800600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1800" y="448733"/>
            <a:ext cx="3744384" cy="586105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62816-9D72-4917-B724-78DF4D9A2778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591AC-5B70-497D-80EF-A8F0FC085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0354C-A423-4EB7-9EFB-25E90B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919624-0FD7-40A9-8AFD-007288D0B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0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A39B09BE-9650-43D7-971D-6B91F3A3B52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66703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A39B09BE-9650-43D7-971D-6B91F3A3B5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76AD09DC-032A-42E6-AFF2-E751556C414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39F440-6EC8-4399-8C59-D0196E0D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ACAF6-18E5-4B47-9FB2-7D802794A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0B4C5-2224-4176-AB7C-61A54E42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52D51-81B6-4D26-A8EF-F02649A0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10124-0D51-41A1-8F5F-70365CC2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83B7B-75D3-4BE0-B446-7BDFC1D5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9138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 eaLnBrk="1">
              <a:buFont typeface="Arial" panose="020B0604020202020204" pitchFamily="34" charset="0"/>
              <a:buChar char="•"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356659"/>
            <a:ext cx="5376003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31800" y="1509184"/>
            <a:ext cx="5376003" cy="4800136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197" y="356659"/>
            <a:ext cx="5376003" cy="59526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+mj-lt"/>
                <a:cs typeface="Arial Black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5D5-7517-4CAE-8C21-A8067B808E9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4BB020-7998-4B9B-A6D7-E34A0E478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43B4FB-B549-4E58-B63D-81FB9CD3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77137D-E2AC-4F54-997D-209CC1D61F4B}"/>
              </a:ext>
            </a:extLst>
          </p:cNvPr>
          <p:cNvPicPr/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547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2D7A991-4CBC-4144-A329-9421500933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626096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2D7A991-4CBC-4144-A329-942150093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D8C73E7-DDB0-4723-A341-1F102B9A679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53576" y="1700808"/>
            <a:ext cx="10206595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53576" y="2566591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53576" y="3430687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52574" y="4294783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52574" y="5158879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4E792E-A884-4646-BE66-C2265B56C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2BA08-0F15-4127-9B7E-C2346519FADF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775D09-0BFD-4922-A37B-24CA8693A5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DF5701-F839-4A71-9648-86AB00B5C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958CEA-4206-4F00-BB78-5230122061D0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854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ABABE0-49BC-489D-B85B-B88D696BB58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60581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ABABE0-49BC-489D-B85B-B88D696BB5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A53E511-BFD6-48CD-920B-C49EA38CBF8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44053" y="1700808"/>
            <a:ext cx="102161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44053" y="2566591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44053" y="3430687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43051" y="4294783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43051" y="5158879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6653C2-E202-4527-BB0E-F1D16BD39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A1289-EA5F-4349-93CA-FB773BB24D6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24F47-8E2F-4724-B1CC-D101910F96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7DAD-F8E4-4695-836E-1B0799D4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0C4F9D-B793-47DE-83EB-32F4EF0CA8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844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522EAC-96F9-40C0-9FCD-10CBF8636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1" y="5413379"/>
            <a:ext cx="2996567" cy="5513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8F3D6C-EA79-4B32-953C-E2DD5AA8E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34" y="5220426"/>
            <a:ext cx="3210535" cy="888655"/>
          </a:xfrm>
          <a:prstGeom prst="rect">
            <a:avLst/>
          </a:prstGeom>
        </p:spPr>
      </p:pic>
      <p:pic>
        <p:nvPicPr>
          <p:cNvPr id="4098" name="Picture 2" descr="Image result for accenture strategy logo">
            <a:extLst>
              <a:ext uri="{FF2B5EF4-FFF2-40B4-BE49-F238E27FC236}">
                <a16:creationId xmlns:a16="http://schemas.microsoft.com/office/drawing/2014/main" id="{994264B5-A831-4E5D-9040-39D7DB280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7" b="29368"/>
          <a:stretch/>
        </p:blipFill>
        <p:spPr bwMode="auto">
          <a:xfrm>
            <a:off x="8388628" y="5220426"/>
            <a:ext cx="3176937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462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6269466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think-cell Slide" r:id="rId4" imgW="425" imgH="426" progId="TCLayout.ActiveDocument.1">
                  <p:embed/>
                </p:oleObj>
              </mc:Choice>
              <mc:Fallback>
                <p:oleObj name="think-cell Slide" r:id="rId4" imgW="425" imgH="42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5876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6B93D7E-6B30-4A64-99F7-D04EB843DAE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61681656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think-cell Slide" r:id="rId5" imgW="381" imgH="381" progId="TCLayout.ActiveDocument.1">
                  <p:embed/>
                </p:oleObj>
              </mc:Choice>
              <mc:Fallback>
                <p:oleObj name="think-cell Slide" r:id="rId5" imgW="381" imgH="381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6B93D7E-6B30-4A64-99F7-D04EB843DA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93E2470-F13F-4A48-B293-B9107FD4613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C6DD9C-C6E3-484F-A67B-855AD8772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4554" y="6608686"/>
            <a:ext cx="770951" cy="1922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1pPr>
          </a:lstStyle>
          <a:p>
            <a:fld id="{0D558541-60C9-42A2-8392-FF12533A6B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FDB7C589-4D44-4805-A468-B6B790FBC5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921475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FDB7C589-4D44-4805-A468-B6B790FBC5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6F9405A5-FF09-45CA-8F9E-F5263F4ABD7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0BF52-BDD8-482D-98DB-0330897D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DF292-716C-4126-9F29-0CAF0D61D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03AB2-6635-48DC-8A39-D8EAE1AF1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11D59-2995-4B66-B4BD-17ED07323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3D1B2-CDED-487D-8710-D398A512C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6036E-21B3-4310-9610-41C31AA0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3843A-CB03-44CA-8FCD-802AA61B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D964B-F2AE-433A-935E-3D56C3C7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19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9EE35E57-D495-4F57-A71E-CC0E37BFB2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959813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9EE35E57-D495-4F57-A71E-CC0E37BFB2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BA27D592-1611-41C3-AE74-FD71EDB972E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D5BED4-B67D-4615-A80B-1137F563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7B4A7-1CCF-4923-AD7E-CE851F1C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6EE9C-2F8F-4F2F-AD99-406DAA31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40FE0-93B9-4B54-A932-5B10BB3E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6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6AC4F-FB8C-40FF-95B6-0CFE23ED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BED09-0C02-4CA1-80F1-9D0F1FCE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40002-5755-4276-8560-012BF9A8B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5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16D5F85-2F46-4E34-B0FC-7A88DE6C8A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618095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D16D5F85-2F46-4E34-B0FC-7A88DE6C8A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370955C5-5A7E-4684-A79F-3536AD16A66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8BFF2-BB4C-4063-A35F-28249264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8D3A-D109-400A-A17B-A05354B3C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EA05-B050-4C29-AB71-133F76D4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E7BAC-6185-4808-9AE8-6C370173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CC1-9B1F-43A8-AD82-8326E77E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247DE-4817-4245-89F4-7B3DBA4D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7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6702FD04-19EF-4431-A24D-2EC61D5F6A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52693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6702FD04-19EF-4431-A24D-2EC61D5F6A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737016C-2D96-4260-8CC4-3212F77E5AD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10BA6-F3F6-4F18-86EF-1AD981A3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A915E-4F88-41A0-920F-93EAF50BE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29918-1BC8-4C07-9D2C-23E0D38F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06F8D-30CC-4167-8A9D-67F5BE5C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95D6-4DC2-4041-B2F1-8C307A86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2AF55-EFF2-4058-A6C0-CDE7EA01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vmlDrawing" Target="../drawings/vmlDrawing12.v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3.xml"/><Relationship Id="rId16" Type="http://schemas.openxmlformats.org/officeDocument/2006/relationships/tags" Target="../tags/tag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ags" Target="../tags/tag40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vmlDrawing" Target="../drawings/vmlDrawing20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35.xml"/><Relationship Id="rId16" Type="http://schemas.openxmlformats.org/officeDocument/2006/relationships/tags" Target="../tags/tag60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ags" Target="../tags/tag59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vmlDrawing" Target="../drawings/vmlDrawing30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9300DCD-C5AD-4147-860C-4781E5CD74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2748452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6" imgW="530" imgH="531" progId="TCLayout.ActiveDocument.1">
                  <p:embed/>
                </p:oleObj>
              </mc:Choice>
              <mc:Fallback>
                <p:oleObj name="think-cell Slide" r:id="rId1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9300DCD-C5AD-4147-860C-4781E5CD74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5CF6C45-EEA4-43F0-9A7B-3907EA4D5116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CA3EB-EFE4-4DDA-91C0-0894B58E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CA35D-1925-4FCD-8B44-66C707705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9CFC5-B55D-446F-817F-28F3C1DA3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7510-742F-43E4-936A-63C6E44E8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F8FB-ED0F-4961-9718-5111083C8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20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20A6A1-559B-413E-B314-7DA5457D80A6}"/>
              </a:ext>
            </a:extLst>
          </p:cNvPr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972189597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15" imgW="493" imgH="493" progId="TCLayout.ActiveDocument.1">
                  <p:embed/>
                </p:oleObj>
              </mc:Choice>
              <mc:Fallback>
                <p:oleObj name="think-cell Slide" r:id="rId15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20A6A1-559B-413E-B314-7DA5457D8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D2B36E-867A-4951-A743-ECD9126E168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431800" y="356659"/>
            <a:ext cx="11328400" cy="86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perustyyl</a:t>
            </a:r>
            <a:r>
              <a:rPr lang="en-GB" noProof="0" dirty="0"/>
              <a:t>. </a:t>
            </a:r>
            <a:r>
              <a:rPr lang="en-GB" noProof="0" dirty="0" err="1"/>
              <a:t>napsautt</a:t>
            </a:r>
            <a:r>
              <a:rPr lang="en-GB" noProof="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B5B93-FA63-4276-9EFF-F5F5CFBC6194}"/>
              </a:ext>
            </a:extLst>
          </p:cNvPr>
          <p:cNvSpPr/>
          <p:nvPr/>
        </p:nvSpPr>
        <p:spPr>
          <a:xfrm>
            <a:off x="-1143535" y="4488527"/>
            <a:ext cx="317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69BED-7DE3-44B3-B41F-0702CA8E3FCE}"/>
              </a:ext>
            </a:extLst>
          </p:cNvPr>
          <p:cNvSpPr/>
          <p:nvPr/>
        </p:nvSpPr>
        <p:spPr>
          <a:xfrm>
            <a:off x="-1143537" y="4844127"/>
            <a:ext cx="3175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C0B41-94D4-4E01-B551-EF5D7FC29606}"/>
              </a:ext>
            </a:extLst>
          </p:cNvPr>
          <p:cNvSpPr/>
          <p:nvPr/>
        </p:nvSpPr>
        <p:spPr>
          <a:xfrm>
            <a:off x="-1143538" y="5199727"/>
            <a:ext cx="31750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046E9-17F3-42D7-BEDA-99CD33994995}"/>
              </a:ext>
            </a:extLst>
          </p:cNvPr>
          <p:cNvSpPr/>
          <p:nvPr/>
        </p:nvSpPr>
        <p:spPr>
          <a:xfrm>
            <a:off x="-1143539" y="5555327"/>
            <a:ext cx="317500" cy="228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21ED8-6545-4B65-B8D4-79607D08B0FF}"/>
              </a:ext>
            </a:extLst>
          </p:cNvPr>
          <p:cNvSpPr/>
          <p:nvPr/>
        </p:nvSpPr>
        <p:spPr>
          <a:xfrm>
            <a:off x="-1143541" y="5910927"/>
            <a:ext cx="317500" cy="228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E9E7A-B714-4E61-9606-F3A8AF804EC1}"/>
              </a:ext>
            </a:extLst>
          </p:cNvPr>
          <p:cNvSpPr/>
          <p:nvPr/>
        </p:nvSpPr>
        <p:spPr>
          <a:xfrm>
            <a:off x="-1143542" y="6266527"/>
            <a:ext cx="317500" cy="22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3DFD4-ED57-4095-8025-EA2426B9FB42}"/>
              </a:ext>
            </a:extLst>
          </p:cNvPr>
          <p:cNvSpPr/>
          <p:nvPr/>
        </p:nvSpPr>
        <p:spPr>
          <a:xfrm>
            <a:off x="-673635" y="4488527"/>
            <a:ext cx="3175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F5144-254F-40E8-A67A-20000D276256}"/>
              </a:ext>
            </a:extLst>
          </p:cNvPr>
          <p:cNvSpPr/>
          <p:nvPr/>
        </p:nvSpPr>
        <p:spPr>
          <a:xfrm>
            <a:off x="-673637" y="4844127"/>
            <a:ext cx="317500" cy="228600"/>
          </a:xfrm>
          <a:prstGeom prst="rect">
            <a:avLst/>
          </a:prstGeom>
          <a:solidFill>
            <a:srgbClr val="D3ED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6218F8-8D85-4556-B924-AE4053F861AA}"/>
              </a:ext>
            </a:extLst>
          </p:cNvPr>
          <p:cNvSpPr/>
          <p:nvPr/>
        </p:nvSpPr>
        <p:spPr>
          <a:xfrm>
            <a:off x="-673638" y="5199727"/>
            <a:ext cx="317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DB5049-C4E3-49EC-BFA4-FF005D49ABE6}"/>
              </a:ext>
            </a:extLst>
          </p:cNvPr>
          <p:cNvSpPr/>
          <p:nvPr/>
        </p:nvSpPr>
        <p:spPr>
          <a:xfrm>
            <a:off x="-673639" y="5555327"/>
            <a:ext cx="317500" cy="228600"/>
          </a:xfrm>
          <a:prstGeom prst="rect">
            <a:avLst/>
          </a:prstGeom>
          <a:solidFill>
            <a:schemeClr val="accent4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4FC8D-93C6-428A-9BBF-EEDD83476E52}"/>
              </a:ext>
            </a:extLst>
          </p:cNvPr>
          <p:cNvSpPr/>
          <p:nvPr/>
        </p:nvSpPr>
        <p:spPr>
          <a:xfrm>
            <a:off x="-673641" y="5910927"/>
            <a:ext cx="3175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CBA16D-E342-4E39-AF4F-0929CA68709A}"/>
              </a:ext>
            </a:extLst>
          </p:cNvPr>
          <p:cNvSpPr/>
          <p:nvPr/>
        </p:nvSpPr>
        <p:spPr>
          <a:xfrm>
            <a:off x="-673642" y="6266527"/>
            <a:ext cx="3175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13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609585" rtl="0" eaLnBrk="1" latinLnBrk="0" hangingPunct="1">
        <a:lnSpc>
          <a:spcPct val="8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Arial Black" panose="020B0A04020102020204" pitchFamily="34" charset="0"/>
          <a:ea typeface="+mj-ea"/>
          <a:cs typeface="Arial Black" panose="020B0A04020102020204" pitchFamily="34" charset="0"/>
        </a:defRPr>
      </a:lvl1pPr>
    </p:titleStyle>
    <p:bodyStyle>
      <a:lvl1pPr marL="239994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8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1pPr>
      <a:lvl2pPr marL="479988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600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2pPr>
      <a:lvl3pPr marL="719982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3pPr>
      <a:lvl4pPr marL="959976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4pPr>
      <a:lvl5pPr marL="2819330" indent="-380990" algn="ctr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577">
          <p15:clr>
            <a:srgbClr val="F26B43"/>
          </p15:clr>
        </p15:guide>
        <p15:guide id="5" orient="horz" pos="713">
          <p15:clr>
            <a:srgbClr val="F26B43"/>
          </p15:clr>
        </p15:guide>
        <p15:guide id="6" orient="horz" pos="3072">
          <p15:clr>
            <a:srgbClr val="F26B43"/>
          </p15:clr>
        </p15:guide>
        <p15:guide id="7" pos="2880">
          <p15:clr>
            <a:srgbClr val="F26B43"/>
          </p15:clr>
        </p15:guide>
        <p15:guide id="8" pos="1973">
          <p15:clr>
            <a:srgbClr val="F26B43"/>
          </p15:clr>
        </p15:guide>
        <p15:guide id="9" pos="378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20A6A1-559B-413E-B314-7DA5457D80A6}"/>
              </a:ext>
            </a:extLst>
          </p:cNvPr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157271260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17" imgW="493" imgH="493" progId="TCLayout.ActiveDocument.1">
                  <p:embed/>
                </p:oleObj>
              </mc:Choice>
              <mc:Fallback>
                <p:oleObj name="think-cell Slide" r:id="rId17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20A6A1-559B-413E-B314-7DA5457D8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D2B36E-867A-4951-A743-ECD9126E168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431800" y="356659"/>
            <a:ext cx="11328400" cy="86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perustyyl</a:t>
            </a:r>
            <a:r>
              <a:rPr lang="en-GB" noProof="0" dirty="0"/>
              <a:t>. </a:t>
            </a:r>
            <a:r>
              <a:rPr lang="en-GB" noProof="0" dirty="0" err="1"/>
              <a:t>napsautt</a:t>
            </a:r>
            <a:r>
              <a:rPr lang="en-GB" noProof="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B5B93-FA63-4276-9EFF-F5F5CFBC6194}"/>
              </a:ext>
            </a:extLst>
          </p:cNvPr>
          <p:cNvSpPr/>
          <p:nvPr/>
        </p:nvSpPr>
        <p:spPr>
          <a:xfrm>
            <a:off x="-1143535" y="4488527"/>
            <a:ext cx="317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69BED-7DE3-44B3-B41F-0702CA8E3FCE}"/>
              </a:ext>
            </a:extLst>
          </p:cNvPr>
          <p:cNvSpPr/>
          <p:nvPr/>
        </p:nvSpPr>
        <p:spPr>
          <a:xfrm>
            <a:off x="-1143537" y="4844127"/>
            <a:ext cx="3175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C0B41-94D4-4E01-B551-EF5D7FC29606}"/>
              </a:ext>
            </a:extLst>
          </p:cNvPr>
          <p:cNvSpPr/>
          <p:nvPr/>
        </p:nvSpPr>
        <p:spPr>
          <a:xfrm>
            <a:off x="-1143538" y="5199727"/>
            <a:ext cx="31750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046E9-17F3-42D7-BEDA-99CD33994995}"/>
              </a:ext>
            </a:extLst>
          </p:cNvPr>
          <p:cNvSpPr/>
          <p:nvPr/>
        </p:nvSpPr>
        <p:spPr>
          <a:xfrm>
            <a:off x="-1143539" y="5555327"/>
            <a:ext cx="317500" cy="228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21ED8-6545-4B65-B8D4-79607D08B0FF}"/>
              </a:ext>
            </a:extLst>
          </p:cNvPr>
          <p:cNvSpPr/>
          <p:nvPr/>
        </p:nvSpPr>
        <p:spPr>
          <a:xfrm>
            <a:off x="-1143541" y="5910927"/>
            <a:ext cx="317500" cy="228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E9E7A-B714-4E61-9606-F3A8AF804EC1}"/>
              </a:ext>
            </a:extLst>
          </p:cNvPr>
          <p:cNvSpPr/>
          <p:nvPr/>
        </p:nvSpPr>
        <p:spPr>
          <a:xfrm>
            <a:off x="-1143542" y="6266527"/>
            <a:ext cx="317500" cy="22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3DFD4-ED57-4095-8025-EA2426B9FB42}"/>
              </a:ext>
            </a:extLst>
          </p:cNvPr>
          <p:cNvSpPr/>
          <p:nvPr/>
        </p:nvSpPr>
        <p:spPr>
          <a:xfrm>
            <a:off x="-673635" y="4488527"/>
            <a:ext cx="3175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F5144-254F-40E8-A67A-20000D276256}"/>
              </a:ext>
            </a:extLst>
          </p:cNvPr>
          <p:cNvSpPr/>
          <p:nvPr/>
        </p:nvSpPr>
        <p:spPr>
          <a:xfrm>
            <a:off x="-673637" y="4844127"/>
            <a:ext cx="317500" cy="228600"/>
          </a:xfrm>
          <a:prstGeom prst="rect">
            <a:avLst/>
          </a:prstGeom>
          <a:solidFill>
            <a:srgbClr val="D3ED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6218F8-8D85-4556-B924-AE4053F861AA}"/>
              </a:ext>
            </a:extLst>
          </p:cNvPr>
          <p:cNvSpPr/>
          <p:nvPr/>
        </p:nvSpPr>
        <p:spPr>
          <a:xfrm>
            <a:off x="-673638" y="5199727"/>
            <a:ext cx="317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DB5049-C4E3-49EC-BFA4-FF005D49ABE6}"/>
              </a:ext>
            </a:extLst>
          </p:cNvPr>
          <p:cNvSpPr/>
          <p:nvPr/>
        </p:nvSpPr>
        <p:spPr>
          <a:xfrm>
            <a:off x="-673639" y="5555327"/>
            <a:ext cx="317500" cy="228600"/>
          </a:xfrm>
          <a:prstGeom prst="rect">
            <a:avLst/>
          </a:prstGeom>
          <a:solidFill>
            <a:schemeClr val="accent4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4FC8D-93C6-428A-9BBF-EEDD83476E52}"/>
              </a:ext>
            </a:extLst>
          </p:cNvPr>
          <p:cNvSpPr/>
          <p:nvPr/>
        </p:nvSpPr>
        <p:spPr>
          <a:xfrm>
            <a:off x="-673641" y="5910927"/>
            <a:ext cx="3175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CBA16D-E342-4E39-AF4F-0929CA68709A}"/>
              </a:ext>
            </a:extLst>
          </p:cNvPr>
          <p:cNvSpPr/>
          <p:nvPr/>
        </p:nvSpPr>
        <p:spPr>
          <a:xfrm>
            <a:off x="-673642" y="6266527"/>
            <a:ext cx="3175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45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09585" rtl="0" eaLnBrk="1" latinLnBrk="0" hangingPunct="1">
        <a:lnSpc>
          <a:spcPct val="8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Arial Black" panose="020B0A04020102020204" pitchFamily="34" charset="0"/>
          <a:ea typeface="+mj-ea"/>
          <a:cs typeface="Arial Black" panose="020B0A04020102020204" pitchFamily="34" charset="0"/>
        </a:defRPr>
      </a:lvl1pPr>
    </p:titleStyle>
    <p:bodyStyle>
      <a:lvl1pPr marL="239994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8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1pPr>
      <a:lvl2pPr marL="479988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600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2pPr>
      <a:lvl3pPr marL="719982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3pPr>
      <a:lvl4pPr marL="959976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4pPr>
      <a:lvl5pPr marL="2819330" indent="-380990" algn="ctr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577">
          <p15:clr>
            <a:srgbClr val="F26B43"/>
          </p15:clr>
        </p15:guide>
        <p15:guide id="5" orient="horz" pos="713">
          <p15:clr>
            <a:srgbClr val="F26B43"/>
          </p15:clr>
        </p15:guide>
        <p15:guide id="6" orient="horz" pos="3072">
          <p15:clr>
            <a:srgbClr val="F26B43"/>
          </p15:clr>
        </p15:guide>
        <p15:guide id="7" pos="2880">
          <p15:clr>
            <a:srgbClr val="F26B43"/>
          </p15:clr>
        </p15:guide>
        <p15:guide id="8" pos="1973">
          <p15:clr>
            <a:srgbClr val="F26B43"/>
          </p15:clr>
        </p15:guide>
        <p15:guide id="9" pos="378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20A6A1-559B-413E-B314-7DA5457D80A6}"/>
              </a:ext>
            </a:extLst>
          </p:cNvPr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711355521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think-cell Slide" r:id="rId17" imgW="493" imgH="493" progId="TCLayout.ActiveDocument.1">
                  <p:embed/>
                </p:oleObj>
              </mc:Choice>
              <mc:Fallback>
                <p:oleObj name="think-cell Slide" r:id="rId17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20A6A1-559B-413E-B314-7DA5457D8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D2B36E-867A-4951-A743-ECD9126E168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431800" y="356659"/>
            <a:ext cx="11328400" cy="86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perustyyl</a:t>
            </a:r>
            <a:r>
              <a:rPr lang="en-GB" noProof="0" dirty="0"/>
              <a:t>. </a:t>
            </a:r>
            <a:r>
              <a:rPr lang="en-GB" noProof="0" dirty="0" err="1"/>
              <a:t>napsautt</a:t>
            </a:r>
            <a:r>
              <a:rPr lang="en-GB" noProof="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B5B93-FA63-4276-9EFF-F5F5CFBC6194}"/>
              </a:ext>
            </a:extLst>
          </p:cNvPr>
          <p:cNvSpPr/>
          <p:nvPr/>
        </p:nvSpPr>
        <p:spPr>
          <a:xfrm>
            <a:off x="-1143535" y="4488527"/>
            <a:ext cx="317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69BED-7DE3-44B3-B41F-0702CA8E3FCE}"/>
              </a:ext>
            </a:extLst>
          </p:cNvPr>
          <p:cNvSpPr/>
          <p:nvPr/>
        </p:nvSpPr>
        <p:spPr>
          <a:xfrm>
            <a:off x="-1143537" y="4844127"/>
            <a:ext cx="3175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C0B41-94D4-4E01-B551-EF5D7FC29606}"/>
              </a:ext>
            </a:extLst>
          </p:cNvPr>
          <p:cNvSpPr/>
          <p:nvPr/>
        </p:nvSpPr>
        <p:spPr>
          <a:xfrm>
            <a:off x="-1143538" y="5199727"/>
            <a:ext cx="31750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046E9-17F3-42D7-BEDA-99CD33994995}"/>
              </a:ext>
            </a:extLst>
          </p:cNvPr>
          <p:cNvSpPr/>
          <p:nvPr/>
        </p:nvSpPr>
        <p:spPr>
          <a:xfrm>
            <a:off x="-1143539" y="5555327"/>
            <a:ext cx="317500" cy="228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21ED8-6545-4B65-B8D4-79607D08B0FF}"/>
              </a:ext>
            </a:extLst>
          </p:cNvPr>
          <p:cNvSpPr/>
          <p:nvPr/>
        </p:nvSpPr>
        <p:spPr>
          <a:xfrm>
            <a:off x="-1143541" y="5910927"/>
            <a:ext cx="317500" cy="228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E9E7A-B714-4E61-9606-F3A8AF804EC1}"/>
              </a:ext>
            </a:extLst>
          </p:cNvPr>
          <p:cNvSpPr/>
          <p:nvPr/>
        </p:nvSpPr>
        <p:spPr>
          <a:xfrm>
            <a:off x="-1143542" y="6266527"/>
            <a:ext cx="317500" cy="22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3DFD4-ED57-4095-8025-EA2426B9FB42}"/>
              </a:ext>
            </a:extLst>
          </p:cNvPr>
          <p:cNvSpPr/>
          <p:nvPr/>
        </p:nvSpPr>
        <p:spPr>
          <a:xfrm>
            <a:off x="-673635" y="4488527"/>
            <a:ext cx="3175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F5144-254F-40E8-A67A-20000D276256}"/>
              </a:ext>
            </a:extLst>
          </p:cNvPr>
          <p:cNvSpPr/>
          <p:nvPr/>
        </p:nvSpPr>
        <p:spPr>
          <a:xfrm>
            <a:off x="-673637" y="4844127"/>
            <a:ext cx="317500" cy="228600"/>
          </a:xfrm>
          <a:prstGeom prst="rect">
            <a:avLst/>
          </a:prstGeom>
          <a:solidFill>
            <a:srgbClr val="D3ED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6218F8-8D85-4556-B924-AE4053F861AA}"/>
              </a:ext>
            </a:extLst>
          </p:cNvPr>
          <p:cNvSpPr/>
          <p:nvPr/>
        </p:nvSpPr>
        <p:spPr>
          <a:xfrm>
            <a:off x="-673638" y="5199727"/>
            <a:ext cx="317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DB5049-C4E3-49EC-BFA4-FF005D49ABE6}"/>
              </a:ext>
            </a:extLst>
          </p:cNvPr>
          <p:cNvSpPr/>
          <p:nvPr/>
        </p:nvSpPr>
        <p:spPr>
          <a:xfrm>
            <a:off x="-673639" y="5555327"/>
            <a:ext cx="317500" cy="228600"/>
          </a:xfrm>
          <a:prstGeom prst="rect">
            <a:avLst/>
          </a:prstGeom>
          <a:solidFill>
            <a:schemeClr val="accent4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4FC8D-93C6-428A-9BBF-EEDD83476E52}"/>
              </a:ext>
            </a:extLst>
          </p:cNvPr>
          <p:cNvSpPr/>
          <p:nvPr/>
        </p:nvSpPr>
        <p:spPr>
          <a:xfrm>
            <a:off x="-673641" y="5910927"/>
            <a:ext cx="3175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CBA16D-E342-4E39-AF4F-0929CA68709A}"/>
              </a:ext>
            </a:extLst>
          </p:cNvPr>
          <p:cNvSpPr/>
          <p:nvPr/>
        </p:nvSpPr>
        <p:spPr>
          <a:xfrm>
            <a:off x="-673642" y="6266527"/>
            <a:ext cx="3175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79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09585" rtl="0" eaLnBrk="1" latinLnBrk="0" hangingPunct="1">
        <a:lnSpc>
          <a:spcPct val="8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Arial Black" panose="020B0A04020102020204" pitchFamily="34" charset="0"/>
          <a:ea typeface="+mj-ea"/>
          <a:cs typeface="Arial Black" panose="020B0A04020102020204" pitchFamily="34" charset="0"/>
        </a:defRPr>
      </a:lvl1pPr>
    </p:titleStyle>
    <p:bodyStyle>
      <a:lvl1pPr marL="239994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8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1pPr>
      <a:lvl2pPr marL="479988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600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2pPr>
      <a:lvl3pPr marL="719982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3pPr>
      <a:lvl4pPr marL="959976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4pPr>
      <a:lvl5pPr marL="2819330" indent="-380990" algn="ctr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577">
          <p15:clr>
            <a:srgbClr val="F26B43"/>
          </p15:clr>
        </p15:guide>
        <p15:guide id="5" orient="horz" pos="713">
          <p15:clr>
            <a:srgbClr val="F26B43"/>
          </p15:clr>
        </p15:guide>
        <p15:guide id="6" orient="horz" pos="3072">
          <p15:clr>
            <a:srgbClr val="F26B43"/>
          </p15:clr>
        </p15:guide>
        <p15:guide id="7" pos="2880">
          <p15:clr>
            <a:srgbClr val="F26B43"/>
          </p15:clr>
        </p15:guide>
        <p15:guide id="8" pos="1973">
          <p15:clr>
            <a:srgbClr val="F26B43"/>
          </p15:clr>
        </p15:guide>
        <p15:guide id="9" pos="37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image" Target="../media/image1.emf"/><Relationship Id="rId2" Type="http://schemas.openxmlformats.org/officeDocument/2006/relationships/tags" Target="../tags/tag78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40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81.xml"/><Relationship Id="rId7" Type="http://schemas.openxmlformats.org/officeDocument/2006/relationships/image" Target="../media/image1.emf"/><Relationship Id="rId2" Type="http://schemas.openxmlformats.org/officeDocument/2006/relationships/tags" Target="../tags/tag80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17.png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83.xml"/><Relationship Id="rId7" Type="http://schemas.openxmlformats.org/officeDocument/2006/relationships/image" Target="../media/image1.emf"/><Relationship Id="rId2" Type="http://schemas.openxmlformats.org/officeDocument/2006/relationships/tags" Target="../tags/tag8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4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7" Type="http://schemas.openxmlformats.org/officeDocument/2006/relationships/image" Target="../media/image1.emf"/><Relationship Id="rId2" Type="http://schemas.openxmlformats.org/officeDocument/2006/relationships/tags" Target="../tags/tag84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43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8.png"/><Relationship Id="rId2" Type="http://schemas.openxmlformats.org/officeDocument/2006/relationships/tags" Target="../tags/tag86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4.bin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C4A59A-6F94-4C3B-A42D-A88DB4D7F8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479133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C4A59A-6F94-4C3B-A42D-A88DB4D7F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639FAD5-3072-4376-B3AA-DCB89B7029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E0B6C-0918-4A05-B679-4E2EF99C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09" y="2948947"/>
            <a:ext cx="9448489" cy="886343"/>
          </a:xfrm>
        </p:spPr>
        <p:txBody>
          <a:bodyPr/>
          <a:lstStyle/>
          <a:p>
            <a:r>
              <a:rPr lang="en-GB" dirty="0"/>
              <a:t>CULTURE GAP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49912-2B7F-4B73-B8DD-B6D898112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4342" y="2468199"/>
            <a:ext cx="9448257" cy="480484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grpSp>
        <p:nvGrpSpPr>
          <p:cNvPr id="7" name="Group 128">
            <a:extLst>
              <a:ext uri="{FF2B5EF4-FFF2-40B4-BE49-F238E27FC236}">
                <a16:creationId xmlns:a16="http://schemas.microsoft.com/office/drawing/2014/main" id="{2A37D4AC-3779-44A0-B508-7807291FB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402" y="2468199"/>
            <a:ext cx="958478" cy="1097235"/>
            <a:chOff x="1398" y="2998"/>
            <a:chExt cx="373" cy="427"/>
          </a:xfrm>
          <a:solidFill>
            <a:schemeClr val="bg2"/>
          </a:solidFill>
        </p:grpSpPr>
        <p:sp>
          <p:nvSpPr>
            <p:cNvPr id="8" name="Freeform 129">
              <a:extLst>
                <a:ext uri="{FF2B5EF4-FFF2-40B4-BE49-F238E27FC236}">
                  <a16:creationId xmlns:a16="http://schemas.microsoft.com/office/drawing/2014/main" id="{4E93365B-1CE7-4F8E-B59D-799BB75472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3052"/>
              <a:ext cx="266" cy="266"/>
            </a:xfrm>
            <a:custGeom>
              <a:avLst/>
              <a:gdLst>
                <a:gd name="T0" fmla="*/ 90 w 180"/>
                <a:gd name="T1" fmla="*/ 180 h 180"/>
                <a:gd name="T2" fmla="*/ 0 w 180"/>
                <a:gd name="T3" fmla="*/ 90 h 180"/>
                <a:gd name="T4" fmla="*/ 90 w 180"/>
                <a:gd name="T5" fmla="*/ 0 h 180"/>
                <a:gd name="T6" fmla="*/ 180 w 180"/>
                <a:gd name="T7" fmla="*/ 90 h 180"/>
                <a:gd name="T8" fmla="*/ 90 w 180"/>
                <a:gd name="T9" fmla="*/ 180 h 180"/>
                <a:gd name="T10" fmla="*/ 90 w 180"/>
                <a:gd name="T11" fmla="*/ 12 h 180"/>
                <a:gd name="T12" fmla="*/ 12 w 180"/>
                <a:gd name="T13" fmla="*/ 90 h 180"/>
                <a:gd name="T14" fmla="*/ 90 w 180"/>
                <a:gd name="T15" fmla="*/ 168 h 180"/>
                <a:gd name="T16" fmla="*/ 168 w 180"/>
                <a:gd name="T17" fmla="*/ 90 h 180"/>
                <a:gd name="T18" fmla="*/ 90 w 180"/>
                <a:gd name="T19" fmla="*/ 1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80">
                  <a:moveTo>
                    <a:pt x="90" y="180"/>
                  </a:moveTo>
                  <a:cubicBezTo>
                    <a:pt x="40" y="180"/>
                    <a:pt x="0" y="139"/>
                    <a:pt x="0" y="90"/>
                  </a:cubicBezTo>
                  <a:cubicBezTo>
                    <a:pt x="0" y="40"/>
                    <a:pt x="40" y="0"/>
                    <a:pt x="90" y="0"/>
                  </a:cubicBezTo>
                  <a:cubicBezTo>
                    <a:pt x="139" y="0"/>
                    <a:pt x="180" y="40"/>
                    <a:pt x="180" y="90"/>
                  </a:cubicBezTo>
                  <a:cubicBezTo>
                    <a:pt x="180" y="139"/>
                    <a:pt x="139" y="180"/>
                    <a:pt x="90" y="180"/>
                  </a:cubicBezTo>
                  <a:close/>
                  <a:moveTo>
                    <a:pt x="90" y="12"/>
                  </a:moveTo>
                  <a:cubicBezTo>
                    <a:pt x="47" y="12"/>
                    <a:pt x="12" y="47"/>
                    <a:pt x="12" y="90"/>
                  </a:cubicBezTo>
                  <a:cubicBezTo>
                    <a:pt x="12" y="133"/>
                    <a:pt x="47" y="168"/>
                    <a:pt x="90" y="168"/>
                  </a:cubicBezTo>
                  <a:cubicBezTo>
                    <a:pt x="133" y="168"/>
                    <a:pt x="168" y="133"/>
                    <a:pt x="168" y="90"/>
                  </a:cubicBezTo>
                  <a:cubicBezTo>
                    <a:pt x="168" y="47"/>
                    <a:pt x="133" y="12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9" name="Freeform 130">
              <a:extLst>
                <a:ext uri="{FF2B5EF4-FFF2-40B4-BE49-F238E27FC236}">
                  <a16:creationId xmlns:a16="http://schemas.microsoft.com/office/drawing/2014/main" id="{DB18B919-8162-4E1A-919C-F757FE922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3300"/>
              <a:ext cx="124" cy="54"/>
            </a:xfrm>
            <a:custGeom>
              <a:avLst/>
              <a:gdLst>
                <a:gd name="T0" fmla="*/ 78 w 84"/>
                <a:gd name="T1" fmla="*/ 36 h 36"/>
                <a:gd name="T2" fmla="*/ 6 w 84"/>
                <a:gd name="T3" fmla="*/ 36 h 36"/>
                <a:gd name="T4" fmla="*/ 0 w 84"/>
                <a:gd name="T5" fmla="*/ 30 h 36"/>
                <a:gd name="T6" fmla="*/ 0 w 84"/>
                <a:gd name="T7" fmla="*/ 0 h 36"/>
                <a:gd name="T8" fmla="*/ 12 w 84"/>
                <a:gd name="T9" fmla="*/ 0 h 36"/>
                <a:gd name="T10" fmla="*/ 12 w 84"/>
                <a:gd name="T11" fmla="*/ 24 h 36"/>
                <a:gd name="T12" fmla="*/ 72 w 84"/>
                <a:gd name="T13" fmla="*/ 24 h 36"/>
                <a:gd name="T14" fmla="*/ 72 w 84"/>
                <a:gd name="T15" fmla="*/ 0 h 36"/>
                <a:gd name="T16" fmla="*/ 84 w 84"/>
                <a:gd name="T17" fmla="*/ 0 h 36"/>
                <a:gd name="T18" fmla="*/ 84 w 84"/>
                <a:gd name="T19" fmla="*/ 30 h 36"/>
                <a:gd name="T20" fmla="*/ 78 w 84"/>
                <a:gd name="T2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36">
                  <a:moveTo>
                    <a:pt x="78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3"/>
                    <a:pt x="81" y="36"/>
                    <a:pt x="7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0" name="Freeform 131">
              <a:extLst>
                <a:ext uri="{FF2B5EF4-FFF2-40B4-BE49-F238E27FC236}">
                  <a16:creationId xmlns:a16="http://schemas.microsoft.com/office/drawing/2014/main" id="{22A66FDD-2E5A-48AE-B6BB-D3E7FC0EBF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0" y="3336"/>
              <a:ext cx="88" cy="53"/>
            </a:xfrm>
            <a:custGeom>
              <a:avLst/>
              <a:gdLst>
                <a:gd name="T0" fmla="*/ 54 w 60"/>
                <a:gd name="T1" fmla="*/ 36 h 36"/>
                <a:gd name="T2" fmla="*/ 6 w 60"/>
                <a:gd name="T3" fmla="*/ 36 h 36"/>
                <a:gd name="T4" fmla="*/ 0 w 60"/>
                <a:gd name="T5" fmla="*/ 30 h 36"/>
                <a:gd name="T6" fmla="*/ 0 w 60"/>
                <a:gd name="T7" fmla="*/ 6 h 36"/>
                <a:gd name="T8" fmla="*/ 6 w 60"/>
                <a:gd name="T9" fmla="*/ 0 h 36"/>
                <a:gd name="T10" fmla="*/ 54 w 60"/>
                <a:gd name="T11" fmla="*/ 0 h 36"/>
                <a:gd name="T12" fmla="*/ 60 w 60"/>
                <a:gd name="T13" fmla="*/ 6 h 36"/>
                <a:gd name="T14" fmla="*/ 60 w 60"/>
                <a:gd name="T15" fmla="*/ 30 h 36"/>
                <a:gd name="T16" fmla="*/ 54 w 60"/>
                <a:gd name="T17" fmla="*/ 36 h 36"/>
                <a:gd name="T18" fmla="*/ 12 w 60"/>
                <a:gd name="T19" fmla="*/ 24 h 36"/>
                <a:gd name="T20" fmla="*/ 48 w 60"/>
                <a:gd name="T21" fmla="*/ 24 h 36"/>
                <a:gd name="T22" fmla="*/ 48 w 60"/>
                <a:gd name="T23" fmla="*/ 12 h 36"/>
                <a:gd name="T24" fmla="*/ 12 w 60"/>
                <a:gd name="T25" fmla="*/ 12 h 36"/>
                <a:gd name="T26" fmla="*/ 12 w 60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3"/>
                    <a:pt x="57" y="36"/>
                    <a:pt x="54" y="36"/>
                  </a:cubicBezTo>
                  <a:close/>
                  <a:moveTo>
                    <a:pt x="12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1" name="Freeform 132">
              <a:extLst>
                <a:ext uri="{FF2B5EF4-FFF2-40B4-BE49-F238E27FC236}">
                  <a16:creationId xmlns:a16="http://schemas.microsoft.com/office/drawing/2014/main" id="{E8FCDBC9-F79E-47BD-B913-CA4ECEDA6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3371"/>
              <a:ext cx="18" cy="54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Freeform 133">
              <a:extLst>
                <a:ext uri="{FF2B5EF4-FFF2-40B4-BE49-F238E27FC236}">
                  <a16:creationId xmlns:a16="http://schemas.microsoft.com/office/drawing/2014/main" id="{0BFDE7B6-82F3-4D0E-9892-742BC6126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2998"/>
              <a:ext cx="18" cy="36"/>
            </a:xfrm>
            <a:custGeom>
              <a:avLst/>
              <a:gdLst>
                <a:gd name="T0" fmla="*/ 6 w 12"/>
                <a:gd name="T1" fmla="*/ 24 h 24"/>
                <a:gd name="T2" fmla="*/ 0 w 12"/>
                <a:gd name="T3" fmla="*/ 18 h 24"/>
                <a:gd name="T4" fmla="*/ 0 w 12"/>
                <a:gd name="T5" fmla="*/ 6 h 24"/>
                <a:gd name="T6" fmla="*/ 6 w 12"/>
                <a:gd name="T7" fmla="*/ 0 h 24"/>
                <a:gd name="T8" fmla="*/ 12 w 12"/>
                <a:gd name="T9" fmla="*/ 6 h 24"/>
                <a:gd name="T10" fmla="*/ 12 w 12"/>
                <a:gd name="T11" fmla="*/ 18 h 24"/>
                <a:gd name="T12" fmla="*/ 6 w 12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1"/>
                    <a:pt x="9" y="2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3" name="Freeform 134">
              <a:extLst>
                <a:ext uri="{FF2B5EF4-FFF2-40B4-BE49-F238E27FC236}">
                  <a16:creationId xmlns:a16="http://schemas.microsoft.com/office/drawing/2014/main" id="{1C37E03F-7973-4ABA-8486-37B3AE165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049"/>
              <a:ext cx="33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20 h 21"/>
                <a:gd name="T4" fmla="*/ 3 w 22"/>
                <a:gd name="T5" fmla="*/ 11 h 21"/>
                <a:gd name="T6" fmla="*/ 11 w 22"/>
                <a:gd name="T7" fmla="*/ 3 h 21"/>
                <a:gd name="T8" fmla="*/ 20 w 22"/>
                <a:gd name="T9" fmla="*/ 3 h 21"/>
                <a:gd name="T10" fmla="*/ 20 w 22"/>
                <a:gd name="T11" fmla="*/ 11 h 21"/>
                <a:gd name="T12" fmla="*/ 11 w 22"/>
                <a:gd name="T13" fmla="*/ 20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1"/>
                    <a:pt x="3" y="20"/>
                  </a:cubicBezTo>
                  <a:cubicBezTo>
                    <a:pt x="0" y="17"/>
                    <a:pt x="0" y="14"/>
                    <a:pt x="3" y="1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0"/>
                    <a:pt x="17" y="0"/>
                    <a:pt x="20" y="3"/>
                  </a:cubicBezTo>
                  <a:cubicBezTo>
                    <a:pt x="22" y="5"/>
                    <a:pt x="22" y="9"/>
                    <a:pt x="20" y="1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9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Freeform 135">
              <a:extLst>
                <a:ext uri="{FF2B5EF4-FFF2-40B4-BE49-F238E27FC236}">
                  <a16:creationId xmlns:a16="http://schemas.microsoft.com/office/drawing/2014/main" id="{B49901B2-0440-4B3E-9D8C-999834665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3176"/>
              <a:ext cx="36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Freeform 136">
              <a:extLst>
                <a:ext uri="{FF2B5EF4-FFF2-40B4-BE49-F238E27FC236}">
                  <a16:creationId xmlns:a16="http://schemas.microsoft.com/office/drawing/2014/main" id="{7E9279B6-7430-42C7-AC9D-2514DDB0B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288"/>
              <a:ext cx="33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19 h 21"/>
                <a:gd name="T4" fmla="*/ 3 w 22"/>
                <a:gd name="T5" fmla="*/ 10 h 21"/>
                <a:gd name="T6" fmla="*/ 3 w 22"/>
                <a:gd name="T7" fmla="*/ 2 h 21"/>
                <a:gd name="T8" fmla="*/ 11 w 22"/>
                <a:gd name="T9" fmla="*/ 2 h 21"/>
                <a:gd name="T10" fmla="*/ 20 w 22"/>
                <a:gd name="T11" fmla="*/ 10 h 21"/>
                <a:gd name="T12" fmla="*/ 20 w 22"/>
                <a:gd name="T13" fmla="*/ 19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0"/>
                    <a:pt x="11" y="1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5" y="0"/>
                    <a:pt x="9" y="0"/>
                    <a:pt x="11" y="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2" y="13"/>
                    <a:pt x="22" y="17"/>
                    <a:pt x="20" y="19"/>
                  </a:cubicBezTo>
                  <a:cubicBezTo>
                    <a:pt x="19" y="20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6" name="Freeform 137">
              <a:extLst>
                <a:ext uri="{FF2B5EF4-FFF2-40B4-BE49-F238E27FC236}">
                  <a16:creationId xmlns:a16="http://schemas.microsoft.com/office/drawing/2014/main" id="{B6AA46D2-132B-4027-AE1E-5D7F887A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049"/>
              <a:ext cx="32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20 h 21"/>
                <a:gd name="T4" fmla="*/ 3 w 22"/>
                <a:gd name="T5" fmla="*/ 11 h 21"/>
                <a:gd name="T6" fmla="*/ 3 w 22"/>
                <a:gd name="T7" fmla="*/ 3 h 21"/>
                <a:gd name="T8" fmla="*/ 11 w 22"/>
                <a:gd name="T9" fmla="*/ 3 h 21"/>
                <a:gd name="T10" fmla="*/ 20 w 22"/>
                <a:gd name="T11" fmla="*/ 11 h 21"/>
                <a:gd name="T12" fmla="*/ 20 w 22"/>
                <a:gd name="T13" fmla="*/ 20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1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3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4"/>
                    <a:pt x="22" y="17"/>
                    <a:pt x="20" y="20"/>
                  </a:cubicBezTo>
                  <a:cubicBezTo>
                    <a:pt x="18" y="21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7" name="Freeform 138">
              <a:extLst>
                <a:ext uri="{FF2B5EF4-FFF2-40B4-BE49-F238E27FC236}">
                  <a16:creationId xmlns:a16="http://schemas.microsoft.com/office/drawing/2014/main" id="{0976A360-0454-4ABA-BE06-7BEC004C7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3176"/>
              <a:ext cx="35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" name="Freeform 139">
              <a:extLst>
                <a:ext uri="{FF2B5EF4-FFF2-40B4-BE49-F238E27FC236}">
                  <a16:creationId xmlns:a16="http://schemas.microsoft.com/office/drawing/2014/main" id="{3D94F876-E820-43DF-B7F0-345B5225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288"/>
              <a:ext cx="32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19 h 21"/>
                <a:gd name="T4" fmla="*/ 3 w 22"/>
                <a:gd name="T5" fmla="*/ 10 h 21"/>
                <a:gd name="T6" fmla="*/ 11 w 22"/>
                <a:gd name="T7" fmla="*/ 2 h 21"/>
                <a:gd name="T8" fmla="*/ 20 w 22"/>
                <a:gd name="T9" fmla="*/ 2 h 21"/>
                <a:gd name="T10" fmla="*/ 20 w 22"/>
                <a:gd name="T11" fmla="*/ 10 h 21"/>
                <a:gd name="T12" fmla="*/ 11 w 22"/>
                <a:gd name="T13" fmla="*/ 19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0"/>
                    <a:pt x="3" y="19"/>
                  </a:cubicBezTo>
                  <a:cubicBezTo>
                    <a:pt x="0" y="17"/>
                    <a:pt x="0" y="13"/>
                    <a:pt x="3" y="1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0"/>
                    <a:pt x="17" y="0"/>
                    <a:pt x="20" y="2"/>
                  </a:cubicBezTo>
                  <a:cubicBezTo>
                    <a:pt x="22" y="4"/>
                    <a:pt x="22" y="8"/>
                    <a:pt x="20" y="1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20"/>
                    <a:pt x="8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" name="Freeform 140">
              <a:extLst>
                <a:ext uri="{FF2B5EF4-FFF2-40B4-BE49-F238E27FC236}">
                  <a16:creationId xmlns:a16="http://schemas.microsoft.com/office/drawing/2014/main" id="{F170B2B1-5683-4F34-B759-F26E524DA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" y="3176"/>
              <a:ext cx="160" cy="133"/>
            </a:xfrm>
            <a:custGeom>
              <a:avLst/>
              <a:gdLst>
                <a:gd name="T0" fmla="*/ 60 w 108"/>
                <a:gd name="T1" fmla="*/ 90 h 90"/>
                <a:gd name="T2" fmla="*/ 58 w 108"/>
                <a:gd name="T3" fmla="*/ 90 h 90"/>
                <a:gd name="T4" fmla="*/ 54 w 108"/>
                <a:gd name="T5" fmla="*/ 84 h 90"/>
                <a:gd name="T6" fmla="*/ 49 w 108"/>
                <a:gd name="T7" fmla="*/ 90 h 90"/>
                <a:gd name="T8" fmla="*/ 42 w 108"/>
                <a:gd name="T9" fmla="*/ 85 h 90"/>
                <a:gd name="T10" fmla="*/ 30 w 108"/>
                <a:gd name="T11" fmla="*/ 36 h 90"/>
                <a:gd name="T12" fmla="*/ 18 w 108"/>
                <a:gd name="T13" fmla="*/ 36 h 90"/>
                <a:gd name="T14" fmla="*/ 0 w 108"/>
                <a:gd name="T15" fmla="*/ 18 h 90"/>
                <a:gd name="T16" fmla="*/ 18 w 108"/>
                <a:gd name="T17" fmla="*/ 0 h 90"/>
                <a:gd name="T18" fmla="*/ 38 w 108"/>
                <a:gd name="T19" fmla="*/ 16 h 90"/>
                <a:gd name="T20" fmla="*/ 40 w 108"/>
                <a:gd name="T21" fmla="*/ 24 h 90"/>
                <a:gd name="T22" fmla="*/ 67 w 108"/>
                <a:gd name="T23" fmla="*/ 24 h 90"/>
                <a:gd name="T24" fmla="*/ 69 w 108"/>
                <a:gd name="T25" fmla="*/ 16 h 90"/>
                <a:gd name="T26" fmla="*/ 90 w 108"/>
                <a:gd name="T27" fmla="*/ 0 h 90"/>
                <a:gd name="T28" fmla="*/ 108 w 108"/>
                <a:gd name="T29" fmla="*/ 18 h 90"/>
                <a:gd name="T30" fmla="*/ 90 w 108"/>
                <a:gd name="T31" fmla="*/ 36 h 90"/>
                <a:gd name="T32" fmla="*/ 77 w 108"/>
                <a:gd name="T33" fmla="*/ 36 h 90"/>
                <a:gd name="T34" fmla="*/ 65 w 108"/>
                <a:gd name="T35" fmla="*/ 85 h 90"/>
                <a:gd name="T36" fmla="*/ 60 w 108"/>
                <a:gd name="T37" fmla="*/ 90 h 90"/>
                <a:gd name="T38" fmla="*/ 43 w 108"/>
                <a:gd name="T39" fmla="*/ 36 h 90"/>
                <a:gd name="T40" fmla="*/ 53 w 108"/>
                <a:gd name="T41" fmla="*/ 82 h 90"/>
                <a:gd name="T42" fmla="*/ 54 w 108"/>
                <a:gd name="T43" fmla="*/ 84 h 90"/>
                <a:gd name="T44" fmla="*/ 54 w 108"/>
                <a:gd name="T45" fmla="*/ 82 h 90"/>
                <a:gd name="T46" fmla="*/ 65 w 108"/>
                <a:gd name="T47" fmla="*/ 36 h 90"/>
                <a:gd name="T48" fmla="*/ 43 w 108"/>
                <a:gd name="T49" fmla="*/ 36 h 90"/>
                <a:gd name="T50" fmla="*/ 80 w 108"/>
                <a:gd name="T51" fmla="*/ 24 h 90"/>
                <a:gd name="T52" fmla="*/ 90 w 108"/>
                <a:gd name="T53" fmla="*/ 24 h 90"/>
                <a:gd name="T54" fmla="*/ 96 w 108"/>
                <a:gd name="T55" fmla="*/ 18 h 90"/>
                <a:gd name="T56" fmla="*/ 90 w 108"/>
                <a:gd name="T57" fmla="*/ 12 h 90"/>
                <a:gd name="T58" fmla="*/ 81 w 108"/>
                <a:gd name="T59" fmla="*/ 19 h 90"/>
                <a:gd name="T60" fmla="*/ 80 w 108"/>
                <a:gd name="T61" fmla="*/ 24 h 90"/>
                <a:gd name="T62" fmla="*/ 18 w 108"/>
                <a:gd name="T63" fmla="*/ 12 h 90"/>
                <a:gd name="T64" fmla="*/ 12 w 108"/>
                <a:gd name="T65" fmla="*/ 18 h 90"/>
                <a:gd name="T66" fmla="*/ 18 w 108"/>
                <a:gd name="T67" fmla="*/ 24 h 90"/>
                <a:gd name="T68" fmla="*/ 28 w 108"/>
                <a:gd name="T69" fmla="*/ 24 h 90"/>
                <a:gd name="T70" fmla="*/ 26 w 108"/>
                <a:gd name="T71" fmla="*/ 19 h 90"/>
                <a:gd name="T72" fmla="*/ 18 w 108"/>
                <a:gd name="T73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" h="90">
                  <a:moveTo>
                    <a:pt x="60" y="90"/>
                  </a:moveTo>
                  <a:cubicBezTo>
                    <a:pt x="59" y="90"/>
                    <a:pt x="59" y="90"/>
                    <a:pt x="58" y="90"/>
                  </a:cubicBezTo>
                  <a:cubicBezTo>
                    <a:pt x="56" y="89"/>
                    <a:pt x="54" y="87"/>
                    <a:pt x="54" y="84"/>
                  </a:cubicBezTo>
                  <a:cubicBezTo>
                    <a:pt x="54" y="87"/>
                    <a:pt x="52" y="89"/>
                    <a:pt x="49" y="90"/>
                  </a:cubicBezTo>
                  <a:cubicBezTo>
                    <a:pt x="46" y="90"/>
                    <a:pt x="43" y="88"/>
                    <a:pt x="42" y="8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7"/>
                    <a:pt x="38" y="16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7"/>
                    <a:pt x="8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cubicBezTo>
                    <a:pt x="108" y="28"/>
                    <a:pt x="100" y="36"/>
                    <a:pt x="90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65" y="85"/>
                    <a:pt x="65" y="85"/>
                    <a:pt x="65" y="85"/>
                  </a:cubicBezTo>
                  <a:cubicBezTo>
                    <a:pt x="65" y="88"/>
                    <a:pt x="62" y="90"/>
                    <a:pt x="60" y="90"/>
                  </a:cubicBezTo>
                  <a:close/>
                  <a:moveTo>
                    <a:pt x="43" y="36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4" y="83"/>
                    <a:pt x="54" y="83"/>
                    <a:pt x="54" y="84"/>
                  </a:cubicBezTo>
                  <a:cubicBezTo>
                    <a:pt x="54" y="83"/>
                    <a:pt x="54" y="83"/>
                    <a:pt x="54" y="82"/>
                  </a:cubicBezTo>
                  <a:cubicBezTo>
                    <a:pt x="65" y="36"/>
                    <a:pt x="65" y="36"/>
                    <a:pt x="65" y="36"/>
                  </a:cubicBezTo>
                  <a:lnTo>
                    <a:pt x="43" y="36"/>
                  </a:lnTo>
                  <a:close/>
                  <a:moveTo>
                    <a:pt x="8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3" y="24"/>
                    <a:pt x="96" y="21"/>
                    <a:pt x="96" y="18"/>
                  </a:cubicBezTo>
                  <a:cubicBezTo>
                    <a:pt x="96" y="15"/>
                    <a:pt x="93" y="12"/>
                    <a:pt x="90" y="12"/>
                  </a:cubicBezTo>
                  <a:cubicBezTo>
                    <a:pt x="85" y="12"/>
                    <a:pt x="82" y="15"/>
                    <a:pt x="81" y="19"/>
                  </a:cubicBezTo>
                  <a:lnTo>
                    <a:pt x="80" y="24"/>
                  </a:ln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1"/>
                    <a:pt x="14" y="24"/>
                    <a:pt x="1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5"/>
                    <a:pt x="22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6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EF6CAA8-4F53-4B9C-943A-B04B81C6FD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7293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EF6CAA8-4F53-4B9C-943A-B04B81C6F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31CB51E-D6FA-4E9B-AD8E-1DEA9C6B025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BEA48C-3644-4163-8446-54A7ACCF3FFA}"/>
              </a:ext>
            </a:extLst>
          </p:cNvPr>
          <p:cNvSpPr/>
          <p:nvPr/>
        </p:nvSpPr>
        <p:spPr>
          <a:xfrm>
            <a:off x="7064974" y="1341120"/>
            <a:ext cx="4584482" cy="2793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222D3F-044D-4382-8D81-2C2C784B7264}"/>
              </a:ext>
            </a:extLst>
          </p:cNvPr>
          <p:cNvSpPr/>
          <p:nvPr/>
        </p:nvSpPr>
        <p:spPr>
          <a:xfrm>
            <a:off x="742386" y="1341120"/>
            <a:ext cx="5631782" cy="14359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061DEB-1969-43F7-9B59-D42BE2D63BD8}"/>
              </a:ext>
            </a:extLst>
          </p:cNvPr>
          <p:cNvSpPr/>
          <p:nvPr/>
        </p:nvSpPr>
        <p:spPr>
          <a:xfrm>
            <a:off x="742385" y="2897529"/>
            <a:ext cx="5631782" cy="33254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51FFCC-A8A3-4044-B95E-ABDC0549FE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9733" y="2897528"/>
            <a:ext cx="5182130" cy="3325473"/>
          </a:xfrm>
        </p:spPr>
        <p:txBody>
          <a:bodyPr lIns="72000" tIns="72000" rIns="72000" bIns="72000"/>
          <a:lstStyle/>
          <a:p>
            <a:pPr marL="228600" lvl="0" indent="-228600" defTabSz="121917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GB" sz="1200" dirty="0">
                <a:solidFill>
                  <a:srgbClr val="000000"/>
                </a:solidFill>
              </a:rPr>
              <a:t>Write down company-level cultural aspects (values, mindsets, behaviours) you think are relevant for the circular business model you consider</a:t>
            </a:r>
          </a:p>
          <a:p>
            <a:pPr marL="228600" lvl="0" indent="-228600" defTabSz="121917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GB" sz="1200" dirty="0">
              <a:solidFill>
                <a:srgbClr val="000000"/>
              </a:solidFill>
            </a:endParaRPr>
          </a:p>
          <a:p>
            <a:pPr marL="228600" lvl="0" indent="-228600" defTabSz="121917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GB" sz="1200" dirty="0">
                <a:solidFill>
                  <a:srgbClr val="000000"/>
                </a:solidFill>
              </a:rPr>
              <a:t>Assess your maturity level in those cultural aspects</a:t>
            </a:r>
          </a:p>
          <a:p>
            <a:pPr marL="228600" lvl="0" indent="-228600" defTabSz="121917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GB" sz="1200" dirty="0">
              <a:solidFill>
                <a:srgbClr val="000000"/>
              </a:solidFill>
            </a:endParaRPr>
          </a:p>
          <a:p>
            <a:pPr marL="228594" lvl="0" indent="-228594" defTabSz="121917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GB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Summarise key planning and engagement-related activities that are required to bridge the identified culture gaps in your organisation</a:t>
            </a:r>
            <a:r>
              <a:rPr lang="en-GB" sz="12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69CB2-1302-42AC-A7E8-EBDB6CBB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56659"/>
            <a:ext cx="11436350" cy="864000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Culture gap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E9B2-028F-4335-AB31-FBCE75000E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EFB28-2A7F-471B-9B32-845F6440E6D6}"/>
              </a:ext>
            </a:extLst>
          </p:cNvPr>
          <p:cNvSpPr txBox="1"/>
          <p:nvPr/>
        </p:nvSpPr>
        <p:spPr>
          <a:xfrm>
            <a:off x="323850" y="555413"/>
            <a:ext cx="3950547" cy="20997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39D91-1ACF-451D-AB98-E88B4D8AB91E}"/>
              </a:ext>
            </a:extLst>
          </p:cNvPr>
          <p:cNvSpPr/>
          <p:nvPr/>
        </p:nvSpPr>
        <p:spPr>
          <a:xfrm>
            <a:off x="323850" y="1341120"/>
            <a:ext cx="353483" cy="1435947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859FDA-352C-4F50-B0B4-4FBBFE43F522}"/>
              </a:ext>
            </a:extLst>
          </p:cNvPr>
          <p:cNvSpPr/>
          <p:nvPr/>
        </p:nvSpPr>
        <p:spPr>
          <a:xfrm>
            <a:off x="323849" y="2897529"/>
            <a:ext cx="353483" cy="3325472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D7EFB9A-CA2B-4BF7-BC4A-9BDC1F101359}"/>
              </a:ext>
            </a:extLst>
          </p:cNvPr>
          <p:cNvSpPr txBox="1">
            <a:spLocks/>
          </p:cNvSpPr>
          <p:nvPr/>
        </p:nvSpPr>
        <p:spPr>
          <a:xfrm>
            <a:off x="829733" y="1341120"/>
            <a:ext cx="5182130" cy="1435947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8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474121" indent="-234945" algn="l" defTabSz="609585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600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713300" indent="-234945" algn="l" defTabSz="715415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4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958827" indent="-234945" algn="l" defTabSz="60958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4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143996" indent="-380990" algn="l" defTabSz="609585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1867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</a:rPr>
              <a:t>The culture gap analysis tool supports you in analysing how your current company culture supports the adoption of circular business models, and in identifying activities to bridge identified culture gaps.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  <a:p>
            <a:pPr marL="0" marR="0" lvl="0" indent="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  <a:p>
            <a:pPr marL="239178" marR="0" lvl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78E3285-D6BC-4E67-ABBC-48A508AD506F}"/>
              </a:ext>
            </a:extLst>
          </p:cNvPr>
          <p:cNvGrpSpPr/>
          <p:nvPr/>
        </p:nvGrpSpPr>
        <p:grpSpPr>
          <a:xfrm>
            <a:off x="7545718" y="1689446"/>
            <a:ext cx="3623034" cy="2175242"/>
            <a:chOff x="7545718" y="1683456"/>
            <a:chExt cx="3623034" cy="217524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22E5C74-AC37-4C7F-B0D2-588B5C50B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545718" y="1683456"/>
              <a:ext cx="2808000" cy="1579500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96B102A-9948-4B6D-9C2B-F902B6845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360752" y="2279198"/>
              <a:ext cx="2808000" cy="1579500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A12F25B-9514-45C2-B13D-B2F2AC1C639E}"/>
              </a:ext>
            </a:extLst>
          </p:cNvPr>
          <p:cNvSpPr/>
          <p:nvPr/>
        </p:nvSpPr>
        <p:spPr>
          <a:xfrm>
            <a:off x="6602049" y="1341121"/>
            <a:ext cx="353483" cy="2793600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Illustration of the tool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5B7017-17BE-46D7-90B6-A3933A4B3DBF}"/>
              </a:ext>
            </a:extLst>
          </p:cNvPr>
          <p:cNvSpPr/>
          <p:nvPr/>
        </p:nvSpPr>
        <p:spPr>
          <a:xfrm>
            <a:off x="7064974" y="4255735"/>
            <a:ext cx="4584482" cy="19840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BDA13A-3A6B-41D0-A10A-D4F0DA4DB69C}"/>
              </a:ext>
            </a:extLst>
          </p:cNvPr>
          <p:cNvSpPr/>
          <p:nvPr/>
        </p:nvSpPr>
        <p:spPr>
          <a:xfrm>
            <a:off x="6593256" y="4255735"/>
            <a:ext cx="353483" cy="1984048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materials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D6103F-B079-45E7-B4D1-6CB4724F7E9A}"/>
              </a:ext>
            </a:extLst>
          </p:cNvPr>
          <p:cNvSpPr txBox="1"/>
          <p:nvPr/>
        </p:nvSpPr>
        <p:spPr>
          <a:xfrm>
            <a:off x="7165828" y="6016171"/>
            <a:ext cx="4002915" cy="223612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l"/>
            <a:r>
              <a:rPr lang="fi-FI" sz="800" b="0" i="1" dirty="0" err="1">
                <a:latin typeface="Georgia" panose="02040502050405020303" pitchFamily="18" charset="0"/>
              </a:rPr>
              <a:t>Illustrative</a:t>
            </a:r>
            <a:r>
              <a:rPr lang="fi-FI" sz="800" b="0" i="1" dirty="0">
                <a:latin typeface="Georgia" panose="02040502050405020303" pitchFamily="18" charset="0"/>
              </a:rPr>
              <a:t> </a:t>
            </a:r>
            <a:r>
              <a:rPr lang="fi-FI" sz="800" b="0" i="1" dirty="0" err="1">
                <a:latin typeface="Georgia" panose="02040502050405020303" pitchFamily="18" charset="0"/>
              </a:rPr>
              <a:t>playbook</a:t>
            </a:r>
            <a:r>
              <a:rPr lang="fi-FI" sz="800" b="0" i="1" dirty="0">
                <a:latin typeface="Georgia" panose="02040502050405020303" pitchFamily="18" charset="0"/>
              </a:rPr>
              <a:t> </a:t>
            </a:r>
            <a:r>
              <a:rPr lang="fi-FI" sz="800" b="0" i="1" dirty="0" err="1">
                <a:latin typeface="Georgia" panose="02040502050405020303" pitchFamily="18" charset="0"/>
              </a:rPr>
              <a:t>pages</a:t>
            </a:r>
            <a:r>
              <a:rPr lang="fi-FI" sz="800" b="0" i="1" dirty="0">
                <a:latin typeface="Georgia" panose="02040502050405020303" pitchFamily="18" charset="0"/>
              </a:rPr>
              <a:t> – </a:t>
            </a:r>
            <a:r>
              <a:rPr lang="fi-FI" sz="800" i="1" dirty="0" err="1">
                <a:latin typeface="Georgia" panose="02040502050405020303" pitchFamily="18" charset="0"/>
              </a:rPr>
              <a:t>please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refer</a:t>
            </a:r>
            <a:r>
              <a:rPr lang="fi-FI" sz="800" i="1" dirty="0">
                <a:latin typeface="Georgia" panose="02040502050405020303" pitchFamily="18" charset="0"/>
              </a:rPr>
              <a:t> to </a:t>
            </a:r>
            <a:r>
              <a:rPr lang="fi-FI" sz="800" i="1" dirty="0" err="1">
                <a:latin typeface="Georgia" panose="02040502050405020303" pitchFamily="18" charset="0"/>
              </a:rPr>
              <a:t>the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entire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chapter</a:t>
            </a:r>
            <a:r>
              <a:rPr lang="fi-FI" sz="800" i="1" dirty="0">
                <a:latin typeface="Georgia" panose="02040502050405020303" pitchFamily="18" charset="0"/>
              </a:rPr>
              <a:t> for </a:t>
            </a:r>
            <a:r>
              <a:rPr lang="fi-FI" sz="800" i="1" dirty="0" err="1">
                <a:latin typeface="Georgia" panose="02040502050405020303" pitchFamily="18" charset="0"/>
              </a:rPr>
              <a:t>support</a:t>
            </a:r>
            <a:r>
              <a:rPr lang="fi-FI" sz="800" i="1" dirty="0">
                <a:latin typeface="Georgia" panose="02040502050405020303" pitchFamily="18" charset="0"/>
              </a:rPr>
              <a:t>.</a:t>
            </a:r>
            <a:endParaRPr lang="fi-FI" sz="800" b="0" i="1" dirty="0">
              <a:latin typeface="Georgia" panose="02040502050405020303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8E4DA0-F29A-4BDE-8B76-203F6AB93E8B}"/>
              </a:ext>
            </a:extLst>
          </p:cNvPr>
          <p:cNvSpPr txBox="1"/>
          <p:nvPr/>
        </p:nvSpPr>
        <p:spPr>
          <a:xfrm>
            <a:off x="7170569" y="4331839"/>
            <a:ext cx="3937698" cy="101122"/>
          </a:xfrm>
          <a:prstGeom prst="rect">
            <a:avLst/>
          </a:prstGeom>
          <a:noFill/>
        </p:spPr>
        <p:txBody>
          <a:bodyPr wrap="square" lIns="0" tIns="36000" rIns="36000" bIns="36000" rtlCol="0"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Chapter 5: How to design the transformation journey?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90E6A07-922C-4B1B-8DE5-692914C55F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14919" y="4730353"/>
            <a:ext cx="1440000" cy="8112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7AB84C-B725-4422-9AA0-C6CD53E9D4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22895" y="4730353"/>
            <a:ext cx="1440000" cy="8112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3393705-AE20-42EF-B0EB-604197F826B6}"/>
              </a:ext>
            </a:extLst>
          </p:cNvPr>
          <p:cNvSpPr txBox="1"/>
          <p:nvPr/>
        </p:nvSpPr>
        <p:spPr>
          <a:xfrm>
            <a:off x="7214919" y="5602406"/>
            <a:ext cx="1440000" cy="238836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fi-FI" sz="900" dirty="0">
                <a:latin typeface="Georgia" panose="02040502050405020303" pitchFamily="18" charset="0"/>
              </a:rPr>
              <a:t>Key </a:t>
            </a:r>
            <a:r>
              <a:rPr lang="fi-FI" sz="900" dirty="0" err="1">
                <a:latin typeface="Georgia" panose="02040502050405020303" pitchFamily="18" charset="0"/>
              </a:rPr>
              <a:t>building</a:t>
            </a:r>
            <a:r>
              <a:rPr lang="fi-FI" sz="900" dirty="0">
                <a:latin typeface="Georgia" panose="02040502050405020303" pitchFamily="18" charset="0"/>
              </a:rPr>
              <a:t> </a:t>
            </a:r>
            <a:r>
              <a:rPr lang="fi-FI" sz="900" dirty="0" err="1">
                <a:latin typeface="Georgia" panose="02040502050405020303" pitchFamily="18" charset="0"/>
              </a:rPr>
              <a:t>blocks</a:t>
            </a:r>
            <a:r>
              <a:rPr lang="fi-FI" sz="900" dirty="0">
                <a:latin typeface="Georgia" panose="02040502050405020303" pitchFamily="18" charset="0"/>
              </a:rPr>
              <a:t> of culture</a:t>
            </a:r>
            <a:endParaRPr lang="fi-FI" sz="900" b="0" i="0" dirty="0">
              <a:latin typeface="Georgia" panose="02040502050405020303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A1C6EB-E5BC-4DD0-970D-034231B384E6}"/>
              </a:ext>
            </a:extLst>
          </p:cNvPr>
          <p:cNvSpPr txBox="1"/>
          <p:nvPr/>
        </p:nvSpPr>
        <p:spPr>
          <a:xfrm>
            <a:off x="8959954" y="5597410"/>
            <a:ext cx="1565882" cy="238836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fi-FI" sz="900" dirty="0" err="1">
                <a:latin typeface="Georgia" panose="02040502050405020303" pitchFamily="18" charset="0"/>
              </a:rPr>
              <a:t>Examples</a:t>
            </a:r>
            <a:r>
              <a:rPr lang="fi-FI" sz="900" dirty="0">
                <a:latin typeface="Georgia" panose="02040502050405020303" pitchFamily="18" charset="0"/>
              </a:rPr>
              <a:t> of </a:t>
            </a:r>
            <a:r>
              <a:rPr lang="fi-FI" sz="900" dirty="0" err="1">
                <a:latin typeface="Georgia" panose="02040502050405020303" pitchFamily="18" charset="0"/>
              </a:rPr>
              <a:t>cultural</a:t>
            </a:r>
            <a:r>
              <a:rPr lang="fi-FI" sz="900" dirty="0">
                <a:latin typeface="Georgia" panose="02040502050405020303" pitchFamily="18" charset="0"/>
              </a:rPr>
              <a:t> </a:t>
            </a:r>
            <a:r>
              <a:rPr lang="fi-FI" sz="900" dirty="0" err="1">
                <a:latin typeface="Georgia" panose="02040502050405020303" pitchFamily="18" charset="0"/>
              </a:rPr>
              <a:t>aspects</a:t>
            </a:r>
            <a:r>
              <a:rPr lang="fi-FI" sz="900" dirty="0">
                <a:latin typeface="Georgia" panose="02040502050405020303" pitchFamily="18" charset="0"/>
              </a:rPr>
              <a:t> </a:t>
            </a:r>
            <a:r>
              <a:rPr lang="fi-FI" sz="900" dirty="0" err="1">
                <a:latin typeface="Georgia" panose="02040502050405020303" pitchFamily="18" charset="0"/>
              </a:rPr>
              <a:t>supporting</a:t>
            </a:r>
            <a:r>
              <a:rPr lang="fi-FI" sz="900" dirty="0">
                <a:latin typeface="Georgia" panose="02040502050405020303" pitchFamily="18" charset="0"/>
              </a:rPr>
              <a:t> </a:t>
            </a:r>
            <a:r>
              <a:rPr lang="fi-FI" sz="900" dirty="0" err="1">
                <a:latin typeface="Georgia" panose="02040502050405020303" pitchFamily="18" charset="0"/>
              </a:rPr>
              <a:t>circularity</a:t>
            </a:r>
            <a:endParaRPr lang="fi-FI" sz="900" b="0" i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EF6CAA8-4F53-4B9C-943A-B04B81C6FD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737633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EF6CAA8-4F53-4B9C-943A-B04B81C6F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31CB51E-D6FA-4E9B-AD8E-1DEA9C6B025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3762EE-4A04-4A4D-99E2-C719934F2220}"/>
              </a:ext>
            </a:extLst>
          </p:cNvPr>
          <p:cNvSpPr/>
          <p:nvPr/>
        </p:nvSpPr>
        <p:spPr>
          <a:xfrm>
            <a:off x="742386" y="1341120"/>
            <a:ext cx="11017814" cy="48673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39D91-1ACF-451D-AB98-E88B4D8AB91E}"/>
              </a:ext>
            </a:extLst>
          </p:cNvPr>
          <p:cNvSpPr/>
          <p:nvPr/>
        </p:nvSpPr>
        <p:spPr>
          <a:xfrm>
            <a:off x="323850" y="1341119"/>
            <a:ext cx="353483" cy="4881881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69CB2-1302-42AC-A7E8-EBDB6CBB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56659"/>
            <a:ext cx="11436350" cy="864000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Culture gap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E9B2-028F-4335-AB31-FBCE75000E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EFB28-2A7F-471B-9B32-845F6440E6D6}"/>
              </a:ext>
            </a:extLst>
          </p:cNvPr>
          <p:cNvSpPr txBox="1"/>
          <p:nvPr/>
        </p:nvSpPr>
        <p:spPr>
          <a:xfrm>
            <a:off x="323850" y="555413"/>
            <a:ext cx="3950547" cy="20997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EE637F-46DC-4EC7-88B5-6A10221CB3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9389" y="1448590"/>
            <a:ext cx="6091323" cy="342637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FB3270-9E83-41B4-AE9F-6C4F530578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9529" y="2725282"/>
            <a:ext cx="6002867" cy="33766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6CB37417-1003-45C8-AEAD-5C420D05DCC4}"/>
              </a:ext>
            </a:extLst>
          </p:cNvPr>
          <p:cNvSpPr/>
          <p:nvPr/>
        </p:nvSpPr>
        <p:spPr>
          <a:xfrm>
            <a:off x="1408854" y="2561673"/>
            <a:ext cx="1165014" cy="662433"/>
          </a:xfrm>
          <a:prstGeom prst="wedgeRectCallout">
            <a:avLst>
              <a:gd name="adj1" fmla="val -13846"/>
              <a:gd name="adj2" fmla="val -76695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value:</a:t>
            </a:r>
          </a:p>
          <a:p>
            <a:pPr algn="l"/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Customer-centricity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DC9DAEA9-EFC7-4A82-AAC8-9BE90701AAF6}"/>
              </a:ext>
            </a:extLst>
          </p:cNvPr>
          <p:cNvSpPr/>
          <p:nvPr/>
        </p:nvSpPr>
        <p:spPr>
          <a:xfrm>
            <a:off x="2912534" y="3377860"/>
            <a:ext cx="1530772" cy="740327"/>
          </a:xfrm>
          <a:prstGeom prst="wedgeRectCallout">
            <a:avLst>
              <a:gd name="adj1" fmla="val -4996"/>
              <a:gd name="adj2" fmla="val -63886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mindset:</a:t>
            </a:r>
          </a:p>
          <a:p>
            <a:pPr algn="l"/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Repairing a product or component is better than producing a new one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82F0578A-F964-494B-B615-A482FDD96912}"/>
              </a:ext>
            </a:extLst>
          </p:cNvPr>
          <p:cNvSpPr/>
          <p:nvPr/>
        </p:nvSpPr>
        <p:spPr>
          <a:xfrm>
            <a:off x="3979538" y="2510670"/>
            <a:ext cx="1530772" cy="564423"/>
          </a:xfrm>
          <a:prstGeom prst="wedgeRectCallout">
            <a:avLst>
              <a:gd name="adj1" fmla="val 34827"/>
              <a:gd name="adj2" fmla="val -62056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behaviour:</a:t>
            </a:r>
          </a:p>
          <a:p>
            <a:pPr algn="l"/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 circular design criteria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AA397B9F-9AD6-46DA-9F0D-2E500869DF8B}"/>
              </a:ext>
            </a:extLst>
          </p:cNvPr>
          <p:cNvSpPr/>
          <p:nvPr/>
        </p:nvSpPr>
        <p:spPr>
          <a:xfrm>
            <a:off x="6061561" y="3871717"/>
            <a:ext cx="2306806" cy="1691065"/>
          </a:xfrm>
          <a:prstGeom prst="wedgeRectCallout">
            <a:avLst>
              <a:gd name="adj1" fmla="val 14861"/>
              <a:gd name="adj2" fmla="val -63256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planning-related activities: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change management lead/champion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future-state vision of company culture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 culture change programme, including key activities and milestones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0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637FD768-2196-4823-B326-28B2E2B2407C}"/>
              </a:ext>
            </a:extLst>
          </p:cNvPr>
          <p:cNvSpPr/>
          <p:nvPr/>
        </p:nvSpPr>
        <p:spPr>
          <a:xfrm>
            <a:off x="8813749" y="3871717"/>
            <a:ext cx="2306806" cy="1691065"/>
          </a:xfrm>
          <a:prstGeom prst="wedgeRectCallout">
            <a:avLst>
              <a:gd name="adj1" fmla="val 14861"/>
              <a:gd name="adj2" fmla="val -63256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engagement-related activities: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 internal communications around change programme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Organise kick-off event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 regular status update sessions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supporting incentives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0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4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C4A59A-6F94-4C3B-A42D-A88DB4D7F8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7570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C4A59A-6F94-4C3B-A42D-A88DB4D7F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639FAD5-3072-4376-B3AA-DCB89B7029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E0B6C-0918-4A05-B679-4E2EF99C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09" y="2948947"/>
            <a:ext cx="9448489" cy="886343"/>
          </a:xfrm>
        </p:spPr>
        <p:txBody>
          <a:bodyPr/>
          <a:lstStyle/>
          <a:p>
            <a:r>
              <a:rPr lang="en-GB" dirty="0"/>
              <a:t>CULTURE GAP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49912-2B7F-4B73-B8DD-B6D898112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4342" y="2468199"/>
            <a:ext cx="9448257" cy="480484"/>
          </a:xfrm>
        </p:spPr>
        <p:txBody>
          <a:bodyPr/>
          <a:lstStyle/>
          <a:p>
            <a:r>
              <a:rPr lang="en-GB" dirty="0"/>
              <a:t>Tool</a:t>
            </a:r>
          </a:p>
        </p:txBody>
      </p:sp>
      <p:grpSp>
        <p:nvGrpSpPr>
          <p:cNvPr id="7" name="Group 128">
            <a:extLst>
              <a:ext uri="{FF2B5EF4-FFF2-40B4-BE49-F238E27FC236}">
                <a16:creationId xmlns:a16="http://schemas.microsoft.com/office/drawing/2014/main" id="{2A37D4AC-3779-44A0-B508-7807291FB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402" y="2468199"/>
            <a:ext cx="958478" cy="1097235"/>
            <a:chOff x="1398" y="2998"/>
            <a:chExt cx="373" cy="427"/>
          </a:xfrm>
          <a:solidFill>
            <a:schemeClr val="bg2"/>
          </a:solidFill>
        </p:grpSpPr>
        <p:sp>
          <p:nvSpPr>
            <p:cNvPr id="8" name="Freeform 129">
              <a:extLst>
                <a:ext uri="{FF2B5EF4-FFF2-40B4-BE49-F238E27FC236}">
                  <a16:creationId xmlns:a16="http://schemas.microsoft.com/office/drawing/2014/main" id="{4E93365B-1CE7-4F8E-B59D-799BB75472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3052"/>
              <a:ext cx="266" cy="266"/>
            </a:xfrm>
            <a:custGeom>
              <a:avLst/>
              <a:gdLst>
                <a:gd name="T0" fmla="*/ 90 w 180"/>
                <a:gd name="T1" fmla="*/ 180 h 180"/>
                <a:gd name="T2" fmla="*/ 0 w 180"/>
                <a:gd name="T3" fmla="*/ 90 h 180"/>
                <a:gd name="T4" fmla="*/ 90 w 180"/>
                <a:gd name="T5" fmla="*/ 0 h 180"/>
                <a:gd name="T6" fmla="*/ 180 w 180"/>
                <a:gd name="T7" fmla="*/ 90 h 180"/>
                <a:gd name="T8" fmla="*/ 90 w 180"/>
                <a:gd name="T9" fmla="*/ 180 h 180"/>
                <a:gd name="T10" fmla="*/ 90 w 180"/>
                <a:gd name="T11" fmla="*/ 12 h 180"/>
                <a:gd name="T12" fmla="*/ 12 w 180"/>
                <a:gd name="T13" fmla="*/ 90 h 180"/>
                <a:gd name="T14" fmla="*/ 90 w 180"/>
                <a:gd name="T15" fmla="*/ 168 h 180"/>
                <a:gd name="T16" fmla="*/ 168 w 180"/>
                <a:gd name="T17" fmla="*/ 90 h 180"/>
                <a:gd name="T18" fmla="*/ 90 w 180"/>
                <a:gd name="T19" fmla="*/ 1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80">
                  <a:moveTo>
                    <a:pt x="90" y="180"/>
                  </a:moveTo>
                  <a:cubicBezTo>
                    <a:pt x="40" y="180"/>
                    <a:pt x="0" y="139"/>
                    <a:pt x="0" y="90"/>
                  </a:cubicBezTo>
                  <a:cubicBezTo>
                    <a:pt x="0" y="40"/>
                    <a:pt x="40" y="0"/>
                    <a:pt x="90" y="0"/>
                  </a:cubicBezTo>
                  <a:cubicBezTo>
                    <a:pt x="139" y="0"/>
                    <a:pt x="180" y="40"/>
                    <a:pt x="180" y="90"/>
                  </a:cubicBezTo>
                  <a:cubicBezTo>
                    <a:pt x="180" y="139"/>
                    <a:pt x="139" y="180"/>
                    <a:pt x="90" y="180"/>
                  </a:cubicBezTo>
                  <a:close/>
                  <a:moveTo>
                    <a:pt x="90" y="12"/>
                  </a:moveTo>
                  <a:cubicBezTo>
                    <a:pt x="47" y="12"/>
                    <a:pt x="12" y="47"/>
                    <a:pt x="12" y="90"/>
                  </a:cubicBezTo>
                  <a:cubicBezTo>
                    <a:pt x="12" y="133"/>
                    <a:pt x="47" y="168"/>
                    <a:pt x="90" y="168"/>
                  </a:cubicBezTo>
                  <a:cubicBezTo>
                    <a:pt x="133" y="168"/>
                    <a:pt x="168" y="133"/>
                    <a:pt x="168" y="90"/>
                  </a:cubicBezTo>
                  <a:cubicBezTo>
                    <a:pt x="168" y="47"/>
                    <a:pt x="133" y="12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9" name="Freeform 130">
              <a:extLst>
                <a:ext uri="{FF2B5EF4-FFF2-40B4-BE49-F238E27FC236}">
                  <a16:creationId xmlns:a16="http://schemas.microsoft.com/office/drawing/2014/main" id="{DB18B919-8162-4E1A-919C-F757FE922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3300"/>
              <a:ext cx="124" cy="54"/>
            </a:xfrm>
            <a:custGeom>
              <a:avLst/>
              <a:gdLst>
                <a:gd name="T0" fmla="*/ 78 w 84"/>
                <a:gd name="T1" fmla="*/ 36 h 36"/>
                <a:gd name="T2" fmla="*/ 6 w 84"/>
                <a:gd name="T3" fmla="*/ 36 h 36"/>
                <a:gd name="T4" fmla="*/ 0 w 84"/>
                <a:gd name="T5" fmla="*/ 30 h 36"/>
                <a:gd name="T6" fmla="*/ 0 w 84"/>
                <a:gd name="T7" fmla="*/ 0 h 36"/>
                <a:gd name="T8" fmla="*/ 12 w 84"/>
                <a:gd name="T9" fmla="*/ 0 h 36"/>
                <a:gd name="T10" fmla="*/ 12 w 84"/>
                <a:gd name="T11" fmla="*/ 24 h 36"/>
                <a:gd name="T12" fmla="*/ 72 w 84"/>
                <a:gd name="T13" fmla="*/ 24 h 36"/>
                <a:gd name="T14" fmla="*/ 72 w 84"/>
                <a:gd name="T15" fmla="*/ 0 h 36"/>
                <a:gd name="T16" fmla="*/ 84 w 84"/>
                <a:gd name="T17" fmla="*/ 0 h 36"/>
                <a:gd name="T18" fmla="*/ 84 w 84"/>
                <a:gd name="T19" fmla="*/ 30 h 36"/>
                <a:gd name="T20" fmla="*/ 78 w 84"/>
                <a:gd name="T2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36">
                  <a:moveTo>
                    <a:pt x="78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3"/>
                    <a:pt x="81" y="36"/>
                    <a:pt x="7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0" name="Freeform 131">
              <a:extLst>
                <a:ext uri="{FF2B5EF4-FFF2-40B4-BE49-F238E27FC236}">
                  <a16:creationId xmlns:a16="http://schemas.microsoft.com/office/drawing/2014/main" id="{22A66FDD-2E5A-48AE-B6BB-D3E7FC0EBF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0" y="3336"/>
              <a:ext cx="88" cy="53"/>
            </a:xfrm>
            <a:custGeom>
              <a:avLst/>
              <a:gdLst>
                <a:gd name="T0" fmla="*/ 54 w 60"/>
                <a:gd name="T1" fmla="*/ 36 h 36"/>
                <a:gd name="T2" fmla="*/ 6 w 60"/>
                <a:gd name="T3" fmla="*/ 36 h 36"/>
                <a:gd name="T4" fmla="*/ 0 w 60"/>
                <a:gd name="T5" fmla="*/ 30 h 36"/>
                <a:gd name="T6" fmla="*/ 0 w 60"/>
                <a:gd name="T7" fmla="*/ 6 h 36"/>
                <a:gd name="T8" fmla="*/ 6 w 60"/>
                <a:gd name="T9" fmla="*/ 0 h 36"/>
                <a:gd name="T10" fmla="*/ 54 w 60"/>
                <a:gd name="T11" fmla="*/ 0 h 36"/>
                <a:gd name="T12" fmla="*/ 60 w 60"/>
                <a:gd name="T13" fmla="*/ 6 h 36"/>
                <a:gd name="T14" fmla="*/ 60 w 60"/>
                <a:gd name="T15" fmla="*/ 30 h 36"/>
                <a:gd name="T16" fmla="*/ 54 w 60"/>
                <a:gd name="T17" fmla="*/ 36 h 36"/>
                <a:gd name="T18" fmla="*/ 12 w 60"/>
                <a:gd name="T19" fmla="*/ 24 h 36"/>
                <a:gd name="T20" fmla="*/ 48 w 60"/>
                <a:gd name="T21" fmla="*/ 24 h 36"/>
                <a:gd name="T22" fmla="*/ 48 w 60"/>
                <a:gd name="T23" fmla="*/ 12 h 36"/>
                <a:gd name="T24" fmla="*/ 12 w 60"/>
                <a:gd name="T25" fmla="*/ 12 h 36"/>
                <a:gd name="T26" fmla="*/ 12 w 60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3"/>
                    <a:pt x="57" y="36"/>
                    <a:pt x="54" y="36"/>
                  </a:cubicBezTo>
                  <a:close/>
                  <a:moveTo>
                    <a:pt x="12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1" name="Freeform 132">
              <a:extLst>
                <a:ext uri="{FF2B5EF4-FFF2-40B4-BE49-F238E27FC236}">
                  <a16:creationId xmlns:a16="http://schemas.microsoft.com/office/drawing/2014/main" id="{E8FCDBC9-F79E-47BD-B913-CA4ECEDA6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3371"/>
              <a:ext cx="18" cy="54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Freeform 133">
              <a:extLst>
                <a:ext uri="{FF2B5EF4-FFF2-40B4-BE49-F238E27FC236}">
                  <a16:creationId xmlns:a16="http://schemas.microsoft.com/office/drawing/2014/main" id="{0BFDE7B6-82F3-4D0E-9892-742BC6126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2998"/>
              <a:ext cx="18" cy="36"/>
            </a:xfrm>
            <a:custGeom>
              <a:avLst/>
              <a:gdLst>
                <a:gd name="T0" fmla="*/ 6 w 12"/>
                <a:gd name="T1" fmla="*/ 24 h 24"/>
                <a:gd name="T2" fmla="*/ 0 w 12"/>
                <a:gd name="T3" fmla="*/ 18 h 24"/>
                <a:gd name="T4" fmla="*/ 0 w 12"/>
                <a:gd name="T5" fmla="*/ 6 h 24"/>
                <a:gd name="T6" fmla="*/ 6 w 12"/>
                <a:gd name="T7" fmla="*/ 0 h 24"/>
                <a:gd name="T8" fmla="*/ 12 w 12"/>
                <a:gd name="T9" fmla="*/ 6 h 24"/>
                <a:gd name="T10" fmla="*/ 12 w 12"/>
                <a:gd name="T11" fmla="*/ 18 h 24"/>
                <a:gd name="T12" fmla="*/ 6 w 12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1"/>
                    <a:pt x="9" y="2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3" name="Freeform 134">
              <a:extLst>
                <a:ext uri="{FF2B5EF4-FFF2-40B4-BE49-F238E27FC236}">
                  <a16:creationId xmlns:a16="http://schemas.microsoft.com/office/drawing/2014/main" id="{1C37E03F-7973-4ABA-8486-37B3AE165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049"/>
              <a:ext cx="33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20 h 21"/>
                <a:gd name="T4" fmla="*/ 3 w 22"/>
                <a:gd name="T5" fmla="*/ 11 h 21"/>
                <a:gd name="T6" fmla="*/ 11 w 22"/>
                <a:gd name="T7" fmla="*/ 3 h 21"/>
                <a:gd name="T8" fmla="*/ 20 w 22"/>
                <a:gd name="T9" fmla="*/ 3 h 21"/>
                <a:gd name="T10" fmla="*/ 20 w 22"/>
                <a:gd name="T11" fmla="*/ 11 h 21"/>
                <a:gd name="T12" fmla="*/ 11 w 22"/>
                <a:gd name="T13" fmla="*/ 20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1"/>
                    <a:pt x="3" y="20"/>
                  </a:cubicBezTo>
                  <a:cubicBezTo>
                    <a:pt x="0" y="17"/>
                    <a:pt x="0" y="14"/>
                    <a:pt x="3" y="1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0"/>
                    <a:pt x="17" y="0"/>
                    <a:pt x="20" y="3"/>
                  </a:cubicBezTo>
                  <a:cubicBezTo>
                    <a:pt x="22" y="5"/>
                    <a:pt x="22" y="9"/>
                    <a:pt x="20" y="1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9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Freeform 135">
              <a:extLst>
                <a:ext uri="{FF2B5EF4-FFF2-40B4-BE49-F238E27FC236}">
                  <a16:creationId xmlns:a16="http://schemas.microsoft.com/office/drawing/2014/main" id="{B49901B2-0440-4B3E-9D8C-999834665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3176"/>
              <a:ext cx="36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Freeform 136">
              <a:extLst>
                <a:ext uri="{FF2B5EF4-FFF2-40B4-BE49-F238E27FC236}">
                  <a16:creationId xmlns:a16="http://schemas.microsoft.com/office/drawing/2014/main" id="{7E9279B6-7430-42C7-AC9D-2514DDB0B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288"/>
              <a:ext cx="33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19 h 21"/>
                <a:gd name="T4" fmla="*/ 3 w 22"/>
                <a:gd name="T5" fmla="*/ 10 h 21"/>
                <a:gd name="T6" fmla="*/ 3 w 22"/>
                <a:gd name="T7" fmla="*/ 2 h 21"/>
                <a:gd name="T8" fmla="*/ 11 w 22"/>
                <a:gd name="T9" fmla="*/ 2 h 21"/>
                <a:gd name="T10" fmla="*/ 20 w 22"/>
                <a:gd name="T11" fmla="*/ 10 h 21"/>
                <a:gd name="T12" fmla="*/ 20 w 22"/>
                <a:gd name="T13" fmla="*/ 19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0"/>
                    <a:pt x="11" y="1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5" y="0"/>
                    <a:pt x="9" y="0"/>
                    <a:pt x="11" y="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2" y="13"/>
                    <a:pt x="22" y="17"/>
                    <a:pt x="20" y="19"/>
                  </a:cubicBezTo>
                  <a:cubicBezTo>
                    <a:pt x="19" y="20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6" name="Freeform 137">
              <a:extLst>
                <a:ext uri="{FF2B5EF4-FFF2-40B4-BE49-F238E27FC236}">
                  <a16:creationId xmlns:a16="http://schemas.microsoft.com/office/drawing/2014/main" id="{B6AA46D2-132B-4027-AE1E-5D7F887A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049"/>
              <a:ext cx="32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20 h 21"/>
                <a:gd name="T4" fmla="*/ 3 w 22"/>
                <a:gd name="T5" fmla="*/ 11 h 21"/>
                <a:gd name="T6" fmla="*/ 3 w 22"/>
                <a:gd name="T7" fmla="*/ 3 h 21"/>
                <a:gd name="T8" fmla="*/ 11 w 22"/>
                <a:gd name="T9" fmla="*/ 3 h 21"/>
                <a:gd name="T10" fmla="*/ 20 w 22"/>
                <a:gd name="T11" fmla="*/ 11 h 21"/>
                <a:gd name="T12" fmla="*/ 20 w 22"/>
                <a:gd name="T13" fmla="*/ 20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1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3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4"/>
                    <a:pt x="22" y="17"/>
                    <a:pt x="20" y="20"/>
                  </a:cubicBezTo>
                  <a:cubicBezTo>
                    <a:pt x="18" y="21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7" name="Freeform 138">
              <a:extLst>
                <a:ext uri="{FF2B5EF4-FFF2-40B4-BE49-F238E27FC236}">
                  <a16:creationId xmlns:a16="http://schemas.microsoft.com/office/drawing/2014/main" id="{0976A360-0454-4ABA-BE06-7BEC004C7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3176"/>
              <a:ext cx="35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" name="Freeform 139">
              <a:extLst>
                <a:ext uri="{FF2B5EF4-FFF2-40B4-BE49-F238E27FC236}">
                  <a16:creationId xmlns:a16="http://schemas.microsoft.com/office/drawing/2014/main" id="{3D94F876-E820-43DF-B7F0-345B5225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288"/>
              <a:ext cx="32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19 h 21"/>
                <a:gd name="T4" fmla="*/ 3 w 22"/>
                <a:gd name="T5" fmla="*/ 10 h 21"/>
                <a:gd name="T6" fmla="*/ 11 w 22"/>
                <a:gd name="T7" fmla="*/ 2 h 21"/>
                <a:gd name="T8" fmla="*/ 20 w 22"/>
                <a:gd name="T9" fmla="*/ 2 h 21"/>
                <a:gd name="T10" fmla="*/ 20 w 22"/>
                <a:gd name="T11" fmla="*/ 10 h 21"/>
                <a:gd name="T12" fmla="*/ 11 w 22"/>
                <a:gd name="T13" fmla="*/ 19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0"/>
                    <a:pt x="3" y="19"/>
                  </a:cubicBezTo>
                  <a:cubicBezTo>
                    <a:pt x="0" y="17"/>
                    <a:pt x="0" y="13"/>
                    <a:pt x="3" y="1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0"/>
                    <a:pt x="17" y="0"/>
                    <a:pt x="20" y="2"/>
                  </a:cubicBezTo>
                  <a:cubicBezTo>
                    <a:pt x="22" y="4"/>
                    <a:pt x="22" y="8"/>
                    <a:pt x="20" y="1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20"/>
                    <a:pt x="8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" name="Freeform 140">
              <a:extLst>
                <a:ext uri="{FF2B5EF4-FFF2-40B4-BE49-F238E27FC236}">
                  <a16:creationId xmlns:a16="http://schemas.microsoft.com/office/drawing/2014/main" id="{F170B2B1-5683-4F34-B759-F26E524DA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" y="3176"/>
              <a:ext cx="160" cy="133"/>
            </a:xfrm>
            <a:custGeom>
              <a:avLst/>
              <a:gdLst>
                <a:gd name="T0" fmla="*/ 60 w 108"/>
                <a:gd name="T1" fmla="*/ 90 h 90"/>
                <a:gd name="T2" fmla="*/ 58 w 108"/>
                <a:gd name="T3" fmla="*/ 90 h 90"/>
                <a:gd name="T4" fmla="*/ 54 w 108"/>
                <a:gd name="T5" fmla="*/ 84 h 90"/>
                <a:gd name="T6" fmla="*/ 49 w 108"/>
                <a:gd name="T7" fmla="*/ 90 h 90"/>
                <a:gd name="T8" fmla="*/ 42 w 108"/>
                <a:gd name="T9" fmla="*/ 85 h 90"/>
                <a:gd name="T10" fmla="*/ 30 w 108"/>
                <a:gd name="T11" fmla="*/ 36 h 90"/>
                <a:gd name="T12" fmla="*/ 18 w 108"/>
                <a:gd name="T13" fmla="*/ 36 h 90"/>
                <a:gd name="T14" fmla="*/ 0 w 108"/>
                <a:gd name="T15" fmla="*/ 18 h 90"/>
                <a:gd name="T16" fmla="*/ 18 w 108"/>
                <a:gd name="T17" fmla="*/ 0 h 90"/>
                <a:gd name="T18" fmla="*/ 38 w 108"/>
                <a:gd name="T19" fmla="*/ 16 h 90"/>
                <a:gd name="T20" fmla="*/ 40 w 108"/>
                <a:gd name="T21" fmla="*/ 24 h 90"/>
                <a:gd name="T22" fmla="*/ 67 w 108"/>
                <a:gd name="T23" fmla="*/ 24 h 90"/>
                <a:gd name="T24" fmla="*/ 69 w 108"/>
                <a:gd name="T25" fmla="*/ 16 h 90"/>
                <a:gd name="T26" fmla="*/ 90 w 108"/>
                <a:gd name="T27" fmla="*/ 0 h 90"/>
                <a:gd name="T28" fmla="*/ 108 w 108"/>
                <a:gd name="T29" fmla="*/ 18 h 90"/>
                <a:gd name="T30" fmla="*/ 90 w 108"/>
                <a:gd name="T31" fmla="*/ 36 h 90"/>
                <a:gd name="T32" fmla="*/ 77 w 108"/>
                <a:gd name="T33" fmla="*/ 36 h 90"/>
                <a:gd name="T34" fmla="*/ 65 w 108"/>
                <a:gd name="T35" fmla="*/ 85 h 90"/>
                <a:gd name="T36" fmla="*/ 60 w 108"/>
                <a:gd name="T37" fmla="*/ 90 h 90"/>
                <a:gd name="T38" fmla="*/ 43 w 108"/>
                <a:gd name="T39" fmla="*/ 36 h 90"/>
                <a:gd name="T40" fmla="*/ 53 w 108"/>
                <a:gd name="T41" fmla="*/ 82 h 90"/>
                <a:gd name="T42" fmla="*/ 54 w 108"/>
                <a:gd name="T43" fmla="*/ 84 h 90"/>
                <a:gd name="T44" fmla="*/ 54 w 108"/>
                <a:gd name="T45" fmla="*/ 82 h 90"/>
                <a:gd name="T46" fmla="*/ 65 w 108"/>
                <a:gd name="T47" fmla="*/ 36 h 90"/>
                <a:gd name="T48" fmla="*/ 43 w 108"/>
                <a:gd name="T49" fmla="*/ 36 h 90"/>
                <a:gd name="T50" fmla="*/ 80 w 108"/>
                <a:gd name="T51" fmla="*/ 24 h 90"/>
                <a:gd name="T52" fmla="*/ 90 w 108"/>
                <a:gd name="T53" fmla="*/ 24 h 90"/>
                <a:gd name="T54" fmla="*/ 96 w 108"/>
                <a:gd name="T55" fmla="*/ 18 h 90"/>
                <a:gd name="T56" fmla="*/ 90 w 108"/>
                <a:gd name="T57" fmla="*/ 12 h 90"/>
                <a:gd name="T58" fmla="*/ 81 w 108"/>
                <a:gd name="T59" fmla="*/ 19 h 90"/>
                <a:gd name="T60" fmla="*/ 80 w 108"/>
                <a:gd name="T61" fmla="*/ 24 h 90"/>
                <a:gd name="T62" fmla="*/ 18 w 108"/>
                <a:gd name="T63" fmla="*/ 12 h 90"/>
                <a:gd name="T64" fmla="*/ 12 w 108"/>
                <a:gd name="T65" fmla="*/ 18 h 90"/>
                <a:gd name="T66" fmla="*/ 18 w 108"/>
                <a:gd name="T67" fmla="*/ 24 h 90"/>
                <a:gd name="T68" fmla="*/ 28 w 108"/>
                <a:gd name="T69" fmla="*/ 24 h 90"/>
                <a:gd name="T70" fmla="*/ 26 w 108"/>
                <a:gd name="T71" fmla="*/ 19 h 90"/>
                <a:gd name="T72" fmla="*/ 18 w 108"/>
                <a:gd name="T73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" h="90">
                  <a:moveTo>
                    <a:pt x="60" y="90"/>
                  </a:moveTo>
                  <a:cubicBezTo>
                    <a:pt x="59" y="90"/>
                    <a:pt x="59" y="90"/>
                    <a:pt x="58" y="90"/>
                  </a:cubicBezTo>
                  <a:cubicBezTo>
                    <a:pt x="56" y="89"/>
                    <a:pt x="54" y="87"/>
                    <a:pt x="54" y="84"/>
                  </a:cubicBezTo>
                  <a:cubicBezTo>
                    <a:pt x="54" y="87"/>
                    <a:pt x="52" y="89"/>
                    <a:pt x="49" y="90"/>
                  </a:cubicBezTo>
                  <a:cubicBezTo>
                    <a:pt x="46" y="90"/>
                    <a:pt x="43" y="88"/>
                    <a:pt x="42" y="8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7"/>
                    <a:pt x="38" y="16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7"/>
                    <a:pt x="8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cubicBezTo>
                    <a:pt x="108" y="28"/>
                    <a:pt x="100" y="36"/>
                    <a:pt x="90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65" y="85"/>
                    <a:pt x="65" y="85"/>
                    <a:pt x="65" y="85"/>
                  </a:cubicBezTo>
                  <a:cubicBezTo>
                    <a:pt x="65" y="88"/>
                    <a:pt x="62" y="90"/>
                    <a:pt x="60" y="90"/>
                  </a:cubicBezTo>
                  <a:close/>
                  <a:moveTo>
                    <a:pt x="43" y="36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4" y="83"/>
                    <a:pt x="54" y="83"/>
                    <a:pt x="54" y="84"/>
                  </a:cubicBezTo>
                  <a:cubicBezTo>
                    <a:pt x="54" y="83"/>
                    <a:pt x="54" y="83"/>
                    <a:pt x="54" y="82"/>
                  </a:cubicBezTo>
                  <a:cubicBezTo>
                    <a:pt x="65" y="36"/>
                    <a:pt x="65" y="36"/>
                    <a:pt x="65" y="36"/>
                  </a:cubicBezTo>
                  <a:lnTo>
                    <a:pt x="43" y="36"/>
                  </a:lnTo>
                  <a:close/>
                  <a:moveTo>
                    <a:pt x="8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3" y="24"/>
                    <a:pt x="96" y="21"/>
                    <a:pt x="96" y="18"/>
                  </a:cubicBezTo>
                  <a:cubicBezTo>
                    <a:pt x="96" y="15"/>
                    <a:pt x="93" y="12"/>
                    <a:pt x="90" y="12"/>
                  </a:cubicBezTo>
                  <a:cubicBezTo>
                    <a:pt x="85" y="12"/>
                    <a:pt x="82" y="15"/>
                    <a:pt x="81" y="19"/>
                  </a:cubicBezTo>
                  <a:lnTo>
                    <a:pt x="80" y="24"/>
                  </a:ln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1"/>
                    <a:pt x="14" y="24"/>
                    <a:pt x="1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5"/>
                    <a:pt x="22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2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6CF97-7B4D-411C-8E46-1FF017F9A8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AFA2E8-451E-4E86-8345-AB0CCA6377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34156"/>
              </p:ext>
            </p:extLst>
          </p:nvPr>
        </p:nvGraphicFramePr>
        <p:xfrm>
          <a:off x="1481760" y="1093009"/>
          <a:ext cx="10260000" cy="500247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23115798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23326979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980171078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97088443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41920356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9775805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Georgia" panose="02040502050405020303" pitchFamily="18" charset="0"/>
                        </a:rPr>
                        <a:t>Values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Georgia" panose="02040502050405020303" pitchFamily="18" charset="0"/>
                        </a:rPr>
                        <a:t>Maturity level</a:t>
                      </a:r>
                    </a:p>
                    <a:p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Georgia" panose="02040502050405020303" pitchFamily="18" charset="0"/>
                        </a:rPr>
                        <a:t>Mindset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Georgia" panose="02040502050405020303" pitchFamily="18" charset="0"/>
                        </a:rPr>
                        <a:t>Maturity level</a:t>
                      </a:r>
                    </a:p>
                    <a:p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latin typeface="Georgia" panose="02040502050405020303" pitchFamily="18" charset="0"/>
                        </a:rPr>
                        <a:t>Behaviours</a:t>
                      </a:r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Georgia" panose="02040502050405020303" pitchFamily="18" charset="0"/>
                        </a:rPr>
                        <a:t>Maturity level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82586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r>
                        <a:rPr lang="en-GB" sz="800" i="1" dirty="0">
                          <a:latin typeface="Georgia" panose="02040502050405020303" pitchFamily="18" charset="0"/>
                        </a:rPr>
                        <a:t>Example:</a:t>
                      </a:r>
                    </a:p>
                    <a:p>
                      <a:r>
                        <a:rPr lang="en-GB" sz="800" i="1" dirty="0">
                          <a:latin typeface="Georgia" panose="02040502050405020303" pitchFamily="18" charset="0"/>
                        </a:rPr>
                        <a:t>Sustainability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i="1" dirty="0">
                          <a:latin typeface="Georgia" panose="02040502050405020303" pitchFamily="18" charset="0"/>
                        </a:rPr>
                        <a:t>Example:</a:t>
                      </a:r>
                    </a:p>
                    <a:p>
                      <a:r>
                        <a:rPr lang="en-GB" sz="800" i="1" dirty="0">
                          <a:latin typeface="Georgia" panose="02040502050405020303" pitchFamily="18" charset="0"/>
                        </a:rPr>
                        <a:t>Things that increase client value are prioritised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i="1" dirty="0">
                          <a:latin typeface="Georgia" panose="02040502050405020303" pitchFamily="18" charset="0"/>
                        </a:rPr>
                        <a:t>Example:</a:t>
                      </a:r>
                    </a:p>
                    <a:p>
                      <a:r>
                        <a:rPr lang="en-GB" sz="800" i="1" dirty="0">
                          <a:latin typeface="Georgia" panose="02040502050405020303" pitchFamily="18" charset="0"/>
                        </a:rPr>
                        <a:t>Share know-how and experience across functions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293445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506264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539454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683927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408035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839020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8264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781989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GB" sz="800" dirty="0">
                        <a:latin typeface="Georgia" panose="02040502050405020303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232529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4FA049F8-A344-4385-8421-4A505698F1E3}"/>
              </a:ext>
            </a:extLst>
          </p:cNvPr>
          <p:cNvGrpSpPr>
            <a:grpSpLocks noChangeAspect="1"/>
          </p:cNvGrpSpPr>
          <p:nvPr/>
        </p:nvGrpSpPr>
        <p:grpSpPr>
          <a:xfrm>
            <a:off x="446839" y="410826"/>
            <a:ext cx="461925" cy="439311"/>
            <a:chOff x="3568580" y="1327236"/>
            <a:chExt cx="1864959" cy="1773657"/>
          </a:xfrm>
        </p:grpSpPr>
        <p:pic>
          <p:nvPicPr>
            <p:cNvPr id="8" name="Picture 5" descr="iceberg.png">
              <a:extLst>
                <a:ext uri="{FF2B5EF4-FFF2-40B4-BE49-F238E27FC236}">
                  <a16:creationId xmlns:a16="http://schemas.microsoft.com/office/drawing/2014/main" id="{9779D6BC-A433-40CA-A7D0-D719FC87C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23817" y="1327236"/>
              <a:ext cx="1338865" cy="1773657"/>
            </a:xfrm>
            <a:prstGeom prst="rect">
              <a:avLst/>
            </a:prstGeom>
          </p:spPr>
        </p:pic>
        <p:cxnSp>
          <p:nvCxnSpPr>
            <p:cNvPr id="9" name="Straight Connector 6">
              <a:extLst>
                <a:ext uri="{FF2B5EF4-FFF2-40B4-BE49-F238E27FC236}">
                  <a16:creationId xmlns:a16="http://schemas.microsoft.com/office/drawing/2014/main" id="{C10AE942-85CC-49A2-BCB9-63F2A114AD8F}"/>
                </a:ext>
              </a:extLst>
            </p:cNvPr>
            <p:cNvCxnSpPr>
              <a:cxnSpLocks/>
            </p:cNvCxnSpPr>
            <p:nvPr/>
          </p:nvCxnSpPr>
          <p:spPr>
            <a:xfrm>
              <a:off x="3568580" y="2132195"/>
              <a:ext cx="1864959" cy="0"/>
            </a:xfrm>
            <a:prstGeom prst="line">
              <a:avLst/>
            </a:prstGeom>
            <a:noFill/>
            <a:ln w="12700" cap="rnd" cmpd="sng" algn="ctr">
              <a:solidFill>
                <a:schemeClr val="tx2"/>
              </a:solidFill>
              <a:prstDash val="solid"/>
            </a:ln>
            <a:effectLst/>
          </p:spPr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99C0CB-9546-4BE8-8E17-E1F193A3FE38}"/>
              </a:ext>
            </a:extLst>
          </p:cNvPr>
          <p:cNvSpPr txBox="1"/>
          <p:nvPr/>
        </p:nvSpPr>
        <p:spPr>
          <a:xfrm>
            <a:off x="433974" y="41627"/>
            <a:ext cx="7946081" cy="517004"/>
          </a:xfrm>
          <a:prstGeom prst="rect">
            <a:avLst/>
          </a:prstGeom>
          <a:noFill/>
        </p:spPr>
        <p:txBody>
          <a:bodyPr wrap="square" lIns="48000" tIns="48000" rIns="48000" bIns="48000" rtlCol="0"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Culture Gap Analysis (1/2)</a:t>
            </a:r>
          </a:p>
        </p:txBody>
      </p:sp>
      <p:sp>
        <p:nvSpPr>
          <p:cNvPr id="93" name="TextBox 63">
            <a:extLst>
              <a:ext uri="{FF2B5EF4-FFF2-40B4-BE49-F238E27FC236}">
                <a16:creationId xmlns:a16="http://schemas.microsoft.com/office/drawing/2014/main" id="{CAC63D30-BE21-4667-BEC0-22BA2FD5F063}"/>
              </a:ext>
            </a:extLst>
          </p:cNvPr>
          <p:cNvSpPr txBox="1"/>
          <p:nvPr/>
        </p:nvSpPr>
        <p:spPr>
          <a:xfrm>
            <a:off x="3420200" y="1505392"/>
            <a:ext cx="433725" cy="281603"/>
          </a:xfrm>
          <a:prstGeom prst="rect">
            <a:avLst/>
          </a:prstGeom>
          <a:noFill/>
        </p:spPr>
        <p:txBody>
          <a:bodyPr wrap="square" lIns="0" tIns="48000" rIns="0" bIns="48000" rtlCol="0">
            <a:sp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Not lived in company</a:t>
            </a:r>
          </a:p>
        </p:txBody>
      </p:sp>
      <p:sp>
        <p:nvSpPr>
          <p:cNvPr id="94" name="TextBox 64">
            <a:extLst>
              <a:ext uri="{FF2B5EF4-FFF2-40B4-BE49-F238E27FC236}">
                <a16:creationId xmlns:a16="http://schemas.microsoft.com/office/drawing/2014/main" id="{2018F857-E682-4841-B569-32428A7848D2}"/>
              </a:ext>
            </a:extLst>
          </p:cNvPr>
          <p:cNvSpPr txBox="1"/>
          <p:nvPr/>
        </p:nvSpPr>
        <p:spPr>
          <a:xfrm>
            <a:off x="4529239" y="1505392"/>
            <a:ext cx="352823" cy="281603"/>
          </a:xfrm>
          <a:prstGeom prst="rect">
            <a:avLst/>
          </a:prstGeom>
          <a:noFill/>
        </p:spPr>
        <p:txBody>
          <a:bodyPr wrap="square" lIns="0" tIns="48000" rIns="0" bIns="48000" rtlCol="0">
            <a:sp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At core of culture 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01111F1-9C7C-4CA7-840E-B8FDB53046B8}"/>
              </a:ext>
            </a:extLst>
          </p:cNvPr>
          <p:cNvGrpSpPr/>
          <p:nvPr/>
        </p:nvGrpSpPr>
        <p:grpSpPr>
          <a:xfrm>
            <a:off x="3462905" y="1787995"/>
            <a:ext cx="1300067" cy="89927"/>
            <a:chOff x="6292118" y="1186851"/>
            <a:chExt cx="1522145" cy="72364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BAB70A7-6ED1-4ABF-8A91-5A5EAA91B2F9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07217B3-5A38-41FF-BD64-A634A22A574D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AEE40062-4269-4385-ABD5-CC205006D414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142FF96F-E171-41EC-8D2B-22E62BDF65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sp>
        <p:nvSpPr>
          <p:cNvPr id="96" name="TextBox 63">
            <a:extLst>
              <a:ext uri="{FF2B5EF4-FFF2-40B4-BE49-F238E27FC236}">
                <a16:creationId xmlns:a16="http://schemas.microsoft.com/office/drawing/2014/main" id="{AC97CE2B-06E1-415E-AC04-25E237D911FD}"/>
              </a:ext>
            </a:extLst>
          </p:cNvPr>
          <p:cNvSpPr txBox="1"/>
          <p:nvPr/>
        </p:nvSpPr>
        <p:spPr>
          <a:xfrm>
            <a:off x="3942613" y="1505394"/>
            <a:ext cx="340652" cy="281603"/>
          </a:xfrm>
          <a:prstGeom prst="rect">
            <a:avLst/>
          </a:prstGeom>
          <a:noFill/>
        </p:spPr>
        <p:txBody>
          <a:bodyPr wrap="square" lIns="0" tIns="48000" rIns="0" bIns="48000" rtlCol="0">
            <a:spAutoFit/>
          </a:bodyPr>
          <a:lstStyle/>
          <a:p>
            <a:pPr marL="0" marR="0" lvl="0" indent="0" algn="ctr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Partly lived 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B0B753F-6091-408D-A411-C75C58B7A99D}"/>
              </a:ext>
            </a:extLst>
          </p:cNvPr>
          <p:cNvGrpSpPr/>
          <p:nvPr/>
        </p:nvGrpSpPr>
        <p:grpSpPr>
          <a:xfrm>
            <a:off x="6829454" y="1505392"/>
            <a:ext cx="1461863" cy="372529"/>
            <a:chOff x="3511639" y="1474912"/>
            <a:chExt cx="1461862" cy="372529"/>
          </a:xfrm>
        </p:grpSpPr>
        <p:sp>
          <p:nvSpPr>
            <p:cNvPr id="127" name="TextBox 63">
              <a:extLst>
                <a:ext uri="{FF2B5EF4-FFF2-40B4-BE49-F238E27FC236}">
                  <a16:creationId xmlns:a16="http://schemas.microsoft.com/office/drawing/2014/main" id="{E8A39D6C-4C85-41BD-AF22-3EAD28479269}"/>
                </a:ext>
              </a:extLst>
            </p:cNvPr>
            <p:cNvSpPr txBox="1"/>
            <p:nvPr/>
          </p:nvSpPr>
          <p:spPr>
            <a:xfrm>
              <a:off x="3511639" y="1474912"/>
              <a:ext cx="433725" cy="281603"/>
            </a:xfrm>
            <a:prstGeom prst="rect">
              <a:avLst/>
            </a:prstGeom>
            <a:noFill/>
          </p:spPr>
          <p:txBody>
            <a:bodyPr wrap="square" lIns="0" tIns="48000" rIns="0" bIns="48000" rtlCol="0">
              <a:spAutoFit/>
            </a:bodyPr>
            <a:lstStyle/>
            <a:p>
              <a:pPr marL="0" marR="0" lvl="0" indent="0" algn="l" defTabSz="12191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Not lived in company</a:t>
              </a:r>
            </a:p>
          </p:txBody>
        </p:sp>
        <p:sp>
          <p:nvSpPr>
            <p:cNvPr id="128" name="TextBox 64">
              <a:extLst>
                <a:ext uri="{FF2B5EF4-FFF2-40B4-BE49-F238E27FC236}">
                  <a16:creationId xmlns:a16="http://schemas.microsoft.com/office/drawing/2014/main" id="{E54B8568-37C3-42B7-9EB3-B8FC9FC92484}"/>
                </a:ext>
              </a:extLst>
            </p:cNvPr>
            <p:cNvSpPr txBox="1"/>
            <p:nvPr/>
          </p:nvSpPr>
          <p:spPr>
            <a:xfrm>
              <a:off x="4620678" y="1474912"/>
              <a:ext cx="352823" cy="281603"/>
            </a:xfrm>
            <a:prstGeom prst="rect">
              <a:avLst/>
            </a:prstGeom>
            <a:noFill/>
          </p:spPr>
          <p:txBody>
            <a:bodyPr wrap="square" lIns="0" tIns="48000" rIns="0" bIns="48000" rtlCol="0">
              <a:spAutoFit/>
            </a:bodyPr>
            <a:lstStyle/>
            <a:p>
              <a:pPr marL="0" marR="0" lvl="0" indent="0" algn="l" defTabSz="12191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At core of culture </a:t>
              </a:r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F6DA8E1-E28C-4E52-B493-047FD08B15A1}"/>
                </a:ext>
              </a:extLst>
            </p:cNvPr>
            <p:cNvGrpSpPr/>
            <p:nvPr/>
          </p:nvGrpSpPr>
          <p:grpSpPr>
            <a:xfrm>
              <a:off x="3554344" y="1757514"/>
              <a:ext cx="1300067" cy="89927"/>
              <a:chOff x="6292118" y="1186851"/>
              <a:chExt cx="1522145" cy="72364"/>
            </a:xfrm>
          </p:grpSpPr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99D989E5-7F86-4825-8398-6317754C2EDE}"/>
                  </a:ext>
                </a:extLst>
              </p:cNvPr>
              <p:cNvCxnSpPr/>
              <p:nvPr/>
            </p:nvCxnSpPr>
            <p:spPr bwMode="auto">
              <a:xfrm>
                <a:off x="6616804" y="1186851"/>
                <a:ext cx="0" cy="72364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418CA050-5A2D-456D-A970-9FDB38BD9C43}"/>
                  </a:ext>
                </a:extLst>
              </p:cNvPr>
              <p:cNvCxnSpPr/>
              <p:nvPr/>
            </p:nvCxnSpPr>
            <p:spPr bwMode="auto">
              <a:xfrm>
                <a:off x="7431616" y="1186851"/>
                <a:ext cx="0" cy="72364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578A813E-A6F3-40F3-BB91-9B0573EED18A}"/>
                  </a:ext>
                </a:extLst>
              </p:cNvPr>
              <p:cNvCxnSpPr/>
              <p:nvPr/>
            </p:nvCxnSpPr>
            <p:spPr bwMode="auto">
              <a:xfrm>
                <a:off x="7053191" y="1186851"/>
                <a:ext cx="0" cy="72364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E1E9107D-344D-4941-B78B-700AD8C882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292118" y="1227702"/>
                <a:ext cx="152214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</p:grpSp>
        <p:sp>
          <p:nvSpPr>
            <p:cNvPr id="130" name="TextBox 63">
              <a:extLst>
                <a:ext uri="{FF2B5EF4-FFF2-40B4-BE49-F238E27FC236}">
                  <a16:creationId xmlns:a16="http://schemas.microsoft.com/office/drawing/2014/main" id="{23C57AEB-B32F-408E-A35F-76D75CD7C19A}"/>
                </a:ext>
              </a:extLst>
            </p:cNvPr>
            <p:cNvSpPr txBox="1"/>
            <p:nvPr/>
          </p:nvSpPr>
          <p:spPr>
            <a:xfrm>
              <a:off x="4034052" y="1474912"/>
              <a:ext cx="340652" cy="281603"/>
            </a:xfrm>
            <a:prstGeom prst="rect">
              <a:avLst/>
            </a:prstGeom>
            <a:noFill/>
          </p:spPr>
          <p:txBody>
            <a:bodyPr wrap="square" lIns="0" tIns="48000" rIns="0" bIns="48000" rtlCol="0">
              <a:spAutoFit/>
            </a:bodyPr>
            <a:lstStyle/>
            <a:p>
              <a:pPr marL="0" marR="0" lvl="0" indent="0" algn="ctr" defTabSz="12191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Partly lived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68BA0B8-56F8-4AC8-91C1-123E3E21A19E}"/>
              </a:ext>
            </a:extLst>
          </p:cNvPr>
          <p:cNvGrpSpPr/>
          <p:nvPr/>
        </p:nvGrpSpPr>
        <p:grpSpPr>
          <a:xfrm>
            <a:off x="10244099" y="1505392"/>
            <a:ext cx="1461863" cy="372529"/>
            <a:chOff x="3511639" y="1474912"/>
            <a:chExt cx="1461862" cy="372529"/>
          </a:xfrm>
        </p:grpSpPr>
        <p:sp>
          <p:nvSpPr>
            <p:cNvPr id="136" name="TextBox 63">
              <a:extLst>
                <a:ext uri="{FF2B5EF4-FFF2-40B4-BE49-F238E27FC236}">
                  <a16:creationId xmlns:a16="http://schemas.microsoft.com/office/drawing/2014/main" id="{44B266BD-E309-45CF-8984-BA25DE40401A}"/>
                </a:ext>
              </a:extLst>
            </p:cNvPr>
            <p:cNvSpPr txBox="1"/>
            <p:nvPr/>
          </p:nvSpPr>
          <p:spPr>
            <a:xfrm>
              <a:off x="3511639" y="1474912"/>
              <a:ext cx="433725" cy="281603"/>
            </a:xfrm>
            <a:prstGeom prst="rect">
              <a:avLst/>
            </a:prstGeom>
            <a:noFill/>
          </p:spPr>
          <p:txBody>
            <a:bodyPr wrap="square" lIns="0" tIns="48000" rIns="0" bIns="48000" rtlCol="0">
              <a:spAutoFit/>
            </a:bodyPr>
            <a:lstStyle/>
            <a:p>
              <a:pPr marL="0" marR="0" lvl="0" indent="0" algn="l" defTabSz="12191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Not lived in company</a:t>
              </a:r>
            </a:p>
          </p:txBody>
        </p:sp>
        <p:sp>
          <p:nvSpPr>
            <p:cNvPr id="137" name="TextBox 64">
              <a:extLst>
                <a:ext uri="{FF2B5EF4-FFF2-40B4-BE49-F238E27FC236}">
                  <a16:creationId xmlns:a16="http://schemas.microsoft.com/office/drawing/2014/main" id="{D745288E-0AB9-47E0-9E39-71401F1F1E95}"/>
                </a:ext>
              </a:extLst>
            </p:cNvPr>
            <p:cNvSpPr txBox="1"/>
            <p:nvPr/>
          </p:nvSpPr>
          <p:spPr>
            <a:xfrm>
              <a:off x="4620678" y="1474912"/>
              <a:ext cx="352823" cy="281603"/>
            </a:xfrm>
            <a:prstGeom prst="rect">
              <a:avLst/>
            </a:prstGeom>
            <a:noFill/>
          </p:spPr>
          <p:txBody>
            <a:bodyPr wrap="square" lIns="0" tIns="48000" rIns="0" bIns="48000" rtlCol="0">
              <a:spAutoFit/>
            </a:bodyPr>
            <a:lstStyle/>
            <a:p>
              <a:pPr marL="0" marR="0" lvl="0" indent="0" algn="l" defTabSz="12191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At core of culture </a:t>
              </a: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D88FCF70-D8C4-4869-AEBF-669D7CFD11AA}"/>
                </a:ext>
              </a:extLst>
            </p:cNvPr>
            <p:cNvGrpSpPr/>
            <p:nvPr/>
          </p:nvGrpSpPr>
          <p:grpSpPr>
            <a:xfrm>
              <a:off x="3554344" y="1757514"/>
              <a:ext cx="1300067" cy="89927"/>
              <a:chOff x="6292118" y="1186851"/>
              <a:chExt cx="1522145" cy="72364"/>
            </a:xfrm>
          </p:grpSpPr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C0B479EB-549B-4CB4-8946-2B854BBF98D8}"/>
                  </a:ext>
                </a:extLst>
              </p:cNvPr>
              <p:cNvCxnSpPr/>
              <p:nvPr/>
            </p:nvCxnSpPr>
            <p:spPr bwMode="auto">
              <a:xfrm>
                <a:off x="6616804" y="1186851"/>
                <a:ext cx="0" cy="72364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0999F55-FAAF-44F3-BE9A-AFD46EB7E93F}"/>
                  </a:ext>
                </a:extLst>
              </p:cNvPr>
              <p:cNvCxnSpPr/>
              <p:nvPr/>
            </p:nvCxnSpPr>
            <p:spPr bwMode="auto">
              <a:xfrm>
                <a:off x="7431616" y="1186851"/>
                <a:ext cx="0" cy="72364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EE01A187-0B92-40C8-9B80-C50E9A7A1066}"/>
                  </a:ext>
                </a:extLst>
              </p:cNvPr>
              <p:cNvCxnSpPr/>
              <p:nvPr/>
            </p:nvCxnSpPr>
            <p:spPr bwMode="auto">
              <a:xfrm>
                <a:off x="7053191" y="1186851"/>
                <a:ext cx="0" cy="72364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BC8BB02B-65C1-44AA-B08B-18A7CC94CD0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292118" y="1227702"/>
                <a:ext cx="152214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</p:grpSp>
        <p:sp>
          <p:nvSpPr>
            <p:cNvPr id="139" name="TextBox 63">
              <a:extLst>
                <a:ext uri="{FF2B5EF4-FFF2-40B4-BE49-F238E27FC236}">
                  <a16:creationId xmlns:a16="http://schemas.microsoft.com/office/drawing/2014/main" id="{FF7D5D06-18BE-4C61-89F9-C126B0AC3B70}"/>
                </a:ext>
              </a:extLst>
            </p:cNvPr>
            <p:cNvSpPr txBox="1"/>
            <p:nvPr/>
          </p:nvSpPr>
          <p:spPr>
            <a:xfrm>
              <a:off x="4034052" y="1474912"/>
              <a:ext cx="340652" cy="281603"/>
            </a:xfrm>
            <a:prstGeom prst="rect">
              <a:avLst/>
            </a:prstGeom>
            <a:noFill/>
          </p:spPr>
          <p:txBody>
            <a:bodyPr wrap="square" lIns="0" tIns="48000" rIns="0" bIns="48000" rtlCol="0">
              <a:spAutoFit/>
            </a:bodyPr>
            <a:lstStyle/>
            <a:p>
              <a:pPr marL="0" marR="0" lvl="0" indent="0" algn="ctr" defTabSz="12191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Partly lived 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F49AA7F-753C-4C53-8C4C-256FA1126620}"/>
              </a:ext>
            </a:extLst>
          </p:cNvPr>
          <p:cNvGrpSpPr/>
          <p:nvPr/>
        </p:nvGrpSpPr>
        <p:grpSpPr>
          <a:xfrm>
            <a:off x="3462905" y="2154835"/>
            <a:ext cx="1300067" cy="89927"/>
            <a:chOff x="6292118" y="1186851"/>
            <a:chExt cx="1522145" cy="72364"/>
          </a:xfrm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4112E23-B92D-400F-9A57-BF34C1CD3F14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278BC062-902D-4FDD-B4D9-C07B5634A5B1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14A1F057-2732-42B2-8EA4-BA8B40B281B1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3A1E9A03-9354-41D9-8F73-038BD49444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FC9A703-566B-40C2-8FE8-92E3F17CB57C}"/>
              </a:ext>
            </a:extLst>
          </p:cNvPr>
          <p:cNvGrpSpPr/>
          <p:nvPr/>
        </p:nvGrpSpPr>
        <p:grpSpPr>
          <a:xfrm>
            <a:off x="3462905" y="2672986"/>
            <a:ext cx="1300067" cy="89927"/>
            <a:chOff x="6292118" y="1186851"/>
            <a:chExt cx="1522145" cy="72364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25B8CF53-041F-40CB-BC91-190733E86DCD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977D090A-F7BD-4E5C-AB96-7D8A5FFCEF31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83ACFD6F-2D8E-4742-B0E6-C7E403D1C601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B83ABD36-B7B9-4904-A920-DC054C60BC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B84D5F3-260B-4F2D-88BE-6F88BBB8827C}"/>
              </a:ext>
            </a:extLst>
          </p:cNvPr>
          <p:cNvGrpSpPr/>
          <p:nvPr/>
        </p:nvGrpSpPr>
        <p:grpSpPr>
          <a:xfrm>
            <a:off x="3462905" y="3191138"/>
            <a:ext cx="1300067" cy="89927"/>
            <a:chOff x="6292118" y="1186851"/>
            <a:chExt cx="1522145" cy="72364"/>
          </a:xfrm>
        </p:grpSpPr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CC1B518C-CE0E-42D7-A2F8-C236EFE14193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9DF5297B-C114-445B-A3DF-9B8E9A6A993C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CCFB81B7-38B7-4B60-81B2-7FC9BA3B56A4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47C53BAD-E759-422E-8834-7B2EFA0E49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2B4DB3B-2C21-47C8-9871-4C3EDE45CECC}"/>
              </a:ext>
            </a:extLst>
          </p:cNvPr>
          <p:cNvGrpSpPr/>
          <p:nvPr/>
        </p:nvGrpSpPr>
        <p:grpSpPr>
          <a:xfrm>
            <a:off x="3458357" y="3709289"/>
            <a:ext cx="1300067" cy="89927"/>
            <a:chOff x="6292118" y="1186851"/>
            <a:chExt cx="1522145" cy="72364"/>
          </a:xfrm>
        </p:grpSpPr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89F74F17-2B25-4CBC-8C22-E2A757B67822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3F4C5F5A-E50A-42D7-9535-54FF222F12C4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0205E893-33D5-423D-9E7B-E1C14048877F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855D9919-DA0B-4854-AE36-298BC9BAFB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B7D2BA8A-9BF8-41C5-8289-23A23D5DDBCA}"/>
              </a:ext>
            </a:extLst>
          </p:cNvPr>
          <p:cNvGrpSpPr/>
          <p:nvPr/>
        </p:nvGrpSpPr>
        <p:grpSpPr>
          <a:xfrm>
            <a:off x="6876708" y="2154835"/>
            <a:ext cx="1300067" cy="89927"/>
            <a:chOff x="6292118" y="1186851"/>
            <a:chExt cx="1522145" cy="72364"/>
          </a:xfrm>
        </p:grpSpPr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B5E5F739-0B6B-4777-B0E9-C4C0430B4515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66314741-19C9-4207-8121-77507017C5A4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C43ADD23-1F9A-4C39-9F2D-A797DEA38412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35024376-99DD-48E6-8AA1-FF9070506F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FEFE2DE0-066C-4015-BFC6-F27BC6D27AE8}"/>
              </a:ext>
            </a:extLst>
          </p:cNvPr>
          <p:cNvGrpSpPr/>
          <p:nvPr/>
        </p:nvGrpSpPr>
        <p:grpSpPr>
          <a:xfrm>
            <a:off x="6876708" y="2672986"/>
            <a:ext cx="1300067" cy="89927"/>
            <a:chOff x="6292118" y="1186851"/>
            <a:chExt cx="1522145" cy="72364"/>
          </a:xfrm>
        </p:grpSpPr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85851174-8FC5-4138-B139-1B8678C93147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25844446-9FF4-4314-8C89-750102C15C96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24F93EB8-7185-4490-871C-A629F3E26063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8BE9C47A-AEC6-49C2-B000-82B6EE63917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0960D0A1-C266-4091-BB89-C411AFE12568}"/>
              </a:ext>
            </a:extLst>
          </p:cNvPr>
          <p:cNvGrpSpPr/>
          <p:nvPr/>
        </p:nvGrpSpPr>
        <p:grpSpPr>
          <a:xfrm>
            <a:off x="6876708" y="3191138"/>
            <a:ext cx="1300067" cy="89927"/>
            <a:chOff x="6292118" y="1186851"/>
            <a:chExt cx="1522145" cy="72364"/>
          </a:xfrm>
        </p:grpSpPr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8BC657B8-1A5F-4526-8AD2-407D0151EB0E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26FCAD77-CFAF-4C4B-86E3-02D8A8B8F2C0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06F14811-E2F4-4A33-A4BB-CB5A7CE26701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78F880A-7E46-46B9-A325-3D70DF1B9E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9CD47B23-033B-4296-A6DB-F79CFF1536F3}"/>
              </a:ext>
            </a:extLst>
          </p:cNvPr>
          <p:cNvGrpSpPr/>
          <p:nvPr/>
        </p:nvGrpSpPr>
        <p:grpSpPr>
          <a:xfrm>
            <a:off x="6872160" y="3709289"/>
            <a:ext cx="1300067" cy="89927"/>
            <a:chOff x="6292118" y="1186851"/>
            <a:chExt cx="1522145" cy="72364"/>
          </a:xfrm>
        </p:grpSpPr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A1B544A3-71A8-4B33-8FFA-265CA084044D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1D000AAB-5F13-4A52-85C7-A9A48196B904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5FC4C521-3FAD-47F0-9F93-46B7F1B5D0FD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904D3526-614C-422E-A9C1-0B447C6A88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6C9F0C37-FA99-4485-B3A7-A609CB23F14F}"/>
              </a:ext>
            </a:extLst>
          </p:cNvPr>
          <p:cNvGrpSpPr/>
          <p:nvPr/>
        </p:nvGrpSpPr>
        <p:grpSpPr>
          <a:xfrm>
            <a:off x="10292941" y="2160638"/>
            <a:ext cx="1300067" cy="89927"/>
            <a:chOff x="6292118" y="1186851"/>
            <a:chExt cx="1522145" cy="72364"/>
          </a:xfrm>
        </p:grpSpPr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43CA887A-7D15-400A-B679-17F94E6A75EA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465F6AF9-7B68-411C-A263-3E7D2E15E73A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E1C1540A-1F64-48F6-A680-97E1E89E980E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12613DB9-E879-434C-B86C-F844E86690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714CEFF0-D9CC-4701-9369-98F48398C4D4}"/>
              </a:ext>
            </a:extLst>
          </p:cNvPr>
          <p:cNvGrpSpPr/>
          <p:nvPr/>
        </p:nvGrpSpPr>
        <p:grpSpPr>
          <a:xfrm>
            <a:off x="10292941" y="2678789"/>
            <a:ext cx="1300067" cy="89927"/>
            <a:chOff x="6292118" y="1186851"/>
            <a:chExt cx="1522145" cy="72364"/>
          </a:xfrm>
        </p:grpSpPr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FA8D6827-03A0-47C9-98FE-2820DCC5D724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00340A8F-4DED-4771-95D4-77258E3D474A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69D27FDD-A625-4447-B011-9A412269774F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7E87688E-108D-4CC9-851E-F649036BA7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061F4C75-7C50-4BF3-9428-B3B98C848356}"/>
              </a:ext>
            </a:extLst>
          </p:cNvPr>
          <p:cNvGrpSpPr/>
          <p:nvPr/>
        </p:nvGrpSpPr>
        <p:grpSpPr>
          <a:xfrm>
            <a:off x="10292941" y="3196939"/>
            <a:ext cx="1300067" cy="89927"/>
            <a:chOff x="6292118" y="1186851"/>
            <a:chExt cx="1522145" cy="72364"/>
          </a:xfrm>
        </p:grpSpPr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E24D1B7C-3E78-4D08-83F2-D79EBED14CF2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8D06A7BA-05D0-410A-B3BB-04D8E04F8C16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B4E1B6E3-7CBB-4C8C-B277-1132377E28FA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A08BD4E7-BAC9-4B05-9B0C-43E30198DA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9E4B066A-231F-4E97-AEFC-7EB005909551}"/>
              </a:ext>
            </a:extLst>
          </p:cNvPr>
          <p:cNvGrpSpPr/>
          <p:nvPr/>
        </p:nvGrpSpPr>
        <p:grpSpPr>
          <a:xfrm>
            <a:off x="10288393" y="3715090"/>
            <a:ext cx="1300067" cy="89927"/>
            <a:chOff x="6292118" y="1186851"/>
            <a:chExt cx="1522145" cy="72364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F06DBCB1-5059-458C-9D51-B8D93414643B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853D0221-929E-4681-BB4A-307E3797BE16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EACB18C0-0567-4F3A-ABF3-E3585A11A82A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7ED369CD-F082-4B6D-B4D9-9ADDF09793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7D2873E-4896-49D0-8EE7-8760A86347FA}"/>
              </a:ext>
            </a:extLst>
          </p:cNvPr>
          <p:cNvSpPr txBox="1"/>
          <p:nvPr/>
        </p:nvSpPr>
        <p:spPr>
          <a:xfrm>
            <a:off x="1516380" y="410826"/>
            <a:ext cx="8458893" cy="43931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Write down company-level cultural aspects (values, mindsets, behaviours) you think are relevant for the circular business model you consider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Assess your maturity level in those cultural aspects.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1F16FC79-927F-4B0B-A05E-1FFAC2B2F820}"/>
              </a:ext>
            </a:extLst>
          </p:cNvPr>
          <p:cNvSpPr/>
          <p:nvPr/>
        </p:nvSpPr>
        <p:spPr>
          <a:xfrm>
            <a:off x="4047583" y="1763383"/>
            <a:ext cx="144000" cy="144000"/>
          </a:xfrm>
          <a:prstGeom prst="mathMultiply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4" name="Multiplication Sign 343">
            <a:extLst>
              <a:ext uri="{FF2B5EF4-FFF2-40B4-BE49-F238E27FC236}">
                <a16:creationId xmlns:a16="http://schemas.microsoft.com/office/drawing/2014/main" id="{A7FAEDAB-425D-488B-8BA0-849376E06EE3}"/>
              </a:ext>
            </a:extLst>
          </p:cNvPr>
          <p:cNvSpPr/>
          <p:nvPr/>
        </p:nvSpPr>
        <p:spPr>
          <a:xfrm>
            <a:off x="7780560" y="1763383"/>
            <a:ext cx="144000" cy="144000"/>
          </a:xfrm>
          <a:prstGeom prst="mathMultiply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5" name="Multiplication Sign 344">
            <a:extLst>
              <a:ext uri="{FF2B5EF4-FFF2-40B4-BE49-F238E27FC236}">
                <a16:creationId xmlns:a16="http://schemas.microsoft.com/office/drawing/2014/main" id="{3C326577-E007-4C40-8911-3EE76B2A5C2E}"/>
              </a:ext>
            </a:extLst>
          </p:cNvPr>
          <p:cNvSpPr/>
          <p:nvPr/>
        </p:nvSpPr>
        <p:spPr>
          <a:xfrm>
            <a:off x="10875491" y="1763848"/>
            <a:ext cx="144000" cy="144000"/>
          </a:xfrm>
          <a:prstGeom prst="mathMultiply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446724D-4BF2-4E58-AAC3-104EFBCA5098}"/>
              </a:ext>
            </a:extLst>
          </p:cNvPr>
          <p:cNvGrpSpPr/>
          <p:nvPr/>
        </p:nvGrpSpPr>
        <p:grpSpPr>
          <a:xfrm>
            <a:off x="3458357" y="4194081"/>
            <a:ext cx="1300067" cy="89927"/>
            <a:chOff x="6292118" y="1186851"/>
            <a:chExt cx="1522145" cy="72364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ABBEFC3-6435-436A-BAB0-33BA661A4EBA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452EB61-617C-4C62-A8C2-BC6E76C59D40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1C56A0B-3B2F-4DE4-B4A8-B68B312D0F7C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D4DC6E1F-F8B8-4F33-85CA-332CBA2B404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1AF8FDB-07EC-4CC7-85A3-4C0A29421646}"/>
              </a:ext>
            </a:extLst>
          </p:cNvPr>
          <p:cNvGrpSpPr/>
          <p:nvPr/>
        </p:nvGrpSpPr>
        <p:grpSpPr>
          <a:xfrm>
            <a:off x="3458357" y="4712231"/>
            <a:ext cx="1300067" cy="89927"/>
            <a:chOff x="6292118" y="1186851"/>
            <a:chExt cx="1522145" cy="72364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9C7FF0C-C575-4456-85F4-FDECE614B2AA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6F06E2F-219C-40F0-A818-FD1BA0A6A647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172F299-9770-4715-B99B-A3C61F1EABB0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C673627E-9E7E-4374-803B-B28C20DA1C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D495514-19D3-4046-8D33-0F56E0D436DC}"/>
              </a:ext>
            </a:extLst>
          </p:cNvPr>
          <p:cNvGrpSpPr/>
          <p:nvPr/>
        </p:nvGrpSpPr>
        <p:grpSpPr>
          <a:xfrm>
            <a:off x="3458357" y="5230383"/>
            <a:ext cx="1300067" cy="89927"/>
            <a:chOff x="6292118" y="1186851"/>
            <a:chExt cx="1522145" cy="72364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31288AD-44D2-4AA9-9E0B-9955307EC711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5329DBB-7B5D-4CAC-96A9-052016A6D8FC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507121B-3E16-4118-A4F6-0D99E23FF2BD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4CEC74C-8E6D-4B3D-948E-85CEEE28C7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AA90386-AF9D-40D5-8F91-2940308C79A7}"/>
              </a:ext>
            </a:extLst>
          </p:cNvPr>
          <p:cNvGrpSpPr/>
          <p:nvPr/>
        </p:nvGrpSpPr>
        <p:grpSpPr>
          <a:xfrm>
            <a:off x="3453809" y="5748534"/>
            <a:ext cx="1300067" cy="89927"/>
            <a:chOff x="6292118" y="1186851"/>
            <a:chExt cx="1522145" cy="72364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78894A4D-6B21-413C-B794-8729F8C86311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93C2F27-F400-4124-986C-B7445FE10265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1279EE9-E9AB-4D65-A06A-B29E6A686285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622F9BF6-A314-448E-99A3-C6835BC797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87CF358-0ED0-4847-877A-86A07E6BF990}"/>
              </a:ext>
            </a:extLst>
          </p:cNvPr>
          <p:cNvGrpSpPr/>
          <p:nvPr/>
        </p:nvGrpSpPr>
        <p:grpSpPr>
          <a:xfrm>
            <a:off x="6876707" y="4194081"/>
            <a:ext cx="1300067" cy="89927"/>
            <a:chOff x="6292118" y="1186851"/>
            <a:chExt cx="1522145" cy="72364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067A277-41D7-43ED-86AA-1C9B971EEEA2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A19A5547-F4E5-43F7-A3A9-859BCB68AEEB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6700E8D-2AFB-4DE2-A448-E1AB50915DAB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57180CD-9BF4-479D-997F-81D6EF1546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F41A8CB-B7AF-43A4-B3FC-AE307DB5BB66}"/>
              </a:ext>
            </a:extLst>
          </p:cNvPr>
          <p:cNvGrpSpPr/>
          <p:nvPr/>
        </p:nvGrpSpPr>
        <p:grpSpPr>
          <a:xfrm>
            <a:off x="6876707" y="4712231"/>
            <a:ext cx="1300067" cy="89927"/>
            <a:chOff x="6292118" y="1186851"/>
            <a:chExt cx="1522145" cy="72364"/>
          </a:xfrm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2DE27906-9AF3-4F51-85FD-477DB5A9FE69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C2BA1D78-0D75-4939-947F-053E9756705F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70EEC879-9697-442A-ADEB-325F2538E6D5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265E49D8-2641-4F57-9CC7-2C1AA42EC8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4B1097BF-72AE-426C-8D12-263D52FEC3A3}"/>
              </a:ext>
            </a:extLst>
          </p:cNvPr>
          <p:cNvGrpSpPr/>
          <p:nvPr/>
        </p:nvGrpSpPr>
        <p:grpSpPr>
          <a:xfrm>
            <a:off x="6876707" y="5230383"/>
            <a:ext cx="1300067" cy="89927"/>
            <a:chOff x="6292118" y="1186851"/>
            <a:chExt cx="1522145" cy="72364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94D381A-15B9-4EA9-894B-AC319B2FC8FB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48DF423-EBAA-4493-BBB6-5E1CD1503811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CBB0AA3B-C794-4539-A526-1108A16B6C50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B4CF823-0EB9-4D0C-AAE3-EEB540D258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CC34507-EC89-4D0F-880E-6C752F8CB1DF}"/>
              </a:ext>
            </a:extLst>
          </p:cNvPr>
          <p:cNvGrpSpPr/>
          <p:nvPr/>
        </p:nvGrpSpPr>
        <p:grpSpPr>
          <a:xfrm>
            <a:off x="6872159" y="5748534"/>
            <a:ext cx="1300067" cy="89927"/>
            <a:chOff x="6292118" y="1186851"/>
            <a:chExt cx="1522145" cy="72364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88EADD9D-FA21-4198-8A10-263CB38F6582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F0E6A9C1-DD48-4B38-9B26-47DD4626300A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6B327F2F-DE9B-4179-B9DE-D5DC297D7ECB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0243CB73-AC08-40EF-9F77-1DB1E0C57B8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1F419C07-FBC2-4ED7-AC14-5A66D4099E2D}"/>
              </a:ext>
            </a:extLst>
          </p:cNvPr>
          <p:cNvGrpSpPr/>
          <p:nvPr/>
        </p:nvGrpSpPr>
        <p:grpSpPr>
          <a:xfrm>
            <a:off x="10291352" y="4244846"/>
            <a:ext cx="1300067" cy="89927"/>
            <a:chOff x="6292118" y="1186851"/>
            <a:chExt cx="1522145" cy="72364"/>
          </a:xfrm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326ECB92-B0D9-4DAA-9642-05123A00436C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42F563AA-82A8-46AF-9408-0C59C20DD93B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F21C6363-A6A8-45D5-9B3F-658B34EC2148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B5520989-8732-45BC-BF0E-FDD571F748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B917793B-8CB2-4549-820F-D22DA39A4198}"/>
              </a:ext>
            </a:extLst>
          </p:cNvPr>
          <p:cNvGrpSpPr/>
          <p:nvPr/>
        </p:nvGrpSpPr>
        <p:grpSpPr>
          <a:xfrm>
            <a:off x="10291352" y="4762997"/>
            <a:ext cx="1300067" cy="89927"/>
            <a:chOff x="6292118" y="1186851"/>
            <a:chExt cx="1522145" cy="72364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756661C-D7B5-4030-8524-2B479D45099D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EFD9B398-9EE9-4AF6-AA64-F650225BD004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559A70EC-DC7D-4A56-A99B-D692BC5E3AB5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CCA21054-47B9-4092-8970-5DD0B7D2AB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3CE90B9-4ED3-46DD-8F26-740A8EBDC564}"/>
              </a:ext>
            </a:extLst>
          </p:cNvPr>
          <p:cNvGrpSpPr/>
          <p:nvPr/>
        </p:nvGrpSpPr>
        <p:grpSpPr>
          <a:xfrm>
            <a:off x="10291352" y="5281149"/>
            <a:ext cx="1300067" cy="89927"/>
            <a:chOff x="6292118" y="1186851"/>
            <a:chExt cx="1522145" cy="72364"/>
          </a:xfrm>
        </p:grpSpPr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AA4AB8D7-7797-47BE-BDAE-938F0CF5063C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A81FDE70-5EEE-4A50-A188-BB01DE9C21CA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D0AB4AED-8802-4ED6-B500-9725FB7A16B4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D7AEE569-C21A-452D-B8E5-9BA0AA691C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233D4B64-69FE-435D-B475-BB317689D79F}"/>
              </a:ext>
            </a:extLst>
          </p:cNvPr>
          <p:cNvGrpSpPr/>
          <p:nvPr/>
        </p:nvGrpSpPr>
        <p:grpSpPr>
          <a:xfrm>
            <a:off x="10286804" y="5799299"/>
            <a:ext cx="1300067" cy="89927"/>
            <a:chOff x="6292118" y="1186851"/>
            <a:chExt cx="1522145" cy="72364"/>
          </a:xfrm>
        </p:grpSpPr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8F22540B-BB8A-425A-B96F-631A1794574D}"/>
                </a:ext>
              </a:extLst>
            </p:cNvPr>
            <p:cNvCxnSpPr/>
            <p:nvPr/>
          </p:nvCxnSpPr>
          <p:spPr bwMode="auto">
            <a:xfrm>
              <a:off x="6616804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C646273A-FE4C-45BB-99CF-EA26D035FECB}"/>
                </a:ext>
              </a:extLst>
            </p:cNvPr>
            <p:cNvCxnSpPr/>
            <p:nvPr/>
          </p:nvCxnSpPr>
          <p:spPr bwMode="auto">
            <a:xfrm>
              <a:off x="7431616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335B66CE-4BB7-41B5-82F6-1E04365C7974}"/>
                </a:ext>
              </a:extLst>
            </p:cNvPr>
            <p:cNvCxnSpPr/>
            <p:nvPr/>
          </p:nvCxnSpPr>
          <p:spPr bwMode="auto">
            <a:xfrm>
              <a:off x="7053191" y="1186851"/>
              <a:ext cx="0" cy="7236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B3775A91-919E-490F-A071-B956A63789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2118" y="1227702"/>
              <a:ext cx="152214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diamond" w="med" len="med"/>
              <a:tailEnd type="diamond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7578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>
            <a:extLst>
              <a:ext uri="{FF2B5EF4-FFF2-40B4-BE49-F238E27FC236}">
                <a16:creationId xmlns:a16="http://schemas.microsoft.com/office/drawing/2014/main" id="{61B7F4A2-71F8-45B0-A9C1-F65A71B4DA2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18" name="Object 17" hidden="1">
                        <a:extLst>
                          <a:ext uri="{FF2B5EF4-FFF2-40B4-BE49-F238E27FC236}">
                            <a16:creationId xmlns:a16="http://schemas.microsoft.com/office/drawing/2014/main" id="{61B7F4A2-71F8-45B0-A9C1-F65A71B4DA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6A07BD7-0552-43AE-9D46-C28C7D09DD74}"/>
              </a:ext>
            </a:extLst>
          </p:cNvPr>
          <p:cNvSpPr/>
          <p:nvPr/>
        </p:nvSpPr>
        <p:spPr>
          <a:xfrm>
            <a:off x="564363" y="3242291"/>
            <a:ext cx="11186381" cy="2794371"/>
          </a:xfrm>
          <a:custGeom>
            <a:avLst/>
            <a:gdLst>
              <a:gd name="connsiteX0" fmla="*/ 0 w 8389786"/>
              <a:gd name="connsiteY0" fmla="*/ 2095778 h 2095778"/>
              <a:gd name="connsiteX1" fmla="*/ 527281 w 8389786"/>
              <a:gd name="connsiteY1" fmla="*/ 1715335 h 2095778"/>
              <a:gd name="connsiteX2" fmla="*/ 1301518 w 8389786"/>
              <a:gd name="connsiteY2" fmla="*/ 1735358 h 2095778"/>
              <a:gd name="connsiteX3" fmla="*/ 2229267 w 8389786"/>
              <a:gd name="connsiteY3" fmla="*/ 1421659 h 2095778"/>
              <a:gd name="connsiteX4" fmla="*/ 3717670 w 8389786"/>
              <a:gd name="connsiteY4" fmla="*/ 1461705 h 2095778"/>
              <a:gd name="connsiteX5" fmla="*/ 4992490 w 8389786"/>
              <a:gd name="connsiteY5" fmla="*/ 881028 h 2095778"/>
              <a:gd name="connsiteX6" fmla="*/ 6954779 w 8389786"/>
              <a:gd name="connsiteY6" fmla="*/ 707492 h 2095778"/>
              <a:gd name="connsiteX7" fmla="*/ 8389786 w 8389786"/>
              <a:gd name="connsiteY7" fmla="*/ 0 h 20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89786" h="2095778">
                <a:moveTo>
                  <a:pt x="0" y="2095778"/>
                </a:moveTo>
                <a:cubicBezTo>
                  <a:pt x="155180" y="1935591"/>
                  <a:pt x="310361" y="1775405"/>
                  <a:pt x="527281" y="1715335"/>
                </a:cubicBezTo>
                <a:cubicBezTo>
                  <a:pt x="744201" y="1655265"/>
                  <a:pt x="1017854" y="1784304"/>
                  <a:pt x="1301518" y="1735358"/>
                </a:cubicBezTo>
                <a:cubicBezTo>
                  <a:pt x="1585182" y="1686412"/>
                  <a:pt x="1826575" y="1467268"/>
                  <a:pt x="2229267" y="1421659"/>
                </a:cubicBezTo>
                <a:cubicBezTo>
                  <a:pt x="2631959" y="1376050"/>
                  <a:pt x="3257133" y="1551810"/>
                  <a:pt x="3717670" y="1461705"/>
                </a:cubicBezTo>
                <a:cubicBezTo>
                  <a:pt x="4178207" y="1371600"/>
                  <a:pt x="4452972" y="1006730"/>
                  <a:pt x="4992490" y="881028"/>
                </a:cubicBezTo>
                <a:cubicBezTo>
                  <a:pt x="5532008" y="755326"/>
                  <a:pt x="6388563" y="854330"/>
                  <a:pt x="6954779" y="707492"/>
                </a:cubicBezTo>
                <a:cubicBezTo>
                  <a:pt x="7520995" y="560654"/>
                  <a:pt x="7955390" y="280327"/>
                  <a:pt x="8389786" y="0"/>
                </a:cubicBezTo>
              </a:path>
            </a:pathLst>
          </a:custGeom>
          <a:noFill/>
          <a:ln w="190500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/>
          <a:p>
            <a:pPr marL="0" marR="0" lvl="0" indent="0" algn="ctr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B8CBA-3D32-4844-931F-364E6D614B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ADD343-BA2A-4D0B-9B49-F3547BD6BAB6}"/>
              </a:ext>
            </a:extLst>
          </p:cNvPr>
          <p:cNvSpPr txBox="1"/>
          <p:nvPr/>
        </p:nvSpPr>
        <p:spPr>
          <a:xfrm>
            <a:off x="433974" y="41627"/>
            <a:ext cx="7946081" cy="517004"/>
          </a:xfrm>
          <a:prstGeom prst="rect">
            <a:avLst/>
          </a:prstGeom>
          <a:noFill/>
        </p:spPr>
        <p:txBody>
          <a:bodyPr wrap="square" lIns="48000" tIns="48000" rIns="48000" bIns="48000" rtlCol="0"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Culture Gap Analysis (2/2)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8F176-500F-463C-AF98-88741CD219D1}"/>
              </a:ext>
            </a:extLst>
          </p:cNvPr>
          <p:cNvSpPr txBox="1"/>
          <p:nvPr/>
        </p:nvSpPr>
        <p:spPr>
          <a:xfrm>
            <a:off x="1516380" y="410826"/>
            <a:ext cx="8458893" cy="43931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9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Write down</a:t>
            </a:r>
            <a:r>
              <a:rPr kumimoji="0" lang="en-GB" sz="9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planning and engagement-related activities that are required to bridge the identified culture gaps in your organisation. </a:t>
            </a:r>
            <a:endParaRPr kumimoji="0" lang="en-GB" sz="9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1792EE6-0725-41B9-8CDE-3F755446B3DC}"/>
              </a:ext>
            </a:extLst>
          </p:cNvPr>
          <p:cNvSpPr/>
          <p:nvPr/>
        </p:nvSpPr>
        <p:spPr>
          <a:xfrm>
            <a:off x="434536" y="997402"/>
            <a:ext cx="5468024" cy="526089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activities are required for </a:t>
            </a: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planning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culture change in your organisation?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EED42B-2E0B-4F0A-B8CB-E3D912294AB8}"/>
              </a:ext>
            </a:extLst>
          </p:cNvPr>
          <p:cNvSpPr/>
          <p:nvPr/>
        </p:nvSpPr>
        <p:spPr>
          <a:xfrm>
            <a:off x="431799" y="1633447"/>
            <a:ext cx="5472291" cy="453842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7E5A10-1532-458E-8EC6-FAD5FE08AB90}"/>
              </a:ext>
            </a:extLst>
          </p:cNvPr>
          <p:cNvSpPr/>
          <p:nvPr/>
        </p:nvSpPr>
        <p:spPr>
          <a:xfrm>
            <a:off x="6039557" y="1633446"/>
            <a:ext cx="5720644" cy="453842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26A39A9-6A52-4642-AFB4-0692D0625ED9}"/>
              </a:ext>
            </a:extLst>
          </p:cNvPr>
          <p:cNvSpPr/>
          <p:nvPr/>
        </p:nvSpPr>
        <p:spPr>
          <a:xfrm>
            <a:off x="6044016" y="997402"/>
            <a:ext cx="5716184" cy="526089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activities are required for </a:t>
            </a: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engaging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your organisation in the culture change?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35390A7-0E85-487A-9904-A2F813542997}"/>
              </a:ext>
            </a:extLst>
          </p:cNvPr>
          <p:cNvSpPr/>
          <p:nvPr/>
        </p:nvSpPr>
        <p:spPr>
          <a:xfrm>
            <a:off x="564363" y="3251208"/>
            <a:ext cx="11186381" cy="2794371"/>
          </a:xfrm>
          <a:custGeom>
            <a:avLst/>
            <a:gdLst>
              <a:gd name="connsiteX0" fmla="*/ 0 w 8389786"/>
              <a:gd name="connsiteY0" fmla="*/ 2095778 h 2095778"/>
              <a:gd name="connsiteX1" fmla="*/ 527281 w 8389786"/>
              <a:gd name="connsiteY1" fmla="*/ 1715335 h 2095778"/>
              <a:gd name="connsiteX2" fmla="*/ 1301518 w 8389786"/>
              <a:gd name="connsiteY2" fmla="*/ 1735358 h 2095778"/>
              <a:gd name="connsiteX3" fmla="*/ 2229267 w 8389786"/>
              <a:gd name="connsiteY3" fmla="*/ 1421659 h 2095778"/>
              <a:gd name="connsiteX4" fmla="*/ 3717670 w 8389786"/>
              <a:gd name="connsiteY4" fmla="*/ 1461705 h 2095778"/>
              <a:gd name="connsiteX5" fmla="*/ 4992490 w 8389786"/>
              <a:gd name="connsiteY5" fmla="*/ 881028 h 2095778"/>
              <a:gd name="connsiteX6" fmla="*/ 6954779 w 8389786"/>
              <a:gd name="connsiteY6" fmla="*/ 707492 h 2095778"/>
              <a:gd name="connsiteX7" fmla="*/ 8389786 w 8389786"/>
              <a:gd name="connsiteY7" fmla="*/ 0 h 20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89786" h="2095778">
                <a:moveTo>
                  <a:pt x="0" y="2095778"/>
                </a:moveTo>
                <a:cubicBezTo>
                  <a:pt x="155180" y="1935591"/>
                  <a:pt x="310361" y="1775405"/>
                  <a:pt x="527281" y="1715335"/>
                </a:cubicBezTo>
                <a:cubicBezTo>
                  <a:pt x="744201" y="1655265"/>
                  <a:pt x="1017854" y="1784304"/>
                  <a:pt x="1301518" y="1735358"/>
                </a:cubicBezTo>
                <a:cubicBezTo>
                  <a:pt x="1585182" y="1686412"/>
                  <a:pt x="1826575" y="1467268"/>
                  <a:pt x="2229267" y="1421659"/>
                </a:cubicBezTo>
                <a:cubicBezTo>
                  <a:pt x="2631959" y="1376050"/>
                  <a:pt x="3257133" y="1551810"/>
                  <a:pt x="3717670" y="1461705"/>
                </a:cubicBezTo>
                <a:cubicBezTo>
                  <a:pt x="4178207" y="1371600"/>
                  <a:pt x="4452972" y="1006730"/>
                  <a:pt x="4992490" y="881028"/>
                </a:cubicBezTo>
                <a:cubicBezTo>
                  <a:pt x="5532008" y="755326"/>
                  <a:pt x="6388563" y="854330"/>
                  <a:pt x="6954779" y="707492"/>
                </a:cubicBezTo>
                <a:cubicBezTo>
                  <a:pt x="7520995" y="560654"/>
                  <a:pt x="7955390" y="280327"/>
                  <a:pt x="8389786" y="0"/>
                </a:cubicBezTo>
              </a:path>
            </a:pathLst>
          </a:custGeom>
          <a:noFill/>
          <a:ln w="25400">
            <a:solidFill>
              <a:schemeClr val="bg2"/>
            </a:solidFill>
            <a:prstDash val="dash"/>
          </a:ln>
        </p:spPr>
        <p:txBody>
          <a:bodyPr rtlCol="0" anchor="ctr"/>
          <a:lstStyle/>
          <a:p>
            <a:pPr marL="0" marR="0" lvl="0" indent="0" algn="ctr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BFBE04D-29EB-4347-BFD8-A60997A56620}"/>
              </a:ext>
            </a:extLst>
          </p:cNvPr>
          <p:cNvGrpSpPr>
            <a:grpSpLocks noChangeAspect="1"/>
          </p:cNvGrpSpPr>
          <p:nvPr/>
        </p:nvGrpSpPr>
        <p:grpSpPr>
          <a:xfrm>
            <a:off x="446839" y="410826"/>
            <a:ext cx="461925" cy="439311"/>
            <a:chOff x="3568580" y="1327236"/>
            <a:chExt cx="1864959" cy="1773657"/>
          </a:xfrm>
        </p:grpSpPr>
        <p:pic>
          <p:nvPicPr>
            <p:cNvPr id="20" name="Picture 5" descr="iceberg.png">
              <a:extLst>
                <a:ext uri="{FF2B5EF4-FFF2-40B4-BE49-F238E27FC236}">
                  <a16:creationId xmlns:a16="http://schemas.microsoft.com/office/drawing/2014/main" id="{B37B141B-5E02-4A4B-8123-DCAE265F330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23817" y="1327236"/>
              <a:ext cx="1338865" cy="1773657"/>
            </a:xfrm>
            <a:prstGeom prst="rect">
              <a:avLst/>
            </a:prstGeom>
          </p:spPr>
        </p:pic>
        <p:cxnSp>
          <p:nvCxnSpPr>
            <p:cNvPr id="21" name="Straight Connector 6">
              <a:extLst>
                <a:ext uri="{FF2B5EF4-FFF2-40B4-BE49-F238E27FC236}">
                  <a16:creationId xmlns:a16="http://schemas.microsoft.com/office/drawing/2014/main" id="{DE84D290-34F2-4337-A8FA-42303228A505}"/>
                </a:ext>
              </a:extLst>
            </p:cNvPr>
            <p:cNvCxnSpPr>
              <a:cxnSpLocks/>
            </p:cNvCxnSpPr>
            <p:nvPr/>
          </p:nvCxnSpPr>
          <p:spPr>
            <a:xfrm>
              <a:off x="3568580" y="2132195"/>
              <a:ext cx="1864959" cy="0"/>
            </a:xfrm>
            <a:prstGeom prst="line">
              <a:avLst/>
            </a:prstGeom>
            <a:noFill/>
            <a:ln w="12700" cap="rnd" cmpd="sng" algn="ctr">
              <a:solidFill>
                <a:schemeClr val="tx2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8837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dWMgM7T4qxWbt4p9h35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aV9XxVET0aGvy2WiTH_M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xlmVqLRO2wpQHphiLjF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OcjXJpNRRqu9S2I_IMds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0hNVjdQdyJNkLCIq9Cz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76TG6sMRq6WmLNxc_nEZ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nGlCP9hT1WsTpb2ETxbR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PkbQInTOSFN6C_UY.zq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fWcXn8zQfqIfPAH0wu5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XajmmDSBijlXFTuX6i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Hla6dARnOQGRmp8AmM3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GtFVUzSGKsWFG6AVbPF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tfnrrxHRx6Mp6i_B0ZG_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ClQqplQx.epePlq1AeU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8lthptROixycWpAlAA2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.3GDguShGULd4XnogMk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PkbQInTOSFN6C_UY.zq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frwl_rTFy7t5r_jUQ_u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GD7lduSomIWqcuCK1RW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GtFVUzSGKsWFG6AVbPF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Tkhh7SS8in43C0j_R46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vaRnoWTMqH9CeyQks5B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IQJBYPQkynXvGWofDgJ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7XmgD.DR06ebaFKwkdZt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Wc29DdRS6dlGvQXzZcm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8AnRLOQG6Jva5jIv3TY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PkbQInTOSFN6C_UY.zq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WCtSVjTHqum5T22OInp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yWnD1GQOap1wMRxGR.Z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GtFVUzSGKsWFG6AVbPF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s8uCspSDWgAVcF0KVpC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_zBC8iJSQ2WVOSZbMNwc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PFirzyS3aXrpG5DKJUm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8cuZ5tYQl2nYb3av7REc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2v0XI1Qc676fHlTaHSF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8AnRLOQG6Jva5jIv3TY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OX8It5TAi.q5U3wEG2M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ES0wssT2.oZU2EFcC3s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ES0wssT2.oZU2EFcC3s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OX8It5TAi.q5U3wEG2M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.1Lpc0nS_CnQTAoDVmlG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tra theme">
  <a:themeElements>
    <a:clrScheme name="Benutzerdefiniert 6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367ABA"/>
      </a:accent1>
      <a:accent2>
        <a:srgbClr val="008549"/>
      </a:accent2>
      <a:accent3>
        <a:srgbClr val="E8114B"/>
      </a:accent3>
      <a:accent4>
        <a:srgbClr val="FBD1DC"/>
      </a:accent4>
      <a:accent5>
        <a:srgbClr val="FFE000"/>
      </a:accent5>
      <a:accent6>
        <a:srgbClr val="75CFEB"/>
      </a:accent6>
      <a:hlink>
        <a:srgbClr val="73C92D"/>
      </a:hlink>
      <a:folHlink>
        <a:srgbClr val="FE8127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sz="9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defRPr>
        </a:defPPr>
      </a:lst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800" b="0" i="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tra theme" id="{C0F806E8-29BF-461A-B4DD-9ED749C5AD91}" vid="{9E2C37BE-46E4-44E1-9220-CADF83A8BE07}"/>
    </a:ext>
  </a:extLst>
</a:theme>
</file>

<file path=ppt/theme/theme3.xml><?xml version="1.0" encoding="utf-8"?>
<a:theme xmlns:a="http://schemas.openxmlformats.org/drawingml/2006/main" name="Sitra_May 2018">
  <a:themeElements>
    <a:clrScheme name="Benutzerdefiniert 6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367ABA"/>
      </a:accent1>
      <a:accent2>
        <a:srgbClr val="008549"/>
      </a:accent2>
      <a:accent3>
        <a:srgbClr val="E8114B"/>
      </a:accent3>
      <a:accent4>
        <a:srgbClr val="FBD1DC"/>
      </a:accent4>
      <a:accent5>
        <a:srgbClr val="FFE000"/>
      </a:accent5>
      <a:accent6>
        <a:srgbClr val="75CFEB"/>
      </a:accent6>
      <a:hlink>
        <a:srgbClr val="73C92D"/>
      </a:hlink>
      <a:folHlink>
        <a:srgbClr val="FE8127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sz="9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defRPr>
        </a:defPPr>
      </a:lst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800" b="0" i="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tra_May 2018" id="{42754F19-659D-4CF7-B650-4B51BA7826DB}" vid="{FF3A60B8-9121-42A2-8E26-7B7947BB2DA5}"/>
    </a:ext>
  </a:extLst>
</a:theme>
</file>

<file path=ppt/theme/theme4.xml><?xml version="1.0" encoding="utf-8"?>
<a:theme xmlns:a="http://schemas.openxmlformats.org/drawingml/2006/main" name="1_Sitra_May 2018">
  <a:themeElements>
    <a:clrScheme name="Benutzerdefiniert 6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367ABA"/>
      </a:accent1>
      <a:accent2>
        <a:srgbClr val="008549"/>
      </a:accent2>
      <a:accent3>
        <a:srgbClr val="E8114B"/>
      </a:accent3>
      <a:accent4>
        <a:srgbClr val="FBD1DC"/>
      </a:accent4>
      <a:accent5>
        <a:srgbClr val="FFE000"/>
      </a:accent5>
      <a:accent6>
        <a:srgbClr val="75CFEB"/>
      </a:accent6>
      <a:hlink>
        <a:srgbClr val="73C92D"/>
      </a:hlink>
      <a:folHlink>
        <a:srgbClr val="FE8127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sz="9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defRPr>
        </a:defPPr>
      </a:lst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800" b="0" i="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tra_May 2018" id="{42754F19-659D-4CF7-B650-4B51BA7826DB}" vid="{FF3A60B8-9121-42A2-8E26-7B7947BB2DA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7B3F0D7619E374C813C42EDF56956BB" ma:contentTypeVersion="12" ma:contentTypeDescription="Luo uusi asiakirja." ma:contentTypeScope="" ma:versionID="40f876a39a506c238ad4cab9614f6c6f">
  <xsd:schema xmlns:xsd="http://www.w3.org/2001/XMLSchema" xmlns:xs="http://www.w3.org/2001/XMLSchema" xmlns:p="http://schemas.microsoft.com/office/2006/metadata/properties" xmlns:ns2="54b26aad-a0f2-4e8e-9033-8cb316f00d3c" xmlns:ns3="86180d94-988f-4b84-ac13-063f09c9db95" targetNamespace="http://schemas.microsoft.com/office/2006/metadata/properties" ma:root="true" ma:fieldsID="68241eca2701d1e2c7c068d8f97ac532" ns2:_="" ns3:_="">
    <xsd:import namespace="54b26aad-a0f2-4e8e-9033-8cb316f00d3c"/>
    <xsd:import namespace="86180d94-988f-4b84-ac13-063f09c9db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26aad-a0f2-4e8e-9033-8cb316f00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80d94-988f-4b84-ac13-063f09c9db9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0DBAFD-4348-4665-8867-790173E1614C}"/>
</file>

<file path=customXml/itemProps2.xml><?xml version="1.0" encoding="utf-8"?>
<ds:datastoreItem xmlns:ds="http://schemas.openxmlformats.org/officeDocument/2006/customXml" ds:itemID="{452CDB20-6A90-4B2C-BF35-3ACDF2DC749B}"/>
</file>

<file path=customXml/itemProps3.xml><?xml version="1.0" encoding="utf-8"?>
<ds:datastoreItem xmlns:ds="http://schemas.openxmlformats.org/officeDocument/2006/customXml" ds:itemID="{DF119FD8-3683-42AD-8F40-39E87F0BB357}"/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367</Words>
  <Application>Microsoft Office PowerPoint</Application>
  <PresentationFormat>Widescreen</PresentationFormat>
  <Paragraphs>72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Georgia</vt:lpstr>
      <vt:lpstr>Times New Roman</vt:lpstr>
      <vt:lpstr>Verdana</vt:lpstr>
      <vt:lpstr>Office Theme</vt:lpstr>
      <vt:lpstr>Sitra theme</vt:lpstr>
      <vt:lpstr>Sitra_May 2018</vt:lpstr>
      <vt:lpstr>1_Sitra_May 2018</vt:lpstr>
      <vt:lpstr>think-cell Slide</vt:lpstr>
      <vt:lpstr>CULTURE GAP ANALYSIS</vt:lpstr>
      <vt:lpstr>Culture gap analysis</vt:lpstr>
      <vt:lpstr>Culture gap analysis</vt:lpstr>
      <vt:lpstr>CULTURE GAP ANALYSIS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Reponen, Sara</dc:creator>
  <cp:lastModifiedBy>Reponen, Sara</cp:lastModifiedBy>
  <cp:revision>5</cp:revision>
  <dcterms:created xsi:type="dcterms:W3CDTF">2018-06-07T07:26:40Z</dcterms:created>
  <dcterms:modified xsi:type="dcterms:W3CDTF">2018-06-20T05:57:19Z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0x010100D7B3F0D7619E374C813C42EDF56956BB</vt:lpwstr>
  </property>
</Properties>
</file>