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4.xml" ContentType="application/vnd.openxmlformats-officedocument.them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3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9"/>
  </p:notesMasterIdLst>
  <p:sldIdLst>
    <p:sldId id="261" r:id="rId4"/>
    <p:sldId id="257" r:id="rId5"/>
    <p:sldId id="258" r:id="rId6"/>
    <p:sldId id="262" r:id="rId7"/>
    <p:sldId id="256" r:id="rId8"/>
  </p:sldIdLst>
  <p:sldSz cx="12192000" cy="6858000"/>
  <p:notesSz cx="6858000" cy="9144000"/>
  <p:custDataLst>
    <p:tags r:id="rId10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E45E-87CF-4520-962B-7D5282115A22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8A079-DC0C-4788-8497-D20903394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5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8A079-DC0C-4788-8497-D2090339425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624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8A079-DC0C-4788-8497-D2090339425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58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8A079-DC0C-4788-8497-D2090339425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91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8A079-DC0C-4788-8497-D2090339425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961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8A079-DC0C-4788-8497-D2090339425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57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1.xml"/><Relationship Id="rId7" Type="http://schemas.openxmlformats.org/officeDocument/2006/relationships/image" Target="../media/image3.png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2.xml"/><Relationship Id="rId9" Type="http://schemas.openxmlformats.org/officeDocument/2006/relationships/image" Target="../media/image5.emf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3.xml"/><Relationship Id="rId7" Type="http://schemas.openxmlformats.org/officeDocument/2006/relationships/image" Target="../media/image6.png"/><Relationship Id="rId2" Type="http://schemas.openxmlformats.org/officeDocument/2006/relationships/tags" Target="../tags/tag3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5.xml"/><Relationship Id="rId7" Type="http://schemas.openxmlformats.org/officeDocument/2006/relationships/image" Target="../media/image6.png"/><Relationship Id="rId2" Type="http://schemas.openxmlformats.org/officeDocument/2006/relationships/tags" Target="../tags/tag3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7.xml"/><Relationship Id="rId7" Type="http://schemas.openxmlformats.org/officeDocument/2006/relationships/image" Target="../media/image3.png"/><Relationship Id="rId2" Type="http://schemas.openxmlformats.org/officeDocument/2006/relationships/tags" Target="../tags/tag3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9.xml"/><Relationship Id="rId7" Type="http://schemas.openxmlformats.org/officeDocument/2006/relationships/image" Target="../media/image6.png"/><Relationship Id="rId2" Type="http://schemas.openxmlformats.org/officeDocument/2006/relationships/tags" Target="../tags/tag3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7.xml"/><Relationship Id="rId7" Type="http://schemas.openxmlformats.org/officeDocument/2006/relationships/image" Target="../media/image3.png"/><Relationship Id="rId2" Type="http://schemas.openxmlformats.org/officeDocument/2006/relationships/tags" Target="../tags/tag4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3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5.emf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49.xml"/><Relationship Id="rId7" Type="http://schemas.openxmlformats.org/officeDocument/2006/relationships/image" Target="../media/image6.png"/><Relationship Id="rId2" Type="http://schemas.openxmlformats.org/officeDocument/2006/relationships/tags" Target="../tags/tag48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4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1.emf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1.xml"/><Relationship Id="rId7" Type="http://schemas.openxmlformats.org/officeDocument/2006/relationships/image" Target="../media/image6.png"/><Relationship Id="rId2" Type="http://schemas.openxmlformats.org/officeDocument/2006/relationships/tags" Target="../tags/tag50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5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emf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3.xml"/><Relationship Id="rId7" Type="http://schemas.openxmlformats.org/officeDocument/2006/relationships/image" Target="../media/image3.png"/><Relationship Id="rId2" Type="http://schemas.openxmlformats.org/officeDocument/2006/relationships/tags" Target="../tags/tag5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6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55.xml"/><Relationship Id="rId7" Type="http://schemas.openxmlformats.org/officeDocument/2006/relationships/image" Target="../media/image6.png"/><Relationship Id="rId2" Type="http://schemas.openxmlformats.org/officeDocument/2006/relationships/tags" Target="../tags/tag54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7.bin"/><Relationship Id="rId4" Type="http://schemas.openxmlformats.org/officeDocument/2006/relationships/slideMaster" Target="../slideMasters/slideMaster3.xml"/><Relationship Id="rId9" Type="http://schemas.openxmlformats.org/officeDocument/2006/relationships/image" Target="../media/image1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jpe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6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8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9.bin"/><Relationship Id="rId4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9A5EFA2-7FC5-4410-9DD4-F1603A8A782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371795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9A5EFA2-7FC5-4410-9DD4-F1603A8A78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EFB9338-2BC1-46BF-AB8C-CEA3E90FC20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6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D110B-3CB1-44FB-BD8C-C5D375160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7EF98-C4F4-4531-B712-EF2C92CB1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57AC-C090-4AF5-980C-969195B9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C643-DFCF-4FCD-A631-02BE29F1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FD6E9-4F8B-4BA0-AE56-BE4F01840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42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773C143-4915-487B-AED3-ECF1953F6E2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245311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773C143-4915-487B-AED3-ECF1953F6E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EE21F5C5-FE7E-4FD3-B3C6-9436ED4EED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FEC392-3F03-4658-AEAD-B547C1F4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60AF3B-001D-42CC-B3E2-3233D8015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94C73-0466-4831-81E5-6EAF2504D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CAEBD-C38A-417F-BE1A-067C1EDE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CE357-78AA-4463-A3D0-E16AD7CD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49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F92F220C-96BA-4952-B23B-8A1149D132A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832560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F92F220C-96BA-4952-B23B-8A1149D132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50AFBF8-11BB-4968-BE7B-BC639EB658B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70FEE-11B8-448C-84CE-4420C002E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E7EFA-893B-4EAB-AE25-14A3BB232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69FF-B9EC-460D-BF78-76CB14B7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D02CA-8BC6-432B-92C1-4FBC347B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92710-579A-4375-804B-53E031B5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359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799B5EA-AEC4-4B94-A2DD-7D0BC52FC26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63437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799B5EA-AEC4-4B94-A2DD-7D0BC52FC2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D8B2A210-9094-4D14-8A4A-6F4FA337C34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853631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69" y="2372883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69" y="3909054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7551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A08A7B2-2849-48A3-97E1-7A0667CE04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1046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A08A7B2-2849-48A3-97E1-7A0667CE04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3209DF8E-3CE8-4F7F-B059-59CECA70A1B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3" y="2948947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8" y="2468199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8" y="4004370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6741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A9BC4DD-436B-4657-A355-8D8F5077E81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29082300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think-cell Slide" r:id="rId5" imgW="493" imgH="493" progId="TCLayout.ActiveDocument.1">
                  <p:embed/>
                </p:oleObj>
              </mc:Choice>
              <mc:Fallback>
                <p:oleObj name="think-cell Slide" r:id="rId5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A9BC4DD-436B-4657-A355-8D8F5077E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BF41907-0B3E-4388-A038-B407F498206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05158-4B5F-4E5B-AC9A-FCFA4EE4C0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28CF524-8509-41DB-8744-468731A7CF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rgbClr val="91919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EBA20F-5859-4718-898F-8A21C03489D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C9A262-9477-4B56-97EA-5EFAC0EAD8B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BEACED2-C9E5-4041-8D12-75F4B735A944}"/>
              </a:ext>
            </a:extLst>
          </p:cNvPr>
          <p:cNvPicPr/>
          <p:nvPr userDrawn="1"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5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9F724D3-353A-47FC-BDA0-61669D2F62D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233736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9F724D3-353A-47FC-BDA0-61669D2F62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E7E2C6D-65B4-4AA2-BCF5-97780C86FBE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25FA57-6CE1-4F53-999B-A8B3D1D279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8879F4-352A-4E6D-9B8E-B7F492B2A962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E43ED46-20B3-4E74-9336-AA57A705F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6DE9E9-E82B-4EAA-BDB5-C968189B86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DF750-9C50-4FE3-BA6D-01F131BF81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31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A759879A-1327-4CBA-A170-46051E2E5FE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73311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A759879A-1327-4CBA-A170-46051E2E5F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0526ADD2-1771-4AE4-9E36-C9B97F48C04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EE7F9-07D7-4F83-8E36-D2ACA7B28BF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2CCB7-7215-4B1C-9577-BB6E5D612F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BDFC49-820C-4843-8316-8134BBDE9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18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0" y="0"/>
            <a:ext cx="4464051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810123" y="356659"/>
            <a:ext cx="6950076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810125" y="1509184"/>
            <a:ext cx="6950075" cy="4800600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1800" y="448733"/>
            <a:ext cx="3744384" cy="586105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62816-9D72-4917-B724-78DF4D9A2778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0591AC-5B70-497D-80EF-A8F0FC085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10354C-A423-4EB7-9EFB-25E90B4C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184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 dirty="0"/>
              <a:t>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594" indent="-228594" algn="ctr" eaLnBrk="1">
              <a:buFont typeface="Arial" panose="020B0604020202020204" pitchFamily="34" charset="0"/>
              <a:buChar char="•"/>
            </a:pPr>
            <a:endParaRPr lang="en-GB" sz="1600" dirty="0">
              <a:latin typeface="Georgia" panose="02040502050405020303" pitchFamily="18" charset="0"/>
            </a:endParaRPr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356659"/>
            <a:ext cx="5376003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31800" y="1509184"/>
            <a:ext cx="5376003" cy="4800136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197" y="356659"/>
            <a:ext cx="5376003" cy="595266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+mj-lt"/>
                <a:cs typeface="Arial Black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925D5-7517-4CAE-8C21-A8067B808E9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4BB020-7998-4B9B-A6D7-E34A0E478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43B4FB-B549-4E58-B63D-81FB9CD3C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67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98D89D5-0915-48BC-B34B-ED16AD2D380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975375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98D89D5-0915-48BC-B34B-ED16AD2D38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204041BF-17F4-4579-BC56-070E3F4FC97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53576" y="1700808"/>
            <a:ext cx="10206595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53576" y="2566591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53576" y="3430687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52574" y="4294783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52574" y="5158879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4E792E-A884-4646-BE66-C2265B56C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2BA08-0F15-4127-9B7E-C2346519FADF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775D09-0BFD-4922-A37B-24CA8693A5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DF5701-F839-4A71-9648-86AB00B5C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3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87B993B1-247C-49AB-9B1A-A51EB161F57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81921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87B993B1-247C-49AB-9B1A-A51EB161F5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78E977B-C0F0-49CF-9E46-8C02BDE183B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49DF9-D5AF-405F-8373-EF7C0C043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E3BA-6CB1-4D67-BA72-24A5FB02E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A8EF7-6561-4308-A59F-D288FB318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D94B5-229C-497C-84EA-FC9FFBF7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EB293-BCBB-411B-AFAD-14497831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369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7947DBA-3889-4C43-9466-45334660817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443933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7947DBA-3889-4C43-9466-4533466081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8001C75-9821-437B-8DBA-890EFE5D312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44053" y="1700808"/>
            <a:ext cx="102161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44053" y="2566591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44053" y="3430687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43051" y="4294783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43051" y="5158879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6653C2-E202-4527-BB0E-F1D16BD39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A1289-EA5F-4349-93CA-FB773BB24D6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24F47-8E2F-4724-B1CC-D101910F96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A97DAD-F8E4-4695-836E-1B0799D40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54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522EAC-96F9-40C0-9FCD-10CBF8636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31" y="5413379"/>
            <a:ext cx="2996567" cy="5513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8F3D6C-EA79-4B32-953C-E2DD5AA8E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734" y="5220426"/>
            <a:ext cx="3210535" cy="888655"/>
          </a:xfrm>
          <a:prstGeom prst="rect">
            <a:avLst/>
          </a:prstGeom>
        </p:spPr>
      </p:pic>
      <p:pic>
        <p:nvPicPr>
          <p:cNvPr id="4098" name="Picture 2" descr="Image result for accenture strategy logo">
            <a:extLst>
              <a:ext uri="{FF2B5EF4-FFF2-40B4-BE49-F238E27FC236}">
                <a16:creationId xmlns:a16="http://schemas.microsoft.com/office/drawing/2014/main" id="{994264B5-A831-4E5D-9040-39D7DB280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7" b="29368"/>
          <a:stretch/>
        </p:blipFill>
        <p:spPr bwMode="auto">
          <a:xfrm>
            <a:off x="8485804" y="5220426"/>
            <a:ext cx="3079760" cy="74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244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valko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C5A2DDEA-4510-45CC-9E9D-54B2FACBD01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713026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C5A2DDEA-4510-45CC-9E9D-54B2FACBD0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F312FE9-AD74-45F0-83FE-2BF86819551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2853631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/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19669" y="2372883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19669" y="3909054"/>
            <a:ext cx="10752929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54990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oitus ja lopetus musta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BC359AF-D0C1-4C77-A56E-3C4E1DCEFD9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190069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BC359AF-D0C1-4C77-A56E-3C4E1DCEFD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9D792BD-4336-4995-A813-1B905B3B024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686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403" y="2948947"/>
            <a:ext cx="10753195" cy="886343"/>
          </a:xfr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668" y="2468199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719668" y="4004370"/>
            <a:ext cx="10752931" cy="4804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254739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us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A9BC4DD-436B-4657-A355-8D8F5077E81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1715354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think-cell Slide" r:id="rId5" imgW="493" imgH="493" progId="TCLayout.ActiveDocument.1">
                  <p:embed/>
                </p:oleObj>
              </mc:Choice>
              <mc:Fallback>
                <p:oleObj name="think-cell Slide" r:id="rId5" imgW="493" imgH="49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A9BC4DD-436B-4657-A355-8D8F5077E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BF41907-0B3E-4388-A038-B407F498206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CB7663-EDF1-4826-80F9-662143DD1C33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305158-4B5F-4E5B-AC9A-FCFA4EE4C0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28CF524-8509-41DB-8744-468731A7CF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rgbClr val="91919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503FC3-7761-4E33-A7FC-78683E38030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BCB95A-6F90-4251-9E1F-DC0B9E67296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4CE0CE0-2A72-414E-B85B-35C619BCFAE7}"/>
              </a:ext>
            </a:extLst>
          </p:cNvPr>
          <p:cNvPicPr/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773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3BD2C98-E68D-4C46-8DEF-767DE6FA087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634066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E3BD2C98-E68D-4C46-8DEF-767DE6FA08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78BF0AF6-3E49-43B4-A5F0-115EB801943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25FA57-6CE1-4F53-999B-A8B3D1D279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4121" indent="-234945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3300" indent="-234945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34945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  <a:p>
            <a:pPr lvl="1"/>
            <a:r>
              <a:rPr lang="en-GB" noProof="0" dirty="0" err="1"/>
              <a:t>toinen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2"/>
            <a:r>
              <a:rPr lang="en-GB" noProof="0" dirty="0" err="1"/>
              <a:t>kolmas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  <a:p>
            <a:pPr lvl="3"/>
            <a:r>
              <a:rPr lang="en-GB" noProof="0" dirty="0" err="1"/>
              <a:t>neljäs</a:t>
            </a:r>
            <a:r>
              <a:rPr lang="en-GB" noProof="0" dirty="0"/>
              <a:t> </a:t>
            </a:r>
            <a:r>
              <a:rPr lang="en-GB" noProof="0" dirty="0" err="1"/>
              <a:t>taso</a:t>
            </a:r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8879F4-352A-4E6D-9B8E-B7F492B2A962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E43ED46-20B3-4E74-9336-AA57A705F5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6319135"/>
            <a:ext cx="11328400" cy="192480"/>
          </a:xfrm>
          <a:prstGeom prst="rect">
            <a:avLst/>
          </a:prstGeom>
        </p:spPr>
        <p:txBody>
          <a:bodyPr l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33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Add footnote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6DE9E9-E82B-4EAA-BDB5-C968189B86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ADF750-9C50-4FE3-BA6D-01F131BF81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F675AD-8F9C-4A0A-A9D8-55071000A3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32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usta tekstisiv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61987E5-C6DD-4906-A4DA-02B3A793995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1741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61987E5-C6DD-4906-A4DA-02B3A79399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FFCA9D52-5CC1-48F2-83F9-B1F77FD7E67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4A151-435B-4F6D-A887-4FEC066820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EE7F9-07D7-4F83-8E36-D2ACA7B28BF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A2CCB7-7215-4B1C-9577-BB6E5D612F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BDFC49-820C-4843-8316-8134BBDE9C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0FBEB1-C358-462C-BE40-BEFA08BAF5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840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ea 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0"/>
          </p:nvPr>
        </p:nvSpPr>
        <p:spPr>
          <a:xfrm>
            <a:off x="0" y="0"/>
            <a:ext cx="4464051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  <a:endParaRPr lang="en-GB" dirty="0"/>
          </a:p>
        </p:txBody>
      </p:sp>
      <p:sp>
        <p:nvSpPr>
          <p:cNvPr id="5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810123" y="356659"/>
            <a:ext cx="6950076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4810125" y="1509184"/>
            <a:ext cx="6950075" cy="4800600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  <a:endParaRPr lang="en-GB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31800" y="448733"/>
            <a:ext cx="3744384" cy="586105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Arial Black" panose="020B0A04020102020204" pitchFamily="34" charset="0"/>
                <a:cs typeface="Arial Black" panose="020B0A04020102020204" pitchFamily="34" charset="0"/>
              </a:defRPr>
            </a:lvl1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62816-9D72-4917-B724-78DF4D9A2778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0591AC-5B70-497D-80EF-A8F0FC0851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10354C-A423-4EB7-9EFB-25E90B4CA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7919624-0FD7-40A9-8AFD-007288D0BF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48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umm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594" indent="-228594" algn="ctr" eaLnBrk="1">
              <a:buFont typeface="Arial" panose="020B0604020202020204" pitchFamily="34" charset="0"/>
              <a:buChar char="•"/>
            </a:pPr>
            <a:endParaRPr lang="en-GB" sz="1600" dirty="0">
              <a:latin typeface="Georgia" panose="02040502050405020303" pitchFamily="18" charset="0"/>
            </a:endParaRPr>
          </a:p>
        </p:txBody>
      </p:sp>
      <p:sp>
        <p:nvSpPr>
          <p:cNvPr id="8" name="Tekstin paikkamerkki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356659"/>
            <a:ext cx="5376003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933" b="1" i="0">
                <a:solidFill>
                  <a:schemeClr val="tx1"/>
                </a:solidFill>
                <a:latin typeface="Arial Black" panose="020B0A04020102020204" pitchFamily="34" charset="0"/>
                <a:cs typeface="Arial Black"/>
              </a:defRPr>
            </a:lvl1pPr>
            <a:lvl2pPr marL="380990" indent="-380990">
              <a:buFont typeface="Arial" panose="020B0604020202020204" pitchFamily="34" charset="0"/>
              <a:buChar char="•"/>
              <a:defRPr/>
            </a:lvl2pPr>
            <a:lvl3pPr marL="0" indent="0" algn="l">
              <a:spcBef>
                <a:spcPts val="0"/>
              </a:spcBef>
              <a:buFont typeface="Arial"/>
              <a:buNone/>
              <a:defRPr sz="2133"/>
            </a:lvl3pPr>
            <a:lvl4pPr marL="0" indent="0" algn="l">
              <a:spcBef>
                <a:spcPts val="0"/>
              </a:spcBef>
              <a:buFont typeface="Arial"/>
              <a:buNone/>
              <a:defRPr sz="2133"/>
            </a:lvl4pPr>
            <a:lvl5pPr marL="0" indent="0" algn="l">
              <a:spcBef>
                <a:spcPts val="0"/>
              </a:spcBef>
              <a:buFont typeface="Arial"/>
              <a:buNone/>
              <a:defRPr sz="2133"/>
            </a:lvl5pPr>
          </a:lstStyle>
          <a:p>
            <a:pPr lvl="0"/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tekstin</a:t>
            </a:r>
            <a:r>
              <a:rPr lang="en-GB" noProof="0" dirty="0"/>
              <a:t> </a:t>
            </a:r>
            <a:r>
              <a:rPr lang="en-GB" noProof="0" dirty="0" err="1"/>
              <a:t>perustyylejä</a:t>
            </a:r>
            <a:r>
              <a:rPr lang="en-GB" noProof="0" dirty="0"/>
              <a:t> </a:t>
            </a:r>
            <a:r>
              <a:rPr lang="en-GB" noProof="0" dirty="0" err="1"/>
              <a:t>napsauttamalla</a:t>
            </a:r>
            <a:endParaRPr lang="en-GB" noProof="0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431800" y="1509184"/>
            <a:ext cx="5376003" cy="4800136"/>
          </a:xfrm>
          <a:prstGeom prst="rect">
            <a:avLst/>
          </a:prstGeom>
        </p:spPr>
        <p:txBody>
          <a:bodyPr/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marL="476239" indent="-237061" algn="l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2pPr>
            <a:lvl3pPr marL="717533" indent="-228594" algn="l" defTabSz="715415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3pPr>
            <a:lvl4pPr marL="958827" indent="-228594" algn="l">
              <a:lnSpc>
                <a:spcPct val="90000"/>
              </a:lnSpc>
              <a:buFont typeface="Arial" panose="020B0604020202020204" pitchFamily="34" charset="0"/>
              <a:buChar char="•"/>
              <a:defRPr sz="1467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4pPr>
            <a:lvl5pPr marL="143996" indent="-380990" algn="l">
              <a:buFont typeface="Arial"/>
              <a:buChar char="•"/>
              <a:defRPr sz="1867">
                <a:solidFill>
                  <a:schemeClr val="tx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  <a:endParaRPr lang="en-GB" noProof="0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84197" y="356659"/>
            <a:ext cx="5376003" cy="595266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80000"/>
              </a:lnSpc>
              <a:buNone/>
              <a:defRPr sz="2933" b="1">
                <a:solidFill>
                  <a:schemeClr val="bg1"/>
                </a:solidFill>
                <a:latin typeface="+mj-lt"/>
                <a:cs typeface="Arial Black"/>
              </a:defRPr>
            </a:lvl1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925D5-7517-4CAE-8C21-A8067B808E9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4BB020-7998-4B9B-A6D7-E34A0E478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43B4FB-B549-4E58-B63D-81FB9CD3C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77137D-E2AC-4F54-997D-209CC1D61F4B}"/>
              </a:ext>
            </a:extLst>
          </p:cNvPr>
          <p:cNvPicPr/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15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7118DB2-18A2-47CD-80F6-1446767109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756780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7118DB2-18A2-47CD-80F6-1446767109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1DD5DD9-FB30-4E06-AD46-BB907B0A45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53576" y="1700808"/>
            <a:ext cx="10206595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53576" y="2566591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53576" y="3430687"/>
            <a:ext cx="1020659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52574" y="4294783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+mn-lt"/>
                <a:ea typeface="+mn-ea"/>
                <a:cs typeface="Georgia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8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52574" y="5158879"/>
            <a:ext cx="10207625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4E792E-A884-4646-BE66-C2265B56C2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2BA08-0F15-4127-9B7E-C2346519FADF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tx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775D09-0BFD-4922-A37B-24CA8693A5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6602"/>
            <a:ext cx="621240" cy="1143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DF5701-F839-4A71-9648-86AB00B5C8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800" y="6537017"/>
            <a:ext cx="929979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958CEA-4206-4F00-BB78-5230122061D0}"/>
              </a:ext>
            </a:extLst>
          </p:cNvPr>
          <p:cNvPicPr/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692" y="6560925"/>
            <a:ext cx="980661" cy="1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5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798F483-63E0-43F0-A7A3-5BAF55B2F1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904002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798F483-63E0-43F0-A7A3-5BAF55B2F1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805629DE-4B12-4514-B6F8-1D3C17FCBE3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60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5E39D-47C0-4528-B591-63845FD2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E4810-0079-433F-BAD0-730FD6D9F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E1950-9F9B-4128-A387-5487A41E6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F5A1D-EB26-408C-9B65-5608A118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39306-6B6B-4647-82F5-DD47B50EC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0774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uettelo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FF5C821-E6C1-4B08-A304-81D99EE179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18228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FF5C821-E6C1-4B08-A304-81D99EE179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CABCAA5-52AA-44AD-B8B2-8A1041E6A00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3"/>
          </p:nvPr>
        </p:nvSpPr>
        <p:spPr>
          <a:xfrm>
            <a:off x="1544053" y="1700808"/>
            <a:ext cx="102161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i="0">
                <a:solidFill>
                  <a:schemeClr val="bg1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29" name="Text Placeholder 33"/>
          <p:cNvSpPr>
            <a:spLocks noGrp="1"/>
          </p:cNvSpPr>
          <p:nvPr>
            <p:ph type="body" sz="quarter" idx="14"/>
          </p:nvPr>
        </p:nvSpPr>
        <p:spPr>
          <a:xfrm>
            <a:off x="1544053" y="2566591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0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1544053" y="3430687"/>
            <a:ext cx="1021611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1" name="Text Placeholder 33"/>
          <p:cNvSpPr>
            <a:spLocks noGrp="1"/>
          </p:cNvSpPr>
          <p:nvPr>
            <p:ph type="body" sz="quarter" idx="16"/>
          </p:nvPr>
        </p:nvSpPr>
        <p:spPr>
          <a:xfrm>
            <a:off x="1543051" y="4294783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543051" y="5158879"/>
            <a:ext cx="10217149" cy="76639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lang="en-GB" sz="1867" b="0" i="0" kern="1200" noProof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algn="l">
              <a:defRPr sz="1867" b="1" i="0">
                <a:latin typeface="Arial"/>
                <a:cs typeface="Arial"/>
              </a:defRPr>
            </a:lvl2pPr>
            <a:lvl3pPr algn="l">
              <a:defRPr sz="1867" b="1" i="0">
                <a:latin typeface="Arial"/>
                <a:cs typeface="Arial"/>
              </a:defRPr>
            </a:lvl3pPr>
            <a:lvl4pPr algn="l">
              <a:defRPr sz="1867" b="1" i="0">
                <a:latin typeface="Arial"/>
                <a:cs typeface="Arial"/>
              </a:defRPr>
            </a:lvl4pPr>
            <a:lvl5pPr algn="l">
              <a:defRPr sz="1867" b="1" i="0">
                <a:latin typeface="Arial"/>
                <a:cs typeface="Arial"/>
              </a:defRPr>
            </a:lvl5pPr>
          </a:lstStyle>
          <a:p>
            <a:pPr lvl="0"/>
            <a:r>
              <a:rPr lang="en-GB" noProof="0"/>
              <a:t>Edit Master text styles</a:t>
            </a:r>
            <a:endParaRPr lang="en-GB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6653C2-E202-4527-BB0E-F1D16BD39E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0" y="356659"/>
            <a:ext cx="11328400" cy="864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Muokkaa</a:t>
            </a:r>
            <a:r>
              <a:rPr lang="en-GB" dirty="0"/>
              <a:t> </a:t>
            </a:r>
            <a:r>
              <a:rPr lang="en-GB" dirty="0" err="1"/>
              <a:t>perustyyl</a:t>
            </a:r>
            <a:r>
              <a:rPr lang="en-GB" dirty="0"/>
              <a:t>. </a:t>
            </a:r>
            <a:r>
              <a:rPr lang="en-GB" dirty="0" err="1"/>
              <a:t>napsautt</a:t>
            </a:r>
            <a:r>
              <a:rPr lang="en-GB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6A1289-EA5F-4349-93CA-FB773BB24D6B}"/>
              </a:ext>
            </a:extLst>
          </p:cNvPr>
          <p:cNvSpPr txBox="1"/>
          <p:nvPr/>
        </p:nvSpPr>
        <p:spPr>
          <a:xfrm>
            <a:off x="11508528" y="6495750"/>
            <a:ext cx="251672" cy="2051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01292FF4-EA55-4B50-9F5D-F0BE0B49FBE3}" type="slidenum">
              <a:rPr lang="en-GB" sz="1333" b="0" i="0" smtClean="0">
                <a:solidFill>
                  <a:schemeClr val="bg1"/>
                </a:solidFill>
                <a:latin typeface="Georgia" panose="02040502050405020303" pitchFamily="18" charset="0"/>
              </a:rPr>
              <a:pPr algn="r"/>
              <a:t>‹#›</a:t>
            </a:fld>
            <a:endParaRPr lang="en-GB" sz="1333" b="0" i="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924F47-8E2F-4724-B1CC-D101910F96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6585701"/>
            <a:ext cx="626133" cy="115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A97DAD-F8E4-4695-836E-1B0799D40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797" y="6537017"/>
            <a:ext cx="929983" cy="3037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90C4F9D-B793-47DE-83EB-32F4EF0CA8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425" y="6558607"/>
            <a:ext cx="979200" cy="16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374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522EAC-96F9-40C0-9FCD-10CBF8636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31" y="5413379"/>
            <a:ext cx="2996567" cy="5513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8F3D6C-EA79-4B32-953C-E2DD5AA8E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734" y="5220426"/>
            <a:ext cx="3210535" cy="888655"/>
          </a:xfrm>
          <a:prstGeom prst="rect">
            <a:avLst/>
          </a:prstGeom>
        </p:spPr>
      </p:pic>
      <p:pic>
        <p:nvPicPr>
          <p:cNvPr id="4098" name="Picture 2" descr="Image result for accenture strategy logo">
            <a:extLst>
              <a:ext uri="{FF2B5EF4-FFF2-40B4-BE49-F238E27FC236}">
                <a16:creationId xmlns:a16="http://schemas.microsoft.com/office/drawing/2014/main" id="{994264B5-A831-4E5D-9040-39D7DB2801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7" b="29368"/>
          <a:stretch/>
        </p:blipFill>
        <p:spPr bwMode="auto">
          <a:xfrm>
            <a:off x="8388628" y="5220426"/>
            <a:ext cx="3176937" cy="74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3697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8727672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think-cell Slide" r:id="rId4" imgW="425" imgH="426" progId="TCLayout.ActiveDocument.1">
                  <p:embed/>
                </p:oleObj>
              </mc:Choice>
              <mc:Fallback>
                <p:oleObj name="think-cell Slide" r:id="rId4" imgW="425" imgH="42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55793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6B93D7E-6B30-4A64-99F7-D04EB843DAE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82269444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think-cell Slide" r:id="rId5" imgW="381" imgH="381" progId="TCLayout.ActiveDocument.1">
                  <p:embed/>
                </p:oleObj>
              </mc:Choice>
              <mc:Fallback>
                <p:oleObj name="think-cell Slide" r:id="rId5" imgW="381" imgH="381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6B93D7E-6B30-4A64-99F7-D04EB843DA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B93E2470-F13F-4A48-B293-B9107FD4613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C6DD9C-C6E3-484F-A67B-855AD8772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4554" y="6608686"/>
            <a:ext cx="770951" cy="19228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 b="1" i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defRPr>
            </a:lvl1pPr>
          </a:lstStyle>
          <a:p>
            <a:fld id="{0D558541-60C9-42A2-8392-FF12533A6B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037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70394E0E-25C9-4A32-AF87-D9EDF88890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13015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70394E0E-25C9-4A32-AF87-D9EDF88890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3AD97A22-6523-4BF9-8D74-5CD5742971C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39F440-6EC8-4399-8C59-D0196E0D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ACAF6-18E5-4B47-9FB2-7D802794A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0B4C5-2224-4176-AB7C-61A54E42A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52D51-81B6-4D26-A8EF-F02649A0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10124-0D51-41A1-8F5F-70365CC2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83B7B-75D3-4BE0-B446-7BDFC1D5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91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7323AAB9-7E35-4B7E-9FE0-5C3DD9FB60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990292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7323AAB9-7E35-4B7E-9FE0-5C3DD9FB60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924B44A8-7B6F-4B32-A4E1-AC31150A7A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60BF52-BDD8-482D-98DB-0330897D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DF292-716C-4126-9F29-0CAF0D61D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03AB2-6635-48DC-8A39-D8EAE1AF1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11D59-2995-4B66-B4BD-17ED07323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3D1B2-CDED-487D-8710-D398A512C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6036E-21B3-4310-9610-41C31AA0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3843A-CB03-44CA-8FCD-802AA61B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D964B-F2AE-433A-935E-3D56C3C7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19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E00E7000-52CE-4B44-AB95-A68EC68728B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01812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E00E7000-52CE-4B44-AB95-A68EC68728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45CF1BD5-68D1-43E9-B52C-8FFF7EF268B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D5BED4-B67D-4615-A80B-1137F563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7B4A7-1CCF-4923-AD7E-CE851F1C3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6EE9C-2F8F-4F2F-AD99-406DAA31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40FE0-93B9-4B54-A932-5B10BB3E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6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6AC4F-FB8C-40FF-95B6-0CFE23EDE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BED09-0C02-4CA1-80F1-9D0F1FCE5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40002-5755-4276-8560-012BF9A8B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5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F22A078-8C02-49E0-AE4B-217AF1613D8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758952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4F22A078-8C02-49E0-AE4B-217AF1613D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9D7971C4-1BF1-4E9F-B8C6-2DA70F1BE9D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8BFF2-BB4C-4063-A35F-28249264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8D3A-D109-400A-A17B-A05354B3C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9EA05-B050-4C29-AB71-133F76D4D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E7BAC-6185-4808-9AE8-6C370173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BF8CC1-9B1F-43A8-AD82-8326E77E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247DE-4817-4245-89F4-7B3DBA4D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7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5B8DB08B-7A70-463B-AED6-67FF7479596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268144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Slide" r:id="rId5" imgW="530" imgH="531" progId="TCLayout.ActiveDocument.1">
                  <p:embed/>
                </p:oleObj>
              </mc:Choice>
              <mc:Fallback>
                <p:oleObj name="think-cell Slide" r:id="rId5" imgW="530" imgH="531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5B8DB08B-7A70-463B-AED6-67FF747959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EDE9CF70-2C0D-46C1-B865-37EDB10EECE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32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10BA6-F3F6-4F18-86EF-1AD981A33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A915E-4F88-41A0-920F-93EAF50BE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29918-1BC8-4C07-9D2C-23E0D38F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06F8D-30CC-4167-8A9D-67F5BE5CC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495D6-4DC2-4041-B2F1-8C307A86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2AF55-EFF2-4058-A6C0-CDE7EA01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9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vmlDrawing" Target="../drawings/vmlDrawing12.v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2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3.xml"/><Relationship Id="rId16" Type="http://schemas.openxmlformats.org/officeDocument/2006/relationships/tags" Target="../tags/tag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tags" Target="../tags/tag40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vmlDrawing" Target="../drawings/vmlDrawing20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C7E250D-70D0-4DFD-9806-EC0C81AAC45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2641536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16" imgW="530" imgH="531" progId="TCLayout.ActiveDocument.1">
                  <p:embed/>
                </p:oleObj>
              </mc:Choice>
              <mc:Fallback>
                <p:oleObj name="think-cell Slide" r:id="rId16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C7E250D-70D0-4DFD-9806-EC0C81AAC4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0FA55265-1595-433F-BE61-5250826A94EF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CCA3EB-EFE4-4DDA-91C0-0894B58EC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CA35D-1925-4FCD-8B44-66C707705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9CFC5-B55D-446F-817F-28F3C1DA3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5242-A248-466B-987B-241AE94A7DA8}" type="datetimeFigureOut">
              <a:rPr lang="en-GB" smtClean="0"/>
              <a:t>28/06/2018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37510-742F-43E4-936A-63C6E44E81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F8FB-ED0F-4961-9718-5111083C8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4C7D-0C71-413D-B540-8CA5238566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20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20A6A1-559B-413E-B314-7DA5457D80A6}"/>
              </a:ext>
            </a:extLst>
          </p:cNvPr>
          <p:cNvGraphicFramePr>
            <a:graphicFrameLocks noChangeAspect="1"/>
          </p:cNvGraphicFramePr>
          <p:nvPr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70068150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think-cell Slide" r:id="rId15" imgW="493" imgH="493" progId="TCLayout.ActiveDocument.1">
                  <p:embed/>
                </p:oleObj>
              </mc:Choice>
              <mc:Fallback>
                <p:oleObj name="think-cell Slide" r:id="rId15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20A6A1-559B-413E-B314-7DA5457D80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D2B36E-867A-4951-A743-ECD9126E168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431800" y="356659"/>
            <a:ext cx="11328400" cy="86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perustyyl</a:t>
            </a:r>
            <a:r>
              <a:rPr lang="en-GB" noProof="0" dirty="0"/>
              <a:t>. </a:t>
            </a:r>
            <a:r>
              <a:rPr lang="en-GB" noProof="0" dirty="0" err="1"/>
              <a:t>napsautt</a:t>
            </a:r>
            <a:r>
              <a:rPr lang="en-GB" noProof="0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EB5B93-FA63-4276-9EFF-F5F5CFBC6194}"/>
              </a:ext>
            </a:extLst>
          </p:cNvPr>
          <p:cNvSpPr/>
          <p:nvPr/>
        </p:nvSpPr>
        <p:spPr>
          <a:xfrm>
            <a:off x="-1143535" y="4488527"/>
            <a:ext cx="317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669BED-7DE3-44B3-B41F-0702CA8E3FCE}"/>
              </a:ext>
            </a:extLst>
          </p:cNvPr>
          <p:cNvSpPr/>
          <p:nvPr/>
        </p:nvSpPr>
        <p:spPr>
          <a:xfrm>
            <a:off x="-1143537" y="4844127"/>
            <a:ext cx="3175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C0B41-94D4-4E01-B551-EF5D7FC29606}"/>
              </a:ext>
            </a:extLst>
          </p:cNvPr>
          <p:cNvSpPr/>
          <p:nvPr/>
        </p:nvSpPr>
        <p:spPr>
          <a:xfrm>
            <a:off x="-1143538" y="5199727"/>
            <a:ext cx="317500" cy="228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046E9-17F3-42D7-BEDA-99CD33994995}"/>
              </a:ext>
            </a:extLst>
          </p:cNvPr>
          <p:cNvSpPr/>
          <p:nvPr/>
        </p:nvSpPr>
        <p:spPr>
          <a:xfrm>
            <a:off x="-1143539" y="5555327"/>
            <a:ext cx="317500" cy="228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721ED8-6545-4B65-B8D4-79607D08B0FF}"/>
              </a:ext>
            </a:extLst>
          </p:cNvPr>
          <p:cNvSpPr/>
          <p:nvPr/>
        </p:nvSpPr>
        <p:spPr>
          <a:xfrm>
            <a:off x="-1143541" y="5910927"/>
            <a:ext cx="317500" cy="2286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DE9E7A-B714-4E61-9606-F3A8AF804EC1}"/>
              </a:ext>
            </a:extLst>
          </p:cNvPr>
          <p:cNvSpPr/>
          <p:nvPr/>
        </p:nvSpPr>
        <p:spPr>
          <a:xfrm>
            <a:off x="-1143542" y="6266527"/>
            <a:ext cx="317500" cy="228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D3DFD4-ED57-4095-8025-EA2426B9FB42}"/>
              </a:ext>
            </a:extLst>
          </p:cNvPr>
          <p:cNvSpPr/>
          <p:nvPr/>
        </p:nvSpPr>
        <p:spPr>
          <a:xfrm>
            <a:off x="-673635" y="4488527"/>
            <a:ext cx="3175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5F5144-254F-40E8-A67A-20000D276256}"/>
              </a:ext>
            </a:extLst>
          </p:cNvPr>
          <p:cNvSpPr/>
          <p:nvPr/>
        </p:nvSpPr>
        <p:spPr>
          <a:xfrm>
            <a:off x="-673637" y="4844127"/>
            <a:ext cx="317500" cy="228600"/>
          </a:xfrm>
          <a:prstGeom prst="rect">
            <a:avLst/>
          </a:prstGeom>
          <a:solidFill>
            <a:srgbClr val="D3ED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6218F8-8D85-4556-B924-AE4053F861AA}"/>
              </a:ext>
            </a:extLst>
          </p:cNvPr>
          <p:cNvSpPr/>
          <p:nvPr/>
        </p:nvSpPr>
        <p:spPr>
          <a:xfrm>
            <a:off x="-673638" y="5199727"/>
            <a:ext cx="3175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DB5049-C4E3-49EC-BFA4-FF005D49ABE6}"/>
              </a:ext>
            </a:extLst>
          </p:cNvPr>
          <p:cNvSpPr/>
          <p:nvPr/>
        </p:nvSpPr>
        <p:spPr>
          <a:xfrm>
            <a:off x="-673639" y="5555327"/>
            <a:ext cx="317500" cy="228600"/>
          </a:xfrm>
          <a:prstGeom prst="rect">
            <a:avLst/>
          </a:prstGeom>
          <a:solidFill>
            <a:schemeClr val="accent4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C4FC8D-93C6-428A-9BBF-EEDD83476E52}"/>
              </a:ext>
            </a:extLst>
          </p:cNvPr>
          <p:cNvSpPr/>
          <p:nvPr/>
        </p:nvSpPr>
        <p:spPr>
          <a:xfrm>
            <a:off x="-673641" y="5910927"/>
            <a:ext cx="3175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CBA16D-E342-4E39-AF4F-0929CA68709A}"/>
              </a:ext>
            </a:extLst>
          </p:cNvPr>
          <p:cNvSpPr/>
          <p:nvPr/>
        </p:nvSpPr>
        <p:spPr>
          <a:xfrm>
            <a:off x="-673642" y="6266527"/>
            <a:ext cx="3175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8E872961-4750-4353-9989-582E67F2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13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609585" rtl="0" eaLnBrk="1" latinLnBrk="0" hangingPunct="1">
        <a:lnSpc>
          <a:spcPct val="80000"/>
        </a:lnSpc>
        <a:spcBef>
          <a:spcPct val="0"/>
        </a:spcBef>
        <a:buNone/>
        <a:defRPr sz="2667" b="1" i="0" kern="1200">
          <a:solidFill>
            <a:schemeClr val="tx1"/>
          </a:solidFill>
          <a:latin typeface="Arial Black" panose="020B0A04020102020204" pitchFamily="34" charset="0"/>
          <a:ea typeface="+mj-ea"/>
          <a:cs typeface="Arial Black" panose="020B0A04020102020204" pitchFamily="34" charset="0"/>
        </a:defRPr>
      </a:lvl1pPr>
    </p:titleStyle>
    <p:bodyStyle>
      <a:lvl1pPr marL="239994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8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1pPr>
      <a:lvl2pPr marL="479988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600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2pPr>
      <a:lvl3pPr marL="719982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3pPr>
      <a:lvl4pPr marL="959976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4pPr>
      <a:lvl5pPr marL="2819330" indent="-380990" algn="ctr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577">
          <p15:clr>
            <a:srgbClr val="F26B43"/>
          </p15:clr>
        </p15:guide>
        <p15:guide id="5" orient="horz" pos="713">
          <p15:clr>
            <a:srgbClr val="F26B43"/>
          </p15:clr>
        </p15:guide>
        <p15:guide id="6" orient="horz" pos="3072">
          <p15:clr>
            <a:srgbClr val="F26B43"/>
          </p15:clr>
        </p15:guide>
        <p15:guide id="7" pos="2880">
          <p15:clr>
            <a:srgbClr val="F26B43"/>
          </p15:clr>
        </p15:guide>
        <p15:guide id="8" pos="1973">
          <p15:clr>
            <a:srgbClr val="F26B43"/>
          </p15:clr>
        </p15:guide>
        <p15:guide id="9" pos="378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220A6A1-559B-413E-B314-7DA5457D80A6}"/>
              </a:ext>
            </a:extLst>
          </p:cNvPr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99834956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17" imgW="493" imgH="493" progId="TCLayout.ActiveDocument.1">
                  <p:embed/>
                </p:oleObj>
              </mc:Choice>
              <mc:Fallback>
                <p:oleObj name="think-cell Slide" r:id="rId17" imgW="493" imgH="493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F220A6A1-559B-413E-B314-7DA5457D80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DD2B36E-867A-4951-A743-ECD9126E168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GB" sz="2667" b="1" i="0" baseline="0" dirty="0"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6" name="Otsikon paikkamerkki 1"/>
          <p:cNvSpPr>
            <a:spLocks noGrp="1"/>
          </p:cNvSpPr>
          <p:nvPr>
            <p:ph type="title"/>
          </p:nvPr>
        </p:nvSpPr>
        <p:spPr>
          <a:xfrm>
            <a:off x="431800" y="356659"/>
            <a:ext cx="11328400" cy="86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 err="1"/>
              <a:t>Muokkaa</a:t>
            </a:r>
            <a:r>
              <a:rPr lang="en-GB" noProof="0" dirty="0"/>
              <a:t> </a:t>
            </a:r>
            <a:r>
              <a:rPr lang="en-GB" noProof="0" dirty="0" err="1"/>
              <a:t>perustyyl</a:t>
            </a:r>
            <a:r>
              <a:rPr lang="en-GB" noProof="0" dirty="0"/>
              <a:t>. </a:t>
            </a:r>
            <a:r>
              <a:rPr lang="en-GB" noProof="0" dirty="0" err="1"/>
              <a:t>napsautt</a:t>
            </a:r>
            <a:r>
              <a:rPr lang="en-GB" noProof="0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EB5B93-FA63-4276-9EFF-F5F5CFBC6194}"/>
              </a:ext>
            </a:extLst>
          </p:cNvPr>
          <p:cNvSpPr/>
          <p:nvPr/>
        </p:nvSpPr>
        <p:spPr>
          <a:xfrm>
            <a:off x="-1143535" y="4488527"/>
            <a:ext cx="3175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669BED-7DE3-44B3-B41F-0702CA8E3FCE}"/>
              </a:ext>
            </a:extLst>
          </p:cNvPr>
          <p:cNvSpPr/>
          <p:nvPr/>
        </p:nvSpPr>
        <p:spPr>
          <a:xfrm>
            <a:off x="-1143537" y="4844127"/>
            <a:ext cx="3175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DC0B41-94D4-4E01-B551-EF5D7FC29606}"/>
              </a:ext>
            </a:extLst>
          </p:cNvPr>
          <p:cNvSpPr/>
          <p:nvPr/>
        </p:nvSpPr>
        <p:spPr>
          <a:xfrm>
            <a:off x="-1143538" y="5199727"/>
            <a:ext cx="317500" cy="228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046E9-17F3-42D7-BEDA-99CD33994995}"/>
              </a:ext>
            </a:extLst>
          </p:cNvPr>
          <p:cNvSpPr/>
          <p:nvPr/>
        </p:nvSpPr>
        <p:spPr>
          <a:xfrm>
            <a:off x="-1143539" y="5555327"/>
            <a:ext cx="317500" cy="228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721ED8-6545-4B65-B8D4-79607D08B0FF}"/>
              </a:ext>
            </a:extLst>
          </p:cNvPr>
          <p:cNvSpPr/>
          <p:nvPr/>
        </p:nvSpPr>
        <p:spPr>
          <a:xfrm>
            <a:off x="-1143541" y="5910927"/>
            <a:ext cx="317500" cy="2286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DE9E7A-B714-4E61-9606-F3A8AF804EC1}"/>
              </a:ext>
            </a:extLst>
          </p:cNvPr>
          <p:cNvSpPr/>
          <p:nvPr/>
        </p:nvSpPr>
        <p:spPr>
          <a:xfrm>
            <a:off x="-1143542" y="6266527"/>
            <a:ext cx="317500" cy="2286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D3DFD4-ED57-4095-8025-EA2426B9FB42}"/>
              </a:ext>
            </a:extLst>
          </p:cNvPr>
          <p:cNvSpPr/>
          <p:nvPr/>
        </p:nvSpPr>
        <p:spPr>
          <a:xfrm>
            <a:off x="-673635" y="4488527"/>
            <a:ext cx="317500" cy="228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5F5144-254F-40E8-A67A-20000D276256}"/>
              </a:ext>
            </a:extLst>
          </p:cNvPr>
          <p:cNvSpPr/>
          <p:nvPr/>
        </p:nvSpPr>
        <p:spPr>
          <a:xfrm>
            <a:off x="-673637" y="4844127"/>
            <a:ext cx="317500" cy="228600"/>
          </a:xfrm>
          <a:prstGeom prst="rect">
            <a:avLst/>
          </a:prstGeom>
          <a:solidFill>
            <a:srgbClr val="D3ED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6218F8-8D85-4556-B924-AE4053F861AA}"/>
              </a:ext>
            </a:extLst>
          </p:cNvPr>
          <p:cNvSpPr/>
          <p:nvPr/>
        </p:nvSpPr>
        <p:spPr>
          <a:xfrm>
            <a:off x="-673638" y="5199727"/>
            <a:ext cx="3175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DB5049-C4E3-49EC-BFA4-FF005D49ABE6}"/>
              </a:ext>
            </a:extLst>
          </p:cNvPr>
          <p:cNvSpPr/>
          <p:nvPr/>
        </p:nvSpPr>
        <p:spPr>
          <a:xfrm>
            <a:off x="-673639" y="5555327"/>
            <a:ext cx="317500" cy="228600"/>
          </a:xfrm>
          <a:prstGeom prst="rect">
            <a:avLst/>
          </a:prstGeom>
          <a:solidFill>
            <a:schemeClr val="accent4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C4FC8D-93C6-428A-9BBF-EEDD83476E52}"/>
              </a:ext>
            </a:extLst>
          </p:cNvPr>
          <p:cNvSpPr/>
          <p:nvPr/>
        </p:nvSpPr>
        <p:spPr>
          <a:xfrm>
            <a:off x="-673641" y="5910927"/>
            <a:ext cx="317500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CBA16D-E342-4E39-AF4F-0929CA68709A}"/>
              </a:ext>
            </a:extLst>
          </p:cNvPr>
          <p:cNvSpPr/>
          <p:nvPr/>
        </p:nvSpPr>
        <p:spPr>
          <a:xfrm>
            <a:off x="-673642" y="6266527"/>
            <a:ext cx="317500" cy="228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endParaRPr lang="en-GB" sz="2400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8E872961-4750-4353-9989-582E67F2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09184"/>
            <a:ext cx="11328400" cy="4800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err="1"/>
              <a:t>Mastertextformat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98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09585" rtl="0" eaLnBrk="1" latinLnBrk="0" hangingPunct="1">
        <a:lnSpc>
          <a:spcPct val="80000"/>
        </a:lnSpc>
        <a:spcBef>
          <a:spcPct val="0"/>
        </a:spcBef>
        <a:buNone/>
        <a:defRPr sz="2667" b="1" i="0" kern="1200">
          <a:solidFill>
            <a:schemeClr val="tx1"/>
          </a:solidFill>
          <a:latin typeface="Arial Black" panose="020B0A04020102020204" pitchFamily="34" charset="0"/>
          <a:ea typeface="+mj-ea"/>
          <a:cs typeface="Arial Black" panose="020B0A04020102020204" pitchFamily="34" charset="0"/>
        </a:defRPr>
      </a:lvl1pPr>
    </p:titleStyle>
    <p:bodyStyle>
      <a:lvl1pPr marL="239994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8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1pPr>
      <a:lvl2pPr marL="479988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600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2pPr>
      <a:lvl3pPr marL="719982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3pPr>
      <a:lvl4pPr marL="959976" indent="-239994" algn="l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lang="en-GB" sz="1467" b="0" i="0" kern="1200" noProof="0" dirty="0" smtClean="0">
          <a:solidFill>
            <a:schemeClr val="tx1"/>
          </a:solidFill>
          <a:latin typeface="Georgia" panose="02040502050405020303" pitchFamily="18" charset="0"/>
          <a:ea typeface="+mn-ea"/>
          <a:cs typeface="Georgia" panose="02040502050405020303" pitchFamily="18" charset="0"/>
        </a:defRPr>
      </a:lvl4pPr>
      <a:lvl5pPr marL="2819330" indent="-380990" algn="ctr" defTabSz="609585" rtl="0" eaLnBrk="1" latinLnBrk="0" hangingPunct="1"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8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04">
          <p15:clr>
            <a:srgbClr val="F26B43"/>
          </p15:clr>
        </p15:guide>
        <p15:guide id="3" pos="5556">
          <p15:clr>
            <a:srgbClr val="F26B43"/>
          </p15:clr>
        </p15:guide>
        <p15:guide id="4" orient="horz" pos="577">
          <p15:clr>
            <a:srgbClr val="F26B43"/>
          </p15:clr>
        </p15:guide>
        <p15:guide id="5" orient="horz" pos="713">
          <p15:clr>
            <a:srgbClr val="F26B43"/>
          </p15:clr>
        </p15:guide>
        <p15:guide id="6" orient="horz" pos="3072">
          <p15:clr>
            <a:srgbClr val="F26B43"/>
          </p15:clr>
        </p15:guide>
        <p15:guide id="7" pos="2880">
          <p15:clr>
            <a:srgbClr val="F26B43"/>
          </p15:clr>
        </p15:guide>
        <p15:guide id="8" pos="1973">
          <p15:clr>
            <a:srgbClr val="F26B43"/>
          </p15:clr>
        </p15:guide>
        <p15:guide id="9" pos="378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1.emf"/><Relationship Id="rId2" Type="http://schemas.openxmlformats.org/officeDocument/2006/relationships/tags" Target="../tags/tag59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30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62.xml"/><Relationship Id="rId7" Type="http://schemas.openxmlformats.org/officeDocument/2006/relationships/image" Target="../media/image1.emf"/><Relationship Id="rId2" Type="http://schemas.openxmlformats.org/officeDocument/2006/relationships/tags" Target="../tags/tag61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31.bin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16.png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64.xml"/><Relationship Id="rId7" Type="http://schemas.openxmlformats.org/officeDocument/2006/relationships/image" Target="../media/image1.emf"/><Relationship Id="rId2" Type="http://schemas.openxmlformats.org/officeDocument/2006/relationships/tags" Target="../tags/tag63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3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image" Target="../media/image1.emf"/><Relationship Id="rId2" Type="http://schemas.openxmlformats.org/officeDocument/2006/relationships/tags" Target="../tags/tag65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33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C4A59A-6F94-4C3B-A42D-A88DB4D7F88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2864218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C4A59A-6F94-4C3B-A42D-A88DB4D7F8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639FAD5-3072-4376-B3AA-DCB89B7029F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7E0B6C-0918-4A05-B679-4E2EF99C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109" y="2948947"/>
            <a:ext cx="9448489" cy="886343"/>
          </a:xfrm>
        </p:spPr>
        <p:txBody>
          <a:bodyPr/>
          <a:lstStyle/>
          <a:p>
            <a:r>
              <a:rPr lang="en-GB"/>
              <a:t>ECOSYSTEM PARTNER IDENTIFICATION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49912-2B7F-4B73-B8DD-B6D898112F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24342" y="2468199"/>
            <a:ext cx="9448257" cy="480484"/>
          </a:xfrm>
        </p:spPr>
        <p:txBody>
          <a:bodyPr/>
          <a:lstStyle/>
          <a:p>
            <a:r>
              <a:rPr lang="en-GB"/>
              <a:t>Introduction</a:t>
            </a:r>
            <a:endParaRPr lang="en-GB" dirty="0"/>
          </a:p>
        </p:txBody>
      </p:sp>
      <p:grpSp>
        <p:nvGrpSpPr>
          <p:cNvPr id="7" name="Group 128">
            <a:extLst>
              <a:ext uri="{FF2B5EF4-FFF2-40B4-BE49-F238E27FC236}">
                <a16:creationId xmlns:a16="http://schemas.microsoft.com/office/drawing/2014/main" id="{2A37D4AC-3779-44A0-B508-7807291FBA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9402" y="2468199"/>
            <a:ext cx="958478" cy="1097235"/>
            <a:chOff x="1398" y="2998"/>
            <a:chExt cx="373" cy="427"/>
          </a:xfrm>
          <a:solidFill>
            <a:schemeClr val="bg2"/>
          </a:solidFill>
        </p:grpSpPr>
        <p:sp>
          <p:nvSpPr>
            <p:cNvPr id="8" name="Freeform 129">
              <a:extLst>
                <a:ext uri="{FF2B5EF4-FFF2-40B4-BE49-F238E27FC236}">
                  <a16:creationId xmlns:a16="http://schemas.microsoft.com/office/drawing/2014/main" id="{4E93365B-1CE7-4F8E-B59D-799BB75472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1" y="3052"/>
              <a:ext cx="266" cy="266"/>
            </a:xfrm>
            <a:custGeom>
              <a:avLst/>
              <a:gdLst>
                <a:gd name="T0" fmla="*/ 90 w 180"/>
                <a:gd name="T1" fmla="*/ 180 h 180"/>
                <a:gd name="T2" fmla="*/ 0 w 180"/>
                <a:gd name="T3" fmla="*/ 90 h 180"/>
                <a:gd name="T4" fmla="*/ 90 w 180"/>
                <a:gd name="T5" fmla="*/ 0 h 180"/>
                <a:gd name="T6" fmla="*/ 180 w 180"/>
                <a:gd name="T7" fmla="*/ 90 h 180"/>
                <a:gd name="T8" fmla="*/ 90 w 180"/>
                <a:gd name="T9" fmla="*/ 180 h 180"/>
                <a:gd name="T10" fmla="*/ 90 w 180"/>
                <a:gd name="T11" fmla="*/ 12 h 180"/>
                <a:gd name="T12" fmla="*/ 12 w 180"/>
                <a:gd name="T13" fmla="*/ 90 h 180"/>
                <a:gd name="T14" fmla="*/ 90 w 180"/>
                <a:gd name="T15" fmla="*/ 168 h 180"/>
                <a:gd name="T16" fmla="*/ 168 w 180"/>
                <a:gd name="T17" fmla="*/ 90 h 180"/>
                <a:gd name="T18" fmla="*/ 90 w 180"/>
                <a:gd name="T19" fmla="*/ 1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80">
                  <a:moveTo>
                    <a:pt x="90" y="180"/>
                  </a:moveTo>
                  <a:cubicBezTo>
                    <a:pt x="40" y="180"/>
                    <a:pt x="0" y="139"/>
                    <a:pt x="0" y="90"/>
                  </a:cubicBezTo>
                  <a:cubicBezTo>
                    <a:pt x="0" y="40"/>
                    <a:pt x="40" y="0"/>
                    <a:pt x="90" y="0"/>
                  </a:cubicBezTo>
                  <a:cubicBezTo>
                    <a:pt x="139" y="0"/>
                    <a:pt x="180" y="40"/>
                    <a:pt x="180" y="90"/>
                  </a:cubicBezTo>
                  <a:cubicBezTo>
                    <a:pt x="180" y="139"/>
                    <a:pt x="139" y="180"/>
                    <a:pt x="90" y="180"/>
                  </a:cubicBezTo>
                  <a:close/>
                  <a:moveTo>
                    <a:pt x="90" y="12"/>
                  </a:moveTo>
                  <a:cubicBezTo>
                    <a:pt x="47" y="12"/>
                    <a:pt x="12" y="47"/>
                    <a:pt x="12" y="90"/>
                  </a:cubicBezTo>
                  <a:cubicBezTo>
                    <a:pt x="12" y="133"/>
                    <a:pt x="47" y="168"/>
                    <a:pt x="90" y="168"/>
                  </a:cubicBezTo>
                  <a:cubicBezTo>
                    <a:pt x="133" y="168"/>
                    <a:pt x="168" y="133"/>
                    <a:pt x="168" y="90"/>
                  </a:cubicBezTo>
                  <a:cubicBezTo>
                    <a:pt x="168" y="47"/>
                    <a:pt x="133" y="12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9" name="Freeform 130">
              <a:extLst>
                <a:ext uri="{FF2B5EF4-FFF2-40B4-BE49-F238E27FC236}">
                  <a16:creationId xmlns:a16="http://schemas.microsoft.com/office/drawing/2014/main" id="{DB18B919-8162-4E1A-919C-F757FE922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" y="3300"/>
              <a:ext cx="124" cy="54"/>
            </a:xfrm>
            <a:custGeom>
              <a:avLst/>
              <a:gdLst>
                <a:gd name="T0" fmla="*/ 78 w 84"/>
                <a:gd name="T1" fmla="*/ 36 h 36"/>
                <a:gd name="T2" fmla="*/ 6 w 84"/>
                <a:gd name="T3" fmla="*/ 36 h 36"/>
                <a:gd name="T4" fmla="*/ 0 w 84"/>
                <a:gd name="T5" fmla="*/ 30 h 36"/>
                <a:gd name="T6" fmla="*/ 0 w 84"/>
                <a:gd name="T7" fmla="*/ 0 h 36"/>
                <a:gd name="T8" fmla="*/ 12 w 84"/>
                <a:gd name="T9" fmla="*/ 0 h 36"/>
                <a:gd name="T10" fmla="*/ 12 w 84"/>
                <a:gd name="T11" fmla="*/ 24 h 36"/>
                <a:gd name="T12" fmla="*/ 72 w 84"/>
                <a:gd name="T13" fmla="*/ 24 h 36"/>
                <a:gd name="T14" fmla="*/ 72 w 84"/>
                <a:gd name="T15" fmla="*/ 0 h 36"/>
                <a:gd name="T16" fmla="*/ 84 w 84"/>
                <a:gd name="T17" fmla="*/ 0 h 36"/>
                <a:gd name="T18" fmla="*/ 84 w 84"/>
                <a:gd name="T19" fmla="*/ 30 h 36"/>
                <a:gd name="T20" fmla="*/ 78 w 84"/>
                <a:gd name="T2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36">
                  <a:moveTo>
                    <a:pt x="78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3"/>
                    <a:pt x="81" y="36"/>
                    <a:pt x="7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0" name="Freeform 131">
              <a:extLst>
                <a:ext uri="{FF2B5EF4-FFF2-40B4-BE49-F238E27FC236}">
                  <a16:creationId xmlns:a16="http://schemas.microsoft.com/office/drawing/2014/main" id="{22A66FDD-2E5A-48AE-B6BB-D3E7FC0EBF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0" y="3336"/>
              <a:ext cx="88" cy="53"/>
            </a:xfrm>
            <a:custGeom>
              <a:avLst/>
              <a:gdLst>
                <a:gd name="T0" fmla="*/ 54 w 60"/>
                <a:gd name="T1" fmla="*/ 36 h 36"/>
                <a:gd name="T2" fmla="*/ 6 w 60"/>
                <a:gd name="T3" fmla="*/ 36 h 36"/>
                <a:gd name="T4" fmla="*/ 0 w 60"/>
                <a:gd name="T5" fmla="*/ 30 h 36"/>
                <a:gd name="T6" fmla="*/ 0 w 60"/>
                <a:gd name="T7" fmla="*/ 6 h 36"/>
                <a:gd name="T8" fmla="*/ 6 w 60"/>
                <a:gd name="T9" fmla="*/ 0 h 36"/>
                <a:gd name="T10" fmla="*/ 54 w 60"/>
                <a:gd name="T11" fmla="*/ 0 h 36"/>
                <a:gd name="T12" fmla="*/ 60 w 60"/>
                <a:gd name="T13" fmla="*/ 6 h 36"/>
                <a:gd name="T14" fmla="*/ 60 w 60"/>
                <a:gd name="T15" fmla="*/ 30 h 36"/>
                <a:gd name="T16" fmla="*/ 54 w 60"/>
                <a:gd name="T17" fmla="*/ 36 h 36"/>
                <a:gd name="T18" fmla="*/ 12 w 60"/>
                <a:gd name="T19" fmla="*/ 24 h 36"/>
                <a:gd name="T20" fmla="*/ 48 w 60"/>
                <a:gd name="T21" fmla="*/ 24 h 36"/>
                <a:gd name="T22" fmla="*/ 48 w 60"/>
                <a:gd name="T23" fmla="*/ 12 h 36"/>
                <a:gd name="T24" fmla="*/ 12 w 60"/>
                <a:gd name="T25" fmla="*/ 12 h 36"/>
                <a:gd name="T26" fmla="*/ 12 w 60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0" y="33"/>
                    <a:pt x="57" y="36"/>
                    <a:pt x="54" y="36"/>
                  </a:cubicBezTo>
                  <a:close/>
                  <a:moveTo>
                    <a:pt x="12" y="24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1" name="Freeform 132">
              <a:extLst>
                <a:ext uri="{FF2B5EF4-FFF2-40B4-BE49-F238E27FC236}">
                  <a16:creationId xmlns:a16="http://schemas.microsoft.com/office/drawing/2014/main" id="{E8FCDBC9-F79E-47BD-B913-CA4ECEDA6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3371"/>
              <a:ext cx="18" cy="54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3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2" name="Freeform 133">
              <a:extLst>
                <a:ext uri="{FF2B5EF4-FFF2-40B4-BE49-F238E27FC236}">
                  <a16:creationId xmlns:a16="http://schemas.microsoft.com/office/drawing/2014/main" id="{0BFDE7B6-82F3-4D0E-9892-742BC6126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2998"/>
              <a:ext cx="18" cy="36"/>
            </a:xfrm>
            <a:custGeom>
              <a:avLst/>
              <a:gdLst>
                <a:gd name="T0" fmla="*/ 6 w 12"/>
                <a:gd name="T1" fmla="*/ 24 h 24"/>
                <a:gd name="T2" fmla="*/ 0 w 12"/>
                <a:gd name="T3" fmla="*/ 18 h 24"/>
                <a:gd name="T4" fmla="*/ 0 w 12"/>
                <a:gd name="T5" fmla="*/ 6 h 24"/>
                <a:gd name="T6" fmla="*/ 6 w 12"/>
                <a:gd name="T7" fmla="*/ 0 h 24"/>
                <a:gd name="T8" fmla="*/ 12 w 12"/>
                <a:gd name="T9" fmla="*/ 6 h 24"/>
                <a:gd name="T10" fmla="*/ 12 w 12"/>
                <a:gd name="T11" fmla="*/ 18 h 24"/>
                <a:gd name="T12" fmla="*/ 6 w 12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4">
                  <a:moveTo>
                    <a:pt x="6" y="24"/>
                  </a:moveTo>
                  <a:cubicBezTo>
                    <a:pt x="2" y="24"/>
                    <a:pt x="0" y="21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21"/>
                    <a:pt x="9" y="24"/>
                    <a:pt x="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3" name="Freeform 134">
              <a:extLst>
                <a:ext uri="{FF2B5EF4-FFF2-40B4-BE49-F238E27FC236}">
                  <a16:creationId xmlns:a16="http://schemas.microsoft.com/office/drawing/2014/main" id="{1C37E03F-7973-4ABA-8486-37B3AE165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049"/>
              <a:ext cx="33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20 h 21"/>
                <a:gd name="T4" fmla="*/ 3 w 22"/>
                <a:gd name="T5" fmla="*/ 11 h 21"/>
                <a:gd name="T6" fmla="*/ 11 w 22"/>
                <a:gd name="T7" fmla="*/ 3 h 21"/>
                <a:gd name="T8" fmla="*/ 20 w 22"/>
                <a:gd name="T9" fmla="*/ 3 h 21"/>
                <a:gd name="T10" fmla="*/ 20 w 22"/>
                <a:gd name="T11" fmla="*/ 11 h 21"/>
                <a:gd name="T12" fmla="*/ 11 w 22"/>
                <a:gd name="T13" fmla="*/ 20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1"/>
                    <a:pt x="3" y="20"/>
                  </a:cubicBezTo>
                  <a:cubicBezTo>
                    <a:pt x="0" y="17"/>
                    <a:pt x="0" y="14"/>
                    <a:pt x="3" y="1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4" y="0"/>
                    <a:pt x="17" y="0"/>
                    <a:pt x="20" y="3"/>
                  </a:cubicBezTo>
                  <a:cubicBezTo>
                    <a:pt x="22" y="5"/>
                    <a:pt x="22" y="9"/>
                    <a:pt x="20" y="1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1"/>
                    <a:pt x="9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4" name="Freeform 135">
              <a:extLst>
                <a:ext uri="{FF2B5EF4-FFF2-40B4-BE49-F238E27FC236}">
                  <a16:creationId xmlns:a16="http://schemas.microsoft.com/office/drawing/2014/main" id="{B49901B2-0440-4B3E-9D8C-999834665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3176"/>
              <a:ext cx="36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5" name="Freeform 136">
              <a:extLst>
                <a:ext uri="{FF2B5EF4-FFF2-40B4-BE49-F238E27FC236}">
                  <a16:creationId xmlns:a16="http://schemas.microsoft.com/office/drawing/2014/main" id="{7E9279B6-7430-42C7-AC9D-2514DDB0B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288"/>
              <a:ext cx="33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19 h 21"/>
                <a:gd name="T4" fmla="*/ 3 w 22"/>
                <a:gd name="T5" fmla="*/ 10 h 21"/>
                <a:gd name="T6" fmla="*/ 3 w 22"/>
                <a:gd name="T7" fmla="*/ 2 h 21"/>
                <a:gd name="T8" fmla="*/ 11 w 22"/>
                <a:gd name="T9" fmla="*/ 2 h 21"/>
                <a:gd name="T10" fmla="*/ 20 w 22"/>
                <a:gd name="T11" fmla="*/ 10 h 21"/>
                <a:gd name="T12" fmla="*/ 20 w 22"/>
                <a:gd name="T13" fmla="*/ 19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0"/>
                    <a:pt x="11" y="1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8"/>
                    <a:pt x="0" y="4"/>
                    <a:pt x="3" y="2"/>
                  </a:cubicBezTo>
                  <a:cubicBezTo>
                    <a:pt x="5" y="0"/>
                    <a:pt x="9" y="0"/>
                    <a:pt x="11" y="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2" y="13"/>
                    <a:pt x="22" y="17"/>
                    <a:pt x="20" y="19"/>
                  </a:cubicBezTo>
                  <a:cubicBezTo>
                    <a:pt x="19" y="20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6" name="Freeform 137">
              <a:extLst>
                <a:ext uri="{FF2B5EF4-FFF2-40B4-BE49-F238E27FC236}">
                  <a16:creationId xmlns:a16="http://schemas.microsoft.com/office/drawing/2014/main" id="{B6AA46D2-132B-4027-AE1E-5D7F887A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049"/>
              <a:ext cx="32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20 h 21"/>
                <a:gd name="T4" fmla="*/ 3 w 22"/>
                <a:gd name="T5" fmla="*/ 11 h 21"/>
                <a:gd name="T6" fmla="*/ 3 w 22"/>
                <a:gd name="T7" fmla="*/ 3 h 21"/>
                <a:gd name="T8" fmla="*/ 11 w 22"/>
                <a:gd name="T9" fmla="*/ 3 h 21"/>
                <a:gd name="T10" fmla="*/ 20 w 22"/>
                <a:gd name="T11" fmla="*/ 11 h 21"/>
                <a:gd name="T12" fmla="*/ 20 w 22"/>
                <a:gd name="T13" fmla="*/ 20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1"/>
                    <a:pt x="11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5"/>
                    <a:pt x="3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2" y="14"/>
                    <a:pt x="22" y="17"/>
                    <a:pt x="20" y="20"/>
                  </a:cubicBezTo>
                  <a:cubicBezTo>
                    <a:pt x="18" y="21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7" name="Freeform 138">
              <a:extLst>
                <a:ext uri="{FF2B5EF4-FFF2-40B4-BE49-F238E27FC236}">
                  <a16:creationId xmlns:a16="http://schemas.microsoft.com/office/drawing/2014/main" id="{0976A360-0454-4ABA-BE06-7BEC004C7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3176"/>
              <a:ext cx="35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8" name="Freeform 139">
              <a:extLst>
                <a:ext uri="{FF2B5EF4-FFF2-40B4-BE49-F238E27FC236}">
                  <a16:creationId xmlns:a16="http://schemas.microsoft.com/office/drawing/2014/main" id="{3D94F876-E820-43DF-B7F0-345B52257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288"/>
              <a:ext cx="32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19 h 21"/>
                <a:gd name="T4" fmla="*/ 3 w 22"/>
                <a:gd name="T5" fmla="*/ 10 h 21"/>
                <a:gd name="T6" fmla="*/ 11 w 22"/>
                <a:gd name="T7" fmla="*/ 2 h 21"/>
                <a:gd name="T8" fmla="*/ 20 w 22"/>
                <a:gd name="T9" fmla="*/ 2 h 21"/>
                <a:gd name="T10" fmla="*/ 20 w 22"/>
                <a:gd name="T11" fmla="*/ 10 h 21"/>
                <a:gd name="T12" fmla="*/ 11 w 22"/>
                <a:gd name="T13" fmla="*/ 19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0"/>
                    <a:pt x="3" y="19"/>
                  </a:cubicBezTo>
                  <a:cubicBezTo>
                    <a:pt x="0" y="17"/>
                    <a:pt x="0" y="13"/>
                    <a:pt x="3" y="1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0"/>
                    <a:pt x="17" y="0"/>
                    <a:pt x="20" y="2"/>
                  </a:cubicBezTo>
                  <a:cubicBezTo>
                    <a:pt x="22" y="4"/>
                    <a:pt x="22" y="8"/>
                    <a:pt x="20" y="1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20"/>
                    <a:pt x="8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" name="Freeform 140">
              <a:extLst>
                <a:ext uri="{FF2B5EF4-FFF2-40B4-BE49-F238E27FC236}">
                  <a16:creationId xmlns:a16="http://schemas.microsoft.com/office/drawing/2014/main" id="{F170B2B1-5683-4F34-B759-F26E524DA6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04" y="3176"/>
              <a:ext cx="160" cy="133"/>
            </a:xfrm>
            <a:custGeom>
              <a:avLst/>
              <a:gdLst>
                <a:gd name="T0" fmla="*/ 60 w 108"/>
                <a:gd name="T1" fmla="*/ 90 h 90"/>
                <a:gd name="T2" fmla="*/ 58 w 108"/>
                <a:gd name="T3" fmla="*/ 90 h 90"/>
                <a:gd name="T4" fmla="*/ 54 w 108"/>
                <a:gd name="T5" fmla="*/ 84 h 90"/>
                <a:gd name="T6" fmla="*/ 49 w 108"/>
                <a:gd name="T7" fmla="*/ 90 h 90"/>
                <a:gd name="T8" fmla="*/ 42 w 108"/>
                <a:gd name="T9" fmla="*/ 85 h 90"/>
                <a:gd name="T10" fmla="*/ 30 w 108"/>
                <a:gd name="T11" fmla="*/ 36 h 90"/>
                <a:gd name="T12" fmla="*/ 18 w 108"/>
                <a:gd name="T13" fmla="*/ 36 h 90"/>
                <a:gd name="T14" fmla="*/ 0 w 108"/>
                <a:gd name="T15" fmla="*/ 18 h 90"/>
                <a:gd name="T16" fmla="*/ 18 w 108"/>
                <a:gd name="T17" fmla="*/ 0 h 90"/>
                <a:gd name="T18" fmla="*/ 38 w 108"/>
                <a:gd name="T19" fmla="*/ 16 h 90"/>
                <a:gd name="T20" fmla="*/ 40 w 108"/>
                <a:gd name="T21" fmla="*/ 24 h 90"/>
                <a:gd name="T22" fmla="*/ 67 w 108"/>
                <a:gd name="T23" fmla="*/ 24 h 90"/>
                <a:gd name="T24" fmla="*/ 69 w 108"/>
                <a:gd name="T25" fmla="*/ 16 h 90"/>
                <a:gd name="T26" fmla="*/ 90 w 108"/>
                <a:gd name="T27" fmla="*/ 0 h 90"/>
                <a:gd name="T28" fmla="*/ 108 w 108"/>
                <a:gd name="T29" fmla="*/ 18 h 90"/>
                <a:gd name="T30" fmla="*/ 90 w 108"/>
                <a:gd name="T31" fmla="*/ 36 h 90"/>
                <a:gd name="T32" fmla="*/ 77 w 108"/>
                <a:gd name="T33" fmla="*/ 36 h 90"/>
                <a:gd name="T34" fmla="*/ 65 w 108"/>
                <a:gd name="T35" fmla="*/ 85 h 90"/>
                <a:gd name="T36" fmla="*/ 60 w 108"/>
                <a:gd name="T37" fmla="*/ 90 h 90"/>
                <a:gd name="T38" fmla="*/ 43 w 108"/>
                <a:gd name="T39" fmla="*/ 36 h 90"/>
                <a:gd name="T40" fmla="*/ 53 w 108"/>
                <a:gd name="T41" fmla="*/ 82 h 90"/>
                <a:gd name="T42" fmla="*/ 54 w 108"/>
                <a:gd name="T43" fmla="*/ 84 h 90"/>
                <a:gd name="T44" fmla="*/ 54 w 108"/>
                <a:gd name="T45" fmla="*/ 82 h 90"/>
                <a:gd name="T46" fmla="*/ 65 w 108"/>
                <a:gd name="T47" fmla="*/ 36 h 90"/>
                <a:gd name="T48" fmla="*/ 43 w 108"/>
                <a:gd name="T49" fmla="*/ 36 h 90"/>
                <a:gd name="T50" fmla="*/ 80 w 108"/>
                <a:gd name="T51" fmla="*/ 24 h 90"/>
                <a:gd name="T52" fmla="*/ 90 w 108"/>
                <a:gd name="T53" fmla="*/ 24 h 90"/>
                <a:gd name="T54" fmla="*/ 96 w 108"/>
                <a:gd name="T55" fmla="*/ 18 h 90"/>
                <a:gd name="T56" fmla="*/ 90 w 108"/>
                <a:gd name="T57" fmla="*/ 12 h 90"/>
                <a:gd name="T58" fmla="*/ 81 w 108"/>
                <a:gd name="T59" fmla="*/ 19 h 90"/>
                <a:gd name="T60" fmla="*/ 80 w 108"/>
                <a:gd name="T61" fmla="*/ 24 h 90"/>
                <a:gd name="T62" fmla="*/ 18 w 108"/>
                <a:gd name="T63" fmla="*/ 12 h 90"/>
                <a:gd name="T64" fmla="*/ 12 w 108"/>
                <a:gd name="T65" fmla="*/ 18 h 90"/>
                <a:gd name="T66" fmla="*/ 18 w 108"/>
                <a:gd name="T67" fmla="*/ 24 h 90"/>
                <a:gd name="T68" fmla="*/ 28 w 108"/>
                <a:gd name="T69" fmla="*/ 24 h 90"/>
                <a:gd name="T70" fmla="*/ 26 w 108"/>
                <a:gd name="T71" fmla="*/ 19 h 90"/>
                <a:gd name="T72" fmla="*/ 18 w 108"/>
                <a:gd name="T73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8" h="90">
                  <a:moveTo>
                    <a:pt x="60" y="90"/>
                  </a:moveTo>
                  <a:cubicBezTo>
                    <a:pt x="59" y="90"/>
                    <a:pt x="59" y="90"/>
                    <a:pt x="58" y="90"/>
                  </a:cubicBezTo>
                  <a:cubicBezTo>
                    <a:pt x="56" y="89"/>
                    <a:pt x="54" y="87"/>
                    <a:pt x="54" y="84"/>
                  </a:cubicBezTo>
                  <a:cubicBezTo>
                    <a:pt x="54" y="87"/>
                    <a:pt x="52" y="89"/>
                    <a:pt x="49" y="90"/>
                  </a:cubicBezTo>
                  <a:cubicBezTo>
                    <a:pt x="46" y="90"/>
                    <a:pt x="43" y="88"/>
                    <a:pt x="42" y="8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7"/>
                    <a:pt x="38" y="16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1" y="7"/>
                    <a:pt x="8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cubicBezTo>
                    <a:pt x="108" y="28"/>
                    <a:pt x="100" y="36"/>
                    <a:pt x="90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65" y="85"/>
                    <a:pt x="65" y="85"/>
                    <a:pt x="65" y="85"/>
                  </a:cubicBezTo>
                  <a:cubicBezTo>
                    <a:pt x="65" y="88"/>
                    <a:pt x="62" y="90"/>
                    <a:pt x="60" y="90"/>
                  </a:cubicBezTo>
                  <a:close/>
                  <a:moveTo>
                    <a:pt x="43" y="36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4" y="83"/>
                    <a:pt x="54" y="83"/>
                    <a:pt x="54" y="84"/>
                  </a:cubicBezTo>
                  <a:cubicBezTo>
                    <a:pt x="54" y="83"/>
                    <a:pt x="54" y="83"/>
                    <a:pt x="54" y="82"/>
                  </a:cubicBezTo>
                  <a:cubicBezTo>
                    <a:pt x="65" y="36"/>
                    <a:pt x="65" y="36"/>
                    <a:pt x="65" y="36"/>
                  </a:cubicBezTo>
                  <a:lnTo>
                    <a:pt x="43" y="36"/>
                  </a:lnTo>
                  <a:close/>
                  <a:moveTo>
                    <a:pt x="8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3" y="24"/>
                    <a:pt x="96" y="21"/>
                    <a:pt x="96" y="18"/>
                  </a:cubicBezTo>
                  <a:cubicBezTo>
                    <a:pt x="96" y="15"/>
                    <a:pt x="93" y="12"/>
                    <a:pt x="90" y="12"/>
                  </a:cubicBezTo>
                  <a:cubicBezTo>
                    <a:pt x="85" y="12"/>
                    <a:pt x="82" y="15"/>
                    <a:pt x="81" y="19"/>
                  </a:cubicBezTo>
                  <a:lnTo>
                    <a:pt x="80" y="24"/>
                  </a:ln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1"/>
                    <a:pt x="14" y="24"/>
                    <a:pt x="1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5"/>
                    <a:pt x="22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6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EF6CAA8-4F53-4B9C-943A-B04B81C6FD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87132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EF6CAA8-4F53-4B9C-943A-B04B81C6FD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31CB51E-D6FA-4E9B-AD8E-1DEA9C6B025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5E5864-EECE-4593-8BA9-C472EBCED4F7}"/>
              </a:ext>
            </a:extLst>
          </p:cNvPr>
          <p:cNvSpPr/>
          <p:nvPr/>
        </p:nvSpPr>
        <p:spPr>
          <a:xfrm>
            <a:off x="742386" y="1341120"/>
            <a:ext cx="5631782" cy="14359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4D6E98-F713-4327-A510-79CDB1FFBD37}"/>
              </a:ext>
            </a:extLst>
          </p:cNvPr>
          <p:cNvSpPr/>
          <p:nvPr/>
        </p:nvSpPr>
        <p:spPr>
          <a:xfrm>
            <a:off x="742385" y="2897529"/>
            <a:ext cx="5631782" cy="332547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51FFCC-A8A3-4044-B95E-ABDC0549FE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9733" y="2897528"/>
            <a:ext cx="5182130" cy="3325473"/>
          </a:xfrm>
        </p:spPr>
        <p:txBody>
          <a:bodyPr lIns="72000" tIns="72000" rIns="72000" bIns="72000"/>
          <a:lstStyle/>
          <a:p>
            <a:pPr marL="228594" indent="-228594">
              <a:spcBef>
                <a:spcPts val="600"/>
              </a:spcBef>
              <a:buAutoNum type="arabicPeriod"/>
            </a:pPr>
            <a:r>
              <a:rPr lang="en-GB" sz="1200"/>
              <a:t>List key areas / activities where you would need support from external partners, reflecting on your capability and technology assessment (1)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endParaRPr lang="en-GB" sz="1200"/>
          </a:p>
          <a:p>
            <a:pPr marL="228594" indent="-228594">
              <a:spcBef>
                <a:spcPts val="600"/>
              </a:spcBef>
              <a:buAutoNum type="arabicPeriod"/>
            </a:pPr>
            <a:r>
              <a:rPr lang="en-GB" sz="1200"/>
              <a:t>List </a:t>
            </a:r>
            <a:r>
              <a:rPr lang="en-GB" sz="1200" b="1" u="sng"/>
              <a:t>existing partners</a:t>
            </a:r>
            <a:r>
              <a:rPr lang="en-GB" sz="1200"/>
              <a:t> that could support with the identified areas / activities (2a)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endParaRPr lang="en-GB" sz="1200"/>
          </a:p>
          <a:p>
            <a:pPr marL="228594" indent="-228594">
              <a:spcBef>
                <a:spcPts val="600"/>
              </a:spcBef>
              <a:buAutoNum type="arabicPeriod"/>
            </a:pPr>
            <a:r>
              <a:rPr lang="en-GB" sz="1200"/>
              <a:t>List potential </a:t>
            </a:r>
            <a:r>
              <a:rPr lang="en-GB" sz="1200" b="1" u="sng"/>
              <a:t>new partners </a:t>
            </a:r>
            <a:r>
              <a:rPr lang="en-GB" sz="1200"/>
              <a:t>that could support with the identified areas / activities, where existing partners are not able to help (2b)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endParaRPr lang="en-GB" sz="1200"/>
          </a:p>
          <a:p>
            <a:pPr marL="228594" indent="-228594">
              <a:spcBef>
                <a:spcPts val="600"/>
              </a:spcBef>
              <a:buAutoNum type="arabicPeriod"/>
            </a:pPr>
            <a:r>
              <a:rPr lang="en-GB" sz="1200"/>
              <a:t>Write down actions required to get required support from existing partners (3a)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endParaRPr lang="en-GB" sz="1200"/>
          </a:p>
          <a:p>
            <a:pPr marL="228594" indent="-228594">
              <a:spcBef>
                <a:spcPts val="600"/>
              </a:spcBef>
              <a:buAutoNum type="arabicPeriod"/>
            </a:pPr>
            <a:r>
              <a:rPr lang="en-GB" sz="1200"/>
              <a:t>Write down actions required to establish required new partnerships (3b)</a:t>
            </a:r>
          </a:p>
          <a:p>
            <a:pPr marL="0" indent="0">
              <a:spcBef>
                <a:spcPts val="600"/>
              </a:spcBef>
              <a:buNone/>
            </a:pPr>
            <a:endParaRPr lang="en-GB" sz="1200" dirty="0"/>
          </a:p>
          <a:p>
            <a:endParaRPr lang="en-GB" sz="1200" dirty="0">
              <a:latin typeface="Georgia" panose="02040502050405020303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69CB2-1302-42AC-A7E8-EBDB6CBB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56659"/>
            <a:ext cx="11436350" cy="864000"/>
          </a:xfrm>
        </p:spPr>
        <p:txBody>
          <a:bodyPr/>
          <a:lstStyle/>
          <a:p>
            <a:r>
              <a:rPr lang="en-GB" dirty="0">
                <a:latin typeface="Arial Black" panose="020B0A04020102020204" pitchFamily="34" charset="0"/>
              </a:rPr>
              <a:t>Ecosystem partner identification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5E9B2-028F-4335-AB31-FBCE75000E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2EFB28-2A7F-471B-9B32-845F6440E6D6}"/>
              </a:ext>
            </a:extLst>
          </p:cNvPr>
          <p:cNvSpPr txBox="1"/>
          <p:nvPr/>
        </p:nvSpPr>
        <p:spPr>
          <a:xfrm>
            <a:off x="323850" y="555413"/>
            <a:ext cx="3950547" cy="20997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INTRODUCTION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39D91-1ACF-451D-AB98-E88B4D8AB91E}"/>
              </a:ext>
            </a:extLst>
          </p:cNvPr>
          <p:cNvSpPr/>
          <p:nvPr/>
        </p:nvSpPr>
        <p:spPr>
          <a:xfrm>
            <a:off x="323850" y="1341120"/>
            <a:ext cx="353483" cy="1435947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859FDA-352C-4F50-B0B4-4FBBFE43F522}"/>
              </a:ext>
            </a:extLst>
          </p:cNvPr>
          <p:cNvSpPr/>
          <p:nvPr/>
        </p:nvSpPr>
        <p:spPr>
          <a:xfrm>
            <a:off x="323849" y="2897529"/>
            <a:ext cx="353483" cy="3325472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Instructions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0D7EFB9A-CA2B-4BF7-BC4A-9BDC1F101359}"/>
              </a:ext>
            </a:extLst>
          </p:cNvPr>
          <p:cNvSpPr txBox="1">
            <a:spLocks/>
          </p:cNvSpPr>
          <p:nvPr/>
        </p:nvSpPr>
        <p:spPr>
          <a:xfrm>
            <a:off x="829733" y="1341120"/>
            <a:ext cx="5182130" cy="1435947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 marL="239178" marR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GB" sz="1867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1pPr>
            <a:lvl2pPr marL="474121" indent="-234945" algn="l" defTabSz="609585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GB" sz="1600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2pPr>
            <a:lvl3pPr marL="713300" indent="-234945" algn="l" defTabSz="715415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GB" sz="1467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3pPr>
            <a:lvl4pPr marL="958827" indent="-234945" algn="l" defTabSz="609585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lang="en-GB" sz="1467" b="0" i="0" kern="1200" noProof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Georgia" panose="02040502050405020303" pitchFamily="18" charset="0"/>
              </a:defRPr>
            </a:lvl4pPr>
            <a:lvl5pPr marL="143996" indent="-380990" algn="l" defTabSz="609585" rtl="0" eaLnBrk="1" latinLnBrk="0" hangingPunct="1">
              <a:spcBef>
                <a:spcPts val="0"/>
              </a:spcBef>
              <a:spcAft>
                <a:spcPts val="800"/>
              </a:spcAft>
              <a:buFont typeface="Arial"/>
              <a:buChar char="•"/>
              <a:defRPr sz="1867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The ecosystem partner identification tool supports you in </a:t>
            </a:r>
          </a:p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</a:rPr>
              <a:t>identifying external partners that can help in bridging internal capability and technology gaps</a:t>
            </a:r>
          </a:p>
          <a:p>
            <a:r>
              <a:rPr lang="en-GB" sz="1200" dirty="0">
                <a:solidFill>
                  <a:srgbClr val="000000"/>
                </a:solidFill>
              </a:rPr>
              <a:t>listing activities required to get the needed support / establish the partnerships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  <a:p>
            <a:pPr marL="239178" marR="0" lvl="0" indent="-239178" algn="l" defTabSz="60958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1479C8-5C73-44A4-892D-F66EA6B66D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4608" y="1588953"/>
            <a:ext cx="4085214" cy="2297933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84057AF-695F-4D3A-909F-41CB4AFCA53C}"/>
              </a:ext>
            </a:extLst>
          </p:cNvPr>
          <p:cNvSpPr/>
          <p:nvPr/>
        </p:nvSpPr>
        <p:spPr>
          <a:xfrm>
            <a:off x="7064974" y="1341120"/>
            <a:ext cx="4584482" cy="2793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05C48A-1840-4381-8997-E15A61DAA07C}"/>
              </a:ext>
            </a:extLst>
          </p:cNvPr>
          <p:cNvSpPr/>
          <p:nvPr/>
        </p:nvSpPr>
        <p:spPr>
          <a:xfrm>
            <a:off x="6602049" y="1341121"/>
            <a:ext cx="353483" cy="2793600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Illustration of the tool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BA5004-6AE6-4C6D-B111-A31E4277F8AA}"/>
              </a:ext>
            </a:extLst>
          </p:cNvPr>
          <p:cNvSpPr/>
          <p:nvPr/>
        </p:nvSpPr>
        <p:spPr>
          <a:xfrm>
            <a:off x="7064974" y="4255735"/>
            <a:ext cx="4584482" cy="19840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798786-8026-47FF-B796-92F6B425A651}"/>
              </a:ext>
            </a:extLst>
          </p:cNvPr>
          <p:cNvSpPr/>
          <p:nvPr/>
        </p:nvSpPr>
        <p:spPr>
          <a:xfrm>
            <a:off x="6593256" y="4255735"/>
            <a:ext cx="353483" cy="1984048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FFFF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materials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F4CA9A-B2AB-4554-95BA-2607C43EC5FD}"/>
              </a:ext>
            </a:extLst>
          </p:cNvPr>
          <p:cNvSpPr txBox="1"/>
          <p:nvPr/>
        </p:nvSpPr>
        <p:spPr>
          <a:xfrm>
            <a:off x="7165828" y="6016171"/>
            <a:ext cx="4002915" cy="223612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l"/>
            <a:r>
              <a:rPr lang="fi-FI" sz="800" b="0" i="1" dirty="0" err="1">
                <a:latin typeface="Georgia" panose="02040502050405020303" pitchFamily="18" charset="0"/>
              </a:rPr>
              <a:t>Illustrative</a:t>
            </a:r>
            <a:r>
              <a:rPr lang="fi-FI" sz="800" b="0" i="1" dirty="0">
                <a:latin typeface="Georgia" panose="02040502050405020303" pitchFamily="18" charset="0"/>
              </a:rPr>
              <a:t> </a:t>
            </a:r>
            <a:r>
              <a:rPr lang="fi-FI" sz="800" b="0" i="1" dirty="0" err="1">
                <a:latin typeface="Georgia" panose="02040502050405020303" pitchFamily="18" charset="0"/>
              </a:rPr>
              <a:t>playbook</a:t>
            </a:r>
            <a:r>
              <a:rPr lang="fi-FI" sz="800" b="0" i="1" dirty="0">
                <a:latin typeface="Georgia" panose="02040502050405020303" pitchFamily="18" charset="0"/>
              </a:rPr>
              <a:t> </a:t>
            </a:r>
            <a:r>
              <a:rPr lang="fi-FI" sz="800" b="0" i="1" dirty="0" err="1">
                <a:latin typeface="Georgia" panose="02040502050405020303" pitchFamily="18" charset="0"/>
              </a:rPr>
              <a:t>pages</a:t>
            </a:r>
            <a:r>
              <a:rPr lang="fi-FI" sz="800" b="0" i="1" dirty="0">
                <a:latin typeface="Georgia" panose="02040502050405020303" pitchFamily="18" charset="0"/>
              </a:rPr>
              <a:t> – </a:t>
            </a:r>
            <a:r>
              <a:rPr lang="fi-FI" sz="800" i="1" dirty="0" err="1">
                <a:latin typeface="Georgia" panose="02040502050405020303" pitchFamily="18" charset="0"/>
              </a:rPr>
              <a:t>please</a:t>
            </a:r>
            <a:r>
              <a:rPr lang="fi-FI" sz="800" i="1" dirty="0">
                <a:latin typeface="Georgia" panose="02040502050405020303" pitchFamily="18" charset="0"/>
              </a:rPr>
              <a:t> </a:t>
            </a:r>
            <a:r>
              <a:rPr lang="fi-FI" sz="800" i="1" dirty="0" err="1">
                <a:latin typeface="Georgia" panose="02040502050405020303" pitchFamily="18" charset="0"/>
              </a:rPr>
              <a:t>refer</a:t>
            </a:r>
            <a:r>
              <a:rPr lang="fi-FI" sz="800" i="1" dirty="0">
                <a:latin typeface="Georgia" panose="02040502050405020303" pitchFamily="18" charset="0"/>
              </a:rPr>
              <a:t> to </a:t>
            </a:r>
            <a:r>
              <a:rPr lang="fi-FI" sz="800" i="1" dirty="0" err="1">
                <a:latin typeface="Georgia" panose="02040502050405020303" pitchFamily="18" charset="0"/>
              </a:rPr>
              <a:t>the</a:t>
            </a:r>
            <a:r>
              <a:rPr lang="fi-FI" sz="800" i="1" dirty="0">
                <a:latin typeface="Georgia" panose="02040502050405020303" pitchFamily="18" charset="0"/>
              </a:rPr>
              <a:t> </a:t>
            </a:r>
            <a:r>
              <a:rPr lang="fi-FI" sz="800" i="1" dirty="0" err="1">
                <a:latin typeface="Georgia" panose="02040502050405020303" pitchFamily="18" charset="0"/>
              </a:rPr>
              <a:t>entire</a:t>
            </a:r>
            <a:r>
              <a:rPr lang="fi-FI" sz="800" i="1" dirty="0">
                <a:latin typeface="Georgia" panose="02040502050405020303" pitchFamily="18" charset="0"/>
              </a:rPr>
              <a:t> </a:t>
            </a:r>
            <a:r>
              <a:rPr lang="fi-FI" sz="800" i="1" dirty="0" err="1">
                <a:latin typeface="Georgia" panose="02040502050405020303" pitchFamily="18" charset="0"/>
              </a:rPr>
              <a:t>chapter</a:t>
            </a:r>
            <a:r>
              <a:rPr lang="fi-FI" sz="800" i="1" dirty="0">
                <a:latin typeface="Georgia" panose="02040502050405020303" pitchFamily="18" charset="0"/>
              </a:rPr>
              <a:t> for </a:t>
            </a:r>
            <a:r>
              <a:rPr lang="fi-FI" sz="800" i="1" dirty="0" err="1">
                <a:latin typeface="Georgia" panose="02040502050405020303" pitchFamily="18" charset="0"/>
              </a:rPr>
              <a:t>support</a:t>
            </a:r>
            <a:r>
              <a:rPr lang="fi-FI" sz="800" i="1" dirty="0">
                <a:latin typeface="Georgia" panose="02040502050405020303" pitchFamily="18" charset="0"/>
              </a:rPr>
              <a:t>.</a:t>
            </a:r>
            <a:endParaRPr lang="fi-FI" sz="800" b="0" i="1" dirty="0">
              <a:latin typeface="Georgia" panose="02040502050405020303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8FAF6A-8A74-4D18-BE53-9EC80E315EC8}"/>
              </a:ext>
            </a:extLst>
          </p:cNvPr>
          <p:cNvSpPr txBox="1"/>
          <p:nvPr/>
        </p:nvSpPr>
        <p:spPr>
          <a:xfrm>
            <a:off x="7170569" y="4331839"/>
            <a:ext cx="3937698" cy="101122"/>
          </a:xfrm>
          <a:prstGeom prst="rect">
            <a:avLst/>
          </a:prstGeom>
          <a:noFill/>
        </p:spPr>
        <p:txBody>
          <a:bodyPr wrap="square" lIns="0" tIns="36000" rIns="36000" bIns="36000" rtlCol="0"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Chapter 5: How to design the transformation journey?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9547435-5F6F-4ADC-9189-6A4036063F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23465" y="4756753"/>
            <a:ext cx="1440000" cy="8112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C9F6A93-4FC4-4A6D-BC97-E9EAB7797D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5828" y="4756753"/>
            <a:ext cx="1440000" cy="8112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62C07FA-73B6-4FE9-B910-A6A0D80895C8}"/>
              </a:ext>
            </a:extLst>
          </p:cNvPr>
          <p:cNvSpPr txBox="1"/>
          <p:nvPr/>
        </p:nvSpPr>
        <p:spPr>
          <a:xfrm>
            <a:off x="7165828" y="5630996"/>
            <a:ext cx="1440000" cy="2641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fi-FI" sz="900" b="0" i="0" dirty="0" err="1">
                <a:latin typeface="Georgia" panose="02040502050405020303" pitchFamily="18" charset="0"/>
              </a:rPr>
              <a:t>Ecosystem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development</a:t>
            </a:r>
            <a:endParaRPr lang="fi-FI" sz="900" b="0" i="0" dirty="0">
              <a:latin typeface="Georgia" panose="02040502050405020303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9C8F7C-3831-4BD3-88C2-F33B92BAEDAC}"/>
              </a:ext>
            </a:extLst>
          </p:cNvPr>
          <p:cNvSpPr txBox="1"/>
          <p:nvPr/>
        </p:nvSpPr>
        <p:spPr>
          <a:xfrm>
            <a:off x="8855997" y="5625013"/>
            <a:ext cx="1574936" cy="2641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algn="ctr"/>
            <a:r>
              <a:rPr lang="fi-FI" sz="900" b="0" i="0" dirty="0" err="1">
                <a:latin typeface="Georgia" panose="02040502050405020303" pitchFamily="18" charset="0"/>
              </a:rPr>
              <a:t>Potential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ecosystem</a:t>
            </a:r>
            <a:r>
              <a:rPr lang="fi-FI" sz="900" b="0" i="0" dirty="0">
                <a:latin typeface="Georgia" panose="02040502050405020303" pitchFamily="18" charset="0"/>
              </a:rPr>
              <a:t> </a:t>
            </a:r>
            <a:r>
              <a:rPr lang="fi-FI" sz="900" b="0" i="0" dirty="0" err="1">
                <a:latin typeface="Georgia" panose="02040502050405020303" pitchFamily="18" charset="0"/>
              </a:rPr>
              <a:t>partners</a:t>
            </a:r>
            <a:endParaRPr lang="fi-FI" sz="900" b="0" i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EF6CAA8-4F53-4B9C-943A-B04B81C6FD1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0575701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EF6CAA8-4F53-4B9C-943A-B04B81C6FD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31CB51E-D6FA-4E9B-AD8E-1DEA9C6B025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sym typeface="Arial Black" panose="020B0A040201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CCDBFB-97D3-434C-8124-825A0CDE6590}"/>
              </a:ext>
            </a:extLst>
          </p:cNvPr>
          <p:cNvSpPr/>
          <p:nvPr/>
        </p:nvSpPr>
        <p:spPr>
          <a:xfrm>
            <a:off x="742386" y="1341120"/>
            <a:ext cx="11017814" cy="48673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A39D91-1ACF-451D-AB98-E88B4D8AB91E}"/>
              </a:ext>
            </a:extLst>
          </p:cNvPr>
          <p:cNvSpPr/>
          <p:nvPr/>
        </p:nvSpPr>
        <p:spPr>
          <a:xfrm>
            <a:off x="323850" y="1341119"/>
            <a:ext cx="353483" cy="4881881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vert270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69CB2-1302-42AC-A7E8-EBDB6CBB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56659"/>
            <a:ext cx="11436350" cy="864000"/>
          </a:xfrm>
        </p:spPr>
        <p:txBody>
          <a:bodyPr/>
          <a:lstStyle/>
          <a:p>
            <a:r>
              <a:rPr lang="en-GB" dirty="0"/>
              <a:t>Ecosystem partner identification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5E9B2-028F-4335-AB31-FBCE75000E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2EFB28-2A7F-471B-9B32-845F6440E6D6}"/>
              </a:ext>
            </a:extLst>
          </p:cNvPr>
          <p:cNvSpPr txBox="1"/>
          <p:nvPr/>
        </p:nvSpPr>
        <p:spPr>
          <a:xfrm>
            <a:off x="323850" y="555413"/>
            <a:ext cx="3950547" cy="20997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EXAMPLE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F0230C-06B7-4026-A7DB-E481E46DED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135" y="1473600"/>
            <a:ext cx="8209545" cy="461786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5270CAEC-64CB-4D68-8017-758F63E8E7B6}"/>
              </a:ext>
            </a:extLst>
          </p:cNvPr>
          <p:cNvSpPr/>
          <p:nvPr/>
        </p:nvSpPr>
        <p:spPr>
          <a:xfrm>
            <a:off x="3864054" y="2642139"/>
            <a:ext cx="2309706" cy="480368"/>
          </a:xfrm>
          <a:prstGeom prst="wedgeRectCallout">
            <a:avLst>
              <a:gd name="adj1" fmla="val -11687"/>
              <a:gd name="adj2" fmla="val -71184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9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activity:</a:t>
            </a:r>
          </a:p>
          <a:p>
            <a:pPr algn="l"/>
            <a:r>
              <a:rPr lang="en-GB" sz="9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Product take-back at end-of life</a:t>
            </a:r>
          </a:p>
          <a:p>
            <a:pPr algn="l"/>
            <a:endParaRPr lang="en-GB" sz="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332DA76D-32C2-4350-A8A8-7F35F515D910}"/>
              </a:ext>
            </a:extLst>
          </p:cNvPr>
          <p:cNvSpPr/>
          <p:nvPr/>
        </p:nvSpPr>
        <p:spPr>
          <a:xfrm>
            <a:off x="2472399" y="2642139"/>
            <a:ext cx="1154853" cy="480368"/>
          </a:xfrm>
          <a:prstGeom prst="wedgeRectCallout">
            <a:avLst>
              <a:gd name="adj1" fmla="val -11687"/>
              <a:gd name="adj2" fmla="val -71184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9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partner:</a:t>
            </a:r>
          </a:p>
          <a:p>
            <a:pPr algn="l"/>
            <a:r>
              <a:rPr lang="en-GB" sz="9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Company ABC</a:t>
            </a:r>
          </a:p>
          <a:p>
            <a:pPr algn="l"/>
            <a:endParaRPr lang="en-GB" sz="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22FB281C-8768-4A51-82E7-756DB4DBE16D}"/>
              </a:ext>
            </a:extLst>
          </p:cNvPr>
          <p:cNvSpPr/>
          <p:nvPr/>
        </p:nvSpPr>
        <p:spPr>
          <a:xfrm>
            <a:off x="1115841" y="2642139"/>
            <a:ext cx="1154853" cy="480368"/>
          </a:xfrm>
          <a:prstGeom prst="wedgeRectCallout">
            <a:avLst>
              <a:gd name="adj1" fmla="val -11687"/>
              <a:gd name="adj2" fmla="val -71184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activity:</a:t>
            </a:r>
          </a:p>
          <a:p>
            <a:pPr algn="l"/>
            <a:r>
              <a:rPr lang="en-GB" sz="9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Request an offer from Company ABC </a:t>
            </a:r>
          </a:p>
          <a:p>
            <a:pPr algn="l"/>
            <a:endParaRPr lang="en-GB" sz="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370C674A-2307-4AE9-AEA1-DFF9D4368820}"/>
              </a:ext>
            </a:extLst>
          </p:cNvPr>
          <p:cNvSpPr/>
          <p:nvPr/>
        </p:nvSpPr>
        <p:spPr>
          <a:xfrm>
            <a:off x="3864054" y="3303074"/>
            <a:ext cx="2309706" cy="466822"/>
          </a:xfrm>
          <a:prstGeom prst="wedgeRectCallout">
            <a:avLst>
              <a:gd name="adj1" fmla="val -11687"/>
              <a:gd name="adj2" fmla="val -71184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9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activity:</a:t>
            </a:r>
          </a:p>
          <a:p>
            <a:pPr algn="l"/>
            <a:r>
              <a:rPr lang="en-GB" sz="9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3D printing technology</a:t>
            </a:r>
          </a:p>
          <a:p>
            <a:pPr algn="l"/>
            <a:endParaRPr lang="en-GB" sz="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97BADC59-3024-423C-97E6-CDA8D84BBF6C}"/>
              </a:ext>
            </a:extLst>
          </p:cNvPr>
          <p:cNvSpPr/>
          <p:nvPr/>
        </p:nvSpPr>
        <p:spPr>
          <a:xfrm>
            <a:off x="6410561" y="3303074"/>
            <a:ext cx="1154853" cy="466822"/>
          </a:xfrm>
          <a:prstGeom prst="wedgeRectCallout">
            <a:avLst>
              <a:gd name="adj1" fmla="val -11687"/>
              <a:gd name="adj2" fmla="val -71184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9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partner:</a:t>
            </a:r>
          </a:p>
          <a:p>
            <a:pPr algn="l"/>
            <a:r>
              <a:rPr lang="en-GB" sz="9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3D Tech Oy</a:t>
            </a:r>
          </a:p>
          <a:p>
            <a:pPr algn="l"/>
            <a:endParaRPr lang="en-GB" sz="9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FA351E98-15A2-415C-ABDD-68B52651DEF7}"/>
              </a:ext>
            </a:extLst>
          </p:cNvPr>
          <p:cNvSpPr/>
          <p:nvPr/>
        </p:nvSpPr>
        <p:spPr>
          <a:xfrm>
            <a:off x="7767120" y="3303074"/>
            <a:ext cx="1154853" cy="720286"/>
          </a:xfrm>
          <a:prstGeom prst="wedgeRectCallout">
            <a:avLst>
              <a:gd name="adj1" fmla="val -11687"/>
              <a:gd name="adj2" fmla="val -71184"/>
            </a:avLst>
          </a:prstGeom>
          <a:solidFill>
            <a:srgbClr val="FFF9CC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GB" sz="900" b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GB" sz="900" b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activity:</a:t>
            </a:r>
          </a:p>
          <a:p>
            <a:pPr algn="l"/>
            <a:r>
              <a:rPr lang="en-GB" sz="10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Book a meeting &amp; request prototype for testing</a:t>
            </a:r>
          </a:p>
          <a:p>
            <a:pPr algn="l"/>
            <a:endParaRPr lang="en-GB" sz="10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4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9C4A59A-6F94-4C3B-A42D-A88DB4D7F88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72357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9C4A59A-6F94-4C3B-A42D-A88DB4D7F8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9639FAD5-3072-4376-B3AA-DCB89B7029F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0" lang="en-GB" sz="2667" b="1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Times New Roman" panose="02020603050405020304" pitchFamily="18" charset="0"/>
              <a:sym typeface="Arial Black" panose="020B0A04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7E0B6C-0918-4A05-B679-4E2EF99C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109" y="2948947"/>
            <a:ext cx="9448489" cy="886343"/>
          </a:xfrm>
        </p:spPr>
        <p:txBody>
          <a:bodyPr/>
          <a:lstStyle/>
          <a:p>
            <a:r>
              <a:rPr lang="en-GB"/>
              <a:t>ECOSYSTEM PARTNER IDENTIFICATION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49912-2B7F-4B73-B8DD-B6D898112F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24342" y="2468199"/>
            <a:ext cx="9448257" cy="480484"/>
          </a:xfrm>
        </p:spPr>
        <p:txBody>
          <a:bodyPr/>
          <a:lstStyle/>
          <a:p>
            <a:r>
              <a:rPr lang="en-GB"/>
              <a:t>Tool</a:t>
            </a:r>
            <a:endParaRPr lang="en-GB" dirty="0"/>
          </a:p>
        </p:txBody>
      </p:sp>
      <p:grpSp>
        <p:nvGrpSpPr>
          <p:cNvPr id="7" name="Group 128">
            <a:extLst>
              <a:ext uri="{FF2B5EF4-FFF2-40B4-BE49-F238E27FC236}">
                <a16:creationId xmlns:a16="http://schemas.microsoft.com/office/drawing/2014/main" id="{2A37D4AC-3779-44A0-B508-7807291FBA8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9402" y="2468199"/>
            <a:ext cx="958478" cy="1097235"/>
            <a:chOff x="1398" y="2998"/>
            <a:chExt cx="373" cy="427"/>
          </a:xfrm>
          <a:solidFill>
            <a:schemeClr val="bg2"/>
          </a:solidFill>
        </p:grpSpPr>
        <p:sp>
          <p:nvSpPr>
            <p:cNvPr id="8" name="Freeform 129">
              <a:extLst>
                <a:ext uri="{FF2B5EF4-FFF2-40B4-BE49-F238E27FC236}">
                  <a16:creationId xmlns:a16="http://schemas.microsoft.com/office/drawing/2014/main" id="{4E93365B-1CE7-4F8E-B59D-799BB75472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1" y="3052"/>
              <a:ext cx="266" cy="266"/>
            </a:xfrm>
            <a:custGeom>
              <a:avLst/>
              <a:gdLst>
                <a:gd name="T0" fmla="*/ 90 w 180"/>
                <a:gd name="T1" fmla="*/ 180 h 180"/>
                <a:gd name="T2" fmla="*/ 0 w 180"/>
                <a:gd name="T3" fmla="*/ 90 h 180"/>
                <a:gd name="T4" fmla="*/ 90 w 180"/>
                <a:gd name="T5" fmla="*/ 0 h 180"/>
                <a:gd name="T6" fmla="*/ 180 w 180"/>
                <a:gd name="T7" fmla="*/ 90 h 180"/>
                <a:gd name="T8" fmla="*/ 90 w 180"/>
                <a:gd name="T9" fmla="*/ 180 h 180"/>
                <a:gd name="T10" fmla="*/ 90 w 180"/>
                <a:gd name="T11" fmla="*/ 12 h 180"/>
                <a:gd name="T12" fmla="*/ 12 w 180"/>
                <a:gd name="T13" fmla="*/ 90 h 180"/>
                <a:gd name="T14" fmla="*/ 90 w 180"/>
                <a:gd name="T15" fmla="*/ 168 h 180"/>
                <a:gd name="T16" fmla="*/ 168 w 180"/>
                <a:gd name="T17" fmla="*/ 90 h 180"/>
                <a:gd name="T18" fmla="*/ 90 w 180"/>
                <a:gd name="T19" fmla="*/ 12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0" h="180">
                  <a:moveTo>
                    <a:pt x="90" y="180"/>
                  </a:moveTo>
                  <a:cubicBezTo>
                    <a:pt x="40" y="180"/>
                    <a:pt x="0" y="139"/>
                    <a:pt x="0" y="90"/>
                  </a:cubicBezTo>
                  <a:cubicBezTo>
                    <a:pt x="0" y="40"/>
                    <a:pt x="40" y="0"/>
                    <a:pt x="90" y="0"/>
                  </a:cubicBezTo>
                  <a:cubicBezTo>
                    <a:pt x="139" y="0"/>
                    <a:pt x="180" y="40"/>
                    <a:pt x="180" y="90"/>
                  </a:cubicBezTo>
                  <a:cubicBezTo>
                    <a:pt x="180" y="139"/>
                    <a:pt x="139" y="180"/>
                    <a:pt x="90" y="180"/>
                  </a:cubicBezTo>
                  <a:close/>
                  <a:moveTo>
                    <a:pt x="90" y="12"/>
                  </a:moveTo>
                  <a:cubicBezTo>
                    <a:pt x="47" y="12"/>
                    <a:pt x="12" y="47"/>
                    <a:pt x="12" y="90"/>
                  </a:cubicBezTo>
                  <a:cubicBezTo>
                    <a:pt x="12" y="133"/>
                    <a:pt x="47" y="168"/>
                    <a:pt x="90" y="168"/>
                  </a:cubicBezTo>
                  <a:cubicBezTo>
                    <a:pt x="133" y="168"/>
                    <a:pt x="168" y="133"/>
                    <a:pt x="168" y="90"/>
                  </a:cubicBezTo>
                  <a:cubicBezTo>
                    <a:pt x="168" y="47"/>
                    <a:pt x="133" y="12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9" name="Freeform 130">
              <a:extLst>
                <a:ext uri="{FF2B5EF4-FFF2-40B4-BE49-F238E27FC236}">
                  <a16:creationId xmlns:a16="http://schemas.microsoft.com/office/drawing/2014/main" id="{DB18B919-8162-4E1A-919C-F757FE9224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2" y="3300"/>
              <a:ext cx="124" cy="54"/>
            </a:xfrm>
            <a:custGeom>
              <a:avLst/>
              <a:gdLst>
                <a:gd name="T0" fmla="*/ 78 w 84"/>
                <a:gd name="T1" fmla="*/ 36 h 36"/>
                <a:gd name="T2" fmla="*/ 6 w 84"/>
                <a:gd name="T3" fmla="*/ 36 h 36"/>
                <a:gd name="T4" fmla="*/ 0 w 84"/>
                <a:gd name="T5" fmla="*/ 30 h 36"/>
                <a:gd name="T6" fmla="*/ 0 w 84"/>
                <a:gd name="T7" fmla="*/ 0 h 36"/>
                <a:gd name="T8" fmla="*/ 12 w 84"/>
                <a:gd name="T9" fmla="*/ 0 h 36"/>
                <a:gd name="T10" fmla="*/ 12 w 84"/>
                <a:gd name="T11" fmla="*/ 24 h 36"/>
                <a:gd name="T12" fmla="*/ 72 w 84"/>
                <a:gd name="T13" fmla="*/ 24 h 36"/>
                <a:gd name="T14" fmla="*/ 72 w 84"/>
                <a:gd name="T15" fmla="*/ 0 h 36"/>
                <a:gd name="T16" fmla="*/ 84 w 84"/>
                <a:gd name="T17" fmla="*/ 0 h 36"/>
                <a:gd name="T18" fmla="*/ 84 w 84"/>
                <a:gd name="T19" fmla="*/ 30 h 36"/>
                <a:gd name="T20" fmla="*/ 78 w 84"/>
                <a:gd name="T2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36">
                  <a:moveTo>
                    <a:pt x="78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4" y="33"/>
                    <a:pt x="81" y="36"/>
                    <a:pt x="78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0" name="Freeform 131">
              <a:extLst>
                <a:ext uri="{FF2B5EF4-FFF2-40B4-BE49-F238E27FC236}">
                  <a16:creationId xmlns:a16="http://schemas.microsoft.com/office/drawing/2014/main" id="{22A66FDD-2E5A-48AE-B6BB-D3E7FC0EBF9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40" y="3336"/>
              <a:ext cx="88" cy="53"/>
            </a:xfrm>
            <a:custGeom>
              <a:avLst/>
              <a:gdLst>
                <a:gd name="T0" fmla="*/ 54 w 60"/>
                <a:gd name="T1" fmla="*/ 36 h 36"/>
                <a:gd name="T2" fmla="*/ 6 w 60"/>
                <a:gd name="T3" fmla="*/ 36 h 36"/>
                <a:gd name="T4" fmla="*/ 0 w 60"/>
                <a:gd name="T5" fmla="*/ 30 h 36"/>
                <a:gd name="T6" fmla="*/ 0 w 60"/>
                <a:gd name="T7" fmla="*/ 6 h 36"/>
                <a:gd name="T8" fmla="*/ 6 w 60"/>
                <a:gd name="T9" fmla="*/ 0 h 36"/>
                <a:gd name="T10" fmla="*/ 54 w 60"/>
                <a:gd name="T11" fmla="*/ 0 h 36"/>
                <a:gd name="T12" fmla="*/ 60 w 60"/>
                <a:gd name="T13" fmla="*/ 6 h 36"/>
                <a:gd name="T14" fmla="*/ 60 w 60"/>
                <a:gd name="T15" fmla="*/ 30 h 36"/>
                <a:gd name="T16" fmla="*/ 54 w 60"/>
                <a:gd name="T17" fmla="*/ 36 h 36"/>
                <a:gd name="T18" fmla="*/ 12 w 60"/>
                <a:gd name="T19" fmla="*/ 24 h 36"/>
                <a:gd name="T20" fmla="*/ 48 w 60"/>
                <a:gd name="T21" fmla="*/ 24 h 36"/>
                <a:gd name="T22" fmla="*/ 48 w 60"/>
                <a:gd name="T23" fmla="*/ 12 h 36"/>
                <a:gd name="T24" fmla="*/ 12 w 60"/>
                <a:gd name="T25" fmla="*/ 12 h 36"/>
                <a:gd name="T26" fmla="*/ 12 w 60"/>
                <a:gd name="T27" fmla="*/ 2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36">
                  <a:moveTo>
                    <a:pt x="54" y="36"/>
                  </a:moveTo>
                  <a:cubicBezTo>
                    <a:pt x="6" y="36"/>
                    <a:pt x="6" y="36"/>
                    <a:pt x="6" y="36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7" y="0"/>
                    <a:pt x="60" y="3"/>
                    <a:pt x="60" y="6"/>
                  </a:cubicBezTo>
                  <a:cubicBezTo>
                    <a:pt x="60" y="30"/>
                    <a:pt x="60" y="30"/>
                    <a:pt x="60" y="30"/>
                  </a:cubicBezTo>
                  <a:cubicBezTo>
                    <a:pt x="60" y="33"/>
                    <a:pt x="57" y="36"/>
                    <a:pt x="54" y="36"/>
                  </a:cubicBezTo>
                  <a:close/>
                  <a:moveTo>
                    <a:pt x="12" y="24"/>
                  </a:moveTo>
                  <a:cubicBezTo>
                    <a:pt x="48" y="24"/>
                    <a:pt x="48" y="24"/>
                    <a:pt x="48" y="24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1" name="Freeform 132">
              <a:extLst>
                <a:ext uri="{FF2B5EF4-FFF2-40B4-BE49-F238E27FC236}">
                  <a16:creationId xmlns:a16="http://schemas.microsoft.com/office/drawing/2014/main" id="{E8FCDBC9-F79E-47BD-B913-CA4ECEDA6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3371"/>
              <a:ext cx="18" cy="54"/>
            </a:xfrm>
            <a:custGeom>
              <a:avLst/>
              <a:gdLst>
                <a:gd name="T0" fmla="*/ 6 w 12"/>
                <a:gd name="T1" fmla="*/ 36 h 36"/>
                <a:gd name="T2" fmla="*/ 0 w 12"/>
                <a:gd name="T3" fmla="*/ 30 h 36"/>
                <a:gd name="T4" fmla="*/ 0 w 12"/>
                <a:gd name="T5" fmla="*/ 6 h 36"/>
                <a:gd name="T6" fmla="*/ 6 w 12"/>
                <a:gd name="T7" fmla="*/ 0 h 36"/>
                <a:gd name="T8" fmla="*/ 12 w 12"/>
                <a:gd name="T9" fmla="*/ 6 h 36"/>
                <a:gd name="T10" fmla="*/ 12 w 12"/>
                <a:gd name="T11" fmla="*/ 30 h 36"/>
                <a:gd name="T12" fmla="*/ 6 w 12"/>
                <a:gd name="T13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36">
                  <a:moveTo>
                    <a:pt x="6" y="36"/>
                  </a:moveTo>
                  <a:cubicBezTo>
                    <a:pt x="2" y="36"/>
                    <a:pt x="0" y="33"/>
                    <a:pt x="0" y="3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12" y="33"/>
                    <a:pt x="9" y="36"/>
                    <a:pt x="6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2" name="Freeform 133">
              <a:extLst>
                <a:ext uri="{FF2B5EF4-FFF2-40B4-BE49-F238E27FC236}">
                  <a16:creationId xmlns:a16="http://schemas.microsoft.com/office/drawing/2014/main" id="{0BFDE7B6-82F3-4D0E-9892-742BC6126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5" y="2998"/>
              <a:ext cx="18" cy="36"/>
            </a:xfrm>
            <a:custGeom>
              <a:avLst/>
              <a:gdLst>
                <a:gd name="T0" fmla="*/ 6 w 12"/>
                <a:gd name="T1" fmla="*/ 24 h 24"/>
                <a:gd name="T2" fmla="*/ 0 w 12"/>
                <a:gd name="T3" fmla="*/ 18 h 24"/>
                <a:gd name="T4" fmla="*/ 0 w 12"/>
                <a:gd name="T5" fmla="*/ 6 h 24"/>
                <a:gd name="T6" fmla="*/ 6 w 12"/>
                <a:gd name="T7" fmla="*/ 0 h 24"/>
                <a:gd name="T8" fmla="*/ 12 w 12"/>
                <a:gd name="T9" fmla="*/ 6 h 24"/>
                <a:gd name="T10" fmla="*/ 12 w 12"/>
                <a:gd name="T11" fmla="*/ 18 h 24"/>
                <a:gd name="T12" fmla="*/ 6 w 12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4">
                  <a:moveTo>
                    <a:pt x="6" y="24"/>
                  </a:moveTo>
                  <a:cubicBezTo>
                    <a:pt x="2" y="24"/>
                    <a:pt x="0" y="21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21"/>
                    <a:pt x="9" y="24"/>
                    <a:pt x="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3" name="Freeform 134">
              <a:extLst>
                <a:ext uri="{FF2B5EF4-FFF2-40B4-BE49-F238E27FC236}">
                  <a16:creationId xmlns:a16="http://schemas.microsoft.com/office/drawing/2014/main" id="{1C37E03F-7973-4ABA-8486-37B3AE1655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049"/>
              <a:ext cx="33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20 h 21"/>
                <a:gd name="T4" fmla="*/ 3 w 22"/>
                <a:gd name="T5" fmla="*/ 11 h 21"/>
                <a:gd name="T6" fmla="*/ 11 w 22"/>
                <a:gd name="T7" fmla="*/ 3 h 21"/>
                <a:gd name="T8" fmla="*/ 20 w 22"/>
                <a:gd name="T9" fmla="*/ 3 h 21"/>
                <a:gd name="T10" fmla="*/ 20 w 22"/>
                <a:gd name="T11" fmla="*/ 11 h 21"/>
                <a:gd name="T12" fmla="*/ 11 w 22"/>
                <a:gd name="T13" fmla="*/ 20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1"/>
                    <a:pt x="3" y="20"/>
                  </a:cubicBezTo>
                  <a:cubicBezTo>
                    <a:pt x="0" y="17"/>
                    <a:pt x="0" y="14"/>
                    <a:pt x="3" y="11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4" y="0"/>
                    <a:pt x="17" y="0"/>
                    <a:pt x="20" y="3"/>
                  </a:cubicBezTo>
                  <a:cubicBezTo>
                    <a:pt x="22" y="5"/>
                    <a:pt x="22" y="9"/>
                    <a:pt x="20" y="11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1"/>
                    <a:pt x="9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4" name="Freeform 135">
              <a:extLst>
                <a:ext uri="{FF2B5EF4-FFF2-40B4-BE49-F238E27FC236}">
                  <a16:creationId xmlns:a16="http://schemas.microsoft.com/office/drawing/2014/main" id="{B49901B2-0440-4B3E-9D8C-999834665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5" y="3176"/>
              <a:ext cx="36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5" name="Freeform 136">
              <a:extLst>
                <a:ext uri="{FF2B5EF4-FFF2-40B4-BE49-F238E27FC236}">
                  <a16:creationId xmlns:a16="http://schemas.microsoft.com/office/drawing/2014/main" id="{7E9279B6-7430-42C7-AC9D-2514DDB0B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6" y="3288"/>
              <a:ext cx="33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19 h 21"/>
                <a:gd name="T4" fmla="*/ 3 w 22"/>
                <a:gd name="T5" fmla="*/ 10 h 21"/>
                <a:gd name="T6" fmla="*/ 3 w 22"/>
                <a:gd name="T7" fmla="*/ 2 h 21"/>
                <a:gd name="T8" fmla="*/ 11 w 22"/>
                <a:gd name="T9" fmla="*/ 2 h 21"/>
                <a:gd name="T10" fmla="*/ 20 w 22"/>
                <a:gd name="T11" fmla="*/ 10 h 21"/>
                <a:gd name="T12" fmla="*/ 20 w 22"/>
                <a:gd name="T13" fmla="*/ 19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0"/>
                    <a:pt x="11" y="19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0" y="8"/>
                    <a:pt x="0" y="4"/>
                    <a:pt x="3" y="2"/>
                  </a:cubicBezTo>
                  <a:cubicBezTo>
                    <a:pt x="5" y="0"/>
                    <a:pt x="9" y="0"/>
                    <a:pt x="11" y="2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2" y="13"/>
                    <a:pt x="22" y="17"/>
                    <a:pt x="20" y="19"/>
                  </a:cubicBezTo>
                  <a:cubicBezTo>
                    <a:pt x="19" y="20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6" name="Freeform 137">
              <a:extLst>
                <a:ext uri="{FF2B5EF4-FFF2-40B4-BE49-F238E27FC236}">
                  <a16:creationId xmlns:a16="http://schemas.microsoft.com/office/drawing/2014/main" id="{B6AA46D2-132B-4027-AE1E-5D7F887AC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049"/>
              <a:ext cx="32" cy="31"/>
            </a:xfrm>
            <a:custGeom>
              <a:avLst/>
              <a:gdLst>
                <a:gd name="T0" fmla="*/ 15 w 22"/>
                <a:gd name="T1" fmla="*/ 21 h 21"/>
                <a:gd name="T2" fmla="*/ 11 w 22"/>
                <a:gd name="T3" fmla="*/ 20 h 21"/>
                <a:gd name="T4" fmla="*/ 3 w 22"/>
                <a:gd name="T5" fmla="*/ 11 h 21"/>
                <a:gd name="T6" fmla="*/ 3 w 22"/>
                <a:gd name="T7" fmla="*/ 3 h 21"/>
                <a:gd name="T8" fmla="*/ 11 w 22"/>
                <a:gd name="T9" fmla="*/ 3 h 21"/>
                <a:gd name="T10" fmla="*/ 20 w 22"/>
                <a:gd name="T11" fmla="*/ 11 h 21"/>
                <a:gd name="T12" fmla="*/ 20 w 22"/>
                <a:gd name="T13" fmla="*/ 20 h 21"/>
                <a:gd name="T14" fmla="*/ 15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15" y="21"/>
                  </a:moveTo>
                  <a:cubicBezTo>
                    <a:pt x="14" y="21"/>
                    <a:pt x="12" y="21"/>
                    <a:pt x="11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0" y="9"/>
                    <a:pt x="0" y="5"/>
                    <a:pt x="3" y="3"/>
                  </a:cubicBezTo>
                  <a:cubicBezTo>
                    <a:pt x="5" y="0"/>
                    <a:pt x="9" y="0"/>
                    <a:pt x="11" y="3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2" y="14"/>
                    <a:pt x="22" y="17"/>
                    <a:pt x="20" y="20"/>
                  </a:cubicBezTo>
                  <a:cubicBezTo>
                    <a:pt x="18" y="21"/>
                    <a:pt x="17" y="21"/>
                    <a:pt x="15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7" name="Freeform 138">
              <a:extLst>
                <a:ext uri="{FF2B5EF4-FFF2-40B4-BE49-F238E27FC236}">
                  <a16:creationId xmlns:a16="http://schemas.microsoft.com/office/drawing/2014/main" id="{0976A360-0454-4ABA-BE06-7BEC004C7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3176"/>
              <a:ext cx="35" cy="18"/>
            </a:xfrm>
            <a:custGeom>
              <a:avLst/>
              <a:gdLst>
                <a:gd name="T0" fmla="*/ 18 w 24"/>
                <a:gd name="T1" fmla="*/ 12 h 12"/>
                <a:gd name="T2" fmla="*/ 6 w 24"/>
                <a:gd name="T3" fmla="*/ 12 h 12"/>
                <a:gd name="T4" fmla="*/ 0 w 24"/>
                <a:gd name="T5" fmla="*/ 6 h 12"/>
                <a:gd name="T6" fmla="*/ 6 w 24"/>
                <a:gd name="T7" fmla="*/ 0 h 12"/>
                <a:gd name="T8" fmla="*/ 18 w 24"/>
                <a:gd name="T9" fmla="*/ 0 h 12"/>
                <a:gd name="T10" fmla="*/ 24 w 24"/>
                <a:gd name="T11" fmla="*/ 6 h 12"/>
                <a:gd name="T12" fmla="*/ 18 w 2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2">
                  <a:moveTo>
                    <a:pt x="1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9"/>
                    <a:pt x="21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8" name="Freeform 139">
              <a:extLst>
                <a:ext uri="{FF2B5EF4-FFF2-40B4-BE49-F238E27FC236}">
                  <a16:creationId xmlns:a16="http://schemas.microsoft.com/office/drawing/2014/main" id="{3D94F876-E820-43DF-B7F0-345B522576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8" y="3288"/>
              <a:ext cx="32" cy="31"/>
            </a:xfrm>
            <a:custGeom>
              <a:avLst/>
              <a:gdLst>
                <a:gd name="T0" fmla="*/ 7 w 22"/>
                <a:gd name="T1" fmla="*/ 21 h 21"/>
                <a:gd name="T2" fmla="*/ 3 w 22"/>
                <a:gd name="T3" fmla="*/ 19 h 21"/>
                <a:gd name="T4" fmla="*/ 3 w 22"/>
                <a:gd name="T5" fmla="*/ 10 h 21"/>
                <a:gd name="T6" fmla="*/ 11 w 22"/>
                <a:gd name="T7" fmla="*/ 2 h 21"/>
                <a:gd name="T8" fmla="*/ 20 w 22"/>
                <a:gd name="T9" fmla="*/ 2 h 21"/>
                <a:gd name="T10" fmla="*/ 20 w 22"/>
                <a:gd name="T11" fmla="*/ 10 h 21"/>
                <a:gd name="T12" fmla="*/ 11 w 22"/>
                <a:gd name="T13" fmla="*/ 19 h 21"/>
                <a:gd name="T14" fmla="*/ 7 w 22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1">
                  <a:moveTo>
                    <a:pt x="7" y="21"/>
                  </a:moveTo>
                  <a:cubicBezTo>
                    <a:pt x="5" y="21"/>
                    <a:pt x="4" y="20"/>
                    <a:pt x="3" y="19"/>
                  </a:cubicBezTo>
                  <a:cubicBezTo>
                    <a:pt x="0" y="17"/>
                    <a:pt x="0" y="13"/>
                    <a:pt x="3" y="1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3" y="0"/>
                    <a:pt x="17" y="0"/>
                    <a:pt x="20" y="2"/>
                  </a:cubicBezTo>
                  <a:cubicBezTo>
                    <a:pt x="22" y="4"/>
                    <a:pt x="22" y="8"/>
                    <a:pt x="20" y="1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20"/>
                    <a:pt x="8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9" name="Freeform 140">
              <a:extLst>
                <a:ext uri="{FF2B5EF4-FFF2-40B4-BE49-F238E27FC236}">
                  <a16:creationId xmlns:a16="http://schemas.microsoft.com/office/drawing/2014/main" id="{F170B2B1-5683-4F34-B759-F26E524DA69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04" y="3176"/>
              <a:ext cx="160" cy="133"/>
            </a:xfrm>
            <a:custGeom>
              <a:avLst/>
              <a:gdLst>
                <a:gd name="T0" fmla="*/ 60 w 108"/>
                <a:gd name="T1" fmla="*/ 90 h 90"/>
                <a:gd name="T2" fmla="*/ 58 w 108"/>
                <a:gd name="T3" fmla="*/ 90 h 90"/>
                <a:gd name="T4" fmla="*/ 54 w 108"/>
                <a:gd name="T5" fmla="*/ 84 h 90"/>
                <a:gd name="T6" fmla="*/ 49 w 108"/>
                <a:gd name="T7" fmla="*/ 90 h 90"/>
                <a:gd name="T8" fmla="*/ 42 w 108"/>
                <a:gd name="T9" fmla="*/ 85 h 90"/>
                <a:gd name="T10" fmla="*/ 30 w 108"/>
                <a:gd name="T11" fmla="*/ 36 h 90"/>
                <a:gd name="T12" fmla="*/ 18 w 108"/>
                <a:gd name="T13" fmla="*/ 36 h 90"/>
                <a:gd name="T14" fmla="*/ 0 w 108"/>
                <a:gd name="T15" fmla="*/ 18 h 90"/>
                <a:gd name="T16" fmla="*/ 18 w 108"/>
                <a:gd name="T17" fmla="*/ 0 h 90"/>
                <a:gd name="T18" fmla="*/ 38 w 108"/>
                <a:gd name="T19" fmla="*/ 16 h 90"/>
                <a:gd name="T20" fmla="*/ 40 w 108"/>
                <a:gd name="T21" fmla="*/ 24 h 90"/>
                <a:gd name="T22" fmla="*/ 67 w 108"/>
                <a:gd name="T23" fmla="*/ 24 h 90"/>
                <a:gd name="T24" fmla="*/ 69 w 108"/>
                <a:gd name="T25" fmla="*/ 16 h 90"/>
                <a:gd name="T26" fmla="*/ 90 w 108"/>
                <a:gd name="T27" fmla="*/ 0 h 90"/>
                <a:gd name="T28" fmla="*/ 108 w 108"/>
                <a:gd name="T29" fmla="*/ 18 h 90"/>
                <a:gd name="T30" fmla="*/ 90 w 108"/>
                <a:gd name="T31" fmla="*/ 36 h 90"/>
                <a:gd name="T32" fmla="*/ 77 w 108"/>
                <a:gd name="T33" fmla="*/ 36 h 90"/>
                <a:gd name="T34" fmla="*/ 65 w 108"/>
                <a:gd name="T35" fmla="*/ 85 h 90"/>
                <a:gd name="T36" fmla="*/ 60 w 108"/>
                <a:gd name="T37" fmla="*/ 90 h 90"/>
                <a:gd name="T38" fmla="*/ 43 w 108"/>
                <a:gd name="T39" fmla="*/ 36 h 90"/>
                <a:gd name="T40" fmla="*/ 53 w 108"/>
                <a:gd name="T41" fmla="*/ 82 h 90"/>
                <a:gd name="T42" fmla="*/ 54 w 108"/>
                <a:gd name="T43" fmla="*/ 84 h 90"/>
                <a:gd name="T44" fmla="*/ 54 w 108"/>
                <a:gd name="T45" fmla="*/ 82 h 90"/>
                <a:gd name="T46" fmla="*/ 65 w 108"/>
                <a:gd name="T47" fmla="*/ 36 h 90"/>
                <a:gd name="T48" fmla="*/ 43 w 108"/>
                <a:gd name="T49" fmla="*/ 36 h 90"/>
                <a:gd name="T50" fmla="*/ 80 w 108"/>
                <a:gd name="T51" fmla="*/ 24 h 90"/>
                <a:gd name="T52" fmla="*/ 90 w 108"/>
                <a:gd name="T53" fmla="*/ 24 h 90"/>
                <a:gd name="T54" fmla="*/ 96 w 108"/>
                <a:gd name="T55" fmla="*/ 18 h 90"/>
                <a:gd name="T56" fmla="*/ 90 w 108"/>
                <a:gd name="T57" fmla="*/ 12 h 90"/>
                <a:gd name="T58" fmla="*/ 81 w 108"/>
                <a:gd name="T59" fmla="*/ 19 h 90"/>
                <a:gd name="T60" fmla="*/ 80 w 108"/>
                <a:gd name="T61" fmla="*/ 24 h 90"/>
                <a:gd name="T62" fmla="*/ 18 w 108"/>
                <a:gd name="T63" fmla="*/ 12 h 90"/>
                <a:gd name="T64" fmla="*/ 12 w 108"/>
                <a:gd name="T65" fmla="*/ 18 h 90"/>
                <a:gd name="T66" fmla="*/ 18 w 108"/>
                <a:gd name="T67" fmla="*/ 24 h 90"/>
                <a:gd name="T68" fmla="*/ 28 w 108"/>
                <a:gd name="T69" fmla="*/ 24 h 90"/>
                <a:gd name="T70" fmla="*/ 26 w 108"/>
                <a:gd name="T71" fmla="*/ 19 h 90"/>
                <a:gd name="T72" fmla="*/ 18 w 108"/>
                <a:gd name="T73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8" h="90">
                  <a:moveTo>
                    <a:pt x="60" y="90"/>
                  </a:moveTo>
                  <a:cubicBezTo>
                    <a:pt x="59" y="90"/>
                    <a:pt x="59" y="90"/>
                    <a:pt x="58" y="90"/>
                  </a:cubicBezTo>
                  <a:cubicBezTo>
                    <a:pt x="56" y="89"/>
                    <a:pt x="54" y="87"/>
                    <a:pt x="54" y="84"/>
                  </a:cubicBezTo>
                  <a:cubicBezTo>
                    <a:pt x="54" y="87"/>
                    <a:pt x="52" y="89"/>
                    <a:pt x="49" y="90"/>
                  </a:cubicBezTo>
                  <a:cubicBezTo>
                    <a:pt x="46" y="90"/>
                    <a:pt x="43" y="88"/>
                    <a:pt x="42" y="8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36"/>
                    <a:pt x="0" y="28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7"/>
                    <a:pt x="38" y="16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1" y="7"/>
                    <a:pt x="80" y="0"/>
                    <a:pt x="90" y="0"/>
                  </a:cubicBezTo>
                  <a:cubicBezTo>
                    <a:pt x="100" y="0"/>
                    <a:pt x="108" y="8"/>
                    <a:pt x="108" y="18"/>
                  </a:cubicBezTo>
                  <a:cubicBezTo>
                    <a:pt x="108" y="28"/>
                    <a:pt x="100" y="36"/>
                    <a:pt x="90" y="36"/>
                  </a:cubicBezTo>
                  <a:cubicBezTo>
                    <a:pt x="77" y="36"/>
                    <a:pt x="77" y="36"/>
                    <a:pt x="77" y="36"/>
                  </a:cubicBezTo>
                  <a:cubicBezTo>
                    <a:pt x="65" y="85"/>
                    <a:pt x="65" y="85"/>
                    <a:pt x="65" y="85"/>
                  </a:cubicBezTo>
                  <a:cubicBezTo>
                    <a:pt x="65" y="88"/>
                    <a:pt x="62" y="90"/>
                    <a:pt x="60" y="90"/>
                  </a:cubicBezTo>
                  <a:close/>
                  <a:moveTo>
                    <a:pt x="43" y="36"/>
                  </a:moveTo>
                  <a:cubicBezTo>
                    <a:pt x="53" y="82"/>
                    <a:pt x="53" y="82"/>
                    <a:pt x="53" y="82"/>
                  </a:cubicBezTo>
                  <a:cubicBezTo>
                    <a:pt x="54" y="83"/>
                    <a:pt x="54" y="83"/>
                    <a:pt x="54" y="84"/>
                  </a:cubicBezTo>
                  <a:cubicBezTo>
                    <a:pt x="54" y="83"/>
                    <a:pt x="54" y="83"/>
                    <a:pt x="54" y="82"/>
                  </a:cubicBezTo>
                  <a:cubicBezTo>
                    <a:pt x="65" y="36"/>
                    <a:pt x="65" y="36"/>
                    <a:pt x="65" y="36"/>
                  </a:cubicBezTo>
                  <a:lnTo>
                    <a:pt x="43" y="36"/>
                  </a:lnTo>
                  <a:close/>
                  <a:moveTo>
                    <a:pt x="80" y="24"/>
                  </a:moveTo>
                  <a:cubicBezTo>
                    <a:pt x="90" y="24"/>
                    <a:pt x="90" y="24"/>
                    <a:pt x="90" y="24"/>
                  </a:cubicBezTo>
                  <a:cubicBezTo>
                    <a:pt x="93" y="24"/>
                    <a:pt x="96" y="21"/>
                    <a:pt x="96" y="18"/>
                  </a:cubicBezTo>
                  <a:cubicBezTo>
                    <a:pt x="96" y="15"/>
                    <a:pt x="93" y="12"/>
                    <a:pt x="90" y="12"/>
                  </a:cubicBezTo>
                  <a:cubicBezTo>
                    <a:pt x="85" y="12"/>
                    <a:pt x="82" y="15"/>
                    <a:pt x="81" y="19"/>
                  </a:cubicBezTo>
                  <a:lnTo>
                    <a:pt x="80" y="24"/>
                  </a:lnTo>
                  <a:close/>
                  <a:moveTo>
                    <a:pt x="18" y="12"/>
                  </a:moveTo>
                  <a:cubicBezTo>
                    <a:pt x="14" y="12"/>
                    <a:pt x="12" y="15"/>
                    <a:pt x="12" y="18"/>
                  </a:cubicBezTo>
                  <a:cubicBezTo>
                    <a:pt x="12" y="21"/>
                    <a:pt x="14" y="24"/>
                    <a:pt x="18" y="24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5"/>
                    <a:pt x="22" y="12"/>
                    <a:pt x="1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01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B97C4F6-B16D-4E57-899C-88CBDC7E8ACC}"/>
              </a:ext>
            </a:extLst>
          </p:cNvPr>
          <p:cNvSpPr txBox="1"/>
          <p:nvPr/>
        </p:nvSpPr>
        <p:spPr>
          <a:xfrm>
            <a:off x="226648" y="24714"/>
            <a:ext cx="8151236" cy="517004"/>
          </a:xfrm>
          <a:prstGeom prst="rect">
            <a:avLst/>
          </a:prstGeom>
          <a:noFill/>
        </p:spPr>
        <p:txBody>
          <a:bodyPr wrap="square" lIns="48000" tIns="48000" rIns="48000" bIns="48000" rtlCol="0"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Ecosystem partner identification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D85FA53-7D25-4AF8-A71C-68E4A3AA9788}"/>
              </a:ext>
            </a:extLst>
          </p:cNvPr>
          <p:cNvSpPr/>
          <p:nvPr/>
        </p:nvSpPr>
        <p:spPr>
          <a:xfrm>
            <a:off x="4234474" y="556425"/>
            <a:ext cx="3731857" cy="570331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0" tIns="60960" rIns="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List key areas / activities where you would need support from external partners, reflecting on your capability and technology assessment.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C775DD-25F0-4CA8-A7A5-255DE3CDEFAE}"/>
              </a:ext>
            </a:extLst>
          </p:cNvPr>
          <p:cNvSpPr/>
          <p:nvPr/>
        </p:nvSpPr>
        <p:spPr>
          <a:xfrm>
            <a:off x="4234474" y="1176491"/>
            <a:ext cx="3731857" cy="481009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48000" tIns="60960" rIns="4800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7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e.g. product/solution design, raw material supply, waste management, recycling, taking back products at end-of-life, data collection &amp; analysis, technology implementation, etc </a:t>
            </a:r>
          </a:p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0DA288D5-3090-402C-8D79-8EB4228B4499}"/>
              </a:ext>
            </a:extLst>
          </p:cNvPr>
          <p:cNvSpPr/>
          <p:nvPr/>
        </p:nvSpPr>
        <p:spPr>
          <a:xfrm>
            <a:off x="2226159" y="641416"/>
            <a:ext cx="1913476" cy="646893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0" tIns="60960" rIns="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(2a) List </a:t>
            </a:r>
            <a:r>
              <a:rPr kumimoji="0" lang="en-GB" sz="106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existing</a:t>
            </a:r>
            <a:r>
              <a:rPr kumimoji="0" lang="en-GB" sz="10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partners that could support with the identified areas / activities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7460940-1D0A-4B35-A126-30A1B56A1379}"/>
              </a:ext>
            </a:extLst>
          </p:cNvPr>
          <p:cNvSpPr/>
          <p:nvPr/>
        </p:nvSpPr>
        <p:spPr>
          <a:xfrm>
            <a:off x="2226159" y="1417741"/>
            <a:ext cx="1913476" cy="456884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48000" tIns="60960" rIns="4800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3A73A7A2-6253-43C0-BBF8-7F74F806C29B}"/>
              </a:ext>
            </a:extLst>
          </p:cNvPr>
          <p:cNvSpPr/>
          <p:nvPr/>
        </p:nvSpPr>
        <p:spPr>
          <a:xfrm>
            <a:off x="8052366" y="637597"/>
            <a:ext cx="1913476" cy="675427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0" tIns="60960" rIns="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(2b) List </a:t>
            </a:r>
            <a:r>
              <a:rPr kumimoji="0" lang="en-GB" sz="106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kumimoji="0" lang="en-GB" sz="10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partners that could support with the identified areas / activities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31C4FE1D-6590-450B-B440-8EA2D1F2907E}"/>
              </a:ext>
            </a:extLst>
          </p:cNvPr>
          <p:cNvSpPr/>
          <p:nvPr/>
        </p:nvSpPr>
        <p:spPr>
          <a:xfrm>
            <a:off x="10051878" y="782737"/>
            <a:ext cx="1913476" cy="675427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0" tIns="60960" rIns="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(3b) What activities are required to establish a partnership with the identified new partners?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A2CD055-CAD3-4B96-ADCB-777B72FB97AD}"/>
              </a:ext>
            </a:extLst>
          </p:cNvPr>
          <p:cNvSpPr/>
          <p:nvPr/>
        </p:nvSpPr>
        <p:spPr>
          <a:xfrm>
            <a:off x="8052366" y="1417741"/>
            <a:ext cx="1913476" cy="456884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48000" tIns="60960" rIns="4800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48D17D64-FBA3-4DF0-85E9-399BAC46F51F}"/>
              </a:ext>
            </a:extLst>
          </p:cNvPr>
          <p:cNvSpPr/>
          <p:nvPr/>
        </p:nvSpPr>
        <p:spPr>
          <a:xfrm>
            <a:off x="226647" y="765804"/>
            <a:ext cx="1913476" cy="675427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0" tIns="60960" rIns="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(3a) What activities are required to get support from the current partners?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3B679A8-8616-4093-9642-6D683D4333AA}"/>
              </a:ext>
            </a:extLst>
          </p:cNvPr>
          <p:cNvSpPr/>
          <p:nvPr/>
        </p:nvSpPr>
        <p:spPr>
          <a:xfrm>
            <a:off x="10051878" y="1509184"/>
            <a:ext cx="1913476" cy="44774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48000" tIns="60960" rIns="4800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6A14883-2C2C-425D-A2EA-E9E2872C4850}"/>
              </a:ext>
            </a:extLst>
          </p:cNvPr>
          <p:cNvSpPr/>
          <p:nvPr/>
        </p:nvSpPr>
        <p:spPr>
          <a:xfrm>
            <a:off x="226647" y="1509184"/>
            <a:ext cx="1913476" cy="44774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48000" tIns="60960" rIns="4800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4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57744A-BF03-46BD-BB77-852742E805AE}"/>
              </a:ext>
            </a:extLst>
          </p:cNvPr>
          <p:cNvSpPr/>
          <p:nvPr/>
        </p:nvSpPr>
        <p:spPr>
          <a:xfrm>
            <a:off x="226648" y="6047278"/>
            <a:ext cx="11738705" cy="328247"/>
          </a:xfrm>
          <a:prstGeom prst="rect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67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Tip: </a:t>
            </a:r>
            <a:r>
              <a:rPr kumimoji="0" lang="en-GB" sz="1067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 about partners both upstream and downstream in your value chain (i.e. suppliers &amp; companies interacting with your customers)</a:t>
            </a:r>
            <a:endParaRPr kumimoji="0" lang="en-GB" sz="1067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1850427-4208-42A0-BA92-3B23AAC3F9D9}"/>
              </a:ext>
            </a:extLst>
          </p:cNvPr>
          <p:cNvCxnSpPr/>
          <p:nvPr/>
        </p:nvCxnSpPr>
        <p:spPr>
          <a:xfrm>
            <a:off x="4372401" y="1730245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8282852-0550-4D55-9290-ACBC3C12191C}"/>
              </a:ext>
            </a:extLst>
          </p:cNvPr>
          <p:cNvCxnSpPr/>
          <p:nvPr/>
        </p:nvCxnSpPr>
        <p:spPr>
          <a:xfrm>
            <a:off x="4372401" y="1975281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40D4FBC5-C1DA-4D6D-B2C1-B4A4AB43F83C}"/>
              </a:ext>
            </a:extLst>
          </p:cNvPr>
          <p:cNvCxnSpPr/>
          <p:nvPr/>
        </p:nvCxnSpPr>
        <p:spPr>
          <a:xfrm>
            <a:off x="4372401" y="2220317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436376BB-7C4E-4427-9A7E-A997B5D19538}"/>
              </a:ext>
            </a:extLst>
          </p:cNvPr>
          <p:cNvCxnSpPr/>
          <p:nvPr/>
        </p:nvCxnSpPr>
        <p:spPr>
          <a:xfrm>
            <a:off x="4372401" y="2465353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88C1723-1EAB-47B9-87C1-791D93184A7A}"/>
              </a:ext>
            </a:extLst>
          </p:cNvPr>
          <p:cNvCxnSpPr/>
          <p:nvPr/>
        </p:nvCxnSpPr>
        <p:spPr>
          <a:xfrm>
            <a:off x="4372401" y="2710389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7825FBA-0B31-4C37-BF7B-A792D6475489}"/>
              </a:ext>
            </a:extLst>
          </p:cNvPr>
          <p:cNvCxnSpPr/>
          <p:nvPr/>
        </p:nvCxnSpPr>
        <p:spPr>
          <a:xfrm>
            <a:off x="4372401" y="2955425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CFEFB1AB-B8D7-486B-B126-CA6CE1B93A19}"/>
              </a:ext>
            </a:extLst>
          </p:cNvPr>
          <p:cNvCxnSpPr/>
          <p:nvPr/>
        </p:nvCxnSpPr>
        <p:spPr>
          <a:xfrm>
            <a:off x="4372401" y="3200461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97868BB5-01D7-4DA1-9CFD-EDD179993ED3}"/>
              </a:ext>
            </a:extLst>
          </p:cNvPr>
          <p:cNvCxnSpPr/>
          <p:nvPr/>
        </p:nvCxnSpPr>
        <p:spPr>
          <a:xfrm>
            <a:off x="4372401" y="3445497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59C7E64E-4E01-4B71-8E50-4F6F5F49A89D}"/>
              </a:ext>
            </a:extLst>
          </p:cNvPr>
          <p:cNvCxnSpPr/>
          <p:nvPr/>
        </p:nvCxnSpPr>
        <p:spPr>
          <a:xfrm>
            <a:off x="4372401" y="3690533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BBE590B4-54B9-4799-9A8E-AD95FDBE1DE5}"/>
              </a:ext>
            </a:extLst>
          </p:cNvPr>
          <p:cNvCxnSpPr/>
          <p:nvPr/>
        </p:nvCxnSpPr>
        <p:spPr>
          <a:xfrm>
            <a:off x="4372401" y="3935569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92260F8-CFE8-4458-B3BA-CD265D033020}"/>
              </a:ext>
            </a:extLst>
          </p:cNvPr>
          <p:cNvCxnSpPr/>
          <p:nvPr/>
        </p:nvCxnSpPr>
        <p:spPr>
          <a:xfrm>
            <a:off x="4372401" y="4180605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B562A64C-E259-4BD5-8D03-A8E1255AB2F0}"/>
              </a:ext>
            </a:extLst>
          </p:cNvPr>
          <p:cNvCxnSpPr/>
          <p:nvPr/>
        </p:nvCxnSpPr>
        <p:spPr>
          <a:xfrm>
            <a:off x="4372401" y="4425641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3257A49C-1825-4B39-B9AF-ACCF01D49D8D}"/>
              </a:ext>
            </a:extLst>
          </p:cNvPr>
          <p:cNvCxnSpPr/>
          <p:nvPr/>
        </p:nvCxnSpPr>
        <p:spPr>
          <a:xfrm>
            <a:off x="4372401" y="4670677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4B907122-4E14-483B-8C13-8D5E5CBAFAE7}"/>
              </a:ext>
            </a:extLst>
          </p:cNvPr>
          <p:cNvCxnSpPr/>
          <p:nvPr/>
        </p:nvCxnSpPr>
        <p:spPr>
          <a:xfrm>
            <a:off x="4372401" y="4915713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1B0A4DB-BA2A-48E8-BD89-35F343CABFAD}"/>
              </a:ext>
            </a:extLst>
          </p:cNvPr>
          <p:cNvCxnSpPr/>
          <p:nvPr/>
        </p:nvCxnSpPr>
        <p:spPr>
          <a:xfrm>
            <a:off x="4372401" y="5160749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43D035AA-0D9F-47D6-8D31-15F4FA1A6BB6}"/>
              </a:ext>
            </a:extLst>
          </p:cNvPr>
          <p:cNvCxnSpPr/>
          <p:nvPr/>
        </p:nvCxnSpPr>
        <p:spPr>
          <a:xfrm>
            <a:off x="4372401" y="5405785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E4103656-A7E8-404B-8C3F-32C2EDACE8C0}"/>
              </a:ext>
            </a:extLst>
          </p:cNvPr>
          <p:cNvCxnSpPr/>
          <p:nvPr/>
        </p:nvCxnSpPr>
        <p:spPr>
          <a:xfrm>
            <a:off x="4372401" y="5650821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9C11796E-7BCD-4961-B03F-A362DA27188A}"/>
              </a:ext>
            </a:extLst>
          </p:cNvPr>
          <p:cNvCxnSpPr/>
          <p:nvPr/>
        </p:nvCxnSpPr>
        <p:spPr>
          <a:xfrm>
            <a:off x="4372401" y="5887600"/>
            <a:ext cx="3456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CD6F5499-9F33-42B8-A5A3-52F4D6B1CA6D}"/>
              </a:ext>
            </a:extLst>
          </p:cNvPr>
          <p:cNvCxnSpPr/>
          <p:nvPr/>
        </p:nvCxnSpPr>
        <p:spPr>
          <a:xfrm>
            <a:off x="8145103" y="173024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F7ECDC5E-E6E1-4710-B38D-0C3CB0181928}"/>
              </a:ext>
            </a:extLst>
          </p:cNvPr>
          <p:cNvCxnSpPr/>
          <p:nvPr/>
        </p:nvCxnSpPr>
        <p:spPr>
          <a:xfrm>
            <a:off x="8145103" y="197528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869DCCEC-4A4E-432B-B30D-DDCCAE05E12A}"/>
              </a:ext>
            </a:extLst>
          </p:cNvPr>
          <p:cNvCxnSpPr/>
          <p:nvPr/>
        </p:nvCxnSpPr>
        <p:spPr>
          <a:xfrm>
            <a:off x="8145103" y="222031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1BDEE633-30FA-4B41-9A83-A85477EA68F3}"/>
              </a:ext>
            </a:extLst>
          </p:cNvPr>
          <p:cNvCxnSpPr/>
          <p:nvPr/>
        </p:nvCxnSpPr>
        <p:spPr>
          <a:xfrm>
            <a:off x="8145103" y="246535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8E7C0940-9CF9-4A57-8A56-BF52DF7695C4}"/>
              </a:ext>
            </a:extLst>
          </p:cNvPr>
          <p:cNvCxnSpPr/>
          <p:nvPr/>
        </p:nvCxnSpPr>
        <p:spPr>
          <a:xfrm>
            <a:off x="8145103" y="271038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F6A0939D-8A25-454E-9205-20E6AD95376E}"/>
              </a:ext>
            </a:extLst>
          </p:cNvPr>
          <p:cNvCxnSpPr/>
          <p:nvPr/>
        </p:nvCxnSpPr>
        <p:spPr>
          <a:xfrm>
            <a:off x="8145103" y="295542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014DB1A2-3286-40C9-88EB-FDBB5358BCDA}"/>
              </a:ext>
            </a:extLst>
          </p:cNvPr>
          <p:cNvCxnSpPr/>
          <p:nvPr/>
        </p:nvCxnSpPr>
        <p:spPr>
          <a:xfrm>
            <a:off x="8145103" y="320046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5603320-1DF6-47AD-A76E-A68461C73604}"/>
              </a:ext>
            </a:extLst>
          </p:cNvPr>
          <p:cNvCxnSpPr/>
          <p:nvPr/>
        </p:nvCxnSpPr>
        <p:spPr>
          <a:xfrm>
            <a:off x="8145103" y="344549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FBC0A653-1820-41FA-AA53-AC4C1C014E86}"/>
              </a:ext>
            </a:extLst>
          </p:cNvPr>
          <p:cNvCxnSpPr/>
          <p:nvPr/>
        </p:nvCxnSpPr>
        <p:spPr>
          <a:xfrm>
            <a:off x="8145103" y="369053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F78F6E52-9571-4637-9C31-233E04549141}"/>
              </a:ext>
            </a:extLst>
          </p:cNvPr>
          <p:cNvCxnSpPr/>
          <p:nvPr/>
        </p:nvCxnSpPr>
        <p:spPr>
          <a:xfrm>
            <a:off x="8145103" y="393556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795A7190-7CDB-449C-984D-B789C8B99E6A}"/>
              </a:ext>
            </a:extLst>
          </p:cNvPr>
          <p:cNvCxnSpPr/>
          <p:nvPr/>
        </p:nvCxnSpPr>
        <p:spPr>
          <a:xfrm>
            <a:off x="8145103" y="418060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3ED721-21AA-4000-BBB0-A1A0805BD46E}"/>
              </a:ext>
            </a:extLst>
          </p:cNvPr>
          <p:cNvCxnSpPr/>
          <p:nvPr/>
        </p:nvCxnSpPr>
        <p:spPr>
          <a:xfrm>
            <a:off x="8145103" y="442564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D2FF6369-AA08-4DD1-A1B4-8D916AA28C11}"/>
              </a:ext>
            </a:extLst>
          </p:cNvPr>
          <p:cNvCxnSpPr/>
          <p:nvPr/>
        </p:nvCxnSpPr>
        <p:spPr>
          <a:xfrm>
            <a:off x="8145103" y="467067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2B3AF75B-E097-4CC5-AD67-A6C7DA371DF9}"/>
              </a:ext>
            </a:extLst>
          </p:cNvPr>
          <p:cNvCxnSpPr/>
          <p:nvPr/>
        </p:nvCxnSpPr>
        <p:spPr>
          <a:xfrm>
            <a:off x="8145103" y="491571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7ADA59FF-934C-45D9-898F-DD45D1CC61BC}"/>
              </a:ext>
            </a:extLst>
          </p:cNvPr>
          <p:cNvCxnSpPr/>
          <p:nvPr/>
        </p:nvCxnSpPr>
        <p:spPr>
          <a:xfrm>
            <a:off x="8145103" y="516074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764D5A9E-E7C8-43AD-81AB-4BBE52087A1D}"/>
              </a:ext>
            </a:extLst>
          </p:cNvPr>
          <p:cNvCxnSpPr/>
          <p:nvPr/>
        </p:nvCxnSpPr>
        <p:spPr>
          <a:xfrm>
            <a:off x="8145103" y="540578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CA85470A-B674-4CA5-98C0-8338504A731D}"/>
              </a:ext>
            </a:extLst>
          </p:cNvPr>
          <p:cNvCxnSpPr/>
          <p:nvPr/>
        </p:nvCxnSpPr>
        <p:spPr>
          <a:xfrm>
            <a:off x="8145103" y="565082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BBAD86F8-7F2C-4D92-8929-3104631CD40B}"/>
              </a:ext>
            </a:extLst>
          </p:cNvPr>
          <p:cNvCxnSpPr/>
          <p:nvPr/>
        </p:nvCxnSpPr>
        <p:spPr>
          <a:xfrm>
            <a:off x="8145103" y="5887600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00D398EC-5BB1-41FE-895A-DE88AD8308BE}"/>
              </a:ext>
            </a:extLst>
          </p:cNvPr>
          <p:cNvCxnSpPr/>
          <p:nvPr/>
        </p:nvCxnSpPr>
        <p:spPr>
          <a:xfrm>
            <a:off x="10144615" y="173024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18A2D71-1463-4C12-869A-0C35C87E0166}"/>
              </a:ext>
            </a:extLst>
          </p:cNvPr>
          <p:cNvCxnSpPr/>
          <p:nvPr/>
        </p:nvCxnSpPr>
        <p:spPr>
          <a:xfrm>
            <a:off x="10144615" y="197528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BAE12F05-701C-4A06-8FE1-6787D27C8950}"/>
              </a:ext>
            </a:extLst>
          </p:cNvPr>
          <p:cNvCxnSpPr/>
          <p:nvPr/>
        </p:nvCxnSpPr>
        <p:spPr>
          <a:xfrm>
            <a:off x="10144615" y="222031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232E4E26-4FA7-485D-B722-5C00C0ABD0FB}"/>
              </a:ext>
            </a:extLst>
          </p:cNvPr>
          <p:cNvCxnSpPr/>
          <p:nvPr/>
        </p:nvCxnSpPr>
        <p:spPr>
          <a:xfrm>
            <a:off x="10144615" y="246535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A9B85E1F-F41E-4DB3-9AF0-A0E6FCDDAA43}"/>
              </a:ext>
            </a:extLst>
          </p:cNvPr>
          <p:cNvCxnSpPr/>
          <p:nvPr/>
        </p:nvCxnSpPr>
        <p:spPr>
          <a:xfrm>
            <a:off x="10144615" y="271038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A02EC793-AD4A-49AD-83E3-93315FDFFC7D}"/>
              </a:ext>
            </a:extLst>
          </p:cNvPr>
          <p:cNvCxnSpPr/>
          <p:nvPr/>
        </p:nvCxnSpPr>
        <p:spPr>
          <a:xfrm>
            <a:off x="10144615" y="295542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66BF0A24-AF60-4974-978D-0590F1E106BE}"/>
              </a:ext>
            </a:extLst>
          </p:cNvPr>
          <p:cNvCxnSpPr/>
          <p:nvPr/>
        </p:nvCxnSpPr>
        <p:spPr>
          <a:xfrm>
            <a:off x="10144615" y="320046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3F4B1865-5EB8-4B31-8EB5-D3AD86BE390E}"/>
              </a:ext>
            </a:extLst>
          </p:cNvPr>
          <p:cNvCxnSpPr/>
          <p:nvPr/>
        </p:nvCxnSpPr>
        <p:spPr>
          <a:xfrm>
            <a:off x="10144615" y="344549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08BE6CDA-524C-4EEB-8AA6-673572DF88B9}"/>
              </a:ext>
            </a:extLst>
          </p:cNvPr>
          <p:cNvCxnSpPr/>
          <p:nvPr/>
        </p:nvCxnSpPr>
        <p:spPr>
          <a:xfrm>
            <a:off x="10144615" y="369053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979037C-6E7A-4004-B107-C83DE8F29D82}"/>
              </a:ext>
            </a:extLst>
          </p:cNvPr>
          <p:cNvCxnSpPr/>
          <p:nvPr/>
        </p:nvCxnSpPr>
        <p:spPr>
          <a:xfrm>
            <a:off x="10144615" y="393556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ADDA0CDC-7675-40C2-AFA3-8A830C6D6AFB}"/>
              </a:ext>
            </a:extLst>
          </p:cNvPr>
          <p:cNvCxnSpPr/>
          <p:nvPr/>
        </p:nvCxnSpPr>
        <p:spPr>
          <a:xfrm>
            <a:off x="10144615" y="418060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C266052C-5070-4EB7-8320-E3B4F63A20BB}"/>
              </a:ext>
            </a:extLst>
          </p:cNvPr>
          <p:cNvCxnSpPr/>
          <p:nvPr/>
        </p:nvCxnSpPr>
        <p:spPr>
          <a:xfrm>
            <a:off x="10144615" y="442564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59BD8E2C-5826-4664-B8B3-4DC16E194137}"/>
              </a:ext>
            </a:extLst>
          </p:cNvPr>
          <p:cNvCxnSpPr/>
          <p:nvPr/>
        </p:nvCxnSpPr>
        <p:spPr>
          <a:xfrm>
            <a:off x="10144615" y="467067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1CBC932D-D31F-4C08-BB9B-5BAE5A73E034}"/>
              </a:ext>
            </a:extLst>
          </p:cNvPr>
          <p:cNvCxnSpPr/>
          <p:nvPr/>
        </p:nvCxnSpPr>
        <p:spPr>
          <a:xfrm>
            <a:off x="10144615" y="491571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2755BD1-C009-425A-A748-30172ABCF667}"/>
              </a:ext>
            </a:extLst>
          </p:cNvPr>
          <p:cNvCxnSpPr/>
          <p:nvPr/>
        </p:nvCxnSpPr>
        <p:spPr>
          <a:xfrm>
            <a:off x="10144615" y="516074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78D0B91D-A90F-4897-AA65-10FA46C84747}"/>
              </a:ext>
            </a:extLst>
          </p:cNvPr>
          <p:cNvCxnSpPr/>
          <p:nvPr/>
        </p:nvCxnSpPr>
        <p:spPr>
          <a:xfrm>
            <a:off x="10144615" y="540578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4CA73ACA-ADA1-4AFC-97C8-A02175FAB022}"/>
              </a:ext>
            </a:extLst>
          </p:cNvPr>
          <p:cNvCxnSpPr/>
          <p:nvPr/>
        </p:nvCxnSpPr>
        <p:spPr>
          <a:xfrm>
            <a:off x="10144615" y="565082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800F6710-C45D-416D-852F-E91298576FB9}"/>
              </a:ext>
            </a:extLst>
          </p:cNvPr>
          <p:cNvCxnSpPr/>
          <p:nvPr/>
        </p:nvCxnSpPr>
        <p:spPr>
          <a:xfrm>
            <a:off x="10144615" y="5887600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8BDB48D8-63A8-42A6-8A05-3BF9D7EF0525}"/>
              </a:ext>
            </a:extLst>
          </p:cNvPr>
          <p:cNvCxnSpPr/>
          <p:nvPr/>
        </p:nvCxnSpPr>
        <p:spPr>
          <a:xfrm>
            <a:off x="2318896" y="173024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430039F9-AE43-4FE4-8D85-27684B505340}"/>
              </a:ext>
            </a:extLst>
          </p:cNvPr>
          <p:cNvCxnSpPr/>
          <p:nvPr/>
        </p:nvCxnSpPr>
        <p:spPr>
          <a:xfrm>
            <a:off x="2318896" y="197528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D0EAC5B5-07D1-4E38-B48E-655E7A5FEDD7}"/>
              </a:ext>
            </a:extLst>
          </p:cNvPr>
          <p:cNvCxnSpPr/>
          <p:nvPr/>
        </p:nvCxnSpPr>
        <p:spPr>
          <a:xfrm>
            <a:off x="2318896" y="222031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CF66CE8A-6396-498D-9F5E-661B18A3B93C}"/>
              </a:ext>
            </a:extLst>
          </p:cNvPr>
          <p:cNvCxnSpPr/>
          <p:nvPr/>
        </p:nvCxnSpPr>
        <p:spPr>
          <a:xfrm>
            <a:off x="2318896" y="246535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BCF85BC-0622-456E-9750-3BBAA4E75919}"/>
              </a:ext>
            </a:extLst>
          </p:cNvPr>
          <p:cNvCxnSpPr/>
          <p:nvPr/>
        </p:nvCxnSpPr>
        <p:spPr>
          <a:xfrm>
            <a:off x="2318896" y="271038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46577654-4BD1-4770-9542-0EED7ADB37D5}"/>
              </a:ext>
            </a:extLst>
          </p:cNvPr>
          <p:cNvCxnSpPr/>
          <p:nvPr/>
        </p:nvCxnSpPr>
        <p:spPr>
          <a:xfrm>
            <a:off x="2318896" y="295542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7539DA62-D1CE-4C5E-A6EF-5A722D580270}"/>
              </a:ext>
            </a:extLst>
          </p:cNvPr>
          <p:cNvCxnSpPr/>
          <p:nvPr/>
        </p:nvCxnSpPr>
        <p:spPr>
          <a:xfrm>
            <a:off x="2318896" y="320046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36880605-A044-41AC-A234-281B15AB4488}"/>
              </a:ext>
            </a:extLst>
          </p:cNvPr>
          <p:cNvCxnSpPr/>
          <p:nvPr/>
        </p:nvCxnSpPr>
        <p:spPr>
          <a:xfrm>
            <a:off x="2318896" y="344549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773CA6C4-D221-4486-B8DB-EDC80EA95559}"/>
              </a:ext>
            </a:extLst>
          </p:cNvPr>
          <p:cNvCxnSpPr/>
          <p:nvPr/>
        </p:nvCxnSpPr>
        <p:spPr>
          <a:xfrm>
            <a:off x="2318896" y="369053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EEE80DDE-E0E9-400C-9BAC-FA49FA57F6E4}"/>
              </a:ext>
            </a:extLst>
          </p:cNvPr>
          <p:cNvCxnSpPr/>
          <p:nvPr/>
        </p:nvCxnSpPr>
        <p:spPr>
          <a:xfrm>
            <a:off x="2318896" y="393556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70BA76-055D-4456-B927-080917E6111B}"/>
              </a:ext>
            </a:extLst>
          </p:cNvPr>
          <p:cNvCxnSpPr/>
          <p:nvPr/>
        </p:nvCxnSpPr>
        <p:spPr>
          <a:xfrm>
            <a:off x="2318896" y="418060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68C14598-ACFA-4A57-A0BC-103DA733740D}"/>
              </a:ext>
            </a:extLst>
          </p:cNvPr>
          <p:cNvCxnSpPr/>
          <p:nvPr/>
        </p:nvCxnSpPr>
        <p:spPr>
          <a:xfrm>
            <a:off x="2318896" y="442564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136B2667-1F15-4359-83BA-A0012E20FE88}"/>
              </a:ext>
            </a:extLst>
          </p:cNvPr>
          <p:cNvCxnSpPr/>
          <p:nvPr/>
        </p:nvCxnSpPr>
        <p:spPr>
          <a:xfrm>
            <a:off x="2318896" y="467067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8F59997-DEB5-47AF-ABFA-A77AC651F50F}"/>
              </a:ext>
            </a:extLst>
          </p:cNvPr>
          <p:cNvCxnSpPr/>
          <p:nvPr/>
        </p:nvCxnSpPr>
        <p:spPr>
          <a:xfrm>
            <a:off x="2318896" y="491571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0F39F106-FFC1-4C0E-A167-7FEA6CE4AE86}"/>
              </a:ext>
            </a:extLst>
          </p:cNvPr>
          <p:cNvCxnSpPr/>
          <p:nvPr/>
        </p:nvCxnSpPr>
        <p:spPr>
          <a:xfrm>
            <a:off x="2318896" y="516074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4319D651-123E-46D1-8E66-F227CD7E191D}"/>
              </a:ext>
            </a:extLst>
          </p:cNvPr>
          <p:cNvCxnSpPr/>
          <p:nvPr/>
        </p:nvCxnSpPr>
        <p:spPr>
          <a:xfrm>
            <a:off x="2318896" y="540578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261C4CA6-B21D-4088-9842-A856680AA825}"/>
              </a:ext>
            </a:extLst>
          </p:cNvPr>
          <p:cNvCxnSpPr/>
          <p:nvPr/>
        </p:nvCxnSpPr>
        <p:spPr>
          <a:xfrm>
            <a:off x="2318896" y="565082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63BDA351-6C3D-437C-B5A0-2206455F68EE}"/>
              </a:ext>
            </a:extLst>
          </p:cNvPr>
          <p:cNvCxnSpPr/>
          <p:nvPr/>
        </p:nvCxnSpPr>
        <p:spPr>
          <a:xfrm>
            <a:off x="2318896" y="5887600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ABB0F5A1-5D12-4135-8F0C-07C908D07198}"/>
              </a:ext>
            </a:extLst>
          </p:cNvPr>
          <p:cNvCxnSpPr/>
          <p:nvPr/>
        </p:nvCxnSpPr>
        <p:spPr>
          <a:xfrm>
            <a:off x="319384" y="173024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98130EDE-9CCA-43A2-A737-7D2A2C11CCBA}"/>
              </a:ext>
            </a:extLst>
          </p:cNvPr>
          <p:cNvCxnSpPr/>
          <p:nvPr/>
        </p:nvCxnSpPr>
        <p:spPr>
          <a:xfrm>
            <a:off x="319384" y="197528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B5855AFF-13FB-4108-B845-067FA2868208}"/>
              </a:ext>
            </a:extLst>
          </p:cNvPr>
          <p:cNvCxnSpPr/>
          <p:nvPr/>
        </p:nvCxnSpPr>
        <p:spPr>
          <a:xfrm>
            <a:off x="319384" y="222031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8883EBE6-411F-4399-836E-6A28F4D7DBA6}"/>
              </a:ext>
            </a:extLst>
          </p:cNvPr>
          <p:cNvCxnSpPr/>
          <p:nvPr/>
        </p:nvCxnSpPr>
        <p:spPr>
          <a:xfrm>
            <a:off x="319384" y="246535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0726100D-38A5-47B6-AECB-296F697501C1}"/>
              </a:ext>
            </a:extLst>
          </p:cNvPr>
          <p:cNvCxnSpPr/>
          <p:nvPr/>
        </p:nvCxnSpPr>
        <p:spPr>
          <a:xfrm>
            <a:off x="319384" y="271038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1FBE752E-786B-407E-97A4-4B1D47CA0103}"/>
              </a:ext>
            </a:extLst>
          </p:cNvPr>
          <p:cNvCxnSpPr/>
          <p:nvPr/>
        </p:nvCxnSpPr>
        <p:spPr>
          <a:xfrm>
            <a:off x="319384" y="295542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951B533D-AC51-473B-8776-CFCAB5E65F50}"/>
              </a:ext>
            </a:extLst>
          </p:cNvPr>
          <p:cNvCxnSpPr/>
          <p:nvPr/>
        </p:nvCxnSpPr>
        <p:spPr>
          <a:xfrm>
            <a:off x="319384" y="320046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588CBDA3-DB71-49C7-B794-50D6953C8025}"/>
              </a:ext>
            </a:extLst>
          </p:cNvPr>
          <p:cNvCxnSpPr/>
          <p:nvPr/>
        </p:nvCxnSpPr>
        <p:spPr>
          <a:xfrm>
            <a:off x="319384" y="344549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94FD80DA-BA06-462D-A117-2DDD43CEFAAD}"/>
              </a:ext>
            </a:extLst>
          </p:cNvPr>
          <p:cNvCxnSpPr/>
          <p:nvPr/>
        </p:nvCxnSpPr>
        <p:spPr>
          <a:xfrm>
            <a:off x="319384" y="369053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2E6A452D-6835-46BE-BA17-36B279BBF106}"/>
              </a:ext>
            </a:extLst>
          </p:cNvPr>
          <p:cNvCxnSpPr/>
          <p:nvPr/>
        </p:nvCxnSpPr>
        <p:spPr>
          <a:xfrm>
            <a:off x="319384" y="393556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09663A0C-7C91-4515-BC58-ED19506999E5}"/>
              </a:ext>
            </a:extLst>
          </p:cNvPr>
          <p:cNvCxnSpPr/>
          <p:nvPr/>
        </p:nvCxnSpPr>
        <p:spPr>
          <a:xfrm>
            <a:off x="319384" y="418060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0F44A562-AEAB-4929-9ABD-1C730CCA2839}"/>
              </a:ext>
            </a:extLst>
          </p:cNvPr>
          <p:cNvCxnSpPr/>
          <p:nvPr/>
        </p:nvCxnSpPr>
        <p:spPr>
          <a:xfrm>
            <a:off x="319384" y="442564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81D5B46-B0F6-4FC2-B668-46A9B3F86FB3}"/>
              </a:ext>
            </a:extLst>
          </p:cNvPr>
          <p:cNvCxnSpPr/>
          <p:nvPr/>
        </p:nvCxnSpPr>
        <p:spPr>
          <a:xfrm>
            <a:off x="319384" y="4670677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910CC849-4589-4D16-8457-EAD1251B15E9}"/>
              </a:ext>
            </a:extLst>
          </p:cNvPr>
          <p:cNvCxnSpPr/>
          <p:nvPr/>
        </p:nvCxnSpPr>
        <p:spPr>
          <a:xfrm>
            <a:off x="319384" y="4915713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B2EC677A-5240-4B57-BEA1-A8C052C9E44F}"/>
              </a:ext>
            </a:extLst>
          </p:cNvPr>
          <p:cNvCxnSpPr/>
          <p:nvPr/>
        </p:nvCxnSpPr>
        <p:spPr>
          <a:xfrm>
            <a:off x="319384" y="5160749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1EF92C61-980A-44EC-83E3-02DC40C88EF7}"/>
              </a:ext>
            </a:extLst>
          </p:cNvPr>
          <p:cNvCxnSpPr/>
          <p:nvPr/>
        </p:nvCxnSpPr>
        <p:spPr>
          <a:xfrm>
            <a:off x="319384" y="5405785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F822AB3F-7259-4E5C-A19A-705071E88457}"/>
              </a:ext>
            </a:extLst>
          </p:cNvPr>
          <p:cNvCxnSpPr/>
          <p:nvPr/>
        </p:nvCxnSpPr>
        <p:spPr>
          <a:xfrm>
            <a:off x="319384" y="5650821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815F3504-11F4-4AA6-A7DC-2417D0DD5F14}"/>
              </a:ext>
            </a:extLst>
          </p:cNvPr>
          <p:cNvCxnSpPr/>
          <p:nvPr/>
        </p:nvCxnSpPr>
        <p:spPr>
          <a:xfrm>
            <a:off x="319384" y="5887600"/>
            <a:ext cx="1728000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E473F9EE-DE76-492F-A10E-251330C7D698}"/>
              </a:ext>
            </a:extLst>
          </p:cNvPr>
          <p:cNvSpPr/>
          <p:nvPr/>
        </p:nvSpPr>
        <p:spPr>
          <a:xfrm>
            <a:off x="3946234" y="3292417"/>
            <a:ext cx="472839" cy="306140"/>
          </a:xfrm>
          <a:prstGeom prst="leftRightArrow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3" name="Arrow: Left-Right 222">
            <a:extLst>
              <a:ext uri="{FF2B5EF4-FFF2-40B4-BE49-F238E27FC236}">
                <a16:creationId xmlns:a16="http://schemas.microsoft.com/office/drawing/2014/main" id="{79771F9F-2625-4C1E-A000-4BFC627F6335}"/>
              </a:ext>
            </a:extLst>
          </p:cNvPr>
          <p:cNvSpPr/>
          <p:nvPr/>
        </p:nvSpPr>
        <p:spPr>
          <a:xfrm>
            <a:off x="7769578" y="3292417"/>
            <a:ext cx="472839" cy="306140"/>
          </a:xfrm>
          <a:prstGeom prst="leftRightArrow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4" name="Arrow: Left-Right 223">
            <a:extLst>
              <a:ext uri="{FF2B5EF4-FFF2-40B4-BE49-F238E27FC236}">
                <a16:creationId xmlns:a16="http://schemas.microsoft.com/office/drawing/2014/main" id="{A8D95016-B8A8-4A65-92AD-3B95C53BFF35}"/>
              </a:ext>
            </a:extLst>
          </p:cNvPr>
          <p:cNvSpPr/>
          <p:nvPr/>
        </p:nvSpPr>
        <p:spPr>
          <a:xfrm>
            <a:off x="1951123" y="3292417"/>
            <a:ext cx="472839" cy="306140"/>
          </a:xfrm>
          <a:prstGeom prst="leftRightArrow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" name="Arrow: Left-Right 224">
            <a:extLst>
              <a:ext uri="{FF2B5EF4-FFF2-40B4-BE49-F238E27FC236}">
                <a16:creationId xmlns:a16="http://schemas.microsoft.com/office/drawing/2014/main" id="{0F5F4780-E182-468F-8292-1963B898BD84}"/>
              </a:ext>
            </a:extLst>
          </p:cNvPr>
          <p:cNvSpPr/>
          <p:nvPr/>
        </p:nvSpPr>
        <p:spPr>
          <a:xfrm>
            <a:off x="9769405" y="3292417"/>
            <a:ext cx="472839" cy="306140"/>
          </a:xfrm>
          <a:prstGeom prst="leftRightArrow">
            <a:avLst/>
          </a:prstGeom>
          <a:solidFill>
            <a:schemeClr val="tx2"/>
          </a:solidFill>
        </p:spPr>
        <p:txBody>
          <a:bodyPr rot="0" spcFirstLastPara="0" vertOverflow="overflow" horzOverflow="overflow" vert="horz" wrap="square" lIns="48000" tIns="60960" rIns="4800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1219170" rtl="0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67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ZXWyOxASq.t0NIQwvL1r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mAwp2b5RGOOZYXyN2m2b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60.U6xToyBA2Zyj3B2c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Sr_ifLcQTGAFYav4sgps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pJiQN8kRZyPE9_XeHTBM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kpeM.FISN2bePb8HM9D4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2HY5.HjTSKwnONCeIm25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PkbQInTOSFN6C_UY.zq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d1YsCXIT22tc1PW.wgZK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61pgPheQYSzEc.kd3FX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9OWwwE6SMav04mM5g7cz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GtFVUzSGKsWFG6AVbPF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sFCzjMCQz6SPH6eZjhVc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UOpL1vHR1maQfTGujBpu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jjlqbgQLWc5QM2Z7IDD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k0aStIcSuyGwfgiaBgzg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iPkbQInTOSFN6C_UY.zq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3Hq1Io2QYivU8kAY_IQt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XrgxJ_YRQOzlzLOQQfyX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zGtFVUzSGKsWFG6AVbPF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bY43w8RNKvCFdbNC7Jf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9kMhuRTU.3HtCea1x5S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wUv3S5TEOI4AZWUQoXi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2Zo5pLaTWeT6BdE4uJpq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yUWNu0yQtqN6KiGRPqBd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8AnRLOQG6Jva5jIv3TY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OX8It5TAi.q5U3wEG2M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3ES0wssT2.oZU2EFcC3s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3ES0wssT2.oZU2EFcC3s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BOX8It5TAi.q5U3wEG2M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9K2Jj9QCesYCTaBWgE5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eSwqrskSWaugYpvg91pM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tra theme">
  <a:themeElements>
    <a:clrScheme name="Benutzerdefiniert 6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367ABA"/>
      </a:accent1>
      <a:accent2>
        <a:srgbClr val="008549"/>
      </a:accent2>
      <a:accent3>
        <a:srgbClr val="E8114B"/>
      </a:accent3>
      <a:accent4>
        <a:srgbClr val="FBD1DC"/>
      </a:accent4>
      <a:accent5>
        <a:srgbClr val="FFE000"/>
      </a:accent5>
      <a:accent6>
        <a:srgbClr val="75CFEB"/>
      </a:accent6>
      <a:hlink>
        <a:srgbClr val="73C92D"/>
      </a:hlink>
      <a:folHlink>
        <a:srgbClr val="FE8127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sz="900" dirty="0" smtClean="0">
            <a:latin typeface="+mj-lt"/>
            <a:ea typeface="Calibri" panose="020F0502020204030204" pitchFamily="34" charset="0"/>
            <a:cs typeface="Times New Roman" panose="02020603050405020304" pitchFamily="18" charset="0"/>
          </a:defRPr>
        </a:defPPr>
      </a:lst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Autofit/>
      </a:bodyPr>
      <a:lstStyle>
        <a:defPPr algn="l">
          <a:defRPr sz="800" b="0" i="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tra theme" id="{C0F806E8-29BF-461A-B4DD-9ED749C5AD91}" vid="{9E2C37BE-46E4-44E1-9220-CADF83A8BE07}"/>
    </a:ext>
  </a:extLst>
</a:theme>
</file>

<file path=ppt/theme/theme3.xml><?xml version="1.0" encoding="utf-8"?>
<a:theme xmlns:a="http://schemas.openxmlformats.org/drawingml/2006/main" name="Sitra_May 2018">
  <a:themeElements>
    <a:clrScheme name="Benutzerdefiniert 6">
      <a:dk1>
        <a:srgbClr val="000000"/>
      </a:dk1>
      <a:lt1>
        <a:srgbClr val="FFFFFF"/>
      </a:lt1>
      <a:dk2>
        <a:srgbClr val="D7D8D6"/>
      </a:dk2>
      <a:lt2>
        <a:srgbClr val="FFFFFF"/>
      </a:lt2>
      <a:accent1>
        <a:srgbClr val="367ABA"/>
      </a:accent1>
      <a:accent2>
        <a:srgbClr val="008549"/>
      </a:accent2>
      <a:accent3>
        <a:srgbClr val="E8114B"/>
      </a:accent3>
      <a:accent4>
        <a:srgbClr val="FBD1DC"/>
      </a:accent4>
      <a:accent5>
        <a:srgbClr val="FFE000"/>
      </a:accent5>
      <a:accent6>
        <a:srgbClr val="75CFEB"/>
      </a:accent6>
      <a:hlink>
        <a:srgbClr val="73C92D"/>
      </a:hlink>
      <a:folHlink>
        <a:srgbClr val="FE8127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sz="900" dirty="0" smtClean="0">
            <a:latin typeface="+mj-lt"/>
            <a:ea typeface="Calibri" panose="020F0502020204030204" pitchFamily="34" charset="0"/>
            <a:cs typeface="Times New Roman" panose="02020603050405020304" pitchFamily="18" charset="0"/>
          </a:defRPr>
        </a:defPPr>
      </a:lstStyle>
    </a:spDef>
    <a:lnDef>
      <a:spPr>
        <a:ln w="635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noAutofit/>
      </a:bodyPr>
      <a:lstStyle>
        <a:defPPr algn="l">
          <a:defRPr sz="800" b="0" i="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tra_May 2018" id="{42754F19-659D-4CF7-B650-4B51BA7826DB}" vid="{FF3A60B8-9121-42A2-8E26-7B7947BB2DA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7B3F0D7619E374C813C42EDF56956BB" ma:contentTypeVersion="12" ma:contentTypeDescription="Luo uusi asiakirja." ma:contentTypeScope="" ma:versionID="40f876a39a506c238ad4cab9614f6c6f">
  <xsd:schema xmlns:xsd="http://www.w3.org/2001/XMLSchema" xmlns:xs="http://www.w3.org/2001/XMLSchema" xmlns:p="http://schemas.microsoft.com/office/2006/metadata/properties" xmlns:ns2="54b26aad-a0f2-4e8e-9033-8cb316f00d3c" xmlns:ns3="86180d94-988f-4b84-ac13-063f09c9db95" targetNamespace="http://schemas.microsoft.com/office/2006/metadata/properties" ma:root="true" ma:fieldsID="68241eca2701d1e2c7c068d8f97ac532" ns2:_="" ns3:_="">
    <xsd:import namespace="54b26aad-a0f2-4e8e-9033-8cb316f00d3c"/>
    <xsd:import namespace="86180d94-988f-4b84-ac13-063f09c9db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26aad-a0f2-4e8e-9033-8cb316f00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80d94-988f-4b84-ac13-063f09c9db9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3E917D-0497-43BC-9B0F-7EEDE6AA095D}"/>
</file>

<file path=customXml/itemProps2.xml><?xml version="1.0" encoding="utf-8"?>
<ds:datastoreItem xmlns:ds="http://schemas.openxmlformats.org/officeDocument/2006/customXml" ds:itemID="{2DE2CD7B-F324-465E-9FA5-E6968920E76B}"/>
</file>

<file path=customXml/itemProps3.xml><?xml version="1.0" encoding="utf-8"?>
<ds:datastoreItem xmlns:ds="http://schemas.openxmlformats.org/officeDocument/2006/customXml" ds:itemID="{AAC3F3F1-97D1-4F54-8365-A047AFF6EDE4}"/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375</Words>
  <Application>Microsoft Office PowerPoint</Application>
  <PresentationFormat>Widescreen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Georgia</vt:lpstr>
      <vt:lpstr>Times New Roman</vt:lpstr>
      <vt:lpstr>Verdana</vt:lpstr>
      <vt:lpstr>Office Theme</vt:lpstr>
      <vt:lpstr>Sitra theme</vt:lpstr>
      <vt:lpstr>Sitra_May 2018</vt:lpstr>
      <vt:lpstr>think-cell Slide</vt:lpstr>
      <vt:lpstr>ECOSYSTEM PARTNER IDENTIFICATION</vt:lpstr>
      <vt:lpstr>Ecosystem partner identification</vt:lpstr>
      <vt:lpstr>Ecosystem partner identification</vt:lpstr>
      <vt:lpstr>ECOSYSTEM PARTNER IDENTIFICATION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Reponen, Sara</dc:creator>
  <cp:lastModifiedBy>Reponen, Sara</cp:lastModifiedBy>
  <cp:revision>4</cp:revision>
  <dcterms:created xsi:type="dcterms:W3CDTF">2018-06-07T07:26:40Z</dcterms:created>
  <dcterms:modified xsi:type="dcterms:W3CDTF">2018-06-28T11:28:58Z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0x010100D7B3F0D7619E374C813C42EDF56956BB</vt:lpwstr>
  </property>
</Properties>
</file>