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heme/theme4.xml" ContentType="application/vnd.openxmlformats-officedocument.them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1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2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3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4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</p:sldMasterIdLst>
  <p:notesMasterIdLst>
    <p:notesMasterId r:id="rId9"/>
  </p:notesMasterIdLst>
  <p:sldIdLst>
    <p:sldId id="261" r:id="rId4"/>
    <p:sldId id="257" r:id="rId5"/>
    <p:sldId id="258" r:id="rId6"/>
    <p:sldId id="262" r:id="rId7"/>
    <p:sldId id="256" r:id="rId8"/>
  </p:sldIdLst>
  <p:sldSz cx="12192000" cy="6858000"/>
  <p:notesSz cx="6858000" cy="9144000"/>
  <p:custDataLst>
    <p:tags r:id="rId10"/>
  </p:custDataLst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customXml" Target="../customXml/item1.xml"/><Relationship Id="rId10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B2364-B9F1-4678-B9C2-33C279DF2D97}" type="datetimeFigureOut">
              <a:rPr lang="en-GB" smtClean="0"/>
              <a:t>20/06/2018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D20B6-80EA-4570-9E17-E4DCAAF62F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1799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D20B6-80EA-4570-9E17-E4DCAAF62FE4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6998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D20B6-80EA-4570-9E17-E4DCAAF62FE4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542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D20B6-80EA-4570-9E17-E4DCAAF62FE4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29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D20B6-80EA-4570-9E17-E4DCAAF62FE4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49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D20B6-80EA-4570-9E17-E4DCAAF62FE4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061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3.bin"/><Relationship Id="rId4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4.bin"/><Relationship Id="rId4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31.xml"/><Relationship Id="rId7" Type="http://schemas.openxmlformats.org/officeDocument/2006/relationships/image" Target="../media/image3.png"/><Relationship Id="rId2" Type="http://schemas.openxmlformats.org/officeDocument/2006/relationships/tags" Target="../tags/tag30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5.bin"/><Relationship Id="rId4" Type="http://schemas.openxmlformats.org/officeDocument/2006/relationships/slideMaster" Target="../slideMasters/slideMaster2.xml"/><Relationship Id="rId9" Type="http://schemas.openxmlformats.org/officeDocument/2006/relationships/image" Target="../media/image5.emf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33.xml"/><Relationship Id="rId7" Type="http://schemas.openxmlformats.org/officeDocument/2006/relationships/image" Target="../media/image6.png"/><Relationship Id="rId2" Type="http://schemas.openxmlformats.org/officeDocument/2006/relationships/tags" Target="../tags/tag3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6.bin"/><Relationship Id="rId4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35.xml"/><Relationship Id="rId7" Type="http://schemas.openxmlformats.org/officeDocument/2006/relationships/image" Target="../media/image6.png"/><Relationship Id="rId2" Type="http://schemas.openxmlformats.org/officeDocument/2006/relationships/tags" Target="../tags/tag34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7.bin"/><Relationship Id="rId4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37.xml"/><Relationship Id="rId7" Type="http://schemas.openxmlformats.org/officeDocument/2006/relationships/image" Target="../media/image3.png"/><Relationship Id="rId2" Type="http://schemas.openxmlformats.org/officeDocument/2006/relationships/tags" Target="../tags/tag3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8.bin"/><Relationship Id="rId4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39.xml"/><Relationship Id="rId7" Type="http://schemas.openxmlformats.org/officeDocument/2006/relationships/image" Target="../media/image6.png"/><Relationship Id="rId2" Type="http://schemas.openxmlformats.org/officeDocument/2006/relationships/tags" Target="../tags/tag38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9.bin"/><Relationship Id="rId4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jpe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1.bin"/><Relationship Id="rId4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2.bin"/><Relationship Id="rId4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47.xml"/><Relationship Id="rId7" Type="http://schemas.openxmlformats.org/officeDocument/2006/relationships/image" Target="../media/image3.png"/><Relationship Id="rId2" Type="http://schemas.openxmlformats.org/officeDocument/2006/relationships/tags" Target="../tags/tag46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3.bin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5.emf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49.xml"/><Relationship Id="rId7" Type="http://schemas.openxmlformats.org/officeDocument/2006/relationships/image" Target="../media/image6.png"/><Relationship Id="rId2" Type="http://schemas.openxmlformats.org/officeDocument/2006/relationships/tags" Target="../tags/tag48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4.bin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11.emf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51.xml"/><Relationship Id="rId7" Type="http://schemas.openxmlformats.org/officeDocument/2006/relationships/image" Target="../media/image6.png"/><Relationship Id="rId2" Type="http://schemas.openxmlformats.org/officeDocument/2006/relationships/tags" Target="../tags/tag50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5.bin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11.emf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1.emf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emf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53.xml"/><Relationship Id="rId7" Type="http://schemas.openxmlformats.org/officeDocument/2006/relationships/image" Target="../media/image3.png"/><Relationship Id="rId2" Type="http://schemas.openxmlformats.org/officeDocument/2006/relationships/tags" Target="../tags/tag5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6.bin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5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55.xml"/><Relationship Id="rId7" Type="http://schemas.openxmlformats.org/officeDocument/2006/relationships/image" Target="../media/image6.png"/><Relationship Id="rId2" Type="http://schemas.openxmlformats.org/officeDocument/2006/relationships/tags" Target="../tags/tag54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7.bin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11.emf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jpe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56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28.bin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29.bin"/><Relationship Id="rId4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F9D00B04-1A9C-4F8E-82BD-236D0CF5520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2302231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F9D00B04-1A9C-4F8E-82BD-236D0CF552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06503290-0E64-4E68-91C4-B1EAF84A689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60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9D110B-3CB1-44FB-BD8C-C5D3751603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07EF98-C4F4-4531-B712-EF2C92CB12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157AC-C090-4AF5-980C-969195B97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20/06/2018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C643-DFCF-4FCD-A631-02BE29F19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FD6E9-4F8B-4BA0-AE56-BE4F01840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425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638D9FE1-A63B-4404-9D3C-CA431A33E4B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4914926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638D9FE1-A63B-4404-9D3C-CA431A33E4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B33701BD-B37D-476C-B976-F16B573CF11B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FEC392-3F03-4658-AEAD-B547C1F4D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60AF3B-001D-42CC-B3E2-3233D8015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94C73-0466-4831-81E5-6EAF2504D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20/06/2018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CAEBD-C38A-417F-BE1A-067C1EDEA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CE357-78AA-4463-A3D0-E16AD7CDC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498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6B9C4CE5-1C4A-402D-A8A0-D7074B56595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78117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6B9C4CE5-1C4A-402D-A8A0-D7074B5659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A6BC0738-A6A2-479D-8AE5-B43EC0C4645C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070FEE-11B8-448C-84CE-4420C002E2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BE7EFA-893B-4EAB-AE25-14A3BB232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369FF-B9EC-460D-BF78-76CB14B72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20/06/2018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D02CA-8BC6-432B-92C1-4FBC347B9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92710-579A-4375-804B-53E031B50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359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oitus ja lopetus valko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1AFC1A2E-E996-4746-905B-8465BF2BA2A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553644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1AFC1A2E-E996-4746-905B-8465BF2BA2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B38DEB58-80CA-4981-A376-B247000449D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03" y="2853631"/>
            <a:ext cx="10753195" cy="886343"/>
          </a:xfrm>
        </p:spPr>
        <p:txBody>
          <a:bodyPr anchor="ctr"/>
          <a:lstStyle>
            <a:lvl1pPr algn="l">
              <a:lnSpc>
                <a:spcPct val="90000"/>
              </a:lnSpc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19669" y="2372883"/>
            <a:ext cx="10752929" cy="480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19669" y="3909054"/>
            <a:ext cx="10752929" cy="480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7551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oitus ja lopetus musta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31037F99-D514-4813-B38B-578DB2BAA58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4197691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31037F99-D514-4813-B38B-578DB2BAA5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6CEACBDD-CD4B-4A13-89BD-BF7FD44AE76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686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noProof="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9403" y="2948947"/>
            <a:ext cx="10753195" cy="886343"/>
          </a:xfr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19668" y="2468199"/>
            <a:ext cx="10752931" cy="480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19668" y="4004370"/>
            <a:ext cx="10752931" cy="480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6741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rustekst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BA9BC4DD-436B-4657-A355-8D8F5077E81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44883067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think-cell Slide" r:id="rId5" imgW="493" imgH="493" progId="TCLayout.ActiveDocument.1">
                  <p:embed/>
                </p:oleObj>
              </mc:Choice>
              <mc:Fallback>
                <p:oleObj name="think-cell Slide" r:id="rId5" imgW="493" imgH="49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BA9BC4DD-436B-4657-A355-8D8F5077E8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6BF41907-0B3E-4388-A038-B407F498206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sym typeface="Arial Black" panose="020B0A04020102020204" pitchFamily="34" charset="0"/>
            </a:endParaRP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9" hasCustomPrompt="1"/>
          </p:nvPr>
        </p:nvSpPr>
        <p:spPr>
          <a:xfrm>
            <a:off x="431800" y="1509184"/>
            <a:ext cx="11328400" cy="4800600"/>
          </a:xfrm>
          <a:prstGeom prst="rect">
            <a:avLst/>
          </a:prstGeom>
        </p:spPr>
        <p:txBody>
          <a:bodyPr>
            <a:noAutofit/>
          </a:bodyPr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marL="474121" indent="-234945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2pPr>
            <a:lvl3pPr marL="713300" indent="-234945" algn="l" defTabSz="71541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3pPr>
            <a:lvl4pPr marL="958827" indent="-234945" algn="l">
              <a:lnSpc>
                <a:spcPct val="90000"/>
              </a:lnSpc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tekstin</a:t>
            </a:r>
            <a:r>
              <a:rPr lang="en-GB" noProof="0" dirty="0"/>
              <a:t> </a:t>
            </a:r>
            <a:r>
              <a:rPr lang="en-GB" noProof="0" dirty="0" err="1"/>
              <a:t>perustyylejä</a:t>
            </a:r>
            <a:r>
              <a:rPr lang="en-GB" noProof="0" dirty="0"/>
              <a:t> </a:t>
            </a:r>
            <a:r>
              <a:rPr lang="en-GB" noProof="0" dirty="0" err="1"/>
              <a:t>napsauttamalla</a:t>
            </a:r>
            <a:endParaRPr lang="en-GB" noProof="0" dirty="0"/>
          </a:p>
          <a:p>
            <a:pPr lvl="1"/>
            <a:r>
              <a:rPr lang="en-GB" noProof="0" dirty="0" err="1"/>
              <a:t>toinen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  <a:p>
            <a:pPr lvl="2"/>
            <a:r>
              <a:rPr lang="en-GB" noProof="0" dirty="0" err="1"/>
              <a:t>kolmas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  <a:p>
            <a:pPr lvl="3"/>
            <a:r>
              <a:rPr lang="en-GB" noProof="0" dirty="0" err="1"/>
              <a:t>neljäs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305158-4B5F-4E5B-AC9A-FCFA4EE4C0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28CF524-8509-41DB-8744-468731A7CF9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6319135"/>
            <a:ext cx="11328400" cy="192480"/>
          </a:xfrm>
          <a:prstGeom prst="rect">
            <a:avLst/>
          </a:prstGeom>
        </p:spPr>
        <p:txBody>
          <a:bodyPr l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33" b="0" baseline="0">
                <a:solidFill>
                  <a:srgbClr val="919191"/>
                </a:solidFill>
              </a:defRPr>
            </a:lvl1pPr>
          </a:lstStyle>
          <a:p>
            <a:pPr lvl="0"/>
            <a:r>
              <a:rPr lang="en-GB" dirty="0"/>
              <a:t>Add footnote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0EBA20F-5859-4718-898F-8A21C03489D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6602"/>
            <a:ext cx="621240" cy="1143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8C9A262-9477-4B56-97EA-5EFAC0EAD8B5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214800" y="6537017"/>
            <a:ext cx="929979" cy="3037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BEACED2-C9E5-4041-8D12-75F4B735A944}"/>
              </a:ext>
            </a:extLst>
          </p:cNvPr>
          <p:cNvPicPr/>
          <p:nvPr userDrawn="1"/>
        </p:nvPicPr>
        <p:blipFill>
          <a:blip r:embed="rId9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692" y="6560925"/>
            <a:ext cx="980661" cy="16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252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85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sta tekstisiv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2856930-2452-48E6-AB9C-E0A67D5F2A8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882169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2856930-2452-48E6-AB9C-E0A67D5F2A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9B0982C-58D8-449A-97F6-B8EE5D320BC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34A151-435B-4F6D-A887-4FEC066820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25FA57-6CE1-4F53-999B-A8B3D1D279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1800" y="1509184"/>
            <a:ext cx="11328400" cy="4800600"/>
          </a:xfrm>
          <a:prstGeom prst="rect">
            <a:avLst/>
          </a:prstGeom>
        </p:spPr>
        <p:txBody>
          <a:bodyPr>
            <a:noAutofit/>
          </a:bodyPr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marL="474121" indent="-234945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2pPr>
            <a:lvl3pPr marL="713300" indent="-234945" algn="l" defTabSz="71541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67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3pPr>
            <a:lvl4pPr marL="958827" indent="-234945" algn="l">
              <a:lnSpc>
                <a:spcPct val="90000"/>
              </a:lnSpc>
              <a:buFont typeface="Arial" panose="020B0604020202020204" pitchFamily="34" charset="0"/>
              <a:buChar char="•"/>
              <a:defRPr sz="1467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tekstin</a:t>
            </a:r>
            <a:r>
              <a:rPr lang="en-GB" noProof="0" dirty="0"/>
              <a:t> </a:t>
            </a:r>
            <a:r>
              <a:rPr lang="en-GB" noProof="0" dirty="0" err="1"/>
              <a:t>perustyylejä</a:t>
            </a:r>
            <a:r>
              <a:rPr lang="en-GB" noProof="0" dirty="0"/>
              <a:t> </a:t>
            </a:r>
            <a:r>
              <a:rPr lang="en-GB" noProof="0" dirty="0" err="1"/>
              <a:t>napsauttamalla</a:t>
            </a:r>
            <a:endParaRPr lang="en-GB" noProof="0" dirty="0"/>
          </a:p>
          <a:p>
            <a:pPr lvl="1"/>
            <a:r>
              <a:rPr lang="en-GB" noProof="0" dirty="0" err="1"/>
              <a:t>toinen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  <a:p>
            <a:pPr lvl="2"/>
            <a:r>
              <a:rPr lang="en-GB" noProof="0" dirty="0" err="1"/>
              <a:t>kolmas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  <a:p>
            <a:pPr lvl="3"/>
            <a:r>
              <a:rPr lang="en-GB" noProof="0" dirty="0" err="1"/>
              <a:t>neljäs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8879F4-352A-4E6D-9B8E-B7F492B2A962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bg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E43ED46-20B3-4E74-9336-AA57A705F5E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6319135"/>
            <a:ext cx="11328400" cy="192480"/>
          </a:xfrm>
          <a:prstGeom prst="rect">
            <a:avLst/>
          </a:prstGeom>
        </p:spPr>
        <p:txBody>
          <a:bodyPr l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33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Add footnote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6DE9E9-E82B-4EAA-BDB5-C968189B86A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5701"/>
            <a:ext cx="626133" cy="115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DADF750-9C50-4FE3-BA6D-01F131BF81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797" y="6537017"/>
            <a:ext cx="929983" cy="30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531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Musta tekstisiv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B7AD250E-4A49-4FD4-91B5-3AEEEC8F0EB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4608440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B7AD250E-4A49-4FD4-91B5-3AEEEC8F0E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5B9C7291-9B29-439A-B310-ADEA13A7BB0D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34A151-435B-4F6D-A887-4FEC066820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FEE7F9-07D7-4F83-8E36-D2ACA7B28BFB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bg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A2CCB7-7215-4B1C-9577-BB6E5D612F9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5701"/>
            <a:ext cx="626133" cy="115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BDFC49-820C-4843-8316-8134BBDE9C8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797" y="6537017"/>
            <a:ext cx="929983" cy="30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218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ea kuva ja neg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0"/>
          </p:nvPr>
        </p:nvSpPr>
        <p:spPr>
          <a:xfrm>
            <a:off x="0" y="0"/>
            <a:ext cx="4464051" cy="6858000"/>
          </a:xfrm>
          <a:prstGeom prst="rect">
            <a:avLst/>
          </a:prstGeom>
          <a:solidFill>
            <a:schemeClr val="tx1"/>
          </a:solidFill>
        </p:spPr>
        <p:txBody>
          <a:bodyPr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5" name="Tekstin paikkamerkki 6"/>
          <p:cNvSpPr>
            <a:spLocks noGrp="1"/>
          </p:cNvSpPr>
          <p:nvPr>
            <p:ph type="body" sz="quarter" idx="11" hasCustomPrompt="1"/>
          </p:nvPr>
        </p:nvSpPr>
        <p:spPr>
          <a:xfrm>
            <a:off x="4810123" y="356659"/>
            <a:ext cx="6950076" cy="86400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933" b="1" i="0">
                <a:solidFill>
                  <a:schemeClr val="tx1"/>
                </a:solidFill>
                <a:latin typeface="Arial Black" panose="020B0A04020102020204" pitchFamily="34" charset="0"/>
                <a:cs typeface="Arial Black" panose="020B0A04020102020204" pitchFamily="34" charset="0"/>
              </a:defRPr>
            </a:lvl1pPr>
            <a:lvl2pPr marL="380990" indent="-380990">
              <a:buFont typeface="Arial" panose="020B0604020202020204" pitchFamily="34" charset="0"/>
              <a:buChar char="•"/>
              <a:defRPr/>
            </a:lvl2pPr>
            <a:lvl3pPr marL="0" indent="0" algn="l">
              <a:spcBef>
                <a:spcPts val="0"/>
              </a:spcBef>
              <a:buFont typeface="Arial"/>
              <a:buNone/>
              <a:defRPr sz="2133"/>
            </a:lvl3pPr>
            <a:lvl4pPr marL="0" indent="0" algn="l">
              <a:spcBef>
                <a:spcPts val="0"/>
              </a:spcBef>
              <a:buFont typeface="Arial"/>
              <a:buNone/>
              <a:defRPr sz="2133"/>
            </a:lvl4pPr>
            <a:lvl5pPr marL="0" indent="0" algn="l">
              <a:spcBef>
                <a:spcPts val="0"/>
              </a:spcBef>
              <a:buFont typeface="Arial"/>
              <a:buNone/>
              <a:defRPr sz="2133"/>
            </a:lvl5pPr>
          </a:lstStyle>
          <a:p>
            <a:pPr lvl="0"/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tekstin</a:t>
            </a:r>
            <a:r>
              <a:rPr lang="en-GB" noProof="0" dirty="0"/>
              <a:t> </a:t>
            </a:r>
            <a:r>
              <a:rPr lang="en-GB" noProof="0" dirty="0" err="1"/>
              <a:t>perustyylejä</a:t>
            </a:r>
            <a:r>
              <a:rPr lang="en-GB" noProof="0" dirty="0"/>
              <a:t> </a:t>
            </a:r>
            <a:r>
              <a:rPr lang="en-GB" noProof="0" dirty="0" err="1"/>
              <a:t>napsauttamalla</a:t>
            </a:r>
            <a:endParaRPr lang="en-GB" noProof="0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4810125" y="1509184"/>
            <a:ext cx="6950075" cy="4800600"/>
          </a:xfrm>
          <a:prstGeom prst="rect">
            <a:avLst/>
          </a:prstGeom>
        </p:spPr>
        <p:txBody>
          <a:bodyPr/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marL="476239" indent="-237061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2pPr>
            <a:lvl3pPr marL="717533" indent="-228594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3pPr>
            <a:lvl4pPr marL="958827" indent="-228594" algn="l">
              <a:lnSpc>
                <a:spcPct val="90000"/>
              </a:lnSpc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31800" y="448733"/>
            <a:ext cx="3744384" cy="586105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buNone/>
              <a:defRPr sz="2933" b="1">
                <a:solidFill>
                  <a:schemeClr val="bg1"/>
                </a:solidFill>
                <a:latin typeface="Arial Black" panose="020B0A04020102020204" pitchFamily="34" charset="0"/>
                <a:cs typeface="Arial Black" panose="020B0A04020102020204" pitchFamily="34" charset="0"/>
              </a:defRPr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D62816-9D72-4917-B724-78DF4D9A2778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tx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0591AC-5B70-497D-80EF-A8F0FC0851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5701"/>
            <a:ext cx="626133" cy="115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410354C-A423-4EB7-9EFB-25E90B4CA2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797" y="6537017"/>
            <a:ext cx="929983" cy="30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184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umma 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/>
          </a:solidFill>
        </p:spPr>
        <p:txBody>
          <a:bodyPr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594" indent="-228594" algn="ctr" eaLnBrk="1">
              <a:buFont typeface="Arial" panose="020B0604020202020204" pitchFamily="34" charset="0"/>
              <a:buChar char="•"/>
            </a:pPr>
            <a:endParaRPr lang="en-GB" sz="1600" dirty="0">
              <a:latin typeface="Georgia" panose="02040502050405020303" pitchFamily="18" charset="0"/>
            </a:endParaRPr>
          </a:p>
        </p:txBody>
      </p:sp>
      <p:sp>
        <p:nvSpPr>
          <p:cNvPr id="8" name="Tekstin paikkamerkki 6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356659"/>
            <a:ext cx="5376003" cy="86400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933" b="1" i="0">
                <a:solidFill>
                  <a:schemeClr val="tx1"/>
                </a:solidFill>
                <a:latin typeface="Arial Black" panose="020B0A04020102020204" pitchFamily="34" charset="0"/>
                <a:cs typeface="Arial Black"/>
              </a:defRPr>
            </a:lvl1pPr>
            <a:lvl2pPr marL="380990" indent="-380990">
              <a:buFont typeface="Arial" panose="020B0604020202020204" pitchFamily="34" charset="0"/>
              <a:buChar char="•"/>
              <a:defRPr/>
            </a:lvl2pPr>
            <a:lvl3pPr marL="0" indent="0" algn="l">
              <a:spcBef>
                <a:spcPts val="0"/>
              </a:spcBef>
              <a:buFont typeface="Arial"/>
              <a:buNone/>
              <a:defRPr sz="2133"/>
            </a:lvl3pPr>
            <a:lvl4pPr marL="0" indent="0" algn="l">
              <a:spcBef>
                <a:spcPts val="0"/>
              </a:spcBef>
              <a:buFont typeface="Arial"/>
              <a:buNone/>
              <a:defRPr sz="2133"/>
            </a:lvl4pPr>
            <a:lvl5pPr marL="0" indent="0" algn="l">
              <a:spcBef>
                <a:spcPts val="0"/>
              </a:spcBef>
              <a:buFont typeface="Arial"/>
              <a:buNone/>
              <a:defRPr sz="2133"/>
            </a:lvl5pPr>
          </a:lstStyle>
          <a:p>
            <a:pPr lvl="0"/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tekstin</a:t>
            </a:r>
            <a:r>
              <a:rPr lang="en-GB" noProof="0" dirty="0"/>
              <a:t> </a:t>
            </a:r>
            <a:r>
              <a:rPr lang="en-GB" noProof="0" dirty="0" err="1"/>
              <a:t>perustyylejä</a:t>
            </a:r>
            <a:r>
              <a:rPr lang="en-GB" noProof="0" dirty="0"/>
              <a:t> </a:t>
            </a:r>
            <a:r>
              <a:rPr lang="en-GB" noProof="0" dirty="0" err="1"/>
              <a:t>napsauttamalla</a:t>
            </a:r>
            <a:endParaRPr lang="en-GB" noProof="0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431800" y="1509184"/>
            <a:ext cx="5376003" cy="4800136"/>
          </a:xfrm>
          <a:prstGeom prst="rect">
            <a:avLst/>
          </a:prstGeom>
        </p:spPr>
        <p:txBody>
          <a:bodyPr/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marL="476239" indent="-237061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2pPr>
            <a:lvl3pPr marL="717533" indent="-228594" algn="l" defTabSz="71541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3pPr>
            <a:lvl4pPr marL="958827" indent="-228594" algn="l">
              <a:lnSpc>
                <a:spcPct val="90000"/>
              </a:lnSpc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6384197" y="356659"/>
            <a:ext cx="5376003" cy="595266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buNone/>
              <a:defRPr sz="2933" b="1">
                <a:solidFill>
                  <a:schemeClr val="bg1"/>
                </a:solidFill>
                <a:latin typeface="+mj-lt"/>
                <a:cs typeface="Arial Black"/>
              </a:defRPr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2925D5-7517-4CAE-8C21-A8067B808E9B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bg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F4BB020-7998-4B9B-A6D7-E34A0E4788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6602"/>
            <a:ext cx="621240" cy="1143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243B4FB-B549-4E58-B63D-81FB9CD3C6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800" y="6537017"/>
            <a:ext cx="929979" cy="30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267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73E835D8-1AEF-4FB3-868B-64F8097537B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2116196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73E835D8-1AEF-4FB3-868B-64F8097537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AD73CAD4-726C-4D59-9C03-338FF64D299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1553576" y="1700808"/>
            <a:ext cx="10206595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67" b="0" i="0"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14"/>
          </p:nvPr>
        </p:nvSpPr>
        <p:spPr>
          <a:xfrm>
            <a:off x="1553576" y="2566591"/>
            <a:ext cx="10206595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6" name="Text Placeholder 33"/>
          <p:cNvSpPr>
            <a:spLocks noGrp="1"/>
          </p:cNvSpPr>
          <p:nvPr>
            <p:ph type="body" sz="quarter" idx="15"/>
          </p:nvPr>
        </p:nvSpPr>
        <p:spPr>
          <a:xfrm>
            <a:off x="1553576" y="3430687"/>
            <a:ext cx="10206595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7" name="Text Placeholder 33"/>
          <p:cNvSpPr>
            <a:spLocks noGrp="1"/>
          </p:cNvSpPr>
          <p:nvPr>
            <p:ph type="body" sz="quarter" idx="16"/>
          </p:nvPr>
        </p:nvSpPr>
        <p:spPr>
          <a:xfrm>
            <a:off x="1552574" y="4294783"/>
            <a:ext cx="10207625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tx1"/>
                </a:solidFill>
                <a:latin typeface="+mn-lt"/>
                <a:ea typeface="+mn-e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8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1552574" y="5158879"/>
            <a:ext cx="10207625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E4E792E-A884-4646-BE66-C2265B56C2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0" y="356659"/>
            <a:ext cx="11328400" cy="864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C2BA08-0F15-4127-9B7E-C2346519FADF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tx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775D09-0BFD-4922-A37B-24CA8693A55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6602"/>
            <a:ext cx="621240" cy="1143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DDF5701-F839-4A71-9648-86AB00B5C8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800" y="6537017"/>
            <a:ext cx="929979" cy="30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83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E3246640-77E6-4723-8B57-BDC4E2E919A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6056084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E3246640-77E6-4723-8B57-BDC4E2E919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C984FDCF-CE62-4101-BC62-4F0DEBFC104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D49DF9-D5AF-405F-8373-EF7C0C043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5E3BA-6CB1-4D67-BA72-24A5FB02E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A8EF7-6561-4308-A59F-D288FB318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20/06/2018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D94B5-229C-497C-84EA-FC9FFBF79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EB293-BCBB-411B-AFAD-14497831C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369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uettelo must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62F7E88-2811-4663-A640-692E2BDDEC3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7334992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62F7E88-2811-4663-A640-692E2BDDEC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2B3BE005-9713-4B95-A68B-8C11A4202593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8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1544053" y="1700808"/>
            <a:ext cx="10216119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67" b="0" i="0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29" name="Text Placeholder 33"/>
          <p:cNvSpPr>
            <a:spLocks noGrp="1"/>
          </p:cNvSpPr>
          <p:nvPr>
            <p:ph type="body" sz="quarter" idx="14"/>
          </p:nvPr>
        </p:nvSpPr>
        <p:spPr>
          <a:xfrm>
            <a:off x="1544053" y="2566591"/>
            <a:ext cx="10216119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0" name="Text Placeholder 33"/>
          <p:cNvSpPr>
            <a:spLocks noGrp="1"/>
          </p:cNvSpPr>
          <p:nvPr>
            <p:ph type="body" sz="quarter" idx="15"/>
          </p:nvPr>
        </p:nvSpPr>
        <p:spPr>
          <a:xfrm>
            <a:off x="1544053" y="3430687"/>
            <a:ext cx="10216119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1" name="Text Placeholder 33"/>
          <p:cNvSpPr>
            <a:spLocks noGrp="1"/>
          </p:cNvSpPr>
          <p:nvPr>
            <p:ph type="body" sz="quarter" idx="16"/>
          </p:nvPr>
        </p:nvSpPr>
        <p:spPr>
          <a:xfrm>
            <a:off x="1543051" y="4294783"/>
            <a:ext cx="10217149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2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1543051" y="5158879"/>
            <a:ext cx="10217149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26653C2-E202-4527-BB0E-F1D16BD39E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0" y="356659"/>
            <a:ext cx="11328400" cy="86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6A1289-EA5F-4349-93CA-FB773BB24D6B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bg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0924F47-8E2F-4724-B1CC-D101910F96A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5701"/>
            <a:ext cx="626133" cy="115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7A97DAD-F8E4-4695-836E-1B0799D40A6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797" y="6537017"/>
            <a:ext cx="929983" cy="30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8548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8522EAC-96F9-40C0-9FCD-10CBF8636B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31" y="5413379"/>
            <a:ext cx="2996567" cy="55132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28F3D6C-EA79-4B32-953C-E2DD5AA8E1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0734" y="5220426"/>
            <a:ext cx="3210535" cy="888655"/>
          </a:xfrm>
          <a:prstGeom prst="rect">
            <a:avLst/>
          </a:prstGeom>
        </p:spPr>
      </p:pic>
      <p:pic>
        <p:nvPicPr>
          <p:cNvPr id="4098" name="Picture 2" descr="Image result for accenture strategy logo">
            <a:extLst>
              <a:ext uri="{FF2B5EF4-FFF2-40B4-BE49-F238E27FC236}">
                <a16:creationId xmlns:a16="http://schemas.microsoft.com/office/drawing/2014/main" id="{994264B5-A831-4E5D-9040-39D7DB2801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97" b="29368"/>
          <a:stretch/>
        </p:blipFill>
        <p:spPr bwMode="auto">
          <a:xfrm>
            <a:off x="8485804" y="5220426"/>
            <a:ext cx="3079760" cy="744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244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oitus ja lopetus valko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682C4908-A14B-4DEC-A3A8-E8972A2D66D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736882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682C4908-A14B-4DEC-A3A8-E8972A2D66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A746403F-43CD-480D-9C91-50DEB8DE115B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03" y="2853631"/>
            <a:ext cx="10753195" cy="886343"/>
          </a:xfrm>
        </p:spPr>
        <p:txBody>
          <a:bodyPr anchor="ctr"/>
          <a:lstStyle>
            <a:lvl1pPr algn="l">
              <a:lnSpc>
                <a:spcPct val="90000"/>
              </a:lnSpc>
              <a:defRPr/>
            </a:lvl1pPr>
          </a:lstStyle>
          <a:p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19669" y="2372883"/>
            <a:ext cx="10752929" cy="480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Edit Master text styles</a:t>
            </a:r>
            <a:endParaRPr lang="en-GB" noProof="0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19669" y="3909054"/>
            <a:ext cx="10752929" cy="480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Edit Master text styles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776533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oitus ja lopetus musta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5C187DAC-B780-452D-8A3C-A366C07ED32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4256829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5C187DAC-B780-452D-8A3C-A366C07ED3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B387E372-2239-4C91-817C-DEE25192E22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686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noProof="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9403" y="2948947"/>
            <a:ext cx="10753195" cy="886343"/>
          </a:xfr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19668" y="2468199"/>
            <a:ext cx="10752931" cy="480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Edit Master text styles</a:t>
            </a:r>
            <a:endParaRPr lang="en-GB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19668" y="4004370"/>
            <a:ext cx="10752931" cy="480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Edit Master text styles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354028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rustekst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BA9BC4DD-436B-4657-A355-8D8F5077E81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84386737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think-cell Slide" r:id="rId5" imgW="493" imgH="493" progId="TCLayout.ActiveDocument.1">
                  <p:embed/>
                </p:oleObj>
              </mc:Choice>
              <mc:Fallback>
                <p:oleObj name="think-cell Slide" r:id="rId5" imgW="493" imgH="49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BA9BC4DD-436B-4657-A355-8D8F5077E8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6BF41907-0B3E-4388-A038-B407F498206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sym typeface="Arial Black" panose="020B0A04020102020204" pitchFamily="34" charset="0"/>
            </a:endParaRP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9" hasCustomPrompt="1"/>
          </p:nvPr>
        </p:nvSpPr>
        <p:spPr>
          <a:xfrm>
            <a:off x="431800" y="1509184"/>
            <a:ext cx="11328400" cy="4800600"/>
          </a:xfrm>
          <a:prstGeom prst="rect">
            <a:avLst/>
          </a:prstGeom>
        </p:spPr>
        <p:txBody>
          <a:bodyPr>
            <a:noAutofit/>
          </a:bodyPr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marL="474121" indent="-234945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2pPr>
            <a:lvl3pPr marL="713300" indent="-234945" algn="l" defTabSz="71541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3pPr>
            <a:lvl4pPr marL="958827" indent="-234945" algn="l">
              <a:lnSpc>
                <a:spcPct val="90000"/>
              </a:lnSpc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tekstin</a:t>
            </a:r>
            <a:r>
              <a:rPr lang="en-GB" noProof="0" dirty="0"/>
              <a:t> </a:t>
            </a:r>
            <a:r>
              <a:rPr lang="en-GB" noProof="0" dirty="0" err="1"/>
              <a:t>perustyylejä</a:t>
            </a:r>
            <a:r>
              <a:rPr lang="en-GB" noProof="0" dirty="0"/>
              <a:t> </a:t>
            </a:r>
            <a:r>
              <a:rPr lang="en-GB" noProof="0" dirty="0" err="1"/>
              <a:t>napsauttamalla</a:t>
            </a:r>
            <a:endParaRPr lang="en-GB" noProof="0" dirty="0"/>
          </a:p>
          <a:p>
            <a:pPr lvl="1"/>
            <a:r>
              <a:rPr lang="en-GB" noProof="0" dirty="0" err="1"/>
              <a:t>toinen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  <a:p>
            <a:pPr lvl="2"/>
            <a:r>
              <a:rPr lang="en-GB" noProof="0" dirty="0" err="1"/>
              <a:t>kolmas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  <a:p>
            <a:pPr lvl="3"/>
            <a:r>
              <a:rPr lang="en-GB" noProof="0" dirty="0" err="1"/>
              <a:t>neljäs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CB7663-EDF1-4826-80F9-662143DD1C33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tx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305158-4B5F-4E5B-AC9A-FCFA4EE4C0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28CF524-8509-41DB-8744-468731A7CF9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6319135"/>
            <a:ext cx="11328400" cy="192480"/>
          </a:xfrm>
          <a:prstGeom prst="rect">
            <a:avLst/>
          </a:prstGeom>
        </p:spPr>
        <p:txBody>
          <a:bodyPr l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33" b="0" baseline="0">
                <a:solidFill>
                  <a:srgbClr val="919191"/>
                </a:solidFill>
              </a:defRPr>
            </a:lvl1pPr>
          </a:lstStyle>
          <a:p>
            <a:pPr lvl="0"/>
            <a:r>
              <a:rPr lang="en-GB" dirty="0"/>
              <a:t>Add footnote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503FC3-7761-4E33-A7FC-78683E38030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6602"/>
            <a:ext cx="621240" cy="1143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5BCB95A-6F90-4251-9E1F-DC0B9E6729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800" y="6537017"/>
            <a:ext cx="929979" cy="3037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4CE0CE0-2A72-414E-B85B-35C619BCFAE7}"/>
              </a:ext>
            </a:extLst>
          </p:cNvPr>
          <p:cNvPicPr/>
          <p:nvPr/>
        </p:nvPicPr>
        <p:blipFill>
          <a:blip r:embed="rId9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692" y="6560925"/>
            <a:ext cx="980661" cy="16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1843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85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sta tekstisiv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63E2FA3D-C7C7-46BE-A0FB-3E158294B94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237638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63E2FA3D-C7C7-46BE-A0FB-3E158294B9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3DFB2A02-C7BD-4963-8532-3A2C960D79F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34A151-435B-4F6D-A887-4FEC066820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25FA57-6CE1-4F53-999B-A8B3D1D279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1800" y="1509184"/>
            <a:ext cx="11328400" cy="4800600"/>
          </a:xfrm>
          <a:prstGeom prst="rect">
            <a:avLst/>
          </a:prstGeom>
        </p:spPr>
        <p:txBody>
          <a:bodyPr>
            <a:noAutofit/>
          </a:bodyPr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marL="474121" indent="-234945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2pPr>
            <a:lvl3pPr marL="713300" indent="-234945" algn="l" defTabSz="71541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67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3pPr>
            <a:lvl4pPr marL="958827" indent="-234945" algn="l">
              <a:lnSpc>
                <a:spcPct val="90000"/>
              </a:lnSpc>
              <a:buFont typeface="Arial" panose="020B0604020202020204" pitchFamily="34" charset="0"/>
              <a:buChar char="•"/>
              <a:defRPr sz="1467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tekstin</a:t>
            </a:r>
            <a:r>
              <a:rPr lang="en-GB" noProof="0" dirty="0"/>
              <a:t> </a:t>
            </a:r>
            <a:r>
              <a:rPr lang="en-GB" noProof="0" dirty="0" err="1"/>
              <a:t>perustyylejä</a:t>
            </a:r>
            <a:r>
              <a:rPr lang="en-GB" noProof="0" dirty="0"/>
              <a:t> </a:t>
            </a:r>
            <a:r>
              <a:rPr lang="en-GB" noProof="0" dirty="0" err="1"/>
              <a:t>napsauttamalla</a:t>
            </a:r>
            <a:endParaRPr lang="en-GB" noProof="0" dirty="0"/>
          </a:p>
          <a:p>
            <a:pPr lvl="1"/>
            <a:r>
              <a:rPr lang="en-GB" noProof="0" dirty="0" err="1"/>
              <a:t>toinen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  <a:p>
            <a:pPr lvl="2"/>
            <a:r>
              <a:rPr lang="en-GB" noProof="0" dirty="0" err="1"/>
              <a:t>kolmas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  <a:p>
            <a:pPr lvl="3"/>
            <a:r>
              <a:rPr lang="en-GB" noProof="0" dirty="0" err="1"/>
              <a:t>neljäs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8879F4-352A-4E6D-9B8E-B7F492B2A962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bg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E43ED46-20B3-4E74-9336-AA57A705F5E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6319135"/>
            <a:ext cx="11328400" cy="192480"/>
          </a:xfrm>
          <a:prstGeom prst="rect">
            <a:avLst/>
          </a:prstGeom>
        </p:spPr>
        <p:txBody>
          <a:bodyPr l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33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Add footnote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6DE9E9-E82B-4EAA-BDB5-C968189B86A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5701"/>
            <a:ext cx="626133" cy="115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DADF750-9C50-4FE3-BA6D-01F131BF81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797" y="6537017"/>
            <a:ext cx="929983" cy="3037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DF675AD-8F9C-4A0A-A9D8-55071000A30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425" y="6558607"/>
            <a:ext cx="979200" cy="16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3396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Musta tekstisiv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BF050ECC-CF34-4165-ACFF-B76D7C0AF18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8880126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BF050ECC-CF34-4165-ACFF-B76D7C0AF1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F9F72CFB-975A-456B-A35F-12320AEE205C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34A151-435B-4F6D-A887-4FEC066820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FEE7F9-07D7-4F83-8E36-D2ACA7B28BFB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bg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A2CCB7-7215-4B1C-9577-BB6E5D612F9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5701"/>
            <a:ext cx="626133" cy="115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BDFC49-820C-4843-8316-8134BBDE9C8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797" y="6537017"/>
            <a:ext cx="929983" cy="3037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0FBEB1-C358-462C-BE40-BEFA08BAF5C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425" y="6558607"/>
            <a:ext cx="979200" cy="16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5441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ea kuva ja neg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0"/>
          </p:nvPr>
        </p:nvSpPr>
        <p:spPr>
          <a:xfrm>
            <a:off x="0" y="0"/>
            <a:ext cx="4464051" cy="6858000"/>
          </a:xfrm>
          <a:prstGeom prst="rect">
            <a:avLst/>
          </a:prstGeom>
          <a:solidFill>
            <a:schemeClr val="tx1"/>
          </a:solidFill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  <a:endParaRPr lang="en-GB" dirty="0"/>
          </a:p>
        </p:txBody>
      </p:sp>
      <p:sp>
        <p:nvSpPr>
          <p:cNvPr id="5" name="Tekstin paikkamerkki 6"/>
          <p:cNvSpPr>
            <a:spLocks noGrp="1"/>
          </p:cNvSpPr>
          <p:nvPr>
            <p:ph type="body" sz="quarter" idx="11" hasCustomPrompt="1"/>
          </p:nvPr>
        </p:nvSpPr>
        <p:spPr>
          <a:xfrm>
            <a:off x="4810123" y="356659"/>
            <a:ext cx="6950076" cy="86400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933" b="1" i="0">
                <a:solidFill>
                  <a:schemeClr val="tx1"/>
                </a:solidFill>
                <a:latin typeface="Arial Black" panose="020B0A04020102020204" pitchFamily="34" charset="0"/>
                <a:cs typeface="Arial Black" panose="020B0A04020102020204" pitchFamily="34" charset="0"/>
              </a:defRPr>
            </a:lvl1pPr>
            <a:lvl2pPr marL="380990" indent="-380990">
              <a:buFont typeface="Arial" panose="020B0604020202020204" pitchFamily="34" charset="0"/>
              <a:buChar char="•"/>
              <a:defRPr/>
            </a:lvl2pPr>
            <a:lvl3pPr marL="0" indent="0" algn="l">
              <a:spcBef>
                <a:spcPts val="0"/>
              </a:spcBef>
              <a:buFont typeface="Arial"/>
              <a:buNone/>
              <a:defRPr sz="2133"/>
            </a:lvl3pPr>
            <a:lvl4pPr marL="0" indent="0" algn="l">
              <a:spcBef>
                <a:spcPts val="0"/>
              </a:spcBef>
              <a:buFont typeface="Arial"/>
              <a:buNone/>
              <a:defRPr sz="2133"/>
            </a:lvl4pPr>
            <a:lvl5pPr marL="0" indent="0" algn="l">
              <a:spcBef>
                <a:spcPts val="0"/>
              </a:spcBef>
              <a:buFont typeface="Arial"/>
              <a:buNone/>
              <a:defRPr sz="2133"/>
            </a:lvl5pPr>
          </a:lstStyle>
          <a:p>
            <a:pPr lvl="0"/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tekstin</a:t>
            </a:r>
            <a:r>
              <a:rPr lang="en-GB" noProof="0" dirty="0"/>
              <a:t> </a:t>
            </a:r>
            <a:r>
              <a:rPr lang="en-GB" noProof="0" dirty="0" err="1"/>
              <a:t>perustyylejä</a:t>
            </a:r>
            <a:r>
              <a:rPr lang="en-GB" noProof="0" dirty="0"/>
              <a:t> </a:t>
            </a:r>
            <a:r>
              <a:rPr lang="en-GB" noProof="0" dirty="0" err="1"/>
              <a:t>napsauttamalla</a:t>
            </a:r>
            <a:endParaRPr lang="en-GB" noProof="0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4810125" y="1509184"/>
            <a:ext cx="6950075" cy="4800600"/>
          </a:xfrm>
          <a:prstGeom prst="rect">
            <a:avLst/>
          </a:prstGeom>
        </p:spPr>
        <p:txBody>
          <a:bodyPr/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marL="476239" indent="-237061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2pPr>
            <a:lvl3pPr marL="717533" indent="-228594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3pPr>
            <a:lvl4pPr marL="958827" indent="-228594" algn="l">
              <a:lnSpc>
                <a:spcPct val="90000"/>
              </a:lnSpc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  <a:endParaRPr lang="en-GB" noProof="0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31800" y="448733"/>
            <a:ext cx="3744384" cy="586105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buNone/>
              <a:defRPr sz="2933" b="1">
                <a:solidFill>
                  <a:schemeClr val="bg1"/>
                </a:solidFill>
                <a:latin typeface="Arial Black" panose="020B0A04020102020204" pitchFamily="34" charset="0"/>
                <a:cs typeface="Arial Black" panose="020B0A04020102020204" pitchFamily="34" charset="0"/>
              </a:defRPr>
            </a:lvl1pPr>
          </a:lstStyle>
          <a:p>
            <a:pPr lvl="0"/>
            <a:r>
              <a:rPr lang="en-GB" noProof="0"/>
              <a:t>Edit Master text styles</a:t>
            </a:r>
            <a:endParaRPr lang="en-GB" noProof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D62816-9D72-4917-B724-78DF4D9A2778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tx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0591AC-5B70-497D-80EF-A8F0FC0851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5701"/>
            <a:ext cx="626133" cy="115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410354C-A423-4EB7-9EFB-25E90B4CA2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797" y="6537017"/>
            <a:ext cx="929983" cy="3037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7919624-0FD7-40A9-8AFD-007288D0BF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425" y="6558607"/>
            <a:ext cx="979200" cy="16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6898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umma 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/>
          </a:solidFill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594" indent="-228594" algn="ctr" eaLnBrk="1">
              <a:buFont typeface="Arial" panose="020B0604020202020204" pitchFamily="34" charset="0"/>
              <a:buChar char="•"/>
            </a:pPr>
            <a:endParaRPr lang="en-GB" sz="1600" dirty="0">
              <a:latin typeface="Georgia" panose="02040502050405020303" pitchFamily="18" charset="0"/>
            </a:endParaRPr>
          </a:p>
        </p:txBody>
      </p:sp>
      <p:sp>
        <p:nvSpPr>
          <p:cNvPr id="8" name="Tekstin paikkamerkki 6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356659"/>
            <a:ext cx="5376003" cy="86400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933" b="1" i="0">
                <a:solidFill>
                  <a:schemeClr val="tx1"/>
                </a:solidFill>
                <a:latin typeface="Arial Black" panose="020B0A04020102020204" pitchFamily="34" charset="0"/>
                <a:cs typeface="Arial Black"/>
              </a:defRPr>
            </a:lvl1pPr>
            <a:lvl2pPr marL="380990" indent="-380990">
              <a:buFont typeface="Arial" panose="020B0604020202020204" pitchFamily="34" charset="0"/>
              <a:buChar char="•"/>
              <a:defRPr/>
            </a:lvl2pPr>
            <a:lvl3pPr marL="0" indent="0" algn="l">
              <a:spcBef>
                <a:spcPts val="0"/>
              </a:spcBef>
              <a:buFont typeface="Arial"/>
              <a:buNone/>
              <a:defRPr sz="2133"/>
            </a:lvl3pPr>
            <a:lvl4pPr marL="0" indent="0" algn="l">
              <a:spcBef>
                <a:spcPts val="0"/>
              </a:spcBef>
              <a:buFont typeface="Arial"/>
              <a:buNone/>
              <a:defRPr sz="2133"/>
            </a:lvl4pPr>
            <a:lvl5pPr marL="0" indent="0" algn="l">
              <a:spcBef>
                <a:spcPts val="0"/>
              </a:spcBef>
              <a:buFont typeface="Arial"/>
              <a:buNone/>
              <a:defRPr sz="2133"/>
            </a:lvl5pPr>
          </a:lstStyle>
          <a:p>
            <a:pPr lvl="0"/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tekstin</a:t>
            </a:r>
            <a:r>
              <a:rPr lang="en-GB" noProof="0" dirty="0"/>
              <a:t> </a:t>
            </a:r>
            <a:r>
              <a:rPr lang="en-GB" noProof="0" dirty="0" err="1"/>
              <a:t>perustyylejä</a:t>
            </a:r>
            <a:r>
              <a:rPr lang="en-GB" noProof="0" dirty="0"/>
              <a:t> </a:t>
            </a:r>
            <a:r>
              <a:rPr lang="en-GB" noProof="0" dirty="0" err="1"/>
              <a:t>napsauttamalla</a:t>
            </a:r>
            <a:endParaRPr lang="en-GB" noProof="0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431800" y="1509184"/>
            <a:ext cx="5376003" cy="4800136"/>
          </a:xfrm>
          <a:prstGeom prst="rect">
            <a:avLst/>
          </a:prstGeom>
        </p:spPr>
        <p:txBody>
          <a:bodyPr/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marL="476239" indent="-237061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2pPr>
            <a:lvl3pPr marL="717533" indent="-228594" algn="l" defTabSz="71541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3pPr>
            <a:lvl4pPr marL="958827" indent="-228594" algn="l">
              <a:lnSpc>
                <a:spcPct val="90000"/>
              </a:lnSpc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  <a:endParaRPr lang="en-GB" noProof="0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6384197" y="356659"/>
            <a:ext cx="5376003" cy="595266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buNone/>
              <a:defRPr sz="2933" b="1">
                <a:solidFill>
                  <a:schemeClr val="bg1"/>
                </a:solidFill>
                <a:latin typeface="+mj-lt"/>
                <a:cs typeface="Arial Black"/>
              </a:defRPr>
            </a:lvl1pPr>
          </a:lstStyle>
          <a:p>
            <a:pPr lvl="0"/>
            <a:r>
              <a:rPr lang="en-GB" noProof="0"/>
              <a:t>Edit Master text styles</a:t>
            </a:r>
            <a:endParaRPr lang="en-GB" noProof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2925D5-7517-4CAE-8C21-A8067B808E9B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bg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F4BB020-7998-4B9B-A6D7-E34A0E4788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6602"/>
            <a:ext cx="621240" cy="1143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243B4FB-B549-4E58-B63D-81FB9CD3C6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800" y="6537017"/>
            <a:ext cx="929979" cy="3037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D77137D-E2AC-4F54-997D-209CC1D61F4B}"/>
              </a:ext>
            </a:extLst>
          </p:cNvPr>
          <p:cNvPicPr/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692" y="6560925"/>
            <a:ext cx="980661" cy="16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0584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09945FF2-A2D7-4F6C-B421-3865DE3C8A7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3019093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09945FF2-A2D7-4F6C-B421-3865DE3C8A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AEE52D15-66BD-4B7A-8C84-DE2584346785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1553576" y="1700808"/>
            <a:ext cx="10206595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67" b="0" i="0"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/>
              <a:t>Edit Master text styles</a:t>
            </a:r>
            <a:endParaRPr lang="en-GB" noProof="0" dirty="0"/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14"/>
          </p:nvPr>
        </p:nvSpPr>
        <p:spPr>
          <a:xfrm>
            <a:off x="1553576" y="2566591"/>
            <a:ext cx="10206595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/>
              <a:t>Edit Master text styles</a:t>
            </a:r>
            <a:endParaRPr lang="en-GB" noProof="0" dirty="0"/>
          </a:p>
        </p:txBody>
      </p:sp>
      <p:sp>
        <p:nvSpPr>
          <p:cNvPr id="36" name="Text Placeholder 33"/>
          <p:cNvSpPr>
            <a:spLocks noGrp="1"/>
          </p:cNvSpPr>
          <p:nvPr>
            <p:ph type="body" sz="quarter" idx="15"/>
          </p:nvPr>
        </p:nvSpPr>
        <p:spPr>
          <a:xfrm>
            <a:off x="1553576" y="3430687"/>
            <a:ext cx="10206595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/>
              <a:t>Edit Master text styles</a:t>
            </a:r>
            <a:endParaRPr lang="en-GB" noProof="0" dirty="0"/>
          </a:p>
        </p:txBody>
      </p:sp>
      <p:sp>
        <p:nvSpPr>
          <p:cNvPr id="37" name="Text Placeholder 33"/>
          <p:cNvSpPr>
            <a:spLocks noGrp="1"/>
          </p:cNvSpPr>
          <p:nvPr>
            <p:ph type="body" sz="quarter" idx="16"/>
          </p:nvPr>
        </p:nvSpPr>
        <p:spPr>
          <a:xfrm>
            <a:off x="1552574" y="4294783"/>
            <a:ext cx="10207625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tx1"/>
                </a:solidFill>
                <a:latin typeface="+mn-lt"/>
                <a:ea typeface="+mn-e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/>
              <a:t>Edit Master text styles</a:t>
            </a:r>
            <a:endParaRPr lang="en-GB" noProof="0" dirty="0"/>
          </a:p>
        </p:txBody>
      </p:sp>
      <p:sp>
        <p:nvSpPr>
          <p:cNvPr id="38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1552574" y="5158879"/>
            <a:ext cx="10207625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/>
              <a:t>Edit Master text styles</a:t>
            </a:r>
            <a:endParaRPr lang="en-GB" noProof="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E4E792E-A884-4646-BE66-C2265B56C2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0" y="356659"/>
            <a:ext cx="11328400" cy="864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C2BA08-0F15-4127-9B7E-C2346519FADF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tx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775D09-0BFD-4922-A37B-24CA8693A55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6602"/>
            <a:ext cx="621240" cy="1143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DDF5701-F839-4A71-9648-86AB00B5C8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800" y="6537017"/>
            <a:ext cx="929979" cy="3037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A958CEA-4206-4F00-BB78-5230122061D0}"/>
              </a:ext>
            </a:extLst>
          </p:cNvPr>
          <p:cNvPicPr/>
          <p:nvPr/>
        </p:nvPicPr>
        <p:blipFill>
          <a:blip r:embed="rId9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692" y="6560925"/>
            <a:ext cx="980661" cy="16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49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1EB8C109-1691-4B13-98F5-996E7D26128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1521996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1EB8C109-1691-4B13-98F5-996E7D2612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79C86847-BF6C-407E-BB1A-1F73D6BE9D3D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60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75E39D-47C0-4528-B591-63845FD2E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E4810-0079-433F-BAD0-730FD6D9F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E1950-9F9B-4128-A387-5487A41E6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20/06/2018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F5A1D-EB26-408C-9B65-5608A118B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39306-6B6B-4647-82F5-DD47B50EC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70774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uettelo must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5C37D28-E1D5-4C56-9023-ACDAC206D01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6764202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5C37D28-E1D5-4C56-9023-ACDAC206D0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01B32BAA-099E-41BE-933A-87A267219B0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8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1544053" y="1700808"/>
            <a:ext cx="10216119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67" b="0" i="0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/>
              <a:t>Edit Master text styles</a:t>
            </a:r>
            <a:endParaRPr lang="en-GB" noProof="0" dirty="0"/>
          </a:p>
        </p:txBody>
      </p:sp>
      <p:sp>
        <p:nvSpPr>
          <p:cNvPr id="29" name="Text Placeholder 33"/>
          <p:cNvSpPr>
            <a:spLocks noGrp="1"/>
          </p:cNvSpPr>
          <p:nvPr>
            <p:ph type="body" sz="quarter" idx="14"/>
          </p:nvPr>
        </p:nvSpPr>
        <p:spPr>
          <a:xfrm>
            <a:off x="1544053" y="2566591"/>
            <a:ext cx="10216119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/>
              <a:t>Edit Master text styles</a:t>
            </a:r>
            <a:endParaRPr lang="en-GB" noProof="0" dirty="0"/>
          </a:p>
        </p:txBody>
      </p:sp>
      <p:sp>
        <p:nvSpPr>
          <p:cNvPr id="30" name="Text Placeholder 33"/>
          <p:cNvSpPr>
            <a:spLocks noGrp="1"/>
          </p:cNvSpPr>
          <p:nvPr>
            <p:ph type="body" sz="quarter" idx="15"/>
          </p:nvPr>
        </p:nvSpPr>
        <p:spPr>
          <a:xfrm>
            <a:off x="1544053" y="3430687"/>
            <a:ext cx="10216119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/>
              <a:t>Edit Master text styles</a:t>
            </a:r>
            <a:endParaRPr lang="en-GB" noProof="0" dirty="0"/>
          </a:p>
        </p:txBody>
      </p:sp>
      <p:sp>
        <p:nvSpPr>
          <p:cNvPr id="31" name="Text Placeholder 33"/>
          <p:cNvSpPr>
            <a:spLocks noGrp="1"/>
          </p:cNvSpPr>
          <p:nvPr>
            <p:ph type="body" sz="quarter" idx="16"/>
          </p:nvPr>
        </p:nvSpPr>
        <p:spPr>
          <a:xfrm>
            <a:off x="1543051" y="4294783"/>
            <a:ext cx="10217149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/>
              <a:t>Edit Master text styles</a:t>
            </a:r>
            <a:endParaRPr lang="en-GB" noProof="0" dirty="0"/>
          </a:p>
        </p:txBody>
      </p:sp>
      <p:sp>
        <p:nvSpPr>
          <p:cNvPr id="32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1543051" y="5158879"/>
            <a:ext cx="10217149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/>
              <a:t>Edit Master text styles</a:t>
            </a:r>
            <a:endParaRPr lang="en-GB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26653C2-E202-4527-BB0E-F1D16BD39E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0" y="356659"/>
            <a:ext cx="11328400" cy="86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6A1289-EA5F-4349-93CA-FB773BB24D6B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bg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0924F47-8E2F-4724-B1CC-D101910F96A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5701"/>
            <a:ext cx="626133" cy="115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7A97DAD-F8E4-4695-836E-1B0799D40A6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797" y="6537017"/>
            <a:ext cx="929983" cy="3037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90C4F9D-B793-47DE-83EB-32F4EF0CA80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425" y="6558607"/>
            <a:ext cx="979200" cy="16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224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8522EAC-96F9-40C0-9FCD-10CBF8636B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31" y="5413379"/>
            <a:ext cx="2996567" cy="55132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28F3D6C-EA79-4B32-953C-E2DD5AA8E1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0734" y="5220426"/>
            <a:ext cx="3210535" cy="888655"/>
          </a:xfrm>
          <a:prstGeom prst="rect">
            <a:avLst/>
          </a:prstGeom>
        </p:spPr>
      </p:pic>
      <p:pic>
        <p:nvPicPr>
          <p:cNvPr id="4098" name="Picture 2" descr="Image result for accenture strategy logo">
            <a:extLst>
              <a:ext uri="{FF2B5EF4-FFF2-40B4-BE49-F238E27FC236}">
                <a16:creationId xmlns:a16="http://schemas.microsoft.com/office/drawing/2014/main" id="{994264B5-A831-4E5D-9040-39D7DB2801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97" b="29368"/>
          <a:stretch/>
        </p:blipFill>
        <p:spPr bwMode="auto">
          <a:xfrm>
            <a:off x="8388628" y="5220426"/>
            <a:ext cx="3176937" cy="744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6529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1_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54306010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think-cell Slide" r:id="rId4" imgW="425" imgH="426" progId="TCLayout.ActiveDocument.1">
                  <p:embed/>
                </p:oleObj>
              </mc:Choice>
              <mc:Fallback>
                <p:oleObj name="think-cell Slide" r:id="rId4" imgW="425" imgH="426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0230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56B93D7E-6B30-4A64-99F7-D04EB843DAE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5361455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think-cell Slide" r:id="rId5" imgW="381" imgH="381" progId="TCLayout.ActiveDocument.1">
                  <p:embed/>
                </p:oleObj>
              </mc:Choice>
              <mc:Fallback>
                <p:oleObj name="think-cell Slide" r:id="rId5" imgW="381" imgH="381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56B93D7E-6B30-4A64-99F7-D04EB843DA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B93E2470-F13F-4A48-B293-B9107FD4613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3C6DD9C-C6E3-484F-A67B-855AD87724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64554" y="6608686"/>
            <a:ext cx="770951" cy="192287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900" b="1" i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defRPr>
            </a:lvl1pPr>
          </a:lstStyle>
          <a:p>
            <a:fld id="{0D558541-60C9-42A2-8392-FF12533A6B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8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F85B7A88-5453-4BB2-983D-2ADA8EC9CE7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427139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F85B7A88-5453-4BB2-983D-2ADA8EC9CE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55D56440-7440-4028-BF52-B12941F617E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39F440-6EC8-4399-8C59-D0196E0DD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ACAF6-18E5-4B47-9FB2-7D802794A7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30B4C5-2224-4176-AB7C-61A54E42A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52D51-81B6-4D26-A8EF-F02649A05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20/06/2018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10124-0D51-41A1-8F5F-70365CC2E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083B7B-75D3-4BE0-B446-7BDFC1D5F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913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69A92CBA-15E1-41C2-B5DE-10F40B4FABF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9812460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69A92CBA-15E1-41C2-B5DE-10F40B4FAB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0ABA828B-A9DC-411E-A22C-5018509EA4C4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60BF52-BDD8-482D-98DB-0330897D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2DF292-716C-4126-9F29-0CAF0D61D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603AB2-6635-48DC-8A39-D8EAE1AF1A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711D59-2995-4B66-B4BD-17ED07323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73D1B2-CDED-487D-8710-D398A512C0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F6036E-21B3-4310-9610-41C31AA0F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20/06/2018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E3843A-CB03-44CA-8FCD-802AA61B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8D964B-F2AE-433A-935E-3D56C3C77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19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ABC1969C-7271-49BE-95BA-0A3B8A5D019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6798999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ABC1969C-7271-49BE-95BA-0A3B8A5D01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13356D44-8370-48D9-B695-50BBFC80319D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D5BED4-B67D-4615-A80B-1137F563B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57B4A7-1CCF-4923-AD7E-CE851F1C3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20/06/2018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A6EE9C-2F8F-4F2F-AD99-406DAA31B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840FE0-93B9-4B54-A932-5B10BB3EF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6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F6AC4F-FB8C-40FF-95B6-0CFE23EDE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20/06/2018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DBED09-0C02-4CA1-80F1-9D0F1FCE5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F40002-5755-4276-8560-012BF9A8B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451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51E9E4BF-0BD3-4BB1-9DAA-6A3F76760E2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3694912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51E9E4BF-0BD3-4BB1-9DAA-6A3F76760E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E7109BD0-3C45-4AFE-BE11-D72774C9D55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32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B8BFF2-BB4C-4063-A35F-282492645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88D3A-D109-400A-A17B-A05354B3C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29EA05-B050-4C29-AB71-133F76D4D9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9E7BAC-6185-4808-9AE8-6C3701737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20/06/2018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BF8CC1-9B1F-43A8-AD82-8326E77E0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2247DE-4817-4245-89F4-7B3DBA4DD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27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E288283C-95F9-4B18-9C56-FAA390B4672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9016150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E288283C-95F9-4B18-9C56-FAA390B467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05ABB5BE-7386-4858-9F83-57B053427DB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32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710BA6-F3F6-4F18-86EF-1AD981A33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AA915E-4F88-41A0-920F-93EAF50BE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229918-1BC8-4C07-9D2C-23E0D38F4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706F8D-30CC-4167-8A9D-67F5BE5CC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20/06/2018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A495D6-4DC2-4041-B2F1-8C307A861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B2AF55-EFF2-4058-A6C0-CDE7EA01F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92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vmlDrawing" Target="../drawings/vmlDrawing12.v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oleObject" Target="../embeddings/oleObject12.bin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theme" Target="../theme/theme3.xml"/><Relationship Id="rId18" Type="http://schemas.openxmlformats.org/officeDocument/2006/relationships/image" Target="../media/image2.emf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23.xml"/><Relationship Id="rId16" Type="http://schemas.openxmlformats.org/officeDocument/2006/relationships/tags" Target="../tags/tag41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tags" Target="../tags/tag40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vmlDrawing" Target="../drawings/vmlDrawing20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353E66CE-AE5E-40F6-816B-1A5CD771562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9992190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16" imgW="530" imgH="531" progId="TCLayout.ActiveDocument.1">
                  <p:embed/>
                </p:oleObj>
              </mc:Choice>
              <mc:Fallback>
                <p:oleObj name="think-cell Slide" r:id="rId16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353E66CE-AE5E-40F6-816B-1A5CD77156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A9C9F68A-4408-4CC4-91C4-31BF604EC7FD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CCA3EB-EFE4-4DDA-91C0-0894B58EC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CA35D-1925-4FCD-8B44-66C707705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9CFC5-B55D-446F-817F-28F3C1DA3C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05242-A248-466B-987B-241AE94A7DA8}" type="datetimeFigureOut">
              <a:rPr lang="en-GB" smtClean="0"/>
              <a:t>20/06/2018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37510-742F-43E4-936A-63C6E44E81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5F8FB-ED0F-4961-9718-5111083C8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20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220A6A1-559B-413E-B314-7DA5457D80A6}"/>
              </a:ext>
            </a:extLst>
          </p:cNvPr>
          <p:cNvGraphicFramePr>
            <a:graphicFrameLocks noChangeAspect="1"/>
          </p:cNvGraphicFramePr>
          <p:nvPr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328922865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think-cell Slide" r:id="rId15" imgW="493" imgH="493" progId="TCLayout.ActiveDocument.1">
                  <p:embed/>
                </p:oleObj>
              </mc:Choice>
              <mc:Fallback>
                <p:oleObj name="think-cell Slide" r:id="rId15" imgW="493" imgH="493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220A6A1-559B-413E-B314-7DA5457D80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BDD2B36E-867A-4951-A743-ECD9126E1688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sym typeface="Arial Black" panose="020B0A04020102020204" pitchFamily="34" charset="0"/>
            </a:endParaRPr>
          </a:p>
        </p:txBody>
      </p:sp>
      <p:sp>
        <p:nvSpPr>
          <p:cNvPr id="16" name="Otsikon paikkamerkki 1"/>
          <p:cNvSpPr>
            <a:spLocks noGrp="1"/>
          </p:cNvSpPr>
          <p:nvPr>
            <p:ph type="title"/>
          </p:nvPr>
        </p:nvSpPr>
        <p:spPr>
          <a:xfrm>
            <a:off x="431800" y="356659"/>
            <a:ext cx="11328400" cy="864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perustyyl</a:t>
            </a:r>
            <a:r>
              <a:rPr lang="en-GB" noProof="0" dirty="0"/>
              <a:t>. </a:t>
            </a:r>
            <a:r>
              <a:rPr lang="en-GB" noProof="0" dirty="0" err="1"/>
              <a:t>napsautt</a:t>
            </a:r>
            <a:r>
              <a:rPr lang="en-GB" noProof="0" dirty="0"/>
              <a:t>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EB5B93-FA63-4276-9EFF-F5F5CFBC6194}"/>
              </a:ext>
            </a:extLst>
          </p:cNvPr>
          <p:cNvSpPr/>
          <p:nvPr/>
        </p:nvSpPr>
        <p:spPr>
          <a:xfrm>
            <a:off x="-1143535" y="4488527"/>
            <a:ext cx="3175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669BED-7DE3-44B3-B41F-0702CA8E3FCE}"/>
              </a:ext>
            </a:extLst>
          </p:cNvPr>
          <p:cNvSpPr/>
          <p:nvPr/>
        </p:nvSpPr>
        <p:spPr>
          <a:xfrm>
            <a:off x="-1143537" y="4844127"/>
            <a:ext cx="3175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DC0B41-94D4-4E01-B551-EF5D7FC29606}"/>
              </a:ext>
            </a:extLst>
          </p:cNvPr>
          <p:cNvSpPr/>
          <p:nvPr/>
        </p:nvSpPr>
        <p:spPr>
          <a:xfrm>
            <a:off x="-1143538" y="5199727"/>
            <a:ext cx="317500" cy="2286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D046E9-17F3-42D7-BEDA-99CD33994995}"/>
              </a:ext>
            </a:extLst>
          </p:cNvPr>
          <p:cNvSpPr/>
          <p:nvPr/>
        </p:nvSpPr>
        <p:spPr>
          <a:xfrm>
            <a:off x="-1143539" y="5555327"/>
            <a:ext cx="317500" cy="2286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721ED8-6545-4B65-B8D4-79607D08B0FF}"/>
              </a:ext>
            </a:extLst>
          </p:cNvPr>
          <p:cNvSpPr/>
          <p:nvPr/>
        </p:nvSpPr>
        <p:spPr>
          <a:xfrm>
            <a:off x="-1143541" y="5910927"/>
            <a:ext cx="317500" cy="2286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DE9E7A-B714-4E61-9606-F3A8AF804EC1}"/>
              </a:ext>
            </a:extLst>
          </p:cNvPr>
          <p:cNvSpPr/>
          <p:nvPr/>
        </p:nvSpPr>
        <p:spPr>
          <a:xfrm>
            <a:off x="-1143542" y="6266527"/>
            <a:ext cx="317500" cy="2286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D3DFD4-ED57-4095-8025-EA2426B9FB42}"/>
              </a:ext>
            </a:extLst>
          </p:cNvPr>
          <p:cNvSpPr/>
          <p:nvPr/>
        </p:nvSpPr>
        <p:spPr>
          <a:xfrm>
            <a:off x="-673635" y="4488527"/>
            <a:ext cx="3175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65F5144-254F-40E8-A67A-20000D276256}"/>
              </a:ext>
            </a:extLst>
          </p:cNvPr>
          <p:cNvSpPr/>
          <p:nvPr/>
        </p:nvSpPr>
        <p:spPr>
          <a:xfrm>
            <a:off x="-673637" y="4844127"/>
            <a:ext cx="317500" cy="228600"/>
          </a:xfrm>
          <a:prstGeom prst="rect">
            <a:avLst/>
          </a:prstGeom>
          <a:solidFill>
            <a:srgbClr val="D3ED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6218F8-8D85-4556-B924-AE4053F861AA}"/>
              </a:ext>
            </a:extLst>
          </p:cNvPr>
          <p:cNvSpPr/>
          <p:nvPr/>
        </p:nvSpPr>
        <p:spPr>
          <a:xfrm>
            <a:off x="-673638" y="5199727"/>
            <a:ext cx="31750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DB5049-C4E3-49EC-BFA4-FF005D49ABE6}"/>
              </a:ext>
            </a:extLst>
          </p:cNvPr>
          <p:cNvSpPr/>
          <p:nvPr/>
        </p:nvSpPr>
        <p:spPr>
          <a:xfrm>
            <a:off x="-673639" y="5555327"/>
            <a:ext cx="317500" cy="228600"/>
          </a:xfrm>
          <a:prstGeom prst="rect">
            <a:avLst/>
          </a:prstGeom>
          <a:solidFill>
            <a:schemeClr val="accent4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CC4FC8D-93C6-428A-9BBF-EEDD83476E52}"/>
              </a:ext>
            </a:extLst>
          </p:cNvPr>
          <p:cNvSpPr/>
          <p:nvPr/>
        </p:nvSpPr>
        <p:spPr>
          <a:xfrm>
            <a:off x="-673641" y="5910927"/>
            <a:ext cx="317500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7CBA16D-E342-4E39-AF4F-0929CA68709A}"/>
              </a:ext>
            </a:extLst>
          </p:cNvPr>
          <p:cNvSpPr/>
          <p:nvPr/>
        </p:nvSpPr>
        <p:spPr>
          <a:xfrm>
            <a:off x="-673642" y="6266527"/>
            <a:ext cx="317500" cy="228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8E872961-4750-4353-9989-582E67F24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1509184"/>
            <a:ext cx="11328400" cy="4800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 err="1"/>
              <a:t>Mastertextformat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913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defTabSz="609585" rtl="0" eaLnBrk="1" latinLnBrk="0" hangingPunct="1">
        <a:lnSpc>
          <a:spcPct val="80000"/>
        </a:lnSpc>
        <a:spcBef>
          <a:spcPct val="0"/>
        </a:spcBef>
        <a:buNone/>
        <a:defRPr sz="2667" b="1" i="0" kern="1200">
          <a:solidFill>
            <a:schemeClr val="tx1"/>
          </a:solidFill>
          <a:latin typeface="Arial Black" panose="020B0A04020102020204" pitchFamily="34" charset="0"/>
          <a:ea typeface="+mj-ea"/>
          <a:cs typeface="Arial Black" panose="020B0A04020102020204" pitchFamily="34" charset="0"/>
        </a:defRPr>
      </a:lvl1pPr>
    </p:titleStyle>
    <p:bodyStyle>
      <a:lvl1pPr marL="239994" indent="-239994" algn="l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lang="en-GB" sz="1867" b="0" i="0" kern="1200" noProof="0" dirty="0" smtClean="0">
          <a:solidFill>
            <a:schemeClr val="tx1"/>
          </a:solidFill>
          <a:latin typeface="Georgia" panose="02040502050405020303" pitchFamily="18" charset="0"/>
          <a:ea typeface="+mn-ea"/>
          <a:cs typeface="Georgia" panose="02040502050405020303" pitchFamily="18" charset="0"/>
        </a:defRPr>
      </a:lvl1pPr>
      <a:lvl2pPr marL="479988" indent="-239994" algn="l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lang="en-GB" sz="1600" b="0" i="0" kern="1200" noProof="0" dirty="0" smtClean="0">
          <a:solidFill>
            <a:schemeClr val="tx1"/>
          </a:solidFill>
          <a:latin typeface="Georgia" panose="02040502050405020303" pitchFamily="18" charset="0"/>
          <a:ea typeface="+mn-ea"/>
          <a:cs typeface="Georgia" panose="02040502050405020303" pitchFamily="18" charset="0"/>
        </a:defRPr>
      </a:lvl2pPr>
      <a:lvl3pPr marL="719982" indent="-239994" algn="l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lang="en-GB" sz="1467" b="0" i="0" kern="1200" noProof="0" dirty="0" smtClean="0">
          <a:solidFill>
            <a:schemeClr val="tx1"/>
          </a:solidFill>
          <a:latin typeface="Georgia" panose="02040502050405020303" pitchFamily="18" charset="0"/>
          <a:ea typeface="+mn-ea"/>
          <a:cs typeface="Georgia" panose="02040502050405020303" pitchFamily="18" charset="0"/>
        </a:defRPr>
      </a:lvl3pPr>
      <a:lvl4pPr marL="959976" indent="-239994" algn="l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lang="en-GB" sz="1467" b="0" i="0" kern="1200" noProof="0" dirty="0" smtClean="0">
          <a:solidFill>
            <a:schemeClr val="tx1"/>
          </a:solidFill>
          <a:latin typeface="Georgia" panose="02040502050405020303" pitchFamily="18" charset="0"/>
          <a:ea typeface="+mn-ea"/>
          <a:cs typeface="Georgia" panose="02040502050405020303" pitchFamily="18" charset="0"/>
        </a:defRPr>
      </a:lvl4pPr>
      <a:lvl5pPr marL="2819330" indent="-380990" algn="ctr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867" kern="1200">
          <a:solidFill>
            <a:schemeClr val="bg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981">
          <p15:clr>
            <a:srgbClr val="F26B43"/>
          </p15:clr>
        </p15:guide>
        <p15:guide id="2" pos="204">
          <p15:clr>
            <a:srgbClr val="F26B43"/>
          </p15:clr>
        </p15:guide>
        <p15:guide id="3" pos="5556">
          <p15:clr>
            <a:srgbClr val="F26B43"/>
          </p15:clr>
        </p15:guide>
        <p15:guide id="4" orient="horz" pos="577">
          <p15:clr>
            <a:srgbClr val="F26B43"/>
          </p15:clr>
        </p15:guide>
        <p15:guide id="5" orient="horz" pos="713">
          <p15:clr>
            <a:srgbClr val="F26B43"/>
          </p15:clr>
        </p15:guide>
        <p15:guide id="6" orient="horz" pos="3072">
          <p15:clr>
            <a:srgbClr val="F26B43"/>
          </p15:clr>
        </p15:guide>
        <p15:guide id="7" pos="2880">
          <p15:clr>
            <a:srgbClr val="F26B43"/>
          </p15:clr>
        </p15:guide>
        <p15:guide id="8" pos="1973">
          <p15:clr>
            <a:srgbClr val="F26B43"/>
          </p15:clr>
        </p15:guide>
        <p15:guide id="9" pos="378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220A6A1-559B-413E-B314-7DA5457D80A6}"/>
              </a:ext>
            </a:extLst>
          </p:cNvPr>
          <p:cNvGraphicFramePr>
            <a:graphicFrameLocks noChangeAspect="1"/>
          </p:cNvGraphicFramePr>
          <p:nvPr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1014783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think-cell Slide" r:id="rId17" imgW="493" imgH="493" progId="TCLayout.ActiveDocument.1">
                  <p:embed/>
                </p:oleObj>
              </mc:Choice>
              <mc:Fallback>
                <p:oleObj name="think-cell Slide" r:id="rId17" imgW="493" imgH="493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220A6A1-559B-413E-B314-7DA5457D80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BDD2B36E-867A-4951-A743-ECD9126E1688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sym typeface="Arial Black" panose="020B0A04020102020204" pitchFamily="34" charset="0"/>
            </a:endParaRPr>
          </a:p>
        </p:txBody>
      </p:sp>
      <p:sp>
        <p:nvSpPr>
          <p:cNvPr id="16" name="Otsikon paikkamerkki 1"/>
          <p:cNvSpPr>
            <a:spLocks noGrp="1"/>
          </p:cNvSpPr>
          <p:nvPr>
            <p:ph type="title"/>
          </p:nvPr>
        </p:nvSpPr>
        <p:spPr>
          <a:xfrm>
            <a:off x="431800" y="356659"/>
            <a:ext cx="11328400" cy="864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perustyyl</a:t>
            </a:r>
            <a:r>
              <a:rPr lang="en-GB" noProof="0" dirty="0"/>
              <a:t>. </a:t>
            </a:r>
            <a:r>
              <a:rPr lang="en-GB" noProof="0" dirty="0" err="1"/>
              <a:t>napsautt</a:t>
            </a:r>
            <a:r>
              <a:rPr lang="en-GB" noProof="0" dirty="0"/>
              <a:t>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EB5B93-FA63-4276-9EFF-F5F5CFBC6194}"/>
              </a:ext>
            </a:extLst>
          </p:cNvPr>
          <p:cNvSpPr/>
          <p:nvPr/>
        </p:nvSpPr>
        <p:spPr>
          <a:xfrm>
            <a:off x="-1143535" y="4488527"/>
            <a:ext cx="3175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669BED-7DE3-44B3-B41F-0702CA8E3FCE}"/>
              </a:ext>
            </a:extLst>
          </p:cNvPr>
          <p:cNvSpPr/>
          <p:nvPr/>
        </p:nvSpPr>
        <p:spPr>
          <a:xfrm>
            <a:off x="-1143537" y="4844127"/>
            <a:ext cx="3175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DC0B41-94D4-4E01-B551-EF5D7FC29606}"/>
              </a:ext>
            </a:extLst>
          </p:cNvPr>
          <p:cNvSpPr/>
          <p:nvPr/>
        </p:nvSpPr>
        <p:spPr>
          <a:xfrm>
            <a:off x="-1143538" y="5199727"/>
            <a:ext cx="317500" cy="2286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D046E9-17F3-42D7-BEDA-99CD33994995}"/>
              </a:ext>
            </a:extLst>
          </p:cNvPr>
          <p:cNvSpPr/>
          <p:nvPr/>
        </p:nvSpPr>
        <p:spPr>
          <a:xfrm>
            <a:off x="-1143539" y="5555327"/>
            <a:ext cx="317500" cy="2286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721ED8-6545-4B65-B8D4-79607D08B0FF}"/>
              </a:ext>
            </a:extLst>
          </p:cNvPr>
          <p:cNvSpPr/>
          <p:nvPr/>
        </p:nvSpPr>
        <p:spPr>
          <a:xfrm>
            <a:off x="-1143541" y="5910927"/>
            <a:ext cx="317500" cy="2286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DE9E7A-B714-4E61-9606-F3A8AF804EC1}"/>
              </a:ext>
            </a:extLst>
          </p:cNvPr>
          <p:cNvSpPr/>
          <p:nvPr/>
        </p:nvSpPr>
        <p:spPr>
          <a:xfrm>
            <a:off x="-1143542" y="6266527"/>
            <a:ext cx="317500" cy="2286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D3DFD4-ED57-4095-8025-EA2426B9FB42}"/>
              </a:ext>
            </a:extLst>
          </p:cNvPr>
          <p:cNvSpPr/>
          <p:nvPr/>
        </p:nvSpPr>
        <p:spPr>
          <a:xfrm>
            <a:off x="-673635" y="4488527"/>
            <a:ext cx="3175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65F5144-254F-40E8-A67A-20000D276256}"/>
              </a:ext>
            </a:extLst>
          </p:cNvPr>
          <p:cNvSpPr/>
          <p:nvPr/>
        </p:nvSpPr>
        <p:spPr>
          <a:xfrm>
            <a:off x="-673637" y="4844127"/>
            <a:ext cx="317500" cy="228600"/>
          </a:xfrm>
          <a:prstGeom prst="rect">
            <a:avLst/>
          </a:prstGeom>
          <a:solidFill>
            <a:srgbClr val="D3ED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6218F8-8D85-4556-B924-AE4053F861AA}"/>
              </a:ext>
            </a:extLst>
          </p:cNvPr>
          <p:cNvSpPr/>
          <p:nvPr/>
        </p:nvSpPr>
        <p:spPr>
          <a:xfrm>
            <a:off x="-673638" y="5199727"/>
            <a:ext cx="31750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DB5049-C4E3-49EC-BFA4-FF005D49ABE6}"/>
              </a:ext>
            </a:extLst>
          </p:cNvPr>
          <p:cNvSpPr/>
          <p:nvPr/>
        </p:nvSpPr>
        <p:spPr>
          <a:xfrm>
            <a:off x="-673639" y="5555327"/>
            <a:ext cx="317500" cy="228600"/>
          </a:xfrm>
          <a:prstGeom prst="rect">
            <a:avLst/>
          </a:prstGeom>
          <a:solidFill>
            <a:schemeClr val="accent4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CC4FC8D-93C6-428A-9BBF-EEDD83476E52}"/>
              </a:ext>
            </a:extLst>
          </p:cNvPr>
          <p:cNvSpPr/>
          <p:nvPr/>
        </p:nvSpPr>
        <p:spPr>
          <a:xfrm>
            <a:off x="-673641" y="5910927"/>
            <a:ext cx="317500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7CBA16D-E342-4E39-AF4F-0929CA68709A}"/>
              </a:ext>
            </a:extLst>
          </p:cNvPr>
          <p:cNvSpPr/>
          <p:nvPr/>
        </p:nvSpPr>
        <p:spPr>
          <a:xfrm>
            <a:off x="-673642" y="6266527"/>
            <a:ext cx="317500" cy="228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8E872961-4750-4353-9989-582E67F24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1509184"/>
            <a:ext cx="11328400" cy="4800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 err="1"/>
              <a:t>Mastertextformat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949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09585" rtl="0" eaLnBrk="1" latinLnBrk="0" hangingPunct="1">
        <a:lnSpc>
          <a:spcPct val="80000"/>
        </a:lnSpc>
        <a:spcBef>
          <a:spcPct val="0"/>
        </a:spcBef>
        <a:buNone/>
        <a:defRPr sz="2667" b="1" i="0" kern="1200">
          <a:solidFill>
            <a:schemeClr val="tx1"/>
          </a:solidFill>
          <a:latin typeface="Arial Black" panose="020B0A04020102020204" pitchFamily="34" charset="0"/>
          <a:ea typeface="+mj-ea"/>
          <a:cs typeface="Arial Black" panose="020B0A04020102020204" pitchFamily="34" charset="0"/>
        </a:defRPr>
      </a:lvl1pPr>
    </p:titleStyle>
    <p:bodyStyle>
      <a:lvl1pPr marL="239994" indent="-239994" algn="l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lang="en-GB" sz="1867" b="0" i="0" kern="1200" noProof="0" dirty="0" smtClean="0">
          <a:solidFill>
            <a:schemeClr val="tx1"/>
          </a:solidFill>
          <a:latin typeface="Georgia" panose="02040502050405020303" pitchFamily="18" charset="0"/>
          <a:ea typeface="+mn-ea"/>
          <a:cs typeface="Georgia" panose="02040502050405020303" pitchFamily="18" charset="0"/>
        </a:defRPr>
      </a:lvl1pPr>
      <a:lvl2pPr marL="479988" indent="-239994" algn="l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lang="en-GB" sz="1600" b="0" i="0" kern="1200" noProof="0" dirty="0" smtClean="0">
          <a:solidFill>
            <a:schemeClr val="tx1"/>
          </a:solidFill>
          <a:latin typeface="Georgia" panose="02040502050405020303" pitchFamily="18" charset="0"/>
          <a:ea typeface="+mn-ea"/>
          <a:cs typeface="Georgia" panose="02040502050405020303" pitchFamily="18" charset="0"/>
        </a:defRPr>
      </a:lvl2pPr>
      <a:lvl3pPr marL="719982" indent="-239994" algn="l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lang="en-GB" sz="1467" b="0" i="0" kern="1200" noProof="0" dirty="0" smtClean="0">
          <a:solidFill>
            <a:schemeClr val="tx1"/>
          </a:solidFill>
          <a:latin typeface="Georgia" panose="02040502050405020303" pitchFamily="18" charset="0"/>
          <a:ea typeface="+mn-ea"/>
          <a:cs typeface="Georgia" panose="02040502050405020303" pitchFamily="18" charset="0"/>
        </a:defRPr>
      </a:lvl3pPr>
      <a:lvl4pPr marL="959976" indent="-239994" algn="l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lang="en-GB" sz="1467" b="0" i="0" kern="1200" noProof="0" dirty="0" smtClean="0">
          <a:solidFill>
            <a:schemeClr val="tx1"/>
          </a:solidFill>
          <a:latin typeface="Georgia" panose="02040502050405020303" pitchFamily="18" charset="0"/>
          <a:ea typeface="+mn-ea"/>
          <a:cs typeface="Georgia" panose="02040502050405020303" pitchFamily="18" charset="0"/>
        </a:defRPr>
      </a:lvl4pPr>
      <a:lvl5pPr marL="2819330" indent="-380990" algn="ctr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867" kern="1200">
          <a:solidFill>
            <a:schemeClr val="bg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981">
          <p15:clr>
            <a:srgbClr val="F26B43"/>
          </p15:clr>
        </p15:guide>
        <p15:guide id="2" pos="204">
          <p15:clr>
            <a:srgbClr val="F26B43"/>
          </p15:clr>
        </p15:guide>
        <p15:guide id="3" pos="5556">
          <p15:clr>
            <a:srgbClr val="F26B43"/>
          </p15:clr>
        </p15:guide>
        <p15:guide id="4" orient="horz" pos="577">
          <p15:clr>
            <a:srgbClr val="F26B43"/>
          </p15:clr>
        </p15:guide>
        <p15:guide id="5" orient="horz" pos="713">
          <p15:clr>
            <a:srgbClr val="F26B43"/>
          </p15:clr>
        </p15:guide>
        <p15:guide id="6" orient="horz" pos="3072">
          <p15:clr>
            <a:srgbClr val="F26B43"/>
          </p15:clr>
        </p15:guide>
        <p15:guide id="7" pos="2880">
          <p15:clr>
            <a:srgbClr val="F26B43"/>
          </p15:clr>
        </p15:guide>
        <p15:guide id="8" pos="1973">
          <p15:clr>
            <a:srgbClr val="F26B43"/>
          </p15:clr>
        </p15:guide>
        <p15:guide id="9" pos="378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7" Type="http://schemas.openxmlformats.org/officeDocument/2006/relationships/image" Target="../media/image1.emf"/><Relationship Id="rId2" Type="http://schemas.openxmlformats.org/officeDocument/2006/relationships/tags" Target="../tags/tag59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30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62.xml"/><Relationship Id="rId7" Type="http://schemas.openxmlformats.org/officeDocument/2006/relationships/image" Target="../media/image1.emf"/><Relationship Id="rId12" Type="http://schemas.openxmlformats.org/officeDocument/2006/relationships/image" Target="../media/image18.png"/><Relationship Id="rId2" Type="http://schemas.openxmlformats.org/officeDocument/2006/relationships/tags" Target="../tags/tag61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17.png"/><Relationship Id="rId5" Type="http://schemas.openxmlformats.org/officeDocument/2006/relationships/notesSlide" Target="../notesSlides/notesSlide2.xml"/><Relationship Id="rId10" Type="http://schemas.openxmlformats.org/officeDocument/2006/relationships/image" Target="../media/image16.png"/><Relationship Id="rId4" Type="http://schemas.openxmlformats.org/officeDocument/2006/relationships/slideLayout" Target="../slideLayouts/slideLayout24.xml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64.xml"/><Relationship Id="rId7" Type="http://schemas.openxmlformats.org/officeDocument/2006/relationships/image" Target="../media/image1.emf"/><Relationship Id="rId2" Type="http://schemas.openxmlformats.org/officeDocument/2006/relationships/tags" Target="../tags/tag63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32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7" Type="http://schemas.openxmlformats.org/officeDocument/2006/relationships/image" Target="../media/image1.emf"/><Relationship Id="rId2" Type="http://schemas.openxmlformats.org/officeDocument/2006/relationships/tags" Target="../tags/tag65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33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13" Type="http://schemas.openxmlformats.org/officeDocument/2006/relationships/tags" Target="../tags/tag78.xml"/><Relationship Id="rId18" Type="http://schemas.openxmlformats.org/officeDocument/2006/relationships/tags" Target="../tags/tag83.xml"/><Relationship Id="rId26" Type="http://schemas.openxmlformats.org/officeDocument/2006/relationships/slideLayout" Target="../slideLayouts/slideLayout14.xml"/><Relationship Id="rId3" Type="http://schemas.openxmlformats.org/officeDocument/2006/relationships/tags" Target="../tags/tag68.xml"/><Relationship Id="rId21" Type="http://schemas.openxmlformats.org/officeDocument/2006/relationships/tags" Target="../tags/tag86.xml"/><Relationship Id="rId7" Type="http://schemas.openxmlformats.org/officeDocument/2006/relationships/tags" Target="../tags/tag72.xml"/><Relationship Id="rId12" Type="http://schemas.openxmlformats.org/officeDocument/2006/relationships/tags" Target="../tags/tag77.xml"/><Relationship Id="rId17" Type="http://schemas.openxmlformats.org/officeDocument/2006/relationships/tags" Target="../tags/tag82.xml"/><Relationship Id="rId25" Type="http://schemas.openxmlformats.org/officeDocument/2006/relationships/tags" Target="../tags/tag90.xml"/><Relationship Id="rId2" Type="http://schemas.openxmlformats.org/officeDocument/2006/relationships/tags" Target="../tags/tag67.xml"/><Relationship Id="rId16" Type="http://schemas.openxmlformats.org/officeDocument/2006/relationships/tags" Target="../tags/tag81.xml"/><Relationship Id="rId20" Type="http://schemas.openxmlformats.org/officeDocument/2006/relationships/tags" Target="../tags/tag85.xml"/><Relationship Id="rId29" Type="http://schemas.openxmlformats.org/officeDocument/2006/relationships/image" Target="../media/image2.emf"/><Relationship Id="rId1" Type="http://schemas.openxmlformats.org/officeDocument/2006/relationships/vmlDrawing" Target="../drawings/vmlDrawing34.vml"/><Relationship Id="rId6" Type="http://schemas.openxmlformats.org/officeDocument/2006/relationships/tags" Target="../tags/tag71.xml"/><Relationship Id="rId11" Type="http://schemas.openxmlformats.org/officeDocument/2006/relationships/tags" Target="../tags/tag76.xml"/><Relationship Id="rId24" Type="http://schemas.openxmlformats.org/officeDocument/2006/relationships/tags" Target="../tags/tag89.xml"/><Relationship Id="rId5" Type="http://schemas.openxmlformats.org/officeDocument/2006/relationships/tags" Target="../tags/tag70.xml"/><Relationship Id="rId15" Type="http://schemas.openxmlformats.org/officeDocument/2006/relationships/tags" Target="../tags/tag80.xml"/><Relationship Id="rId23" Type="http://schemas.openxmlformats.org/officeDocument/2006/relationships/tags" Target="../tags/tag88.xml"/><Relationship Id="rId28" Type="http://schemas.openxmlformats.org/officeDocument/2006/relationships/oleObject" Target="../embeddings/oleObject34.bin"/><Relationship Id="rId10" Type="http://schemas.openxmlformats.org/officeDocument/2006/relationships/tags" Target="../tags/tag75.xml"/><Relationship Id="rId19" Type="http://schemas.openxmlformats.org/officeDocument/2006/relationships/tags" Target="../tags/tag84.xml"/><Relationship Id="rId4" Type="http://schemas.openxmlformats.org/officeDocument/2006/relationships/tags" Target="../tags/tag69.xml"/><Relationship Id="rId9" Type="http://schemas.openxmlformats.org/officeDocument/2006/relationships/tags" Target="../tags/tag74.xml"/><Relationship Id="rId14" Type="http://schemas.openxmlformats.org/officeDocument/2006/relationships/tags" Target="../tags/tag79.xml"/><Relationship Id="rId22" Type="http://schemas.openxmlformats.org/officeDocument/2006/relationships/tags" Target="../tags/tag87.xml"/><Relationship Id="rId27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E9C4A59A-6F94-4C3B-A42D-A88DB4D7F88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3600754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think-cell Slide" r:id="rId6" imgW="530" imgH="531" progId="TCLayout.ActiveDocument.1">
                  <p:embed/>
                </p:oleObj>
              </mc:Choice>
              <mc:Fallback>
                <p:oleObj name="think-cell Slide" r:id="rId6" imgW="530" imgH="531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E9C4A59A-6F94-4C3B-A42D-A88DB4D7F8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9639FAD5-3072-4376-B3AA-DCB89B7029F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0" lang="en-GB" sz="2667" b="1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7E0B6C-0918-4A05-B679-4E2EF99C6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109" y="2948947"/>
            <a:ext cx="9448489" cy="886343"/>
          </a:xfrm>
        </p:spPr>
        <p:txBody>
          <a:bodyPr/>
          <a:lstStyle/>
          <a:p>
            <a:r>
              <a:rPr lang="en-GB"/>
              <a:t>FUNDING REQUIREMENT ANALYSIS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949912-2B7F-4B73-B8DD-B6D898112F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24342" y="2468199"/>
            <a:ext cx="9448257" cy="480484"/>
          </a:xfrm>
        </p:spPr>
        <p:txBody>
          <a:bodyPr/>
          <a:lstStyle/>
          <a:p>
            <a:r>
              <a:rPr lang="en-GB"/>
              <a:t>Introduction</a:t>
            </a:r>
            <a:endParaRPr lang="en-GB" dirty="0"/>
          </a:p>
        </p:txBody>
      </p:sp>
      <p:grpSp>
        <p:nvGrpSpPr>
          <p:cNvPr id="7" name="Group 128">
            <a:extLst>
              <a:ext uri="{FF2B5EF4-FFF2-40B4-BE49-F238E27FC236}">
                <a16:creationId xmlns:a16="http://schemas.microsoft.com/office/drawing/2014/main" id="{2A37D4AC-3779-44A0-B508-7807291FBA8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19401" y="2468192"/>
            <a:ext cx="958478" cy="1097234"/>
            <a:chOff x="1398" y="2998"/>
            <a:chExt cx="373" cy="427"/>
          </a:xfrm>
          <a:solidFill>
            <a:schemeClr val="bg2"/>
          </a:solidFill>
        </p:grpSpPr>
        <p:sp>
          <p:nvSpPr>
            <p:cNvPr id="8" name="Freeform 129">
              <a:extLst>
                <a:ext uri="{FF2B5EF4-FFF2-40B4-BE49-F238E27FC236}">
                  <a16:creationId xmlns:a16="http://schemas.microsoft.com/office/drawing/2014/main" id="{4E93365B-1CE7-4F8E-B59D-799BB754725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1" y="3052"/>
              <a:ext cx="266" cy="266"/>
            </a:xfrm>
            <a:custGeom>
              <a:avLst/>
              <a:gdLst>
                <a:gd name="T0" fmla="*/ 90 w 180"/>
                <a:gd name="T1" fmla="*/ 180 h 180"/>
                <a:gd name="T2" fmla="*/ 0 w 180"/>
                <a:gd name="T3" fmla="*/ 90 h 180"/>
                <a:gd name="T4" fmla="*/ 90 w 180"/>
                <a:gd name="T5" fmla="*/ 0 h 180"/>
                <a:gd name="T6" fmla="*/ 180 w 180"/>
                <a:gd name="T7" fmla="*/ 90 h 180"/>
                <a:gd name="T8" fmla="*/ 90 w 180"/>
                <a:gd name="T9" fmla="*/ 180 h 180"/>
                <a:gd name="T10" fmla="*/ 90 w 180"/>
                <a:gd name="T11" fmla="*/ 12 h 180"/>
                <a:gd name="T12" fmla="*/ 12 w 180"/>
                <a:gd name="T13" fmla="*/ 90 h 180"/>
                <a:gd name="T14" fmla="*/ 90 w 180"/>
                <a:gd name="T15" fmla="*/ 168 h 180"/>
                <a:gd name="T16" fmla="*/ 168 w 180"/>
                <a:gd name="T17" fmla="*/ 90 h 180"/>
                <a:gd name="T18" fmla="*/ 90 w 180"/>
                <a:gd name="T19" fmla="*/ 12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0" h="180">
                  <a:moveTo>
                    <a:pt x="90" y="180"/>
                  </a:moveTo>
                  <a:cubicBezTo>
                    <a:pt x="40" y="180"/>
                    <a:pt x="0" y="139"/>
                    <a:pt x="0" y="90"/>
                  </a:cubicBezTo>
                  <a:cubicBezTo>
                    <a:pt x="0" y="40"/>
                    <a:pt x="40" y="0"/>
                    <a:pt x="90" y="0"/>
                  </a:cubicBezTo>
                  <a:cubicBezTo>
                    <a:pt x="139" y="0"/>
                    <a:pt x="180" y="40"/>
                    <a:pt x="180" y="90"/>
                  </a:cubicBezTo>
                  <a:cubicBezTo>
                    <a:pt x="180" y="139"/>
                    <a:pt x="139" y="180"/>
                    <a:pt x="90" y="180"/>
                  </a:cubicBezTo>
                  <a:close/>
                  <a:moveTo>
                    <a:pt x="90" y="12"/>
                  </a:moveTo>
                  <a:cubicBezTo>
                    <a:pt x="47" y="12"/>
                    <a:pt x="12" y="47"/>
                    <a:pt x="12" y="90"/>
                  </a:cubicBezTo>
                  <a:cubicBezTo>
                    <a:pt x="12" y="133"/>
                    <a:pt x="47" y="168"/>
                    <a:pt x="90" y="168"/>
                  </a:cubicBezTo>
                  <a:cubicBezTo>
                    <a:pt x="133" y="168"/>
                    <a:pt x="168" y="133"/>
                    <a:pt x="168" y="90"/>
                  </a:cubicBezTo>
                  <a:cubicBezTo>
                    <a:pt x="168" y="47"/>
                    <a:pt x="133" y="12"/>
                    <a:pt x="9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9" name="Freeform 130">
              <a:extLst>
                <a:ext uri="{FF2B5EF4-FFF2-40B4-BE49-F238E27FC236}">
                  <a16:creationId xmlns:a16="http://schemas.microsoft.com/office/drawing/2014/main" id="{DB18B919-8162-4E1A-919C-F757FE9224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2" y="3300"/>
              <a:ext cx="124" cy="54"/>
            </a:xfrm>
            <a:custGeom>
              <a:avLst/>
              <a:gdLst>
                <a:gd name="T0" fmla="*/ 78 w 84"/>
                <a:gd name="T1" fmla="*/ 36 h 36"/>
                <a:gd name="T2" fmla="*/ 6 w 84"/>
                <a:gd name="T3" fmla="*/ 36 h 36"/>
                <a:gd name="T4" fmla="*/ 0 w 84"/>
                <a:gd name="T5" fmla="*/ 30 h 36"/>
                <a:gd name="T6" fmla="*/ 0 w 84"/>
                <a:gd name="T7" fmla="*/ 0 h 36"/>
                <a:gd name="T8" fmla="*/ 12 w 84"/>
                <a:gd name="T9" fmla="*/ 0 h 36"/>
                <a:gd name="T10" fmla="*/ 12 w 84"/>
                <a:gd name="T11" fmla="*/ 24 h 36"/>
                <a:gd name="T12" fmla="*/ 72 w 84"/>
                <a:gd name="T13" fmla="*/ 24 h 36"/>
                <a:gd name="T14" fmla="*/ 72 w 84"/>
                <a:gd name="T15" fmla="*/ 0 h 36"/>
                <a:gd name="T16" fmla="*/ 84 w 84"/>
                <a:gd name="T17" fmla="*/ 0 h 36"/>
                <a:gd name="T18" fmla="*/ 84 w 84"/>
                <a:gd name="T19" fmla="*/ 30 h 36"/>
                <a:gd name="T20" fmla="*/ 78 w 84"/>
                <a:gd name="T21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" h="36">
                  <a:moveTo>
                    <a:pt x="78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3"/>
                    <a:pt x="0" y="3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4" y="33"/>
                    <a:pt x="81" y="36"/>
                    <a:pt x="78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0" name="Freeform 131">
              <a:extLst>
                <a:ext uri="{FF2B5EF4-FFF2-40B4-BE49-F238E27FC236}">
                  <a16:creationId xmlns:a16="http://schemas.microsoft.com/office/drawing/2014/main" id="{22A66FDD-2E5A-48AE-B6BB-D3E7FC0EBF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40" y="3336"/>
              <a:ext cx="88" cy="53"/>
            </a:xfrm>
            <a:custGeom>
              <a:avLst/>
              <a:gdLst>
                <a:gd name="T0" fmla="*/ 54 w 60"/>
                <a:gd name="T1" fmla="*/ 36 h 36"/>
                <a:gd name="T2" fmla="*/ 6 w 60"/>
                <a:gd name="T3" fmla="*/ 36 h 36"/>
                <a:gd name="T4" fmla="*/ 0 w 60"/>
                <a:gd name="T5" fmla="*/ 30 h 36"/>
                <a:gd name="T6" fmla="*/ 0 w 60"/>
                <a:gd name="T7" fmla="*/ 6 h 36"/>
                <a:gd name="T8" fmla="*/ 6 w 60"/>
                <a:gd name="T9" fmla="*/ 0 h 36"/>
                <a:gd name="T10" fmla="*/ 54 w 60"/>
                <a:gd name="T11" fmla="*/ 0 h 36"/>
                <a:gd name="T12" fmla="*/ 60 w 60"/>
                <a:gd name="T13" fmla="*/ 6 h 36"/>
                <a:gd name="T14" fmla="*/ 60 w 60"/>
                <a:gd name="T15" fmla="*/ 30 h 36"/>
                <a:gd name="T16" fmla="*/ 54 w 60"/>
                <a:gd name="T17" fmla="*/ 36 h 36"/>
                <a:gd name="T18" fmla="*/ 12 w 60"/>
                <a:gd name="T19" fmla="*/ 24 h 36"/>
                <a:gd name="T20" fmla="*/ 48 w 60"/>
                <a:gd name="T21" fmla="*/ 24 h 36"/>
                <a:gd name="T22" fmla="*/ 48 w 60"/>
                <a:gd name="T23" fmla="*/ 12 h 36"/>
                <a:gd name="T24" fmla="*/ 12 w 60"/>
                <a:gd name="T25" fmla="*/ 12 h 36"/>
                <a:gd name="T26" fmla="*/ 12 w 60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36">
                  <a:moveTo>
                    <a:pt x="54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3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7" y="0"/>
                    <a:pt x="60" y="3"/>
                    <a:pt x="60" y="6"/>
                  </a:cubicBezTo>
                  <a:cubicBezTo>
                    <a:pt x="60" y="30"/>
                    <a:pt x="60" y="30"/>
                    <a:pt x="60" y="30"/>
                  </a:cubicBezTo>
                  <a:cubicBezTo>
                    <a:pt x="60" y="33"/>
                    <a:pt x="57" y="36"/>
                    <a:pt x="54" y="36"/>
                  </a:cubicBezTo>
                  <a:close/>
                  <a:moveTo>
                    <a:pt x="12" y="24"/>
                  </a:moveTo>
                  <a:cubicBezTo>
                    <a:pt x="48" y="24"/>
                    <a:pt x="48" y="24"/>
                    <a:pt x="48" y="24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1" name="Freeform 132">
              <a:extLst>
                <a:ext uri="{FF2B5EF4-FFF2-40B4-BE49-F238E27FC236}">
                  <a16:creationId xmlns:a16="http://schemas.microsoft.com/office/drawing/2014/main" id="{E8FCDBC9-F79E-47BD-B913-CA4ECEDA62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5" y="3371"/>
              <a:ext cx="18" cy="54"/>
            </a:xfrm>
            <a:custGeom>
              <a:avLst/>
              <a:gdLst>
                <a:gd name="T0" fmla="*/ 6 w 12"/>
                <a:gd name="T1" fmla="*/ 36 h 36"/>
                <a:gd name="T2" fmla="*/ 0 w 12"/>
                <a:gd name="T3" fmla="*/ 30 h 36"/>
                <a:gd name="T4" fmla="*/ 0 w 12"/>
                <a:gd name="T5" fmla="*/ 6 h 36"/>
                <a:gd name="T6" fmla="*/ 6 w 12"/>
                <a:gd name="T7" fmla="*/ 0 h 36"/>
                <a:gd name="T8" fmla="*/ 12 w 12"/>
                <a:gd name="T9" fmla="*/ 6 h 36"/>
                <a:gd name="T10" fmla="*/ 12 w 12"/>
                <a:gd name="T11" fmla="*/ 30 h 36"/>
                <a:gd name="T12" fmla="*/ 6 w 12"/>
                <a:gd name="T1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36">
                  <a:moveTo>
                    <a:pt x="6" y="36"/>
                  </a:moveTo>
                  <a:cubicBezTo>
                    <a:pt x="2" y="36"/>
                    <a:pt x="0" y="33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3"/>
                    <a:pt x="9" y="36"/>
                    <a:pt x="6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2" name="Freeform 133">
              <a:extLst>
                <a:ext uri="{FF2B5EF4-FFF2-40B4-BE49-F238E27FC236}">
                  <a16:creationId xmlns:a16="http://schemas.microsoft.com/office/drawing/2014/main" id="{0BFDE7B6-82F3-4D0E-9892-742BC6126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5" y="2998"/>
              <a:ext cx="18" cy="36"/>
            </a:xfrm>
            <a:custGeom>
              <a:avLst/>
              <a:gdLst>
                <a:gd name="T0" fmla="*/ 6 w 12"/>
                <a:gd name="T1" fmla="*/ 24 h 24"/>
                <a:gd name="T2" fmla="*/ 0 w 12"/>
                <a:gd name="T3" fmla="*/ 18 h 24"/>
                <a:gd name="T4" fmla="*/ 0 w 12"/>
                <a:gd name="T5" fmla="*/ 6 h 24"/>
                <a:gd name="T6" fmla="*/ 6 w 12"/>
                <a:gd name="T7" fmla="*/ 0 h 24"/>
                <a:gd name="T8" fmla="*/ 12 w 12"/>
                <a:gd name="T9" fmla="*/ 6 h 24"/>
                <a:gd name="T10" fmla="*/ 12 w 12"/>
                <a:gd name="T11" fmla="*/ 18 h 24"/>
                <a:gd name="T12" fmla="*/ 6 w 12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4">
                  <a:moveTo>
                    <a:pt x="6" y="24"/>
                  </a:moveTo>
                  <a:cubicBezTo>
                    <a:pt x="2" y="24"/>
                    <a:pt x="0" y="21"/>
                    <a:pt x="0" y="1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21"/>
                    <a:pt x="9" y="24"/>
                    <a:pt x="6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3" name="Freeform 134">
              <a:extLst>
                <a:ext uri="{FF2B5EF4-FFF2-40B4-BE49-F238E27FC236}">
                  <a16:creationId xmlns:a16="http://schemas.microsoft.com/office/drawing/2014/main" id="{1C37E03F-7973-4ABA-8486-37B3AE1655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6" y="3049"/>
              <a:ext cx="33" cy="31"/>
            </a:xfrm>
            <a:custGeom>
              <a:avLst/>
              <a:gdLst>
                <a:gd name="T0" fmla="*/ 7 w 22"/>
                <a:gd name="T1" fmla="*/ 21 h 21"/>
                <a:gd name="T2" fmla="*/ 3 w 22"/>
                <a:gd name="T3" fmla="*/ 20 h 21"/>
                <a:gd name="T4" fmla="*/ 3 w 22"/>
                <a:gd name="T5" fmla="*/ 11 h 21"/>
                <a:gd name="T6" fmla="*/ 11 w 22"/>
                <a:gd name="T7" fmla="*/ 3 h 21"/>
                <a:gd name="T8" fmla="*/ 20 w 22"/>
                <a:gd name="T9" fmla="*/ 3 h 21"/>
                <a:gd name="T10" fmla="*/ 20 w 22"/>
                <a:gd name="T11" fmla="*/ 11 h 21"/>
                <a:gd name="T12" fmla="*/ 11 w 22"/>
                <a:gd name="T13" fmla="*/ 20 h 21"/>
                <a:gd name="T14" fmla="*/ 7 w 22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1">
                  <a:moveTo>
                    <a:pt x="7" y="21"/>
                  </a:moveTo>
                  <a:cubicBezTo>
                    <a:pt x="5" y="21"/>
                    <a:pt x="4" y="21"/>
                    <a:pt x="3" y="20"/>
                  </a:cubicBezTo>
                  <a:cubicBezTo>
                    <a:pt x="0" y="17"/>
                    <a:pt x="0" y="14"/>
                    <a:pt x="3" y="11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4" y="0"/>
                    <a:pt x="17" y="0"/>
                    <a:pt x="20" y="3"/>
                  </a:cubicBezTo>
                  <a:cubicBezTo>
                    <a:pt x="22" y="5"/>
                    <a:pt x="22" y="9"/>
                    <a:pt x="20" y="11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0" y="21"/>
                    <a:pt x="9" y="21"/>
                    <a:pt x="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4" name="Freeform 135">
              <a:extLst>
                <a:ext uri="{FF2B5EF4-FFF2-40B4-BE49-F238E27FC236}">
                  <a16:creationId xmlns:a16="http://schemas.microsoft.com/office/drawing/2014/main" id="{B49901B2-0440-4B3E-9D8C-9998346655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3176"/>
              <a:ext cx="36" cy="18"/>
            </a:xfrm>
            <a:custGeom>
              <a:avLst/>
              <a:gdLst>
                <a:gd name="T0" fmla="*/ 18 w 24"/>
                <a:gd name="T1" fmla="*/ 12 h 12"/>
                <a:gd name="T2" fmla="*/ 6 w 24"/>
                <a:gd name="T3" fmla="*/ 12 h 12"/>
                <a:gd name="T4" fmla="*/ 0 w 24"/>
                <a:gd name="T5" fmla="*/ 6 h 12"/>
                <a:gd name="T6" fmla="*/ 6 w 24"/>
                <a:gd name="T7" fmla="*/ 0 h 12"/>
                <a:gd name="T8" fmla="*/ 18 w 24"/>
                <a:gd name="T9" fmla="*/ 0 h 12"/>
                <a:gd name="T10" fmla="*/ 24 w 24"/>
                <a:gd name="T11" fmla="*/ 6 h 12"/>
                <a:gd name="T12" fmla="*/ 18 w 2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12">
                  <a:moveTo>
                    <a:pt x="1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4" y="3"/>
                    <a:pt x="24" y="6"/>
                  </a:cubicBezTo>
                  <a:cubicBezTo>
                    <a:pt x="24" y="9"/>
                    <a:pt x="21" y="12"/>
                    <a:pt x="1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5" name="Freeform 136">
              <a:extLst>
                <a:ext uri="{FF2B5EF4-FFF2-40B4-BE49-F238E27FC236}">
                  <a16:creationId xmlns:a16="http://schemas.microsoft.com/office/drawing/2014/main" id="{7E9279B6-7430-42C7-AC9D-2514DDB0B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6" y="3288"/>
              <a:ext cx="33" cy="31"/>
            </a:xfrm>
            <a:custGeom>
              <a:avLst/>
              <a:gdLst>
                <a:gd name="T0" fmla="*/ 15 w 22"/>
                <a:gd name="T1" fmla="*/ 21 h 21"/>
                <a:gd name="T2" fmla="*/ 11 w 22"/>
                <a:gd name="T3" fmla="*/ 19 h 21"/>
                <a:gd name="T4" fmla="*/ 3 w 22"/>
                <a:gd name="T5" fmla="*/ 10 h 21"/>
                <a:gd name="T6" fmla="*/ 3 w 22"/>
                <a:gd name="T7" fmla="*/ 2 h 21"/>
                <a:gd name="T8" fmla="*/ 11 w 22"/>
                <a:gd name="T9" fmla="*/ 2 h 21"/>
                <a:gd name="T10" fmla="*/ 20 w 22"/>
                <a:gd name="T11" fmla="*/ 10 h 21"/>
                <a:gd name="T12" fmla="*/ 20 w 22"/>
                <a:gd name="T13" fmla="*/ 19 h 21"/>
                <a:gd name="T14" fmla="*/ 15 w 22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1">
                  <a:moveTo>
                    <a:pt x="15" y="21"/>
                  </a:moveTo>
                  <a:cubicBezTo>
                    <a:pt x="14" y="21"/>
                    <a:pt x="12" y="20"/>
                    <a:pt x="11" y="19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0" y="8"/>
                    <a:pt x="0" y="4"/>
                    <a:pt x="3" y="2"/>
                  </a:cubicBezTo>
                  <a:cubicBezTo>
                    <a:pt x="5" y="0"/>
                    <a:pt x="9" y="0"/>
                    <a:pt x="11" y="2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2" y="13"/>
                    <a:pt x="22" y="17"/>
                    <a:pt x="20" y="19"/>
                  </a:cubicBezTo>
                  <a:cubicBezTo>
                    <a:pt x="19" y="20"/>
                    <a:pt x="17" y="21"/>
                    <a:pt x="1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6" name="Freeform 137">
              <a:extLst>
                <a:ext uri="{FF2B5EF4-FFF2-40B4-BE49-F238E27FC236}">
                  <a16:creationId xmlns:a16="http://schemas.microsoft.com/office/drawing/2014/main" id="{B6AA46D2-132B-4027-AE1E-5D7F887AC5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8" y="3049"/>
              <a:ext cx="32" cy="31"/>
            </a:xfrm>
            <a:custGeom>
              <a:avLst/>
              <a:gdLst>
                <a:gd name="T0" fmla="*/ 15 w 22"/>
                <a:gd name="T1" fmla="*/ 21 h 21"/>
                <a:gd name="T2" fmla="*/ 11 w 22"/>
                <a:gd name="T3" fmla="*/ 20 h 21"/>
                <a:gd name="T4" fmla="*/ 3 w 22"/>
                <a:gd name="T5" fmla="*/ 11 h 21"/>
                <a:gd name="T6" fmla="*/ 3 w 22"/>
                <a:gd name="T7" fmla="*/ 3 h 21"/>
                <a:gd name="T8" fmla="*/ 11 w 22"/>
                <a:gd name="T9" fmla="*/ 3 h 21"/>
                <a:gd name="T10" fmla="*/ 20 w 22"/>
                <a:gd name="T11" fmla="*/ 11 h 21"/>
                <a:gd name="T12" fmla="*/ 20 w 22"/>
                <a:gd name="T13" fmla="*/ 20 h 21"/>
                <a:gd name="T14" fmla="*/ 15 w 22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1">
                  <a:moveTo>
                    <a:pt x="15" y="21"/>
                  </a:moveTo>
                  <a:cubicBezTo>
                    <a:pt x="14" y="21"/>
                    <a:pt x="12" y="21"/>
                    <a:pt x="11" y="2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0" y="9"/>
                    <a:pt x="0" y="5"/>
                    <a:pt x="3" y="3"/>
                  </a:cubicBezTo>
                  <a:cubicBezTo>
                    <a:pt x="5" y="0"/>
                    <a:pt x="9" y="0"/>
                    <a:pt x="11" y="3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2" y="14"/>
                    <a:pt x="22" y="17"/>
                    <a:pt x="20" y="20"/>
                  </a:cubicBezTo>
                  <a:cubicBezTo>
                    <a:pt x="18" y="21"/>
                    <a:pt x="17" y="21"/>
                    <a:pt x="1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7" name="Freeform 138">
              <a:extLst>
                <a:ext uri="{FF2B5EF4-FFF2-40B4-BE49-F238E27FC236}">
                  <a16:creationId xmlns:a16="http://schemas.microsoft.com/office/drawing/2014/main" id="{0976A360-0454-4ABA-BE06-7BEC004C7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8" y="3176"/>
              <a:ext cx="35" cy="18"/>
            </a:xfrm>
            <a:custGeom>
              <a:avLst/>
              <a:gdLst>
                <a:gd name="T0" fmla="*/ 18 w 24"/>
                <a:gd name="T1" fmla="*/ 12 h 12"/>
                <a:gd name="T2" fmla="*/ 6 w 24"/>
                <a:gd name="T3" fmla="*/ 12 h 12"/>
                <a:gd name="T4" fmla="*/ 0 w 24"/>
                <a:gd name="T5" fmla="*/ 6 h 12"/>
                <a:gd name="T6" fmla="*/ 6 w 24"/>
                <a:gd name="T7" fmla="*/ 0 h 12"/>
                <a:gd name="T8" fmla="*/ 18 w 24"/>
                <a:gd name="T9" fmla="*/ 0 h 12"/>
                <a:gd name="T10" fmla="*/ 24 w 24"/>
                <a:gd name="T11" fmla="*/ 6 h 12"/>
                <a:gd name="T12" fmla="*/ 18 w 2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12">
                  <a:moveTo>
                    <a:pt x="1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4" y="3"/>
                    <a:pt x="24" y="6"/>
                  </a:cubicBezTo>
                  <a:cubicBezTo>
                    <a:pt x="24" y="9"/>
                    <a:pt x="21" y="12"/>
                    <a:pt x="1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8" name="Freeform 139">
              <a:extLst>
                <a:ext uri="{FF2B5EF4-FFF2-40B4-BE49-F238E27FC236}">
                  <a16:creationId xmlns:a16="http://schemas.microsoft.com/office/drawing/2014/main" id="{3D94F876-E820-43DF-B7F0-345B522576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8" y="3288"/>
              <a:ext cx="32" cy="31"/>
            </a:xfrm>
            <a:custGeom>
              <a:avLst/>
              <a:gdLst>
                <a:gd name="T0" fmla="*/ 7 w 22"/>
                <a:gd name="T1" fmla="*/ 21 h 21"/>
                <a:gd name="T2" fmla="*/ 3 w 22"/>
                <a:gd name="T3" fmla="*/ 19 h 21"/>
                <a:gd name="T4" fmla="*/ 3 w 22"/>
                <a:gd name="T5" fmla="*/ 10 h 21"/>
                <a:gd name="T6" fmla="*/ 11 w 22"/>
                <a:gd name="T7" fmla="*/ 2 h 21"/>
                <a:gd name="T8" fmla="*/ 20 w 22"/>
                <a:gd name="T9" fmla="*/ 2 h 21"/>
                <a:gd name="T10" fmla="*/ 20 w 22"/>
                <a:gd name="T11" fmla="*/ 10 h 21"/>
                <a:gd name="T12" fmla="*/ 11 w 22"/>
                <a:gd name="T13" fmla="*/ 19 h 21"/>
                <a:gd name="T14" fmla="*/ 7 w 22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1">
                  <a:moveTo>
                    <a:pt x="7" y="21"/>
                  </a:moveTo>
                  <a:cubicBezTo>
                    <a:pt x="5" y="21"/>
                    <a:pt x="4" y="20"/>
                    <a:pt x="3" y="19"/>
                  </a:cubicBezTo>
                  <a:cubicBezTo>
                    <a:pt x="0" y="17"/>
                    <a:pt x="0" y="13"/>
                    <a:pt x="3" y="1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3" y="0"/>
                    <a:pt x="17" y="0"/>
                    <a:pt x="20" y="2"/>
                  </a:cubicBezTo>
                  <a:cubicBezTo>
                    <a:pt x="22" y="4"/>
                    <a:pt x="22" y="8"/>
                    <a:pt x="20" y="10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20"/>
                    <a:pt x="8" y="21"/>
                    <a:pt x="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9" name="Freeform 140">
              <a:extLst>
                <a:ext uri="{FF2B5EF4-FFF2-40B4-BE49-F238E27FC236}">
                  <a16:creationId xmlns:a16="http://schemas.microsoft.com/office/drawing/2014/main" id="{F170B2B1-5683-4F34-B759-F26E524DA69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04" y="3176"/>
              <a:ext cx="160" cy="133"/>
            </a:xfrm>
            <a:custGeom>
              <a:avLst/>
              <a:gdLst>
                <a:gd name="T0" fmla="*/ 60 w 108"/>
                <a:gd name="T1" fmla="*/ 90 h 90"/>
                <a:gd name="T2" fmla="*/ 58 w 108"/>
                <a:gd name="T3" fmla="*/ 90 h 90"/>
                <a:gd name="T4" fmla="*/ 54 w 108"/>
                <a:gd name="T5" fmla="*/ 84 h 90"/>
                <a:gd name="T6" fmla="*/ 49 w 108"/>
                <a:gd name="T7" fmla="*/ 90 h 90"/>
                <a:gd name="T8" fmla="*/ 42 w 108"/>
                <a:gd name="T9" fmla="*/ 85 h 90"/>
                <a:gd name="T10" fmla="*/ 30 w 108"/>
                <a:gd name="T11" fmla="*/ 36 h 90"/>
                <a:gd name="T12" fmla="*/ 18 w 108"/>
                <a:gd name="T13" fmla="*/ 36 h 90"/>
                <a:gd name="T14" fmla="*/ 0 w 108"/>
                <a:gd name="T15" fmla="*/ 18 h 90"/>
                <a:gd name="T16" fmla="*/ 18 w 108"/>
                <a:gd name="T17" fmla="*/ 0 h 90"/>
                <a:gd name="T18" fmla="*/ 38 w 108"/>
                <a:gd name="T19" fmla="*/ 16 h 90"/>
                <a:gd name="T20" fmla="*/ 40 w 108"/>
                <a:gd name="T21" fmla="*/ 24 h 90"/>
                <a:gd name="T22" fmla="*/ 67 w 108"/>
                <a:gd name="T23" fmla="*/ 24 h 90"/>
                <a:gd name="T24" fmla="*/ 69 w 108"/>
                <a:gd name="T25" fmla="*/ 16 h 90"/>
                <a:gd name="T26" fmla="*/ 90 w 108"/>
                <a:gd name="T27" fmla="*/ 0 h 90"/>
                <a:gd name="T28" fmla="*/ 108 w 108"/>
                <a:gd name="T29" fmla="*/ 18 h 90"/>
                <a:gd name="T30" fmla="*/ 90 w 108"/>
                <a:gd name="T31" fmla="*/ 36 h 90"/>
                <a:gd name="T32" fmla="*/ 77 w 108"/>
                <a:gd name="T33" fmla="*/ 36 h 90"/>
                <a:gd name="T34" fmla="*/ 65 w 108"/>
                <a:gd name="T35" fmla="*/ 85 h 90"/>
                <a:gd name="T36" fmla="*/ 60 w 108"/>
                <a:gd name="T37" fmla="*/ 90 h 90"/>
                <a:gd name="T38" fmla="*/ 43 w 108"/>
                <a:gd name="T39" fmla="*/ 36 h 90"/>
                <a:gd name="T40" fmla="*/ 53 w 108"/>
                <a:gd name="T41" fmla="*/ 82 h 90"/>
                <a:gd name="T42" fmla="*/ 54 w 108"/>
                <a:gd name="T43" fmla="*/ 84 h 90"/>
                <a:gd name="T44" fmla="*/ 54 w 108"/>
                <a:gd name="T45" fmla="*/ 82 h 90"/>
                <a:gd name="T46" fmla="*/ 65 w 108"/>
                <a:gd name="T47" fmla="*/ 36 h 90"/>
                <a:gd name="T48" fmla="*/ 43 w 108"/>
                <a:gd name="T49" fmla="*/ 36 h 90"/>
                <a:gd name="T50" fmla="*/ 80 w 108"/>
                <a:gd name="T51" fmla="*/ 24 h 90"/>
                <a:gd name="T52" fmla="*/ 90 w 108"/>
                <a:gd name="T53" fmla="*/ 24 h 90"/>
                <a:gd name="T54" fmla="*/ 96 w 108"/>
                <a:gd name="T55" fmla="*/ 18 h 90"/>
                <a:gd name="T56" fmla="*/ 90 w 108"/>
                <a:gd name="T57" fmla="*/ 12 h 90"/>
                <a:gd name="T58" fmla="*/ 81 w 108"/>
                <a:gd name="T59" fmla="*/ 19 h 90"/>
                <a:gd name="T60" fmla="*/ 80 w 108"/>
                <a:gd name="T61" fmla="*/ 24 h 90"/>
                <a:gd name="T62" fmla="*/ 18 w 108"/>
                <a:gd name="T63" fmla="*/ 12 h 90"/>
                <a:gd name="T64" fmla="*/ 12 w 108"/>
                <a:gd name="T65" fmla="*/ 18 h 90"/>
                <a:gd name="T66" fmla="*/ 18 w 108"/>
                <a:gd name="T67" fmla="*/ 24 h 90"/>
                <a:gd name="T68" fmla="*/ 28 w 108"/>
                <a:gd name="T69" fmla="*/ 24 h 90"/>
                <a:gd name="T70" fmla="*/ 26 w 108"/>
                <a:gd name="T71" fmla="*/ 19 h 90"/>
                <a:gd name="T72" fmla="*/ 18 w 108"/>
                <a:gd name="T73" fmla="*/ 1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8" h="90">
                  <a:moveTo>
                    <a:pt x="60" y="90"/>
                  </a:moveTo>
                  <a:cubicBezTo>
                    <a:pt x="59" y="90"/>
                    <a:pt x="59" y="90"/>
                    <a:pt x="58" y="90"/>
                  </a:cubicBezTo>
                  <a:cubicBezTo>
                    <a:pt x="56" y="89"/>
                    <a:pt x="54" y="87"/>
                    <a:pt x="54" y="84"/>
                  </a:cubicBezTo>
                  <a:cubicBezTo>
                    <a:pt x="54" y="87"/>
                    <a:pt x="52" y="89"/>
                    <a:pt x="49" y="90"/>
                  </a:cubicBezTo>
                  <a:cubicBezTo>
                    <a:pt x="46" y="90"/>
                    <a:pt x="43" y="88"/>
                    <a:pt x="42" y="85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8" y="36"/>
                    <a:pt x="0" y="2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8" y="0"/>
                    <a:pt x="36" y="7"/>
                    <a:pt x="38" y="16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9" y="16"/>
                    <a:pt x="69" y="16"/>
                    <a:pt x="69" y="16"/>
                  </a:cubicBezTo>
                  <a:cubicBezTo>
                    <a:pt x="71" y="7"/>
                    <a:pt x="80" y="0"/>
                    <a:pt x="90" y="0"/>
                  </a:cubicBezTo>
                  <a:cubicBezTo>
                    <a:pt x="100" y="0"/>
                    <a:pt x="108" y="8"/>
                    <a:pt x="108" y="18"/>
                  </a:cubicBezTo>
                  <a:cubicBezTo>
                    <a:pt x="108" y="28"/>
                    <a:pt x="100" y="36"/>
                    <a:pt x="90" y="36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65" y="85"/>
                    <a:pt x="65" y="85"/>
                    <a:pt x="65" y="85"/>
                  </a:cubicBezTo>
                  <a:cubicBezTo>
                    <a:pt x="65" y="88"/>
                    <a:pt x="62" y="90"/>
                    <a:pt x="60" y="90"/>
                  </a:cubicBezTo>
                  <a:close/>
                  <a:moveTo>
                    <a:pt x="43" y="36"/>
                  </a:moveTo>
                  <a:cubicBezTo>
                    <a:pt x="53" y="82"/>
                    <a:pt x="53" y="82"/>
                    <a:pt x="53" y="82"/>
                  </a:cubicBezTo>
                  <a:cubicBezTo>
                    <a:pt x="54" y="83"/>
                    <a:pt x="54" y="83"/>
                    <a:pt x="54" y="84"/>
                  </a:cubicBezTo>
                  <a:cubicBezTo>
                    <a:pt x="54" y="83"/>
                    <a:pt x="54" y="83"/>
                    <a:pt x="54" y="82"/>
                  </a:cubicBezTo>
                  <a:cubicBezTo>
                    <a:pt x="65" y="36"/>
                    <a:pt x="65" y="36"/>
                    <a:pt x="65" y="36"/>
                  </a:cubicBezTo>
                  <a:lnTo>
                    <a:pt x="43" y="36"/>
                  </a:lnTo>
                  <a:close/>
                  <a:moveTo>
                    <a:pt x="80" y="24"/>
                  </a:moveTo>
                  <a:cubicBezTo>
                    <a:pt x="90" y="24"/>
                    <a:pt x="90" y="24"/>
                    <a:pt x="90" y="24"/>
                  </a:cubicBezTo>
                  <a:cubicBezTo>
                    <a:pt x="93" y="24"/>
                    <a:pt x="96" y="21"/>
                    <a:pt x="96" y="18"/>
                  </a:cubicBezTo>
                  <a:cubicBezTo>
                    <a:pt x="96" y="15"/>
                    <a:pt x="93" y="12"/>
                    <a:pt x="90" y="12"/>
                  </a:cubicBezTo>
                  <a:cubicBezTo>
                    <a:pt x="85" y="12"/>
                    <a:pt x="82" y="15"/>
                    <a:pt x="81" y="19"/>
                  </a:cubicBezTo>
                  <a:lnTo>
                    <a:pt x="80" y="24"/>
                  </a:lnTo>
                  <a:close/>
                  <a:moveTo>
                    <a:pt x="18" y="12"/>
                  </a:moveTo>
                  <a:cubicBezTo>
                    <a:pt x="14" y="12"/>
                    <a:pt x="12" y="15"/>
                    <a:pt x="12" y="18"/>
                  </a:cubicBezTo>
                  <a:cubicBezTo>
                    <a:pt x="12" y="21"/>
                    <a:pt x="14" y="24"/>
                    <a:pt x="18" y="24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6" y="15"/>
                    <a:pt x="22" y="12"/>
                    <a:pt x="1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568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EF6CAA8-4F53-4B9C-943A-B04B81C6FD1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8675326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" name="think-cell Slide" r:id="rId6" imgW="530" imgH="531" progId="TCLayout.ActiveDocument.1">
                  <p:embed/>
                </p:oleObj>
              </mc:Choice>
              <mc:Fallback>
                <p:oleObj name="think-cell Slide" r:id="rId6" imgW="530" imgH="53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EF6CAA8-4F53-4B9C-943A-B04B81C6FD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C31CB51E-D6FA-4E9B-AD8E-1DEA9C6B025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kumimoji="0" lang="en-GB" sz="2667" b="1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j-ea"/>
              <a:sym typeface="Arial Black" panose="020B0A040201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3DDD6C-880D-4869-9256-75757BB6798F}"/>
              </a:ext>
            </a:extLst>
          </p:cNvPr>
          <p:cNvSpPr/>
          <p:nvPr/>
        </p:nvSpPr>
        <p:spPr>
          <a:xfrm>
            <a:off x="742386" y="1341120"/>
            <a:ext cx="5631782" cy="143594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rot="0" spcFirstLastPara="0" vertOverflow="overflow" horzOverflow="overflow" vert="vert270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E3E0BE-DEE9-4F3C-A00A-2A11EAF6B628}"/>
              </a:ext>
            </a:extLst>
          </p:cNvPr>
          <p:cNvSpPr/>
          <p:nvPr/>
        </p:nvSpPr>
        <p:spPr>
          <a:xfrm>
            <a:off x="742385" y="2897529"/>
            <a:ext cx="5631782" cy="332547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rot="0" spcFirstLastPara="0" vertOverflow="overflow" horzOverflow="overflow" vert="vert270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595EB43-707C-4A19-B3BD-FD2E9634AE63}"/>
              </a:ext>
            </a:extLst>
          </p:cNvPr>
          <p:cNvSpPr/>
          <p:nvPr/>
        </p:nvSpPr>
        <p:spPr>
          <a:xfrm>
            <a:off x="7064974" y="1341120"/>
            <a:ext cx="4584482" cy="2793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vert270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5803CF-5C08-4279-AD0D-258DCE0847E6}"/>
              </a:ext>
            </a:extLst>
          </p:cNvPr>
          <p:cNvSpPr/>
          <p:nvPr/>
        </p:nvSpPr>
        <p:spPr>
          <a:xfrm>
            <a:off x="6602049" y="1341121"/>
            <a:ext cx="353483" cy="2793600"/>
          </a:xfrm>
          <a:prstGeom prst="rect">
            <a:avLst/>
          </a:prstGeom>
          <a:solidFill>
            <a:schemeClr val="accent1"/>
          </a:solidFill>
        </p:spPr>
        <p:txBody>
          <a:bodyPr rot="0" spcFirstLastPara="0" vertOverflow="overflow" horzOverflow="overflow" vert="vert270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Illustration of the tool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51FFCC-A8A3-4044-B95E-ABDC0549FEB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29733" y="2897528"/>
            <a:ext cx="5182130" cy="3325473"/>
          </a:xfrm>
        </p:spPr>
        <p:txBody>
          <a:bodyPr lIns="72000" tIns="72000" rIns="72000" bIns="72000"/>
          <a:lstStyle/>
          <a:p>
            <a:pPr marL="228600" indent="-228600">
              <a:buAutoNum type="arabicPeriod"/>
            </a:pPr>
            <a:r>
              <a:rPr lang="en-GB" sz="1200" dirty="0">
                <a:latin typeface="Georgia" panose="02040502050405020303" pitchFamily="18" charset="0"/>
              </a:rPr>
              <a:t>Mark the business model you are considering to implement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Georgia" panose="02040502050405020303" pitchFamily="18" charset="0"/>
            </a:endParaRPr>
          </a:p>
          <a:p>
            <a:pPr marL="228600" indent="-228600">
              <a:buAutoNum type="arabicPeriod"/>
            </a:pPr>
            <a:r>
              <a:rPr lang="en-GB" sz="1200" dirty="0"/>
              <a:t>Reflect on</a:t>
            </a:r>
          </a:p>
          <a:p>
            <a:pPr marL="234943" lvl="1" indent="0">
              <a:buNone/>
            </a:pPr>
            <a:r>
              <a:rPr lang="en-GB" sz="1200" dirty="0">
                <a:latin typeface="Georgia" panose="02040502050405020303" pitchFamily="18" charset="0"/>
              </a:rPr>
              <a:t>a) The type of investments required</a:t>
            </a:r>
          </a:p>
          <a:p>
            <a:pPr marL="234943" lvl="1" indent="0">
              <a:buNone/>
            </a:pPr>
            <a:r>
              <a:rPr lang="en-GB" sz="1200" dirty="0"/>
              <a:t>b) The amount of investments needed</a:t>
            </a:r>
          </a:p>
          <a:p>
            <a:pPr marL="234943" lvl="1" indent="0">
              <a:buNone/>
            </a:pPr>
            <a:r>
              <a:rPr lang="en-GB" sz="1200" dirty="0">
                <a:latin typeface="Georgia" panose="02040502050405020303" pitchFamily="18" charset="0"/>
              </a:rPr>
              <a:t>c) The share of </a:t>
            </a:r>
            <a:r>
              <a:rPr lang="en-GB" sz="1200" dirty="0"/>
              <a:t>external financing required</a:t>
            </a:r>
          </a:p>
          <a:p>
            <a:pPr marL="228600" indent="-228600">
              <a:buAutoNum type="arabicPeriod"/>
            </a:pPr>
            <a:r>
              <a:rPr lang="en-GB" sz="1200" dirty="0">
                <a:latin typeface="Georgia" panose="02040502050405020303" pitchFamily="18" charset="0"/>
              </a:rPr>
              <a:t>Describe the appropriate funding in</a:t>
            </a:r>
            <a:r>
              <a:rPr lang="en-GB" sz="1200" dirty="0"/>
              <a:t>strument for your cause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/>
          </a:p>
          <a:p>
            <a:pPr marL="228600" indent="-228600">
              <a:buAutoNum type="arabicPeriod"/>
            </a:pPr>
            <a:r>
              <a:rPr lang="en-GB" sz="1200" dirty="0">
                <a:latin typeface="Georgia" panose="02040502050405020303" pitchFamily="18" charset="0"/>
              </a:rPr>
              <a:t>Identify the funding partner</a:t>
            </a:r>
            <a:r>
              <a:rPr lang="en-GB" sz="1200" dirty="0"/>
              <a:t>(s) you could approach for funding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/>
          </a:p>
          <a:p>
            <a:pPr marL="228600" indent="-228600">
              <a:buAutoNum type="arabicPeriod"/>
            </a:pPr>
            <a:r>
              <a:rPr lang="en-GB" sz="1200" dirty="0">
                <a:latin typeface="Georgia" panose="02040502050405020303" pitchFamily="18" charset="0"/>
              </a:rPr>
              <a:t>Lis</a:t>
            </a:r>
            <a:r>
              <a:rPr lang="en-GB" sz="1200" dirty="0"/>
              <a:t>t activities required to finance the circular business model at your company</a:t>
            </a:r>
            <a:endParaRPr lang="en-GB" sz="1200" dirty="0">
              <a:latin typeface="Georgia" panose="02040502050405020303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169CB2-1302-42AC-A7E8-EBDB6CBB1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56659"/>
            <a:ext cx="11436350" cy="864000"/>
          </a:xfrm>
        </p:spPr>
        <p:txBody>
          <a:bodyPr/>
          <a:lstStyle/>
          <a:p>
            <a:r>
              <a:rPr lang="en-GB" dirty="0">
                <a:latin typeface="Arial Black" panose="020B0A04020102020204" pitchFamily="34" charset="0"/>
              </a:rPr>
              <a:t>Funding requirement analysis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F5E9B2-028F-4335-AB31-FBCE75000E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2EFB28-2A7F-471B-9B32-845F6440E6D6}"/>
              </a:ext>
            </a:extLst>
          </p:cNvPr>
          <p:cNvSpPr txBox="1"/>
          <p:nvPr/>
        </p:nvSpPr>
        <p:spPr>
          <a:xfrm>
            <a:off x="323850" y="555413"/>
            <a:ext cx="3950547" cy="20997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INTRODUCTION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A39D91-1ACF-451D-AB98-E88B4D8AB91E}"/>
              </a:ext>
            </a:extLst>
          </p:cNvPr>
          <p:cNvSpPr/>
          <p:nvPr/>
        </p:nvSpPr>
        <p:spPr>
          <a:xfrm>
            <a:off x="323850" y="1341120"/>
            <a:ext cx="353483" cy="1435947"/>
          </a:xfrm>
          <a:prstGeom prst="rect">
            <a:avLst/>
          </a:prstGeom>
          <a:solidFill>
            <a:schemeClr val="accent1"/>
          </a:solidFill>
        </p:spPr>
        <p:txBody>
          <a:bodyPr rot="0" spcFirstLastPara="0" vertOverflow="overflow" horzOverflow="overflow" vert="vert270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Purpose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859FDA-352C-4F50-B0B4-4FBBFE43F522}"/>
              </a:ext>
            </a:extLst>
          </p:cNvPr>
          <p:cNvSpPr/>
          <p:nvPr/>
        </p:nvSpPr>
        <p:spPr>
          <a:xfrm>
            <a:off x="323849" y="2897529"/>
            <a:ext cx="353483" cy="3325472"/>
          </a:xfrm>
          <a:prstGeom prst="rect">
            <a:avLst/>
          </a:prstGeom>
          <a:solidFill>
            <a:schemeClr val="accent1"/>
          </a:solidFill>
        </p:spPr>
        <p:txBody>
          <a:bodyPr rot="0" spcFirstLastPara="0" vertOverflow="overflow" horzOverflow="overflow" vert="vert270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Instructions</a:t>
            </a:r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0D7EFB9A-CA2B-4BF7-BC4A-9BDC1F101359}"/>
              </a:ext>
            </a:extLst>
          </p:cNvPr>
          <p:cNvSpPr txBox="1">
            <a:spLocks/>
          </p:cNvSpPr>
          <p:nvPr/>
        </p:nvSpPr>
        <p:spPr>
          <a:xfrm>
            <a:off x="829733" y="1341120"/>
            <a:ext cx="5182130" cy="1435947"/>
          </a:xfrm>
          <a:prstGeom prst="rect">
            <a:avLst/>
          </a:prstGeom>
        </p:spPr>
        <p:txBody>
          <a:bodyPr vert="horz" lIns="72000" tIns="72000" rIns="72000" bIns="72000" rtlCol="0">
            <a:noAutofit/>
          </a:bodyPr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GB" sz="1867" b="0" i="0" kern="1200" noProof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marL="474121" indent="-234945" algn="l" defTabSz="609585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lang="en-GB" sz="1600" b="0" i="0" kern="1200" noProof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2pPr>
            <a:lvl3pPr marL="713300" indent="-234945" algn="l" defTabSz="715415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lang="en-GB" sz="1467" b="0" i="0" kern="1200" noProof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3pPr>
            <a:lvl4pPr marL="958827" indent="-234945" algn="l" defTabSz="60958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lang="en-GB" sz="1467" b="0" i="0" kern="1200" noProof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4pPr>
            <a:lvl5pPr marL="143996" indent="-380990" algn="l" defTabSz="609585" rtl="0" eaLnBrk="1" latinLnBrk="0" hangingPunct="1">
              <a:spcBef>
                <a:spcPts val="0"/>
              </a:spcBef>
              <a:spcAft>
                <a:spcPts val="800"/>
              </a:spcAft>
              <a:buFont typeface="Arial"/>
              <a:buChar char="•"/>
              <a:defRPr sz="1867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</a:rPr>
              <a:t>The funding requirement analysis tool helps you to reflect on the funding requirements of your circular business idea, and the activities related to them.</a:t>
            </a:r>
          </a:p>
          <a:p>
            <a:pPr marL="0" marR="0" lvl="0" indent="0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ea typeface="+mn-ea"/>
            </a:endParaRPr>
          </a:p>
          <a:p>
            <a:pPr marL="239178" marR="0" lvl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ea typeface="+mn-ea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F1422AB-95B1-498B-8A54-43EEA44FEE8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66556" y="1561924"/>
            <a:ext cx="4181317" cy="235199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AF655F4-DF10-488C-9A9D-B5BB3B0BBCF4}"/>
              </a:ext>
            </a:extLst>
          </p:cNvPr>
          <p:cNvSpPr/>
          <p:nvPr/>
        </p:nvSpPr>
        <p:spPr>
          <a:xfrm>
            <a:off x="7064974" y="4255735"/>
            <a:ext cx="4584482" cy="198404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vert270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324332F-54BF-4454-907C-43ED8F2C4E5C}"/>
              </a:ext>
            </a:extLst>
          </p:cNvPr>
          <p:cNvSpPr/>
          <p:nvPr/>
        </p:nvSpPr>
        <p:spPr>
          <a:xfrm>
            <a:off x="6593256" y="4255735"/>
            <a:ext cx="353483" cy="1984048"/>
          </a:xfrm>
          <a:prstGeom prst="rect">
            <a:avLst/>
          </a:prstGeom>
          <a:solidFill>
            <a:schemeClr val="accent1"/>
          </a:solidFill>
        </p:spPr>
        <p:txBody>
          <a:bodyPr rot="0" spcFirstLastPara="0" vertOverflow="overflow" horzOverflow="overflow" vert="vert270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Supporting materials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9CD712D-EDF2-4A4C-9E3B-77F22843226E}"/>
              </a:ext>
            </a:extLst>
          </p:cNvPr>
          <p:cNvSpPr txBox="1"/>
          <p:nvPr/>
        </p:nvSpPr>
        <p:spPr>
          <a:xfrm>
            <a:off x="7170569" y="4331839"/>
            <a:ext cx="2171324" cy="274280"/>
          </a:xfrm>
          <a:prstGeom prst="rect">
            <a:avLst/>
          </a:prstGeom>
          <a:noFill/>
        </p:spPr>
        <p:txBody>
          <a:bodyPr wrap="square" lIns="0" tIns="36000" rIns="36000" bIns="36000" rtlCol="0"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Chapter 5: How to design the transformation journey?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A48207E-04C0-4C6E-913F-31DBEE0A4324}"/>
              </a:ext>
            </a:extLst>
          </p:cNvPr>
          <p:cNvSpPr txBox="1"/>
          <p:nvPr/>
        </p:nvSpPr>
        <p:spPr>
          <a:xfrm>
            <a:off x="9689910" y="4331839"/>
            <a:ext cx="1757963" cy="274280"/>
          </a:xfrm>
          <a:prstGeom prst="rect">
            <a:avLst/>
          </a:prstGeom>
          <a:noFill/>
        </p:spPr>
        <p:txBody>
          <a:bodyPr wrap="square" lIns="0" tIns="36000" rIns="36000" bIns="36000" rtlCol="0"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Value case tool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D164729-AB21-4C63-9959-9C8BB21334C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5827" y="4737517"/>
            <a:ext cx="1080000" cy="6084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C7B4458-A4A4-45C6-8C17-AA5F44EB2E8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37190" y="4881110"/>
            <a:ext cx="1080000" cy="6084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3C53B7B-4F65-4AF2-90BA-12F7F22AE96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108553" y="5024702"/>
            <a:ext cx="1080000" cy="6084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606376E-4A4A-4DCE-A87A-81BF951C960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695475" y="4610219"/>
            <a:ext cx="1398896" cy="76939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A76D7EC0-2518-41CA-BB0E-CA5419D8859D}"/>
              </a:ext>
            </a:extLst>
          </p:cNvPr>
          <p:cNvSpPr txBox="1"/>
          <p:nvPr/>
        </p:nvSpPr>
        <p:spPr>
          <a:xfrm>
            <a:off x="9689910" y="5440288"/>
            <a:ext cx="1562669" cy="287185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fi-FI" sz="900" b="0" i="0" dirty="0" err="1">
                <a:latin typeface="Georgia" panose="02040502050405020303" pitchFamily="18" charset="0"/>
              </a:rPr>
              <a:t>Calculate</a:t>
            </a:r>
            <a:r>
              <a:rPr lang="fi-FI" sz="900" b="0" i="0" dirty="0">
                <a:latin typeface="Georgia" panose="02040502050405020303" pitchFamily="18" charset="0"/>
              </a:rPr>
              <a:t> </a:t>
            </a:r>
            <a:r>
              <a:rPr lang="fi-FI" sz="900" b="0" i="0" dirty="0" err="1">
                <a:latin typeface="Georgia" panose="02040502050405020303" pitchFamily="18" charset="0"/>
              </a:rPr>
              <a:t>high-level</a:t>
            </a:r>
            <a:r>
              <a:rPr lang="fi-FI" sz="900" b="0" i="0" dirty="0">
                <a:latin typeface="Georgia" panose="02040502050405020303" pitchFamily="18" charset="0"/>
              </a:rPr>
              <a:t> business case to </a:t>
            </a:r>
            <a:r>
              <a:rPr lang="fi-FI" sz="900" b="0" i="0" dirty="0" err="1">
                <a:latin typeface="Georgia" panose="02040502050405020303" pitchFamily="18" charset="0"/>
              </a:rPr>
              <a:t>underdtand</a:t>
            </a:r>
            <a:r>
              <a:rPr lang="fi-FI" sz="900" b="0" i="0" dirty="0">
                <a:latin typeface="Georgia" panose="02040502050405020303" pitchFamily="18" charset="0"/>
              </a:rPr>
              <a:t> </a:t>
            </a:r>
            <a:r>
              <a:rPr lang="fi-FI" sz="900" b="0" i="0" dirty="0" err="1">
                <a:latin typeface="Georgia" panose="02040502050405020303" pitchFamily="18" charset="0"/>
              </a:rPr>
              <a:t>funding</a:t>
            </a:r>
            <a:r>
              <a:rPr lang="fi-FI" sz="900" b="0" i="0" dirty="0">
                <a:latin typeface="Georgia" panose="02040502050405020303" pitchFamily="18" charset="0"/>
              </a:rPr>
              <a:t> </a:t>
            </a:r>
            <a:r>
              <a:rPr lang="fi-FI" sz="900" b="0" i="0" dirty="0" err="1">
                <a:latin typeface="Georgia" panose="02040502050405020303" pitchFamily="18" charset="0"/>
              </a:rPr>
              <a:t>requirements</a:t>
            </a:r>
            <a:endParaRPr lang="fi-FI" sz="900" b="0" i="0" dirty="0">
              <a:latin typeface="Georgia" panose="02040502050405020303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3AD3F45-C73E-4CB1-850A-0BA5F6DE7449}"/>
              </a:ext>
            </a:extLst>
          </p:cNvPr>
          <p:cNvSpPr txBox="1"/>
          <p:nvPr/>
        </p:nvSpPr>
        <p:spPr>
          <a:xfrm>
            <a:off x="7165827" y="5679626"/>
            <a:ext cx="2176066" cy="287185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fi-FI" sz="900" b="0" i="0" dirty="0">
                <a:latin typeface="Georgia" panose="02040502050405020303" pitchFamily="18" charset="0"/>
              </a:rPr>
              <a:t>Key </a:t>
            </a:r>
            <a:r>
              <a:rPr lang="fi-FI" sz="900" b="0" i="0" dirty="0" err="1">
                <a:latin typeface="Georgia" panose="02040502050405020303" pitchFamily="18" charset="0"/>
              </a:rPr>
              <a:t>barriers</a:t>
            </a:r>
            <a:r>
              <a:rPr lang="fi-FI" sz="900" b="0" i="0" dirty="0">
                <a:latin typeface="Georgia" panose="02040502050405020303" pitchFamily="18" charset="0"/>
              </a:rPr>
              <a:t> </a:t>
            </a:r>
            <a:r>
              <a:rPr lang="fi-FI" sz="900" b="0" i="0" dirty="0" err="1">
                <a:latin typeface="Georgia" panose="02040502050405020303" pitchFamily="18" charset="0"/>
              </a:rPr>
              <a:t>related</a:t>
            </a:r>
            <a:r>
              <a:rPr lang="fi-FI" sz="900" b="0" i="0" dirty="0">
                <a:latin typeface="Georgia" panose="02040502050405020303" pitchFamily="18" charset="0"/>
              </a:rPr>
              <a:t> to </a:t>
            </a:r>
            <a:r>
              <a:rPr lang="fi-FI" sz="900" b="0" i="0" dirty="0" err="1">
                <a:latin typeface="Georgia" panose="02040502050405020303" pitchFamily="18" charset="0"/>
              </a:rPr>
              <a:t>financing</a:t>
            </a:r>
            <a:r>
              <a:rPr lang="fi-FI" sz="900" b="0" i="0" dirty="0">
                <a:latin typeface="Georgia" panose="02040502050405020303" pitchFamily="18" charset="0"/>
              </a:rPr>
              <a:t> </a:t>
            </a:r>
            <a:r>
              <a:rPr lang="fi-FI" sz="900" b="0" i="0" dirty="0" err="1">
                <a:latin typeface="Georgia" panose="02040502050405020303" pitchFamily="18" charset="0"/>
              </a:rPr>
              <a:t>circular</a:t>
            </a:r>
            <a:r>
              <a:rPr lang="fi-FI" sz="900" b="0" i="0" dirty="0">
                <a:latin typeface="Georgia" panose="02040502050405020303" pitchFamily="18" charset="0"/>
              </a:rPr>
              <a:t> </a:t>
            </a:r>
            <a:r>
              <a:rPr lang="fi-FI" sz="900" b="0" i="0" dirty="0" err="1">
                <a:latin typeface="Georgia" panose="02040502050405020303" pitchFamily="18" charset="0"/>
              </a:rPr>
              <a:t>models</a:t>
            </a:r>
            <a:r>
              <a:rPr lang="fi-FI" sz="900" b="0" i="0" dirty="0">
                <a:latin typeface="Georgia" panose="02040502050405020303" pitchFamily="18" charset="0"/>
              </a:rPr>
              <a:t> and </a:t>
            </a:r>
            <a:r>
              <a:rPr lang="fi-FI" sz="900" b="0" i="0" dirty="0" err="1">
                <a:latin typeface="Georgia" panose="02040502050405020303" pitchFamily="18" charset="0"/>
              </a:rPr>
              <a:t>ways</a:t>
            </a:r>
            <a:r>
              <a:rPr lang="fi-FI" sz="900" b="0" i="0" dirty="0">
                <a:latin typeface="Georgia" panose="02040502050405020303" pitchFamily="18" charset="0"/>
              </a:rPr>
              <a:t> to </a:t>
            </a:r>
            <a:r>
              <a:rPr lang="fi-FI" sz="900" b="0" i="0" dirty="0" err="1">
                <a:latin typeface="Georgia" panose="02040502050405020303" pitchFamily="18" charset="0"/>
              </a:rPr>
              <a:t>overcome</a:t>
            </a:r>
            <a:r>
              <a:rPr lang="fi-FI" sz="900" b="0" i="0" dirty="0">
                <a:latin typeface="Georgia" panose="02040502050405020303" pitchFamily="18" charset="0"/>
              </a:rPr>
              <a:t> </a:t>
            </a:r>
            <a:r>
              <a:rPr lang="fi-FI" sz="900" b="0" i="0" dirty="0" err="1">
                <a:latin typeface="Georgia" panose="02040502050405020303" pitchFamily="18" charset="0"/>
              </a:rPr>
              <a:t>them</a:t>
            </a:r>
            <a:endParaRPr lang="fi-FI" sz="900" b="0" i="0" dirty="0">
              <a:latin typeface="Georgia" panose="02040502050405020303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AF89634-4D71-40F8-B489-D905FB4DEB39}"/>
              </a:ext>
            </a:extLst>
          </p:cNvPr>
          <p:cNvSpPr txBox="1"/>
          <p:nvPr/>
        </p:nvSpPr>
        <p:spPr>
          <a:xfrm>
            <a:off x="7165828" y="6016171"/>
            <a:ext cx="4002915" cy="223612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algn="l"/>
            <a:r>
              <a:rPr lang="fi-FI" sz="800" b="0" i="1" dirty="0" err="1">
                <a:latin typeface="Georgia" panose="02040502050405020303" pitchFamily="18" charset="0"/>
              </a:rPr>
              <a:t>Illustrative</a:t>
            </a:r>
            <a:r>
              <a:rPr lang="fi-FI" sz="800" b="0" i="1" dirty="0">
                <a:latin typeface="Georgia" panose="02040502050405020303" pitchFamily="18" charset="0"/>
              </a:rPr>
              <a:t> </a:t>
            </a:r>
            <a:r>
              <a:rPr lang="fi-FI" sz="800" b="0" i="1" dirty="0" err="1">
                <a:latin typeface="Georgia" panose="02040502050405020303" pitchFamily="18" charset="0"/>
              </a:rPr>
              <a:t>playbook</a:t>
            </a:r>
            <a:r>
              <a:rPr lang="fi-FI" sz="800" b="0" i="1" dirty="0">
                <a:latin typeface="Georgia" panose="02040502050405020303" pitchFamily="18" charset="0"/>
              </a:rPr>
              <a:t> </a:t>
            </a:r>
            <a:r>
              <a:rPr lang="fi-FI" sz="800" b="0" i="1" dirty="0" err="1">
                <a:latin typeface="Georgia" panose="02040502050405020303" pitchFamily="18" charset="0"/>
              </a:rPr>
              <a:t>pages</a:t>
            </a:r>
            <a:r>
              <a:rPr lang="fi-FI" sz="800" b="0" i="1" dirty="0">
                <a:latin typeface="Georgia" panose="02040502050405020303" pitchFamily="18" charset="0"/>
              </a:rPr>
              <a:t> – </a:t>
            </a:r>
            <a:r>
              <a:rPr lang="fi-FI" sz="800" i="1" dirty="0" err="1">
                <a:latin typeface="Georgia" panose="02040502050405020303" pitchFamily="18" charset="0"/>
              </a:rPr>
              <a:t>please</a:t>
            </a:r>
            <a:r>
              <a:rPr lang="fi-FI" sz="800" i="1" dirty="0">
                <a:latin typeface="Georgia" panose="02040502050405020303" pitchFamily="18" charset="0"/>
              </a:rPr>
              <a:t> </a:t>
            </a:r>
            <a:r>
              <a:rPr lang="fi-FI" sz="800" i="1" dirty="0" err="1">
                <a:latin typeface="Georgia" panose="02040502050405020303" pitchFamily="18" charset="0"/>
              </a:rPr>
              <a:t>refer</a:t>
            </a:r>
            <a:r>
              <a:rPr lang="fi-FI" sz="800" i="1" dirty="0">
                <a:latin typeface="Georgia" panose="02040502050405020303" pitchFamily="18" charset="0"/>
              </a:rPr>
              <a:t> to </a:t>
            </a:r>
            <a:r>
              <a:rPr lang="fi-FI" sz="800" i="1" dirty="0" err="1">
                <a:latin typeface="Georgia" panose="02040502050405020303" pitchFamily="18" charset="0"/>
              </a:rPr>
              <a:t>the</a:t>
            </a:r>
            <a:r>
              <a:rPr lang="fi-FI" sz="800" i="1" dirty="0">
                <a:latin typeface="Georgia" panose="02040502050405020303" pitchFamily="18" charset="0"/>
              </a:rPr>
              <a:t> </a:t>
            </a:r>
            <a:r>
              <a:rPr lang="fi-FI" sz="800" i="1" dirty="0" err="1">
                <a:latin typeface="Georgia" panose="02040502050405020303" pitchFamily="18" charset="0"/>
              </a:rPr>
              <a:t>entire</a:t>
            </a:r>
            <a:r>
              <a:rPr lang="fi-FI" sz="800" i="1" dirty="0">
                <a:latin typeface="Georgia" panose="02040502050405020303" pitchFamily="18" charset="0"/>
              </a:rPr>
              <a:t> </a:t>
            </a:r>
            <a:r>
              <a:rPr lang="fi-FI" sz="800" i="1" dirty="0" err="1">
                <a:latin typeface="Georgia" panose="02040502050405020303" pitchFamily="18" charset="0"/>
              </a:rPr>
              <a:t>chapter</a:t>
            </a:r>
            <a:r>
              <a:rPr lang="fi-FI" sz="800" i="1" dirty="0">
                <a:latin typeface="Georgia" panose="02040502050405020303" pitchFamily="18" charset="0"/>
              </a:rPr>
              <a:t> for </a:t>
            </a:r>
            <a:r>
              <a:rPr lang="fi-FI" sz="800" i="1" dirty="0" err="1">
                <a:latin typeface="Georgia" panose="02040502050405020303" pitchFamily="18" charset="0"/>
              </a:rPr>
              <a:t>support</a:t>
            </a:r>
            <a:r>
              <a:rPr lang="fi-FI" sz="800" i="1" dirty="0">
                <a:latin typeface="Georgia" panose="02040502050405020303" pitchFamily="18" charset="0"/>
              </a:rPr>
              <a:t>.</a:t>
            </a:r>
            <a:endParaRPr lang="fi-FI" sz="800" b="0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89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EF6CAA8-4F53-4B9C-943A-B04B81C6FD1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8676046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" name="think-cell Slide" r:id="rId6" imgW="530" imgH="531" progId="TCLayout.ActiveDocument.1">
                  <p:embed/>
                </p:oleObj>
              </mc:Choice>
              <mc:Fallback>
                <p:oleObj name="think-cell Slide" r:id="rId6" imgW="530" imgH="53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EF6CAA8-4F53-4B9C-943A-B04B81C6FD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C31CB51E-D6FA-4E9B-AD8E-1DEA9C6B025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kumimoji="0" lang="en-GB" sz="2667" b="1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j-ea"/>
              <a:sym typeface="Arial Black" panose="020B0A040201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A4ED31-E1F1-479A-8CD1-B13548EBC4D7}"/>
              </a:ext>
            </a:extLst>
          </p:cNvPr>
          <p:cNvSpPr/>
          <p:nvPr/>
        </p:nvSpPr>
        <p:spPr>
          <a:xfrm>
            <a:off x="742386" y="1341120"/>
            <a:ext cx="11017814" cy="486730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rot="0" spcFirstLastPara="0" vertOverflow="overflow" horzOverflow="overflow" vert="vert270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A39D91-1ACF-451D-AB98-E88B4D8AB91E}"/>
              </a:ext>
            </a:extLst>
          </p:cNvPr>
          <p:cNvSpPr/>
          <p:nvPr/>
        </p:nvSpPr>
        <p:spPr>
          <a:xfrm>
            <a:off x="323850" y="1341119"/>
            <a:ext cx="353483" cy="4881881"/>
          </a:xfrm>
          <a:prstGeom prst="rect">
            <a:avLst/>
          </a:prstGeom>
          <a:solidFill>
            <a:schemeClr val="accent1"/>
          </a:solidFill>
        </p:spPr>
        <p:txBody>
          <a:bodyPr rot="0" spcFirstLastPara="0" vertOverflow="overflow" horzOverflow="overflow" vert="vert270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169CB2-1302-42AC-A7E8-EBDB6CBB1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56659"/>
            <a:ext cx="11436350" cy="864000"/>
          </a:xfrm>
        </p:spPr>
        <p:txBody>
          <a:bodyPr/>
          <a:lstStyle/>
          <a:p>
            <a:r>
              <a:rPr lang="en-GB" dirty="0">
                <a:latin typeface="Arial Black" panose="020B0A04020102020204" pitchFamily="34" charset="0"/>
              </a:rPr>
              <a:t>Funding requirement analysis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F5E9B2-028F-4335-AB31-FBCE75000E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2EFB28-2A7F-471B-9B32-845F6440E6D6}"/>
              </a:ext>
            </a:extLst>
          </p:cNvPr>
          <p:cNvSpPr txBox="1"/>
          <p:nvPr/>
        </p:nvSpPr>
        <p:spPr>
          <a:xfrm>
            <a:off x="323850" y="555413"/>
            <a:ext cx="3950547" cy="20997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EXAMPLE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CC22168-5B03-4343-8FC1-493AF0510A11}"/>
              </a:ext>
            </a:extLst>
          </p:cNvPr>
          <p:cNvGrpSpPr/>
          <p:nvPr/>
        </p:nvGrpSpPr>
        <p:grpSpPr>
          <a:xfrm>
            <a:off x="896644" y="1500326"/>
            <a:ext cx="8291941" cy="4579226"/>
            <a:chOff x="853175" y="1398097"/>
            <a:chExt cx="8433065" cy="4743599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4E452B92-A939-470D-A224-BA8BBCD93C7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53175" y="1398097"/>
              <a:ext cx="8433065" cy="4743599"/>
            </a:xfrm>
            <a:prstGeom prst="rect">
              <a:avLst/>
            </a:prstGeom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0254488-DA6E-4200-AA32-5CB1A072C914}"/>
                </a:ext>
              </a:extLst>
            </p:cNvPr>
            <p:cNvSpPr/>
            <p:nvPr/>
          </p:nvSpPr>
          <p:spPr>
            <a:xfrm>
              <a:off x="7464214" y="2262295"/>
              <a:ext cx="1327573" cy="122597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GB" sz="900"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Finalise business case calculations to understand funding need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GB" sz="900"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Apply for funding from Business Finland</a:t>
              </a:r>
              <a:endParaRPr lang="en-GB" sz="9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730B1FD-50CD-414B-BF54-41D2314B0C48}"/>
                </a:ext>
              </a:extLst>
            </p:cNvPr>
            <p:cNvSpPr/>
            <p:nvPr/>
          </p:nvSpPr>
          <p:spPr>
            <a:xfrm>
              <a:off x="1161628" y="5238660"/>
              <a:ext cx="1330959" cy="41656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GB" sz="900"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Business Finland</a:t>
              </a:r>
              <a:endParaRPr lang="en-GB" sz="9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888FD18-E0C9-4CE9-8ECA-B0B4332C53DB}"/>
                </a:ext>
              </a:extLst>
            </p:cNvPr>
            <p:cNvSpPr/>
            <p:nvPr/>
          </p:nvSpPr>
          <p:spPr>
            <a:xfrm>
              <a:off x="1161628" y="4721014"/>
              <a:ext cx="3112769" cy="26416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GB" sz="900"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Research grant</a:t>
              </a:r>
              <a:endParaRPr lang="en-GB" sz="9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Multiplication Sign 9">
              <a:extLst>
                <a:ext uri="{FF2B5EF4-FFF2-40B4-BE49-F238E27FC236}">
                  <a16:creationId xmlns:a16="http://schemas.microsoft.com/office/drawing/2014/main" id="{75CDA54F-EBC3-482E-BD83-DCDB4C6D452D}"/>
                </a:ext>
              </a:extLst>
            </p:cNvPr>
            <p:cNvSpPr/>
            <p:nvPr/>
          </p:nvSpPr>
          <p:spPr>
            <a:xfrm>
              <a:off x="2892213" y="4015587"/>
              <a:ext cx="182881" cy="186070"/>
            </a:xfrm>
            <a:prstGeom prst="mathMultiply">
              <a:avLst/>
            </a:prstGeom>
            <a:solidFill>
              <a:schemeClr val="tx1"/>
            </a:solidFill>
          </p:spPr>
          <p:txBody>
  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GB" sz="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Multiplication Sign 14">
              <a:extLst>
                <a:ext uri="{FF2B5EF4-FFF2-40B4-BE49-F238E27FC236}">
                  <a16:creationId xmlns:a16="http://schemas.microsoft.com/office/drawing/2014/main" id="{246C977C-2D67-4EE7-A57B-AAED7F0588A7}"/>
                </a:ext>
              </a:extLst>
            </p:cNvPr>
            <p:cNvSpPr/>
            <p:nvPr/>
          </p:nvSpPr>
          <p:spPr>
            <a:xfrm>
              <a:off x="4568613" y="3829517"/>
              <a:ext cx="182881" cy="186070"/>
            </a:xfrm>
            <a:prstGeom prst="mathMultiply">
              <a:avLst/>
            </a:prstGeom>
            <a:solidFill>
              <a:schemeClr val="tx1"/>
            </a:solidFill>
          </p:spPr>
          <p:txBody>
  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GB" sz="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73B9CF0-742B-4FC5-8903-0A6A0F883B1B}"/>
                </a:ext>
              </a:extLst>
            </p:cNvPr>
            <p:cNvSpPr txBox="1"/>
            <p:nvPr/>
          </p:nvSpPr>
          <p:spPr>
            <a:xfrm>
              <a:off x="6483773" y="3583049"/>
              <a:ext cx="419947" cy="19901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noAutofit/>
            </a:bodyPr>
            <a:lstStyle/>
            <a:p>
              <a:pPr algn="ctr"/>
              <a:r>
                <a:rPr lang="en-GB" sz="1200" b="1" i="0">
                  <a:latin typeface="Georgia" panose="02040502050405020303" pitchFamily="18" charset="0"/>
                </a:rPr>
                <a:t>50</a:t>
              </a:r>
              <a:endParaRPr lang="en-GB" sz="1200" b="1" i="0" dirty="0">
                <a:latin typeface="Georgia" panose="02040502050405020303" pitchFamily="18" charset="0"/>
              </a:endParaRPr>
            </a:p>
          </p:txBody>
        </p:sp>
        <p:sp>
          <p:nvSpPr>
            <p:cNvPr id="16" name="Multiplication Sign 15">
              <a:extLst>
                <a:ext uri="{FF2B5EF4-FFF2-40B4-BE49-F238E27FC236}">
                  <a16:creationId xmlns:a16="http://schemas.microsoft.com/office/drawing/2014/main" id="{98C288B8-F4E8-45C8-871D-2CD9ED2C0A21}"/>
                </a:ext>
              </a:extLst>
            </p:cNvPr>
            <p:cNvSpPr/>
            <p:nvPr/>
          </p:nvSpPr>
          <p:spPr>
            <a:xfrm>
              <a:off x="2695786" y="2019570"/>
              <a:ext cx="182881" cy="186070"/>
            </a:xfrm>
            <a:prstGeom prst="mathMultiply">
              <a:avLst/>
            </a:prstGeom>
            <a:solidFill>
              <a:schemeClr val="tx1"/>
            </a:solidFill>
          </p:spPr>
          <p:txBody>
  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GB" sz="9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5044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E9C4A59A-6F94-4C3B-A42D-A88DB4D7F88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2141818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" name="think-cell Slide" r:id="rId6" imgW="530" imgH="531" progId="TCLayout.ActiveDocument.1">
                  <p:embed/>
                </p:oleObj>
              </mc:Choice>
              <mc:Fallback>
                <p:oleObj name="think-cell Slide" r:id="rId6" imgW="530" imgH="531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E9C4A59A-6F94-4C3B-A42D-A88DB4D7F8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9639FAD5-3072-4376-B3AA-DCB89B7029F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0" lang="en-GB" sz="2667" b="1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7E0B6C-0918-4A05-B679-4E2EF99C6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109" y="2948947"/>
            <a:ext cx="9448489" cy="886343"/>
          </a:xfrm>
        </p:spPr>
        <p:txBody>
          <a:bodyPr/>
          <a:lstStyle/>
          <a:p>
            <a:r>
              <a:rPr lang="en-GB"/>
              <a:t>FUNDING REQUIREMENT ANALYSIS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949912-2B7F-4B73-B8DD-B6D898112F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24342" y="2468199"/>
            <a:ext cx="9448257" cy="480484"/>
          </a:xfrm>
        </p:spPr>
        <p:txBody>
          <a:bodyPr/>
          <a:lstStyle/>
          <a:p>
            <a:r>
              <a:rPr lang="en-GB"/>
              <a:t>Tool</a:t>
            </a:r>
            <a:endParaRPr lang="en-GB" dirty="0"/>
          </a:p>
        </p:txBody>
      </p:sp>
      <p:grpSp>
        <p:nvGrpSpPr>
          <p:cNvPr id="7" name="Group 128">
            <a:extLst>
              <a:ext uri="{FF2B5EF4-FFF2-40B4-BE49-F238E27FC236}">
                <a16:creationId xmlns:a16="http://schemas.microsoft.com/office/drawing/2014/main" id="{2A37D4AC-3779-44A0-B508-7807291FBA8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19401" y="2468192"/>
            <a:ext cx="958478" cy="1097234"/>
            <a:chOff x="1398" y="2998"/>
            <a:chExt cx="373" cy="427"/>
          </a:xfrm>
          <a:solidFill>
            <a:schemeClr val="bg2"/>
          </a:solidFill>
        </p:grpSpPr>
        <p:sp>
          <p:nvSpPr>
            <p:cNvPr id="8" name="Freeform 129">
              <a:extLst>
                <a:ext uri="{FF2B5EF4-FFF2-40B4-BE49-F238E27FC236}">
                  <a16:creationId xmlns:a16="http://schemas.microsoft.com/office/drawing/2014/main" id="{4E93365B-1CE7-4F8E-B59D-799BB754725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1" y="3052"/>
              <a:ext cx="266" cy="266"/>
            </a:xfrm>
            <a:custGeom>
              <a:avLst/>
              <a:gdLst>
                <a:gd name="T0" fmla="*/ 90 w 180"/>
                <a:gd name="T1" fmla="*/ 180 h 180"/>
                <a:gd name="T2" fmla="*/ 0 w 180"/>
                <a:gd name="T3" fmla="*/ 90 h 180"/>
                <a:gd name="T4" fmla="*/ 90 w 180"/>
                <a:gd name="T5" fmla="*/ 0 h 180"/>
                <a:gd name="T6" fmla="*/ 180 w 180"/>
                <a:gd name="T7" fmla="*/ 90 h 180"/>
                <a:gd name="T8" fmla="*/ 90 w 180"/>
                <a:gd name="T9" fmla="*/ 180 h 180"/>
                <a:gd name="T10" fmla="*/ 90 w 180"/>
                <a:gd name="T11" fmla="*/ 12 h 180"/>
                <a:gd name="T12" fmla="*/ 12 w 180"/>
                <a:gd name="T13" fmla="*/ 90 h 180"/>
                <a:gd name="T14" fmla="*/ 90 w 180"/>
                <a:gd name="T15" fmla="*/ 168 h 180"/>
                <a:gd name="T16" fmla="*/ 168 w 180"/>
                <a:gd name="T17" fmla="*/ 90 h 180"/>
                <a:gd name="T18" fmla="*/ 90 w 180"/>
                <a:gd name="T19" fmla="*/ 12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0" h="180">
                  <a:moveTo>
                    <a:pt x="90" y="180"/>
                  </a:moveTo>
                  <a:cubicBezTo>
                    <a:pt x="40" y="180"/>
                    <a:pt x="0" y="139"/>
                    <a:pt x="0" y="90"/>
                  </a:cubicBezTo>
                  <a:cubicBezTo>
                    <a:pt x="0" y="40"/>
                    <a:pt x="40" y="0"/>
                    <a:pt x="90" y="0"/>
                  </a:cubicBezTo>
                  <a:cubicBezTo>
                    <a:pt x="139" y="0"/>
                    <a:pt x="180" y="40"/>
                    <a:pt x="180" y="90"/>
                  </a:cubicBezTo>
                  <a:cubicBezTo>
                    <a:pt x="180" y="139"/>
                    <a:pt x="139" y="180"/>
                    <a:pt x="90" y="180"/>
                  </a:cubicBezTo>
                  <a:close/>
                  <a:moveTo>
                    <a:pt x="90" y="12"/>
                  </a:moveTo>
                  <a:cubicBezTo>
                    <a:pt x="47" y="12"/>
                    <a:pt x="12" y="47"/>
                    <a:pt x="12" y="90"/>
                  </a:cubicBezTo>
                  <a:cubicBezTo>
                    <a:pt x="12" y="133"/>
                    <a:pt x="47" y="168"/>
                    <a:pt x="90" y="168"/>
                  </a:cubicBezTo>
                  <a:cubicBezTo>
                    <a:pt x="133" y="168"/>
                    <a:pt x="168" y="133"/>
                    <a:pt x="168" y="90"/>
                  </a:cubicBezTo>
                  <a:cubicBezTo>
                    <a:pt x="168" y="47"/>
                    <a:pt x="133" y="12"/>
                    <a:pt x="9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9" name="Freeform 130">
              <a:extLst>
                <a:ext uri="{FF2B5EF4-FFF2-40B4-BE49-F238E27FC236}">
                  <a16:creationId xmlns:a16="http://schemas.microsoft.com/office/drawing/2014/main" id="{DB18B919-8162-4E1A-919C-F757FE9224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2" y="3300"/>
              <a:ext cx="124" cy="54"/>
            </a:xfrm>
            <a:custGeom>
              <a:avLst/>
              <a:gdLst>
                <a:gd name="T0" fmla="*/ 78 w 84"/>
                <a:gd name="T1" fmla="*/ 36 h 36"/>
                <a:gd name="T2" fmla="*/ 6 w 84"/>
                <a:gd name="T3" fmla="*/ 36 h 36"/>
                <a:gd name="T4" fmla="*/ 0 w 84"/>
                <a:gd name="T5" fmla="*/ 30 h 36"/>
                <a:gd name="T6" fmla="*/ 0 w 84"/>
                <a:gd name="T7" fmla="*/ 0 h 36"/>
                <a:gd name="T8" fmla="*/ 12 w 84"/>
                <a:gd name="T9" fmla="*/ 0 h 36"/>
                <a:gd name="T10" fmla="*/ 12 w 84"/>
                <a:gd name="T11" fmla="*/ 24 h 36"/>
                <a:gd name="T12" fmla="*/ 72 w 84"/>
                <a:gd name="T13" fmla="*/ 24 h 36"/>
                <a:gd name="T14" fmla="*/ 72 w 84"/>
                <a:gd name="T15" fmla="*/ 0 h 36"/>
                <a:gd name="T16" fmla="*/ 84 w 84"/>
                <a:gd name="T17" fmla="*/ 0 h 36"/>
                <a:gd name="T18" fmla="*/ 84 w 84"/>
                <a:gd name="T19" fmla="*/ 30 h 36"/>
                <a:gd name="T20" fmla="*/ 78 w 84"/>
                <a:gd name="T21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" h="36">
                  <a:moveTo>
                    <a:pt x="78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3"/>
                    <a:pt x="0" y="3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4" y="33"/>
                    <a:pt x="81" y="36"/>
                    <a:pt x="78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0" name="Freeform 131">
              <a:extLst>
                <a:ext uri="{FF2B5EF4-FFF2-40B4-BE49-F238E27FC236}">
                  <a16:creationId xmlns:a16="http://schemas.microsoft.com/office/drawing/2014/main" id="{22A66FDD-2E5A-48AE-B6BB-D3E7FC0EBF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40" y="3336"/>
              <a:ext cx="88" cy="53"/>
            </a:xfrm>
            <a:custGeom>
              <a:avLst/>
              <a:gdLst>
                <a:gd name="T0" fmla="*/ 54 w 60"/>
                <a:gd name="T1" fmla="*/ 36 h 36"/>
                <a:gd name="T2" fmla="*/ 6 w 60"/>
                <a:gd name="T3" fmla="*/ 36 h 36"/>
                <a:gd name="T4" fmla="*/ 0 w 60"/>
                <a:gd name="T5" fmla="*/ 30 h 36"/>
                <a:gd name="T6" fmla="*/ 0 w 60"/>
                <a:gd name="T7" fmla="*/ 6 h 36"/>
                <a:gd name="T8" fmla="*/ 6 w 60"/>
                <a:gd name="T9" fmla="*/ 0 h 36"/>
                <a:gd name="T10" fmla="*/ 54 w 60"/>
                <a:gd name="T11" fmla="*/ 0 h 36"/>
                <a:gd name="T12" fmla="*/ 60 w 60"/>
                <a:gd name="T13" fmla="*/ 6 h 36"/>
                <a:gd name="T14" fmla="*/ 60 w 60"/>
                <a:gd name="T15" fmla="*/ 30 h 36"/>
                <a:gd name="T16" fmla="*/ 54 w 60"/>
                <a:gd name="T17" fmla="*/ 36 h 36"/>
                <a:gd name="T18" fmla="*/ 12 w 60"/>
                <a:gd name="T19" fmla="*/ 24 h 36"/>
                <a:gd name="T20" fmla="*/ 48 w 60"/>
                <a:gd name="T21" fmla="*/ 24 h 36"/>
                <a:gd name="T22" fmla="*/ 48 w 60"/>
                <a:gd name="T23" fmla="*/ 12 h 36"/>
                <a:gd name="T24" fmla="*/ 12 w 60"/>
                <a:gd name="T25" fmla="*/ 12 h 36"/>
                <a:gd name="T26" fmla="*/ 12 w 60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36">
                  <a:moveTo>
                    <a:pt x="54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3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7" y="0"/>
                    <a:pt x="60" y="3"/>
                    <a:pt x="60" y="6"/>
                  </a:cubicBezTo>
                  <a:cubicBezTo>
                    <a:pt x="60" y="30"/>
                    <a:pt x="60" y="30"/>
                    <a:pt x="60" y="30"/>
                  </a:cubicBezTo>
                  <a:cubicBezTo>
                    <a:pt x="60" y="33"/>
                    <a:pt x="57" y="36"/>
                    <a:pt x="54" y="36"/>
                  </a:cubicBezTo>
                  <a:close/>
                  <a:moveTo>
                    <a:pt x="12" y="24"/>
                  </a:moveTo>
                  <a:cubicBezTo>
                    <a:pt x="48" y="24"/>
                    <a:pt x="48" y="24"/>
                    <a:pt x="48" y="24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1" name="Freeform 132">
              <a:extLst>
                <a:ext uri="{FF2B5EF4-FFF2-40B4-BE49-F238E27FC236}">
                  <a16:creationId xmlns:a16="http://schemas.microsoft.com/office/drawing/2014/main" id="{E8FCDBC9-F79E-47BD-B913-CA4ECEDA62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5" y="3371"/>
              <a:ext cx="18" cy="54"/>
            </a:xfrm>
            <a:custGeom>
              <a:avLst/>
              <a:gdLst>
                <a:gd name="T0" fmla="*/ 6 w 12"/>
                <a:gd name="T1" fmla="*/ 36 h 36"/>
                <a:gd name="T2" fmla="*/ 0 w 12"/>
                <a:gd name="T3" fmla="*/ 30 h 36"/>
                <a:gd name="T4" fmla="*/ 0 w 12"/>
                <a:gd name="T5" fmla="*/ 6 h 36"/>
                <a:gd name="T6" fmla="*/ 6 w 12"/>
                <a:gd name="T7" fmla="*/ 0 h 36"/>
                <a:gd name="T8" fmla="*/ 12 w 12"/>
                <a:gd name="T9" fmla="*/ 6 h 36"/>
                <a:gd name="T10" fmla="*/ 12 w 12"/>
                <a:gd name="T11" fmla="*/ 30 h 36"/>
                <a:gd name="T12" fmla="*/ 6 w 12"/>
                <a:gd name="T1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36">
                  <a:moveTo>
                    <a:pt x="6" y="36"/>
                  </a:moveTo>
                  <a:cubicBezTo>
                    <a:pt x="2" y="36"/>
                    <a:pt x="0" y="33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3"/>
                    <a:pt x="9" y="36"/>
                    <a:pt x="6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2" name="Freeform 133">
              <a:extLst>
                <a:ext uri="{FF2B5EF4-FFF2-40B4-BE49-F238E27FC236}">
                  <a16:creationId xmlns:a16="http://schemas.microsoft.com/office/drawing/2014/main" id="{0BFDE7B6-82F3-4D0E-9892-742BC6126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5" y="2998"/>
              <a:ext cx="18" cy="36"/>
            </a:xfrm>
            <a:custGeom>
              <a:avLst/>
              <a:gdLst>
                <a:gd name="T0" fmla="*/ 6 w 12"/>
                <a:gd name="T1" fmla="*/ 24 h 24"/>
                <a:gd name="T2" fmla="*/ 0 w 12"/>
                <a:gd name="T3" fmla="*/ 18 h 24"/>
                <a:gd name="T4" fmla="*/ 0 w 12"/>
                <a:gd name="T5" fmla="*/ 6 h 24"/>
                <a:gd name="T6" fmla="*/ 6 w 12"/>
                <a:gd name="T7" fmla="*/ 0 h 24"/>
                <a:gd name="T8" fmla="*/ 12 w 12"/>
                <a:gd name="T9" fmla="*/ 6 h 24"/>
                <a:gd name="T10" fmla="*/ 12 w 12"/>
                <a:gd name="T11" fmla="*/ 18 h 24"/>
                <a:gd name="T12" fmla="*/ 6 w 12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4">
                  <a:moveTo>
                    <a:pt x="6" y="24"/>
                  </a:moveTo>
                  <a:cubicBezTo>
                    <a:pt x="2" y="24"/>
                    <a:pt x="0" y="21"/>
                    <a:pt x="0" y="1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21"/>
                    <a:pt x="9" y="24"/>
                    <a:pt x="6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3" name="Freeform 134">
              <a:extLst>
                <a:ext uri="{FF2B5EF4-FFF2-40B4-BE49-F238E27FC236}">
                  <a16:creationId xmlns:a16="http://schemas.microsoft.com/office/drawing/2014/main" id="{1C37E03F-7973-4ABA-8486-37B3AE1655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6" y="3049"/>
              <a:ext cx="33" cy="31"/>
            </a:xfrm>
            <a:custGeom>
              <a:avLst/>
              <a:gdLst>
                <a:gd name="T0" fmla="*/ 7 w 22"/>
                <a:gd name="T1" fmla="*/ 21 h 21"/>
                <a:gd name="T2" fmla="*/ 3 w 22"/>
                <a:gd name="T3" fmla="*/ 20 h 21"/>
                <a:gd name="T4" fmla="*/ 3 w 22"/>
                <a:gd name="T5" fmla="*/ 11 h 21"/>
                <a:gd name="T6" fmla="*/ 11 w 22"/>
                <a:gd name="T7" fmla="*/ 3 h 21"/>
                <a:gd name="T8" fmla="*/ 20 w 22"/>
                <a:gd name="T9" fmla="*/ 3 h 21"/>
                <a:gd name="T10" fmla="*/ 20 w 22"/>
                <a:gd name="T11" fmla="*/ 11 h 21"/>
                <a:gd name="T12" fmla="*/ 11 w 22"/>
                <a:gd name="T13" fmla="*/ 20 h 21"/>
                <a:gd name="T14" fmla="*/ 7 w 22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1">
                  <a:moveTo>
                    <a:pt x="7" y="21"/>
                  </a:moveTo>
                  <a:cubicBezTo>
                    <a:pt x="5" y="21"/>
                    <a:pt x="4" y="21"/>
                    <a:pt x="3" y="20"/>
                  </a:cubicBezTo>
                  <a:cubicBezTo>
                    <a:pt x="0" y="17"/>
                    <a:pt x="0" y="14"/>
                    <a:pt x="3" y="11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4" y="0"/>
                    <a:pt x="17" y="0"/>
                    <a:pt x="20" y="3"/>
                  </a:cubicBezTo>
                  <a:cubicBezTo>
                    <a:pt x="22" y="5"/>
                    <a:pt x="22" y="9"/>
                    <a:pt x="20" y="11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0" y="21"/>
                    <a:pt x="9" y="21"/>
                    <a:pt x="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4" name="Freeform 135">
              <a:extLst>
                <a:ext uri="{FF2B5EF4-FFF2-40B4-BE49-F238E27FC236}">
                  <a16:creationId xmlns:a16="http://schemas.microsoft.com/office/drawing/2014/main" id="{B49901B2-0440-4B3E-9D8C-9998346655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3176"/>
              <a:ext cx="36" cy="18"/>
            </a:xfrm>
            <a:custGeom>
              <a:avLst/>
              <a:gdLst>
                <a:gd name="T0" fmla="*/ 18 w 24"/>
                <a:gd name="T1" fmla="*/ 12 h 12"/>
                <a:gd name="T2" fmla="*/ 6 w 24"/>
                <a:gd name="T3" fmla="*/ 12 h 12"/>
                <a:gd name="T4" fmla="*/ 0 w 24"/>
                <a:gd name="T5" fmla="*/ 6 h 12"/>
                <a:gd name="T6" fmla="*/ 6 w 24"/>
                <a:gd name="T7" fmla="*/ 0 h 12"/>
                <a:gd name="T8" fmla="*/ 18 w 24"/>
                <a:gd name="T9" fmla="*/ 0 h 12"/>
                <a:gd name="T10" fmla="*/ 24 w 24"/>
                <a:gd name="T11" fmla="*/ 6 h 12"/>
                <a:gd name="T12" fmla="*/ 18 w 2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12">
                  <a:moveTo>
                    <a:pt x="1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4" y="3"/>
                    <a:pt x="24" y="6"/>
                  </a:cubicBezTo>
                  <a:cubicBezTo>
                    <a:pt x="24" y="9"/>
                    <a:pt x="21" y="12"/>
                    <a:pt x="1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5" name="Freeform 136">
              <a:extLst>
                <a:ext uri="{FF2B5EF4-FFF2-40B4-BE49-F238E27FC236}">
                  <a16:creationId xmlns:a16="http://schemas.microsoft.com/office/drawing/2014/main" id="{7E9279B6-7430-42C7-AC9D-2514DDB0B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6" y="3288"/>
              <a:ext cx="33" cy="31"/>
            </a:xfrm>
            <a:custGeom>
              <a:avLst/>
              <a:gdLst>
                <a:gd name="T0" fmla="*/ 15 w 22"/>
                <a:gd name="T1" fmla="*/ 21 h 21"/>
                <a:gd name="T2" fmla="*/ 11 w 22"/>
                <a:gd name="T3" fmla="*/ 19 h 21"/>
                <a:gd name="T4" fmla="*/ 3 w 22"/>
                <a:gd name="T5" fmla="*/ 10 h 21"/>
                <a:gd name="T6" fmla="*/ 3 w 22"/>
                <a:gd name="T7" fmla="*/ 2 h 21"/>
                <a:gd name="T8" fmla="*/ 11 w 22"/>
                <a:gd name="T9" fmla="*/ 2 h 21"/>
                <a:gd name="T10" fmla="*/ 20 w 22"/>
                <a:gd name="T11" fmla="*/ 10 h 21"/>
                <a:gd name="T12" fmla="*/ 20 w 22"/>
                <a:gd name="T13" fmla="*/ 19 h 21"/>
                <a:gd name="T14" fmla="*/ 15 w 22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1">
                  <a:moveTo>
                    <a:pt x="15" y="21"/>
                  </a:moveTo>
                  <a:cubicBezTo>
                    <a:pt x="14" y="21"/>
                    <a:pt x="12" y="20"/>
                    <a:pt x="11" y="19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0" y="8"/>
                    <a:pt x="0" y="4"/>
                    <a:pt x="3" y="2"/>
                  </a:cubicBezTo>
                  <a:cubicBezTo>
                    <a:pt x="5" y="0"/>
                    <a:pt x="9" y="0"/>
                    <a:pt x="11" y="2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2" y="13"/>
                    <a:pt x="22" y="17"/>
                    <a:pt x="20" y="19"/>
                  </a:cubicBezTo>
                  <a:cubicBezTo>
                    <a:pt x="19" y="20"/>
                    <a:pt x="17" y="21"/>
                    <a:pt x="1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6" name="Freeform 137">
              <a:extLst>
                <a:ext uri="{FF2B5EF4-FFF2-40B4-BE49-F238E27FC236}">
                  <a16:creationId xmlns:a16="http://schemas.microsoft.com/office/drawing/2014/main" id="{B6AA46D2-132B-4027-AE1E-5D7F887AC5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8" y="3049"/>
              <a:ext cx="32" cy="31"/>
            </a:xfrm>
            <a:custGeom>
              <a:avLst/>
              <a:gdLst>
                <a:gd name="T0" fmla="*/ 15 w 22"/>
                <a:gd name="T1" fmla="*/ 21 h 21"/>
                <a:gd name="T2" fmla="*/ 11 w 22"/>
                <a:gd name="T3" fmla="*/ 20 h 21"/>
                <a:gd name="T4" fmla="*/ 3 w 22"/>
                <a:gd name="T5" fmla="*/ 11 h 21"/>
                <a:gd name="T6" fmla="*/ 3 w 22"/>
                <a:gd name="T7" fmla="*/ 3 h 21"/>
                <a:gd name="T8" fmla="*/ 11 w 22"/>
                <a:gd name="T9" fmla="*/ 3 h 21"/>
                <a:gd name="T10" fmla="*/ 20 w 22"/>
                <a:gd name="T11" fmla="*/ 11 h 21"/>
                <a:gd name="T12" fmla="*/ 20 w 22"/>
                <a:gd name="T13" fmla="*/ 20 h 21"/>
                <a:gd name="T14" fmla="*/ 15 w 22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1">
                  <a:moveTo>
                    <a:pt x="15" y="21"/>
                  </a:moveTo>
                  <a:cubicBezTo>
                    <a:pt x="14" y="21"/>
                    <a:pt x="12" y="21"/>
                    <a:pt x="11" y="2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0" y="9"/>
                    <a:pt x="0" y="5"/>
                    <a:pt x="3" y="3"/>
                  </a:cubicBezTo>
                  <a:cubicBezTo>
                    <a:pt x="5" y="0"/>
                    <a:pt x="9" y="0"/>
                    <a:pt x="11" y="3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2" y="14"/>
                    <a:pt x="22" y="17"/>
                    <a:pt x="20" y="20"/>
                  </a:cubicBezTo>
                  <a:cubicBezTo>
                    <a:pt x="18" y="21"/>
                    <a:pt x="17" y="21"/>
                    <a:pt x="1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7" name="Freeform 138">
              <a:extLst>
                <a:ext uri="{FF2B5EF4-FFF2-40B4-BE49-F238E27FC236}">
                  <a16:creationId xmlns:a16="http://schemas.microsoft.com/office/drawing/2014/main" id="{0976A360-0454-4ABA-BE06-7BEC004C7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8" y="3176"/>
              <a:ext cx="35" cy="18"/>
            </a:xfrm>
            <a:custGeom>
              <a:avLst/>
              <a:gdLst>
                <a:gd name="T0" fmla="*/ 18 w 24"/>
                <a:gd name="T1" fmla="*/ 12 h 12"/>
                <a:gd name="T2" fmla="*/ 6 w 24"/>
                <a:gd name="T3" fmla="*/ 12 h 12"/>
                <a:gd name="T4" fmla="*/ 0 w 24"/>
                <a:gd name="T5" fmla="*/ 6 h 12"/>
                <a:gd name="T6" fmla="*/ 6 w 24"/>
                <a:gd name="T7" fmla="*/ 0 h 12"/>
                <a:gd name="T8" fmla="*/ 18 w 24"/>
                <a:gd name="T9" fmla="*/ 0 h 12"/>
                <a:gd name="T10" fmla="*/ 24 w 24"/>
                <a:gd name="T11" fmla="*/ 6 h 12"/>
                <a:gd name="T12" fmla="*/ 18 w 2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12">
                  <a:moveTo>
                    <a:pt x="1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4" y="3"/>
                    <a:pt x="24" y="6"/>
                  </a:cubicBezTo>
                  <a:cubicBezTo>
                    <a:pt x="24" y="9"/>
                    <a:pt x="21" y="12"/>
                    <a:pt x="1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8" name="Freeform 139">
              <a:extLst>
                <a:ext uri="{FF2B5EF4-FFF2-40B4-BE49-F238E27FC236}">
                  <a16:creationId xmlns:a16="http://schemas.microsoft.com/office/drawing/2014/main" id="{3D94F876-E820-43DF-B7F0-345B522576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8" y="3288"/>
              <a:ext cx="32" cy="31"/>
            </a:xfrm>
            <a:custGeom>
              <a:avLst/>
              <a:gdLst>
                <a:gd name="T0" fmla="*/ 7 w 22"/>
                <a:gd name="T1" fmla="*/ 21 h 21"/>
                <a:gd name="T2" fmla="*/ 3 w 22"/>
                <a:gd name="T3" fmla="*/ 19 h 21"/>
                <a:gd name="T4" fmla="*/ 3 w 22"/>
                <a:gd name="T5" fmla="*/ 10 h 21"/>
                <a:gd name="T6" fmla="*/ 11 w 22"/>
                <a:gd name="T7" fmla="*/ 2 h 21"/>
                <a:gd name="T8" fmla="*/ 20 w 22"/>
                <a:gd name="T9" fmla="*/ 2 h 21"/>
                <a:gd name="T10" fmla="*/ 20 w 22"/>
                <a:gd name="T11" fmla="*/ 10 h 21"/>
                <a:gd name="T12" fmla="*/ 11 w 22"/>
                <a:gd name="T13" fmla="*/ 19 h 21"/>
                <a:gd name="T14" fmla="*/ 7 w 22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1">
                  <a:moveTo>
                    <a:pt x="7" y="21"/>
                  </a:moveTo>
                  <a:cubicBezTo>
                    <a:pt x="5" y="21"/>
                    <a:pt x="4" y="20"/>
                    <a:pt x="3" y="19"/>
                  </a:cubicBezTo>
                  <a:cubicBezTo>
                    <a:pt x="0" y="17"/>
                    <a:pt x="0" y="13"/>
                    <a:pt x="3" y="1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3" y="0"/>
                    <a:pt x="17" y="0"/>
                    <a:pt x="20" y="2"/>
                  </a:cubicBezTo>
                  <a:cubicBezTo>
                    <a:pt x="22" y="4"/>
                    <a:pt x="22" y="8"/>
                    <a:pt x="20" y="10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20"/>
                    <a:pt x="8" y="21"/>
                    <a:pt x="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9" name="Freeform 140">
              <a:extLst>
                <a:ext uri="{FF2B5EF4-FFF2-40B4-BE49-F238E27FC236}">
                  <a16:creationId xmlns:a16="http://schemas.microsoft.com/office/drawing/2014/main" id="{F170B2B1-5683-4F34-B759-F26E524DA69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04" y="3176"/>
              <a:ext cx="160" cy="133"/>
            </a:xfrm>
            <a:custGeom>
              <a:avLst/>
              <a:gdLst>
                <a:gd name="T0" fmla="*/ 60 w 108"/>
                <a:gd name="T1" fmla="*/ 90 h 90"/>
                <a:gd name="T2" fmla="*/ 58 w 108"/>
                <a:gd name="T3" fmla="*/ 90 h 90"/>
                <a:gd name="T4" fmla="*/ 54 w 108"/>
                <a:gd name="T5" fmla="*/ 84 h 90"/>
                <a:gd name="T6" fmla="*/ 49 w 108"/>
                <a:gd name="T7" fmla="*/ 90 h 90"/>
                <a:gd name="T8" fmla="*/ 42 w 108"/>
                <a:gd name="T9" fmla="*/ 85 h 90"/>
                <a:gd name="T10" fmla="*/ 30 w 108"/>
                <a:gd name="T11" fmla="*/ 36 h 90"/>
                <a:gd name="T12" fmla="*/ 18 w 108"/>
                <a:gd name="T13" fmla="*/ 36 h 90"/>
                <a:gd name="T14" fmla="*/ 0 w 108"/>
                <a:gd name="T15" fmla="*/ 18 h 90"/>
                <a:gd name="T16" fmla="*/ 18 w 108"/>
                <a:gd name="T17" fmla="*/ 0 h 90"/>
                <a:gd name="T18" fmla="*/ 38 w 108"/>
                <a:gd name="T19" fmla="*/ 16 h 90"/>
                <a:gd name="T20" fmla="*/ 40 w 108"/>
                <a:gd name="T21" fmla="*/ 24 h 90"/>
                <a:gd name="T22" fmla="*/ 67 w 108"/>
                <a:gd name="T23" fmla="*/ 24 h 90"/>
                <a:gd name="T24" fmla="*/ 69 w 108"/>
                <a:gd name="T25" fmla="*/ 16 h 90"/>
                <a:gd name="T26" fmla="*/ 90 w 108"/>
                <a:gd name="T27" fmla="*/ 0 h 90"/>
                <a:gd name="T28" fmla="*/ 108 w 108"/>
                <a:gd name="T29" fmla="*/ 18 h 90"/>
                <a:gd name="T30" fmla="*/ 90 w 108"/>
                <a:gd name="T31" fmla="*/ 36 h 90"/>
                <a:gd name="T32" fmla="*/ 77 w 108"/>
                <a:gd name="T33" fmla="*/ 36 h 90"/>
                <a:gd name="T34" fmla="*/ 65 w 108"/>
                <a:gd name="T35" fmla="*/ 85 h 90"/>
                <a:gd name="T36" fmla="*/ 60 w 108"/>
                <a:gd name="T37" fmla="*/ 90 h 90"/>
                <a:gd name="T38" fmla="*/ 43 w 108"/>
                <a:gd name="T39" fmla="*/ 36 h 90"/>
                <a:gd name="T40" fmla="*/ 53 w 108"/>
                <a:gd name="T41" fmla="*/ 82 h 90"/>
                <a:gd name="T42" fmla="*/ 54 w 108"/>
                <a:gd name="T43" fmla="*/ 84 h 90"/>
                <a:gd name="T44" fmla="*/ 54 w 108"/>
                <a:gd name="T45" fmla="*/ 82 h 90"/>
                <a:gd name="T46" fmla="*/ 65 w 108"/>
                <a:gd name="T47" fmla="*/ 36 h 90"/>
                <a:gd name="T48" fmla="*/ 43 w 108"/>
                <a:gd name="T49" fmla="*/ 36 h 90"/>
                <a:gd name="T50" fmla="*/ 80 w 108"/>
                <a:gd name="T51" fmla="*/ 24 h 90"/>
                <a:gd name="T52" fmla="*/ 90 w 108"/>
                <a:gd name="T53" fmla="*/ 24 h 90"/>
                <a:gd name="T54" fmla="*/ 96 w 108"/>
                <a:gd name="T55" fmla="*/ 18 h 90"/>
                <a:gd name="T56" fmla="*/ 90 w 108"/>
                <a:gd name="T57" fmla="*/ 12 h 90"/>
                <a:gd name="T58" fmla="*/ 81 w 108"/>
                <a:gd name="T59" fmla="*/ 19 h 90"/>
                <a:gd name="T60" fmla="*/ 80 w 108"/>
                <a:gd name="T61" fmla="*/ 24 h 90"/>
                <a:gd name="T62" fmla="*/ 18 w 108"/>
                <a:gd name="T63" fmla="*/ 12 h 90"/>
                <a:gd name="T64" fmla="*/ 12 w 108"/>
                <a:gd name="T65" fmla="*/ 18 h 90"/>
                <a:gd name="T66" fmla="*/ 18 w 108"/>
                <a:gd name="T67" fmla="*/ 24 h 90"/>
                <a:gd name="T68" fmla="*/ 28 w 108"/>
                <a:gd name="T69" fmla="*/ 24 h 90"/>
                <a:gd name="T70" fmla="*/ 26 w 108"/>
                <a:gd name="T71" fmla="*/ 19 h 90"/>
                <a:gd name="T72" fmla="*/ 18 w 108"/>
                <a:gd name="T73" fmla="*/ 1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8" h="90">
                  <a:moveTo>
                    <a:pt x="60" y="90"/>
                  </a:moveTo>
                  <a:cubicBezTo>
                    <a:pt x="59" y="90"/>
                    <a:pt x="59" y="90"/>
                    <a:pt x="58" y="90"/>
                  </a:cubicBezTo>
                  <a:cubicBezTo>
                    <a:pt x="56" y="89"/>
                    <a:pt x="54" y="87"/>
                    <a:pt x="54" y="84"/>
                  </a:cubicBezTo>
                  <a:cubicBezTo>
                    <a:pt x="54" y="87"/>
                    <a:pt x="52" y="89"/>
                    <a:pt x="49" y="90"/>
                  </a:cubicBezTo>
                  <a:cubicBezTo>
                    <a:pt x="46" y="90"/>
                    <a:pt x="43" y="88"/>
                    <a:pt x="42" y="85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8" y="36"/>
                    <a:pt x="0" y="2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8" y="0"/>
                    <a:pt x="36" y="7"/>
                    <a:pt x="38" y="16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9" y="16"/>
                    <a:pt x="69" y="16"/>
                    <a:pt x="69" y="16"/>
                  </a:cubicBezTo>
                  <a:cubicBezTo>
                    <a:pt x="71" y="7"/>
                    <a:pt x="80" y="0"/>
                    <a:pt x="90" y="0"/>
                  </a:cubicBezTo>
                  <a:cubicBezTo>
                    <a:pt x="100" y="0"/>
                    <a:pt x="108" y="8"/>
                    <a:pt x="108" y="18"/>
                  </a:cubicBezTo>
                  <a:cubicBezTo>
                    <a:pt x="108" y="28"/>
                    <a:pt x="100" y="36"/>
                    <a:pt x="90" y="36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65" y="85"/>
                    <a:pt x="65" y="85"/>
                    <a:pt x="65" y="85"/>
                  </a:cubicBezTo>
                  <a:cubicBezTo>
                    <a:pt x="65" y="88"/>
                    <a:pt x="62" y="90"/>
                    <a:pt x="60" y="90"/>
                  </a:cubicBezTo>
                  <a:close/>
                  <a:moveTo>
                    <a:pt x="43" y="36"/>
                  </a:moveTo>
                  <a:cubicBezTo>
                    <a:pt x="53" y="82"/>
                    <a:pt x="53" y="82"/>
                    <a:pt x="53" y="82"/>
                  </a:cubicBezTo>
                  <a:cubicBezTo>
                    <a:pt x="54" y="83"/>
                    <a:pt x="54" y="83"/>
                    <a:pt x="54" y="84"/>
                  </a:cubicBezTo>
                  <a:cubicBezTo>
                    <a:pt x="54" y="83"/>
                    <a:pt x="54" y="83"/>
                    <a:pt x="54" y="82"/>
                  </a:cubicBezTo>
                  <a:cubicBezTo>
                    <a:pt x="65" y="36"/>
                    <a:pt x="65" y="36"/>
                    <a:pt x="65" y="36"/>
                  </a:cubicBezTo>
                  <a:lnTo>
                    <a:pt x="43" y="36"/>
                  </a:lnTo>
                  <a:close/>
                  <a:moveTo>
                    <a:pt x="80" y="24"/>
                  </a:moveTo>
                  <a:cubicBezTo>
                    <a:pt x="90" y="24"/>
                    <a:pt x="90" y="24"/>
                    <a:pt x="90" y="24"/>
                  </a:cubicBezTo>
                  <a:cubicBezTo>
                    <a:pt x="93" y="24"/>
                    <a:pt x="96" y="21"/>
                    <a:pt x="96" y="18"/>
                  </a:cubicBezTo>
                  <a:cubicBezTo>
                    <a:pt x="96" y="15"/>
                    <a:pt x="93" y="12"/>
                    <a:pt x="90" y="12"/>
                  </a:cubicBezTo>
                  <a:cubicBezTo>
                    <a:pt x="85" y="12"/>
                    <a:pt x="82" y="15"/>
                    <a:pt x="81" y="19"/>
                  </a:cubicBezTo>
                  <a:lnTo>
                    <a:pt x="80" y="24"/>
                  </a:lnTo>
                  <a:close/>
                  <a:moveTo>
                    <a:pt x="18" y="12"/>
                  </a:moveTo>
                  <a:cubicBezTo>
                    <a:pt x="14" y="12"/>
                    <a:pt x="12" y="15"/>
                    <a:pt x="12" y="18"/>
                  </a:cubicBezTo>
                  <a:cubicBezTo>
                    <a:pt x="12" y="21"/>
                    <a:pt x="14" y="24"/>
                    <a:pt x="18" y="24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6" y="15"/>
                    <a:pt x="22" y="12"/>
                    <a:pt x="1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4483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662172BF-081F-4EED-8911-50FD5293830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1675341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8" name="think-cell Slide" r:id="rId28" imgW="493" imgH="493" progId="TCLayout.ActiveDocument.1">
                  <p:embed/>
                </p:oleObj>
              </mc:Choice>
              <mc:Fallback>
                <p:oleObj name="think-cell Slide" r:id="rId28" imgW="493" imgH="493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662172BF-081F-4EED-8911-50FD529383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18F3E8-6885-4AC1-BDD2-DBC5E26F00B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1800" y="6319135"/>
            <a:ext cx="11328400" cy="19248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81" name="Textplatzhalter 21">
            <a:extLst>
              <a:ext uri="{FF2B5EF4-FFF2-40B4-BE49-F238E27FC236}">
                <a16:creationId xmlns:a16="http://schemas.microsoft.com/office/drawing/2014/main" id="{8E872961-4750-4353-9989-582E67F24D87}"/>
              </a:ext>
            </a:extLst>
          </p:cNvPr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2713038" y="971550"/>
            <a:ext cx="160338" cy="160338"/>
          </a:xfrm>
          <a:prstGeom prst="rect">
            <a:avLst/>
          </a:prstGeom>
          <a:noFill/>
          <a:ln w="9525">
            <a:solidFill>
              <a:srgbClr val="80808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8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4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marL="36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2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2pPr>
            <a:lvl3pPr marL="54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3pPr>
            <a:lvl4pPr marL="72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4pPr>
            <a:lvl5pPr marL="2114550" indent="-28575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58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1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82" name="Textplatzhalter 21">
            <a:extLst>
              <a:ext uri="{FF2B5EF4-FFF2-40B4-BE49-F238E27FC236}">
                <a16:creationId xmlns:a16="http://schemas.microsoft.com/office/drawing/2014/main" id="{34732836-AE8F-4E66-927B-8211E53C80A4}"/>
              </a:ext>
            </a:extLst>
          </p:cNvPr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2713038" y="1439863"/>
            <a:ext cx="160338" cy="160338"/>
          </a:xfrm>
          <a:prstGeom prst="rect">
            <a:avLst/>
          </a:prstGeom>
          <a:noFill/>
          <a:ln w="9525">
            <a:solidFill>
              <a:srgbClr val="80808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8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4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marL="36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2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2pPr>
            <a:lvl3pPr marL="54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3pPr>
            <a:lvl4pPr marL="72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4pPr>
            <a:lvl5pPr marL="2114550" indent="-28575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58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1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83" name="Textplatzhalter 21">
            <a:extLst>
              <a:ext uri="{FF2B5EF4-FFF2-40B4-BE49-F238E27FC236}">
                <a16:creationId xmlns:a16="http://schemas.microsoft.com/office/drawing/2014/main" id="{48497E5A-08ED-41D7-AB41-96F86B81948F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2713038" y="1909763"/>
            <a:ext cx="160338" cy="160338"/>
          </a:xfrm>
          <a:prstGeom prst="rect">
            <a:avLst/>
          </a:prstGeom>
          <a:noFill/>
          <a:ln w="9525">
            <a:solidFill>
              <a:srgbClr val="80808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8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4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marL="36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2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2pPr>
            <a:lvl3pPr marL="54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3pPr>
            <a:lvl4pPr marL="72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4pPr>
            <a:lvl5pPr marL="2114550" indent="-28575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58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1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84" name="Textplatzhalter 21">
            <a:extLst>
              <a:ext uri="{FF2B5EF4-FFF2-40B4-BE49-F238E27FC236}">
                <a16:creationId xmlns:a16="http://schemas.microsoft.com/office/drawing/2014/main" id="{121341EA-2A71-4DAF-A7FE-4F4D9521C2CF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5516563" y="981075"/>
            <a:ext cx="160338" cy="160338"/>
          </a:xfrm>
          <a:prstGeom prst="rect">
            <a:avLst/>
          </a:prstGeom>
          <a:noFill/>
          <a:ln w="9525">
            <a:solidFill>
              <a:srgbClr val="80808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8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4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marL="36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2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2pPr>
            <a:lvl3pPr marL="54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3pPr>
            <a:lvl4pPr marL="72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4pPr>
            <a:lvl5pPr marL="2114550" indent="-28575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58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1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85" name="Textplatzhalter 21">
            <a:extLst>
              <a:ext uri="{FF2B5EF4-FFF2-40B4-BE49-F238E27FC236}">
                <a16:creationId xmlns:a16="http://schemas.microsoft.com/office/drawing/2014/main" id="{8468469E-3701-4082-A844-A5E860D7469C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5490633" y="1263651"/>
            <a:ext cx="213784" cy="213784"/>
          </a:xfrm>
          <a:prstGeom prst="rect">
            <a:avLst/>
          </a:prstGeom>
          <a:noFill/>
          <a:ln w="9525">
            <a:solidFill>
              <a:srgbClr val="80808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8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4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marL="36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2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2pPr>
            <a:lvl3pPr marL="54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3pPr>
            <a:lvl4pPr marL="72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4pPr>
            <a:lvl5pPr marL="2114550" indent="-28575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58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1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86" name="Textplatzhalter 21">
            <a:extLst>
              <a:ext uri="{FF2B5EF4-FFF2-40B4-BE49-F238E27FC236}">
                <a16:creationId xmlns:a16="http://schemas.microsoft.com/office/drawing/2014/main" id="{679D4D03-3464-489B-ADF5-EB8BDE099096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5516563" y="1601788"/>
            <a:ext cx="160338" cy="160338"/>
          </a:xfrm>
          <a:prstGeom prst="rect">
            <a:avLst/>
          </a:prstGeom>
          <a:noFill/>
          <a:ln w="9525">
            <a:solidFill>
              <a:srgbClr val="80808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8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4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marL="36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2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2pPr>
            <a:lvl3pPr marL="54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3pPr>
            <a:lvl4pPr marL="72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4pPr>
            <a:lvl5pPr marL="2114550" indent="-28575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58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1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91" name="Textplatzhalter 21">
            <a:extLst>
              <a:ext uri="{FF2B5EF4-FFF2-40B4-BE49-F238E27FC236}">
                <a16:creationId xmlns:a16="http://schemas.microsoft.com/office/drawing/2014/main" id="{3DC9B8AC-1313-4710-9346-C87A8927982E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2987675" y="3051175"/>
            <a:ext cx="160338" cy="160338"/>
          </a:xfrm>
          <a:prstGeom prst="rect">
            <a:avLst/>
          </a:prstGeom>
          <a:noFill/>
          <a:ln w="9525">
            <a:solidFill>
              <a:srgbClr val="80808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8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4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marL="36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2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2pPr>
            <a:lvl3pPr marL="54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3pPr>
            <a:lvl4pPr marL="72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4pPr>
            <a:lvl5pPr marL="2114550" indent="-28575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58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1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94" name="Textplatzhalter 21">
            <a:extLst>
              <a:ext uri="{FF2B5EF4-FFF2-40B4-BE49-F238E27FC236}">
                <a16:creationId xmlns:a16="http://schemas.microsoft.com/office/drawing/2014/main" id="{203AFCBE-A1CC-455A-A8CD-5F77471840D3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2987675" y="3570288"/>
            <a:ext cx="160338" cy="160338"/>
          </a:xfrm>
          <a:prstGeom prst="rect">
            <a:avLst/>
          </a:prstGeom>
          <a:noFill/>
          <a:ln w="9525">
            <a:solidFill>
              <a:srgbClr val="80808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8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4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marL="36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2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2pPr>
            <a:lvl3pPr marL="54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3pPr>
            <a:lvl4pPr marL="72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4pPr>
            <a:lvl5pPr marL="2114550" indent="-28575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58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1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95" name="Textplatzhalter 21">
            <a:extLst>
              <a:ext uri="{FF2B5EF4-FFF2-40B4-BE49-F238E27FC236}">
                <a16:creationId xmlns:a16="http://schemas.microsoft.com/office/drawing/2014/main" id="{EF2942F3-290A-4A22-8874-43BB4561BC2B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2987675" y="3830638"/>
            <a:ext cx="160338" cy="160338"/>
          </a:xfrm>
          <a:prstGeom prst="rect">
            <a:avLst/>
          </a:prstGeom>
          <a:noFill/>
          <a:ln w="9525">
            <a:solidFill>
              <a:srgbClr val="80808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8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4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marL="36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2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2pPr>
            <a:lvl3pPr marL="54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3pPr>
            <a:lvl4pPr marL="72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4pPr>
            <a:lvl5pPr marL="2114550" indent="-28575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58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1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120" name="Textplatzhalter 21">
            <a:extLst>
              <a:ext uri="{FF2B5EF4-FFF2-40B4-BE49-F238E27FC236}">
                <a16:creationId xmlns:a16="http://schemas.microsoft.com/office/drawing/2014/main" id="{3C35B7B4-1606-4A95-B8B6-A3609AFE3FE6}"/>
              </a:ext>
            </a:extLst>
          </p:cNvPr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2987675" y="3311525"/>
            <a:ext cx="160338" cy="160338"/>
          </a:xfrm>
          <a:prstGeom prst="rect">
            <a:avLst/>
          </a:prstGeom>
          <a:noFill/>
          <a:ln w="9525">
            <a:solidFill>
              <a:srgbClr val="80808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8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4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marL="36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2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2pPr>
            <a:lvl3pPr marL="54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3pPr>
            <a:lvl4pPr marL="72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4pPr>
            <a:lvl5pPr marL="2114550" indent="-28575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58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1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121" name="Textplatzhalter 21">
            <a:extLst>
              <a:ext uri="{FF2B5EF4-FFF2-40B4-BE49-F238E27FC236}">
                <a16:creationId xmlns:a16="http://schemas.microsoft.com/office/drawing/2014/main" id="{6A2A76C1-352A-4237-B5C3-CFF05091BD06}"/>
              </a:ext>
            </a:extLst>
          </p:cNvPr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5421313" y="3051175"/>
            <a:ext cx="160338" cy="160338"/>
          </a:xfrm>
          <a:prstGeom prst="rect">
            <a:avLst/>
          </a:prstGeom>
          <a:noFill/>
          <a:ln w="9525">
            <a:solidFill>
              <a:srgbClr val="80808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8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4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marL="36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2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2pPr>
            <a:lvl3pPr marL="54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3pPr>
            <a:lvl4pPr marL="72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4pPr>
            <a:lvl5pPr marL="2114550" indent="-28575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58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1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122" name="Textplatzhalter 21">
            <a:extLst>
              <a:ext uri="{FF2B5EF4-FFF2-40B4-BE49-F238E27FC236}">
                <a16:creationId xmlns:a16="http://schemas.microsoft.com/office/drawing/2014/main" id="{2E8E036B-7826-412D-B1D5-3F75CA531E0F}"/>
              </a:ext>
            </a:extLst>
          </p:cNvPr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5421313" y="3570288"/>
            <a:ext cx="160338" cy="160338"/>
          </a:xfrm>
          <a:prstGeom prst="rect">
            <a:avLst/>
          </a:prstGeom>
          <a:noFill/>
          <a:ln w="9525">
            <a:solidFill>
              <a:srgbClr val="80808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8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4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marL="36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2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2pPr>
            <a:lvl3pPr marL="54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3pPr>
            <a:lvl4pPr marL="72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4pPr>
            <a:lvl5pPr marL="2114550" indent="-28575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58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1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123" name="Textplatzhalter 21">
            <a:extLst>
              <a:ext uri="{FF2B5EF4-FFF2-40B4-BE49-F238E27FC236}">
                <a16:creationId xmlns:a16="http://schemas.microsoft.com/office/drawing/2014/main" id="{91215CCE-AE3E-43CC-A5B6-F59AB3F2842D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5421313" y="3830638"/>
            <a:ext cx="160338" cy="160338"/>
          </a:xfrm>
          <a:prstGeom prst="rect">
            <a:avLst/>
          </a:prstGeom>
          <a:noFill/>
          <a:ln w="9525">
            <a:solidFill>
              <a:srgbClr val="80808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8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4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marL="36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2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2pPr>
            <a:lvl3pPr marL="54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3pPr>
            <a:lvl4pPr marL="72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4pPr>
            <a:lvl5pPr marL="2114550" indent="-28575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58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1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125" name="Textplatzhalter 21">
            <a:extLst>
              <a:ext uri="{FF2B5EF4-FFF2-40B4-BE49-F238E27FC236}">
                <a16:creationId xmlns:a16="http://schemas.microsoft.com/office/drawing/2014/main" id="{C8FE520F-ABEB-4658-846E-69CDDD976F1C}"/>
              </a:ext>
            </a:extLst>
          </p:cNvPr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5421313" y="3311525"/>
            <a:ext cx="160338" cy="160338"/>
          </a:xfrm>
          <a:prstGeom prst="rect">
            <a:avLst/>
          </a:prstGeom>
          <a:noFill/>
          <a:ln w="9525">
            <a:solidFill>
              <a:srgbClr val="80808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8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4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marL="36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2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2pPr>
            <a:lvl3pPr marL="54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3pPr>
            <a:lvl4pPr marL="72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4pPr>
            <a:lvl5pPr marL="2114550" indent="-28575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58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1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126" name="Textplatzhalter 21">
            <a:extLst>
              <a:ext uri="{FF2B5EF4-FFF2-40B4-BE49-F238E27FC236}">
                <a16:creationId xmlns:a16="http://schemas.microsoft.com/office/drawing/2014/main" id="{6C7FFF53-2C06-42E6-B9AA-F3B08D969700}"/>
              </a:ext>
            </a:extLst>
          </p:cNvPr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7273925" y="3051175"/>
            <a:ext cx="160338" cy="160338"/>
          </a:xfrm>
          <a:prstGeom prst="rect">
            <a:avLst/>
          </a:prstGeom>
          <a:noFill/>
          <a:ln w="9525">
            <a:solidFill>
              <a:srgbClr val="80808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8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4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marL="36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2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2pPr>
            <a:lvl3pPr marL="54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3pPr>
            <a:lvl4pPr marL="72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4pPr>
            <a:lvl5pPr marL="2114550" indent="-28575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58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1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127" name="Textplatzhalter 21">
            <a:extLst>
              <a:ext uri="{FF2B5EF4-FFF2-40B4-BE49-F238E27FC236}">
                <a16:creationId xmlns:a16="http://schemas.microsoft.com/office/drawing/2014/main" id="{4A6213C0-2927-46DF-B3C1-97851B9DD28E}"/>
              </a:ext>
            </a:extLst>
          </p:cNvPr>
          <p:cNvSpPr>
            <a:spLocks noGrp="1"/>
          </p:cNvSpPr>
          <p:nvPr>
            <p:custDataLst>
              <p:tags r:id="rId18"/>
            </p:custDataLst>
          </p:nvPr>
        </p:nvSpPr>
        <p:spPr bwMode="auto">
          <a:xfrm>
            <a:off x="5421313" y="4089400"/>
            <a:ext cx="160338" cy="160338"/>
          </a:xfrm>
          <a:prstGeom prst="rect">
            <a:avLst/>
          </a:prstGeom>
          <a:noFill/>
          <a:ln w="9525">
            <a:solidFill>
              <a:srgbClr val="80808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8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4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marL="36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2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2pPr>
            <a:lvl3pPr marL="54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3pPr>
            <a:lvl4pPr marL="72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4pPr>
            <a:lvl5pPr marL="2114550" indent="-28575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58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1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130" name="Textplatzhalter 21">
            <a:extLst>
              <a:ext uri="{FF2B5EF4-FFF2-40B4-BE49-F238E27FC236}">
                <a16:creationId xmlns:a16="http://schemas.microsoft.com/office/drawing/2014/main" id="{7A1F6ECA-300F-4A8D-8F53-0359092FB412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 bwMode="auto">
          <a:xfrm>
            <a:off x="7273925" y="3311525"/>
            <a:ext cx="160338" cy="160338"/>
          </a:xfrm>
          <a:prstGeom prst="rect">
            <a:avLst/>
          </a:prstGeom>
          <a:noFill/>
          <a:ln w="9525">
            <a:solidFill>
              <a:srgbClr val="80808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8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4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marL="36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2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2pPr>
            <a:lvl3pPr marL="54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3pPr>
            <a:lvl4pPr marL="72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4pPr>
            <a:lvl5pPr marL="2114550" indent="-28575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58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1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132" name="Textplatzhalter 21">
            <a:extLst>
              <a:ext uri="{FF2B5EF4-FFF2-40B4-BE49-F238E27FC236}">
                <a16:creationId xmlns:a16="http://schemas.microsoft.com/office/drawing/2014/main" id="{26F0F25F-F729-4992-9824-1BCFFF22421A}"/>
              </a:ext>
            </a:extLst>
          </p:cNvPr>
          <p:cNvSpPr>
            <a:spLocks noGrp="1"/>
          </p:cNvSpPr>
          <p:nvPr>
            <p:custDataLst>
              <p:tags r:id="rId20"/>
            </p:custDataLst>
          </p:nvPr>
        </p:nvSpPr>
        <p:spPr bwMode="auto">
          <a:xfrm>
            <a:off x="2987675" y="4089400"/>
            <a:ext cx="160338" cy="160338"/>
          </a:xfrm>
          <a:prstGeom prst="rect">
            <a:avLst/>
          </a:prstGeom>
          <a:noFill/>
          <a:ln w="9525">
            <a:solidFill>
              <a:srgbClr val="80808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8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4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marL="36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2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2pPr>
            <a:lvl3pPr marL="54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3pPr>
            <a:lvl4pPr marL="72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4pPr>
            <a:lvl5pPr marL="2114550" indent="-28575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58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1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FFBFE88-E633-4B7C-BCDA-4912A0043744}"/>
              </a:ext>
            </a:extLst>
          </p:cNvPr>
          <p:cNvGrpSpPr/>
          <p:nvPr/>
        </p:nvGrpSpPr>
        <p:grpSpPr>
          <a:xfrm>
            <a:off x="431800" y="24713"/>
            <a:ext cx="11336253" cy="6184483"/>
            <a:chOff x="431800" y="24713"/>
            <a:chExt cx="11336253" cy="618448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CC7AA8C-5C20-4072-B922-144889C0C892}"/>
                </a:ext>
              </a:extLst>
            </p:cNvPr>
            <p:cNvSpPr>
              <a:spLocks/>
            </p:cNvSpPr>
            <p:nvPr/>
          </p:nvSpPr>
          <p:spPr>
            <a:xfrm>
              <a:off x="9415849" y="517004"/>
              <a:ext cx="2352204" cy="5692192"/>
            </a:xfrm>
            <a:prstGeom prst="rect">
              <a:avLst/>
            </a:prstGeom>
            <a:solidFill>
              <a:srgbClr val="F2F2F2"/>
            </a:solidFill>
          </p:spPr>
          <p:txBody>
            <a:bodyPr rot="0" spcFirstLastPara="0" vertOverflow="overflow" horzOverflow="overflow" vert="horz" wrap="square" lIns="48000" tIns="60960" rIns="4800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What activities are required to finance the circular business model at your company?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8F88929-8ADE-40FF-BA1B-7F190E7C16ED}"/>
                </a:ext>
              </a:extLst>
            </p:cNvPr>
            <p:cNvSpPr txBox="1"/>
            <p:nvPr/>
          </p:nvSpPr>
          <p:spPr>
            <a:xfrm>
              <a:off x="440897" y="24713"/>
              <a:ext cx="7936985" cy="517004"/>
            </a:xfrm>
            <a:prstGeom prst="rect">
              <a:avLst/>
            </a:prstGeom>
            <a:noFill/>
          </p:spPr>
          <p:txBody>
            <a:bodyPr wrap="square" lIns="48000" tIns="48000" rIns="48000" bIns="48000" rtlCol="0">
              <a:noAutofit/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133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Funding requirement analysis</a:t>
              </a:r>
            </a:p>
          </p:txBody>
        </p:sp>
        <p:sp>
          <p:nvSpPr>
            <p:cNvPr id="14" name="Rectangle: Rounded Corners 131">
              <a:extLst>
                <a:ext uri="{FF2B5EF4-FFF2-40B4-BE49-F238E27FC236}">
                  <a16:creationId xmlns:a16="http://schemas.microsoft.com/office/drawing/2014/main" id="{3DC46EC9-F633-417D-94DA-4655B6DD9C0C}"/>
                </a:ext>
              </a:extLst>
            </p:cNvPr>
            <p:cNvSpPr/>
            <p:nvPr/>
          </p:nvSpPr>
          <p:spPr>
            <a:xfrm>
              <a:off x="984251" y="931333"/>
              <a:ext cx="1656000" cy="240000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6000" tIns="48000" rIns="96000" bIns="48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67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Build to last</a:t>
              </a:r>
            </a:p>
          </p:txBody>
        </p:sp>
        <p:sp>
          <p:nvSpPr>
            <p:cNvPr id="15" name="Rectangle: Rounded Corners 131">
              <a:extLst>
                <a:ext uri="{FF2B5EF4-FFF2-40B4-BE49-F238E27FC236}">
                  <a16:creationId xmlns:a16="http://schemas.microsoft.com/office/drawing/2014/main" id="{7D9E403C-B4C1-4543-A692-34950431E4E9}"/>
                </a:ext>
              </a:extLst>
            </p:cNvPr>
            <p:cNvSpPr/>
            <p:nvPr/>
          </p:nvSpPr>
          <p:spPr>
            <a:xfrm>
              <a:off x="984251" y="1403351"/>
              <a:ext cx="1656000" cy="240000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6000" tIns="48000" rIns="96000" bIns="48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67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Circular Supplies</a:t>
              </a:r>
            </a:p>
          </p:txBody>
        </p:sp>
        <p:sp>
          <p:nvSpPr>
            <p:cNvPr id="16" name="Rectangle: Rounded Corners 131">
              <a:extLst>
                <a:ext uri="{FF2B5EF4-FFF2-40B4-BE49-F238E27FC236}">
                  <a16:creationId xmlns:a16="http://schemas.microsoft.com/office/drawing/2014/main" id="{E05DEEB3-955B-4D7E-AFCF-831CBD846526}"/>
                </a:ext>
              </a:extLst>
            </p:cNvPr>
            <p:cNvSpPr/>
            <p:nvPr/>
          </p:nvSpPr>
          <p:spPr>
            <a:xfrm>
              <a:off x="984251" y="1871133"/>
              <a:ext cx="1656000" cy="240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6000" tIns="48000" rIns="96000" bIns="48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67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Share</a:t>
              </a:r>
            </a:p>
          </p:txBody>
        </p:sp>
        <p:sp>
          <p:nvSpPr>
            <p:cNvPr id="17" name="Rectangle: Rounded Corners 131">
              <a:extLst>
                <a:ext uri="{FF2B5EF4-FFF2-40B4-BE49-F238E27FC236}">
                  <a16:creationId xmlns:a16="http://schemas.microsoft.com/office/drawing/2014/main" id="{880AC8CA-3164-476C-96A6-83447563BC63}"/>
                </a:ext>
              </a:extLst>
            </p:cNvPr>
            <p:cNvSpPr/>
            <p:nvPr/>
          </p:nvSpPr>
          <p:spPr>
            <a:xfrm>
              <a:off x="3776133" y="931333"/>
              <a:ext cx="1656000" cy="240000"/>
            </a:xfrm>
            <a:prstGeom prst="rect">
              <a:avLst/>
            </a:prstGeom>
            <a:solidFill>
              <a:schemeClr val="accent6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6000" tIns="48000" rIns="96000" bIns="48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67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Repair &amp; Maintain</a:t>
              </a:r>
            </a:p>
          </p:txBody>
        </p:sp>
        <p:sp>
          <p:nvSpPr>
            <p:cNvPr id="18" name="Rectangle: Rounded Corners 131">
              <a:extLst>
                <a:ext uri="{FF2B5EF4-FFF2-40B4-BE49-F238E27FC236}">
                  <a16:creationId xmlns:a16="http://schemas.microsoft.com/office/drawing/2014/main" id="{08C2C185-3905-458E-BA76-2E7C1CA4B52F}"/>
                </a:ext>
              </a:extLst>
            </p:cNvPr>
            <p:cNvSpPr/>
            <p:nvPr/>
          </p:nvSpPr>
          <p:spPr>
            <a:xfrm>
              <a:off x="3776133" y="1557867"/>
              <a:ext cx="1656000" cy="240000"/>
            </a:xfrm>
            <a:prstGeom prst="rect">
              <a:avLst/>
            </a:prstGeom>
            <a:solidFill>
              <a:schemeClr val="accent6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6000" tIns="48000" rIns="96000" bIns="48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67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Resell</a:t>
              </a:r>
            </a:p>
          </p:txBody>
        </p:sp>
        <p:sp>
          <p:nvSpPr>
            <p:cNvPr id="19" name="Rectangle: Rounded Corners 131">
              <a:extLst>
                <a:ext uri="{FF2B5EF4-FFF2-40B4-BE49-F238E27FC236}">
                  <a16:creationId xmlns:a16="http://schemas.microsoft.com/office/drawing/2014/main" id="{A5E23585-0D51-49C6-9188-0C2B261224D8}"/>
                </a:ext>
              </a:extLst>
            </p:cNvPr>
            <p:cNvSpPr/>
            <p:nvPr/>
          </p:nvSpPr>
          <p:spPr>
            <a:xfrm>
              <a:off x="3776133" y="1871133"/>
              <a:ext cx="1656000" cy="240000"/>
            </a:xfrm>
            <a:prstGeom prst="rect">
              <a:avLst/>
            </a:prstGeom>
            <a:solidFill>
              <a:schemeClr val="accent6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6000" tIns="48000" rIns="96000" bIns="48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67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Remanufacture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3337A57-04E2-4C69-9C35-8EDF48AFD815}"/>
                </a:ext>
              </a:extLst>
            </p:cNvPr>
            <p:cNvGrpSpPr/>
            <p:nvPr/>
          </p:nvGrpSpPr>
          <p:grpSpPr>
            <a:xfrm>
              <a:off x="6898217" y="931333"/>
              <a:ext cx="1656000" cy="553267"/>
              <a:chOff x="5173663" y="698500"/>
              <a:chExt cx="1242000" cy="414950"/>
            </a:xfrm>
          </p:grpSpPr>
          <p:sp>
            <p:nvSpPr>
              <p:cNvPr id="20" name="Rectangle: Rounded Corners 131">
                <a:extLst>
                  <a:ext uri="{FF2B5EF4-FFF2-40B4-BE49-F238E27FC236}">
                    <a16:creationId xmlns:a16="http://schemas.microsoft.com/office/drawing/2014/main" id="{65C091F0-07BC-44FB-995F-4BF656A27674}"/>
                  </a:ext>
                </a:extLst>
              </p:cNvPr>
              <p:cNvSpPr/>
              <p:nvPr/>
            </p:nvSpPr>
            <p:spPr>
              <a:xfrm>
                <a:off x="5173663" y="698500"/>
                <a:ext cx="1242000" cy="180000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6000" tIns="48000" rIns="96000" bIns="48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67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eorgia" panose="02040502050405020303" pitchFamily="18" charset="0"/>
                    <a:ea typeface="Verdana" panose="020B0604030504040204" pitchFamily="34" charset="0"/>
                    <a:cs typeface="Verdana" panose="020B0604030504040204" pitchFamily="34" charset="0"/>
                    <a:sym typeface="Verdana" panose="020B0604030504040204" pitchFamily="34" charset="0"/>
                  </a:rPr>
                  <a:t>Recycle / upcycle</a:t>
                </a:r>
              </a:p>
            </p:txBody>
          </p:sp>
          <p:sp>
            <p:nvSpPr>
              <p:cNvPr id="21" name="Rectangle: Rounded Corners 131">
                <a:extLst>
                  <a:ext uri="{FF2B5EF4-FFF2-40B4-BE49-F238E27FC236}">
                    <a16:creationId xmlns:a16="http://schemas.microsoft.com/office/drawing/2014/main" id="{AA3DC448-3FDC-42F6-A120-8BF5195B1209}"/>
                  </a:ext>
                </a:extLst>
              </p:cNvPr>
              <p:cNvSpPr/>
              <p:nvPr/>
            </p:nvSpPr>
            <p:spPr>
              <a:xfrm>
                <a:off x="5173663" y="933450"/>
                <a:ext cx="1242000" cy="180000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6000" tIns="48000" rIns="96000" bIns="48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67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eorgia" panose="02040502050405020303" pitchFamily="18" charset="0"/>
                    <a:ea typeface="Verdana" panose="020B0604030504040204" pitchFamily="34" charset="0"/>
                    <a:cs typeface="Verdana" panose="020B0604030504040204" pitchFamily="34" charset="0"/>
                    <a:sym typeface="Verdana" panose="020B0604030504040204" pitchFamily="34" charset="0"/>
                  </a:rPr>
                  <a:t>Return</a:t>
                </a:r>
              </a:p>
            </p:txBody>
          </p:sp>
        </p:grpSp>
        <p:sp>
          <p:nvSpPr>
            <p:cNvPr id="22" name="Rectangle: Rounded Corners 131">
              <a:extLst>
                <a:ext uri="{FF2B5EF4-FFF2-40B4-BE49-F238E27FC236}">
                  <a16:creationId xmlns:a16="http://schemas.microsoft.com/office/drawing/2014/main" id="{E626B015-98F7-4CA7-9FDF-40DFD6DBD080}"/>
                </a:ext>
              </a:extLst>
            </p:cNvPr>
            <p:cNvSpPr/>
            <p:nvPr/>
          </p:nvSpPr>
          <p:spPr>
            <a:xfrm>
              <a:off x="6898217" y="1557867"/>
              <a:ext cx="1656000" cy="240000"/>
            </a:xfrm>
            <a:prstGeom prst="rect">
              <a:avLst/>
            </a:prstGeom>
            <a:solidFill>
              <a:schemeClr val="accent3"/>
            </a:solidFill>
            <a:ln w="12700" cap="flat" cmpd="sng" algn="ctr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6000" tIns="48000" rIns="96000" bIns="48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67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Product as a Service</a:t>
              </a:r>
            </a:p>
          </p:txBody>
        </p:sp>
        <p:grpSp>
          <p:nvGrpSpPr>
            <p:cNvPr id="32" name="Gruppieren 207">
              <a:extLst>
                <a:ext uri="{FF2B5EF4-FFF2-40B4-BE49-F238E27FC236}">
                  <a16:creationId xmlns:a16="http://schemas.microsoft.com/office/drawing/2014/main" id="{5ED3F519-562C-4E8D-A3D7-03F925BEEE0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78367" y="1087275"/>
              <a:ext cx="424908" cy="384000"/>
              <a:chOff x="4558278" y="4090957"/>
              <a:chExt cx="1049008" cy="948016"/>
            </a:xfrm>
            <a:solidFill>
              <a:schemeClr val="accent2"/>
            </a:solidFill>
          </p:grpSpPr>
          <p:sp>
            <p:nvSpPr>
              <p:cNvPr id="33" name="Freeform 202">
                <a:extLst>
                  <a:ext uri="{FF2B5EF4-FFF2-40B4-BE49-F238E27FC236}">
                    <a16:creationId xmlns:a16="http://schemas.microsoft.com/office/drawing/2014/main" id="{905A91F2-22C9-4B5D-B167-02F0108C47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4472" y="4090957"/>
                <a:ext cx="912814" cy="654750"/>
              </a:xfrm>
              <a:custGeom>
                <a:avLst/>
                <a:gdLst>
                  <a:gd name="T0" fmla="*/ 448 w 523"/>
                  <a:gd name="T1" fmla="*/ 375 h 375"/>
                  <a:gd name="T2" fmla="*/ 440 w 523"/>
                  <a:gd name="T3" fmla="*/ 371 h 375"/>
                  <a:gd name="T4" fmla="*/ 374 w 523"/>
                  <a:gd name="T5" fmla="*/ 277 h 375"/>
                  <a:gd name="T6" fmla="*/ 374 w 523"/>
                  <a:gd name="T7" fmla="*/ 267 h 375"/>
                  <a:gd name="T8" fmla="*/ 382 w 523"/>
                  <a:gd name="T9" fmla="*/ 262 h 375"/>
                  <a:gd name="T10" fmla="*/ 400 w 523"/>
                  <a:gd name="T11" fmla="*/ 262 h 375"/>
                  <a:gd name="T12" fmla="*/ 223 w 523"/>
                  <a:gd name="T13" fmla="*/ 93 h 375"/>
                  <a:gd name="T14" fmla="*/ 64 w 523"/>
                  <a:gd name="T15" fmla="*/ 191 h 375"/>
                  <a:gd name="T16" fmla="*/ 47 w 523"/>
                  <a:gd name="T17" fmla="*/ 183 h 375"/>
                  <a:gd name="T18" fmla="*/ 223 w 523"/>
                  <a:gd name="T19" fmla="*/ 75 h 375"/>
                  <a:gd name="T20" fmla="*/ 419 w 523"/>
                  <a:gd name="T21" fmla="*/ 271 h 375"/>
                  <a:gd name="T22" fmla="*/ 410 w 523"/>
                  <a:gd name="T23" fmla="*/ 281 h 375"/>
                  <a:gd name="T24" fmla="*/ 400 w 523"/>
                  <a:gd name="T25" fmla="*/ 281 h 375"/>
                  <a:gd name="T26" fmla="*/ 448 w 523"/>
                  <a:gd name="T27" fmla="*/ 349 h 375"/>
                  <a:gd name="T28" fmla="*/ 495 w 523"/>
                  <a:gd name="T29" fmla="*/ 281 h 375"/>
                  <a:gd name="T30" fmla="*/ 485 w 523"/>
                  <a:gd name="T31" fmla="*/ 281 h 375"/>
                  <a:gd name="T32" fmla="*/ 476 w 523"/>
                  <a:gd name="T33" fmla="*/ 271 h 375"/>
                  <a:gd name="T34" fmla="*/ 223 w 523"/>
                  <a:gd name="T35" fmla="*/ 18 h 375"/>
                  <a:gd name="T36" fmla="*/ 15 w 523"/>
                  <a:gd name="T37" fmla="*/ 127 h 375"/>
                  <a:gd name="T38" fmla="*/ 0 w 523"/>
                  <a:gd name="T39" fmla="*/ 116 h 375"/>
                  <a:gd name="T40" fmla="*/ 223 w 523"/>
                  <a:gd name="T41" fmla="*/ 0 h 375"/>
                  <a:gd name="T42" fmla="*/ 494 w 523"/>
                  <a:gd name="T43" fmla="*/ 262 h 375"/>
                  <a:gd name="T44" fmla="*/ 513 w 523"/>
                  <a:gd name="T45" fmla="*/ 262 h 375"/>
                  <a:gd name="T46" fmla="*/ 521 w 523"/>
                  <a:gd name="T47" fmla="*/ 267 h 375"/>
                  <a:gd name="T48" fmla="*/ 521 w 523"/>
                  <a:gd name="T49" fmla="*/ 277 h 375"/>
                  <a:gd name="T50" fmla="*/ 455 w 523"/>
                  <a:gd name="T51" fmla="*/ 371 h 375"/>
                  <a:gd name="T52" fmla="*/ 448 w 523"/>
                  <a:gd name="T53" fmla="*/ 375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23" h="375">
                    <a:moveTo>
                      <a:pt x="448" y="375"/>
                    </a:moveTo>
                    <a:cubicBezTo>
                      <a:pt x="444" y="375"/>
                      <a:pt x="442" y="373"/>
                      <a:pt x="440" y="371"/>
                    </a:cubicBezTo>
                    <a:cubicBezTo>
                      <a:pt x="374" y="277"/>
                      <a:pt x="374" y="277"/>
                      <a:pt x="374" y="277"/>
                    </a:cubicBezTo>
                    <a:cubicBezTo>
                      <a:pt x="372" y="274"/>
                      <a:pt x="372" y="270"/>
                      <a:pt x="374" y="267"/>
                    </a:cubicBezTo>
                    <a:cubicBezTo>
                      <a:pt x="375" y="264"/>
                      <a:pt x="378" y="262"/>
                      <a:pt x="382" y="262"/>
                    </a:cubicBezTo>
                    <a:cubicBezTo>
                      <a:pt x="400" y="262"/>
                      <a:pt x="400" y="262"/>
                      <a:pt x="400" y="262"/>
                    </a:cubicBezTo>
                    <a:cubicBezTo>
                      <a:pt x="396" y="168"/>
                      <a:pt x="318" y="93"/>
                      <a:pt x="223" y="93"/>
                    </a:cubicBezTo>
                    <a:cubicBezTo>
                      <a:pt x="155" y="93"/>
                      <a:pt x="94" y="131"/>
                      <a:pt x="64" y="191"/>
                    </a:cubicBezTo>
                    <a:cubicBezTo>
                      <a:pt x="47" y="183"/>
                      <a:pt x="47" y="183"/>
                      <a:pt x="47" y="183"/>
                    </a:cubicBezTo>
                    <a:cubicBezTo>
                      <a:pt x="81" y="116"/>
                      <a:pt x="148" y="75"/>
                      <a:pt x="223" y="75"/>
                    </a:cubicBezTo>
                    <a:cubicBezTo>
                      <a:pt x="331" y="75"/>
                      <a:pt x="419" y="163"/>
                      <a:pt x="419" y="271"/>
                    </a:cubicBezTo>
                    <a:cubicBezTo>
                      <a:pt x="419" y="277"/>
                      <a:pt x="415" y="281"/>
                      <a:pt x="410" y="281"/>
                    </a:cubicBezTo>
                    <a:cubicBezTo>
                      <a:pt x="400" y="281"/>
                      <a:pt x="400" y="281"/>
                      <a:pt x="400" y="281"/>
                    </a:cubicBezTo>
                    <a:cubicBezTo>
                      <a:pt x="448" y="349"/>
                      <a:pt x="448" y="349"/>
                      <a:pt x="448" y="349"/>
                    </a:cubicBezTo>
                    <a:cubicBezTo>
                      <a:pt x="495" y="281"/>
                      <a:pt x="495" y="281"/>
                      <a:pt x="495" y="281"/>
                    </a:cubicBezTo>
                    <a:cubicBezTo>
                      <a:pt x="485" y="281"/>
                      <a:pt x="485" y="281"/>
                      <a:pt x="485" y="281"/>
                    </a:cubicBezTo>
                    <a:cubicBezTo>
                      <a:pt x="480" y="281"/>
                      <a:pt x="476" y="277"/>
                      <a:pt x="476" y="271"/>
                    </a:cubicBezTo>
                    <a:cubicBezTo>
                      <a:pt x="476" y="132"/>
                      <a:pt x="362" y="18"/>
                      <a:pt x="223" y="18"/>
                    </a:cubicBezTo>
                    <a:cubicBezTo>
                      <a:pt x="140" y="18"/>
                      <a:pt x="62" y="59"/>
                      <a:pt x="15" y="127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50" y="43"/>
                      <a:pt x="134" y="0"/>
                      <a:pt x="223" y="0"/>
                    </a:cubicBezTo>
                    <a:cubicBezTo>
                      <a:pt x="369" y="0"/>
                      <a:pt x="489" y="117"/>
                      <a:pt x="494" y="262"/>
                    </a:cubicBezTo>
                    <a:cubicBezTo>
                      <a:pt x="513" y="262"/>
                      <a:pt x="513" y="262"/>
                      <a:pt x="513" y="262"/>
                    </a:cubicBezTo>
                    <a:cubicBezTo>
                      <a:pt x="517" y="262"/>
                      <a:pt x="520" y="264"/>
                      <a:pt x="521" y="267"/>
                    </a:cubicBezTo>
                    <a:cubicBezTo>
                      <a:pt x="523" y="270"/>
                      <a:pt x="523" y="274"/>
                      <a:pt x="521" y="277"/>
                    </a:cubicBezTo>
                    <a:cubicBezTo>
                      <a:pt x="455" y="371"/>
                      <a:pt x="455" y="371"/>
                      <a:pt x="455" y="371"/>
                    </a:cubicBezTo>
                    <a:cubicBezTo>
                      <a:pt x="453" y="373"/>
                      <a:pt x="451" y="375"/>
                      <a:pt x="448" y="37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10400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endParaRPr>
              </a:p>
            </p:txBody>
          </p:sp>
          <p:sp>
            <p:nvSpPr>
              <p:cNvPr id="34" name="Freeform 203">
                <a:extLst>
                  <a:ext uri="{FF2B5EF4-FFF2-40B4-BE49-F238E27FC236}">
                    <a16:creationId xmlns:a16="http://schemas.microsoft.com/office/drawing/2014/main" id="{F1AF71AF-6A91-46C1-BE16-F23419A1A1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8278" y="4382524"/>
                <a:ext cx="914756" cy="656449"/>
              </a:xfrm>
              <a:custGeom>
                <a:avLst/>
                <a:gdLst>
                  <a:gd name="T0" fmla="*/ 301 w 524"/>
                  <a:gd name="T1" fmla="*/ 376 h 376"/>
                  <a:gd name="T2" fmla="*/ 29 w 524"/>
                  <a:gd name="T3" fmla="*/ 114 h 376"/>
                  <a:gd name="T4" fmla="*/ 10 w 524"/>
                  <a:gd name="T5" fmla="*/ 114 h 376"/>
                  <a:gd name="T6" fmla="*/ 2 w 524"/>
                  <a:gd name="T7" fmla="*/ 109 h 376"/>
                  <a:gd name="T8" fmla="*/ 2 w 524"/>
                  <a:gd name="T9" fmla="*/ 99 h 376"/>
                  <a:gd name="T10" fmla="*/ 68 w 524"/>
                  <a:gd name="T11" fmla="*/ 5 h 376"/>
                  <a:gd name="T12" fmla="*/ 83 w 524"/>
                  <a:gd name="T13" fmla="*/ 5 h 376"/>
                  <a:gd name="T14" fmla="*/ 149 w 524"/>
                  <a:gd name="T15" fmla="*/ 99 h 376"/>
                  <a:gd name="T16" fmla="*/ 150 w 524"/>
                  <a:gd name="T17" fmla="*/ 109 h 376"/>
                  <a:gd name="T18" fmla="*/ 141 w 524"/>
                  <a:gd name="T19" fmla="*/ 114 h 376"/>
                  <a:gd name="T20" fmla="*/ 123 w 524"/>
                  <a:gd name="T21" fmla="*/ 114 h 376"/>
                  <a:gd name="T22" fmla="*/ 301 w 524"/>
                  <a:gd name="T23" fmla="*/ 283 h 376"/>
                  <a:gd name="T24" fmla="*/ 460 w 524"/>
                  <a:gd name="T25" fmla="*/ 185 h 376"/>
                  <a:gd name="T26" fmla="*/ 476 w 524"/>
                  <a:gd name="T27" fmla="*/ 193 h 376"/>
                  <a:gd name="T28" fmla="*/ 301 w 524"/>
                  <a:gd name="T29" fmla="*/ 301 h 376"/>
                  <a:gd name="T30" fmla="*/ 104 w 524"/>
                  <a:gd name="T31" fmla="*/ 104 h 376"/>
                  <a:gd name="T32" fmla="*/ 113 w 524"/>
                  <a:gd name="T33" fmla="*/ 95 h 376"/>
                  <a:gd name="T34" fmla="*/ 123 w 524"/>
                  <a:gd name="T35" fmla="*/ 95 h 376"/>
                  <a:gd name="T36" fmla="*/ 76 w 524"/>
                  <a:gd name="T37" fmla="*/ 27 h 376"/>
                  <a:gd name="T38" fmla="*/ 28 w 524"/>
                  <a:gd name="T39" fmla="*/ 95 h 376"/>
                  <a:gd name="T40" fmla="*/ 38 w 524"/>
                  <a:gd name="T41" fmla="*/ 95 h 376"/>
                  <a:gd name="T42" fmla="*/ 48 w 524"/>
                  <a:gd name="T43" fmla="*/ 104 h 376"/>
                  <a:gd name="T44" fmla="*/ 301 w 524"/>
                  <a:gd name="T45" fmla="*/ 358 h 376"/>
                  <a:gd name="T46" fmla="*/ 508 w 524"/>
                  <a:gd name="T47" fmla="*/ 249 h 376"/>
                  <a:gd name="T48" fmla="*/ 524 w 524"/>
                  <a:gd name="T49" fmla="*/ 260 h 376"/>
                  <a:gd name="T50" fmla="*/ 301 w 524"/>
                  <a:gd name="T51" fmla="*/ 376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4" h="376">
                    <a:moveTo>
                      <a:pt x="301" y="376"/>
                    </a:moveTo>
                    <a:cubicBezTo>
                      <a:pt x="154" y="376"/>
                      <a:pt x="34" y="259"/>
                      <a:pt x="29" y="114"/>
                    </a:cubicBezTo>
                    <a:cubicBezTo>
                      <a:pt x="10" y="114"/>
                      <a:pt x="10" y="114"/>
                      <a:pt x="10" y="114"/>
                    </a:cubicBezTo>
                    <a:cubicBezTo>
                      <a:pt x="7" y="114"/>
                      <a:pt x="3" y="112"/>
                      <a:pt x="2" y="109"/>
                    </a:cubicBezTo>
                    <a:cubicBezTo>
                      <a:pt x="0" y="106"/>
                      <a:pt x="0" y="102"/>
                      <a:pt x="2" y="99"/>
                    </a:cubicBezTo>
                    <a:cubicBezTo>
                      <a:pt x="68" y="5"/>
                      <a:pt x="68" y="5"/>
                      <a:pt x="68" y="5"/>
                    </a:cubicBezTo>
                    <a:cubicBezTo>
                      <a:pt x="72" y="0"/>
                      <a:pt x="80" y="0"/>
                      <a:pt x="83" y="5"/>
                    </a:cubicBezTo>
                    <a:cubicBezTo>
                      <a:pt x="149" y="99"/>
                      <a:pt x="149" y="99"/>
                      <a:pt x="149" y="99"/>
                    </a:cubicBezTo>
                    <a:cubicBezTo>
                      <a:pt x="151" y="102"/>
                      <a:pt x="151" y="106"/>
                      <a:pt x="150" y="109"/>
                    </a:cubicBezTo>
                    <a:cubicBezTo>
                      <a:pt x="148" y="112"/>
                      <a:pt x="145" y="114"/>
                      <a:pt x="141" y="114"/>
                    </a:cubicBezTo>
                    <a:cubicBezTo>
                      <a:pt x="123" y="114"/>
                      <a:pt x="123" y="114"/>
                      <a:pt x="123" y="114"/>
                    </a:cubicBezTo>
                    <a:cubicBezTo>
                      <a:pt x="128" y="208"/>
                      <a:pt x="206" y="283"/>
                      <a:pt x="301" y="283"/>
                    </a:cubicBezTo>
                    <a:cubicBezTo>
                      <a:pt x="368" y="283"/>
                      <a:pt x="429" y="245"/>
                      <a:pt x="460" y="185"/>
                    </a:cubicBezTo>
                    <a:cubicBezTo>
                      <a:pt x="476" y="193"/>
                      <a:pt x="476" y="193"/>
                      <a:pt x="476" y="193"/>
                    </a:cubicBezTo>
                    <a:cubicBezTo>
                      <a:pt x="443" y="260"/>
                      <a:pt x="375" y="301"/>
                      <a:pt x="301" y="301"/>
                    </a:cubicBezTo>
                    <a:cubicBezTo>
                      <a:pt x="192" y="301"/>
                      <a:pt x="104" y="213"/>
                      <a:pt x="104" y="104"/>
                    </a:cubicBezTo>
                    <a:cubicBezTo>
                      <a:pt x="104" y="99"/>
                      <a:pt x="108" y="95"/>
                      <a:pt x="113" y="95"/>
                    </a:cubicBezTo>
                    <a:cubicBezTo>
                      <a:pt x="123" y="95"/>
                      <a:pt x="123" y="95"/>
                      <a:pt x="123" y="95"/>
                    </a:cubicBezTo>
                    <a:cubicBezTo>
                      <a:pt x="76" y="27"/>
                      <a:pt x="76" y="27"/>
                      <a:pt x="76" y="27"/>
                    </a:cubicBezTo>
                    <a:cubicBezTo>
                      <a:pt x="28" y="95"/>
                      <a:pt x="28" y="95"/>
                      <a:pt x="28" y="95"/>
                    </a:cubicBezTo>
                    <a:cubicBezTo>
                      <a:pt x="38" y="95"/>
                      <a:pt x="38" y="95"/>
                      <a:pt x="38" y="95"/>
                    </a:cubicBezTo>
                    <a:cubicBezTo>
                      <a:pt x="43" y="95"/>
                      <a:pt x="48" y="99"/>
                      <a:pt x="48" y="104"/>
                    </a:cubicBezTo>
                    <a:cubicBezTo>
                      <a:pt x="48" y="244"/>
                      <a:pt x="161" y="358"/>
                      <a:pt x="301" y="358"/>
                    </a:cubicBezTo>
                    <a:cubicBezTo>
                      <a:pt x="383" y="358"/>
                      <a:pt x="461" y="317"/>
                      <a:pt x="508" y="249"/>
                    </a:cubicBezTo>
                    <a:cubicBezTo>
                      <a:pt x="524" y="260"/>
                      <a:pt x="524" y="260"/>
                      <a:pt x="524" y="260"/>
                    </a:cubicBezTo>
                    <a:cubicBezTo>
                      <a:pt x="473" y="333"/>
                      <a:pt x="389" y="376"/>
                      <a:pt x="301" y="37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10400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endParaRPr>
              </a:p>
            </p:txBody>
          </p:sp>
          <p:sp>
            <p:nvSpPr>
              <p:cNvPr id="35" name="Freeform 204">
                <a:extLst>
                  <a:ext uri="{FF2B5EF4-FFF2-40B4-BE49-F238E27FC236}">
                    <a16:creationId xmlns:a16="http://schemas.microsoft.com/office/drawing/2014/main" id="{7AB82311-35C7-4B6F-9337-2F9ECCAD08D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03982" y="4384223"/>
                <a:ext cx="359542" cy="361484"/>
              </a:xfrm>
              <a:custGeom>
                <a:avLst/>
                <a:gdLst>
                  <a:gd name="T0" fmla="*/ 103 w 206"/>
                  <a:gd name="T1" fmla="*/ 207 h 207"/>
                  <a:gd name="T2" fmla="*/ 0 w 206"/>
                  <a:gd name="T3" fmla="*/ 103 h 207"/>
                  <a:gd name="T4" fmla="*/ 103 w 206"/>
                  <a:gd name="T5" fmla="*/ 0 h 207"/>
                  <a:gd name="T6" fmla="*/ 206 w 206"/>
                  <a:gd name="T7" fmla="*/ 103 h 207"/>
                  <a:gd name="T8" fmla="*/ 103 w 206"/>
                  <a:gd name="T9" fmla="*/ 207 h 207"/>
                  <a:gd name="T10" fmla="*/ 103 w 206"/>
                  <a:gd name="T11" fmla="*/ 19 h 207"/>
                  <a:gd name="T12" fmla="*/ 18 w 206"/>
                  <a:gd name="T13" fmla="*/ 103 h 207"/>
                  <a:gd name="T14" fmla="*/ 103 w 206"/>
                  <a:gd name="T15" fmla="*/ 188 h 207"/>
                  <a:gd name="T16" fmla="*/ 187 w 206"/>
                  <a:gd name="T17" fmla="*/ 103 h 207"/>
                  <a:gd name="T18" fmla="*/ 103 w 206"/>
                  <a:gd name="T19" fmla="*/ 19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6" h="207">
                    <a:moveTo>
                      <a:pt x="103" y="207"/>
                    </a:moveTo>
                    <a:cubicBezTo>
                      <a:pt x="46" y="207"/>
                      <a:pt x="0" y="160"/>
                      <a:pt x="0" y="103"/>
                    </a:cubicBezTo>
                    <a:cubicBezTo>
                      <a:pt x="0" y="47"/>
                      <a:pt x="46" y="0"/>
                      <a:pt x="103" y="0"/>
                    </a:cubicBezTo>
                    <a:cubicBezTo>
                      <a:pt x="159" y="0"/>
                      <a:pt x="206" y="47"/>
                      <a:pt x="206" y="103"/>
                    </a:cubicBezTo>
                    <a:cubicBezTo>
                      <a:pt x="206" y="160"/>
                      <a:pt x="159" y="207"/>
                      <a:pt x="103" y="207"/>
                    </a:cubicBezTo>
                    <a:close/>
                    <a:moveTo>
                      <a:pt x="103" y="19"/>
                    </a:moveTo>
                    <a:cubicBezTo>
                      <a:pt x="56" y="19"/>
                      <a:pt x="18" y="57"/>
                      <a:pt x="18" y="103"/>
                    </a:cubicBezTo>
                    <a:cubicBezTo>
                      <a:pt x="18" y="150"/>
                      <a:pt x="56" y="188"/>
                      <a:pt x="103" y="188"/>
                    </a:cubicBezTo>
                    <a:cubicBezTo>
                      <a:pt x="149" y="188"/>
                      <a:pt x="187" y="150"/>
                      <a:pt x="187" y="103"/>
                    </a:cubicBezTo>
                    <a:cubicBezTo>
                      <a:pt x="187" y="57"/>
                      <a:pt x="149" y="19"/>
                      <a:pt x="103" y="1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10400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endParaRPr>
              </a:p>
            </p:txBody>
          </p:sp>
          <p:sp>
            <p:nvSpPr>
              <p:cNvPr id="36" name="Rectangle 206">
                <a:extLst>
                  <a:ext uri="{FF2B5EF4-FFF2-40B4-BE49-F238E27FC236}">
                    <a16:creationId xmlns:a16="http://schemas.microsoft.com/office/drawing/2014/main" id="{00E5F040-0F4A-44CF-9CFB-492F34C82C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6152" y="4548335"/>
                <a:ext cx="33259" cy="3326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xtLst/>
            </p:spPr>
            <p:txBody>
              <a:bodyPr vert="horz" wrap="square" lIns="110400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endParaRPr>
              </a:p>
            </p:txBody>
          </p:sp>
          <p:sp>
            <p:nvSpPr>
              <p:cNvPr id="37" name="Rectangle 207">
                <a:extLst>
                  <a:ext uri="{FF2B5EF4-FFF2-40B4-BE49-F238E27FC236}">
                    <a16:creationId xmlns:a16="http://schemas.microsoft.com/office/drawing/2014/main" id="{77857E95-9A52-4017-9F78-8649855211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1576" y="4548335"/>
                <a:ext cx="31560" cy="3326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xtLst/>
            </p:spPr>
            <p:txBody>
              <a:bodyPr vert="horz" wrap="square" lIns="110400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endParaRPr>
              </a:p>
            </p:txBody>
          </p:sp>
          <p:sp>
            <p:nvSpPr>
              <p:cNvPr id="38" name="Rectangle 208">
                <a:extLst>
                  <a:ext uri="{FF2B5EF4-FFF2-40B4-BE49-F238E27FC236}">
                    <a16:creationId xmlns:a16="http://schemas.microsoft.com/office/drawing/2014/main" id="{CA0F989F-6204-4D73-8CD1-CCF0B803AC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32671" y="4548335"/>
                <a:ext cx="31317" cy="3326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xtLst/>
            </p:spPr>
            <p:txBody>
              <a:bodyPr vert="horz" wrap="square" lIns="110400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endParaRPr>
              </a:p>
            </p:txBody>
          </p:sp>
        </p:grpSp>
        <p:grpSp>
          <p:nvGrpSpPr>
            <p:cNvPr id="39" name="Gruppieren 83">
              <a:extLst>
                <a:ext uri="{FF2B5EF4-FFF2-40B4-BE49-F238E27FC236}">
                  <a16:creationId xmlns:a16="http://schemas.microsoft.com/office/drawing/2014/main" id="{E86BD5CE-37D8-492D-87F7-85F7AD6B41F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69896" y="1782948"/>
              <a:ext cx="439694" cy="383983"/>
              <a:chOff x="1356836" y="4371483"/>
              <a:chExt cx="964003" cy="841899"/>
            </a:xfrm>
            <a:solidFill>
              <a:schemeClr val="accent1"/>
            </a:solidFill>
          </p:grpSpPr>
          <p:sp>
            <p:nvSpPr>
              <p:cNvPr id="40" name="Rectangle 60">
                <a:extLst>
                  <a:ext uri="{FF2B5EF4-FFF2-40B4-BE49-F238E27FC236}">
                    <a16:creationId xmlns:a16="http://schemas.microsoft.com/office/drawing/2014/main" id="{CDF434AA-EB70-46DF-938A-86D10705A8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8199" y="4582068"/>
                <a:ext cx="301279" cy="3008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xtLst/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41" name="Freeform 61">
                <a:extLst>
                  <a:ext uri="{FF2B5EF4-FFF2-40B4-BE49-F238E27FC236}">
                    <a16:creationId xmlns:a16="http://schemas.microsoft.com/office/drawing/2014/main" id="{F237603B-1629-4E6B-925E-A51A944E9E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4686" y="4792211"/>
                <a:ext cx="135819" cy="165460"/>
              </a:xfrm>
              <a:custGeom>
                <a:avLst/>
                <a:gdLst>
                  <a:gd name="T0" fmla="*/ 4 w 36"/>
                  <a:gd name="T1" fmla="*/ 44 h 44"/>
                  <a:gd name="T2" fmla="*/ 1 w 36"/>
                  <a:gd name="T3" fmla="*/ 43 h 44"/>
                  <a:gd name="T4" fmla="*/ 1 w 36"/>
                  <a:gd name="T5" fmla="*/ 37 h 44"/>
                  <a:gd name="T6" fmla="*/ 16 w 36"/>
                  <a:gd name="T7" fmla="*/ 22 h 44"/>
                  <a:gd name="T8" fmla="*/ 16 w 36"/>
                  <a:gd name="T9" fmla="*/ 14 h 44"/>
                  <a:gd name="T10" fmla="*/ 29 w 36"/>
                  <a:gd name="T11" fmla="*/ 1 h 44"/>
                  <a:gd name="T12" fmla="*/ 35 w 36"/>
                  <a:gd name="T13" fmla="*/ 1 h 44"/>
                  <a:gd name="T14" fmla="*/ 35 w 36"/>
                  <a:gd name="T15" fmla="*/ 7 h 44"/>
                  <a:gd name="T16" fmla="*/ 24 w 36"/>
                  <a:gd name="T17" fmla="*/ 18 h 44"/>
                  <a:gd name="T18" fmla="*/ 24 w 36"/>
                  <a:gd name="T19" fmla="*/ 26 h 44"/>
                  <a:gd name="T20" fmla="*/ 7 w 36"/>
                  <a:gd name="T21" fmla="*/ 43 h 44"/>
                  <a:gd name="T22" fmla="*/ 4 w 36"/>
                  <a:gd name="T23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6" h="44">
                    <a:moveTo>
                      <a:pt x="4" y="44"/>
                    </a:moveTo>
                    <a:cubicBezTo>
                      <a:pt x="3" y="44"/>
                      <a:pt x="2" y="44"/>
                      <a:pt x="1" y="43"/>
                    </a:cubicBezTo>
                    <a:cubicBezTo>
                      <a:pt x="0" y="41"/>
                      <a:pt x="0" y="39"/>
                      <a:pt x="1" y="37"/>
                    </a:cubicBezTo>
                    <a:cubicBezTo>
                      <a:pt x="16" y="22"/>
                      <a:pt x="16" y="22"/>
                      <a:pt x="16" y="22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31" y="0"/>
                      <a:pt x="33" y="0"/>
                      <a:pt x="35" y="1"/>
                    </a:cubicBezTo>
                    <a:cubicBezTo>
                      <a:pt x="36" y="3"/>
                      <a:pt x="36" y="5"/>
                      <a:pt x="35" y="7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4" y="26"/>
                      <a:pt x="24" y="26"/>
                      <a:pt x="24" y="26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6" y="44"/>
                      <a:pt x="5" y="44"/>
                      <a:pt x="4" y="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42" name="Freeform 62">
                <a:extLst>
                  <a:ext uri="{FF2B5EF4-FFF2-40B4-BE49-F238E27FC236}">
                    <a16:creationId xmlns:a16="http://schemas.microsoft.com/office/drawing/2014/main" id="{ED318EF0-1F15-4547-9F81-ACBB610051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8975" y="4867420"/>
                <a:ext cx="271196" cy="270752"/>
              </a:xfrm>
              <a:custGeom>
                <a:avLst/>
                <a:gdLst>
                  <a:gd name="T0" fmla="*/ 56 w 72"/>
                  <a:gd name="T1" fmla="*/ 72 h 72"/>
                  <a:gd name="T2" fmla="*/ 45 w 72"/>
                  <a:gd name="T3" fmla="*/ 67 h 72"/>
                  <a:gd name="T4" fmla="*/ 1 w 72"/>
                  <a:gd name="T5" fmla="*/ 23 h 72"/>
                  <a:gd name="T6" fmla="*/ 1 w 72"/>
                  <a:gd name="T7" fmla="*/ 17 h 72"/>
                  <a:gd name="T8" fmla="*/ 7 w 72"/>
                  <a:gd name="T9" fmla="*/ 17 h 72"/>
                  <a:gd name="T10" fmla="*/ 51 w 72"/>
                  <a:gd name="T11" fmla="*/ 61 h 72"/>
                  <a:gd name="T12" fmla="*/ 56 w 72"/>
                  <a:gd name="T13" fmla="*/ 64 h 72"/>
                  <a:gd name="T14" fmla="*/ 64 w 72"/>
                  <a:gd name="T15" fmla="*/ 56 h 72"/>
                  <a:gd name="T16" fmla="*/ 61 w 72"/>
                  <a:gd name="T17" fmla="*/ 51 h 72"/>
                  <a:gd name="T18" fmla="*/ 17 w 72"/>
                  <a:gd name="T19" fmla="*/ 7 h 72"/>
                  <a:gd name="T20" fmla="*/ 17 w 72"/>
                  <a:gd name="T21" fmla="*/ 1 h 72"/>
                  <a:gd name="T22" fmla="*/ 23 w 72"/>
                  <a:gd name="T23" fmla="*/ 1 h 72"/>
                  <a:gd name="T24" fmla="*/ 67 w 72"/>
                  <a:gd name="T25" fmla="*/ 45 h 72"/>
                  <a:gd name="T26" fmla="*/ 72 w 72"/>
                  <a:gd name="T27" fmla="*/ 56 h 72"/>
                  <a:gd name="T28" fmla="*/ 56 w 72"/>
                  <a:gd name="T2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2" h="72">
                    <a:moveTo>
                      <a:pt x="56" y="72"/>
                    </a:moveTo>
                    <a:cubicBezTo>
                      <a:pt x="51" y="72"/>
                      <a:pt x="46" y="67"/>
                      <a:pt x="45" y="67"/>
                    </a:cubicBezTo>
                    <a:cubicBezTo>
                      <a:pt x="1" y="23"/>
                      <a:pt x="1" y="23"/>
                      <a:pt x="1" y="23"/>
                    </a:cubicBezTo>
                    <a:cubicBezTo>
                      <a:pt x="0" y="21"/>
                      <a:pt x="0" y="19"/>
                      <a:pt x="1" y="17"/>
                    </a:cubicBezTo>
                    <a:cubicBezTo>
                      <a:pt x="3" y="16"/>
                      <a:pt x="5" y="16"/>
                      <a:pt x="7" y="17"/>
                    </a:cubicBezTo>
                    <a:cubicBezTo>
                      <a:pt x="51" y="61"/>
                      <a:pt x="51" y="61"/>
                      <a:pt x="51" y="61"/>
                    </a:cubicBezTo>
                    <a:cubicBezTo>
                      <a:pt x="52" y="62"/>
                      <a:pt x="54" y="64"/>
                      <a:pt x="56" y="64"/>
                    </a:cubicBezTo>
                    <a:cubicBezTo>
                      <a:pt x="60" y="64"/>
                      <a:pt x="64" y="60"/>
                      <a:pt x="64" y="56"/>
                    </a:cubicBezTo>
                    <a:cubicBezTo>
                      <a:pt x="64" y="54"/>
                      <a:pt x="62" y="52"/>
                      <a:pt x="61" y="51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6" y="5"/>
                      <a:pt x="16" y="3"/>
                      <a:pt x="17" y="1"/>
                    </a:cubicBezTo>
                    <a:cubicBezTo>
                      <a:pt x="19" y="0"/>
                      <a:pt x="21" y="0"/>
                      <a:pt x="23" y="1"/>
                    </a:cubicBezTo>
                    <a:cubicBezTo>
                      <a:pt x="67" y="45"/>
                      <a:pt x="67" y="45"/>
                      <a:pt x="67" y="45"/>
                    </a:cubicBezTo>
                    <a:cubicBezTo>
                      <a:pt x="67" y="46"/>
                      <a:pt x="72" y="51"/>
                      <a:pt x="72" y="56"/>
                    </a:cubicBezTo>
                    <a:cubicBezTo>
                      <a:pt x="72" y="65"/>
                      <a:pt x="65" y="72"/>
                      <a:pt x="56" y="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43" name="Freeform 63">
                <a:extLst>
                  <a:ext uri="{FF2B5EF4-FFF2-40B4-BE49-F238E27FC236}">
                    <a16:creationId xmlns:a16="http://schemas.microsoft.com/office/drawing/2014/main" id="{82B8C700-74EA-4D36-9425-2D709E6800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8366" y="4987755"/>
                <a:ext cx="256154" cy="195543"/>
              </a:xfrm>
              <a:custGeom>
                <a:avLst/>
                <a:gdLst>
                  <a:gd name="T0" fmla="*/ 52 w 68"/>
                  <a:gd name="T1" fmla="*/ 52 h 52"/>
                  <a:gd name="T2" fmla="*/ 41 w 68"/>
                  <a:gd name="T3" fmla="*/ 47 h 52"/>
                  <a:gd name="T4" fmla="*/ 1 w 68"/>
                  <a:gd name="T5" fmla="*/ 7 h 52"/>
                  <a:gd name="T6" fmla="*/ 1 w 68"/>
                  <a:gd name="T7" fmla="*/ 1 h 52"/>
                  <a:gd name="T8" fmla="*/ 7 w 68"/>
                  <a:gd name="T9" fmla="*/ 1 h 52"/>
                  <a:gd name="T10" fmla="*/ 47 w 68"/>
                  <a:gd name="T11" fmla="*/ 41 h 52"/>
                  <a:gd name="T12" fmla="*/ 52 w 68"/>
                  <a:gd name="T13" fmla="*/ 44 h 52"/>
                  <a:gd name="T14" fmla="*/ 60 w 68"/>
                  <a:gd name="T15" fmla="*/ 36 h 52"/>
                  <a:gd name="T16" fmla="*/ 57 w 68"/>
                  <a:gd name="T17" fmla="*/ 31 h 52"/>
                  <a:gd name="T18" fmla="*/ 57 w 68"/>
                  <a:gd name="T19" fmla="*/ 25 h 52"/>
                  <a:gd name="T20" fmla="*/ 63 w 68"/>
                  <a:gd name="T21" fmla="*/ 25 h 52"/>
                  <a:gd name="T22" fmla="*/ 68 w 68"/>
                  <a:gd name="T23" fmla="*/ 36 h 52"/>
                  <a:gd name="T24" fmla="*/ 52 w 68"/>
                  <a:gd name="T2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" h="52">
                    <a:moveTo>
                      <a:pt x="52" y="52"/>
                    </a:moveTo>
                    <a:cubicBezTo>
                      <a:pt x="47" y="52"/>
                      <a:pt x="42" y="47"/>
                      <a:pt x="41" y="47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0" y="5"/>
                      <a:pt x="0" y="3"/>
                      <a:pt x="1" y="1"/>
                    </a:cubicBezTo>
                    <a:cubicBezTo>
                      <a:pt x="3" y="0"/>
                      <a:pt x="5" y="0"/>
                      <a:pt x="7" y="1"/>
                    </a:cubicBezTo>
                    <a:cubicBezTo>
                      <a:pt x="47" y="41"/>
                      <a:pt x="47" y="41"/>
                      <a:pt x="47" y="41"/>
                    </a:cubicBezTo>
                    <a:cubicBezTo>
                      <a:pt x="48" y="42"/>
                      <a:pt x="50" y="44"/>
                      <a:pt x="52" y="44"/>
                    </a:cubicBezTo>
                    <a:cubicBezTo>
                      <a:pt x="56" y="44"/>
                      <a:pt x="60" y="40"/>
                      <a:pt x="60" y="36"/>
                    </a:cubicBezTo>
                    <a:cubicBezTo>
                      <a:pt x="60" y="34"/>
                      <a:pt x="58" y="32"/>
                      <a:pt x="57" y="31"/>
                    </a:cubicBezTo>
                    <a:cubicBezTo>
                      <a:pt x="56" y="29"/>
                      <a:pt x="56" y="27"/>
                      <a:pt x="57" y="25"/>
                    </a:cubicBezTo>
                    <a:cubicBezTo>
                      <a:pt x="59" y="24"/>
                      <a:pt x="61" y="24"/>
                      <a:pt x="63" y="25"/>
                    </a:cubicBezTo>
                    <a:cubicBezTo>
                      <a:pt x="63" y="26"/>
                      <a:pt x="68" y="31"/>
                      <a:pt x="68" y="36"/>
                    </a:cubicBezTo>
                    <a:cubicBezTo>
                      <a:pt x="68" y="45"/>
                      <a:pt x="61" y="52"/>
                      <a:pt x="52" y="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44" name="Freeform 64">
                <a:extLst>
                  <a:ext uri="{FF2B5EF4-FFF2-40B4-BE49-F238E27FC236}">
                    <a16:creationId xmlns:a16="http://schemas.microsoft.com/office/drawing/2014/main" id="{EF3ECBD1-0B03-4E6E-937B-978F2996AA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7170" y="4792211"/>
                <a:ext cx="437098" cy="421170"/>
              </a:xfrm>
              <a:custGeom>
                <a:avLst/>
                <a:gdLst>
                  <a:gd name="T0" fmla="*/ 100 w 116"/>
                  <a:gd name="T1" fmla="*/ 112 h 112"/>
                  <a:gd name="T2" fmla="*/ 89 w 116"/>
                  <a:gd name="T3" fmla="*/ 107 h 112"/>
                  <a:gd name="T4" fmla="*/ 16 w 116"/>
                  <a:gd name="T5" fmla="*/ 34 h 112"/>
                  <a:gd name="T6" fmla="*/ 16 w 116"/>
                  <a:gd name="T7" fmla="*/ 22 h 112"/>
                  <a:gd name="T8" fmla="*/ 1 w 116"/>
                  <a:gd name="T9" fmla="*/ 7 h 112"/>
                  <a:gd name="T10" fmla="*/ 1 w 116"/>
                  <a:gd name="T11" fmla="*/ 1 h 112"/>
                  <a:gd name="T12" fmla="*/ 7 w 116"/>
                  <a:gd name="T13" fmla="*/ 1 h 112"/>
                  <a:gd name="T14" fmla="*/ 24 w 116"/>
                  <a:gd name="T15" fmla="*/ 18 h 112"/>
                  <a:gd name="T16" fmla="*/ 24 w 116"/>
                  <a:gd name="T17" fmla="*/ 30 h 112"/>
                  <a:gd name="T18" fmla="*/ 95 w 116"/>
                  <a:gd name="T19" fmla="*/ 101 h 112"/>
                  <a:gd name="T20" fmla="*/ 100 w 116"/>
                  <a:gd name="T21" fmla="*/ 104 h 112"/>
                  <a:gd name="T22" fmla="*/ 108 w 116"/>
                  <a:gd name="T23" fmla="*/ 96 h 112"/>
                  <a:gd name="T24" fmla="*/ 105 w 116"/>
                  <a:gd name="T25" fmla="*/ 91 h 112"/>
                  <a:gd name="T26" fmla="*/ 105 w 116"/>
                  <a:gd name="T27" fmla="*/ 85 h 112"/>
                  <a:gd name="T28" fmla="*/ 111 w 116"/>
                  <a:gd name="T29" fmla="*/ 85 h 112"/>
                  <a:gd name="T30" fmla="*/ 116 w 116"/>
                  <a:gd name="T31" fmla="*/ 96 h 112"/>
                  <a:gd name="T32" fmla="*/ 100 w 116"/>
                  <a:gd name="T33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6" h="112">
                    <a:moveTo>
                      <a:pt x="100" y="112"/>
                    </a:moveTo>
                    <a:cubicBezTo>
                      <a:pt x="95" y="112"/>
                      <a:pt x="90" y="107"/>
                      <a:pt x="89" y="107"/>
                    </a:cubicBezTo>
                    <a:cubicBezTo>
                      <a:pt x="16" y="34"/>
                      <a:pt x="16" y="34"/>
                      <a:pt x="16" y="34"/>
                    </a:cubicBezTo>
                    <a:cubicBezTo>
                      <a:pt x="16" y="22"/>
                      <a:pt x="16" y="22"/>
                      <a:pt x="16" y="22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0" y="5"/>
                      <a:pt x="0" y="3"/>
                      <a:pt x="1" y="1"/>
                    </a:cubicBezTo>
                    <a:cubicBezTo>
                      <a:pt x="3" y="0"/>
                      <a:pt x="5" y="0"/>
                      <a:pt x="7" y="1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95" y="101"/>
                      <a:pt x="95" y="101"/>
                      <a:pt x="95" y="101"/>
                    </a:cubicBezTo>
                    <a:cubicBezTo>
                      <a:pt x="96" y="102"/>
                      <a:pt x="98" y="104"/>
                      <a:pt x="100" y="104"/>
                    </a:cubicBezTo>
                    <a:cubicBezTo>
                      <a:pt x="104" y="104"/>
                      <a:pt x="108" y="100"/>
                      <a:pt x="108" y="96"/>
                    </a:cubicBezTo>
                    <a:cubicBezTo>
                      <a:pt x="108" y="94"/>
                      <a:pt x="106" y="92"/>
                      <a:pt x="105" y="91"/>
                    </a:cubicBezTo>
                    <a:cubicBezTo>
                      <a:pt x="104" y="89"/>
                      <a:pt x="104" y="87"/>
                      <a:pt x="105" y="85"/>
                    </a:cubicBezTo>
                    <a:cubicBezTo>
                      <a:pt x="107" y="84"/>
                      <a:pt x="109" y="84"/>
                      <a:pt x="111" y="85"/>
                    </a:cubicBezTo>
                    <a:cubicBezTo>
                      <a:pt x="111" y="86"/>
                      <a:pt x="116" y="91"/>
                      <a:pt x="116" y="96"/>
                    </a:cubicBezTo>
                    <a:cubicBezTo>
                      <a:pt x="116" y="105"/>
                      <a:pt x="109" y="112"/>
                      <a:pt x="100" y="1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45" name="Freeform 65">
                <a:extLst>
                  <a:ext uri="{FF2B5EF4-FFF2-40B4-BE49-F238E27FC236}">
                    <a16:creationId xmlns:a16="http://schemas.microsoft.com/office/drawing/2014/main" id="{248C7FEE-D01F-44A7-A0C2-EA14E3A9F4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7780" y="4927587"/>
                <a:ext cx="105293" cy="105293"/>
              </a:xfrm>
              <a:custGeom>
                <a:avLst/>
                <a:gdLst>
                  <a:gd name="T0" fmla="*/ 16 w 28"/>
                  <a:gd name="T1" fmla="*/ 28 h 28"/>
                  <a:gd name="T2" fmla="*/ 0 w 28"/>
                  <a:gd name="T3" fmla="*/ 12 h 28"/>
                  <a:gd name="T4" fmla="*/ 5 w 28"/>
                  <a:gd name="T5" fmla="*/ 1 h 28"/>
                  <a:gd name="T6" fmla="*/ 11 w 28"/>
                  <a:gd name="T7" fmla="*/ 1 h 28"/>
                  <a:gd name="T8" fmla="*/ 11 w 28"/>
                  <a:gd name="T9" fmla="*/ 7 h 28"/>
                  <a:gd name="T10" fmla="*/ 8 w 28"/>
                  <a:gd name="T11" fmla="*/ 12 h 28"/>
                  <a:gd name="T12" fmla="*/ 16 w 28"/>
                  <a:gd name="T13" fmla="*/ 20 h 28"/>
                  <a:gd name="T14" fmla="*/ 21 w 28"/>
                  <a:gd name="T15" fmla="*/ 17 h 28"/>
                  <a:gd name="T16" fmla="*/ 27 w 28"/>
                  <a:gd name="T17" fmla="*/ 17 h 28"/>
                  <a:gd name="T18" fmla="*/ 27 w 28"/>
                  <a:gd name="T19" fmla="*/ 23 h 28"/>
                  <a:gd name="T20" fmla="*/ 16 w 28"/>
                  <a:gd name="T21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" h="28">
                    <a:moveTo>
                      <a:pt x="16" y="28"/>
                    </a:moveTo>
                    <a:cubicBezTo>
                      <a:pt x="7" y="28"/>
                      <a:pt x="0" y="21"/>
                      <a:pt x="0" y="12"/>
                    </a:cubicBezTo>
                    <a:cubicBezTo>
                      <a:pt x="0" y="7"/>
                      <a:pt x="5" y="2"/>
                      <a:pt x="5" y="1"/>
                    </a:cubicBezTo>
                    <a:cubicBezTo>
                      <a:pt x="7" y="0"/>
                      <a:pt x="9" y="0"/>
                      <a:pt x="11" y="1"/>
                    </a:cubicBezTo>
                    <a:cubicBezTo>
                      <a:pt x="12" y="3"/>
                      <a:pt x="12" y="5"/>
                      <a:pt x="11" y="7"/>
                    </a:cubicBezTo>
                    <a:cubicBezTo>
                      <a:pt x="10" y="8"/>
                      <a:pt x="8" y="10"/>
                      <a:pt x="8" y="12"/>
                    </a:cubicBezTo>
                    <a:cubicBezTo>
                      <a:pt x="8" y="16"/>
                      <a:pt x="12" y="20"/>
                      <a:pt x="16" y="20"/>
                    </a:cubicBezTo>
                    <a:cubicBezTo>
                      <a:pt x="18" y="20"/>
                      <a:pt x="20" y="18"/>
                      <a:pt x="21" y="17"/>
                    </a:cubicBezTo>
                    <a:cubicBezTo>
                      <a:pt x="23" y="16"/>
                      <a:pt x="25" y="16"/>
                      <a:pt x="27" y="17"/>
                    </a:cubicBezTo>
                    <a:cubicBezTo>
                      <a:pt x="28" y="19"/>
                      <a:pt x="28" y="21"/>
                      <a:pt x="27" y="23"/>
                    </a:cubicBezTo>
                    <a:cubicBezTo>
                      <a:pt x="26" y="23"/>
                      <a:pt x="21" y="28"/>
                      <a:pt x="16" y="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46" name="Freeform 66">
                <a:extLst>
                  <a:ext uri="{FF2B5EF4-FFF2-40B4-BE49-F238E27FC236}">
                    <a16:creationId xmlns:a16="http://schemas.microsoft.com/office/drawing/2014/main" id="{1EA4DED2-FAC5-4612-90D5-EB54E44503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7948" y="4987755"/>
                <a:ext cx="105293" cy="105293"/>
              </a:xfrm>
              <a:custGeom>
                <a:avLst/>
                <a:gdLst>
                  <a:gd name="T0" fmla="*/ 16 w 28"/>
                  <a:gd name="T1" fmla="*/ 28 h 28"/>
                  <a:gd name="T2" fmla="*/ 0 w 28"/>
                  <a:gd name="T3" fmla="*/ 12 h 28"/>
                  <a:gd name="T4" fmla="*/ 5 w 28"/>
                  <a:gd name="T5" fmla="*/ 1 h 28"/>
                  <a:gd name="T6" fmla="*/ 11 w 28"/>
                  <a:gd name="T7" fmla="*/ 1 h 28"/>
                  <a:gd name="T8" fmla="*/ 11 w 28"/>
                  <a:gd name="T9" fmla="*/ 7 h 28"/>
                  <a:gd name="T10" fmla="*/ 8 w 28"/>
                  <a:gd name="T11" fmla="*/ 12 h 28"/>
                  <a:gd name="T12" fmla="*/ 16 w 28"/>
                  <a:gd name="T13" fmla="*/ 20 h 28"/>
                  <a:gd name="T14" fmla="*/ 21 w 28"/>
                  <a:gd name="T15" fmla="*/ 17 h 28"/>
                  <a:gd name="T16" fmla="*/ 27 w 28"/>
                  <a:gd name="T17" fmla="*/ 17 h 28"/>
                  <a:gd name="T18" fmla="*/ 27 w 28"/>
                  <a:gd name="T19" fmla="*/ 23 h 28"/>
                  <a:gd name="T20" fmla="*/ 16 w 28"/>
                  <a:gd name="T21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" h="28">
                    <a:moveTo>
                      <a:pt x="16" y="28"/>
                    </a:moveTo>
                    <a:cubicBezTo>
                      <a:pt x="7" y="28"/>
                      <a:pt x="0" y="21"/>
                      <a:pt x="0" y="12"/>
                    </a:cubicBezTo>
                    <a:cubicBezTo>
                      <a:pt x="0" y="7"/>
                      <a:pt x="5" y="2"/>
                      <a:pt x="5" y="1"/>
                    </a:cubicBezTo>
                    <a:cubicBezTo>
                      <a:pt x="7" y="0"/>
                      <a:pt x="9" y="0"/>
                      <a:pt x="11" y="1"/>
                    </a:cubicBezTo>
                    <a:cubicBezTo>
                      <a:pt x="12" y="3"/>
                      <a:pt x="12" y="5"/>
                      <a:pt x="11" y="7"/>
                    </a:cubicBezTo>
                    <a:cubicBezTo>
                      <a:pt x="10" y="8"/>
                      <a:pt x="8" y="10"/>
                      <a:pt x="8" y="12"/>
                    </a:cubicBezTo>
                    <a:cubicBezTo>
                      <a:pt x="8" y="16"/>
                      <a:pt x="12" y="20"/>
                      <a:pt x="16" y="20"/>
                    </a:cubicBezTo>
                    <a:cubicBezTo>
                      <a:pt x="18" y="20"/>
                      <a:pt x="20" y="18"/>
                      <a:pt x="21" y="17"/>
                    </a:cubicBezTo>
                    <a:cubicBezTo>
                      <a:pt x="23" y="16"/>
                      <a:pt x="25" y="16"/>
                      <a:pt x="27" y="17"/>
                    </a:cubicBezTo>
                    <a:cubicBezTo>
                      <a:pt x="28" y="19"/>
                      <a:pt x="28" y="21"/>
                      <a:pt x="27" y="23"/>
                    </a:cubicBezTo>
                    <a:cubicBezTo>
                      <a:pt x="26" y="23"/>
                      <a:pt x="21" y="28"/>
                      <a:pt x="16" y="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47" name="Freeform 67">
                <a:extLst>
                  <a:ext uri="{FF2B5EF4-FFF2-40B4-BE49-F238E27FC236}">
                    <a16:creationId xmlns:a16="http://schemas.microsoft.com/office/drawing/2014/main" id="{436D2368-2BF3-4325-820C-5A28A789EA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8115" y="5047922"/>
                <a:ext cx="105293" cy="105293"/>
              </a:xfrm>
              <a:custGeom>
                <a:avLst/>
                <a:gdLst>
                  <a:gd name="T0" fmla="*/ 16 w 28"/>
                  <a:gd name="T1" fmla="*/ 28 h 28"/>
                  <a:gd name="T2" fmla="*/ 0 w 28"/>
                  <a:gd name="T3" fmla="*/ 12 h 28"/>
                  <a:gd name="T4" fmla="*/ 5 w 28"/>
                  <a:gd name="T5" fmla="*/ 1 h 28"/>
                  <a:gd name="T6" fmla="*/ 11 w 28"/>
                  <a:gd name="T7" fmla="*/ 1 h 28"/>
                  <a:gd name="T8" fmla="*/ 11 w 28"/>
                  <a:gd name="T9" fmla="*/ 7 h 28"/>
                  <a:gd name="T10" fmla="*/ 8 w 28"/>
                  <a:gd name="T11" fmla="*/ 12 h 28"/>
                  <a:gd name="T12" fmla="*/ 16 w 28"/>
                  <a:gd name="T13" fmla="*/ 20 h 28"/>
                  <a:gd name="T14" fmla="*/ 21 w 28"/>
                  <a:gd name="T15" fmla="*/ 17 h 28"/>
                  <a:gd name="T16" fmla="*/ 27 w 28"/>
                  <a:gd name="T17" fmla="*/ 17 h 28"/>
                  <a:gd name="T18" fmla="*/ 27 w 28"/>
                  <a:gd name="T19" fmla="*/ 23 h 28"/>
                  <a:gd name="T20" fmla="*/ 16 w 28"/>
                  <a:gd name="T21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" h="28">
                    <a:moveTo>
                      <a:pt x="16" y="28"/>
                    </a:moveTo>
                    <a:cubicBezTo>
                      <a:pt x="7" y="28"/>
                      <a:pt x="0" y="21"/>
                      <a:pt x="0" y="12"/>
                    </a:cubicBezTo>
                    <a:cubicBezTo>
                      <a:pt x="0" y="7"/>
                      <a:pt x="5" y="2"/>
                      <a:pt x="5" y="1"/>
                    </a:cubicBezTo>
                    <a:cubicBezTo>
                      <a:pt x="7" y="0"/>
                      <a:pt x="9" y="0"/>
                      <a:pt x="11" y="1"/>
                    </a:cubicBezTo>
                    <a:cubicBezTo>
                      <a:pt x="12" y="3"/>
                      <a:pt x="12" y="5"/>
                      <a:pt x="11" y="7"/>
                    </a:cubicBezTo>
                    <a:cubicBezTo>
                      <a:pt x="10" y="8"/>
                      <a:pt x="8" y="10"/>
                      <a:pt x="8" y="12"/>
                    </a:cubicBezTo>
                    <a:cubicBezTo>
                      <a:pt x="8" y="16"/>
                      <a:pt x="12" y="20"/>
                      <a:pt x="16" y="20"/>
                    </a:cubicBezTo>
                    <a:cubicBezTo>
                      <a:pt x="18" y="20"/>
                      <a:pt x="20" y="18"/>
                      <a:pt x="21" y="17"/>
                    </a:cubicBezTo>
                    <a:cubicBezTo>
                      <a:pt x="23" y="16"/>
                      <a:pt x="25" y="16"/>
                      <a:pt x="27" y="17"/>
                    </a:cubicBezTo>
                    <a:cubicBezTo>
                      <a:pt x="28" y="19"/>
                      <a:pt x="28" y="21"/>
                      <a:pt x="27" y="23"/>
                    </a:cubicBezTo>
                    <a:cubicBezTo>
                      <a:pt x="26" y="23"/>
                      <a:pt x="21" y="28"/>
                      <a:pt x="16" y="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48" name="Freeform 68">
                <a:extLst>
                  <a:ext uri="{FF2B5EF4-FFF2-40B4-BE49-F238E27FC236}">
                    <a16:creationId xmlns:a16="http://schemas.microsoft.com/office/drawing/2014/main" id="{0223781E-264C-4099-8325-C6888DD430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8282" y="5108089"/>
                <a:ext cx="105735" cy="105293"/>
              </a:xfrm>
              <a:custGeom>
                <a:avLst/>
                <a:gdLst>
                  <a:gd name="T0" fmla="*/ 16 w 28"/>
                  <a:gd name="T1" fmla="*/ 28 h 28"/>
                  <a:gd name="T2" fmla="*/ 0 w 28"/>
                  <a:gd name="T3" fmla="*/ 12 h 28"/>
                  <a:gd name="T4" fmla="*/ 5 w 28"/>
                  <a:gd name="T5" fmla="*/ 1 h 28"/>
                  <a:gd name="T6" fmla="*/ 11 w 28"/>
                  <a:gd name="T7" fmla="*/ 1 h 28"/>
                  <a:gd name="T8" fmla="*/ 11 w 28"/>
                  <a:gd name="T9" fmla="*/ 7 h 28"/>
                  <a:gd name="T10" fmla="*/ 8 w 28"/>
                  <a:gd name="T11" fmla="*/ 12 h 28"/>
                  <a:gd name="T12" fmla="*/ 16 w 28"/>
                  <a:gd name="T13" fmla="*/ 20 h 28"/>
                  <a:gd name="T14" fmla="*/ 21 w 28"/>
                  <a:gd name="T15" fmla="*/ 17 h 28"/>
                  <a:gd name="T16" fmla="*/ 27 w 28"/>
                  <a:gd name="T17" fmla="*/ 17 h 28"/>
                  <a:gd name="T18" fmla="*/ 27 w 28"/>
                  <a:gd name="T19" fmla="*/ 23 h 28"/>
                  <a:gd name="T20" fmla="*/ 16 w 28"/>
                  <a:gd name="T21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" h="28">
                    <a:moveTo>
                      <a:pt x="16" y="28"/>
                    </a:moveTo>
                    <a:cubicBezTo>
                      <a:pt x="7" y="28"/>
                      <a:pt x="0" y="21"/>
                      <a:pt x="0" y="12"/>
                    </a:cubicBezTo>
                    <a:cubicBezTo>
                      <a:pt x="0" y="7"/>
                      <a:pt x="5" y="2"/>
                      <a:pt x="5" y="1"/>
                    </a:cubicBezTo>
                    <a:cubicBezTo>
                      <a:pt x="7" y="0"/>
                      <a:pt x="9" y="0"/>
                      <a:pt x="11" y="1"/>
                    </a:cubicBezTo>
                    <a:cubicBezTo>
                      <a:pt x="12" y="3"/>
                      <a:pt x="12" y="5"/>
                      <a:pt x="11" y="7"/>
                    </a:cubicBezTo>
                    <a:cubicBezTo>
                      <a:pt x="10" y="8"/>
                      <a:pt x="8" y="10"/>
                      <a:pt x="8" y="12"/>
                    </a:cubicBezTo>
                    <a:cubicBezTo>
                      <a:pt x="8" y="16"/>
                      <a:pt x="12" y="20"/>
                      <a:pt x="16" y="20"/>
                    </a:cubicBezTo>
                    <a:cubicBezTo>
                      <a:pt x="18" y="20"/>
                      <a:pt x="20" y="18"/>
                      <a:pt x="21" y="17"/>
                    </a:cubicBezTo>
                    <a:cubicBezTo>
                      <a:pt x="23" y="16"/>
                      <a:pt x="25" y="16"/>
                      <a:pt x="27" y="17"/>
                    </a:cubicBezTo>
                    <a:cubicBezTo>
                      <a:pt x="28" y="19"/>
                      <a:pt x="28" y="21"/>
                      <a:pt x="27" y="23"/>
                    </a:cubicBezTo>
                    <a:cubicBezTo>
                      <a:pt x="26" y="23"/>
                      <a:pt x="21" y="28"/>
                      <a:pt x="16" y="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49" name="Freeform 69">
                <a:extLst>
                  <a:ext uri="{FF2B5EF4-FFF2-40B4-BE49-F238E27FC236}">
                    <a16:creationId xmlns:a16="http://schemas.microsoft.com/office/drawing/2014/main" id="{363D83F2-F4BC-4907-8C11-64291AF0A1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3157" y="4582068"/>
                <a:ext cx="437098" cy="465854"/>
              </a:xfrm>
              <a:custGeom>
                <a:avLst/>
                <a:gdLst>
                  <a:gd name="T0" fmla="*/ 100 w 116"/>
                  <a:gd name="T1" fmla="*/ 124 h 124"/>
                  <a:gd name="T2" fmla="*/ 89 w 116"/>
                  <a:gd name="T3" fmla="*/ 119 h 124"/>
                  <a:gd name="T4" fmla="*/ 89 w 116"/>
                  <a:gd name="T5" fmla="*/ 113 h 124"/>
                  <a:gd name="T6" fmla="*/ 95 w 116"/>
                  <a:gd name="T7" fmla="*/ 113 h 124"/>
                  <a:gd name="T8" fmla="*/ 100 w 116"/>
                  <a:gd name="T9" fmla="*/ 116 h 124"/>
                  <a:gd name="T10" fmla="*/ 108 w 116"/>
                  <a:gd name="T11" fmla="*/ 108 h 124"/>
                  <a:gd name="T12" fmla="*/ 105 w 116"/>
                  <a:gd name="T13" fmla="*/ 103 h 124"/>
                  <a:gd name="T14" fmla="*/ 52 w 116"/>
                  <a:gd name="T15" fmla="*/ 50 h 124"/>
                  <a:gd name="T16" fmla="*/ 52 w 116"/>
                  <a:gd name="T17" fmla="*/ 28 h 124"/>
                  <a:gd name="T18" fmla="*/ 46 w 116"/>
                  <a:gd name="T19" fmla="*/ 28 h 124"/>
                  <a:gd name="T20" fmla="*/ 27 w 116"/>
                  <a:gd name="T21" fmla="*/ 47 h 124"/>
                  <a:gd name="T22" fmla="*/ 16 w 116"/>
                  <a:gd name="T23" fmla="*/ 52 h 124"/>
                  <a:gd name="T24" fmla="*/ 0 w 116"/>
                  <a:gd name="T25" fmla="*/ 36 h 124"/>
                  <a:gd name="T26" fmla="*/ 5 w 116"/>
                  <a:gd name="T27" fmla="*/ 25 h 124"/>
                  <a:gd name="T28" fmla="*/ 29 w 116"/>
                  <a:gd name="T29" fmla="*/ 1 h 124"/>
                  <a:gd name="T30" fmla="*/ 35 w 116"/>
                  <a:gd name="T31" fmla="*/ 1 h 124"/>
                  <a:gd name="T32" fmla="*/ 35 w 116"/>
                  <a:gd name="T33" fmla="*/ 7 h 124"/>
                  <a:gd name="T34" fmla="*/ 11 w 116"/>
                  <a:gd name="T35" fmla="*/ 31 h 124"/>
                  <a:gd name="T36" fmla="*/ 8 w 116"/>
                  <a:gd name="T37" fmla="*/ 36 h 124"/>
                  <a:gd name="T38" fmla="*/ 16 w 116"/>
                  <a:gd name="T39" fmla="*/ 44 h 124"/>
                  <a:gd name="T40" fmla="*/ 21 w 116"/>
                  <a:gd name="T41" fmla="*/ 41 h 124"/>
                  <a:gd name="T42" fmla="*/ 42 w 116"/>
                  <a:gd name="T43" fmla="*/ 20 h 124"/>
                  <a:gd name="T44" fmla="*/ 60 w 116"/>
                  <a:gd name="T45" fmla="*/ 20 h 124"/>
                  <a:gd name="T46" fmla="*/ 60 w 116"/>
                  <a:gd name="T47" fmla="*/ 46 h 124"/>
                  <a:gd name="T48" fmla="*/ 111 w 116"/>
                  <a:gd name="T49" fmla="*/ 97 h 124"/>
                  <a:gd name="T50" fmla="*/ 116 w 116"/>
                  <a:gd name="T51" fmla="*/ 108 h 124"/>
                  <a:gd name="T52" fmla="*/ 100 w 116"/>
                  <a:gd name="T53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6" h="124">
                    <a:moveTo>
                      <a:pt x="100" y="124"/>
                    </a:moveTo>
                    <a:cubicBezTo>
                      <a:pt x="95" y="124"/>
                      <a:pt x="90" y="119"/>
                      <a:pt x="89" y="119"/>
                    </a:cubicBezTo>
                    <a:cubicBezTo>
                      <a:pt x="88" y="117"/>
                      <a:pt x="88" y="115"/>
                      <a:pt x="89" y="113"/>
                    </a:cubicBezTo>
                    <a:cubicBezTo>
                      <a:pt x="91" y="112"/>
                      <a:pt x="93" y="112"/>
                      <a:pt x="95" y="113"/>
                    </a:cubicBezTo>
                    <a:cubicBezTo>
                      <a:pt x="96" y="114"/>
                      <a:pt x="98" y="116"/>
                      <a:pt x="100" y="116"/>
                    </a:cubicBezTo>
                    <a:cubicBezTo>
                      <a:pt x="104" y="116"/>
                      <a:pt x="108" y="112"/>
                      <a:pt x="108" y="108"/>
                    </a:cubicBezTo>
                    <a:cubicBezTo>
                      <a:pt x="108" y="106"/>
                      <a:pt x="106" y="104"/>
                      <a:pt x="105" y="103"/>
                    </a:cubicBezTo>
                    <a:cubicBezTo>
                      <a:pt x="52" y="50"/>
                      <a:pt x="52" y="50"/>
                      <a:pt x="52" y="50"/>
                    </a:cubicBezTo>
                    <a:cubicBezTo>
                      <a:pt x="52" y="28"/>
                      <a:pt x="52" y="28"/>
                      <a:pt x="52" y="28"/>
                    </a:cubicBezTo>
                    <a:cubicBezTo>
                      <a:pt x="46" y="28"/>
                      <a:pt x="46" y="28"/>
                      <a:pt x="46" y="28"/>
                    </a:cubicBezTo>
                    <a:cubicBezTo>
                      <a:pt x="27" y="47"/>
                      <a:pt x="27" y="47"/>
                      <a:pt x="27" y="47"/>
                    </a:cubicBezTo>
                    <a:cubicBezTo>
                      <a:pt x="26" y="47"/>
                      <a:pt x="21" y="52"/>
                      <a:pt x="16" y="52"/>
                    </a:cubicBezTo>
                    <a:cubicBezTo>
                      <a:pt x="7" y="52"/>
                      <a:pt x="0" y="45"/>
                      <a:pt x="0" y="36"/>
                    </a:cubicBezTo>
                    <a:cubicBezTo>
                      <a:pt x="0" y="31"/>
                      <a:pt x="5" y="26"/>
                      <a:pt x="5" y="25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31" y="0"/>
                      <a:pt x="33" y="0"/>
                      <a:pt x="35" y="1"/>
                    </a:cubicBezTo>
                    <a:cubicBezTo>
                      <a:pt x="36" y="3"/>
                      <a:pt x="36" y="5"/>
                      <a:pt x="35" y="7"/>
                    </a:cubicBezTo>
                    <a:cubicBezTo>
                      <a:pt x="11" y="31"/>
                      <a:pt x="11" y="31"/>
                      <a:pt x="11" y="31"/>
                    </a:cubicBezTo>
                    <a:cubicBezTo>
                      <a:pt x="10" y="32"/>
                      <a:pt x="8" y="34"/>
                      <a:pt x="8" y="36"/>
                    </a:cubicBezTo>
                    <a:cubicBezTo>
                      <a:pt x="8" y="40"/>
                      <a:pt x="12" y="44"/>
                      <a:pt x="16" y="44"/>
                    </a:cubicBezTo>
                    <a:cubicBezTo>
                      <a:pt x="18" y="44"/>
                      <a:pt x="20" y="42"/>
                      <a:pt x="21" y="41"/>
                    </a:cubicBezTo>
                    <a:cubicBezTo>
                      <a:pt x="42" y="20"/>
                      <a:pt x="42" y="20"/>
                      <a:pt x="42" y="20"/>
                    </a:cubicBezTo>
                    <a:cubicBezTo>
                      <a:pt x="60" y="20"/>
                      <a:pt x="60" y="20"/>
                      <a:pt x="60" y="20"/>
                    </a:cubicBezTo>
                    <a:cubicBezTo>
                      <a:pt x="60" y="46"/>
                      <a:pt x="60" y="46"/>
                      <a:pt x="60" y="46"/>
                    </a:cubicBezTo>
                    <a:cubicBezTo>
                      <a:pt x="111" y="97"/>
                      <a:pt x="111" y="97"/>
                      <a:pt x="111" y="97"/>
                    </a:cubicBezTo>
                    <a:cubicBezTo>
                      <a:pt x="111" y="98"/>
                      <a:pt x="116" y="103"/>
                      <a:pt x="116" y="108"/>
                    </a:cubicBezTo>
                    <a:cubicBezTo>
                      <a:pt x="116" y="117"/>
                      <a:pt x="109" y="124"/>
                      <a:pt x="100" y="12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0" name="Freeform 70">
                <a:extLst>
                  <a:ext uri="{FF2B5EF4-FFF2-40B4-BE49-F238E27FC236}">
                    <a16:creationId xmlns:a16="http://schemas.microsoft.com/office/drawing/2014/main" id="{2C20508A-4940-4908-AB17-47D010B827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4268" y="4747086"/>
                <a:ext cx="105293" cy="60167"/>
              </a:xfrm>
              <a:custGeom>
                <a:avLst/>
                <a:gdLst>
                  <a:gd name="T0" fmla="*/ 12 w 28"/>
                  <a:gd name="T1" fmla="*/ 16 h 16"/>
                  <a:gd name="T2" fmla="*/ 0 w 28"/>
                  <a:gd name="T3" fmla="*/ 16 h 16"/>
                  <a:gd name="T4" fmla="*/ 0 w 28"/>
                  <a:gd name="T5" fmla="*/ 8 h 16"/>
                  <a:gd name="T6" fmla="*/ 12 w 28"/>
                  <a:gd name="T7" fmla="*/ 8 h 16"/>
                  <a:gd name="T8" fmla="*/ 20 w 28"/>
                  <a:gd name="T9" fmla="*/ 0 h 16"/>
                  <a:gd name="T10" fmla="*/ 28 w 28"/>
                  <a:gd name="T11" fmla="*/ 0 h 16"/>
                  <a:gd name="T12" fmla="*/ 12 w 28"/>
                  <a:gd name="T13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16">
                    <a:moveTo>
                      <a:pt x="12" y="16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6" y="8"/>
                      <a:pt x="20" y="4"/>
                      <a:pt x="20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8" y="9"/>
                      <a:pt x="21" y="16"/>
                      <a:pt x="12" y="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1" name="Freeform 71">
                <a:extLst>
                  <a:ext uri="{FF2B5EF4-FFF2-40B4-BE49-F238E27FC236}">
                    <a16:creationId xmlns:a16="http://schemas.microsoft.com/office/drawing/2014/main" id="{C788F135-CC4A-4792-94E5-054B40B95C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4351" y="4371483"/>
                <a:ext cx="376488" cy="450812"/>
              </a:xfrm>
              <a:custGeom>
                <a:avLst/>
                <a:gdLst>
                  <a:gd name="T0" fmla="*/ 76 w 100"/>
                  <a:gd name="T1" fmla="*/ 120 h 120"/>
                  <a:gd name="T2" fmla="*/ 68 w 100"/>
                  <a:gd name="T3" fmla="*/ 120 h 120"/>
                  <a:gd name="T4" fmla="*/ 65 w 100"/>
                  <a:gd name="T5" fmla="*/ 119 h 120"/>
                  <a:gd name="T6" fmla="*/ 1 w 100"/>
                  <a:gd name="T7" fmla="*/ 55 h 120"/>
                  <a:gd name="T8" fmla="*/ 0 w 100"/>
                  <a:gd name="T9" fmla="*/ 52 h 120"/>
                  <a:gd name="T10" fmla="*/ 0 w 100"/>
                  <a:gd name="T11" fmla="*/ 44 h 120"/>
                  <a:gd name="T12" fmla="*/ 1 w 100"/>
                  <a:gd name="T13" fmla="*/ 41 h 120"/>
                  <a:gd name="T14" fmla="*/ 41 w 100"/>
                  <a:gd name="T15" fmla="*/ 1 h 120"/>
                  <a:gd name="T16" fmla="*/ 47 w 100"/>
                  <a:gd name="T17" fmla="*/ 1 h 120"/>
                  <a:gd name="T18" fmla="*/ 47 w 100"/>
                  <a:gd name="T19" fmla="*/ 7 h 120"/>
                  <a:gd name="T20" fmla="*/ 8 w 100"/>
                  <a:gd name="T21" fmla="*/ 46 h 120"/>
                  <a:gd name="T22" fmla="*/ 8 w 100"/>
                  <a:gd name="T23" fmla="*/ 50 h 120"/>
                  <a:gd name="T24" fmla="*/ 70 w 100"/>
                  <a:gd name="T25" fmla="*/ 112 h 120"/>
                  <a:gd name="T26" fmla="*/ 74 w 100"/>
                  <a:gd name="T27" fmla="*/ 112 h 120"/>
                  <a:gd name="T28" fmla="*/ 93 w 100"/>
                  <a:gd name="T29" fmla="*/ 93 h 120"/>
                  <a:gd name="T30" fmla="*/ 99 w 100"/>
                  <a:gd name="T31" fmla="*/ 93 h 120"/>
                  <a:gd name="T32" fmla="*/ 99 w 100"/>
                  <a:gd name="T33" fmla="*/ 99 h 120"/>
                  <a:gd name="T34" fmla="*/ 79 w 100"/>
                  <a:gd name="T35" fmla="*/ 119 h 120"/>
                  <a:gd name="T36" fmla="*/ 76 w 100"/>
                  <a:gd name="T37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0" h="120">
                    <a:moveTo>
                      <a:pt x="76" y="120"/>
                    </a:moveTo>
                    <a:cubicBezTo>
                      <a:pt x="68" y="120"/>
                      <a:pt x="68" y="120"/>
                      <a:pt x="68" y="120"/>
                    </a:cubicBezTo>
                    <a:cubicBezTo>
                      <a:pt x="67" y="120"/>
                      <a:pt x="66" y="120"/>
                      <a:pt x="65" y="119"/>
                    </a:cubicBezTo>
                    <a:cubicBezTo>
                      <a:pt x="1" y="55"/>
                      <a:pt x="1" y="55"/>
                      <a:pt x="1" y="55"/>
                    </a:cubicBezTo>
                    <a:cubicBezTo>
                      <a:pt x="0" y="54"/>
                      <a:pt x="0" y="53"/>
                      <a:pt x="0" y="52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43"/>
                      <a:pt x="0" y="42"/>
                      <a:pt x="1" y="4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3" y="0"/>
                      <a:pt x="45" y="0"/>
                      <a:pt x="47" y="1"/>
                    </a:cubicBezTo>
                    <a:cubicBezTo>
                      <a:pt x="48" y="3"/>
                      <a:pt x="48" y="5"/>
                      <a:pt x="47" y="7"/>
                    </a:cubicBezTo>
                    <a:cubicBezTo>
                      <a:pt x="8" y="46"/>
                      <a:pt x="8" y="46"/>
                      <a:pt x="8" y="46"/>
                    </a:cubicBezTo>
                    <a:cubicBezTo>
                      <a:pt x="8" y="50"/>
                      <a:pt x="8" y="50"/>
                      <a:pt x="8" y="50"/>
                    </a:cubicBezTo>
                    <a:cubicBezTo>
                      <a:pt x="70" y="112"/>
                      <a:pt x="70" y="112"/>
                      <a:pt x="70" y="112"/>
                    </a:cubicBezTo>
                    <a:cubicBezTo>
                      <a:pt x="74" y="112"/>
                      <a:pt x="74" y="112"/>
                      <a:pt x="74" y="112"/>
                    </a:cubicBezTo>
                    <a:cubicBezTo>
                      <a:pt x="93" y="93"/>
                      <a:pt x="93" y="93"/>
                      <a:pt x="93" y="93"/>
                    </a:cubicBezTo>
                    <a:cubicBezTo>
                      <a:pt x="95" y="92"/>
                      <a:pt x="97" y="92"/>
                      <a:pt x="99" y="93"/>
                    </a:cubicBezTo>
                    <a:cubicBezTo>
                      <a:pt x="100" y="95"/>
                      <a:pt x="100" y="97"/>
                      <a:pt x="99" y="99"/>
                    </a:cubicBezTo>
                    <a:cubicBezTo>
                      <a:pt x="79" y="119"/>
                      <a:pt x="79" y="119"/>
                      <a:pt x="79" y="119"/>
                    </a:cubicBezTo>
                    <a:cubicBezTo>
                      <a:pt x="78" y="120"/>
                      <a:pt x="77" y="120"/>
                      <a:pt x="76" y="1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2" name="Freeform 72">
                <a:extLst>
                  <a:ext uri="{FF2B5EF4-FFF2-40B4-BE49-F238E27FC236}">
                    <a16:creationId xmlns:a16="http://schemas.microsoft.com/office/drawing/2014/main" id="{E18D71A6-DF59-4E6E-8CC0-BCDBE2A384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6836" y="4371483"/>
                <a:ext cx="376488" cy="450812"/>
              </a:xfrm>
              <a:custGeom>
                <a:avLst/>
                <a:gdLst>
                  <a:gd name="T0" fmla="*/ 32 w 100"/>
                  <a:gd name="T1" fmla="*/ 120 h 120"/>
                  <a:gd name="T2" fmla="*/ 24 w 100"/>
                  <a:gd name="T3" fmla="*/ 120 h 120"/>
                  <a:gd name="T4" fmla="*/ 21 w 100"/>
                  <a:gd name="T5" fmla="*/ 119 h 120"/>
                  <a:gd name="T6" fmla="*/ 1 w 100"/>
                  <a:gd name="T7" fmla="*/ 99 h 120"/>
                  <a:gd name="T8" fmla="*/ 1 w 100"/>
                  <a:gd name="T9" fmla="*/ 93 h 120"/>
                  <a:gd name="T10" fmla="*/ 7 w 100"/>
                  <a:gd name="T11" fmla="*/ 93 h 120"/>
                  <a:gd name="T12" fmla="*/ 26 w 100"/>
                  <a:gd name="T13" fmla="*/ 112 h 120"/>
                  <a:gd name="T14" fmla="*/ 30 w 100"/>
                  <a:gd name="T15" fmla="*/ 112 h 120"/>
                  <a:gd name="T16" fmla="*/ 92 w 100"/>
                  <a:gd name="T17" fmla="*/ 50 h 120"/>
                  <a:gd name="T18" fmla="*/ 92 w 100"/>
                  <a:gd name="T19" fmla="*/ 46 h 120"/>
                  <a:gd name="T20" fmla="*/ 53 w 100"/>
                  <a:gd name="T21" fmla="*/ 7 h 120"/>
                  <a:gd name="T22" fmla="*/ 53 w 100"/>
                  <a:gd name="T23" fmla="*/ 1 h 120"/>
                  <a:gd name="T24" fmla="*/ 59 w 100"/>
                  <a:gd name="T25" fmla="*/ 1 h 120"/>
                  <a:gd name="T26" fmla="*/ 99 w 100"/>
                  <a:gd name="T27" fmla="*/ 41 h 120"/>
                  <a:gd name="T28" fmla="*/ 100 w 100"/>
                  <a:gd name="T29" fmla="*/ 44 h 120"/>
                  <a:gd name="T30" fmla="*/ 100 w 100"/>
                  <a:gd name="T31" fmla="*/ 52 h 120"/>
                  <a:gd name="T32" fmla="*/ 99 w 100"/>
                  <a:gd name="T33" fmla="*/ 55 h 120"/>
                  <a:gd name="T34" fmla="*/ 35 w 100"/>
                  <a:gd name="T35" fmla="*/ 119 h 120"/>
                  <a:gd name="T36" fmla="*/ 32 w 100"/>
                  <a:gd name="T37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0" h="120">
                    <a:moveTo>
                      <a:pt x="32" y="120"/>
                    </a:moveTo>
                    <a:cubicBezTo>
                      <a:pt x="24" y="120"/>
                      <a:pt x="24" y="120"/>
                      <a:pt x="24" y="120"/>
                    </a:cubicBezTo>
                    <a:cubicBezTo>
                      <a:pt x="23" y="120"/>
                      <a:pt x="22" y="120"/>
                      <a:pt x="21" y="119"/>
                    </a:cubicBezTo>
                    <a:cubicBezTo>
                      <a:pt x="1" y="99"/>
                      <a:pt x="1" y="99"/>
                      <a:pt x="1" y="99"/>
                    </a:cubicBezTo>
                    <a:cubicBezTo>
                      <a:pt x="0" y="97"/>
                      <a:pt x="0" y="95"/>
                      <a:pt x="1" y="93"/>
                    </a:cubicBezTo>
                    <a:cubicBezTo>
                      <a:pt x="3" y="92"/>
                      <a:pt x="5" y="92"/>
                      <a:pt x="7" y="93"/>
                    </a:cubicBezTo>
                    <a:cubicBezTo>
                      <a:pt x="26" y="112"/>
                      <a:pt x="26" y="112"/>
                      <a:pt x="26" y="112"/>
                    </a:cubicBezTo>
                    <a:cubicBezTo>
                      <a:pt x="30" y="112"/>
                      <a:pt x="30" y="112"/>
                      <a:pt x="30" y="112"/>
                    </a:cubicBezTo>
                    <a:cubicBezTo>
                      <a:pt x="92" y="50"/>
                      <a:pt x="92" y="50"/>
                      <a:pt x="92" y="50"/>
                    </a:cubicBezTo>
                    <a:cubicBezTo>
                      <a:pt x="92" y="46"/>
                      <a:pt x="92" y="46"/>
                      <a:pt x="92" y="46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52" y="5"/>
                      <a:pt x="52" y="3"/>
                      <a:pt x="53" y="1"/>
                    </a:cubicBezTo>
                    <a:cubicBezTo>
                      <a:pt x="55" y="0"/>
                      <a:pt x="57" y="0"/>
                      <a:pt x="59" y="1"/>
                    </a:cubicBezTo>
                    <a:cubicBezTo>
                      <a:pt x="99" y="41"/>
                      <a:pt x="99" y="41"/>
                      <a:pt x="99" y="41"/>
                    </a:cubicBezTo>
                    <a:cubicBezTo>
                      <a:pt x="100" y="42"/>
                      <a:pt x="100" y="43"/>
                      <a:pt x="100" y="44"/>
                    </a:cubicBezTo>
                    <a:cubicBezTo>
                      <a:pt x="100" y="52"/>
                      <a:pt x="100" y="52"/>
                      <a:pt x="100" y="52"/>
                    </a:cubicBezTo>
                    <a:cubicBezTo>
                      <a:pt x="100" y="53"/>
                      <a:pt x="100" y="54"/>
                      <a:pt x="99" y="55"/>
                    </a:cubicBezTo>
                    <a:cubicBezTo>
                      <a:pt x="35" y="119"/>
                      <a:pt x="35" y="119"/>
                      <a:pt x="35" y="119"/>
                    </a:cubicBezTo>
                    <a:cubicBezTo>
                      <a:pt x="34" y="120"/>
                      <a:pt x="33" y="120"/>
                      <a:pt x="32" y="1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3" name="Freeform 73">
                <a:extLst>
                  <a:ext uri="{FF2B5EF4-FFF2-40B4-BE49-F238E27FC236}">
                    <a16:creationId xmlns:a16="http://schemas.microsoft.com/office/drawing/2014/main" id="{9ED24D0B-4804-4757-B167-EFBC043688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0505" y="4656835"/>
                <a:ext cx="60167" cy="60167"/>
              </a:xfrm>
              <a:custGeom>
                <a:avLst/>
                <a:gdLst>
                  <a:gd name="T0" fmla="*/ 4 w 16"/>
                  <a:gd name="T1" fmla="*/ 16 h 16"/>
                  <a:gd name="T2" fmla="*/ 1 w 16"/>
                  <a:gd name="T3" fmla="*/ 15 h 16"/>
                  <a:gd name="T4" fmla="*/ 1 w 16"/>
                  <a:gd name="T5" fmla="*/ 9 h 16"/>
                  <a:gd name="T6" fmla="*/ 9 w 16"/>
                  <a:gd name="T7" fmla="*/ 1 h 16"/>
                  <a:gd name="T8" fmla="*/ 15 w 16"/>
                  <a:gd name="T9" fmla="*/ 1 h 16"/>
                  <a:gd name="T10" fmla="*/ 15 w 16"/>
                  <a:gd name="T11" fmla="*/ 7 h 16"/>
                  <a:gd name="T12" fmla="*/ 7 w 16"/>
                  <a:gd name="T13" fmla="*/ 15 h 16"/>
                  <a:gd name="T14" fmla="*/ 4 w 16"/>
                  <a:gd name="T15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16">
                    <a:moveTo>
                      <a:pt x="4" y="16"/>
                    </a:moveTo>
                    <a:cubicBezTo>
                      <a:pt x="3" y="16"/>
                      <a:pt x="2" y="16"/>
                      <a:pt x="1" y="15"/>
                    </a:cubicBezTo>
                    <a:cubicBezTo>
                      <a:pt x="0" y="13"/>
                      <a:pt x="0" y="11"/>
                      <a:pt x="1" y="9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11" y="0"/>
                      <a:pt x="13" y="0"/>
                      <a:pt x="15" y="1"/>
                    </a:cubicBezTo>
                    <a:cubicBezTo>
                      <a:pt x="16" y="3"/>
                      <a:pt x="16" y="5"/>
                      <a:pt x="15" y="7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6" y="16"/>
                      <a:pt x="5" y="16"/>
                      <a:pt x="4" y="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4" name="Freeform 74">
                <a:extLst>
                  <a:ext uri="{FF2B5EF4-FFF2-40B4-BE49-F238E27FC236}">
                    <a16:creationId xmlns:a16="http://schemas.microsoft.com/office/drawing/2014/main" id="{820A6344-9F18-49C5-ADEB-6C7EF1D768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7003" y="4656835"/>
                <a:ext cx="60167" cy="60167"/>
              </a:xfrm>
              <a:custGeom>
                <a:avLst/>
                <a:gdLst>
                  <a:gd name="T0" fmla="*/ 12 w 16"/>
                  <a:gd name="T1" fmla="*/ 16 h 16"/>
                  <a:gd name="T2" fmla="*/ 9 w 16"/>
                  <a:gd name="T3" fmla="*/ 15 h 16"/>
                  <a:gd name="T4" fmla="*/ 1 w 16"/>
                  <a:gd name="T5" fmla="*/ 7 h 16"/>
                  <a:gd name="T6" fmla="*/ 1 w 16"/>
                  <a:gd name="T7" fmla="*/ 1 h 16"/>
                  <a:gd name="T8" fmla="*/ 7 w 16"/>
                  <a:gd name="T9" fmla="*/ 1 h 16"/>
                  <a:gd name="T10" fmla="*/ 15 w 16"/>
                  <a:gd name="T11" fmla="*/ 9 h 16"/>
                  <a:gd name="T12" fmla="*/ 15 w 16"/>
                  <a:gd name="T13" fmla="*/ 15 h 16"/>
                  <a:gd name="T14" fmla="*/ 12 w 16"/>
                  <a:gd name="T15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16">
                    <a:moveTo>
                      <a:pt x="12" y="16"/>
                    </a:moveTo>
                    <a:cubicBezTo>
                      <a:pt x="11" y="16"/>
                      <a:pt x="10" y="16"/>
                      <a:pt x="9" y="15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0" y="5"/>
                      <a:pt x="0" y="3"/>
                      <a:pt x="1" y="1"/>
                    </a:cubicBezTo>
                    <a:cubicBezTo>
                      <a:pt x="3" y="0"/>
                      <a:pt x="5" y="0"/>
                      <a:pt x="7" y="1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6" y="11"/>
                      <a:pt x="16" y="13"/>
                      <a:pt x="15" y="15"/>
                    </a:cubicBezTo>
                    <a:cubicBezTo>
                      <a:pt x="14" y="16"/>
                      <a:pt x="13" y="16"/>
                      <a:pt x="12" y="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55" name="Gruppieren 103">
              <a:extLst>
                <a:ext uri="{FF2B5EF4-FFF2-40B4-BE49-F238E27FC236}">
                  <a16:creationId xmlns:a16="http://schemas.microsoft.com/office/drawing/2014/main" id="{065A0F3E-1CEF-4BA2-9926-82F78000BA1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289300" y="1334600"/>
              <a:ext cx="383813" cy="383999"/>
              <a:chOff x="1125270" y="5805398"/>
              <a:chExt cx="984432" cy="984917"/>
            </a:xfrm>
            <a:solidFill>
              <a:schemeClr val="accent6"/>
            </a:solidFill>
          </p:grpSpPr>
          <p:sp>
            <p:nvSpPr>
              <p:cNvPr id="56" name="Freeform 144">
                <a:extLst>
                  <a:ext uri="{FF2B5EF4-FFF2-40B4-BE49-F238E27FC236}">
                    <a16:creationId xmlns:a16="http://schemas.microsoft.com/office/drawing/2014/main" id="{86920502-92FD-4AFD-BCF5-5EDCC5A478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2324" y="6287296"/>
                <a:ext cx="453737" cy="503019"/>
              </a:xfrm>
              <a:custGeom>
                <a:avLst/>
                <a:gdLst>
                  <a:gd name="T0" fmla="*/ 168 w 260"/>
                  <a:gd name="T1" fmla="*/ 288 h 288"/>
                  <a:gd name="T2" fmla="*/ 166 w 260"/>
                  <a:gd name="T3" fmla="*/ 288 h 288"/>
                  <a:gd name="T4" fmla="*/ 44 w 260"/>
                  <a:gd name="T5" fmla="*/ 157 h 288"/>
                  <a:gd name="T6" fmla="*/ 44 w 260"/>
                  <a:gd name="T7" fmla="*/ 151 h 288"/>
                  <a:gd name="T8" fmla="*/ 0 w 260"/>
                  <a:gd name="T9" fmla="*/ 107 h 288"/>
                  <a:gd name="T10" fmla="*/ 14 w 260"/>
                  <a:gd name="T11" fmla="*/ 94 h 288"/>
                  <a:gd name="T12" fmla="*/ 63 w 260"/>
                  <a:gd name="T13" fmla="*/ 144 h 288"/>
                  <a:gd name="T14" fmla="*/ 63 w 260"/>
                  <a:gd name="T15" fmla="*/ 157 h 288"/>
                  <a:gd name="T16" fmla="*/ 164 w 260"/>
                  <a:gd name="T17" fmla="*/ 269 h 288"/>
                  <a:gd name="T18" fmla="*/ 169 w 260"/>
                  <a:gd name="T19" fmla="*/ 267 h 288"/>
                  <a:gd name="T20" fmla="*/ 115 w 260"/>
                  <a:gd name="T21" fmla="*/ 213 h 288"/>
                  <a:gd name="T22" fmla="*/ 185 w 260"/>
                  <a:gd name="T23" fmla="*/ 144 h 288"/>
                  <a:gd name="T24" fmla="*/ 239 w 260"/>
                  <a:gd name="T25" fmla="*/ 197 h 288"/>
                  <a:gd name="T26" fmla="*/ 241 w 260"/>
                  <a:gd name="T27" fmla="*/ 192 h 288"/>
                  <a:gd name="T28" fmla="*/ 129 w 260"/>
                  <a:gd name="T29" fmla="*/ 91 h 288"/>
                  <a:gd name="T30" fmla="*/ 115 w 260"/>
                  <a:gd name="T31" fmla="*/ 91 h 288"/>
                  <a:gd name="T32" fmla="*/ 38 w 260"/>
                  <a:gd name="T33" fmla="*/ 14 h 288"/>
                  <a:gd name="T34" fmla="*/ 51 w 260"/>
                  <a:gd name="T35" fmla="*/ 0 h 288"/>
                  <a:gd name="T36" fmla="*/ 123 w 260"/>
                  <a:gd name="T37" fmla="*/ 73 h 288"/>
                  <a:gd name="T38" fmla="*/ 129 w 260"/>
                  <a:gd name="T39" fmla="*/ 73 h 288"/>
                  <a:gd name="T40" fmla="*/ 260 w 260"/>
                  <a:gd name="T41" fmla="*/ 194 h 288"/>
                  <a:gd name="T42" fmla="*/ 260 w 260"/>
                  <a:gd name="T43" fmla="*/ 197 h 288"/>
                  <a:gd name="T44" fmla="*/ 244 w 260"/>
                  <a:gd name="T45" fmla="*/ 229 h 288"/>
                  <a:gd name="T46" fmla="*/ 185 w 260"/>
                  <a:gd name="T47" fmla="*/ 170 h 288"/>
                  <a:gd name="T48" fmla="*/ 142 w 260"/>
                  <a:gd name="T49" fmla="*/ 213 h 288"/>
                  <a:gd name="T50" fmla="*/ 201 w 260"/>
                  <a:gd name="T51" fmla="*/ 272 h 288"/>
                  <a:gd name="T52" fmla="*/ 168 w 260"/>
                  <a:gd name="T53" fmla="*/ 288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60" h="288">
                    <a:moveTo>
                      <a:pt x="168" y="288"/>
                    </a:moveTo>
                    <a:cubicBezTo>
                      <a:pt x="166" y="288"/>
                      <a:pt x="166" y="288"/>
                      <a:pt x="166" y="288"/>
                    </a:cubicBezTo>
                    <a:cubicBezTo>
                      <a:pt x="84" y="288"/>
                      <a:pt x="44" y="245"/>
                      <a:pt x="44" y="157"/>
                    </a:cubicBezTo>
                    <a:cubicBezTo>
                      <a:pt x="44" y="151"/>
                      <a:pt x="44" y="151"/>
                      <a:pt x="44" y="151"/>
                    </a:cubicBezTo>
                    <a:cubicBezTo>
                      <a:pt x="0" y="107"/>
                      <a:pt x="0" y="107"/>
                      <a:pt x="0" y="107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63" y="144"/>
                      <a:pt x="63" y="144"/>
                      <a:pt x="63" y="144"/>
                    </a:cubicBezTo>
                    <a:cubicBezTo>
                      <a:pt x="63" y="157"/>
                      <a:pt x="63" y="157"/>
                      <a:pt x="63" y="157"/>
                    </a:cubicBezTo>
                    <a:cubicBezTo>
                      <a:pt x="63" y="234"/>
                      <a:pt x="94" y="269"/>
                      <a:pt x="164" y="269"/>
                    </a:cubicBezTo>
                    <a:cubicBezTo>
                      <a:pt x="169" y="267"/>
                      <a:pt x="169" y="267"/>
                      <a:pt x="169" y="267"/>
                    </a:cubicBezTo>
                    <a:cubicBezTo>
                      <a:pt x="115" y="213"/>
                      <a:pt x="115" y="213"/>
                      <a:pt x="115" y="213"/>
                    </a:cubicBezTo>
                    <a:cubicBezTo>
                      <a:pt x="185" y="144"/>
                      <a:pt x="185" y="144"/>
                      <a:pt x="185" y="144"/>
                    </a:cubicBezTo>
                    <a:cubicBezTo>
                      <a:pt x="239" y="197"/>
                      <a:pt x="239" y="197"/>
                      <a:pt x="239" y="197"/>
                    </a:cubicBezTo>
                    <a:cubicBezTo>
                      <a:pt x="241" y="192"/>
                      <a:pt x="241" y="192"/>
                      <a:pt x="241" y="192"/>
                    </a:cubicBezTo>
                    <a:cubicBezTo>
                      <a:pt x="240" y="122"/>
                      <a:pt x="206" y="91"/>
                      <a:pt x="129" y="91"/>
                    </a:cubicBezTo>
                    <a:cubicBezTo>
                      <a:pt x="115" y="91"/>
                      <a:pt x="115" y="91"/>
                      <a:pt x="115" y="91"/>
                    </a:cubicBezTo>
                    <a:cubicBezTo>
                      <a:pt x="38" y="14"/>
                      <a:pt x="38" y="14"/>
                      <a:pt x="38" y="14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23" y="73"/>
                      <a:pt x="123" y="73"/>
                      <a:pt x="123" y="73"/>
                    </a:cubicBezTo>
                    <a:cubicBezTo>
                      <a:pt x="129" y="73"/>
                      <a:pt x="129" y="73"/>
                      <a:pt x="129" y="73"/>
                    </a:cubicBezTo>
                    <a:cubicBezTo>
                      <a:pt x="217" y="73"/>
                      <a:pt x="260" y="112"/>
                      <a:pt x="260" y="194"/>
                    </a:cubicBezTo>
                    <a:cubicBezTo>
                      <a:pt x="260" y="197"/>
                      <a:pt x="260" y="197"/>
                      <a:pt x="260" y="197"/>
                    </a:cubicBezTo>
                    <a:cubicBezTo>
                      <a:pt x="244" y="229"/>
                      <a:pt x="244" y="229"/>
                      <a:pt x="244" y="229"/>
                    </a:cubicBezTo>
                    <a:cubicBezTo>
                      <a:pt x="185" y="170"/>
                      <a:pt x="185" y="170"/>
                      <a:pt x="185" y="170"/>
                    </a:cubicBezTo>
                    <a:cubicBezTo>
                      <a:pt x="142" y="213"/>
                      <a:pt x="142" y="213"/>
                      <a:pt x="142" y="213"/>
                    </a:cubicBezTo>
                    <a:cubicBezTo>
                      <a:pt x="201" y="272"/>
                      <a:pt x="201" y="272"/>
                      <a:pt x="201" y="272"/>
                    </a:cubicBezTo>
                    <a:lnTo>
                      <a:pt x="168" y="28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7" name="Freeform 145">
                <a:extLst>
                  <a:ext uri="{FF2B5EF4-FFF2-40B4-BE49-F238E27FC236}">
                    <a16:creationId xmlns:a16="http://schemas.microsoft.com/office/drawing/2014/main" id="{CB79B8E3-E977-4C9E-82DB-C78A3200E5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5270" y="5809040"/>
                <a:ext cx="500834" cy="452280"/>
              </a:xfrm>
              <a:custGeom>
                <a:avLst/>
                <a:gdLst>
                  <a:gd name="T0" fmla="*/ 180 w 287"/>
                  <a:gd name="T1" fmla="*/ 259 h 259"/>
                  <a:gd name="T2" fmla="*/ 136 w 287"/>
                  <a:gd name="T3" fmla="*/ 215 h 259"/>
                  <a:gd name="T4" fmla="*/ 131 w 287"/>
                  <a:gd name="T5" fmla="*/ 215 h 259"/>
                  <a:gd name="T6" fmla="*/ 0 w 287"/>
                  <a:gd name="T7" fmla="*/ 93 h 259"/>
                  <a:gd name="T8" fmla="*/ 0 w 287"/>
                  <a:gd name="T9" fmla="*/ 91 h 259"/>
                  <a:gd name="T10" fmla="*/ 16 w 287"/>
                  <a:gd name="T11" fmla="*/ 59 h 259"/>
                  <a:gd name="T12" fmla="*/ 75 w 287"/>
                  <a:gd name="T13" fmla="*/ 118 h 259"/>
                  <a:gd name="T14" fmla="*/ 118 w 287"/>
                  <a:gd name="T15" fmla="*/ 75 h 259"/>
                  <a:gd name="T16" fmla="*/ 59 w 287"/>
                  <a:gd name="T17" fmla="*/ 16 h 259"/>
                  <a:gd name="T18" fmla="*/ 91 w 287"/>
                  <a:gd name="T19" fmla="*/ 0 h 259"/>
                  <a:gd name="T20" fmla="*/ 93 w 287"/>
                  <a:gd name="T21" fmla="*/ 0 h 259"/>
                  <a:gd name="T22" fmla="*/ 215 w 287"/>
                  <a:gd name="T23" fmla="*/ 131 h 259"/>
                  <a:gd name="T24" fmla="*/ 215 w 287"/>
                  <a:gd name="T25" fmla="*/ 136 h 259"/>
                  <a:gd name="T26" fmla="*/ 287 w 287"/>
                  <a:gd name="T27" fmla="*/ 209 h 259"/>
                  <a:gd name="T28" fmla="*/ 274 w 287"/>
                  <a:gd name="T29" fmla="*/ 222 h 259"/>
                  <a:gd name="T30" fmla="*/ 196 w 287"/>
                  <a:gd name="T31" fmla="*/ 144 h 259"/>
                  <a:gd name="T32" fmla="*/ 196 w 287"/>
                  <a:gd name="T33" fmla="*/ 131 h 259"/>
                  <a:gd name="T34" fmla="*/ 96 w 287"/>
                  <a:gd name="T35" fmla="*/ 19 h 259"/>
                  <a:gd name="T36" fmla="*/ 90 w 287"/>
                  <a:gd name="T37" fmla="*/ 21 h 259"/>
                  <a:gd name="T38" fmla="*/ 144 w 287"/>
                  <a:gd name="T39" fmla="*/ 75 h 259"/>
                  <a:gd name="T40" fmla="*/ 75 w 287"/>
                  <a:gd name="T41" fmla="*/ 144 h 259"/>
                  <a:gd name="T42" fmla="*/ 21 w 287"/>
                  <a:gd name="T43" fmla="*/ 91 h 259"/>
                  <a:gd name="T44" fmla="*/ 18 w 287"/>
                  <a:gd name="T45" fmla="*/ 96 h 259"/>
                  <a:gd name="T46" fmla="*/ 131 w 287"/>
                  <a:gd name="T47" fmla="*/ 197 h 259"/>
                  <a:gd name="T48" fmla="*/ 144 w 287"/>
                  <a:gd name="T49" fmla="*/ 197 h 259"/>
                  <a:gd name="T50" fmla="*/ 194 w 287"/>
                  <a:gd name="T51" fmla="*/ 246 h 259"/>
                  <a:gd name="T52" fmla="*/ 180 w 287"/>
                  <a:gd name="T53" fmla="*/ 259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87" h="259">
                    <a:moveTo>
                      <a:pt x="180" y="259"/>
                    </a:moveTo>
                    <a:cubicBezTo>
                      <a:pt x="136" y="215"/>
                      <a:pt x="136" y="215"/>
                      <a:pt x="136" y="215"/>
                    </a:cubicBezTo>
                    <a:cubicBezTo>
                      <a:pt x="131" y="215"/>
                      <a:pt x="131" y="215"/>
                      <a:pt x="131" y="215"/>
                    </a:cubicBezTo>
                    <a:cubicBezTo>
                      <a:pt x="43" y="215"/>
                      <a:pt x="0" y="175"/>
                      <a:pt x="0" y="93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75" y="118"/>
                      <a:pt x="75" y="118"/>
                      <a:pt x="75" y="118"/>
                    </a:cubicBezTo>
                    <a:cubicBezTo>
                      <a:pt x="118" y="75"/>
                      <a:pt x="118" y="75"/>
                      <a:pt x="118" y="75"/>
                    </a:cubicBezTo>
                    <a:cubicBezTo>
                      <a:pt x="59" y="16"/>
                      <a:pt x="59" y="16"/>
                      <a:pt x="59" y="16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93" y="0"/>
                      <a:pt x="93" y="0"/>
                      <a:pt x="93" y="0"/>
                    </a:cubicBezTo>
                    <a:cubicBezTo>
                      <a:pt x="175" y="0"/>
                      <a:pt x="215" y="43"/>
                      <a:pt x="215" y="131"/>
                    </a:cubicBezTo>
                    <a:cubicBezTo>
                      <a:pt x="215" y="136"/>
                      <a:pt x="215" y="136"/>
                      <a:pt x="215" y="136"/>
                    </a:cubicBezTo>
                    <a:cubicBezTo>
                      <a:pt x="287" y="209"/>
                      <a:pt x="287" y="209"/>
                      <a:pt x="287" y="209"/>
                    </a:cubicBezTo>
                    <a:cubicBezTo>
                      <a:pt x="274" y="222"/>
                      <a:pt x="274" y="222"/>
                      <a:pt x="274" y="222"/>
                    </a:cubicBezTo>
                    <a:cubicBezTo>
                      <a:pt x="196" y="144"/>
                      <a:pt x="196" y="144"/>
                      <a:pt x="196" y="144"/>
                    </a:cubicBezTo>
                    <a:cubicBezTo>
                      <a:pt x="196" y="131"/>
                      <a:pt x="196" y="131"/>
                      <a:pt x="196" y="131"/>
                    </a:cubicBezTo>
                    <a:cubicBezTo>
                      <a:pt x="196" y="54"/>
                      <a:pt x="165" y="19"/>
                      <a:pt x="96" y="19"/>
                    </a:cubicBezTo>
                    <a:cubicBezTo>
                      <a:pt x="90" y="21"/>
                      <a:pt x="90" y="21"/>
                      <a:pt x="90" y="21"/>
                    </a:cubicBezTo>
                    <a:cubicBezTo>
                      <a:pt x="144" y="75"/>
                      <a:pt x="144" y="75"/>
                      <a:pt x="144" y="75"/>
                    </a:cubicBezTo>
                    <a:cubicBezTo>
                      <a:pt x="75" y="144"/>
                      <a:pt x="75" y="144"/>
                      <a:pt x="75" y="144"/>
                    </a:cubicBezTo>
                    <a:cubicBezTo>
                      <a:pt x="21" y="91"/>
                      <a:pt x="21" y="91"/>
                      <a:pt x="21" y="91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165"/>
                      <a:pt x="54" y="197"/>
                      <a:pt x="131" y="197"/>
                    </a:cubicBezTo>
                    <a:cubicBezTo>
                      <a:pt x="144" y="197"/>
                      <a:pt x="144" y="197"/>
                      <a:pt x="144" y="197"/>
                    </a:cubicBezTo>
                    <a:cubicBezTo>
                      <a:pt x="194" y="246"/>
                      <a:pt x="194" y="246"/>
                      <a:pt x="194" y="246"/>
                    </a:cubicBezTo>
                    <a:lnTo>
                      <a:pt x="180" y="25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8" name="Freeform 146">
                <a:extLst>
                  <a:ext uri="{FF2B5EF4-FFF2-40B4-BE49-F238E27FC236}">
                    <a16:creationId xmlns:a16="http://schemas.microsoft.com/office/drawing/2014/main" id="{9C6A4D4D-1B5A-4821-9DC0-6DDCD843697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5270" y="6259377"/>
                <a:ext cx="528753" cy="530938"/>
              </a:xfrm>
              <a:custGeom>
                <a:avLst/>
                <a:gdLst>
                  <a:gd name="T0" fmla="*/ 697 w 2178"/>
                  <a:gd name="T1" fmla="*/ 2187 h 2187"/>
                  <a:gd name="T2" fmla="*/ 510 w 2178"/>
                  <a:gd name="T3" fmla="*/ 2187 h 2187"/>
                  <a:gd name="T4" fmla="*/ 0 w 2178"/>
                  <a:gd name="T5" fmla="*/ 1676 h 2187"/>
                  <a:gd name="T6" fmla="*/ 0 w 2178"/>
                  <a:gd name="T7" fmla="*/ 1482 h 2187"/>
                  <a:gd name="T8" fmla="*/ 1481 w 2178"/>
                  <a:gd name="T9" fmla="*/ 0 h 2187"/>
                  <a:gd name="T10" fmla="*/ 2178 w 2178"/>
                  <a:gd name="T11" fmla="*/ 705 h 2187"/>
                  <a:gd name="T12" fmla="*/ 697 w 2178"/>
                  <a:gd name="T13" fmla="*/ 2187 h 2187"/>
                  <a:gd name="T14" fmla="*/ 561 w 2178"/>
                  <a:gd name="T15" fmla="*/ 2050 h 2187"/>
                  <a:gd name="T16" fmla="*/ 640 w 2178"/>
                  <a:gd name="T17" fmla="*/ 2050 h 2187"/>
                  <a:gd name="T18" fmla="*/ 1991 w 2178"/>
                  <a:gd name="T19" fmla="*/ 705 h 2187"/>
                  <a:gd name="T20" fmla="*/ 1481 w 2178"/>
                  <a:gd name="T21" fmla="*/ 195 h 2187"/>
                  <a:gd name="T22" fmla="*/ 129 w 2178"/>
                  <a:gd name="T23" fmla="*/ 1539 h 2187"/>
                  <a:gd name="T24" fmla="*/ 129 w 2178"/>
                  <a:gd name="T25" fmla="*/ 1619 h 2187"/>
                  <a:gd name="T26" fmla="*/ 561 w 2178"/>
                  <a:gd name="T27" fmla="*/ 2050 h 2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78" h="2187">
                    <a:moveTo>
                      <a:pt x="697" y="2187"/>
                    </a:moveTo>
                    <a:lnTo>
                      <a:pt x="510" y="2187"/>
                    </a:lnTo>
                    <a:lnTo>
                      <a:pt x="0" y="1676"/>
                    </a:lnTo>
                    <a:lnTo>
                      <a:pt x="0" y="1482"/>
                    </a:lnTo>
                    <a:lnTo>
                      <a:pt x="1481" y="0"/>
                    </a:lnTo>
                    <a:lnTo>
                      <a:pt x="2178" y="705"/>
                    </a:lnTo>
                    <a:lnTo>
                      <a:pt x="697" y="2187"/>
                    </a:lnTo>
                    <a:close/>
                    <a:moveTo>
                      <a:pt x="561" y="2050"/>
                    </a:moveTo>
                    <a:lnTo>
                      <a:pt x="640" y="2050"/>
                    </a:lnTo>
                    <a:lnTo>
                      <a:pt x="1991" y="705"/>
                    </a:lnTo>
                    <a:lnTo>
                      <a:pt x="1481" y="195"/>
                    </a:lnTo>
                    <a:lnTo>
                      <a:pt x="129" y="1539"/>
                    </a:lnTo>
                    <a:lnTo>
                      <a:pt x="129" y="1619"/>
                    </a:lnTo>
                    <a:lnTo>
                      <a:pt x="561" y="205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59" name="Freeform 147">
                <a:extLst>
                  <a:ext uri="{FF2B5EF4-FFF2-40B4-BE49-F238E27FC236}">
                    <a16:creationId xmlns:a16="http://schemas.microsoft.com/office/drawing/2014/main" id="{C76B37AF-F12B-4480-A5F1-A318D70B21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8650" y="6228060"/>
                <a:ext cx="188632" cy="186690"/>
              </a:xfrm>
              <a:custGeom>
                <a:avLst/>
                <a:gdLst>
                  <a:gd name="T0" fmla="*/ 67 w 108"/>
                  <a:gd name="T1" fmla="*/ 107 h 107"/>
                  <a:gd name="T2" fmla="*/ 60 w 108"/>
                  <a:gd name="T3" fmla="*/ 104 h 107"/>
                  <a:gd name="T4" fmla="*/ 60 w 108"/>
                  <a:gd name="T5" fmla="*/ 91 h 107"/>
                  <a:gd name="T6" fmla="*/ 82 w 108"/>
                  <a:gd name="T7" fmla="*/ 69 h 107"/>
                  <a:gd name="T8" fmla="*/ 39 w 108"/>
                  <a:gd name="T9" fmla="*/ 26 h 107"/>
                  <a:gd name="T10" fmla="*/ 17 w 108"/>
                  <a:gd name="T11" fmla="*/ 48 h 107"/>
                  <a:gd name="T12" fmla="*/ 4 w 108"/>
                  <a:gd name="T13" fmla="*/ 48 h 107"/>
                  <a:gd name="T14" fmla="*/ 4 w 108"/>
                  <a:gd name="T15" fmla="*/ 34 h 107"/>
                  <a:gd name="T16" fmla="*/ 39 w 108"/>
                  <a:gd name="T17" fmla="*/ 0 h 107"/>
                  <a:gd name="T18" fmla="*/ 108 w 108"/>
                  <a:gd name="T19" fmla="*/ 69 h 107"/>
                  <a:gd name="T20" fmla="*/ 73 w 108"/>
                  <a:gd name="T21" fmla="*/ 104 h 107"/>
                  <a:gd name="T22" fmla="*/ 67 w 108"/>
                  <a:gd name="T23" fmla="*/ 107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8" h="107">
                    <a:moveTo>
                      <a:pt x="67" y="107"/>
                    </a:moveTo>
                    <a:cubicBezTo>
                      <a:pt x="64" y="107"/>
                      <a:pt x="62" y="106"/>
                      <a:pt x="60" y="104"/>
                    </a:cubicBezTo>
                    <a:cubicBezTo>
                      <a:pt x="56" y="100"/>
                      <a:pt x="56" y="94"/>
                      <a:pt x="60" y="91"/>
                    </a:cubicBezTo>
                    <a:cubicBezTo>
                      <a:pt x="82" y="69"/>
                      <a:pt x="82" y="69"/>
                      <a:pt x="82" y="69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17" y="48"/>
                      <a:pt x="17" y="48"/>
                      <a:pt x="17" y="48"/>
                    </a:cubicBezTo>
                    <a:cubicBezTo>
                      <a:pt x="14" y="51"/>
                      <a:pt x="8" y="51"/>
                      <a:pt x="4" y="48"/>
                    </a:cubicBezTo>
                    <a:cubicBezTo>
                      <a:pt x="0" y="44"/>
                      <a:pt x="0" y="38"/>
                      <a:pt x="4" y="34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108" y="69"/>
                      <a:pt x="108" y="69"/>
                      <a:pt x="108" y="69"/>
                    </a:cubicBezTo>
                    <a:cubicBezTo>
                      <a:pt x="73" y="104"/>
                      <a:pt x="73" y="104"/>
                      <a:pt x="73" y="104"/>
                    </a:cubicBezTo>
                    <a:cubicBezTo>
                      <a:pt x="72" y="106"/>
                      <a:pt x="69" y="107"/>
                      <a:pt x="67" y="10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60" name="Freeform 148">
                <a:extLst>
                  <a:ext uri="{FF2B5EF4-FFF2-40B4-BE49-F238E27FC236}">
                    <a16:creationId xmlns:a16="http://schemas.microsoft.com/office/drawing/2014/main" id="{2FD5CE79-34AD-44F4-AF5D-31E6148254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0706" y="5805398"/>
                <a:ext cx="528996" cy="527296"/>
              </a:xfrm>
              <a:custGeom>
                <a:avLst/>
                <a:gdLst>
                  <a:gd name="T0" fmla="*/ 39 w 303"/>
                  <a:gd name="T1" fmla="*/ 302 h 302"/>
                  <a:gd name="T2" fmla="*/ 32 w 303"/>
                  <a:gd name="T3" fmla="*/ 299 h 302"/>
                  <a:gd name="T4" fmla="*/ 32 w 303"/>
                  <a:gd name="T5" fmla="*/ 286 h 302"/>
                  <a:gd name="T6" fmla="*/ 222 w 303"/>
                  <a:gd name="T7" fmla="*/ 95 h 302"/>
                  <a:gd name="T8" fmla="*/ 248 w 303"/>
                  <a:gd name="T9" fmla="*/ 95 h 302"/>
                  <a:gd name="T10" fmla="*/ 280 w 303"/>
                  <a:gd name="T11" fmla="*/ 32 h 302"/>
                  <a:gd name="T12" fmla="*/ 271 w 303"/>
                  <a:gd name="T13" fmla="*/ 23 h 302"/>
                  <a:gd name="T14" fmla="*/ 207 w 303"/>
                  <a:gd name="T15" fmla="*/ 54 h 302"/>
                  <a:gd name="T16" fmla="*/ 207 w 303"/>
                  <a:gd name="T17" fmla="*/ 81 h 302"/>
                  <a:gd name="T18" fmla="*/ 17 w 303"/>
                  <a:gd name="T19" fmla="*/ 271 h 302"/>
                  <a:gd name="T20" fmla="*/ 4 w 303"/>
                  <a:gd name="T21" fmla="*/ 271 h 302"/>
                  <a:gd name="T22" fmla="*/ 4 w 303"/>
                  <a:gd name="T23" fmla="*/ 258 h 302"/>
                  <a:gd name="T24" fmla="*/ 188 w 303"/>
                  <a:gd name="T25" fmla="*/ 73 h 302"/>
                  <a:gd name="T26" fmla="*/ 188 w 303"/>
                  <a:gd name="T27" fmla="*/ 43 h 302"/>
                  <a:gd name="T28" fmla="*/ 275 w 303"/>
                  <a:gd name="T29" fmla="*/ 0 h 302"/>
                  <a:gd name="T30" fmla="*/ 303 w 303"/>
                  <a:gd name="T31" fmla="*/ 28 h 302"/>
                  <a:gd name="T32" fmla="*/ 260 w 303"/>
                  <a:gd name="T33" fmla="*/ 114 h 302"/>
                  <a:gd name="T34" fmla="*/ 230 w 303"/>
                  <a:gd name="T35" fmla="*/ 114 h 302"/>
                  <a:gd name="T36" fmla="*/ 45 w 303"/>
                  <a:gd name="T37" fmla="*/ 299 h 302"/>
                  <a:gd name="T38" fmla="*/ 39 w 303"/>
                  <a:gd name="T39" fmla="*/ 302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03" h="302">
                    <a:moveTo>
                      <a:pt x="39" y="302"/>
                    </a:moveTo>
                    <a:cubicBezTo>
                      <a:pt x="36" y="302"/>
                      <a:pt x="34" y="301"/>
                      <a:pt x="32" y="299"/>
                    </a:cubicBezTo>
                    <a:cubicBezTo>
                      <a:pt x="28" y="295"/>
                      <a:pt x="28" y="289"/>
                      <a:pt x="32" y="286"/>
                    </a:cubicBezTo>
                    <a:cubicBezTo>
                      <a:pt x="222" y="95"/>
                      <a:pt x="222" y="95"/>
                      <a:pt x="222" y="95"/>
                    </a:cubicBezTo>
                    <a:cubicBezTo>
                      <a:pt x="248" y="95"/>
                      <a:pt x="248" y="95"/>
                      <a:pt x="248" y="95"/>
                    </a:cubicBezTo>
                    <a:cubicBezTo>
                      <a:pt x="280" y="32"/>
                      <a:pt x="280" y="32"/>
                      <a:pt x="280" y="32"/>
                    </a:cubicBezTo>
                    <a:cubicBezTo>
                      <a:pt x="271" y="23"/>
                      <a:pt x="271" y="23"/>
                      <a:pt x="271" y="23"/>
                    </a:cubicBezTo>
                    <a:cubicBezTo>
                      <a:pt x="207" y="54"/>
                      <a:pt x="207" y="54"/>
                      <a:pt x="207" y="54"/>
                    </a:cubicBezTo>
                    <a:cubicBezTo>
                      <a:pt x="207" y="81"/>
                      <a:pt x="207" y="81"/>
                      <a:pt x="207" y="81"/>
                    </a:cubicBezTo>
                    <a:cubicBezTo>
                      <a:pt x="17" y="271"/>
                      <a:pt x="17" y="271"/>
                      <a:pt x="17" y="271"/>
                    </a:cubicBezTo>
                    <a:cubicBezTo>
                      <a:pt x="13" y="274"/>
                      <a:pt x="7" y="274"/>
                      <a:pt x="4" y="271"/>
                    </a:cubicBezTo>
                    <a:cubicBezTo>
                      <a:pt x="0" y="267"/>
                      <a:pt x="0" y="261"/>
                      <a:pt x="4" y="258"/>
                    </a:cubicBezTo>
                    <a:cubicBezTo>
                      <a:pt x="188" y="73"/>
                      <a:pt x="188" y="73"/>
                      <a:pt x="188" y="73"/>
                    </a:cubicBezTo>
                    <a:cubicBezTo>
                      <a:pt x="188" y="43"/>
                      <a:pt x="188" y="43"/>
                      <a:pt x="188" y="43"/>
                    </a:cubicBezTo>
                    <a:cubicBezTo>
                      <a:pt x="275" y="0"/>
                      <a:pt x="275" y="0"/>
                      <a:pt x="275" y="0"/>
                    </a:cubicBezTo>
                    <a:cubicBezTo>
                      <a:pt x="303" y="28"/>
                      <a:pt x="303" y="28"/>
                      <a:pt x="303" y="28"/>
                    </a:cubicBezTo>
                    <a:cubicBezTo>
                      <a:pt x="260" y="114"/>
                      <a:pt x="260" y="114"/>
                      <a:pt x="260" y="114"/>
                    </a:cubicBezTo>
                    <a:cubicBezTo>
                      <a:pt x="230" y="114"/>
                      <a:pt x="230" y="114"/>
                      <a:pt x="230" y="114"/>
                    </a:cubicBezTo>
                    <a:cubicBezTo>
                      <a:pt x="45" y="299"/>
                      <a:pt x="45" y="299"/>
                      <a:pt x="45" y="299"/>
                    </a:cubicBezTo>
                    <a:cubicBezTo>
                      <a:pt x="43" y="301"/>
                      <a:pt x="41" y="302"/>
                      <a:pt x="39" y="30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61" name="Freeform 149">
                <a:extLst>
                  <a:ext uri="{FF2B5EF4-FFF2-40B4-BE49-F238E27FC236}">
                    <a16:creationId xmlns:a16="http://schemas.microsoft.com/office/drawing/2014/main" id="{ADF7F2C9-3D24-4694-944B-CADA0CCE7C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5384" y="6362555"/>
                <a:ext cx="296908" cy="296665"/>
              </a:xfrm>
              <a:custGeom>
                <a:avLst/>
                <a:gdLst>
                  <a:gd name="T0" fmla="*/ 10 w 170"/>
                  <a:gd name="T1" fmla="*/ 170 h 170"/>
                  <a:gd name="T2" fmla="*/ 3 w 170"/>
                  <a:gd name="T3" fmla="*/ 167 h 170"/>
                  <a:gd name="T4" fmla="*/ 3 w 170"/>
                  <a:gd name="T5" fmla="*/ 154 h 170"/>
                  <a:gd name="T6" fmla="*/ 153 w 170"/>
                  <a:gd name="T7" fmla="*/ 4 h 170"/>
                  <a:gd name="T8" fmla="*/ 166 w 170"/>
                  <a:gd name="T9" fmla="*/ 4 h 170"/>
                  <a:gd name="T10" fmla="*/ 166 w 170"/>
                  <a:gd name="T11" fmla="*/ 17 h 170"/>
                  <a:gd name="T12" fmla="*/ 16 w 170"/>
                  <a:gd name="T13" fmla="*/ 167 h 170"/>
                  <a:gd name="T14" fmla="*/ 10 w 170"/>
                  <a:gd name="T15" fmla="*/ 17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0" h="170">
                    <a:moveTo>
                      <a:pt x="10" y="170"/>
                    </a:moveTo>
                    <a:cubicBezTo>
                      <a:pt x="7" y="170"/>
                      <a:pt x="5" y="169"/>
                      <a:pt x="3" y="167"/>
                    </a:cubicBezTo>
                    <a:cubicBezTo>
                      <a:pt x="0" y="164"/>
                      <a:pt x="0" y="158"/>
                      <a:pt x="3" y="154"/>
                    </a:cubicBezTo>
                    <a:cubicBezTo>
                      <a:pt x="153" y="4"/>
                      <a:pt x="153" y="4"/>
                      <a:pt x="153" y="4"/>
                    </a:cubicBezTo>
                    <a:cubicBezTo>
                      <a:pt x="157" y="0"/>
                      <a:pt x="163" y="0"/>
                      <a:pt x="166" y="4"/>
                    </a:cubicBezTo>
                    <a:cubicBezTo>
                      <a:pt x="170" y="8"/>
                      <a:pt x="170" y="14"/>
                      <a:pt x="166" y="17"/>
                    </a:cubicBezTo>
                    <a:cubicBezTo>
                      <a:pt x="16" y="167"/>
                      <a:pt x="16" y="167"/>
                      <a:pt x="16" y="167"/>
                    </a:cubicBezTo>
                    <a:cubicBezTo>
                      <a:pt x="15" y="169"/>
                      <a:pt x="12" y="170"/>
                      <a:pt x="10" y="17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62" name="Freeform 150">
                <a:extLst>
                  <a:ext uri="{FF2B5EF4-FFF2-40B4-BE49-F238E27FC236}">
                    <a16:creationId xmlns:a16="http://schemas.microsoft.com/office/drawing/2014/main" id="{444AD38C-3771-4D06-AF8B-CBFA89E871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4424" y="6413051"/>
                <a:ext cx="296665" cy="295208"/>
              </a:xfrm>
              <a:custGeom>
                <a:avLst/>
                <a:gdLst>
                  <a:gd name="T0" fmla="*/ 10 w 170"/>
                  <a:gd name="T1" fmla="*/ 169 h 169"/>
                  <a:gd name="T2" fmla="*/ 3 w 170"/>
                  <a:gd name="T3" fmla="*/ 166 h 169"/>
                  <a:gd name="T4" fmla="*/ 3 w 170"/>
                  <a:gd name="T5" fmla="*/ 153 h 169"/>
                  <a:gd name="T6" fmla="*/ 153 w 170"/>
                  <a:gd name="T7" fmla="*/ 3 h 169"/>
                  <a:gd name="T8" fmla="*/ 167 w 170"/>
                  <a:gd name="T9" fmla="*/ 3 h 169"/>
                  <a:gd name="T10" fmla="*/ 167 w 170"/>
                  <a:gd name="T11" fmla="*/ 17 h 169"/>
                  <a:gd name="T12" fmla="*/ 17 w 170"/>
                  <a:gd name="T13" fmla="*/ 166 h 169"/>
                  <a:gd name="T14" fmla="*/ 10 w 170"/>
                  <a:gd name="T15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0" h="169">
                    <a:moveTo>
                      <a:pt x="10" y="169"/>
                    </a:moveTo>
                    <a:cubicBezTo>
                      <a:pt x="8" y="169"/>
                      <a:pt x="5" y="168"/>
                      <a:pt x="3" y="166"/>
                    </a:cubicBezTo>
                    <a:cubicBezTo>
                      <a:pt x="0" y="163"/>
                      <a:pt x="0" y="157"/>
                      <a:pt x="3" y="153"/>
                    </a:cubicBezTo>
                    <a:cubicBezTo>
                      <a:pt x="153" y="3"/>
                      <a:pt x="153" y="3"/>
                      <a:pt x="153" y="3"/>
                    </a:cubicBezTo>
                    <a:cubicBezTo>
                      <a:pt x="157" y="0"/>
                      <a:pt x="163" y="0"/>
                      <a:pt x="167" y="3"/>
                    </a:cubicBezTo>
                    <a:cubicBezTo>
                      <a:pt x="170" y="7"/>
                      <a:pt x="170" y="13"/>
                      <a:pt x="167" y="17"/>
                    </a:cubicBezTo>
                    <a:cubicBezTo>
                      <a:pt x="17" y="166"/>
                      <a:pt x="17" y="166"/>
                      <a:pt x="17" y="166"/>
                    </a:cubicBezTo>
                    <a:cubicBezTo>
                      <a:pt x="15" y="168"/>
                      <a:pt x="12" y="169"/>
                      <a:pt x="10" y="16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63" name="Gruppieren 111">
              <a:extLst>
                <a:ext uri="{FF2B5EF4-FFF2-40B4-BE49-F238E27FC236}">
                  <a16:creationId xmlns:a16="http://schemas.microsoft.com/office/drawing/2014/main" id="{05885F3F-A19D-4E3B-81F3-6F05B6D2A06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411339" y="1644681"/>
              <a:ext cx="383794" cy="384002"/>
              <a:chOff x="-58778776" y="-14732000"/>
              <a:chExt cx="11266487" cy="11272838"/>
            </a:xfrm>
            <a:solidFill>
              <a:schemeClr val="accent3"/>
            </a:solidFill>
          </p:grpSpPr>
          <p:sp>
            <p:nvSpPr>
              <p:cNvPr id="64" name="Freeform 662">
                <a:extLst>
                  <a:ext uri="{FF2B5EF4-FFF2-40B4-BE49-F238E27FC236}">
                    <a16:creationId xmlns:a16="http://schemas.microsoft.com/office/drawing/2014/main" id="{D7D60EF8-900B-4D46-BB75-6B8032C9B1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51209576" y="-7862888"/>
                <a:ext cx="1057275" cy="2466975"/>
              </a:xfrm>
              <a:custGeom>
                <a:avLst/>
                <a:gdLst>
                  <a:gd name="T0" fmla="*/ 666 w 666"/>
                  <a:gd name="T1" fmla="*/ 1554 h 1554"/>
                  <a:gd name="T2" fmla="*/ 0 w 666"/>
                  <a:gd name="T3" fmla="*/ 1554 h 1554"/>
                  <a:gd name="T4" fmla="*/ 0 w 666"/>
                  <a:gd name="T5" fmla="*/ 0 h 1554"/>
                  <a:gd name="T6" fmla="*/ 222 w 666"/>
                  <a:gd name="T7" fmla="*/ 0 h 1554"/>
                  <a:gd name="T8" fmla="*/ 222 w 666"/>
                  <a:gd name="T9" fmla="*/ 1332 h 1554"/>
                  <a:gd name="T10" fmla="*/ 666 w 666"/>
                  <a:gd name="T11" fmla="*/ 1332 h 1554"/>
                  <a:gd name="T12" fmla="*/ 666 w 666"/>
                  <a:gd name="T13" fmla="*/ 1554 h 1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66" h="1554">
                    <a:moveTo>
                      <a:pt x="666" y="1554"/>
                    </a:moveTo>
                    <a:lnTo>
                      <a:pt x="0" y="1554"/>
                    </a:lnTo>
                    <a:lnTo>
                      <a:pt x="0" y="0"/>
                    </a:lnTo>
                    <a:lnTo>
                      <a:pt x="222" y="0"/>
                    </a:lnTo>
                    <a:lnTo>
                      <a:pt x="222" y="1332"/>
                    </a:lnTo>
                    <a:lnTo>
                      <a:pt x="666" y="1332"/>
                    </a:lnTo>
                    <a:lnTo>
                      <a:pt x="666" y="155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65" name="Freeform 663">
                <a:extLst>
                  <a:ext uri="{FF2B5EF4-FFF2-40B4-BE49-F238E27FC236}">
                    <a16:creationId xmlns:a16="http://schemas.microsoft.com/office/drawing/2014/main" id="{D808D2C0-B9B2-4A09-943C-140093CB2B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52265263" y="-7334250"/>
                <a:ext cx="2112962" cy="3875088"/>
              </a:xfrm>
              <a:custGeom>
                <a:avLst/>
                <a:gdLst>
                  <a:gd name="T0" fmla="*/ 887 w 1331"/>
                  <a:gd name="T1" fmla="*/ 2441 h 2441"/>
                  <a:gd name="T2" fmla="*/ 0 w 1331"/>
                  <a:gd name="T3" fmla="*/ 2441 h 2441"/>
                  <a:gd name="T4" fmla="*/ 0 w 1331"/>
                  <a:gd name="T5" fmla="*/ 0 h 2441"/>
                  <a:gd name="T6" fmla="*/ 222 w 1331"/>
                  <a:gd name="T7" fmla="*/ 0 h 2441"/>
                  <a:gd name="T8" fmla="*/ 222 w 1331"/>
                  <a:gd name="T9" fmla="*/ 2219 h 2441"/>
                  <a:gd name="T10" fmla="*/ 665 w 1331"/>
                  <a:gd name="T11" fmla="*/ 2219 h 2441"/>
                  <a:gd name="T12" fmla="*/ 665 w 1331"/>
                  <a:gd name="T13" fmla="*/ 1887 h 2441"/>
                  <a:gd name="T14" fmla="*/ 1109 w 1331"/>
                  <a:gd name="T15" fmla="*/ 1887 h 2441"/>
                  <a:gd name="T16" fmla="*/ 1109 w 1331"/>
                  <a:gd name="T17" fmla="*/ 1665 h 2441"/>
                  <a:gd name="T18" fmla="*/ 665 w 1331"/>
                  <a:gd name="T19" fmla="*/ 1665 h 2441"/>
                  <a:gd name="T20" fmla="*/ 665 w 1331"/>
                  <a:gd name="T21" fmla="*/ 1443 h 2441"/>
                  <a:gd name="T22" fmla="*/ 1331 w 1331"/>
                  <a:gd name="T23" fmla="*/ 1443 h 2441"/>
                  <a:gd name="T24" fmla="*/ 1331 w 1331"/>
                  <a:gd name="T25" fmla="*/ 2108 h 2441"/>
                  <a:gd name="T26" fmla="*/ 887 w 1331"/>
                  <a:gd name="T27" fmla="*/ 2108 h 2441"/>
                  <a:gd name="T28" fmla="*/ 887 w 1331"/>
                  <a:gd name="T29" fmla="*/ 2441 h 2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31" h="2441">
                    <a:moveTo>
                      <a:pt x="887" y="2441"/>
                    </a:moveTo>
                    <a:lnTo>
                      <a:pt x="0" y="2441"/>
                    </a:lnTo>
                    <a:lnTo>
                      <a:pt x="0" y="0"/>
                    </a:lnTo>
                    <a:lnTo>
                      <a:pt x="222" y="0"/>
                    </a:lnTo>
                    <a:lnTo>
                      <a:pt x="222" y="2219"/>
                    </a:lnTo>
                    <a:lnTo>
                      <a:pt x="665" y="2219"/>
                    </a:lnTo>
                    <a:lnTo>
                      <a:pt x="665" y="1887"/>
                    </a:lnTo>
                    <a:lnTo>
                      <a:pt x="1109" y="1887"/>
                    </a:lnTo>
                    <a:lnTo>
                      <a:pt x="1109" y="1665"/>
                    </a:lnTo>
                    <a:lnTo>
                      <a:pt x="665" y="1665"/>
                    </a:lnTo>
                    <a:lnTo>
                      <a:pt x="665" y="1443"/>
                    </a:lnTo>
                    <a:lnTo>
                      <a:pt x="1331" y="1443"/>
                    </a:lnTo>
                    <a:lnTo>
                      <a:pt x="1331" y="2108"/>
                    </a:lnTo>
                    <a:lnTo>
                      <a:pt x="887" y="2108"/>
                    </a:lnTo>
                    <a:lnTo>
                      <a:pt x="887" y="244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66" name="Freeform 664">
                <a:extLst>
                  <a:ext uri="{FF2B5EF4-FFF2-40B4-BE49-F238E27FC236}">
                    <a16:creationId xmlns:a16="http://schemas.microsoft.com/office/drawing/2014/main" id="{E21EC60F-02D0-4CD8-9462-74C628DB762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52441476" y="-11561763"/>
                <a:ext cx="1760537" cy="1762125"/>
              </a:xfrm>
              <a:custGeom>
                <a:avLst/>
                <a:gdLst>
                  <a:gd name="T0" fmla="*/ 20 w 40"/>
                  <a:gd name="T1" fmla="*/ 40 h 40"/>
                  <a:gd name="T2" fmla="*/ 0 w 40"/>
                  <a:gd name="T3" fmla="*/ 20 h 40"/>
                  <a:gd name="T4" fmla="*/ 20 w 40"/>
                  <a:gd name="T5" fmla="*/ 0 h 40"/>
                  <a:gd name="T6" fmla="*/ 40 w 40"/>
                  <a:gd name="T7" fmla="*/ 20 h 40"/>
                  <a:gd name="T8" fmla="*/ 20 w 40"/>
                  <a:gd name="T9" fmla="*/ 40 h 40"/>
                  <a:gd name="T10" fmla="*/ 20 w 40"/>
                  <a:gd name="T11" fmla="*/ 8 h 40"/>
                  <a:gd name="T12" fmla="*/ 8 w 40"/>
                  <a:gd name="T13" fmla="*/ 20 h 40"/>
                  <a:gd name="T14" fmla="*/ 20 w 40"/>
                  <a:gd name="T15" fmla="*/ 32 h 40"/>
                  <a:gd name="T16" fmla="*/ 32 w 40"/>
                  <a:gd name="T17" fmla="*/ 20 h 40"/>
                  <a:gd name="T18" fmla="*/ 20 w 40"/>
                  <a:gd name="T19" fmla="*/ 8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8"/>
                    </a:moveTo>
                    <a:cubicBezTo>
                      <a:pt x="13" y="8"/>
                      <a:pt x="8" y="13"/>
                      <a:pt x="8" y="20"/>
                    </a:cubicBezTo>
                    <a:cubicBezTo>
                      <a:pt x="8" y="27"/>
                      <a:pt x="13" y="32"/>
                      <a:pt x="20" y="32"/>
                    </a:cubicBezTo>
                    <a:cubicBezTo>
                      <a:pt x="27" y="32"/>
                      <a:pt x="32" y="27"/>
                      <a:pt x="32" y="20"/>
                    </a:cubicBezTo>
                    <a:cubicBezTo>
                      <a:pt x="32" y="13"/>
                      <a:pt x="27" y="8"/>
                      <a:pt x="20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67" name="Freeform 665">
                <a:extLst>
                  <a:ext uri="{FF2B5EF4-FFF2-40B4-BE49-F238E27FC236}">
                    <a16:creationId xmlns:a16="http://schemas.microsoft.com/office/drawing/2014/main" id="{93023366-E936-4B10-B167-D91EF7867D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53849588" y="-12266613"/>
                <a:ext cx="4576762" cy="4579938"/>
              </a:xfrm>
              <a:custGeom>
                <a:avLst/>
                <a:gdLst>
                  <a:gd name="T0" fmla="*/ 52 w 104"/>
                  <a:gd name="T1" fmla="*/ 104 h 104"/>
                  <a:gd name="T2" fmla="*/ 0 w 104"/>
                  <a:gd name="T3" fmla="*/ 52 h 104"/>
                  <a:gd name="T4" fmla="*/ 52 w 104"/>
                  <a:gd name="T5" fmla="*/ 0 h 104"/>
                  <a:gd name="T6" fmla="*/ 104 w 104"/>
                  <a:gd name="T7" fmla="*/ 52 h 104"/>
                  <a:gd name="T8" fmla="*/ 52 w 104"/>
                  <a:gd name="T9" fmla="*/ 104 h 104"/>
                  <a:gd name="T10" fmla="*/ 52 w 104"/>
                  <a:gd name="T11" fmla="*/ 8 h 104"/>
                  <a:gd name="T12" fmla="*/ 8 w 104"/>
                  <a:gd name="T13" fmla="*/ 52 h 104"/>
                  <a:gd name="T14" fmla="*/ 52 w 104"/>
                  <a:gd name="T15" fmla="*/ 96 h 104"/>
                  <a:gd name="T16" fmla="*/ 96 w 104"/>
                  <a:gd name="T17" fmla="*/ 52 h 104"/>
                  <a:gd name="T18" fmla="*/ 52 w 104"/>
                  <a:gd name="T19" fmla="*/ 8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4" h="104">
                    <a:moveTo>
                      <a:pt x="52" y="104"/>
                    </a:moveTo>
                    <a:cubicBezTo>
                      <a:pt x="23" y="104"/>
                      <a:pt x="0" y="81"/>
                      <a:pt x="0" y="52"/>
                    </a:cubicBezTo>
                    <a:cubicBezTo>
                      <a:pt x="0" y="23"/>
                      <a:pt x="23" y="0"/>
                      <a:pt x="52" y="0"/>
                    </a:cubicBezTo>
                    <a:cubicBezTo>
                      <a:pt x="81" y="0"/>
                      <a:pt x="104" y="23"/>
                      <a:pt x="104" y="52"/>
                    </a:cubicBezTo>
                    <a:cubicBezTo>
                      <a:pt x="104" y="81"/>
                      <a:pt x="81" y="104"/>
                      <a:pt x="52" y="104"/>
                    </a:cubicBezTo>
                    <a:close/>
                    <a:moveTo>
                      <a:pt x="52" y="8"/>
                    </a:moveTo>
                    <a:cubicBezTo>
                      <a:pt x="28" y="8"/>
                      <a:pt x="8" y="28"/>
                      <a:pt x="8" y="52"/>
                    </a:cubicBezTo>
                    <a:cubicBezTo>
                      <a:pt x="8" y="76"/>
                      <a:pt x="28" y="96"/>
                      <a:pt x="52" y="96"/>
                    </a:cubicBezTo>
                    <a:cubicBezTo>
                      <a:pt x="76" y="96"/>
                      <a:pt x="96" y="76"/>
                      <a:pt x="96" y="52"/>
                    </a:cubicBezTo>
                    <a:cubicBezTo>
                      <a:pt x="96" y="28"/>
                      <a:pt x="76" y="8"/>
                      <a:pt x="52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68" name="Freeform 666">
                <a:extLst>
                  <a:ext uri="{FF2B5EF4-FFF2-40B4-BE49-F238E27FC236}">
                    <a16:creationId xmlns:a16="http://schemas.microsoft.com/office/drawing/2014/main" id="{CCDC258D-B5B1-4DD9-9D3D-25E286C66E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58778776" y="-10283825"/>
                <a:ext cx="4005262" cy="4359275"/>
              </a:xfrm>
              <a:custGeom>
                <a:avLst/>
                <a:gdLst>
                  <a:gd name="T0" fmla="*/ 1109 w 2523"/>
                  <a:gd name="T1" fmla="*/ 2746 h 2746"/>
                  <a:gd name="T2" fmla="*/ 0 w 2523"/>
                  <a:gd name="T3" fmla="*/ 2746 h 2746"/>
                  <a:gd name="T4" fmla="*/ 0 w 2523"/>
                  <a:gd name="T5" fmla="*/ 2025 h 2746"/>
                  <a:gd name="T6" fmla="*/ 2024 w 2523"/>
                  <a:gd name="T7" fmla="*/ 0 h 2746"/>
                  <a:gd name="T8" fmla="*/ 2190 w 2523"/>
                  <a:gd name="T9" fmla="*/ 166 h 2746"/>
                  <a:gd name="T10" fmla="*/ 222 w 2523"/>
                  <a:gd name="T11" fmla="*/ 2136 h 2746"/>
                  <a:gd name="T12" fmla="*/ 222 w 2523"/>
                  <a:gd name="T13" fmla="*/ 2524 h 2746"/>
                  <a:gd name="T14" fmla="*/ 887 w 2523"/>
                  <a:gd name="T15" fmla="*/ 2524 h 2746"/>
                  <a:gd name="T16" fmla="*/ 887 w 2523"/>
                  <a:gd name="T17" fmla="*/ 2191 h 2746"/>
                  <a:gd name="T18" fmla="*/ 1331 w 2523"/>
                  <a:gd name="T19" fmla="*/ 2191 h 2746"/>
                  <a:gd name="T20" fmla="*/ 1331 w 2523"/>
                  <a:gd name="T21" fmla="*/ 1747 h 2746"/>
                  <a:gd name="T22" fmla="*/ 1774 w 2523"/>
                  <a:gd name="T23" fmla="*/ 1747 h 2746"/>
                  <a:gd name="T24" fmla="*/ 1774 w 2523"/>
                  <a:gd name="T25" fmla="*/ 1359 h 2746"/>
                  <a:gd name="T26" fmla="*/ 2356 w 2523"/>
                  <a:gd name="T27" fmla="*/ 776 h 2746"/>
                  <a:gd name="T28" fmla="*/ 2523 w 2523"/>
                  <a:gd name="T29" fmla="*/ 943 h 2746"/>
                  <a:gd name="T30" fmla="*/ 1996 w 2523"/>
                  <a:gd name="T31" fmla="*/ 1470 h 2746"/>
                  <a:gd name="T32" fmla="*/ 1996 w 2523"/>
                  <a:gd name="T33" fmla="*/ 1969 h 2746"/>
                  <a:gd name="T34" fmla="*/ 1553 w 2523"/>
                  <a:gd name="T35" fmla="*/ 1969 h 2746"/>
                  <a:gd name="T36" fmla="*/ 1553 w 2523"/>
                  <a:gd name="T37" fmla="*/ 2413 h 2746"/>
                  <a:gd name="T38" fmla="*/ 1109 w 2523"/>
                  <a:gd name="T39" fmla="*/ 2413 h 2746"/>
                  <a:gd name="T40" fmla="*/ 1109 w 2523"/>
                  <a:gd name="T41" fmla="*/ 2746 h 27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523" h="2746">
                    <a:moveTo>
                      <a:pt x="1109" y="2746"/>
                    </a:moveTo>
                    <a:lnTo>
                      <a:pt x="0" y="2746"/>
                    </a:lnTo>
                    <a:lnTo>
                      <a:pt x="0" y="2025"/>
                    </a:lnTo>
                    <a:lnTo>
                      <a:pt x="2024" y="0"/>
                    </a:lnTo>
                    <a:lnTo>
                      <a:pt x="2190" y="166"/>
                    </a:lnTo>
                    <a:lnTo>
                      <a:pt x="222" y="2136"/>
                    </a:lnTo>
                    <a:lnTo>
                      <a:pt x="222" y="2524"/>
                    </a:lnTo>
                    <a:lnTo>
                      <a:pt x="887" y="2524"/>
                    </a:lnTo>
                    <a:lnTo>
                      <a:pt x="887" y="2191"/>
                    </a:lnTo>
                    <a:lnTo>
                      <a:pt x="1331" y="2191"/>
                    </a:lnTo>
                    <a:lnTo>
                      <a:pt x="1331" y="1747"/>
                    </a:lnTo>
                    <a:lnTo>
                      <a:pt x="1774" y="1747"/>
                    </a:lnTo>
                    <a:lnTo>
                      <a:pt x="1774" y="1359"/>
                    </a:lnTo>
                    <a:lnTo>
                      <a:pt x="2356" y="776"/>
                    </a:lnTo>
                    <a:lnTo>
                      <a:pt x="2523" y="943"/>
                    </a:lnTo>
                    <a:lnTo>
                      <a:pt x="1996" y="1470"/>
                    </a:lnTo>
                    <a:lnTo>
                      <a:pt x="1996" y="1969"/>
                    </a:lnTo>
                    <a:lnTo>
                      <a:pt x="1553" y="1969"/>
                    </a:lnTo>
                    <a:lnTo>
                      <a:pt x="1553" y="2413"/>
                    </a:lnTo>
                    <a:lnTo>
                      <a:pt x="1109" y="2413"/>
                    </a:lnTo>
                    <a:lnTo>
                      <a:pt x="1109" y="274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69" name="Freeform 667">
                <a:extLst>
                  <a:ext uri="{FF2B5EF4-FFF2-40B4-BE49-F238E27FC236}">
                    <a16:creationId xmlns:a16="http://schemas.microsoft.com/office/drawing/2014/main" id="{EB687770-3D76-4405-824C-FC013F1A71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55786338" y="-13498513"/>
                <a:ext cx="4005262" cy="4446588"/>
              </a:xfrm>
              <a:custGeom>
                <a:avLst/>
                <a:gdLst>
                  <a:gd name="T0" fmla="*/ 35 w 91"/>
                  <a:gd name="T1" fmla="*/ 101 h 101"/>
                  <a:gd name="T2" fmla="*/ 0 w 91"/>
                  <a:gd name="T3" fmla="*/ 52 h 101"/>
                  <a:gd name="T4" fmla="*/ 52 w 91"/>
                  <a:gd name="T5" fmla="*/ 0 h 101"/>
                  <a:gd name="T6" fmla="*/ 91 w 91"/>
                  <a:gd name="T7" fmla="*/ 17 h 101"/>
                  <a:gd name="T8" fmla="*/ 85 w 91"/>
                  <a:gd name="T9" fmla="*/ 23 h 101"/>
                  <a:gd name="T10" fmla="*/ 52 w 91"/>
                  <a:gd name="T11" fmla="*/ 8 h 101"/>
                  <a:gd name="T12" fmla="*/ 8 w 91"/>
                  <a:gd name="T13" fmla="*/ 52 h 101"/>
                  <a:gd name="T14" fmla="*/ 38 w 91"/>
                  <a:gd name="T15" fmla="*/ 94 h 101"/>
                  <a:gd name="T16" fmla="*/ 35 w 91"/>
                  <a:gd name="T17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1" h="101">
                    <a:moveTo>
                      <a:pt x="35" y="101"/>
                    </a:moveTo>
                    <a:cubicBezTo>
                      <a:pt x="14" y="94"/>
                      <a:pt x="0" y="74"/>
                      <a:pt x="0" y="52"/>
                    </a:cubicBezTo>
                    <a:cubicBezTo>
                      <a:pt x="0" y="23"/>
                      <a:pt x="23" y="0"/>
                      <a:pt x="52" y="0"/>
                    </a:cubicBezTo>
                    <a:cubicBezTo>
                      <a:pt x="67" y="0"/>
                      <a:pt x="81" y="6"/>
                      <a:pt x="91" y="17"/>
                    </a:cubicBezTo>
                    <a:cubicBezTo>
                      <a:pt x="85" y="23"/>
                      <a:pt x="85" y="23"/>
                      <a:pt x="85" y="23"/>
                    </a:cubicBezTo>
                    <a:cubicBezTo>
                      <a:pt x="76" y="13"/>
                      <a:pt x="64" y="8"/>
                      <a:pt x="52" y="8"/>
                    </a:cubicBezTo>
                    <a:cubicBezTo>
                      <a:pt x="28" y="8"/>
                      <a:pt x="8" y="28"/>
                      <a:pt x="8" y="52"/>
                    </a:cubicBezTo>
                    <a:cubicBezTo>
                      <a:pt x="8" y="71"/>
                      <a:pt x="20" y="87"/>
                      <a:pt x="38" y="94"/>
                    </a:cubicBezTo>
                    <a:lnTo>
                      <a:pt x="35" y="10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70" name="Freeform 668">
                <a:extLst>
                  <a:ext uri="{FF2B5EF4-FFF2-40B4-BE49-F238E27FC236}">
                    <a16:creationId xmlns:a16="http://schemas.microsoft.com/office/drawing/2014/main" id="{A506BC2D-8426-4A66-B965-DA94B3CB9E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55081488" y="-12793663"/>
                <a:ext cx="1584325" cy="1584325"/>
              </a:xfrm>
              <a:custGeom>
                <a:avLst/>
                <a:gdLst>
                  <a:gd name="T0" fmla="*/ 8 w 36"/>
                  <a:gd name="T1" fmla="*/ 36 h 36"/>
                  <a:gd name="T2" fmla="*/ 0 w 36"/>
                  <a:gd name="T3" fmla="*/ 36 h 36"/>
                  <a:gd name="T4" fmla="*/ 36 w 36"/>
                  <a:gd name="T5" fmla="*/ 0 h 36"/>
                  <a:gd name="T6" fmla="*/ 36 w 36"/>
                  <a:gd name="T7" fmla="*/ 8 h 36"/>
                  <a:gd name="T8" fmla="*/ 8 w 36"/>
                  <a:gd name="T9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36">
                    <a:moveTo>
                      <a:pt x="8" y="36"/>
                    </a:move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36" y="8"/>
                      <a:pt x="36" y="8"/>
                      <a:pt x="36" y="8"/>
                    </a:cubicBezTo>
                    <a:cubicBezTo>
                      <a:pt x="21" y="8"/>
                      <a:pt x="8" y="21"/>
                      <a:pt x="8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71" name="Freeform 669">
                <a:extLst>
                  <a:ext uri="{FF2B5EF4-FFF2-40B4-BE49-F238E27FC236}">
                    <a16:creationId xmlns:a16="http://schemas.microsoft.com/office/drawing/2014/main" id="{BD1AB0B1-3E16-4B53-B94E-9BA4167572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52044601" y="-14732000"/>
                <a:ext cx="4532312" cy="4932363"/>
              </a:xfrm>
              <a:custGeom>
                <a:avLst/>
                <a:gdLst>
                  <a:gd name="T0" fmla="*/ 47 w 103"/>
                  <a:gd name="T1" fmla="*/ 112 h 112"/>
                  <a:gd name="T2" fmla="*/ 7 w 103"/>
                  <a:gd name="T3" fmla="*/ 95 h 112"/>
                  <a:gd name="T4" fmla="*/ 13 w 103"/>
                  <a:gd name="T5" fmla="*/ 90 h 112"/>
                  <a:gd name="T6" fmla="*/ 47 w 103"/>
                  <a:gd name="T7" fmla="*/ 104 h 112"/>
                  <a:gd name="T8" fmla="*/ 95 w 103"/>
                  <a:gd name="T9" fmla="*/ 56 h 112"/>
                  <a:gd name="T10" fmla="*/ 47 w 103"/>
                  <a:gd name="T11" fmla="*/ 8 h 112"/>
                  <a:gd name="T12" fmla="*/ 7 w 103"/>
                  <a:gd name="T13" fmla="*/ 30 h 112"/>
                  <a:gd name="T14" fmla="*/ 0 w 103"/>
                  <a:gd name="T15" fmla="*/ 26 h 112"/>
                  <a:gd name="T16" fmla="*/ 47 w 103"/>
                  <a:gd name="T17" fmla="*/ 0 h 112"/>
                  <a:gd name="T18" fmla="*/ 103 w 103"/>
                  <a:gd name="T19" fmla="*/ 56 h 112"/>
                  <a:gd name="T20" fmla="*/ 47 w 103"/>
                  <a:gd name="T21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3" h="112">
                    <a:moveTo>
                      <a:pt x="47" y="112"/>
                    </a:moveTo>
                    <a:cubicBezTo>
                      <a:pt x="32" y="112"/>
                      <a:pt x="18" y="106"/>
                      <a:pt x="7" y="95"/>
                    </a:cubicBezTo>
                    <a:cubicBezTo>
                      <a:pt x="13" y="90"/>
                      <a:pt x="13" y="90"/>
                      <a:pt x="13" y="90"/>
                    </a:cubicBezTo>
                    <a:cubicBezTo>
                      <a:pt x="22" y="99"/>
                      <a:pt x="34" y="104"/>
                      <a:pt x="47" y="104"/>
                    </a:cubicBezTo>
                    <a:cubicBezTo>
                      <a:pt x="73" y="104"/>
                      <a:pt x="95" y="82"/>
                      <a:pt x="95" y="56"/>
                    </a:cubicBezTo>
                    <a:cubicBezTo>
                      <a:pt x="95" y="30"/>
                      <a:pt x="73" y="8"/>
                      <a:pt x="47" y="8"/>
                    </a:cubicBezTo>
                    <a:cubicBezTo>
                      <a:pt x="31" y="8"/>
                      <a:pt x="15" y="16"/>
                      <a:pt x="7" y="3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10" y="10"/>
                      <a:pt x="28" y="0"/>
                      <a:pt x="47" y="0"/>
                    </a:cubicBezTo>
                    <a:cubicBezTo>
                      <a:pt x="78" y="0"/>
                      <a:pt x="103" y="25"/>
                      <a:pt x="103" y="56"/>
                    </a:cubicBezTo>
                    <a:cubicBezTo>
                      <a:pt x="103" y="87"/>
                      <a:pt x="78" y="112"/>
                      <a:pt x="47" y="1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219170" rtl="0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72" name="Gruppieren 11">
              <a:extLst>
                <a:ext uri="{FF2B5EF4-FFF2-40B4-BE49-F238E27FC236}">
                  <a16:creationId xmlns:a16="http://schemas.microsoft.com/office/drawing/2014/main" id="{84B16454-EE5E-442B-97E8-3F05AA872CA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477316" y="1025194"/>
              <a:ext cx="311871" cy="383999"/>
              <a:chOff x="13119947" y="2414924"/>
              <a:chExt cx="799938" cy="984959"/>
            </a:xfrm>
            <a:solidFill>
              <a:schemeClr val="accent5"/>
            </a:solidFill>
          </p:grpSpPr>
          <p:grpSp>
            <p:nvGrpSpPr>
              <p:cNvPr id="73" name="Gruppieren 149">
                <a:extLst>
                  <a:ext uri="{FF2B5EF4-FFF2-40B4-BE49-F238E27FC236}">
                    <a16:creationId xmlns:a16="http://schemas.microsoft.com/office/drawing/2014/main" id="{7199F710-86A3-44DE-8523-873E26B718C6}"/>
                  </a:ext>
                </a:extLst>
              </p:cNvPr>
              <p:cNvGrpSpPr/>
              <p:nvPr/>
            </p:nvGrpSpPr>
            <p:grpSpPr>
              <a:xfrm>
                <a:off x="13119947" y="2414924"/>
                <a:ext cx="799938" cy="984959"/>
                <a:chOff x="-17592675" y="8780462"/>
                <a:chExt cx="6472237" cy="7969251"/>
              </a:xfrm>
              <a:grpFill/>
            </p:grpSpPr>
            <p:sp>
              <p:nvSpPr>
                <p:cNvPr id="78" name="Freeform 10">
                  <a:extLst>
                    <a:ext uri="{FF2B5EF4-FFF2-40B4-BE49-F238E27FC236}">
                      <a16:creationId xmlns:a16="http://schemas.microsoft.com/office/drawing/2014/main" id="{EA9BE71A-33E1-4BE6-8E82-DEE909F9BF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5975013" y="8780462"/>
                  <a:ext cx="3236912" cy="498475"/>
                </a:xfrm>
                <a:custGeom>
                  <a:avLst/>
                  <a:gdLst>
                    <a:gd name="T0" fmla="*/ 104 w 104"/>
                    <a:gd name="T1" fmla="*/ 16 h 16"/>
                    <a:gd name="T2" fmla="*/ 96 w 104"/>
                    <a:gd name="T3" fmla="*/ 16 h 16"/>
                    <a:gd name="T4" fmla="*/ 96 w 104"/>
                    <a:gd name="T5" fmla="*/ 8 h 16"/>
                    <a:gd name="T6" fmla="*/ 8 w 104"/>
                    <a:gd name="T7" fmla="*/ 8 h 16"/>
                    <a:gd name="T8" fmla="*/ 8 w 104"/>
                    <a:gd name="T9" fmla="*/ 16 h 16"/>
                    <a:gd name="T10" fmla="*/ 0 w 104"/>
                    <a:gd name="T11" fmla="*/ 16 h 16"/>
                    <a:gd name="T12" fmla="*/ 0 w 104"/>
                    <a:gd name="T13" fmla="*/ 4 h 16"/>
                    <a:gd name="T14" fmla="*/ 4 w 104"/>
                    <a:gd name="T15" fmla="*/ 0 h 16"/>
                    <a:gd name="T16" fmla="*/ 100 w 104"/>
                    <a:gd name="T17" fmla="*/ 0 h 16"/>
                    <a:gd name="T18" fmla="*/ 104 w 104"/>
                    <a:gd name="T19" fmla="*/ 4 h 16"/>
                    <a:gd name="T20" fmla="*/ 104 w 104"/>
                    <a:gd name="T21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04" h="16">
                      <a:moveTo>
                        <a:pt x="104" y="16"/>
                      </a:moveTo>
                      <a:cubicBezTo>
                        <a:pt x="96" y="16"/>
                        <a:pt x="96" y="16"/>
                        <a:pt x="96" y="16"/>
                      </a:cubicBezTo>
                      <a:cubicBezTo>
                        <a:pt x="96" y="8"/>
                        <a:pt x="96" y="8"/>
                        <a:pt x="96" y="8"/>
                      </a:cubicBezTo>
                      <a:cubicBezTo>
                        <a:pt x="8" y="8"/>
                        <a:pt x="8" y="8"/>
                        <a:pt x="8" y="8"/>
                      </a:cubicBezTo>
                      <a:cubicBezTo>
                        <a:pt x="8" y="16"/>
                        <a:pt x="8" y="16"/>
                        <a:pt x="8" y="16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2" y="0"/>
                        <a:pt x="4" y="0"/>
                      </a:cubicBezTo>
                      <a:cubicBezTo>
                        <a:pt x="100" y="0"/>
                        <a:pt x="100" y="0"/>
                        <a:pt x="100" y="0"/>
                      </a:cubicBezTo>
                      <a:cubicBezTo>
                        <a:pt x="102" y="0"/>
                        <a:pt x="104" y="2"/>
                        <a:pt x="104" y="4"/>
                      </a:cubicBezTo>
                      <a:lnTo>
                        <a:pt x="104" y="1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xtLst/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1219170" rtl="0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79" name="Freeform 11">
                  <a:extLst>
                    <a:ext uri="{FF2B5EF4-FFF2-40B4-BE49-F238E27FC236}">
                      <a16:creationId xmlns:a16="http://schemas.microsoft.com/office/drawing/2014/main" id="{E101EC5A-1087-4FDF-96E6-97A29A751C2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6970375" y="10274300"/>
                  <a:ext cx="5227637" cy="6475413"/>
                </a:xfrm>
                <a:custGeom>
                  <a:avLst/>
                  <a:gdLst>
                    <a:gd name="T0" fmla="*/ 144 w 168"/>
                    <a:gd name="T1" fmla="*/ 208 h 208"/>
                    <a:gd name="T2" fmla="*/ 24 w 168"/>
                    <a:gd name="T3" fmla="*/ 208 h 208"/>
                    <a:gd name="T4" fmla="*/ 0 w 168"/>
                    <a:gd name="T5" fmla="*/ 184 h 208"/>
                    <a:gd name="T6" fmla="*/ 0 w 168"/>
                    <a:gd name="T7" fmla="*/ 0 h 208"/>
                    <a:gd name="T8" fmla="*/ 168 w 168"/>
                    <a:gd name="T9" fmla="*/ 0 h 208"/>
                    <a:gd name="T10" fmla="*/ 168 w 168"/>
                    <a:gd name="T11" fmla="*/ 184 h 208"/>
                    <a:gd name="T12" fmla="*/ 144 w 168"/>
                    <a:gd name="T13" fmla="*/ 208 h 208"/>
                    <a:gd name="T14" fmla="*/ 8 w 168"/>
                    <a:gd name="T15" fmla="*/ 8 h 208"/>
                    <a:gd name="T16" fmla="*/ 8 w 168"/>
                    <a:gd name="T17" fmla="*/ 184 h 208"/>
                    <a:gd name="T18" fmla="*/ 24 w 168"/>
                    <a:gd name="T19" fmla="*/ 200 h 208"/>
                    <a:gd name="T20" fmla="*/ 144 w 168"/>
                    <a:gd name="T21" fmla="*/ 200 h 208"/>
                    <a:gd name="T22" fmla="*/ 160 w 168"/>
                    <a:gd name="T23" fmla="*/ 184 h 208"/>
                    <a:gd name="T24" fmla="*/ 160 w 168"/>
                    <a:gd name="T25" fmla="*/ 8 h 208"/>
                    <a:gd name="T26" fmla="*/ 8 w 168"/>
                    <a:gd name="T27" fmla="*/ 8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68" h="208">
                      <a:moveTo>
                        <a:pt x="144" y="208"/>
                      </a:moveTo>
                      <a:cubicBezTo>
                        <a:pt x="24" y="208"/>
                        <a:pt x="24" y="208"/>
                        <a:pt x="24" y="208"/>
                      </a:cubicBezTo>
                      <a:cubicBezTo>
                        <a:pt x="11" y="208"/>
                        <a:pt x="0" y="197"/>
                        <a:pt x="0" y="184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68" y="0"/>
                        <a:pt x="168" y="0"/>
                        <a:pt x="168" y="0"/>
                      </a:cubicBezTo>
                      <a:cubicBezTo>
                        <a:pt x="168" y="184"/>
                        <a:pt x="168" y="184"/>
                        <a:pt x="168" y="184"/>
                      </a:cubicBezTo>
                      <a:cubicBezTo>
                        <a:pt x="168" y="197"/>
                        <a:pt x="157" y="208"/>
                        <a:pt x="144" y="208"/>
                      </a:cubicBezTo>
                      <a:close/>
                      <a:moveTo>
                        <a:pt x="8" y="8"/>
                      </a:moveTo>
                      <a:cubicBezTo>
                        <a:pt x="8" y="184"/>
                        <a:pt x="8" y="184"/>
                        <a:pt x="8" y="184"/>
                      </a:cubicBezTo>
                      <a:cubicBezTo>
                        <a:pt x="8" y="193"/>
                        <a:pt x="15" y="200"/>
                        <a:pt x="24" y="200"/>
                      </a:cubicBezTo>
                      <a:cubicBezTo>
                        <a:pt x="144" y="200"/>
                        <a:pt x="144" y="200"/>
                        <a:pt x="144" y="200"/>
                      </a:cubicBezTo>
                      <a:cubicBezTo>
                        <a:pt x="153" y="200"/>
                        <a:pt x="160" y="193"/>
                        <a:pt x="160" y="184"/>
                      </a:cubicBezTo>
                      <a:cubicBezTo>
                        <a:pt x="160" y="8"/>
                        <a:pt x="160" y="8"/>
                        <a:pt x="160" y="8"/>
                      </a:cubicBezTo>
                      <a:lnTo>
                        <a:pt x="8" y="8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xtLst/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1219170" rtl="0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80" name="Freeform 12">
                  <a:extLst>
                    <a:ext uri="{FF2B5EF4-FFF2-40B4-BE49-F238E27FC236}">
                      <a16:creationId xmlns:a16="http://schemas.microsoft.com/office/drawing/2014/main" id="{09844A7F-B16B-4AA1-A685-F04066C148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7592675" y="9526587"/>
                  <a:ext cx="6472237" cy="996950"/>
                </a:xfrm>
                <a:custGeom>
                  <a:avLst/>
                  <a:gdLst>
                    <a:gd name="T0" fmla="*/ 4077 w 4077"/>
                    <a:gd name="T1" fmla="*/ 628 h 628"/>
                    <a:gd name="T2" fmla="*/ 3763 w 4077"/>
                    <a:gd name="T3" fmla="*/ 628 h 628"/>
                    <a:gd name="T4" fmla="*/ 3763 w 4077"/>
                    <a:gd name="T5" fmla="*/ 471 h 628"/>
                    <a:gd name="T6" fmla="*/ 3920 w 4077"/>
                    <a:gd name="T7" fmla="*/ 471 h 628"/>
                    <a:gd name="T8" fmla="*/ 3920 w 4077"/>
                    <a:gd name="T9" fmla="*/ 157 h 628"/>
                    <a:gd name="T10" fmla="*/ 157 w 4077"/>
                    <a:gd name="T11" fmla="*/ 157 h 628"/>
                    <a:gd name="T12" fmla="*/ 157 w 4077"/>
                    <a:gd name="T13" fmla="*/ 471 h 628"/>
                    <a:gd name="T14" fmla="*/ 314 w 4077"/>
                    <a:gd name="T15" fmla="*/ 471 h 628"/>
                    <a:gd name="T16" fmla="*/ 314 w 4077"/>
                    <a:gd name="T17" fmla="*/ 628 h 628"/>
                    <a:gd name="T18" fmla="*/ 0 w 4077"/>
                    <a:gd name="T19" fmla="*/ 628 h 628"/>
                    <a:gd name="T20" fmla="*/ 0 w 4077"/>
                    <a:gd name="T21" fmla="*/ 0 h 628"/>
                    <a:gd name="T22" fmla="*/ 4077 w 4077"/>
                    <a:gd name="T23" fmla="*/ 0 h 628"/>
                    <a:gd name="T24" fmla="*/ 4077 w 4077"/>
                    <a:gd name="T25" fmla="*/ 628 h 6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077" h="628">
                      <a:moveTo>
                        <a:pt x="4077" y="628"/>
                      </a:moveTo>
                      <a:lnTo>
                        <a:pt x="3763" y="628"/>
                      </a:lnTo>
                      <a:lnTo>
                        <a:pt x="3763" y="471"/>
                      </a:lnTo>
                      <a:lnTo>
                        <a:pt x="3920" y="471"/>
                      </a:lnTo>
                      <a:lnTo>
                        <a:pt x="3920" y="157"/>
                      </a:lnTo>
                      <a:lnTo>
                        <a:pt x="157" y="157"/>
                      </a:lnTo>
                      <a:lnTo>
                        <a:pt x="157" y="471"/>
                      </a:lnTo>
                      <a:lnTo>
                        <a:pt x="314" y="471"/>
                      </a:lnTo>
                      <a:lnTo>
                        <a:pt x="314" y="628"/>
                      </a:lnTo>
                      <a:lnTo>
                        <a:pt x="0" y="628"/>
                      </a:lnTo>
                      <a:lnTo>
                        <a:pt x="0" y="0"/>
                      </a:lnTo>
                      <a:lnTo>
                        <a:pt x="4077" y="0"/>
                      </a:lnTo>
                      <a:lnTo>
                        <a:pt x="4077" y="628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xtLst/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1219170" rtl="0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4" name="Gruppieren 10">
                <a:extLst>
                  <a:ext uri="{FF2B5EF4-FFF2-40B4-BE49-F238E27FC236}">
                    <a16:creationId xmlns:a16="http://schemas.microsoft.com/office/drawing/2014/main" id="{C75ECD84-E9A4-49D7-ACFA-D529FD29145F}"/>
                  </a:ext>
                </a:extLst>
              </p:cNvPr>
              <p:cNvGrpSpPr/>
              <p:nvPr/>
            </p:nvGrpSpPr>
            <p:grpSpPr>
              <a:xfrm>
                <a:off x="13333653" y="2800693"/>
                <a:ext cx="372516" cy="387821"/>
                <a:chOff x="13632312" y="6655193"/>
                <a:chExt cx="372516" cy="387821"/>
              </a:xfrm>
              <a:grpFill/>
            </p:grpSpPr>
            <p:sp>
              <p:nvSpPr>
                <p:cNvPr id="75" name="Freeform 7">
                  <a:extLst>
                    <a:ext uri="{FF2B5EF4-FFF2-40B4-BE49-F238E27FC236}">
                      <a16:creationId xmlns:a16="http://schemas.microsoft.com/office/drawing/2014/main" id="{063E1580-D4FB-417B-B6BC-E33F5BA65E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728905" y="6655193"/>
                  <a:ext cx="236209" cy="145200"/>
                </a:xfrm>
                <a:custGeom>
                  <a:avLst/>
                  <a:gdLst>
                    <a:gd name="T0" fmla="*/ 689 w 3084"/>
                    <a:gd name="T1" fmla="*/ 574 h 1899"/>
                    <a:gd name="T2" fmla="*/ 1209 w 3084"/>
                    <a:gd name="T3" fmla="*/ 273 h 1899"/>
                    <a:gd name="T4" fmla="*/ 1656 w 3084"/>
                    <a:gd name="T5" fmla="*/ 551 h 1899"/>
                    <a:gd name="T6" fmla="*/ 2260 w 3084"/>
                    <a:gd name="T7" fmla="*/ 1621 h 1899"/>
                    <a:gd name="T8" fmla="*/ 1512 w 3084"/>
                    <a:gd name="T9" fmla="*/ 1643 h 1899"/>
                    <a:gd name="T10" fmla="*/ 1387 w 3084"/>
                    <a:gd name="T11" fmla="*/ 1774 h 1899"/>
                    <a:gd name="T12" fmla="*/ 1515 w 3084"/>
                    <a:gd name="T13" fmla="*/ 1899 h 1899"/>
                    <a:gd name="T14" fmla="*/ 1519 w 3084"/>
                    <a:gd name="T15" fmla="*/ 1899 h 1899"/>
                    <a:gd name="T16" fmla="*/ 2485 w 3084"/>
                    <a:gd name="T17" fmla="*/ 1871 h 1899"/>
                    <a:gd name="T18" fmla="*/ 2593 w 3084"/>
                    <a:gd name="T19" fmla="*/ 1807 h 1899"/>
                    <a:gd name="T20" fmla="*/ 3049 w 3084"/>
                    <a:gd name="T21" fmla="*/ 1014 h 1899"/>
                    <a:gd name="T22" fmla="*/ 3002 w 3084"/>
                    <a:gd name="T23" fmla="*/ 839 h 1899"/>
                    <a:gd name="T24" fmla="*/ 2827 w 3084"/>
                    <a:gd name="T25" fmla="*/ 886 h 1899"/>
                    <a:gd name="T26" fmla="*/ 2480 w 3084"/>
                    <a:gd name="T27" fmla="*/ 1490 h 1899"/>
                    <a:gd name="T28" fmla="*/ 1879 w 3084"/>
                    <a:gd name="T29" fmla="*/ 425 h 1899"/>
                    <a:gd name="T30" fmla="*/ 1223 w 3084"/>
                    <a:gd name="T31" fmla="*/ 17 h 1899"/>
                    <a:gd name="T32" fmla="*/ 461 w 3084"/>
                    <a:gd name="T33" fmla="*/ 459 h 1899"/>
                    <a:gd name="T34" fmla="*/ 0 w 3084"/>
                    <a:gd name="T35" fmla="*/ 1374 h 1899"/>
                    <a:gd name="T36" fmla="*/ 229 w 3084"/>
                    <a:gd name="T37" fmla="*/ 1489 h 1899"/>
                    <a:gd name="T38" fmla="*/ 689 w 3084"/>
                    <a:gd name="T39" fmla="*/ 574 h 18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3084" h="1899">
                      <a:moveTo>
                        <a:pt x="689" y="574"/>
                      </a:moveTo>
                      <a:cubicBezTo>
                        <a:pt x="787" y="379"/>
                        <a:pt x="991" y="261"/>
                        <a:pt x="1209" y="273"/>
                      </a:cubicBezTo>
                      <a:cubicBezTo>
                        <a:pt x="1396" y="283"/>
                        <a:pt x="1563" y="387"/>
                        <a:pt x="1656" y="551"/>
                      </a:cubicBezTo>
                      <a:cubicBezTo>
                        <a:pt x="2260" y="1621"/>
                        <a:pt x="2260" y="1621"/>
                        <a:pt x="2260" y="1621"/>
                      </a:cubicBezTo>
                      <a:cubicBezTo>
                        <a:pt x="1512" y="1643"/>
                        <a:pt x="1512" y="1643"/>
                        <a:pt x="1512" y="1643"/>
                      </a:cubicBezTo>
                      <a:cubicBezTo>
                        <a:pt x="1441" y="1645"/>
                        <a:pt x="1385" y="1703"/>
                        <a:pt x="1387" y="1774"/>
                      </a:cubicBezTo>
                      <a:cubicBezTo>
                        <a:pt x="1389" y="1844"/>
                        <a:pt x="1446" y="1899"/>
                        <a:pt x="1515" y="1899"/>
                      </a:cubicBezTo>
                      <a:cubicBezTo>
                        <a:pt x="1517" y="1899"/>
                        <a:pt x="1518" y="1899"/>
                        <a:pt x="1519" y="1899"/>
                      </a:cubicBezTo>
                      <a:cubicBezTo>
                        <a:pt x="2485" y="1871"/>
                        <a:pt x="2485" y="1871"/>
                        <a:pt x="2485" y="1871"/>
                      </a:cubicBezTo>
                      <a:cubicBezTo>
                        <a:pt x="2530" y="1870"/>
                        <a:pt x="2571" y="1846"/>
                        <a:pt x="2593" y="1807"/>
                      </a:cubicBezTo>
                      <a:cubicBezTo>
                        <a:pt x="3049" y="1014"/>
                        <a:pt x="3049" y="1014"/>
                        <a:pt x="3049" y="1014"/>
                      </a:cubicBezTo>
                      <a:cubicBezTo>
                        <a:pt x="3084" y="952"/>
                        <a:pt x="3063" y="874"/>
                        <a:pt x="3002" y="839"/>
                      </a:cubicBezTo>
                      <a:cubicBezTo>
                        <a:pt x="2941" y="804"/>
                        <a:pt x="2862" y="825"/>
                        <a:pt x="2827" y="886"/>
                      </a:cubicBezTo>
                      <a:cubicBezTo>
                        <a:pt x="2480" y="1490"/>
                        <a:pt x="2480" y="1490"/>
                        <a:pt x="2480" y="1490"/>
                      </a:cubicBezTo>
                      <a:cubicBezTo>
                        <a:pt x="1879" y="425"/>
                        <a:pt x="1879" y="425"/>
                        <a:pt x="1879" y="425"/>
                      </a:cubicBezTo>
                      <a:cubicBezTo>
                        <a:pt x="1743" y="185"/>
                        <a:pt x="1498" y="33"/>
                        <a:pt x="1223" y="17"/>
                      </a:cubicBezTo>
                      <a:cubicBezTo>
                        <a:pt x="902" y="0"/>
                        <a:pt x="604" y="173"/>
                        <a:pt x="461" y="459"/>
                      </a:cubicBezTo>
                      <a:cubicBezTo>
                        <a:pt x="0" y="1374"/>
                        <a:pt x="0" y="1374"/>
                        <a:pt x="0" y="1374"/>
                      </a:cubicBezTo>
                      <a:cubicBezTo>
                        <a:pt x="229" y="1489"/>
                        <a:pt x="229" y="1489"/>
                        <a:pt x="229" y="1489"/>
                      </a:cubicBezTo>
                      <a:lnTo>
                        <a:pt x="689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1219170" rtl="0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8">
                  <a:extLst>
                    <a:ext uri="{FF2B5EF4-FFF2-40B4-BE49-F238E27FC236}">
                      <a16:creationId xmlns:a16="http://schemas.microsoft.com/office/drawing/2014/main" id="{0E4E3367-AFD6-4D9C-AF66-259709A417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818053" y="6819629"/>
                  <a:ext cx="186775" cy="223385"/>
                </a:xfrm>
                <a:custGeom>
                  <a:avLst/>
                  <a:gdLst>
                    <a:gd name="T0" fmla="*/ 1477 w 2440"/>
                    <a:gd name="T1" fmla="*/ 142 h 2923"/>
                    <a:gd name="T2" fmla="*/ 2046 w 2440"/>
                    <a:gd name="T3" fmla="*/ 994 h 2923"/>
                    <a:gd name="T4" fmla="*/ 2052 w 2440"/>
                    <a:gd name="T5" fmla="*/ 1594 h 2923"/>
                    <a:gd name="T6" fmla="*/ 1591 w 2440"/>
                    <a:gd name="T7" fmla="*/ 1846 h 2923"/>
                    <a:gd name="T8" fmla="*/ 1590 w 2440"/>
                    <a:gd name="T9" fmla="*/ 1846 h 2923"/>
                    <a:gd name="T10" fmla="*/ 366 w 2440"/>
                    <a:gd name="T11" fmla="*/ 1845 h 2923"/>
                    <a:gd name="T12" fmla="*/ 700 w 2440"/>
                    <a:gd name="T13" fmla="*/ 1213 h 2923"/>
                    <a:gd name="T14" fmla="*/ 647 w 2440"/>
                    <a:gd name="T15" fmla="*/ 1040 h 2923"/>
                    <a:gd name="T16" fmla="*/ 474 w 2440"/>
                    <a:gd name="T17" fmla="*/ 1093 h 2923"/>
                    <a:gd name="T18" fmla="*/ 21 w 2440"/>
                    <a:gd name="T19" fmla="*/ 1947 h 2923"/>
                    <a:gd name="T20" fmla="*/ 24 w 2440"/>
                    <a:gd name="T21" fmla="*/ 2072 h 2923"/>
                    <a:gd name="T22" fmla="*/ 490 w 2440"/>
                    <a:gd name="T23" fmla="*/ 2860 h 2923"/>
                    <a:gd name="T24" fmla="*/ 600 w 2440"/>
                    <a:gd name="T25" fmla="*/ 2923 h 2923"/>
                    <a:gd name="T26" fmla="*/ 665 w 2440"/>
                    <a:gd name="T27" fmla="*/ 2906 h 2923"/>
                    <a:gd name="T28" fmla="*/ 710 w 2440"/>
                    <a:gd name="T29" fmla="*/ 2730 h 2923"/>
                    <a:gd name="T30" fmla="*/ 338 w 2440"/>
                    <a:gd name="T31" fmla="*/ 2101 h 2923"/>
                    <a:gd name="T32" fmla="*/ 1590 w 2440"/>
                    <a:gd name="T33" fmla="*/ 2102 h 2923"/>
                    <a:gd name="T34" fmla="*/ 1591 w 2440"/>
                    <a:gd name="T35" fmla="*/ 2102 h 2923"/>
                    <a:gd name="T36" fmla="*/ 2268 w 2440"/>
                    <a:gd name="T37" fmla="*/ 1732 h 2923"/>
                    <a:gd name="T38" fmla="*/ 2259 w 2440"/>
                    <a:gd name="T39" fmla="*/ 852 h 2923"/>
                    <a:gd name="T40" fmla="*/ 1690 w 2440"/>
                    <a:gd name="T41" fmla="*/ 0 h 2923"/>
                    <a:gd name="T42" fmla="*/ 1477 w 2440"/>
                    <a:gd name="T43" fmla="*/ 142 h 29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440" h="2923">
                      <a:moveTo>
                        <a:pt x="1477" y="142"/>
                      </a:moveTo>
                      <a:cubicBezTo>
                        <a:pt x="2046" y="994"/>
                        <a:pt x="2046" y="994"/>
                        <a:pt x="2046" y="994"/>
                      </a:cubicBezTo>
                      <a:cubicBezTo>
                        <a:pt x="2167" y="1175"/>
                        <a:pt x="2170" y="1411"/>
                        <a:pt x="2052" y="1594"/>
                      </a:cubicBezTo>
                      <a:cubicBezTo>
                        <a:pt x="1951" y="1752"/>
                        <a:pt x="1778" y="1846"/>
                        <a:pt x="1591" y="1846"/>
                      </a:cubicBezTo>
                      <a:cubicBezTo>
                        <a:pt x="1591" y="1846"/>
                        <a:pt x="1590" y="1846"/>
                        <a:pt x="1590" y="1846"/>
                      </a:cubicBezTo>
                      <a:cubicBezTo>
                        <a:pt x="366" y="1845"/>
                        <a:pt x="366" y="1845"/>
                        <a:pt x="366" y="1845"/>
                      </a:cubicBezTo>
                      <a:cubicBezTo>
                        <a:pt x="700" y="1213"/>
                        <a:pt x="700" y="1213"/>
                        <a:pt x="700" y="1213"/>
                      </a:cubicBezTo>
                      <a:cubicBezTo>
                        <a:pt x="733" y="1150"/>
                        <a:pt x="709" y="1073"/>
                        <a:pt x="647" y="1040"/>
                      </a:cubicBezTo>
                      <a:cubicBezTo>
                        <a:pt x="584" y="1006"/>
                        <a:pt x="507" y="1031"/>
                        <a:pt x="474" y="1093"/>
                      </a:cubicBezTo>
                      <a:cubicBezTo>
                        <a:pt x="21" y="1947"/>
                        <a:pt x="21" y="1947"/>
                        <a:pt x="21" y="1947"/>
                      </a:cubicBezTo>
                      <a:cubicBezTo>
                        <a:pt x="0" y="1987"/>
                        <a:pt x="2" y="2034"/>
                        <a:pt x="24" y="2072"/>
                      </a:cubicBezTo>
                      <a:cubicBezTo>
                        <a:pt x="490" y="2860"/>
                        <a:pt x="490" y="2860"/>
                        <a:pt x="490" y="2860"/>
                      </a:cubicBezTo>
                      <a:cubicBezTo>
                        <a:pt x="514" y="2901"/>
                        <a:pt x="556" y="2923"/>
                        <a:pt x="600" y="2923"/>
                      </a:cubicBezTo>
                      <a:cubicBezTo>
                        <a:pt x="622" y="2923"/>
                        <a:pt x="645" y="2918"/>
                        <a:pt x="665" y="2906"/>
                      </a:cubicBezTo>
                      <a:cubicBezTo>
                        <a:pt x="726" y="2870"/>
                        <a:pt x="746" y="2791"/>
                        <a:pt x="710" y="2730"/>
                      </a:cubicBezTo>
                      <a:cubicBezTo>
                        <a:pt x="338" y="2101"/>
                        <a:pt x="338" y="2101"/>
                        <a:pt x="338" y="2101"/>
                      </a:cubicBezTo>
                      <a:cubicBezTo>
                        <a:pt x="1590" y="2102"/>
                        <a:pt x="1590" y="2102"/>
                        <a:pt x="1590" y="2102"/>
                      </a:cubicBezTo>
                      <a:cubicBezTo>
                        <a:pt x="1590" y="2102"/>
                        <a:pt x="1590" y="2102"/>
                        <a:pt x="1591" y="2102"/>
                      </a:cubicBezTo>
                      <a:cubicBezTo>
                        <a:pt x="1866" y="2102"/>
                        <a:pt x="2119" y="1964"/>
                        <a:pt x="2268" y="1732"/>
                      </a:cubicBezTo>
                      <a:cubicBezTo>
                        <a:pt x="2440" y="1463"/>
                        <a:pt x="2437" y="1117"/>
                        <a:pt x="2259" y="852"/>
                      </a:cubicBezTo>
                      <a:cubicBezTo>
                        <a:pt x="1690" y="0"/>
                        <a:pt x="1690" y="0"/>
                        <a:pt x="1690" y="0"/>
                      </a:cubicBezTo>
                      <a:lnTo>
                        <a:pt x="1477" y="14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1219170" rtl="0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77" name="Freeform 9">
                  <a:extLst>
                    <a:ext uri="{FF2B5EF4-FFF2-40B4-BE49-F238E27FC236}">
                      <a16:creationId xmlns:a16="http://schemas.microsoft.com/office/drawing/2014/main" id="{EFB20772-DF2A-4E15-9F01-CA79BB108E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632312" y="6794395"/>
                  <a:ext cx="156163" cy="193807"/>
                </a:xfrm>
                <a:custGeom>
                  <a:avLst/>
                  <a:gdLst>
                    <a:gd name="T0" fmla="*/ 132 w 2041"/>
                    <a:gd name="T1" fmla="*/ 278 h 2534"/>
                    <a:gd name="T2" fmla="*/ 864 w 2041"/>
                    <a:gd name="T3" fmla="*/ 263 h 2534"/>
                    <a:gd name="T4" fmla="*/ 258 w 2041"/>
                    <a:gd name="T5" fmla="*/ 1335 h 2534"/>
                    <a:gd name="T6" fmla="*/ 248 w 2041"/>
                    <a:gd name="T7" fmla="*/ 2107 h 2534"/>
                    <a:gd name="T8" fmla="*/ 958 w 2041"/>
                    <a:gd name="T9" fmla="*/ 2534 h 2534"/>
                    <a:gd name="T10" fmla="*/ 1020 w 2041"/>
                    <a:gd name="T11" fmla="*/ 2532 h 2534"/>
                    <a:gd name="T12" fmla="*/ 2041 w 2041"/>
                    <a:gd name="T13" fmla="*/ 2453 h 2534"/>
                    <a:gd name="T14" fmla="*/ 2021 w 2041"/>
                    <a:gd name="T15" fmla="*/ 2198 h 2534"/>
                    <a:gd name="T16" fmla="*/ 1000 w 2041"/>
                    <a:gd name="T17" fmla="*/ 2276 h 2534"/>
                    <a:gd name="T18" fmla="*/ 474 w 2041"/>
                    <a:gd name="T19" fmla="*/ 1987 h 2534"/>
                    <a:gd name="T20" fmla="*/ 481 w 2041"/>
                    <a:gd name="T21" fmla="*/ 1461 h 2534"/>
                    <a:gd name="T22" fmla="*/ 1073 w 2041"/>
                    <a:gd name="T23" fmla="*/ 413 h 2534"/>
                    <a:gd name="T24" fmla="*/ 1459 w 2041"/>
                    <a:gd name="T25" fmla="*/ 1013 h 2534"/>
                    <a:gd name="T26" fmla="*/ 1567 w 2041"/>
                    <a:gd name="T27" fmla="*/ 1072 h 2534"/>
                    <a:gd name="T28" fmla="*/ 1636 w 2041"/>
                    <a:gd name="T29" fmla="*/ 1052 h 2534"/>
                    <a:gd name="T30" fmla="*/ 1675 w 2041"/>
                    <a:gd name="T31" fmla="*/ 875 h 2534"/>
                    <a:gd name="T32" fmla="*/ 1152 w 2041"/>
                    <a:gd name="T33" fmla="*/ 61 h 2534"/>
                    <a:gd name="T34" fmla="*/ 1042 w 2041"/>
                    <a:gd name="T35" fmla="*/ 3 h 2534"/>
                    <a:gd name="T36" fmla="*/ 126 w 2041"/>
                    <a:gd name="T37" fmla="*/ 22 h 2534"/>
                    <a:gd name="T38" fmla="*/ 1 w 2041"/>
                    <a:gd name="T39" fmla="*/ 152 h 2534"/>
                    <a:gd name="T40" fmla="*/ 132 w 2041"/>
                    <a:gd name="T41" fmla="*/ 278 h 25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041" h="2534">
                      <a:moveTo>
                        <a:pt x="132" y="278"/>
                      </a:moveTo>
                      <a:cubicBezTo>
                        <a:pt x="864" y="263"/>
                        <a:pt x="864" y="263"/>
                        <a:pt x="864" y="263"/>
                      </a:cubicBezTo>
                      <a:cubicBezTo>
                        <a:pt x="258" y="1335"/>
                        <a:pt x="258" y="1335"/>
                        <a:pt x="258" y="1335"/>
                      </a:cubicBezTo>
                      <a:cubicBezTo>
                        <a:pt x="123" y="1575"/>
                        <a:pt x="119" y="1864"/>
                        <a:pt x="248" y="2107"/>
                      </a:cubicBezTo>
                      <a:cubicBezTo>
                        <a:pt x="388" y="2371"/>
                        <a:pt x="662" y="2534"/>
                        <a:pt x="958" y="2534"/>
                      </a:cubicBezTo>
                      <a:cubicBezTo>
                        <a:pt x="978" y="2534"/>
                        <a:pt x="999" y="2533"/>
                        <a:pt x="1020" y="2532"/>
                      </a:cubicBezTo>
                      <a:cubicBezTo>
                        <a:pt x="2041" y="2453"/>
                        <a:pt x="2041" y="2453"/>
                        <a:pt x="2041" y="2453"/>
                      </a:cubicBezTo>
                      <a:cubicBezTo>
                        <a:pt x="2021" y="2198"/>
                        <a:pt x="2021" y="2198"/>
                        <a:pt x="2021" y="2198"/>
                      </a:cubicBezTo>
                      <a:cubicBezTo>
                        <a:pt x="1000" y="2276"/>
                        <a:pt x="1000" y="2276"/>
                        <a:pt x="1000" y="2276"/>
                      </a:cubicBezTo>
                      <a:cubicBezTo>
                        <a:pt x="783" y="2293"/>
                        <a:pt x="576" y="2179"/>
                        <a:pt x="474" y="1987"/>
                      </a:cubicBezTo>
                      <a:cubicBezTo>
                        <a:pt x="386" y="1821"/>
                        <a:pt x="389" y="1625"/>
                        <a:pt x="481" y="1461"/>
                      </a:cubicBezTo>
                      <a:cubicBezTo>
                        <a:pt x="1073" y="413"/>
                        <a:pt x="1073" y="413"/>
                        <a:pt x="1073" y="413"/>
                      </a:cubicBezTo>
                      <a:cubicBezTo>
                        <a:pt x="1459" y="1013"/>
                        <a:pt x="1459" y="1013"/>
                        <a:pt x="1459" y="1013"/>
                      </a:cubicBezTo>
                      <a:cubicBezTo>
                        <a:pt x="1483" y="1051"/>
                        <a:pt x="1525" y="1072"/>
                        <a:pt x="1567" y="1072"/>
                      </a:cubicBezTo>
                      <a:cubicBezTo>
                        <a:pt x="1591" y="1072"/>
                        <a:pt x="1615" y="1065"/>
                        <a:pt x="1636" y="1052"/>
                      </a:cubicBezTo>
                      <a:cubicBezTo>
                        <a:pt x="1695" y="1013"/>
                        <a:pt x="1713" y="934"/>
                        <a:pt x="1675" y="875"/>
                      </a:cubicBezTo>
                      <a:cubicBezTo>
                        <a:pt x="1152" y="61"/>
                        <a:pt x="1152" y="61"/>
                        <a:pt x="1152" y="61"/>
                      </a:cubicBezTo>
                      <a:cubicBezTo>
                        <a:pt x="1128" y="24"/>
                        <a:pt x="1084" y="0"/>
                        <a:pt x="1042" y="3"/>
                      </a:cubicBezTo>
                      <a:cubicBezTo>
                        <a:pt x="126" y="22"/>
                        <a:pt x="126" y="22"/>
                        <a:pt x="126" y="22"/>
                      </a:cubicBezTo>
                      <a:cubicBezTo>
                        <a:pt x="56" y="23"/>
                        <a:pt x="0" y="82"/>
                        <a:pt x="1" y="152"/>
                      </a:cubicBezTo>
                      <a:cubicBezTo>
                        <a:pt x="3" y="223"/>
                        <a:pt x="60" y="277"/>
                        <a:pt x="132" y="278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21920" tIns="60960" rIns="121920" bIns="6096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1219170" rtl="0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2E63D6E-D0A2-4253-BC3C-1448CC643BE3}"/>
                </a:ext>
              </a:extLst>
            </p:cNvPr>
            <p:cNvSpPr txBox="1"/>
            <p:nvPr/>
          </p:nvSpPr>
          <p:spPr>
            <a:xfrm>
              <a:off x="431800" y="558752"/>
              <a:ext cx="8897837" cy="276977"/>
            </a:xfrm>
            <a:prstGeom prst="roundRect">
              <a:avLst/>
            </a:prstGeom>
            <a:solidFill>
              <a:schemeClr val="tx2"/>
            </a:solidFill>
          </p:spPr>
          <p:txBody>
            <a:bodyPr wrap="square" lIns="48000" tIns="48000" rIns="48000" bIns="48000" rtlCol="0">
              <a:noAutofit/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67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1) Please mark which business model you are exploring and require funding for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40CCE3E-0D85-4C50-B83B-EE82C3FAF0BC}"/>
                </a:ext>
              </a:extLst>
            </p:cNvPr>
            <p:cNvSpPr txBox="1"/>
            <p:nvPr/>
          </p:nvSpPr>
          <p:spPr>
            <a:xfrm>
              <a:off x="674347" y="3010577"/>
              <a:ext cx="2304060" cy="240000"/>
            </a:xfrm>
            <a:prstGeom prst="rect">
              <a:avLst/>
            </a:prstGeom>
            <a:noFill/>
          </p:spPr>
          <p:txBody>
            <a:bodyPr wrap="square" lIns="48000" tIns="48000" rIns="48000" bIns="48000" rtlCol="0">
              <a:noAutofit/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6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Fixed investments/ Equipment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C4DF14EB-635B-4865-8197-BE22C195C2F8}"/>
                </a:ext>
              </a:extLst>
            </p:cNvPr>
            <p:cNvSpPr txBox="1"/>
            <p:nvPr/>
          </p:nvSpPr>
          <p:spPr>
            <a:xfrm>
              <a:off x="674347" y="3278935"/>
              <a:ext cx="2304060" cy="240000"/>
            </a:xfrm>
            <a:prstGeom prst="rect">
              <a:avLst/>
            </a:prstGeom>
            <a:noFill/>
          </p:spPr>
          <p:txBody>
            <a:bodyPr wrap="square" lIns="48000" tIns="48000" rIns="48000" bIns="48000" rtlCol="0">
              <a:noAutofit/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6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Inventory and working capital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9FCF9EF-7D92-4C86-B11B-A2FBEFB66BA5}"/>
                </a:ext>
              </a:extLst>
            </p:cNvPr>
            <p:cNvSpPr txBox="1"/>
            <p:nvPr/>
          </p:nvSpPr>
          <p:spPr>
            <a:xfrm>
              <a:off x="431800" y="4453554"/>
              <a:ext cx="8897837" cy="276977"/>
            </a:xfrm>
            <a:prstGeom prst="roundRect">
              <a:avLst/>
            </a:prstGeom>
            <a:solidFill>
              <a:schemeClr val="tx2"/>
            </a:solidFill>
          </p:spPr>
          <p:txBody>
            <a:bodyPr wrap="square" lIns="48000" tIns="48000" rIns="48000" bIns="48000" rtlCol="0">
              <a:noAutofit/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67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3) Which funding instrument would be appropriate for your cause?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FC6B00BE-63CA-4E09-A7C4-B7C583A00882}"/>
                </a:ext>
              </a:extLst>
            </p:cNvPr>
            <p:cNvSpPr txBox="1"/>
            <p:nvPr/>
          </p:nvSpPr>
          <p:spPr>
            <a:xfrm>
              <a:off x="431800" y="5372844"/>
              <a:ext cx="8897837" cy="276977"/>
            </a:xfrm>
            <a:prstGeom prst="roundRect">
              <a:avLst/>
            </a:prstGeom>
            <a:solidFill>
              <a:schemeClr val="tx2"/>
            </a:solidFill>
          </p:spPr>
          <p:txBody>
            <a:bodyPr wrap="square" lIns="48000" tIns="48000" rIns="48000" bIns="48000" rtlCol="0">
              <a:noAutofit/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67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4) Which funding partner would you approach?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7C72B6D4-9548-4F95-B996-9ECAB71AB7EF}"/>
                </a:ext>
              </a:extLst>
            </p:cNvPr>
            <p:cNvSpPr txBox="1"/>
            <p:nvPr/>
          </p:nvSpPr>
          <p:spPr>
            <a:xfrm>
              <a:off x="3572883" y="3010577"/>
              <a:ext cx="1920000" cy="240000"/>
            </a:xfrm>
            <a:prstGeom prst="rect">
              <a:avLst/>
            </a:prstGeom>
            <a:noFill/>
          </p:spPr>
          <p:txBody>
            <a:bodyPr wrap="square" lIns="48000" tIns="48000" rIns="48000" bIns="48000" rtlCol="0">
              <a:noAutofit/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6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No additional investment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4437869-C579-48C9-8412-CE3D15704C1B}"/>
                </a:ext>
              </a:extLst>
            </p:cNvPr>
            <p:cNvSpPr txBox="1"/>
            <p:nvPr/>
          </p:nvSpPr>
          <p:spPr>
            <a:xfrm>
              <a:off x="3572883" y="3278935"/>
              <a:ext cx="1920000" cy="240000"/>
            </a:xfrm>
            <a:prstGeom prst="rect">
              <a:avLst/>
            </a:prstGeom>
            <a:noFill/>
          </p:spPr>
          <p:txBody>
            <a:bodyPr wrap="square" lIns="48000" tIns="48000" rIns="48000" bIns="48000" rtlCol="0">
              <a:noAutofit/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6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&lt; €50.000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DAA4C17A-E3D1-4081-B852-D606FAF34475}"/>
                </a:ext>
              </a:extLst>
            </p:cNvPr>
            <p:cNvSpPr txBox="1"/>
            <p:nvPr/>
          </p:nvSpPr>
          <p:spPr>
            <a:xfrm>
              <a:off x="3572883" y="3547292"/>
              <a:ext cx="1920000" cy="240000"/>
            </a:xfrm>
            <a:prstGeom prst="rect">
              <a:avLst/>
            </a:prstGeom>
            <a:noFill/>
          </p:spPr>
          <p:txBody>
            <a:bodyPr wrap="square" lIns="48000" tIns="48000" rIns="48000" bIns="48000" rtlCol="0">
              <a:noAutofit/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6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€50.000 – 99.999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E0B47223-2249-4DCC-B21C-AB121C8BAF34}"/>
                </a:ext>
              </a:extLst>
            </p:cNvPr>
            <p:cNvSpPr txBox="1"/>
            <p:nvPr/>
          </p:nvSpPr>
          <p:spPr>
            <a:xfrm>
              <a:off x="3572883" y="3815651"/>
              <a:ext cx="1920000" cy="240000"/>
            </a:xfrm>
            <a:prstGeom prst="rect">
              <a:avLst/>
            </a:prstGeom>
            <a:noFill/>
          </p:spPr>
          <p:txBody>
            <a:bodyPr wrap="square" lIns="48000" tIns="48000" rIns="48000" bIns="48000" rtlCol="0">
              <a:noAutofit/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6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€100.000 – 249.999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FE9D36C-8478-4DE8-8510-6AF1414EF4AD}"/>
                </a:ext>
              </a:extLst>
            </p:cNvPr>
            <p:cNvSpPr txBox="1"/>
            <p:nvPr/>
          </p:nvSpPr>
          <p:spPr>
            <a:xfrm>
              <a:off x="3572883" y="4066117"/>
              <a:ext cx="1920000" cy="240000"/>
            </a:xfrm>
            <a:prstGeom prst="rect">
              <a:avLst/>
            </a:prstGeom>
            <a:noFill/>
          </p:spPr>
          <p:txBody>
            <a:bodyPr wrap="square" lIns="48000" tIns="48000" rIns="48000" bIns="48000" rtlCol="0">
              <a:noAutofit/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6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€250.000 – 499.999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491319F-32A0-4059-B37A-8DF085128F4A}"/>
                </a:ext>
              </a:extLst>
            </p:cNvPr>
            <p:cNvSpPr txBox="1"/>
            <p:nvPr/>
          </p:nvSpPr>
          <p:spPr>
            <a:xfrm>
              <a:off x="5717117" y="3010577"/>
              <a:ext cx="1920000" cy="240000"/>
            </a:xfrm>
            <a:prstGeom prst="rect">
              <a:avLst/>
            </a:prstGeom>
            <a:noFill/>
          </p:spPr>
          <p:txBody>
            <a:bodyPr wrap="square" lIns="48000" tIns="48000" rIns="48000" bIns="48000" rtlCol="0">
              <a:noAutofit/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6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€500.000 – 999.999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3C713F3-7869-48AF-B0DA-0372BAACBE41}"/>
                </a:ext>
              </a:extLst>
            </p:cNvPr>
            <p:cNvSpPr txBox="1"/>
            <p:nvPr/>
          </p:nvSpPr>
          <p:spPr>
            <a:xfrm>
              <a:off x="5717117" y="3278935"/>
              <a:ext cx="1920000" cy="240000"/>
            </a:xfrm>
            <a:prstGeom prst="rect">
              <a:avLst/>
            </a:prstGeom>
            <a:noFill/>
          </p:spPr>
          <p:txBody>
            <a:bodyPr wrap="square" lIns="48000" tIns="48000" rIns="48000" bIns="48000" rtlCol="0">
              <a:noAutofit/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6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&gt;€1.000.000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6884B0F0-9E17-4E8F-9EBC-9F767A69FD58}"/>
                </a:ext>
              </a:extLst>
            </p:cNvPr>
            <p:cNvSpPr txBox="1"/>
            <p:nvPr/>
          </p:nvSpPr>
          <p:spPr>
            <a:xfrm>
              <a:off x="7699091" y="2529355"/>
              <a:ext cx="1648635" cy="365293"/>
            </a:xfrm>
            <a:prstGeom prst="roundRect">
              <a:avLst/>
            </a:prstGeom>
            <a:noFill/>
          </p:spPr>
          <p:txBody>
            <a:bodyPr wrap="square" lIns="48000" tIns="48000" rIns="0" bIns="48000" rtlCol="0">
              <a:noAutofit/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6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What share would need to be financed externally?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B38F2CDC-550B-426B-A773-37AC13939484}"/>
                </a:ext>
              </a:extLst>
            </p:cNvPr>
            <p:cNvSpPr txBox="1"/>
            <p:nvPr/>
          </p:nvSpPr>
          <p:spPr>
            <a:xfrm>
              <a:off x="3519420" y="2529355"/>
              <a:ext cx="3887219" cy="427501"/>
            </a:xfrm>
            <a:prstGeom prst="roundRect">
              <a:avLst/>
            </a:prstGeom>
            <a:noFill/>
          </p:spPr>
          <p:txBody>
            <a:bodyPr wrap="square" lIns="48000" tIns="48000" rIns="0" bIns="48000" rtlCol="0">
              <a:noAutofit/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67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What amount of money you need?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2D564EB9-3EF0-4BA9-AA38-E5468DA7B77B}"/>
                </a:ext>
              </a:extLst>
            </p:cNvPr>
            <p:cNvSpPr txBox="1"/>
            <p:nvPr/>
          </p:nvSpPr>
          <p:spPr>
            <a:xfrm>
              <a:off x="664726" y="2529355"/>
              <a:ext cx="2463489" cy="417328"/>
            </a:xfrm>
            <a:prstGeom prst="roundRect">
              <a:avLst/>
            </a:prstGeom>
            <a:noFill/>
          </p:spPr>
          <p:txBody>
            <a:bodyPr wrap="square" lIns="48000" tIns="48000" rIns="0" bIns="48000" rtlCol="0">
              <a:noAutofit/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67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What type of investments will be required? 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BC474293-F31E-4B70-A3E5-2FBFAB5796D0}"/>
                </a:ext>
              </a:extLst>
            </p:cNvPr>
            <p:cNvSpPr txBox="1"/>
            <p:nvPr/>
          </p:nvSpPr>
          <p:spPr>
            <a:xfrm>
              <a:off x="7475261" y="2529861"/>
              <a:ext cx="240000" cy="384000"/>
            </a:xfrm>
            <a:prstGeom prst="roundRect">
              <a:avLst/>
            </a:prstGeom>
            <a:solidFill>
              <a:schemeClr val="tx2"/>
            </a:solidFill>
          </p:spPr>
          <p:txBody>
            <a:bodyPr wrap="square" lIns="48000" tIns="48000" rIns="0" bIns="48000" rtlCol="0" anchor="ctr">
              <a:noAutofit/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67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94B38829-3A2B-4F2B-AE2A-60A4B4A4084A}"/>
                </a:ext>
              </a:extLst>
            </p:cNvPr>
            <p:cNvSpPr txBox="1"/>
            <p:nvPr/>
          </p:nvSpPr>
          <p:spPr>
            <a:xfrm>
              <a:off x="3292248" y="2529861"/>
              <a:ext cx="240000" cy="384000"/>
            </a:xfrm>
            <a:prstGeom prst="roundRect">
              <a:avLst/>
            </a:prstGeom>
            <a:solidFill>
              <a:schemeClr val="tx2"/>
            </a:solidFill>
          </p:spPr>
          <p:txBody>
            <a:bodyPr wrap="square" lIns="48000" tIns="48000" rIns="0" bIns="48000" rtlCol="0" anchor="ctr">
              <a:noAutofit/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67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B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D07BFA23-9632-4F8F-90A3-B3D5DEF52EE5}"/>
                </a:ext>
              </a:extLst>
            </p:cNvPr>
            <p:cNvSpPr txBox="1"/>
            <p:nvPr/>
          </p:nvSpPr>
          <p:spPr>
            <a:xfrm>
              <a:off x="440896" y="2529861"/>
              <a:ext cx="240000" cy="384000"/>
            </a:xfrm>
            <a:prstGeom prst="roundRect">
              <a:avLst/>
            </a:prstGeom>
            <a:solidFill>
              <a:schemeClr val="tx2"/>
            </a:solidFill>
          </p:spPr>
          <p:txBody>
            <a:bodyPr wrap="square" lIns="48000" tIns="48000" rIns="0" bIns="48000" rtlCol="0" anchor="ctr">
              <a:noAutofit/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67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A</a:t>
              </a:r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261A1958-19D9-4203-A1C0-A4E723906052}"/>
                </a:ext>
              </a:extLst>
            </p:cNvPr>
            <p:cNvCxnSpPr/>
            <p:nvPr/>
          </p:nvCxnSpPr>
          <p:spPr>
            <a:xfrm>
              <a:off x="3412248" y="2934181"/>
              <a:ext cx="0" cy="1296000"/>
            </a:xfrm>
            <a:prstGeom prst="line">
              <a:avLst/>
            </a:prstGeom>
            <a:ln w="6350">
              <a:solidFill>
                <a:schemeClr val="tx2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821A2D77-B695-4359-850D-FA84C3EDF89C}"/>
                </a:ext>
              </a:extLst>
            </p:cNvPr>
            <p:cNvCxnSpPr/>
            <p:nvPr/>
          </p:nvCxnSpPr>
          <p:spPr>
            <a:xfrm>
              <a:off x="7601511" y="2934181"/>
              <a:ext cx="0" cy="1296000"/>
            </a:xfrm>
            <a:prstGeom prst="line">
              <a:avLst/>
            </a:prstGeom>
            <a:ln w="6350">
              <a:solidFill>
                <a:schemeClr val="tx2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8F012196-77B4-40C8-8E83-3B1B981D57F6}"/>
                </a:ext>
              </a:extLst>
            </p:cNvPr>
            <p:cNvCxnSpPr/>
            <p:nvPr/>
          </p:nvCxnSpPr>
          <p:spPr>
            <a:xfrm>
              <a:off x="8082907" y="3545227"/>
              <a:ext cx="720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46153DE9-A761-4B8D-9BF5-1D1A09FA6B5A}"/>
                </a:ext>
              </a:extLst>
            </p:cNvPr>
            <p:cNvSpPr txBox="1"/>
            <p:nvPr/>
          </p:nvSpPr>
          <p:spPr>
            <a:xfrm>
              <a:off x="8798450" y="3315485"/>
              <a:ext cx="503231" cy="331596"/>
            </a:xfrm>
            <a:prstGeom prst="rect">
              <a:avLst/>
            </a:prstGeom>
            <a:noFill/>
          </p:spPr>
          <p:txBody>
            <a:bodyPr wrap="square" lIns="48000" tIns="48000" rIns="48000" bIns="48000" rtlCol="0">
              <a:noAutofit/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6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%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F7D6A5EC-9733-4345-B5B3-7BAD882FED73}"/>
                </a:ext>
              </a:extLst>
            </p:cNvPr>
            <p:cNvSpPr txBox="1"/>
            <p:nvPr/>
          </p:nvSpPr>
          <p:spPr>
            <a:xfrm>
              <a:off x="674347" y="3547292"/>
              <a:ext cx="2458260" cy="240000"/>
            </a:xfrm>
            <a:prstGeom prst="rect">
              <a:avLst/>
            </a:prstGeom>
            <a:noFill/>
          </p:spPr>
          <p:txBody>
            <a:bodyPr wrap="square" lIns="48000" tIns="48000" rIns="48000" bIns="48000" rtlCol="0">
              <a:noAutofit/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6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Hiring and training of employees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29E54E7E-B65B-418F-932C-945C39BA64E4}"/>
                </a:ext>
              </a:extLst>
            </p:cNvPr>
            <p:cNvSpPr txBox="1"/>
            <p:nvPr/>
          </p:nvSpPr>
          <p:spPr>
            <a:xfrm>
              <a:off x="674347" y="3815651"/>
              <a:ext cx="2458260" cy="240000"/>
            </a:xfrm>
            <a:prstGeom prst="rect">
              <a:avLst/>
            </a:prstGeom>
            <a:noFill/>
          </p:spPr>
          <p:txBody>
            <a:bodyPr wrap="square" lIns="48000" tIns="48000" rIns="48000" bIns="48000" rtlCol="0">
              <a:noAutofit/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6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Research and development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A357DF6E-F780-4529-A382-9C6F879AB0D4}"/>
                </a:ext>
              </a:extLst>
            </p:cNvPr>
            <p:cNvSpPr txBox="1"/>
            <p:nvPr/>
          </p:nvSpPr>
          <p:spPr>
            <a:xfrm>
              <a:off x="674347" y="4087989"/>
              <a:ext cx="2458260" cy="240000"/>
            </a:xfrm>
            <a:prstGeom prst="rect">
              <a:avLst/>
            </a:prstGeom>
            <a:noFill/>
          </p:spPr>
          <p:txBody>
            <a:bodyPr wrap="square" lIns="48000" tIns="48000" rIns="48000" bIns="48000" rtlCol="0">
              <a:noAutofit/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6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Other: </a:t>
              </a:r>
            </a:p>
          </p:txBody>
        </p: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88E81CE2-33FA-499E-A9F6-5CFB86EAF6AB}"/>
                </a:ext>
              </a:extLst>
            </p:cNvPr>
            <p:cNvCxnSpPr/>
            <p:nvPr/>
          </p:nvCxnSpPr>
          <p:spPr>
            <a:xfrm>
              <a:off x="1203796" y="4306117"/>
              <a:ext cx="1776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7CB5780B-DE17-4E5A-8B2A-B7B58C6C1B7B}"/>
                </a:ext>
              </a:extLst>
            </p:cNvPr>
            <p:cNvSpPr txBox="1"/>
            <p:nvPr/>
          </p:nvSpPr>
          <p:spPr>
            <a:xfrm>
              <a:off x="440896" y="2326996"/>
              <a:ext cx="8897837" cy="240480"/>
            </a:xfrm>
            <a:prstGeom prst="roundRect">
              <a:avLst/>
            </a:prstGeom>
            <a:solidFill>
              <a:schemeClr val="tx2"/>
            </a:solidFill>
          </p:spPr>
          <p:txBody>
            <a:bodyPr wrap="square" lIns="48000" tIns="48000" rIns="48000" bIns="48000" rtlCol="0">
              <a:noAutofit/>
            </a:bodyPr>
            <a:lstStyle/>
            <a:p>
              <a:pPr marL="0" marR="0" lvl="0" indent="0" algn="l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67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eorgia" panose="02040502050405020303" pitchFamily="18" charset="0"/>
                  <a:ea typeface="+mn-ea"/>
                  <a:cs typeface="+mn-cs"/>
                </a:rPr>
                <a:t>2) Based on the business case calculations you did, what are the funding requirements? </a:t>
              </a:r>
            </a:p>
          </p:txBody>
        </p:sp>
        <p:sp>
          <p:nvSpPr>
            <p:cNvPr id="115" name="Rectangle: Rounded Corners 131">
              <a:extLst>
                <a:ext uri="{FF2B5EF4-FFF2-40B4-BE49-F238E27FC236}">
                  <a16:creationId xmlns:a16="http://schemas.microsoft.com/office/drawing/2014/main" id="{6F42DACE-DD7C-4CA2-B0EA-0B37489E5151}"/>
                </a:ext>
              </a:extLst>
            </p:cNvPr>
            <p:cNvSpPr/>
            <p:nvPr/>
          </p:nvSpPr>
          <p:spPr>
            <a:xfrm>
              <a:off x="3776133" y="1244600"/>
              <a:ext cx="1656000" cy="240000"/>
            </a:xfrm>
            <a:prstGeom prst="rect">
              <a:avLst/>
            </a:prstGeom>
            <a:solidFill>
              <a:schemeClr val="accent6"/>
            </a:solidFill>
            <a:ln w="12700" cap="flat" cmpd="sng" algn="ctr">
              <a:solidFill>
                <a:schemeClr val="accent6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6000" tIns="48000" rIns="96000" bIns="48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67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Upgrade</a:t>
              </a:r>
            </a:p>
          </p:txBody>
        </p:sp>
        <p:sp>
          <p:nvSpPr>
            <p:cNvPr id="124" name="Rectangle: Rounded Corners 131">
              <a:extLst>
                <a:ext uri="{FF2B5EF4-FFF2-40B4-BE49-F238E27FC236}">
                  <a16:creationId xmlns:a16="http://schemas.microsoft.com/office/drawing/2014/main" id="{04D51923-8384-4170-9CDD-DB8876FEF770}"/>
                </a:ext>
              </a:extLst>
            </p:cNvPr>
            <p:cNvSpPr/>
            <p:nvPr/>
          </p:nvSpPr>
          <p:spPr>
            <a:xfrm>
              <a:off x="6898217" y="1871133"/>
              <a:ext cx="1656000" cy="240000"/>
            </a:xfrm>
            <a:prstGeom prst="rect">
              <a:avLst/>
            </a:prstGeom>
            <a:solidFill>
              <a:schemeClr val="accent3"/>
            </a:solidFill>
            <a:ln w="12700" cap="flat" cmpd="sng" algn="ctr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6000" tIns="48000" rIns="96000" bIns="48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67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Perfomance</a:t>
              </a:r>
              <a:r>
                <a:rPr kumimoji="0" lang="en-GB" sz="1067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 panose="02040502050405020303" pitchFamily="18" charset="0"/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 as a Service</a:t>
              </a:r>
            </a:p>
          </p:txBody>
        </p:sp>
      </p:grpSp>
      <p:sp>
        <p:nvSpPr>
          <p:cNvPr id="128" name="Textplatzhalter 21">
            <a:extLst>
              <a:ext uri="{FF2B5EF4-FFF2-40B4-BE49-F238E27FC236}">
                <a16:creationId xmlns:a16="http://schemas.microsoft.com/office/drawing/2014/main" id="{C0F5C47F-0A6F-41E9-9144-B55CB0D1ED2B}"/>
              </a:ext>
            </a:extLst>
          </p:cNvPr>
          <p:cNvSpPr>
            <a:spLocks noGrp="1"/>
          </p:cNvSpPr>
          <p:nvPr>
            <p:custDataLst>
              <p:tags r:id="rId21"/>
            </p:custDataLst>
          </p:nvPr>
        </p:nvSpPr>
        <p:spPr bwMode="auto">
          <a:xfrm>
            <a:off x="5516563" y="1911350"/>
            <a:ext cx="160338" cy="160338"/>
          </a:xfrm>
          <a:prstGeom prst="rect">
            <a:avLst/>
          </a:prstGeom>
          <a:noFill/>
          <a:ln w="9525">
            <a:solidFill>
              <a:srgbClr val="80808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8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4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marL="36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2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2pPr>
            <a:lvl3pPr marL="54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3pPr>
            <a:lvl4pPr marL="72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4pPr>
            <a:lvl5pPr marL="2114550" indent="-28575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58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1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129" name="Textplatzhalter 21">
            <a:extLst>
              <a:ext uri="{FF2B5EF4-FFF2-40B4-BE49-F238E27FC236}">
                <a16:creationId xmlns:a16="http://schemas.microsoft.com/office/drawing/2014/main" id="{B3A44905-39E5-4918-8808-38233324CFCE}"/>
              </a:ext>
            </a:extLst>
          </p:cNvPr>
          <p:cNvSpPr>
            <a:spLocks noGrp="1"/>
          </p:cNvSpPr>
          <p:nvPr>
            <p:custDataLst>
              <p:tags r:id="rId22"/>
            </p:custDataLst>
          </p:nvPr>
        </p:nvSpPr>
        <p:spPr bwMode="auto">
          <a:xfrm>
            <a:off x="8658225" y="981075"/>
            <a:ext cx="160338" cy="160338"/>
          </a:xfrm>
          <a:prstGeom prst="rect">
            <a:avLst/>
          </a:prstGeom>
          <a:noFill/>
          <a:ln w="9525">
            <a:solidFill>
              <a:srgbClr val="80808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8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4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marL="36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2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2pPr>
            <a:lvl3pPr marL="54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3pPr>
            <a:lvl4pPr marL="72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4pPr>
            <a:lvl5pPr marL="2114550" indent="-28575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58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1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134" name="Textplatzhalter 21">
            <a:extLst>
              <a:ext uri="{FF2B5EF4-FFF2-40B4-BE49-F238E27FC236}">
                <a16:creationId xmlns:a16="http://schemas.microsoft.com/office/drawing/2014/main" id="{FD8751AF-22CC-44D5-8D7C-6096F8F117E3}"/>
              </a:ext>
            </a:extLst>
          </p:cNvPr>
          <p:cNvSpPr>
            <a:spLocks noGrp="1"/>
          </p:cNvSpPr>
          <p:nvPr>
            <p:custDataLst>
              <p:tags r:id="rId23"/>
            </p:custDataLst>
          </p:nvPr>
        </p:nvSpPr>
        <p:spPr bwMode="auto">
          <a:xfrm>
            <a:off x="8658225" y="1290638"/>
            <a:ext cx="160338" cy="160338"/>
          </a:xfrm>
          <a:prstGeom prst="rect">
            <a:avLst/>
          </a:prstGeom>
          <a:noFill/>
          <a:ln w="9525">
            <a:solidFill>
              <a:srgbClr val="80808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8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4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marL="36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2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2pPr>
            <a:lvl3pPr marL="54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3pPr>
            <a:lvl4pPr marL="72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4pPr>
            <a:lvl5pPr marL="2114550" indent="-28575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58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1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135" name="Textplatzhalter 21">
            <a:extLst>
              <a:ext uri="{FF2B5EF4-FFF2-40B4-BE49-F238E27FC236}">
                <a16:creationId xmlns:a16="http://schemas.microsoft.com/office/drawing/2014/main" id="{CB457E16-5870-4C9B-942F-CDCE6BE0E33D}"/>
              </a:ext>
            </a:extLst>
          </p:cNvPr>
          <p:cNvSpPr>
            <a:spLocks noGrp="1"/>
          </p:cNvSpPr>
          <p:nvPr>
            <p:custDataLst>
              <p:tags r:id="rId24"/>
            </p:custDataLst>
          </p:nvPr>
        </p:nvSpPr>
        <p:spPr bwMode="auto">
          <a:xfrm>
            <a:off x="8658225" y="1600200"/>
            <a:ext cx="160338" cy="160338"/>
          </a:xfrm>
          <a:prstGeom prst="rect">
            <a:avLst/>
          </a:prstGeom>
          <a:noFill/>
          <a:ln w="9525">
            <a:solidFill>
              <a:srgbClr val="80808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8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4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marL="36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2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2pPr>
            <a:lvl3pPr marL="54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3pPr>
            <a:lvl4pPr marL="72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4pPr>
            <a:lvl5pPr marL="2114550" indent="-28575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58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1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136" name="Textplatzhalter 21">
            <a:extLst>
              <a:ext uri="{FF2B5EF4-FFF2-40B4-BE49-F238E27FC236}">
                <a16:creationId xmlns:a16="http://schemas.microsoft.com/office/drawing/2014/main" id="{F0D9C07C-4E19-47CD-9C2A-7C0F5D75F063}"/>
              </a:ext>
            </a:extLst>
          </p:cNvPr>
          <p:cNvSpPr>
            <a:spLocks noGrp="1"/>
          </p:cNvSpPr>
          <p:nvPr>
            <p:custDataLst>
              <p:tags r:id="rId25"/>
            </p:custDataLst>
          </p:nvPr>
        </p:nvSpPr>
        <p:spPr bwMode="auto">
          <a:xfrm>
            <a:off x="8658225" y="1909763"/>
            <a:ext cx="160338" cy="160338"/>
          </a:xfrm>
          <a:prstGeom prst="rect">
            <a:avLst/>
          </a:prstGeom>
          <a:noFill/>
          <a:ln w="9525">
            <a:solidFill>
              <a:srgbClr val="80808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18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4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marL="36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2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2pPr>
            <a:lvl3pPr marL="54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3pPr>
            <a:lvl4pPr marL="720000" indent="-18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en-GB" sz="1100" b="0" i="0" kern="1200" noProof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4pPr>
            <a:lvl5pPr marL="2114550" indent="-28575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58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13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942E23-FEBB-417E-9DEF-2E72BA3B01A2}"/>
              </a:ext>
            </a:extLst>
          </p:cNvPr>
          <p:cNvSpPr/>
          <p:nvPr/>
        </p:nvSpPr>
        <p:spPr>
          <a:xfrm>
            <a:off x="11356624" y="6339456"/>
            <a:ext cx="835377" cy="538865"/>
          </a:xfrm>
          <a:prstGeom prst="rect">
            <a:avLst/>
          </a:prstGeom>
          <a:solidFill>
            <a:schemeClr val="bg2"/>
          </a:solidFill>
        </p:spPr>
        <p:txBody>
          <a:bodyPr rot="0" spcFirstLastPara="0" vertOverflow="overflow" horzOverflow="overflow" vert="horz" wrap="square" lIns="48000" tIns="60960" rIns="4800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1219170" rtl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0583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NKFQugcSAqB0BDeo.qcC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gN5IAA4RDmYdXoDWguYN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jMy_sAVQeKbFywytHhdo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f4v1xRQSZWeiVQjzbT82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H3M2VflRXiXbb_kj5rn7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.06tkY0RhKfGYjzdt0jk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x1Dj99tTiWSGddExugg8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iPkbQInTOSFN6C_UY.zq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rht9HLZTQaIDs5sPW7iF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wogPzsAQv.q3bIyiCIbF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bh1XP5uQ56BjbTYv7u0P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zGtFVUzSGKsWFG6AVbPF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u.QjEbuSsaEOUdcAftqd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NdexsoNRcWV8awfN8QdH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mhKD96DSaOFjfldwz2.U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TK38RGlTPSZyuCx1Xqk5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iPkbQInTOSFN6C_UY.zq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EhT0JAPS9OYOSFEVx4wH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dnB.dtcSV.zQCZwh.nRN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zGtFVUzSGKsWFG6AVbPF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7D6Hwn4Rrilv8yoHyEqd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IFeOtzoR_GXadsDM.OzY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.YNbiT7Q2CqSL_UqQsB1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2zPO3_CTZqmvmDtzHE4Y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r5XpIU6Qc2JowzZ_C_f1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8AnRLOQG6Jva5jIv3TY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BOX8It5TAi.q5U3wEG2M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3ES0wssT2.oZU2EFcC3s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3ES0wssT2.oZU2EFcC3s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BOX8It5TAi.q5U3wEG2M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BUVHTW3Sx2jgdgFT9Wv8w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p2hu64iTN2h1xyWJXOTd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haASdd2QMiw0hpaAwV7A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VtNy5G3QVmYIltM8dLcF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UWC2EMaQ7mParkOo4K27Q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1NyC8juRomQ1XfDqGyRb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2M5X1SRQReAV6Qj68q0W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ct4UYm.QMypmM332k_dC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zPy_CZvQlaifFq5YZN2O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aGPiny8S0SwLYHOkftjyg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4r5DkOwQ76fEGUpgLmEqQ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voFmrHlTk6wXuRSBHS84g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62LfAxzTXS0OjO6teRUG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7hpAzOqT.W3ztZ1gPWDDQ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rdsyddPQiSrO0YvXLigb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JuIY16sTny07wkiDQjiH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AfmqUFiRNe47Hkm9..8Z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X.xnVtmSQmUXycP4CR9M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jcJ0bGWS9SWnOK.ld031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jt0RKGSTJiNwsbWrlUwVQ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GIr3fzFS9C3KIIT56Ove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Sh.5BNeT2uhBqMi7ep6EA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7CaNTdGRqKEaHZQXU9Iq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bFbxC_SR8yko9So9mm84Q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LFv4f2uRb.8D3fPpuNzq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tra theme">
  <a:themeElements>
    <a:clrScheme name="Benutzerdefiniert 6">
      <a:dk1>
        <a:srgbClr val="000000"/>
      </a:dk1>
      <a:lt1>
        <a:srgbClr val="FFFFFF"/>
      </a:lt1>
      <a:dk2>
        <a:srgbClr val="D7D8D6"/>
      </a:dk2>
      <a:lt2>
        <a:srgbClr val="FFFFFF"/>
      </a:lt2>
      <a:accent1>
        <a:srgbClr val="367ABA"/>
      </a:accent1>
      <a:accent2>
        <a:srgbClr val="008549"/>
      </a:accent2>
      <a:accent3>
        <a:srgbClr val="E8114B"/>
      </a:accent3>
      <a:accent4>
        <a:srgbClr val="FBD1DC"/>
      </a:accent4>
      <a:accent5>
        <a:srgbClr val="FFE000"/>
      </a:accent5>
      <a:accent6>
        <a:srgbClr val="75CFEB"/>
      </a:accent6>
      <a:hlink>
        <a:srgbClr val="73C92D"/>
      </a:hlink>
      <a:folHlink>
        <a:srgbClr val="FE8127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</a:spPr>
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l">
          <a:defRPr sz="900" dirty="0" smtClean="0">
            <a:latin typeface="+mj-lt"/>
            <a:ea typeface="Calibri" panose="020F0502020204030204" pitchFamily="34" charset="0"/>
            <a:cs typeface="Times New Roman" panose="02020603050405020304" pitchFamily="18" charset="0"/>
          </a:defRPr>
        </a:defPPr>
      </a:lstStyle>
    </a:spDef>
    <a:lnDef>
      <a:spPr>
        <a:ln w="635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noAutofit/>
      </a:bodyPr>
      <a:lstStyle>
        <a:defPPr algn="l">
          <a:defRPr sz="800" b="0" i="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itra theme" id="{C0F806E8-29BF-461A-B4DD-9ED749C5AD91}" vid="{9E2C37BE-46E4-44E1-9220-CADF83A8BE07}"/>
    </a:ext>
  </a:extLst>
</a:theme>
</file>

<file path=ppt/theme/theme3.xml><?xml version="1.0" encoding="utf-8"?>
<a:theme xmlns:a="http://schemas.openxmlformats.org/drawingml/2006/main" name="Sitra_May 2018">
  <a:themeElements>
    <a:clrScheme name="Benutzerdefiniert 6">
      <a:dk1>
        <a:srgbClr val="000000"/>
      </a:dk1>
      <a:lt1>
        <a:srgbClr val="FFFFFF"/>
      </a:lt1>
      <a:dk2>
        <a:srgbClr val="D7D8D6"/>
      </a:dk2>
      <a:lt2>
        <a:srgbClr val="FFFFFF"/>
      </a:lt2>
      <a:accent1>
        <a:srgbClr val="367ABA"/>
      </a:accent1>
      <a:accent2>
        <a:srgbClr val="008549"/>
      </a:accent2>
      <a:accent3>
        <a:srgbClr val="E8114B"/>
      </a:accent3>
      <a:accent4>
        <a:srgbClr val="FBD1DC"/>
      </a:accent4>
      <a:accent5>
        <a:srgbClr val="FFE000"/>
      </a:accent5>
      <a:accent6>
        <a:srgbClr val="75CFEB"/>
      </a:accent6>
      <a:hlink>
        <a:srgbClr val="73C92D"/>
      </a:hlink>
      <a:folHlink>
        <a:srgbClr val="FE8127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</a:spPr>
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l">
          <a:defRPr sz="900" dirty="0" smtClean="0">
            <a:latin typeface="+mj-lt"/>
            <a:ea typeface="Calibri" panose="020F0502020204030204" pitchFamily="34" charset="0"/>
            <a:cs typeface="Times New Roman" panose="02020603050405020304" pitchFamily="18" charset="0"/>
          </a:defRPr>
        </a:defPPr>
      </a:lstStyle>
    </a:spDef>
    <a:lnDef>
      <a:spPr>
        <a:ln w="635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noAutofit/>
      </a:bodyPr>
      <a:lstStyle>
        <a:defPPr algn="l">
          <a:defRPr sz="800" b="0" i="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itra_May 2018" id="{42754F19-659D-4CF7-B650-4B51BA7826DB}" vid="{FF3A60B8-9121-42A2-8E26-7B7947BB2DA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7B3F0D7619E374C813C42EDF56956BB" ma:contentTypeVersion="12" ma:contentTypeDescription="Luo uusi asiakirja." ma:contentTypeScope="" ma:versionID="40f876a39a506c238ad4cab9614f6c6f">
  <xsd:schema xmlns:xsd="http://www.w3.org/2001/XMLSchema" xmlns:xs="http://www.w3.org/2001/XMLSchema" xmlns:p="http://schemas.microsoft.com/office/2006/metadata/properties" xmlns:ns2="54b26aad-a0f2-4e8e-9033-8cb316f00d3c" xmlns:ns3="86180d94-988f-4b84-ac13-063f09c9db95" targetNamespace="http://schemas.microsoft.com/office/2006/metadata/properties" ma:root="true" ma:fieldsID="68241eca2701d1e2c7c068d8f97ac532" ns2:_="" ns3:_="">
    <xsd:import namespace="54b26aad-a0f2-4e8e-9033-8cb316f00d3c"/>
    <xsd:import namespace="86180d94-988f-4b84-ac13-063f09c9db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26aad-a0f2-4e8e-9033-8cb316f00d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80d94-988f-4b84-ac13-063f09c9db9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5F61698-263C-4036-AA68-03AE6AF070F4}"/>
</file>

<file path=customXml/itemProps2.xml><?xml version="1.0" encoding="utf-8"?>
<ds:datastoreItem xmlns:ds="http://schemas.openxmlformats.org/officeDocument/2006/customXml" ds:itemID="{7EDF8ACB-B0DA-48FF-B319-E799F9BAD9A6}"/>
</file>

<file path=customXml/itemProps3.xml><?xml version="1.0" encoding="utf-8"?>
<ds:datastoreItem xmlns:ds="http://schemas.openxmlformats.org/officeDocument/2006/customXml" ds:itemID="{7CE9F005-F578-4E1C-BBD0-35BEF5BE5484}"/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373</Words>
  <Application>Microsoft Office PowerPoint</Application>
  <PresentationFormat>Widescreen</PresentationFormat>
  <Paragraphs>99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Georgia</vt:lpstr>
      <vt:lpstr>Times New Roman</vt:lpstr>
      <vt:lpstr>Verdana</vt:lpstr>
      <vt:lpstr>Office Theme</vt:lpstr>
      <vt:lpstr>Sitra theme</vt:lpstr>
      <vt:lpstr>Sitra_May 2018</vt:lpstr>
      <vt:lpstr>think-cell Slide</vt:lpstr>
      <vt:lpstr>FUNDING REQUIREMENT ANALYSIS</vt:lpstr>
      <vt:lpstr>Funding requirement analysis</vt:lpstr>
      <vt:lpstr>Funding requirement analysis</vt:lpstr>
      <vt:lpstr>FUNDING REQUIREMENT ANALYSIS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Reponen, Sara</dc:creator>
  <cp:lastModifiedBy>Reponen, Sara</cp:lastModifiedBy>
  <cp:revision>5</cp:revision>
  <dcterms:created xsi:type="dcterms:W3CDTF">2018-06-07T07:26:40Z</dcterms:created>
  <dcterms:modified xsi:type="dcterms:W3CDTF">2018-06-20T05:49:16Z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0x010100D7B3F0D7619E374C813C42EDF56956BB</vt:lpwstr>
  </property>
</Properties>
</file>