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5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2" r:id="rId4"/>
  </p:sldMasterIdLst>
  <p:notesMasterIdLst>
    <p:notesMasterId r:id="rId12"/>
  </p:notesMasterIdLst>
  <p:sldIdLst>
    <p:sldId id="263" r:id="rId5"/>
    <p:sldId id="259" r:id="rId6"/>
    <p:sldId id="260" r:id="rId7"/>
    <p:sldId id="264" r:id="rId8"/>
    <p:sldId id="256" r:id="rId9"/>
    <p:sldId id="257" r:id="rId10"/>
    <p:sldId id="258" r:id="rId11"/>
  </p:sldIdLst>
  <p:sldSz cx="12192000" cy="6858000"/>
  <p:notesSz cx="6858000" cy="9144000"/>
  <p:custDataLst>
    <p:tags r:id="rId13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D0C6A-CE18-453C-88F5-42355B1DAA53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0445C-1903-4A5C-BB2C-7C1F873F93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07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445C-1903-4A5C-BB2C-7C1F873F93F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3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445C-1903-4A5C-BB2C-7C1F873F93F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22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445C-1903-4A5C-BB2C-7C1F873F93F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97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445C-1903-4A5C-BB2C-7C1F873F93F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34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445C-1903-4A5C-BB2C-7C1F873F93F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70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0445C-1903-4A5C-BB2C-7C1F873F93F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43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42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187B1-2215-4DDB-985E-1DA1580C0A1B}" type="slidenum"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342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6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1.xml"/><Relationship Id="rId7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5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7.xml"/><Relationship Id="rId7" Type="http://schemas.openxmlformats.org/officeDocument/2006/relationships/image" Target="../media/image3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9.xml"/><Relationship Id="rId7" Type="http://schemas.openxmlformats.org/officeDocument/2006/relationships/image" Target="../media/image6.png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7.xml"/><Relationship Id="rId7" Type="http://schemas.openxmlformats.org/officeDocument/2006/relationships/image" Target="../media/image3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9.xml"/><Relationship Id="rId7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1.xml"/><Relationship Id="rId7" Type="http://schemas.openxmlformats.org/officeDocument/2006/relationships/image" Target="../media/image6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.xml"/><Relationship Id="rId7" Type="http://schemas.openxmlformats.org/officeDocument/2006/relationships/image" Target="../media/image3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5.xml"/><Relationship Id="rId7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3.xml"/><Relationship Id="rId7" Type="http://schemas.openxmlformats.org/officeDocument/2006/relationships/image" Target="../media/image3.png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5.xml"/><Relationship Id="rId7" Type="http://schemas.openxmlformats.org/officeDocument/2006/relationships/image" Target="../media/image6.png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7.xml"/><Relationship Id="rId7" Type="http://schemas.openxmlformats.org/officeDocument/2006/relationships/image" Target="../media/image6.png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9.xml"/><Relationship Id="rId7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1.xml"/><Relationship Id="rId7" Type="http://schemas.openxmlformats.org/officeDocument/2006/relationships/image" Target="../media/image6.png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6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43B9D27-6996-4AEC-B720-017625CC2F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2863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43B9D27-6996-4AEC-B720-017625CC2F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A167C33-C087-4DC4-ADFD-5D9FB62F8F1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60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D110B-3CB1-44FB-BD8C-C5D375160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7EF98-C4F4-4531-B712-EF2C92CB1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57AC-C090-4AF5-980C-969195B9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C643-DFCF-4FCD-A631-02BE29F1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D6E9-4F8B-4BA0-AE56-BE4F0184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2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572C03C-9CBC-41AF-BF9D-3758ED4B99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978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572C03C-9CBC-41AF-BF9D-3758ED4B9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B33D67E-BE1B-4FC2-995E-0F285305BA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EC392-3F03-4658-AEAD-B547C1F4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0AF3B-001D-42CC-B3E2-3233D8015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94C73-0466-4831-81E5-6EAF250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CAEBD-C38A-417F-BE1A-067C1EDE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CE357-78AA-4463-A3D0-E16AD7CD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49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B0EC827-825F-42C7-BE50-46098B27BD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4083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B0EC827-825F-42C7-BE50-46098B27BD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FEEF7BA-1B6B-440E-9A9C-894ACF351E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70FEE-11B8-448C-84CE-4420C002E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E7EFA-893B-4EAB-AE25-14A3BB232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369FF-B9EC-460D-BF78-76CB14B7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02CA-8BC6-432B-92C1-4FBC347B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92710-579A-4375-804B-53E031B5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35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A006120-AFC0-4435-8D58-A4957AF3A4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5846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A006120-AFC0-4435-8D58-A4957AF3A4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2D1B487-6CFA-4BED-BA15-5BEE0198AE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55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9C1B8B4-397E-4B2A-A3DD-90C2942A4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14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9C1B8B4-397E-4B2A-A3DD-90C2942A4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AED5A1-57F9-47F5-A89E-290F97CD21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74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9BC4DD-436B-4657-A355-8D8F5077E8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75655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9BC4DD-436B-4657-A355-8D8F5077E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F41907-0B3E-4388-A038-B407F49820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34945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05158-4B5F-4E5B-AC9A-FCFA4EE4C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8CF524-8509-41DB-8744-468731A7C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rgbClr val="919191"/>
                </a:solidFill>
              </a:defRPr>
            </a:lvl1pPr>
          </a:lstStyle>
          <a:p>
            <a:pPr lvl="0"/>
            <a:r>
              <a:rPr lang="en-GB" dirty="0"/>
              <a:t>Add footnote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BA20F-5859-4718-898F-8A21C03489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C9A262-9477-4B56-97EA-5EFAC0EAD8B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EACED2-C9E5-4041-8D12-75F4B735A944}"/>
              </a:ext>
            </a:extLst>
          </p:cNvPr>
          <p:cNvPicPr/>
          <p:nvPr userDrawn="1"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6560925"/>
            <a:ext cx="980661" cy="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5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24B7BDE-12A3-4F9A-A821-0FCC5DB2E1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6916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24B7BDE-12A3-4F9A-A821-0FCC5DB2E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8E4290F-1159-452A-8B22-DEBEA27C90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5FA57-6CE1-4F53-999B-A8B3D1D27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34945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879F4-352A-4E6D-9B8E-B7F492B2A962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43ED46-20B3-4E74-9336-AA57A705F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footnote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DE9E9-E82B-4EAA-BDB5-C968189B8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DF750-9C50-4FE3-BA6D-01F131BF8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3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8B61D7-5EEC-43EC-A7DE-FF25DE95A5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4690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8B61D7-5EEC-43EC-A7DE-FF25DE95A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DA093C9-EAE2-48BC-BA50-7EA4BC8B5D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EE7F9-07D7-4F83-8E36-D2ACA7B28BF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2CCB7-7215-4B1C-9577-BB6E5D612F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DFC49-820C-4843-8316-8134BBDE9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18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23" y="356659"/>
            <a:ext cx="6950076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810125" y="1509184"/>
            <a:ext cx="6950075" cy="480060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28594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1800" y="448733"/>
            <a:ext cx="3744384" cy="5861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62816-9D72-4917-B724-78DF4D9A2778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591AC-5B70-497D-80EF-A8F0FC085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0354C-A423-4EB7-9EFB-25E90B4C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8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 eaLnBrk="1">
              <a:buFont typeface="Arial" panose="020B0604020202020204" pitchFamily="34" charset="0"/>
              <a:buChar char="•"/>
            </a:pPr>
            <a:endParaRPr lang="en-GB" sz="1600" dirty="0">
              <a:latin typeface="Georgia" panose="02040502050405020303" pitchFamily="18" charset="0"/>
            </a:endParaRPr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6659"/>
            <a:ext cx="5376003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31800" y="1509184"/>
            <a:ext cx="5376003" cy="4800136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28594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384197" y="356659"/>
            <a:ext cx="5376003" cy="59526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925D5-7517-4CAE-8C21-A8067B808E9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BB020-7998-4B9B-A6D7-E34A0E478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3B4FB-B549-4E58-B63D-81FB9CD3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6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14F14FE-2EBC-4F07-BEB0-85C9729227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7872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14F14FE-2EBC-4F07-BEB0-85C972922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BBB2E1F-BA20-4F1F-9917-DBD7F6395D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53576" y="1700808"/>
            <a:ext cx="1020659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53576" y="2566591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53576" y="3430687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52574" y="4294783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52574" y="5158879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E792E-A884-4646-BE66-C2265B56C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2BA08-0F15-4127-9B7E-C2346519FADF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75D09-0BFD-4922-A37B-24CA8693A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DF5701-F839-4A71-9648-86AB00B5C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3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D953AF0-C9E6-4AEE-AC2B-DBB064ECDB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357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D953AF0-C9E6-4AEE-AC2B-DBB064ECD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8650248-7EAD-4210-A0EA-B99E975D34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49DF9-D5AF-405F-8373-EF7C0C04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5E3BA-6CB1-4D67-BA72-24A5FB02E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A8EF7-6561-4308-A59F-D288FB31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D94B5-229C-497C-84EA-FC9FFBF7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EB293-BCBB-411B-AFAD-14497831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69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50F6901-6E7E-4EEE-AC14-1329555C45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8553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50F6901-6E7E-4EEE-AC14-1329555C45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1C7E9DF-C143-4DC4-971C-33999EA626D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44053" y="1700808"/>
            <a:ext cx="102161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44053" y="2566591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44053" y="3430687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43051" y="4294783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43051" y="5158879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6653C2-E202-4527-BB0E-F1D16BD39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A1289-EA5F-4349-93CA-FB773BB24D6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24F47-8E2F-4724-B1CC-D101910F9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97DAD-F8E4-4695-836E-1B0799D40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4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522EAC-96F9-40C0-9FCD-10CBF8636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" y="5413379"/>
            <a:ext cx="2996567" cy="55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F3D6C-EA79-4B32-953C-E2DD5AA8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34" y="5220426"/>
            <a:ext cx="3210535" cy="888655"/>
          </a:xfrm>
          <a:prstGeom prst="rect">
            <a:avLst/>
          </a:prstGeom>
        </p:spPr>
      </p:pic>
      <p:pic>
        <p:nvPicPr>
          <p:cNvPr id="4098" name="Picture 2" descr="Image result for accenture strategy logo">
            <a:extLst>
              <a:ext uri="{FF2B5EF4-FFF2-40B4-BE49-F238E27FC236}">
                <a16:creationId xmlns:a16="http://schemas.microsoft.com/office/drawing/2014/main" id="{994264B5-A831-4E5D-9040-39D7DB280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7" b="29368"/>
          <a:stretch/>
        </p:blipFill>
        <p:spPr bwMode="auto">
          <a:xfrm>
            <a:off x="8485804" y="5220426"/>
            <a:ext cx="3079760" cy="7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44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3CD73D-F3FB-4086-A041-7EE213BE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9190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3CD73D-F3FB-4086-A041-7EE213BE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5A9962D-321E-43FB-B027-FFECDF86E72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2853633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70" y="2372883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70" y="3909055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033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1E585F-4ABB-4EBC-8279-975DD67957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5893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01E585F-4ABB-4EBC-8279-975DD6795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9B44BD0-48F6-4BB4-9473-B975E9013D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4" y="2948949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9" y="2468199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9" y="4004371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57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9BC4DD-436B-4657-A355-8D8F5077E8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225777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9BC4DD-436B-4657-A355-8D8F5077E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F41907-0B3E-4388-A038-B407F49820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09" indent="-234939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282" indent="-234939" algn="l" defTabSz="715397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03" indent="-234939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B7663-EDF1-4826-80F9-662143DD1C33}"/>
              </a:ext>
            </a:extLst>
          </p:cNvPr>
          <p:cNvSpPr txBox="1"/>
          <p:nvPr/>
        </p:nvSpPr>
        <p:spPr>
          <a:xfrm>
            <a:off x="11508528" y="6495752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05158-4B5F-4E5B-AC9A-FCFA4EE4C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8CF524-8509-41DB-8744-468731A7C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rgbClr val="919191"/>
                </a:solidFill>
              </a:defRPr>
            </a:lvl1pPr>
          </a:lstStyle>
          <a:p>
            <a:pPr lvl="0"/>
            <a:r>
              <a:rPr lang="en-GB" dirty="0"/>
              <a:t>Add footnote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BA20F-5859-4718-898F-8A21C03489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3"/>
            <a:ext cx="621240" cy="11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C9A262-9477-4B56-97EA-5EFAC0EAD8B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14801" y="6537018"/>
            <a:ext cx="929979" cy="30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EACED2-C9E5-4041-8D12-75F4B735A944}"/>
              </a:ext>
            </a:extLst>
          </p:cNvPr>
          <p:cNvPicPr/>
          <p:nvPr userDrawn="1"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6560925"/>
            <a:ext cx="980661" cy="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57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E3BCF76-A79E-495B-A6C9-D168096618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2160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E3BCF76-A79E-495B-A6C9-D168096618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6BA6565-CE7B-47B5-91C6-94B7800DDE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5FA57-6CE1-4F53-999B-A8B3D1D27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09" indent="-234939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282" indent="-234939" algn="l" defTabSz="715397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03" indent="-234939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879F4-352A-4E6D-9B8E-B7F492B2A962}"/>
              </a:ext>
            </a:extLst>
          </p:cNvPr>
          <p:cNvSpPr txBox="1"/>
          <p:nvPr/>
        </p:nvSpPr>
        <p:spPr>
          <a:xfrm>
            <a:off x="11508528" y="6495752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43ED46-20B3-4E74-9336-AA57A705F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footnote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DE9E9-E82B-4EAA-BDB5-C968189B8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DF750-9C50-4FE3-BA6D-01F131BF8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8" y="6537018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7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93DCE79-73E2-488F-941E-3682B7125E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3250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93DCE79-73E2-488F-941E-3682B7125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813C21-32F1-4159-8CFF-0568F7B6D8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EE7F9-07D7-4F83-8E36-D2ACA7B28BFB}"/>
              </a:ext>
            </a:extLst>
          </p:cNvPr>
          <p:cNvSpPr txBox="1"/>
          <p:nvPr/>
        </p:nvSpPr>
        <p:spPr>
          <a:xfrm>
            <a:off x="11508528" y="6495752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2CCB7-7215-4B1C-9577-BB6E5D612F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DFC49-820C-4843-8316-8134BBDE9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8" y="6537018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" y="0"/>
            <a:ext cx="4464051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23" y="356659"/>
            <a:ext cx="6950076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380981" indent="-380981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810125" y="1509184"/>
            <a:ext cx="6950075" cy="4800600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15" indent="-228589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03" indent="-228589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1800" y="448733"/>
            <a:ext cx="3744384" cy="5861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62816-9D72-4917-B724-78DF4D9A2778}"/>
              </a:ext>
            </a:extLst>
          </p:cNvPr>
          <p:cNvSpPr txBox="1"/>
          <p:nvPr/>
        </p:nvSpPr>
        <p:spPr>
          <a:xfrm>
            <a:off x="11508528" y="6495752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591AC-5B70-497D-80EF-A8F0FC085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0354C-A423-4EB7-9EFB-25E90B4C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98" y="6537018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9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89" indent="-228589" algn="ctr" eaLnBrk="1">
              <a:buFont typeface="Arial" panose="020B0604020202020204" pitchFamily="34" charset="0"/>
              <a:buChar char="•"/>
            </a:pPr>
            <a:endParaRPr lang="en-GB" sz="1600" dirty="0">
              <a:latin typeface="Georgia" panose="02040502050405020303" pitchFamily="18" charset="0"/>
            </a:endParaRPr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356659"/>
            <a:ext cx="5376003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/>
              </a:defRPr>
            </a:lvl1pPr>
            <a:lvl2pPr marL="380981" indent="-380981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31801" y="1509184"/>
            <a:ext cx="5376003" cy="4800136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15" indent="-228589" algn="l" defTabSz="715397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03" indent="-228589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384197" y="356660"/>
            <a:ext cx="5376003" cy="59526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925D5-7517-4CAE-8C21-A8067B808E9B}"/>
              </a:ext>
            </a:extLst>
          </p:cNvPr>
          <p:cNvSpPr txBox="1"/>
          <p:nvPr/>
        </p:nvSpPr>
        <p:spPr>
          <a:xfrm>
            <a:off x="11508528" y="6495752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BB020-7998-4B9B-A6D7-E34A0E478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3"/>
            <a:ext cx="62124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3B4FB-B549-4E58-B63D-81FB9CD3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01" y="6537018"/>
            <a:ext cx="929979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9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474AA49-93B8-47F3-9663-A50A88856A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0500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474AA49-93B8-47F3-9663-A50A88856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1309DB2-0936-446E-ADDE-E34961FAFD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53577" y="1700808"/>
            <a:ext cx="1020659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53577" y="2566593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53577" y="3430689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52576" y="4294785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52576" y="5158881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E792E-A884-4646-BE66-C2265B56C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2BA08-0F15-4127-9B7E-C2346519FADF}"/>
              </a:ext>
            </a:extLst>
          </p:cNvPr>
          <p:cNvSpPr txBox="1"/>
          <p:nvPr/>
        </p:nvSpPr>
        <p:spPr>
          <a:xfrm>
            <a:off x="11508528" y="6495752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75D09-0BFD-4922-A37B-24CA8693A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3"/>
            <a:ext cx="621240" cy="1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DF5701-F839-4A71-9648-86AB00B5C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01" y="6537018"/>
            <a:ext cx="929979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BE7F8AD-A611-4E14-8ADC-F088C7F09B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7638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BE7F8AD-A611-4E14-8ADC-F088C7F09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BE1171F-D940-4CBD-B5FF-EB69EFACFD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60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5E39D-47C0-4528-B591-63845FD2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E4810-0079-433F-BAD0-730FD6D9F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E1950-9F9B-4128-A387-5487A41E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F5A1D-EB26-408C-9B65-5608A118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39306-6B6B-4647-82F5-DD47B50E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077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211BD27-A2C5-4DDF-B0C7-6C3F7245FF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408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211BD27-A2C5-4DDF-B0C7-6C3F7245F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835EB8B-FAFD-43F2-A864-7DFA7DDCB2C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44054" y="1700808"/>
            <a:ext cx="102161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44054" y="2566593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44054" y="3430689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43052" y="4294785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43052" y="5158881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6653C2-E202-4527-BB0E-F1D16BD39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A1289-EA5F-4349-93CA-FB773BB24D6B}"/>
              </a:ext>
            </a:extLst>
          </p:cNvPr>
          <p:cNvSpPr txBox="1"/>
          <p:nvPr/>
        </p:nvSpPr>
        <p:spPr>
          <a:xfrm>
            <a:off x="11508528" y="6495752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24F47-8E2F-4724-B1CC-D101910F9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97DAD-F8E4-4695-836E-1B0799D40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8" y="6537018"/>
            <a:ext cx="929983" cy="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4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522EAC-96F9-40C0-9FCD-10CBF8636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3" y="5413379"/>
            <a:ext cx="2996567" cy="55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F3D6C-EA79-4B32-953C-E2DD5AA8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35" y="5220427"/>
            <a:ext cx="3210535" cy="888655"/>
          </a:xfrm>
          <a:prstGeom prst="rect">
            <a:avLst/>
          </a:prstGeom>
        </p:spPr>
      </p:pic>
      <p:pic>
        <p:nvPicPr>
          <p:cNvPr id="4098" name="Picture 2" descr="Image result for accenture strategy logo">
            <a:extLst>
              <a:ext uri="{FF2B5EF4-FFF2-40B4-BE49-F238E27FC236}">
                <a16:creationId xmlns:a16="http://schemas.microsoft.com/office/drawing/2014/main" id="{994264B5-A831-4E5D-9040-39D7DB280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7" b="29368"/>
          <a:stretch/>
        </p:blipFill>
        <p:spPr bwMode="auto">
          <a:xfrm>
            <a:off x="8485804" y="5220428"/>
            <a:ext cx="3079760" cy="7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0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3A26FB1-48F3-47D3-B34D-B6BEBCFA70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0210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3A26FB1-48F3-47D3-B34D-B6BEBCFA70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703E515-4F10-47FF-B853-4A0344E783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5951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3AAD8CC-FE59-404D-AB94-96C80BC23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096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3AAD8CC-FE59-404D-AB94-96C80BC23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3FF974B-287A-4DBE-B8F1-4B0C00CA737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1129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9BC4DD-436B-4657-A355-8D8F5077E8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858353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9BC4DD-436B-4657-A355-8D8F5077E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F41907-0B3E-4388-A038-B407F49820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34945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B7663-EDF1-4826-80F9-662143DD1C33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05158-4B5F-4E5B-AC9A-FCFA4EE4C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8CF524-8509-41DB-8744-468731A7C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rgbClr val="919191"/>
                </a:solidFill>
              </a:defRPr>
            </a:lvl1pPr>
          </a:lstStyle>
          <a:p>
            <a:pPr lvl="0"/>
            <a:r>
              <a:rPr lang="en-GB" dirty="0"/>
              <a:t>Add footnote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03FC3-7761-4E33-A7FC-78683E380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CB95A-6F90-4251-9E1F-DC0B9E6729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E0CE0-2A72-414E-B85B-35C619BCFAE7}"/>
              </a:ext>
            </a:extLst>
          </p:cNvPr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6560925"/>
            <a:ext cx="980661" cy="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09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D25CA28-3538-4857-A05D-F07A6ABDBF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6104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D25CA28-3538-4857-A05D-F07A6ABDB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7D107FE-95B1-4AC7-8B77-F4E26B594E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5FA57-6CE1-4F53-999B-A8B3D1D27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34945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879F4-352A-4E6D-9B8E-B7F492B2A962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43ED46-20B3-4E74-9336-AA57A705F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319135"/>
            <a:ext cx="11328400" cy="19248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footnote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DE9E9-E82B-4EAA-BDB5-C968189B8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DF750-9C50-4FE3-BA6D-01F131BF8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675AD-8F9C-4A0A-A9D8-55071000A3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5" y="6558607"/>
            <a:ext cx="979200" cy="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7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sta tekst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A132F34-60AC-4129-96A9-263D44032D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4341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A132F34-60AC-4129-96A9-263D44032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335F7DB-118E-421B-91B8-5B03EFC126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4A151-435B-4F6D-A887-4FEC06682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EE7F9-07D7-4F83-8E36-D2ACA7B28BF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2CCB7-7215-4B1C-9577-BB6E5D612F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DFC49-820C-4843-8316-8134BBDE9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0FBEB1-C358-462C-BE40-BEFA08BAF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5" y="6558607"/>
            <a:ext cx="979200" cy="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69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  <a:endParaRPr lang="en-GB" dirty="0"/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23" y="356659"/>
            <a:ext cx="6950076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810125" y="1509184"/>
            <a:ext cx="6950075" cy="480060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28594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  <a:endParaRPr lang="en-GB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1800" y="448733"/>
            <a:ext cx="3744384" cy="58610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62816-9D72-4917-B724-78DF4D9A2778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591AC-5B70-497D-80EF-A8F0FC085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0354C-A423-4EB7-9EFB-25E90B4C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919624-0FD7-40A9-8AFD-007288D0B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5" y="6558607"/>
            <a:ext cx="979200" cy="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3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 eaLnBrk="1">
              <a:buFont typeface="Arial" panose="020B0604020202020204" pitchFamily="34" charset="0"/>
              <a:buChar char="•"/>
            </a:pPr>
            <a:endParaRPr lang="en-GB" sz="1600" dirty="0">
              <a:latin typeface="Georgia" panose="02040502050405020303" pitchFamily="18" charset="0"/>
            </a:endParaRPr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6659"/>
            <a:ext cx="5376003" cy="864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33" b="1" i="0">
                <a:solidFill>
                  <a:schemeClr val="tx1"/>
                </a:solidFill>
                <a:latin typeface="Arial Black" panose="020B0A04020102020204" pitchFamily="34" charset="0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31800" y="1509184"/>
            <a:ext cx="5376003" cy="4800136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3pPr>
            <a:lvl4pPr marL="958827" indent="-228594" algn="l">
              <a:lnSpc>
                <a:spcPct val="90000"/>
              </a:lnSpc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  <a:endParaRPr lang="en-GB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384197" y="356659"/>
            <a:ext cx="5376003" cy="59526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933" b="1">
                <a:solidFill>
                  <a:schemeClr val="bg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925D5-7517-4CAE-8C21-A8067B808E9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BB020-7998-4B9B-A6D7-E34A0E478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3B4FB-B549-4E58-B63D-81FB9CD3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77137D-E2AC-4F54-997D-209CC1D61F4B}"/>
              </a:ext>
            </a:extLst>
          </p:cNvPr>
          <p:cNvPicPr/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6560925"/>
            <a:ext cx="980661" cy="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10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6C23241-8B2F-4E95-8224-4E52BAB1F3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9555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6C23241-8B2F-4E95-8224-4E52BAB1F3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EE848C-E506-4156-B343-4784F79F7B9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53576" y="1700808"/>
            <a:ext cx="1020659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53576" y="2566591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53576" y="3430687"/>
            <a:ext cx="1020659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52574" y="4294783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52574" y="5158879"/>
            <a:ext cx="10207625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E792E-A884-4646-BE66-C2265B56C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2BA08-0F15-4127-9B7E-C2346519FADF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tx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75D09-0BFD-4922-A37B-24CA8693A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6602"/>
            <a:ext cx="621240" cy="1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DF5701-F839-4A71-9648-86AB00B5C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00" y="6537017"/>
            <a:ext cx="929979" cy="30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58CEA-4206-4F00-BB78-5230122061D0}"/>
              </a:ext>
            </a:extLst>
          </p:cNvPr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6560925"/>
            <a:ext cx="980661" cy="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1B3A1F9-98AF-4899-BE9F-62774AFC0A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0139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1B3A1F9-98AF-4899-BE9F-62774AFC0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ACB471B-1E2F-4E29-9167-F4B85BEC5A5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9F440-6EC8-4399-8C59-D0196E0D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CAF6-18E5-4B47-9FB2-7D802794A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0B4C5-2224-4176-AB7C-61A54E42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52D51-81B6-4D26-A8EF-F02649A0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10124-0D51-41A1-8F5F-70365CC2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83B7B-75D3-4BE0-B446-7BDFC1D5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913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C94C805-003E-4A43-BEC5-C6446FB2B9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6657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C94C805-003E-4A43-BEC5-C6446FB2B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5512EBD-CBC7-466C-989F-815A79EEE33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44053" y="1700808"/>
            <a:ext cx="102161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44053" y="2566591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44053" y="3430687"/>
            <a:ext cx="1021611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43051" y="4294783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43051" y="5158879"/>
            <a:ext cx="10217149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67" b="0" i="0" kern="1200" noProof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6653C2-E202-4527-BB0E-F1D16BD39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6659"/>
            <a:ext cx="113284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A1289-EA5F-4349-93CA-FB773BB24D6B}"/>
              </a:ext>
            </a:extLst>
          </p:cNvPr>
          <p:cNvSpPr txBox="1"/>
          <p:nvPr/>
        </p:nvSpPr>
        <p:spPr>
          <a:xfrm>
            <a:off x="11508528" y="6495750"/>
            <a:ext cx="251672" cy="2051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01292FF4-EA55-4B50-9F5D-F0BE0B49FBE3}" type="slidenum">
              <a:rPr lang="en-GB" sz="1333" b="0" i="0" smtClean="0">
                <a:solidFill>
                  <a:schemeClr val="bg1"/>
                </a:solidFill>
                <a:latin typeface="Georgia" panose="02040502050405020303" pitchFamily="18" charset="0"/>
              </a:rPr>
              <a:pPr algn="r"/>
              <a:t>‹#›</a:t>
            </a:fld>
            <a:endParaRPr lang="en-GB" sz="1333" b="0" i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24F47-8E2F-4724-B1CC-D101910F9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585701"/>
            <a:ext cx="626133" cy="11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97DAD-F8E4-4695-836E-1B0799D40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97" y="6537017"/>
            <a:ext cx="929983" cy="30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C4F9D-B793-47DE-83EB-32F4EF0CA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5" y="6558607"/>
            <a:ext cx="979200" cy="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77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522EAC-96F9-40C0-9FCD-10CBF8636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" y="5413379"/>
            <a:ext cx="2996567" cy="55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F3D6C-EA79-4B32-953C-E2DD5AA8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34" y="5220426"/>
            <a:ext cx="3210535" cy="888655"/>
          </a:xfrm>
          <a:prstGeom prst="rect">
            <a:avLst/>
          </a:prstGeom>
        </p:spPr>
      </p:pic>
      <p:pic>
        <p:nvPicPr>
          <p:cNvPr id="4098" name="Picture 2" descr="Image result for accenture strategy logo">
            <a:extLst>
              <a:ext uri="{FF2B5EF4-FFF2-40B4-BE49-F238E27FC236}">
                <a16:creationId xmlns:a16="http://schemas.microsoft.com/office/drawing/2014/main" id="{994264B5-A831-4E5D-9040-39D7DB280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7" b="29368"/>
          <a:stretch/>
        </p:blipFill>
        <p:spPr bwMode="auto">
          <a:xfrm>
            <a:off x="8388628" y="5220426"/>
            <a:ext cx="3176937" cy="7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21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206931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017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6B93D7E-6B30-4A64-99F7-D04EB843DA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282375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6B93D7E-6B30-4A64-99F7-D04EB843D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93E2470-F13F-4A48-B293-B9107FD461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C6DD9C-C6E3-484F-A67B-855AD8772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554" y="6608686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 i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0D558541-60C9-42A2-8392-FF12533A6B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53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820FC48-50C4-48FC-8868-92F55B57DA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4989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820FC48-50C4-48FC-8868-92F55B57D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B31BE68-9782-4740-A0F4-8A77DD05DBB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0BF52-BDD8-482D-98DB-0330897D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DF292-716C-4126-9F29-0CAF0D61D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03AB2-6635-48DC-8A39-D8EAE1AF1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11D59-2995-4B66-B4BD-17ED07323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3D1B2-CDED-487D-8710-D398A512C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6036E-21B3-4310-9610-41C31AA0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3843A-CB03-44CA-8FCD-802AA61B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D964B-F2AE-433A-935E-3D56C3C7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9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923AAEC-0AFA-4B94-A4FA-8EBE7734A6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4885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923AAEC-0AFA-4B94-A4FA-8EBE7734A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446B829-D782-44F7-8D0C-2870DCD68C3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5BED4-B67D-4615-A80B-1137F563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7B4A7-1CCF-4923-AD7E-CE851F1C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6EE9C-2F8F-4F2F-AD99-406DAA31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40FE0-93B9-4B54-A932-5B10BB3E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76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6AC4F-FB8C-40FF-95B6-0CFE23ED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BED09-0C02-4CA1-80F1-9D0F1FCE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40002-5755-4276-8560-012BF9A8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4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8CE1C41-BCC6-4152-B1D7-5F27020182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917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8CE1C41-BCC6-4152-B1D7-5F2702018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6A13950-5B12-4A33-9116-730B7D20C3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8BFF2-BB4C-4063-A35F-28249264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8D3A-D109-400A-A17B-A05354B3C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9EA05-B050-4C29-AB71-133F76D4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E7BAC-6185-4808-9AE8-6C370173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F8CC1-9B1F-43A8-AD82-8326E77E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247DE-4817-4245-89F4-7B3DBA4D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27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6082D4B-FB8C-45AD-9861-747F06A328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0352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6082D4B-FB8C-45AD-9861-747F06A328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8A956B2-FBC1-4A9D-900C-7BD4487612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10BA6-F3F6-4F18-86EF-1AD981A3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A915E-4F88-41A0-920F-93EAF50BE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29918-1BC8-4C07-9D2C-23E0D38F4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06F8D-30CC-4167-8A9D-67F5BE5C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495D6-4DC2-4041-B2F1-8C307A86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2AF55-EFF2-4058-A6C0-CDE7EA01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92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40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vmlDrawing" Target="../drawings/vmlDrawing20.v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oleObject" Target="../embeddings/oleObject20.bin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33.xml"/><Relationship Id="rId16" Type="http://schemas.openxmlformats.org/officeDocument/2006/relationships/tags" Target="../tags/tag5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ags" Target="../tags/tag5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vmlDrawing" Target="../drawings/vmlDrawing28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A521D9E-060B-4249-AC98-8AA2DD86E2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577545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6" imgW="530" imgH="531" progId="TCLayout.ActiveDocument.1">
                  <p:embed/>
                </p:oleObj>
              </mc:Choice>
              <mc:Fallback>
                <p:oleObj name="think-cell Slide" r:id="rId16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A521D9E-060B-4249-AC98-8AA2DD86E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EB67E73-8D1C-42DD-ACA5-E8CBB7A56EB6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CA3EB-EFE4-4DDA-91C0-0894B58E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CA35D-1925-4FCD-8B44-66C707705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CFC5-B55D-446F-817F-28F3C1DA3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5242-A248-466B-987B-241AE94A7DA8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37510-742F-43E4-936A-63C6E44E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5F8FB-ED0F-4961-9718-5111083C8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4C7D-0C71-413D-B540-8CA5238566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20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220A6A1-559B-413E-B314-7DA5457D80A6}"/>
              </a:ext>
            </a:extLst>
          </p:cNvPr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4709560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15" imgW="493" imgH="493" progId="TCLayout.ActiveDocument.1">
                  <p:embed/>
                </p:oleObj>
              </mc:Choice>
              <mc:Fallback>
                <p:oleObj name="think-cell Slide" r:id="rId15" imgW="493" imgH="4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220A6A1-559B-413E-B314-7DA5457D8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D2B36E-867A-4951-A743-ECD9126E168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31800" y="356659"/>
            <a:ext cx="11328400" cy="86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perustyyl</a:t>
            </a:r>
            <a:r>
              <a:rPr lang="en-GB" noProof="0" dirty="0"/>
              <a:t>. </a:t>
            </a:r>
            <a:r>
              <a:rPr lang="en-GB" noProof="0" dirty="0" err="1"/>
              <a:t>napsautt</a:t>
            </a:r>
            <a:r>
              <a:rPr lang="en-GB" noProof="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B5B93-FA63-4276-9EFF-F5F5CFBC6194}"/>
              </a:ext>
            </a:extLst>
          </p:cNvPr>
          <p:cNvSpPr/>
          <p:nvPr/>
        </p:nvSpPr>
        <p:spPr>
          <a:xfrm>
            <a:off x="-1143535" y="4488527"/>
            <a:ext cx="3175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69BED-7DE3-44B3-B41F-0702CA8E3FCE}"/>
              </a:ext>
            </a:extLst>
          </p:cNvPr>
          <p:cNvSpPr/>
          <p:nvPr/>
        </p:nvSpPr>
        <p:spPr>
          <a:xfrm>
            <a:off x="-1143537" y="4844127"/>
            <a:ext cx="3175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C0B41-94D4-4E01-B551-EF5D7FC29606}"/>
              </a:ext>
            </a:extLst>
          </p:cNvPr>
          <p:cNvSpPr/>
          <p:nvPr/>
        </p:nvSpPr>
        <p:spPr>
          <a:xfrm>
            <a:off x="-1143538" y="5199727"/>
            <a:ext cx="317500" cy="228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046E9-17F3-42D7-BEDA-99CD33994995}"/>
              </a:ext>
            </a:extLst>
          </p:cNvPr>
          <p:cNvSpPr/>
          <p:nvPr/>
        </p:nvSpPr>
        <p:spPr>
          <a:xfrm>
            <a:off x="-1143539" y="5555327"/>
            <a:ext cx="317500" cy="228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21ED8-6545-4B65-B8D4-79607D08B0FF}"/>
              </a:ext>
            </a:extLst>
          </p:cNvPr>
          <p:cNvSpPr/>
          <p:nvPr/>
        </p:nvSpPr>
        <p:spPr>
          <a:xfrm>
            <a:off x="-1143541" y="5910927"/>
            <a:ext cx="317500" cy="2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DE9E7A-B714-4E61-9606-F3A8AF804EC1}"/>
              </a:ext>
            </a:extLst>
          </p:cNvPr>
          <p:cNvSpPr/>
          <p:nvPr/>
        </p:nvSpPr>
        <p:spPr>
          <a:xfrm>
            <a:off x="-1143542" y="6266527"/>
            <a:ext cx="317500" cy="228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3DFD4-ED57-4095-8025-EA2426B9FB42}"/>
              </a:ext>
            </a:extLst>
          </p:cNvPr>
          <p:cNvSpPr/>
          <p:nvPr/>
        </p:nvSpPr>
        <p:spPr>
          <a:xfrm>
            <a:off x="-673635" y="4488527"/>
            <a:ext cx="3175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F5144-254F-40E8-A67A-20000D276256}"/>
              </a:ext>
            </a:extLst>
          </p:cNvPr>
          <p:cNvSpPr/>
          <p:nvPr/>
        </p:nvSpPr>
        <p:spPr>
          <a:xfrm>
            <a:off x="-673637" y="4844127"/>
            <a:ext cx="317500" cy="228600"/>
          </a:xfrm>
          <a:prstGeom prst="rect">
            <a:avLst/>
          </a:prstGeom>
          <a:solidFill>
            <a:srgbClr val="D3ED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6218F8-8D85-4556-B924-AE4053F861AA}"/>
              </a:ext>
            </a:extLst>
          </p:cNvPr>
          <p:cNvSpPr/>
          <p:nvPr/>
        </p:nvSpPr>
        <p:spPr>
          <a:xfrm>
            <a:off x="-673638" y="5199727"/>
            <a:ext cx="3175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5049-C4E3-49EC-BFA4-FF005D49ABE6}"/>
              </a:ext>
            </a:extLst>
          </p:cNvPr>
          <p:cNvSpPr/>
          <p:nvPr/>
        </p:nvSpPr>
        <p:spPr>
          <a:xfrm>
            <a:off x="-673639" y="5555327"/>
            <a:ext cx="317500" cy="2286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4FC8D-93C6-428A-9BBF-EEDD83476E52}"/>
              </a:ext>
            </a:extLst>
          </p:cNvPr>
          <p:cNvSpPr/>
          <p:nvPr/>
        </p:nvSpPr>
        <p:spPr>
          <a:xfrm>
            <a:off x="-673641" y="5910927"/>
            <a:ext cx="3175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CBA16D-E342-4E39-AF4F-0929CA68709A}"/>
              </a:ext>
            </a:extLst>
          </p:cNvPr>
          <p:cNvSpPr/>
          <p:nvPr/>
        </p:nvSpPr>
        <p:spPr>
          <a:xfrm>
            <a:off x="-673642" y="6266527"/>
            <a:ext cx="3175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E872961-4750-4353-9989-582E67F24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1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609585" rtl="0" eaLnBrk="1" latinLnBrk="0" hangingPunct="1">
        <a:lnSpc>
          <a:spcPct val="80000"/>
        </a:lnSpc>
        <a:spcBef>
          <a:spcPct val="0"/>
        </a:spcBef>
        <a:buNone/>
        <a:defRPr sz="2667" b="1" i="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239994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8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1pPr>
      <a:lvl2pPr marL="479988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600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2pPr>
      <a:lvl3pPr marL="719982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3pPr>
      <a:lvl4pPr marL="959976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4pPr>
      <a:lvl5pPr marL="2819330" indent="-380990" algn="ctr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577">
          <p15:clr>
            <a:srgbClr val="F26B43"/>
          </p15:clr>
        </p15:guide>
        <p15:guide id="5" orient="horz" pos="713">
          <p15:clr>
            <a:srgbClr val="F26B43"/>
          </p15:clr>
        </p15:guide>
        <p15:guide id="6" orient="horz" pos="3072">
          <p15:clr>
            <a:srgbClr val="F26B43"/>
          </p15:clr>
        </p15:guide>
        <p15:guide id="7" pos="2880">
          <p15:clr>
            <a:srgbClr val="F26B43"/>
          </p15:clr>
        </p15:guide>
        <p15:guide id="8" pos="1973">
          <p15:clr>
            <a:srgbClr val="F26B43"/>
          </p15:clr>
        </p15:guide>
        <p15:guide id="9" pos="378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220A6A1-559B-413E-B314-7DA5457D80A6}"/>
              </a:ext>
            </a:extLst>
          </p:cNvPr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10437695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15" imgW="493" imgH="493" progId="TCLayout.ActiveDocument.1">
                  <p:embed/>
                </p:oleObj>
              </mc:Choice>
              <mc:Fallback>
                <p:oleObj name="think-cell Slide" r:id="rId15" imgW="493" imgH="4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220A6A1-559B-413E-B314-7DA5457D8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D2B36E-867A-4951-A743-ECD9126E168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31800" y="356659"/>
            <a:ext cx="11328400" cy="86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perustyyl</a:t>
            </a:r>
            <a:r>
              <a:rPr lang="en-GB" noProof="0" dirty="0"/>
              <a:t>. </a:t>
            </a:r>
            <a:r>
              <a:rPr lang="en-GB" noProof="0" dirty="0" err="1"/>
              <a:t>napsautt</a:t>
            </a:r>
            <a:r>
              <a:rPr lang="en-GB" noProof="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B5B93-FA63-4276-9EFF-F5F5CFBC6194}"/>
              </a:ext>
            </a:extLst>
          </p:cNvPr>
          <p:cNvSpPr/>
          <p:nvPr/>
        </p:nvSpPr>
        <p:spPr>
          <a:xfrm>
            <a:off x="-1143534" y="4488527"/>
            <a:ext cx="3175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69BED-7DE3-44B3-B41F-0702CA8E3FCE}"/>
              </a:ext>
            </a:extLst>
          </p:cNvPr>
          <p:cNvSpPr/>
          <p:nvPr/>
        </p:nvSpPr>
        <p:spPr>
          <a:xfrm>
            <a:off x="-1143537" y="4844127"/>
            <a:ext cx="3175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C0B41-94D4-4E01-B551-EF5D7FC29606}"/>
              </a:ext>
            </a:extLst>
          </p:cNvPr>
          <p:cNvSpPr/>
          <p:nvPr/>
        </p:nvSpPr>
        <p:spPr>
          <a:xfrm>
            <a:off x="-1143538" y="5199727"/>
            <a:ext cx="317500" cy="228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046E9-17F3-42D7-BEDA-99CD33994995}"/>
              </a:ext>
            </a:extLst>
          </p:cNvPr>
          <p:cNvSpPr/>
          <p:nvPr/>
        </p:nvSpPr>
        <p:spPr>
          <a:xfrm>
            <a:off x="-1143538" y="5555327"/>
            <a:ext cx="317500" cy="228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21ED8-6545-4B65-B8D4-79607D08B0FF}"/>
              </a:ext>
            </a:extLst>
          </p:cNvPr>
          <p:cNvSpPr/>
          <p:nvPr/>
        </p:nvSpPr>
        <p:spPr>
          <a:xfrm>
            <a:off x="-1143541" y="5910927"/>
            <a:ext cx="317500" cy="2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DE9E7A-B714-4E61-9606-F3A8AF804EC1}"/>
              </a:ext>
            </a:extLst>
          </p:cNvPr>
          <p:cNvSpPr/>
          <p:nvPr/>
        </p:nvSpPr>
        <p:spPr>
          <a:xfrm>
            <a:off x="-1143542" y="6266527"/>
            <a:ext cx="317500" cy="228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3DFD4-ED57-4095-8025-EA2426B9FB42}"/>
              </a:ext>
            </a:extLst>
          </p:cNvPr>
          <p:cNvSpPr/>
          <p:nvPr/>
        </p:nvSpPr>
        <p:spPr>
          <a:xfrm>
            <a:off x="-673634" y="4488527"/>
            <a:ext cx="3175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F5144-254F-40E8-A67A-20000D276256}"/>
              </a:ext>
            </a:extLst>
          </p:cNvPr>
          <p:cNvSpPr/>
          <p:nvPr/>
        </p:nvSpPr>
        <p:spPr>
          <a:xfrm>
            <a:off x="-673637" y="4844127"/>
            <a:ext cx="317500" cy="228600"/>
          </a:xfrm>
          <a:prstGeom prst="rect">
            <a:avLst/>
          </a:prstGeom>
          <a:solidFill>
            <a:srgbClr val="D3ED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6218F8-8D85-4556-B924-AE4053F861AA}"/>
              </a:ext>
            </a:extLst>
          </p:cNvPr>
          <p:cNvSpPr/>
          <p:nvPr/>
        </p:nvSpPr>
        <p:spPr>
          <a:xfrm>
            <a:off x="-673638" y="5199727"/>
            <a:ext cx="3175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5049-C4E3-49EC-BFA4-FF005D49ABE6}"/>
              </a:ext>
            </a:extLst>
          </p:cNvPr>
          <p:cNvSpPr/>
          <p:nvPr/>
        </p:nvSpPr>
        <p:spPr>
          <a:xfrm>
            <a:off x="-673638" y="5555327"/>
            <a:ext cx="317500" cy="2286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4FC8D-93C6-428A-9BBF-EEDD83476E52}"/>
              </a:ext>
            </a:extLst>
          </p:cNvPr>
          <p:cNvSpPr/>
          <p:nvPr/>
        </p:nvSpPr>
        <p:spPr>
          <a:xfrm>
            <a:off x="-673641" y="5910927"/>
            <a:ext cx="3175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CBA16D-E342-4E39-AF4F-0929CA68709A}"/>
              </a:ext>
            </a:extLst>
          </p:cNvPr>
          <p:cNvSpPr/>
          <p:nvPr/>
        </p:nvSpPr>
        <p:spPr>
          <a:xfrm>
            <a:off x="-673642" y="6266527"/>
            <a:ext cx="3175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E872961-4750-4353-9989-582E67F24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42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609570" rtl="0" eaLnBrk="1" latinLnBrk="0" hangingPunct="1">
        <a:lnSpc>
          <a:spcPct val="80000"/>
        </a:lnSpc>
        <a:spcBef>
          <a:spcPct val="0"/>
        </a:spcBef>
        <a:buNone/>
        <a:defRPr sz="2667" b="1" i="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239989" indent="-239989" algn="l" defTabSz="6095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8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1pPr>
      <a:lvl2pPr marL="479976" indent="-239989" algn="l" defTabSz="6095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600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2pPr>
      <a:lvl3pPr marL="719965" indent="-239989" algn="l" defTabSz="6095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3pPr>
      <a:lvl4pPr marL="959952" indent="-239989" algn="l" defTabSz="6095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4pPr>
      <a:lvl5pPr marL="2819260" indent="-380981" algn="ctr" defTabSz="6095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577">
          <p15:clr>
            <a:srgbClr val="F26B43"/>
          </p15:clr>
        </p15:guide>
        <p15:guide id="5" orient="horz" pos="713">
          <p15:clr>
            <a:srgbClr val="F26B43"/>
          </p15:clr>
        </p15:guide>
        <p15:guide id="6" orient="horz" pos="3072">
          <p15:clr>
            <a:srgbClr val="F26B43"/>
          </p15:clr>
        </p15:guide>
        <p15:guide id="7" pos="2880">
          <p15:clr>
            <a:srgbClr val="F26B43"/>
          </p15:clr>
        </p15:guide>
        <p15:guide id="8" pos="1973">
          <p15:clr>
            <a:srgbClr val="F26B43"/>
          </p15:clr>
        </p15:guide>
        <p15:guide id="9" pos="37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220A6A1-559B-413E-B314-7DA5457D80A6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0750435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17" imgW="493" imgH="493" progId="TCLayout.ActiveDocument.1">
                  <p:embed/>
                </p:oleObj>
              </mc:Choice>
              <mc:Fallback>
                <p:oleObj name="think-cell Slide" r:id="rId17" imgW="493" imgH="4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220A6A1-559B-413E-B314-7DA5457D8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D2B36E-867A-4951-A743-ECD9126E168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67" b="1" i="0" baseline="0" dirty="0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31800" y="356659"/>
            <a:ext cx="11328400" cy="86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perustyyl</a:t>
            </a:r>
            <a:r>
              <a:rPr lang="en-GB" noProof="0" dirty="0"/>
              <a:t>. </a:t>
            </a:r>
            <a:r>
              <a:rPr lang="en-GB" noProof="0" dirty="0" err="1"/>
              <a:t>napsautt</a:t>
            </a:r>
            <a:r>
              <a:rPr lang="en-GB" noProof="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B5B93-FA63-4276-9EFF-F5F5CFBC6194}"/>
              </a:ext>
            </a:extLst>
          </p:cNvPr>
          <p:cNvSpPr/>
          <p:nvPr/>
        </p:nvSpPr>
        <p:spPr>
          <a:xfrm>
            <a:off x="-1143535" y="4488527"/>
            <a:ext cx="3175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69BED-7DE3-44B3-B41F-0702CA8E3FCE}"/>
              </a:ext>
            </a:extLst>
          </p:cNvPr>
          <p:cNvSpPr/>
          <p:nvPr/>
        </p:nvSpPr>
        <p:spPr>
          <a:xfrm>
            <a:off x="-1143537" y="4844127"/>
            <a:ext cx="3175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C0B41-94D4-4E01-B551-EF5D7FC29606}"/>
              </a:ext>
            </a:extLst>
          </p:cNvPr>
          <p:cNvSpPr/>
          <p:nvPr/>
        </p:nvSpPr>
        <p:spPr>
          <a:xfrm>
            <a:off x="-1143538" y="5199727"/>
            <a:ext cx="317500" cy="228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046E9-17F3-42D7-BEDA-99CD33994995}"/>
              </a:ext>
            </a:extLst>
          </p:cNvPr>
          <p:cNvSpPr/>
          <p:nvPr/>
        </p:nvSpPr>
        <p:spPr>
          <a:xfrm>
            <a:off x="-1143539" y="5555327"/>
            <a:ext cx="317500" cy="228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21ED8-6545-4B65-B8D4-79607D08B0FF}"/>
              </a:ext>
            </a:extLst>
          </p:cNvPr>
          <p:cNvSpPr/>
          <p:nvPr/>
        </p:nvSpPr>
        <p:spPr>
          <a:xfrm>
            <a:off x="-1143541" y="5910927"/>
            <a:ext cx="317500" cy="2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DE9E7A-B714-4E61-9606-F3A8AF804EC1}"/>
              </a:ext>
            </a:extLst>
          </p:cNvPr>
          <p:cNvSpPr/>
          <p:nvPr/>
        </p:nvSpPr>
        <p:spPr>
          <a:xfrm>
            <a:off x="-1143542" y="6266527"/>
            <a:ext cx="317500" cy="228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3DFD4-ED57-4095-8025-EA2426B9FB42}"/>
              </a:ext>
            </a:extLst>
          </p:cNvPr>
          <p:cNvSpPr/>
          <p:nvPr/>
        </p:nvSpPr>
        <p:spPr>
          <a:xfrm>
            <a:off x="-673635" y="4488527"/>
            <a:ext cx="3175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F5144-254F-40E8-A67A-20000D276256}"/>
              </a:ext>
            </a:extLst>
          </p:cNvPr>
          <p:cNvSpPr/>
          <p:nvPr/>
        </p:nvSpPr>
        <p:spPr>
          <a:xfrm>
            <a:off x="-673637" y="4844127"/>
            <a:ext cx="317500" cy="228600"/>
          </a:xfrm>
          <a:prstGeom prst="rect">
            <a:avLst/>
          </a:prstGeom>
          <a:solidFill>
            <a:srgbClr val="D3ED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6218F8-8D85-4556-B924-AE4053F861AA}"/>
              </a:ext>
            </a:extLst>
          </p:cNvPr>
          <p:cNvSpPr/>
          <p:nvPr/>
        </p:nvSpPr>
        <p:spPr>
          <a:xfrm>
            <a:off x="-673638" y="5199727"/>
            <a:ext cx="3175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5049-C4E3-49EC-BFA4-FF005D49ABE6}"/>
              </a:ext>
            </a:extLst>
          </p:cNvPr>
          <p:cNvSpPr/>
          <p:nvPr/>
        </p:nvSpPr>
        <p:spPr>
          <a:xfrm>
            <a:off x="-673639" y="5555327"/>
            <a:ext cx="317500" cy="2286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4FC8D-93C6-428A-9BBF-EEDD83476E52}"/>
              </a:ext>
            </a:extLst>
          </p:cNvPr>
          <p:cNvSpPr/>
          <p:nvPr/>
        </p:nvSpPr>
        <p:spPr>
          <a:xfrm>
            <a:off x="-673641" y="5910927"/>
            <a:ext cx="3175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CBA16D-E342-4E39-AF4F-0929CA68709A}"/>
              </a:ext>
            </a:extLst>
          </p:cNvPr>
          <p:cNvSpPr/>
          <p:nvPr/>
        </p:nvSpPr>
        <p:spPr>
          <a:xfrm>
            <a:off x="-673642" y="6266527"/>
            <a:ext cx="3175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2400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E872961-4750-4353-9989-582E67F24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09184"/>
            <a:ext cx="113284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23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09585" rtl="0" eaLnBrk="1" latinLnBrk="0" hangingPunct="1">
        <a:lnSpc>
          <a:spcPct val="80000"/>
        </a:lnSpc>
        <a:spcBef>
          <a:spcPct val="0"/>
        </a:spcBef>
        <a:buNone/>
        <a:defRPr sz="2667" b="1" i="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239994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8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1pPr>
      <a:lvl2pPr marL="479988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600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2pPr>
      <a:lvl3pPr marL="719982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3pPr>
      <a:lvl4pPr marL="959976" indent="-239994" algn="l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GB" sz="1467" b="0" i="0" kern="1200" noProof="0" dirty="0" smtClean="0">
          <a:solidFill>
            <a:schemeClr val="tx1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4pPr>
      <a:lvl5pPr marL="2819330" indent="-380990" algn="ctr" defTabSz="609585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577">
          <p15:clr>
            <a:srgbClr val="F26B43"/>
          </p15:clr>
        </p15:guide>
        <p15:guide id="5" orient="horz" pos="713">
          <p15:clr>
            <a:srgbClr val="F26B43"/>
          </p15:clr>
        </p15:guide>
        <p15:guide id="6" orient="horz" pos="3072">
          <p15:clr>
            <a:srgbClr val="F26B43"/>
          </p15:clr>
        </p15:guide>
        <p15:guide id="7" pos="2880">
          <p15:clr>
            <a:srgbClr val="F26B43"/>
          </p15:clr>
        </p15:guide>
        <p15:guide id="8" pos="1973">
          <p15:clr>
            <a:srgbClr val="F26B43"/>
          </p15:clr>
        </p15:guide>
        <p15:guide id="9" pos="37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.emf"/><Relationship Id="rId2" Type="http://schemas.openxmlformats.org/officeDocument/2006/relationships/tags" Target="../tags/tag75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78.xml"/><Relationship Id="rId7" Type="http://schemas.openxmlformats.org/officeDocument/2006/relationships/image" Target="../media/image1.emf"/><Relationship Id="rId12" Type="http://schemas.openxmlformats.org/officeDocument/2006/relationships/image" Target="../media/image18.png"/><Relationship Id="rId2" Type="http://schemas.openxmlformats.org/officeDocument/2006/relationships/tags" Target="../tags/tag7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.emf"/><Relationship Id="rId2" Type="http://schemas.openxmlformats.org/officeDocument/2006/relationships/tags" Target="../tags/tag79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0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.emf"/><Relationship Id="rId2" Type="http://schemas.openxmlformats.org/officeDocument/2006/relationships/tags" Target="../tags/tag8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C4A59A-6F94-4C3B-A42D-A88DB4D7F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7489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C4A59A-6F94-4C3B-A42D-A88DB4D7F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639FAD5-3072-4376-B3AA-DCB89B702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2667" b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E0B6C-0918-4A05-B679-4E2EF99C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09" y="2948947"/>
            <a:ext cx="9448489" cy="886343"/>
          </a:xfrm>
        </p:spPr>
        <p:txBody>
          <a:bodyPr/>
          <a:lstStyle/>
          <a:p>
            <a:r>
              <a:rPr lang="en-GB"/>
              <a:t>ROADMAP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9912-2B7F-4B73-B8DD-B6D898112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4342" y="2468199"/>
            <a:ext cx="9448257" cy="480484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grpSp>
        <p:nvGrpSpPr>
          <p:cNvPr id="7" name="Group 128">
            <a:extLst>
              <a:ext uri="{FF2B5EF4-FFF2-40B4-BE49-F238E27FC236}">
                <a16:creationId xmlns:a16="http://schemas.microsoft.com/office/drawing/2014/main" id="{2A37D4AC-3779-44A0-B508-7807291FBA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2" y="2468199"/>
            <a:ext cx="958478" cy="1097235"/>
            <a:chOff x="1398" y="2998"/>
            <a:chExt cx="373" cy="427"/>
          </a:xfrm>
          <a:solidFill>
            <a:schemeClr val="bg2"/>
          </a:solidFill>
        </p:grpSpPr>
        <p:sp>
          <p:nvSpPr>
            <p:cNvPr id="8" name="Freeform 129">
              <a:extLst>
                <a:ext uri="{FF2B5EF4-FFF2-40B4-BE49-F238E27FC236}">
                  <a16:creationId xmlns:a16="http://schemas.microsoft.com/office/drawing/2014/main" id="{4E93365B-1CE7-4F8E-B59D-799BB75472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3052"/>
              <a:ext cx="266" cy="266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12 h 180"/>
                <a:gd name="T12" fmla="*/ 12 w 180"/>
                <a:gd name="T13" fmla="*/ 90 h 180"/>
                <a:gd name="T14" fmla="*/ 90 w 180"/>
                <a:gd name="T15" fmla="*/ 168 h 180"/>
                <a:gd name="T16" fmla="*/ 168 w 180"/>
                <a:gd name="T17" fmla="*/ 90 h 180"/>
                <a:gd name="T18" fmla="*/ 90 w 180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0" y="180"/>
                    <a:pt x="0" y="139"/>
                    <a:pt x="0" y="90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80" y="139"/>
                    <a:pt x="139" y="180"/>
                    <a:pt x="90" y="180"/>
                  </a:cubicBezTo>
                  <a:close/>
                  <a:moveTo>
                    <a:pt x="90" y="12"/>
                  </a:moveTo>
                  <a:cubicBezTo>
                    <a:pt x="47" y="12"/>
                    <a:pt x="12" y="47"/>
                    <a:pt x="12" y="90"/>
                  </a:cubicBezTo>
                  <a:cubicBezTo>
                    <a:pt x="12" y="133"/>
                    <a:pt x="47" y="168"/>
                    <a:pt x="90" y="168"/>
                  </a:cubicBezTo>
                  <a:cubicBezTo>
                    <a:pt x="133" y="168"/>
                    <a:pt x="168" y="133"/>
                    <a:pt x="168" y="90"/>
                  </a:cubicBezTo>
                  <a:cubicBezTo>
                    <a:pt x="168" y="47"/>
                    <a:pt x="13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 130">
              <a:extLst>
                <a:ext uri="{FF2B5EF4-FFF2-40B4-BE49-F238E27FC236}">
                  <a16:creationId xmlns:a16="http://schemas.microsoft.com/office/drawing/2014/main" id="{DB18B919-8162-4E1A-919C-F757FE922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3300"/>
              <a:ext cx="124" cy="54"/>
            </a:xfrm>
            <a:custGeom>
              <a:avLst/>
              <a:gdLst>
                <a:gd name="T0" fmla="*/ 78 w 84"/>
                <a:gd name="T1" fmla="*/ 36 h 36"/>
                <a:gd name="T2" fmla="*/ 6 w 84"/>
                <a:gd name="T3" fmla="*/ 36 h 36"/>
                <a:gd name="T4" fmla="*/ 0 w 84"/>
                <a:gd name="T5" fmla="*/ 30 h 36"/>
                <a:gd name="T6" fmla="*/ 0 w 84"/>
                <a:gd name="T7" fmla="*/ 0 h 36"/>
                <a:gd name="T8" fmla="*/ 12 w 84"/>
                <a:gd name="T9" fmla="*/ 0 h 36"/>
                <a:gd name="T10" fmla="*/ 12 w 84"/>
                <a:gd name="T11" fmla="*/ 24 h 36"/>
                <a:gd name="T12" fmla="*/ 72 w 84"/>
                <a:gd name="T13" fmla="*/ 24 h 36"/>
                <a:gd name="T14" fmla="*/ 72 w 84"/>
                <a:gd name="T15" fmla="*/ 0 h 36"/>
                <a:gd name="T16" fmla="*/ 84 w 84"/>
                <a:gd name="T17" fmla="*/ 0 h 36"/>
                <a:gd name="T18" fmla="*/ 84 w 84"/>
                <a:gd name="T19" fmla="*/ 30 h 36"/>
                <a:gd name="T20" fmla="*/ 78 w 8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6">
                  <a:moveTo>
                    <a:pt x="78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3"/>
                    <a:pt x="81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 131">
              <a:extLst>
                <a:ext uri="{FF2B5EF4-FFF2-40B4-BE49-F238E27FC236}">
                  <a16:creationId xmlns:a16="http://schemas.microsoft.com/office/drawing/2014/main" id="{22A66FDD-2E5A-48AE-B6BB-D3E7FC0EB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0" y="3336"/>
              <a:ext cx="88" cy="53"/>
            </a:xfrm>
            <a:custGeom>
              <a:avLst/>
              <a:gdLst>
                <a:gd name="T0" fmla="*/ 54 w 60"/>
                <a:gd name="T1" fmla="*/ 36 h 36"/>
                <a:gd name="T2" fmla="*/ 6 w 60"/>
                <a:gd name="T3" fmla="*/ 36 h 36"/>
                <a:gd name="T4" fmla="*/ 0 w 60"/>
                <a:gd name="T5" fmla="*/ 30 h 36"/>
                <a:gd name="T6" fmla="*/ 0 w 60"/>
                <a:gd name="T7" fmla="*/ 6 h 36"/>
                <a:gd name="T8" fmla="*/ 6 w 60"/>
                <a:gd name="T9" fmla="*/ 0 h 36"/>
                <a:gd name="T10" fmla="*/ 54 w 60"/>
                <a:gd name="T11" fmla="*/ 0 h 36"/>
                <a:gd name="T12" fmla="*/ 60 w 60"/>
                <a:gd name="T13" fmla="*/ 6 h 36"/>
                <a:gd name="T14" fmla="*/ 60 w 60"/>
                <a:gd name="T15" fmla="*/ 30 h 36"/>
                <a:gd name="T16" fmla="*/ 54 w 60"/>
                <a:gd name="T17" fmla="*/ 36 h 36"/>
                <a:gd name="T18" fmla="*/ 12 w 60"/>
                <a:gd name="T19" fmla="*/ 24 h 36"/>
                <a:gd name="T20" fmla="*/ 48 w 60"/>
                <a:gd name="T21" fmla="*/ 24 h 36"/>
                <a:gd name="T22" fmla="*/ 48 w 60"/>
                <a:gd name="T23" fmla="*/ 12 h 36"/>
                <a:gd name="T24" fmla="*/ 12 w 60"/>
                <a:gd name="T25" fmla="*/ 12 h 36"/>
                <a:gd name="T26" fmla="*/ 12 w 60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3"/>
                    <a:pt x="57" y="36"/>
                    <a:pt x="54" y="36"/>
                  </a:cubicBezTo>
                  <a:close/>
                  <a:moveTo>
                    <a:pt x="1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 132">
              <a:extLst>
                <a:ext uri="{FF2B5EF4-FFF2-40B4-BE49-F238E27FC236}">
                  <a16:creationId xmlns:a16="http://schemas.microsoft.com/office/drawing/2014/main" id="{E8FCDBC9-F79E-47BD-B913-CA4ECEDA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3371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 133">
              <a:extLst>
                <a:ext uri="{FF2B5EF4-FFF2-40B4-BE49-F238E27FC236}">
                  <a16:creationId xmlns:a16="http://schemas.microsoft.com/office/drawing/2014/main" id="{0BFDE7B6-82F3-4D0E-9892-742BC6126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998"/>
              <a:ext cx="18" cy="36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9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Freeform 134">
              <a:extLst>
                <a:ext uri="{FF2B5EF4-FFF2-40B4-BE49-F238E27FC236}">
                  <a16:creationId xmlns:a16="http://schemas.microsoft.com/office/drawing/2014/main" id="{1C37E03F-7973-4ABA-8486-37B3AE165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049"/>
              <a:ext cx="33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20 h 21"/>
                <a:gd name="T4" fmla="*/ 3 w 22"/>
                <a:gd name="T5" fmla="*/ 11 h 21"/>
                <a:gd name="T6" fmla="*/ 11 w 22"/>
                <a:gd name="T7" fmla="*/ 3 h 21"/>
                <a:gd name="T8" fmla="*/ 20 w 22"/>
                <a:gd name="T9" fmla="*/ 3 h 21"/>
                <a:gd name="T10" fmla="*/ 20 w 22"/>
                <a:gd name="T11" fmla="*/ 11 h 21"/>
                <a:gd name="T12" fmla="*/ 11 w 22"/>
                <a:gd name="T13" fmla="*/ 20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0"/>
                    <a:pt x="17" y="0"/>
                    <a:pt x="20" y="3"/>
                  </a:cubicBezTo>
                  <a:cubicBezTo>
                    <a:pt x="22" y="5"/>
                    <a:pt x="22" y="9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35">
              <a:extLst>
                <a:ext uri="{FF2B5EF4-FFF2-40B4-BE49-F238E27FC236}">
                  <a16:creationId xmlns:a16="http://schemas.microsoft.com/office/drawing/2014/main" id="{B49901B2-0440-4B3E-9D8C-999834665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176"/>
              <a:ext cx="36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36">
              <a:extLst>
                <a:ext uri="{FF2B5EF4-FFF2-40B4-BE49-F238E27FC236}">
                  <a16:creationId xmlns:a16="http://schemas.microsoft.com/office/drawing/2014/main" id="{7E9279B6-7430-42C7-AC9D-2514DDB0B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288"/>
              <a:ext cx="33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19 h 21"/>
                <a:gd name="T4" fmla="*/ 3 w 22"/>
                <a:gd name="T5" fmla="*/ 10 h 21"/>
                <a:gd name="T6" fmla="*/ 3 w 22"/>
                <a:gd name="T7" fmla="*/ 2 h 21"/>
                <a:gd name="T8" fmla="*/ 11 w 22"/>
                <a:gd name="T9" fmla="*/ 2 h 21"/>
                <a:gd name="T10" fmla="*/ 20 w 22"/>
                <a:gd name="T11" fmla="*/ 10 h 21"/>
                <a:gd name="T12" fmla="*/ 20 w 22"/>
                <a:gd name="T13" fmla="*/ 19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0"/>
                    <a:pt x="11" y="1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3"/>
                    <a:pt x="22" y="17"/>
                    <a:pt x="20" y="19"/>
                  </a:cubicBezTo>
                  <a:cubicBezTo>
                    <a:pt x="19" y="20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37">
              <a:extLst>
                <a:ext uri="{FF2B5EF4-FFF2-40B4-BE49-F238E27FC236}">
                  <a16:creationId xmlns:a16="http://schemas.microsoft.com/office/drawing/2014/main" id="{B6AA46D2-132B-4027-AE1E-5D7F887A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049"/>
              <a:ext cx="32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20 h 21"/>
                <a:gd name="T4" fmla="*/ 3 w 22"/>
                <a:gd name="T5" fmla="*/ 11 h 21"/>
                <a:gd name="T6" fmla="*/ 3 w 22"/>
                <a:gd name="T7" fmla="*/ 3 h 21"/>
                <a:gd name="T8" fmla="*/ 11 w 22"/>
                <a:gd name="T9" fmla="*/ 3 h 21"/>
                <a:gd name="T10" fmla="*/ 20 w 22"/>
                <a:gd name="T11" fmla="*/ 11 h 21"/>
                <a:gd name="T12" fmla="*/ 20 w 22"/>
                <a:gd name="T13" fmla="*/ 20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1"/>
                    <a:pt x="11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4"/>
                    <a:pt x="22" y="17"/>
                    <a:pt x="20" y="20"/>
                  </a:cubicBezTo>
                  <a:cubicBezTo>
                    <a:pt x="18" y="21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38">
              <a:extLst>
                <a:ext uri="{FF2B5EF4-FFF2-40B4-BE49-F238E27FC236}">
                  <a16:creationId xmlns:a16="http://schemas.microsoft.com/office/drawing/2014/main" id="{0976A360-0454-4ABA-BE06-7BEC004C7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3176"/>
              <a:ext cx="35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D94F876-E820-43DF-B7F0-345B5225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288"/>
              <a:ext cx="32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19 h 21"/>
                <a:gd name="T4" fmla="*/ 3 w 22"/>
                <a:gd name="T5" fmla="*/ 10 h 21"/>
                <a:gd name="T6" fmla="*/ 11 w 22"/>
                <a:gd name="T7" fmla="*/ 2 h 21"/>
                <a:gd name="T8" fmla="*/ 20 w 22"/>
                <a:gd name="T9" fmla="*/ 2 h 21"/>
                <a:gd name="T10" fmla="*/ 20 w 22"/>
                <a:gd name="T11" fmla="*/ 10 h 21"/>
                <a:gd name="T12" fmla="*/ 11 w 22"/>
                <a:gd name="T13" fmla="*/ 19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0"/>
                    <a:pt x="3" y="19"/>
                  </a:cubicBezTo>
                  <a:cubicBezTo>
                    <a:pt x="0" y="17"/>
                    <a:pt x="0" y="13"/>
                    <a:pt x="3" y="1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7" y="0"/>
                    <a:pt x="20" y="2"/>
                  </a:cubicBezTo>
                  <a:cubicBezTo>
                    <a:pt x="22" y="4"/>
                    <a:pt x="22" y="8"/>
                    <a:pt x="20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F170B2B1-5683-4F34-B759-F26E524DA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" y="3176"/>
              <a:ext cx="160" cy="133"/>
            </a:xfrm>
            <a:custGeom>
              <a:avLst/>
              <a:gdLst>
                <a:gd name="T0" fmla="*/ 60 w 108"/>
                <a:gd name="T1" fmla="*/ 90 h 90"/>
                <a:gd name="T2" fmla="*/ 58 w 108"/>
                <a:gd name="T3" fmla="*/ 90 h 90"/>
                <a:gd name="T4" fmla="*/ 54 w 108"/>
                <a:gd name="T5" fmla="*/ 84 h 90"/>
                <a:gd name="T6" fmla="*/ 49 w 108"/>
                <a:gd name="T7" fmla="*/ 90 h 90"/>
                <a:gd name="T8" fmla="*/ 42 w 108"/>
                <a:gd name="T9" fmla="*/ 85 h 90"/>
                <a:gd name="T10" fmla="*/ 30 w 108"/>
                <a:gd name="T11" fmla="*/ 36 h 90"/>
                <a:gd name="T12" fmla="*/ 18 w 108"/>
                <a:gd name="T13" fmla="*/ 36 h 90"/>
                <a:gd name="T14" fmla="*/ 0 w 108"/>
                <a:gd name="T15" fmla="*/ 18 h 90"/>
                <a:gd name="T16" fmla="*/ 18 w 108"/>
                <a:gd name="T17" fmla="*/ 0 h 90"/>
                <a:gd name="T18" fmla="*/ 38 w 108"/>
                <a:gd name="T19" fmla="*/ 16 h 90"/>
                <a:gd name="T20" fmla="*/ 40 w 108"/>
                <a:gd name="T21" fmla="*/ 24 h 90"/>
                <a:gd name="T22" fmla="*/ 67 w 108"/>
                <a:gd name="T23" fmla="*/ 24 h 90"/>
                <a:gd name="T24" fmla="*/ 69 w 108"/>
                <a:gd name="T25" fmla="*/ 16 h 90"/>
                <a:gd name="T26" fmla="*/ 90 w 108"/>
                <a:gd name="T27" fmla="*/ 0 h 90"/>
                <a:gd name="T28" fmla="*/ 108 w 108"/>
                <a:gd name="T29" fmla="*/ 18 h 90"/>
                <a:gd name="T30" fmla="*/ 90 w 108"/>
                <a:gd name="T31" fmla="*/ 36 h 90"/>
                <a:gd name="T32" fmla="*/ 77 w 108"/>
                <a:gd name="T33" fmla="*/ 36 h 90"/>
                <a:gd name="T34" fmla="*/ 65 w 108"/>
                <a:gd name="T35" fmla="*/ 85 h 90"/>
                <a:gd name="T36" fmla="*/ 60 w 108"/>
                <a:gd name="T37" fmla="*/ 90 h 90"/>
                <a:gd name="T38" fmla="*/ 43 w 108"/>
                <a:gd name="T39" fmla="*/ 36 h 90"/>
                <a:gd name="T40" fmla="*/ 53 w 108"/>
                <a:gd name="T41" fmla="*/ 82 h 90"/>
                <a:gd name="T42" fmla="*/ 54 w 108"/>
                <a:gd name="T43" fmla="*/ 84 h 90"/>
                <a:gd name="T44" fmla="*/ 54 w 108"/>
                <a:gd name="T45" fmla="*/ 82 h 90"/>
                <a:gd name="T46" fmla="*/ 65 w 108"/>
                <a:gd name="T47" fmla="*/ 36 h 90"/>
                <a:gd name="T48" fmla="*/ 43 w 108"/>
                <a:gd name="T49" fmla="*/ 36 h 90"/>
                <a:gd name="T50" fmla="*/ 80 w 108"/>
                <a:gd name="T51" fmla="*/ 24 h 90"/>
                <a:gd name="T52" fmla="*/ 90 w 108"/>
                <a:gd name="T53" fmla="*/ 24 h 90"/>
                <a:gd name="T54" fmla="*/ 96 w 108"/>
                <a:gd name="T55" fmla="*/ 18 h 90"/>
                <a:gd name="T56" fmla="*/ 90 w 108"/>
                <a:gd name="T57" fmla="*/ 12 h 90"/>
                <a:gd name="T58" fmla="*/ 81 w 108"/>
                <a:gd name="T59" fmla="*/ 19 h 90"/>
                <a:gd name="T60" fmla="*/ 80 w 108"/>
                <a:gd name="T61" fmla="*/ 24 h 90"/>
                <a:gd name="T62" fmla="*/ 18 w 108"/>
                <a:gd name="T63" fmla="*/ 12 h 90"/>
                <a:gd name="T64" fmla="*/ 12 w 108"/>
                <a:gd name="T65" fmla="*/ 18 h 90"/>
                <a:gd name="T66" fmla="*/ 18 w 108"/>
                <a:gd name="T67" fmla="*/ 24 h 90"/>
                <a:gd name="T68" fmla="*/ 28 w 108"/>
                <a:gd name="T69" fmla="*/ 24 h 90"/>
                <a:gd name="T70" fmla="*/ 26 w 108"/>
                <a:gd name="T71" fmla="*/ 19 h 90"/>
                <a:gd name="T72" fmla="*/ 18 w 108"/>
                <a:gd name="T7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90">
                  <a:moveTo>
                    <a:pt x="60" y="90"/>
                  </a:moveTo>
                  <a:cubicBezTo>
                    <a:pt x="59" y="90"/>
                    <a:pt x="59" y="90"/>
                    <a:pt x="58" y="90"/>
                  </a:cubicBezTo>
                  <a:cubicBezTo>
                    <a:pt x="56" y="89"/>
                    <a:pt x="54" y="87"/>
                    <a:pt x="54" y="84"/>
                  </a:cubicBezTo>
                  <a:cubicBezTo>
                    <a:pt x="54" y="87"/>
                    <a:pt x="52" y="89"/>
                    <a:pt x="49" y="90"/>
                  </a:cubicBezTo>
                  <a:cubicBezTo>
                    <a:pt x="46" y="90"/>
                    <a:pt x="43" y="88"/>
                    <a:pt x="42" y="8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7"/>
                    <a:pt x="38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7"/>
                    <a:pt x="80" y="0"/>
                    <a:pt x="90" y="0"/>
                  </a:cubicBezTo>
                  <a:cubicBezTo>
                    <a:pt x="100" y="0"/>
                    <a:pt x="108" y="8"/>
                    <a:pt x="108" y="18"/>
                  </a:cubicBezTo>
                  <a:cubicBezTo>
                    <a:pt x="108" y="28"/>
                    <a:pt x="100" y="36"/>
                    <a:pt x="90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88"/>
                    <a:pt x="62" y="90"/>
                    <a:pt x="60" y="90"/>
                  </a:cubicBezTo>
                  <a:close/>
                  <a:moveTo>
                    <a:pt x="43" y="36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4" y="83"/>
                    <a:pt x="54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43" y="36"/>
                  </a:lnTo>
                  <a:close/>
                  <a:moveTo>
                    <a:pt x="80" y="24"/>
                  </a:moveTo>
                  <a:cubicBezTo>
                    <a:pt x="90" y="24"/>
                    <a:pt x="90" y="24"/>
                    <a:pt x="90" y="24"/>
                  </a:cubicBezTo>
                  <a:cubicBezTo>
                    <a:pt x="93" y="24"/>
                    <a:pt x="96" y="21"/>
                    <a:pt x="96" y="18"/>
                  </a:cubicBezTo>
                  <a:cubicBezTo>
                    <a:pt x="96" y="15"/>
                    <a:pt x="93" y="12"/>
                    <a:pt x="90" y="12"/>
                  </a:cubicBezTo>
                  <a:cubicBezTo>
                    <a:pt x="85" y="12"/>
                    <a:pt x="82" y="15"/>
                    <a:pt x="81" y="19"/>
                  </a:cubicBezTo>
                  <a:lnTo>
                    <a:pt x="80" y="24"/>
                  </a:ln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6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EF6CAA8-4F53-4B9C-943A-B04B81C6FD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3744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EF6CAA8-4F53-4B9C-943A-B04B81C6FD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31CB51E-D6FA-4E9B-AD8E-1DEA9C6B02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2667" b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899FD9-7960-417F-AA6C-81781EE03FD9}"/>
              </a:ext>
            </a:extLst>
          </p:cNvPr>
          <p:cNvSpPr/>
          <p:nvPr/>
        </p:nvSpPr>
        <p:spPr>
          <a:xfrm>
            <a:off x="7064974" y="1341120"/>
            <a:ext cx="4584482" cy="2793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5A9505-0897-4C3C-B655-8FB219BBD360}"/>
              </a:ext>
            </a:extLst>
          </p:cNvPr>
          <p:cNvSpPr/>
          <p:nvPr/>
        </p:nvSpPr>
        <p:spPr>
          <a:xfrm>
            <a:off x="742386" y="1341120"/>
            <a:ext cx="5631782" cy="14359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A2D6C6-95A7-4FB5-B6D9-93D1A9DA2A62}"/>
              </a:ext>
            </a:extLst>
          </p:cNvPr>
          <p:cNvSpPr/>
          <p:nvPr/>
        </p:nvSpPr>
        <p:spPr>
          <a:xfrm>
            <a:off x="742385" y="2897529"/>
            <a:ext cx="5631782" cy="33254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D348E-8A0F-4AC4-8700-C3261DF6E8BB}"/>
              </a:ext>
            </a:extLst>
          </p:cNvPr>
          <p:cNvSpPr/>
          <p:nvPr/>
        </p:nvSpPr>
        <p:spPr>
          <a:xfrm>
            <a:off x="6602049" y="1341121"/>
            <a:ext cx="353483" cy="279360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of the tool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51FFCC-A8A3-4044-B95E-ABDC0549F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9732" y="2897528"/>
            <a:ext cx="5408507" cy="3325473"/>
          </a:xfrm>
        </p:spPr>
        <p:txBody>
          <a:bodyPr lIns="72000" tIns="72000" rIns="72000" bIns="72000"/>
          <a:lstStyle/>
          <a:p>
            <a:pPr marL="228600" indent="-228600">
              <a:buAutoNum type="arabicPeriod"/>
            </a:pPr>
            <a:r>
              <a:rPr lang="en-GB" sz="1200" dirty="0">
                <a:latin typeface="Georgia" panose="02040502050405020303" pitchFamily="18" charset="0"/>
              </a:rPr>
              <a:t>Summarise ke</a:t>
            </a:r>
            <a:r>
              <a:rPr lang="en-GB" sz="1200" dirty="0"/>
              <a:t>y activities required in terms of technologies, capabilities, culture, ecosystem and finance based on your earlier assessments to the ‘List of activities’ sheet. 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Write key functions contributing to the implementation of your circular idea to the ‘Responsibilities and timing’ sheet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Define a timeline for your transformation journey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Define responsible functions (and if possible, name people to approach) and appropriate phase for each activity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b="1" dirty="0"/>
              <a:t>Tip: </a:t>
            </a:r>
            <a:r>
              <a:rPr lang="en-GB" sz="1200" dirty="0"/>
              <a:t>Use sticky notes to list the activities – it saves time and allows flexibility!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69CB2-1302-42AC-A7E8-EBDB6CBB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56659"/>
            <a:ext cx="11436350" cy="864000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Roadmap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5E9B2-028F-4335-AB31-FBCE75000E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EFB28-2A7F-471B-9B32-845F6440E6D6}"/>
              </a:ext>
            </a:extLst>
          </p:cNvPr>
          <p:cNvSpPr txBox="1"/>
          <p:nvPr/>
        </p:nvSpPr>
        <p:spPr>
          <a:xfrm>
            <a:off x="323850" y="555413"/>
            <a:ext cx="3950547" cy="20997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39D91-1ACF-451D-AB98-E88B4D8AB91E}"/>
              </a:ext>
            </a:extLst>
          </p:cNvPr>
          <p:cNvSpPr/>
          <p:nvPr/>
        </p:nvSpPr>
        <p:spPr>
          <a:xfrm>
            <a:off x="323850" y="1341120"/>
            <a:ext cx="353483" cy="143594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59FDA-352C-4F50-B0B4-4FBBFE43F522}"/>
              </a:ext>
            </a:extLst>
          </p:cNvPr>
          <p:cNvSpPr/>
          <p:nvPr/>
        </p:nvSpPr>
        <p:spPr>
          <a:xfrm>
            <a:off x="323849" y="2897529"/>
            <a:ext cx="353483" cy="332547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D7EFB9A-CA2B-4BF7-BC4A-9BDC1F101359}"/>
              </a:ext>
            </a:extLst>
          </p:cNvPr>
          <p:cNvSpPr txBox="1">
            <a:spLocks/>
          </p:cNvSpPr>
          <p:nvPr/>
        </p:nvSpPr>
        <p:spPr>
          <a:xfrm>
            <a:off x="829733" y="1341120"/>
            <a:ext cx="5182130" cy="1435947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867" b="0" i="0" kern="1200" noProof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474121" indent="-234945" algn="l" defTabSz="609585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GB" sz="1600" b="0" i="0" kern="1200" noProof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2pPr>
            <a:lvl3pPr marL="713300" indent="-234945" algn="l" defTabSz="715415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GB" sz="1467" b="0" i="0" kern="1200" noProof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3pPr>
            <a:lvl4pPr marL="958827" indent="-234945" algn="l" defTabSz="6095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GB" sz="1467" b="0" i="0" kern="1200" noProof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4pPr>
            <a:lvl5pPr marL="143996" indent="-380990" algn="l" defTabSz="609585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867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</a:rPr>
              <a:t>The purpose of the roadmap development tool is to support you in planning the first steps on your circular transformation journey on a high-level, through listing key activities, estimating the time to complete them and prioritising them into short, medium and long-term.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</a:endParaRP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</a:endParaRPr>
          </a:p>
          <a:p>
            <a:pPr marL="239178" marR="0" lvl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7B8C38-F114-4EF4-B076-9F6D28BCD3AE}"/>
              </a:ext>
            </a:extLst>
          </p:cNvPr>
          <p:cNvGrpSpPr/>
          <p:nvPr/>
        </p:nvGrpSpPr>
        <p:grpSpPr>
          <a:xfrm>
            <a:off x="7574603" y="1584581"/>
            <a:ext cx="3565225" cy="2391366"/>
            <a:chOff x="6640833" y="1341120"/>
            <a:chExt cx="5119367" cy="35690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9E5FDB-0421-4A6D-BFCD-C4E0F41E0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40833" y="1341120"/>
              <a:ext cx="3840000" cy="216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F153E4-F7B1-4CAC-A1AC-567625095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0517" y="2045623"/>
              <a:ext cx="3840000" cy="216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F46EF2-5B8F-46D7-8866-1B0063255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20200" y="2750127"/>
              <a:ext cx="3840000" cy="216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18CC698-779C-4A3E-A2A4-C22A570AD682}"/>
              </a:ext>
            </a:extLst>
          </p:cNvPr>
          <p:cNvSpPr/>
          <p:nvPr/>
        </p:nvSpPr>
        <p:spPr>
          <a:xfrm>
            <a:off x="7064974" y="4255735"/>
            <a:ext cx="4584482" cy="1984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E00B3C-DBB5-4DAE-B1C6-0F33745C90A3}"/>
              </a:ext>
            </a:extLst>
          </p:cNvPr>
          <p:cNvSpPr/>
          <p:nvPr/>
        </p:nvSpPr>
        <p:spPr>
          <a:xfrm>
            <a:off x="6593256" y="4255735"/>
            <a:ext cx="353483" cy="198404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materials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589261-93E3-4EAF-B8B7-95C6ACA734D5}"/>
              </a:ext>
            </a:extLst>
          </p:cNvPr>
          <p:cNvSpPr txBox="1"/>
          <p:nvPr/>
        </p:nvSpPr>
        <p:spPr>
          <a:xfrm>
            <a:off x="7170569" y="4331839"/>
            <a:ext cx="2996203" cy="199521"/>
          </a:xfrm>
          <a:prstGeom prst="rect">
            <a:avLst/>
          </a:prstGeom>
          <a:noFill/>
        </p:spPr>
        <p:txBody>
          <a:bodyPr wrap="square" lIns="0" tIns="36000" rIns="36000" bIns="36000" rtlCol="0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Chapter 5: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 to design the transformation journey?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7F411F-79CD-42BF-BE04-705668688763}"/>
              </a:ext>
            </a:extLst>
          </p:cNvPr>
          <p:cNvSpPr txBox="1"/>
          <p:nvPr/>
        </p:nvSpPr>
        <p:spPr>
          <a:xfrm>
            <a:off x="7165828" y="6016171"/>
            <a:ext cx="4002915" cy="2236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fi-FI" sz="800" b="0" i="1" dirty="0" err="1">
                <a:latin typeface="Georgia" panose="02040502050405020303" pitchFamily="18" charset="0"/>
              </a:rPr>
              <a:t>Illustrative</a:t>
            </a:r>
            <a:r>
              <a:rPr lang="fi-FI" sz="800" b="0" i="1" dirty="0">
                <a:latin typeface="Georgia" panose="02040502050405020303" pitchFamily="18" charset="0"/>
              </a:rPr>
              <a:t> </a:t>
            </a:r>
            <a:r>
              <a:rPr lang="fi-FI" sz="800" b="0" i="1" dirty="0" err="1">
                <a:latin typeface="Georgia" panose="02040502050405020303" pitchFamily="18" charset="0"/>
              </a:rPr>
              <a:t>playbook</a:t>
            </a:r>
            <a:r>
              <a:rPr lang="fi-FI" sz="800" b="0" i="1" dirty="0">
                <a:latin typeface="Georgia" panose="02040502050405020303" pitchFamily="18" charset="0"/>
              </a:rPr>
              <a:t> </a:t>
            </a:r>
            <a:r>
              <a:rPr lang="fi-FI" sz="800" b="0" i="1" dirty="0" err="1">
                <a:latin typeface="Georgia" panose="02040502050405020303" pitchFamily="18" charset="0"/>
              </a:rPr>
              <a:t>pages</a:t>
            </a:r>
            <a:r>
              <a:rPr lang="fi-FI" sz="800" b="0" i="1" dirty="0">
                <a:latin typeface="Georgia" panose="02040502050405020303" pitchFamily="18" charset="0"/>
              </a:rPr>
              <a:t> – </a:t>
            </a:r>
            <a:r>
              <a:rPr lang="fi-FI" sz="800" i="1" dirty="0" err="1">
                <a:latin typeface="Georgia" panose="02040502050405020303" pitchFamily="18" charset="0"/>
              </a:rPr>
              <a:t>please</a:t>
            </a:r>
            <a:r>
              <a:rPr lang="fi-FI" sz="800" i="1" dirty="0">
                <a:latin typeface="Georgia" panose="02040502050405020303" pitchFamily="18" charset="0"/>
              </a:rPr>
              <a:t> </a:t>
            </a:r>
            <a:r>
              <a:rPr lang="fi-FI" sz="800" i="1" dirty="0" err="1">
                <a:latin typeface="Georgia" panose="02040502050405020303" pitchFamily="18" charset="0"/>
              </a:rPr>
              <a:t>refer</a:t>
            </a:r>
            <a:r>
              <a:rPr lang="fi-FI" sz="800" i="1" dirty="0">
                <a:latin typeface="Georgia" panose="02040502050405020303" pitchFamily="18" charset="0"/>
              </a:rPr>
              <a:t> to </a:t>
            </a:r>
            <a:r>
              <a:rPr lang="fi-FI" sz="800" i="1" dirty="0" err="1">
                <a:latin typeface="Georgia" panose="02040502050405020303" pitchFamily="18" charset="0"/>
              </a:rPr>
              <a:t>the</a:t>
            </a:r>
            <a:r>
              <a:rPr lang="fi-FI" sz="800" i="1" dirty="0">
                <a:latin typeface="Georgia" panose="02040502050405020303" pitchFamily="18" charset="0"/>
              </a:rPr>
              <a:t> </a:t>
            </a:r>
            <a:r>
              <a:rPr lang="fi-FI" sz="800" i="1" dirty="0" err="1">
                <a:latin typeface="Georgia" panose="02040502050405020303" pitchFamily="18" charset="0"/>
              </a:rPr>
              <a:t>entire</a:t>
            </a:r>
            <a:r>
              <a:rPr lang="fi-FI" sz="800" i="1" dirty="0">
                <a:latin typeface="Georgia" panose="02040502050405020303" pitchFamily="18" charset="0"/>
              </a:rPr>
              <a:t> </a:t>
            </a:r>
            <a:r>
              <a:rPr lang="fi-FI" sz="800" i="1" dirty="0" err="1">
                <a:latin typeface="Georgia" panose="02040502050405020303" pitchFamily="18" charset="0"/>
              </a:rPr>
              <a:t>chapter</a:t>
            </a:r>
            <a:r>
              <a:rPr lang="fi-FI" sz="800" i="1" dirty="0">
                <a:latin typeface="Georgia" panose="02040502050405020303" pitchFamily="18" charset="0"/>
              </a:rPr>
              <a:t> for </a:t>
            </a:r>
            <a:r>
              <a:rPr lang="fi-FI" sz="800" i="1" dirty="0" err="1">
                <a:latin typeface="Georgia" panose="02040502050405020303" pitchFamily="18" charset="0"/>
              </a:rPr>
              <a:t>support</a:t>
            </a:r>
            <a:r>
              <a:rPr lang="fi-FI" sz="800" i="1" dirty="0">
                <a:latin typeface="Georgia" panose="02040502050405020303" pitchFamily="18" charset="0"/>
              </a:rPr>
              <a:t>.</a:t>
            </a:r>
            <a:endParaRPr lang="fi-FI" sz="800" b="0" i="1" dirty="0">
              <a:latin typeface="Georgia" panose="02040502050405020303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A376144-11B8-4B23-A7E6-003F9EC96E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5828" y="4803036"/>
            <a:ext cx="1080000" cy="608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65815A2-2A79-40FB-815B-A026332EE5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682" y="4951835"/>
            <a:ext cx="1080000" cy="608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9C3B4D-AA00-48B2-8854-D252FE8FFD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6886" y="4807030"/>
            <a:ext cx="1080000" cy="608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D85D9BB-3DFC-4B8E-9CED-97EBF2DF16CA}"/>
              </a:ext>
            </a:extLst>
          </p:cNvPr>
          <p:cNvSpPr txBox="1"/>
          <p:nvPr/>
        </p:nvSpPr>
        <p:spPr>
          <a:xfrm>
            <a:off x="7165828" y="5610130"/>
            <a:ext cx="1720854" cy="9890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fi-FI" sz="900" b="0" i="0" dirty="0">
                <a:latin typeface="Georgia" panose="02040502050405020303" pitchFamily="18" charset="0"/>
              </a:rPr>
              <a:t>Three </a:t>
            </a:r>
            <a:r>
              <a:rPr lang="fi-FI" sz="900" b="0" i="0" dirty="0" err="1">
                <a:latin typeface="Georgia" panose="02040502050405020303" pitchFamily="18" charset="0"/>
              </a:rPr>
              <a:t>phases</a:t>
            </a:r>
            <a:r>
              <a:rPr lang="fi-FI" sz="900" b="0" i="0" dirty="0">
                <a:latin typeface="Georgia" panose="02040502050405020303" pitchFamily="18" charset="0"/>
              </a:rPr>
              <a:t> of </a:t>
            </a:r>
            <a:r>
              <a:rPr lang="fi-FI" sz="900" b="0" i="0" dirty="0" err="1">
                <a:latin typeface="Georgia" panose="02040502050405020303" pitchFamily="18" charset="0"/>
              </a:rPr>
              <a:t>th</a:t>
            </a:r>
            <a:r>
              <a:rPr lang="fi-FI" sz="900" dirty="0" err="1">
                <a:latin typeface="Georgia" panose="02040502050405020303" pitchFamily="18" charset="0"/>
              </a:rPr>
              <a:t>e</a:t>
            </a:r>
            <a:r>
              <a:rPr lang="fi-FI" sz="900" dirty="0">
                <a:latin typeface="Georgia" panose="02040502050405020303" pitchFamily="18" charset="0"/>
              </a:rPr>
              <a:t> </a:t>
            </a:r>
            <a:r>
              <a:rPr lang="fi-FI" sz="900" dirty="0" err="1">
                <a:latin typeface="Georgia" panose="02040502050405020303" pitchFamily="18" charset="0"/>
              </a:rPr>
              <a:t>transformation</a:t>
            </a:r>
            <a:r>
              <a:rPr lang="fi-FI" sz="900" dirty="0">
                <a:latin typeface="Georgia" panose="02040502050405020303" pitchFamily="18" charset="0"/>
              </a:rPr>
              <a:t> </a:t>
            </a:r>
            <a:r>
              <a:rPr lang="fi-FI" sz="900" dirty="0" err="1">
                <a:latin typeface="Georgia" panose="02040502050405020303" pitchFamily="18" charset="0"/>
              </a:rPr>
              <a:t>journey</a:t>
            </a:r>
            <a:r>
              <a:rPr lang="fi-FI" sz="900" b="0" i="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D600CD-35E0-4036-8D1C-7DCC2033B6C9}"/>
              </a:ext>
            </a:extLst>
          </p:cNvPr>
          <p:cNvSpPr txBox="1"/>
          <p:nvPr/>
        </p:nvSpPr>
        <p:spPr>
          <a:xfrm>
            <a:off x="9316886" y="5735074"/>
            <a:ext cx="2120985" cy="116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fi-FI" sz="900" b="0" i="0" dirty="0">
                <a:latin typeface="Georgia" panose="02040502050405020303" pitchFamily="18" charset="0"/>
              </a:rPr>
              <a:t>Key </a:t>
            </a:r>
            <a:r>
              <a:rPr lang="fi-FI" sz="900" b="0" i="0" dirty="0" err="1">
                <a:latin typeface="Georgia" panose="02040502050405020303" pitchFamily="18" charset="0"/>
              </a:rPr>
              <a:t>barriers</a:t>
            </a:r>
            <a:r>
              <a:rPr lang="fi-FI" sz="900" dirty="0">
                <a:latin typeface="Georgia" panose="02040502050405020303" pitchFamily="18" charset="0"/>
              </a:rPr>
              <a:t> and </a:t>
            </a:r>
            <a:r>
              <a:rPr lang="fi-FI" sz="900" dirty="0" err="1">
                <a:latin typeface="Georgia" panose="02040502050405020303" pitchFamily="18" charset="0"/>
              </a:rPr>
              <a:t>ways</a:t>
            </a:r>
            <a:r>
              <a:rPr lang="fi-FI" sz="900" dirty="0">
                <a:latin typeface="Georgia" panose="02040502050405020303" pitchFamily="18" charset="0"/>
              </a:rPr>
              <a:t> to </a:t>
            </a:r>
            <a:r>
              <a:rPr lang="fi-FI" sz="900" dirty="0" err="1">
                <a:latin typeface="Georgia" panose="02040502050405020303" pitchFamily="18" charset="0"/>
              </a:rPr>
              <a:t>overcome</a:t>
            </a:r>
            <a:r>
              <a:rPr lang="fi-FI" sz="900" dirty="0">
                <a:latin typeface="Georgia" panose="02040502050405020303" pitchFamily="18" charset="0"/>
              </a:rPr>
              <a:t> </a:t>
            </a:r>
            <a:r>
              <a:rPr lang="fi-FI" sz="900" dirty="0" err="1">
                <a:latin typeface="Georgia" panose="02040502050405020303" pitchFamily="18" charset="0"/>
              </a:rPr>
              <a:t>them</a:t>
            </a:r>
            <a:endParaRPr lang="fi-FI" sz="900" b="0" i="0" dirty="0">
              <a:latin typeface="Georgia" panose="02040502050405020303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0B44F3-AD3C-45B5-AAC1-31C51275A1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37379" y="4952419"/>
            <a:ext cx="1080000" cy="608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8CBB909-903D-4F8A-9CD8-37ECEC43A0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7871" y="5097809"/>
            <a:ext cx="1080000" cy="608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58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EF6CAA8-4F53-4B9C-943A-B04B81C6FD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6137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EF6CAA8-4F53-4B9C-943A-B04B81C6FD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31CB51E-D6FA-4E9B-AD8E-1DEA9C6B02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2667" b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DC5EE05-A79A-4508-8E32-11DD153AB332}"/>
              </a:ext>
            </a:extLst>
          </p:cNvPr>
          <p:cNvSpPr/>
          <p:nvPr/>
        </p:nvSpPr>
        <p:spPr>
          <a:xfrm>
            <a:off x="742386" y="1341120"/>
            <a:ext cx="11017814" cy="48673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39D91-1ACF-451D-AB98-E88B4D8AB91E}"/>
              </a:ext>
            </a:extLst>
          </p:cNvPr>
          <p:cNvSpPr/>
          <p:nvPr/>
        </p:nvSpPr>
        <p:spPr>
          <a:xfrm>
            <a:off x="323850" y="1341119"/>
            <a:ext cx="353483" cy="4881881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vert270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69CB2-1302-42AC-A7E8-EBDB6CBB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56659"/>
            <a:ext cx="11436350" cy="864000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Roadmap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5E9B2-028F-4335-AB31-FBCE75000E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EFB28-2A7F-471B-9B32-845F6440E6D6}"/>
              </a:ext>
            </a:extLst>
          </p:cNvPr>
          <p:cNvSpPr txBox="1"/>
          <p:nvPr/>
        </p:nvSpPr>
        <p:spPr>
          <a:xfrm>
            <a:off x="323850" y="555413"/>
            <a:ext cx="3950547" cy="20997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EXAMPLE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CD2879-0C17-4FE3-838D-FC59B09F0177}"/>
              </a:ext>
            </a:extLst>
          </p:cNvPr>
          <p:cNvGrpSpPr/>
          <p:nvPr/>
        </p:nvGrpSpPr>
        <p:grpSpPr>
          <a:xfrm>
            <a:off x="870600" y="1412143"/>
            <a:ext cx="8397687" cy="4802229"/>
            <a:chOff x="98440" y="18535"/>
            <a:chExt cx="8797689" cy="50177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1EF61F-DD0C-41F9-ADA4-D9B11258835B}"/>
                </a:ext>
              </a:extLst>
            </p:cNvPr>
            <p:cNvSpPr/>
            <p:nvPr/>
          </p:nvSpPr>
          <p:spPr>
            <a:xfrm>
              <a:off x="586343" y="1858054"/>
              <a:ext cx="8309786" cy="309575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73">
              <a:extLst>
                <a:ext uri="{FF2B5EF4-FFF2-40B4-BE49-F238E27FC236}">
                  <a16:creationId xmlns:a16="http://schemas.microsoft.com/office/drawing/2014/main" id="{8E8C056C-2670-4729-8751-4E49484B1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571" y="939955"/>
              <a:ext cx="8153257" cy="1958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Top Corners Rounded 40">
              <a:extLst>
                <a:ext uri="{FF2B5EF4-FFF2-40B4-BE49-F238E27FC236}">
                  <a16:creationId xmlns:a16="http://schemas.microsoft.com/office/drawing/2014/main" id="{1152740D-7AB2-4DBA-BFAD-A6CBC41CFCB2}"/>
                </a:ext>
              </a:extLst>
            </p:cNvPr>
            <p:cNvSpPr/>
            <p:nvPr/>
          </p:nvSpPr>
          <p:spPr>
            <a:xfrm>
              <a:off x="3179210" y="295421"/>
              <a:ext cx="2906022" cy="442512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II. Attract &amp; Win</a:t>
              </a:r>
            </a:p>
          </p:txBody>
        </p:sp>
        <p:sp>
          <p:nvSpPr>
            <p:cNvPr id="15" name="Rectangle: Top Corners Rounded 41">
              <a:extLst>
                <a:ext uri="{FF2B5EF4-FFF2-40B4-BE49-F238E27FC236}">
                  <a16:creationId xmlns:a16="http://schemas.microsoft.com/office/drawing/2014/main" id="{3FE510F4-5857-492B-B3F6-E2231153C9F7}"/>
                </a:ext>
              </a:extLst>
            </p:cNvPr>
            <p:cNvSpPr/>
            <p:nvPr/>
          </p:nvSpPr>
          <p:spPr>
            <a:xfrm>
              <a:off x="6118221" y="295421"/>
              <a:ext cx="2701930" cy="442512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III. Scale fast &amp; keep growing</a:t>
              </a:r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E3147876-6997-4DF7-BEE3-59FAC0F82223}"/>
                </a:ext>
              </a:extLst>
            </p:cNvPr>
            <p:cNvSpPr/>
            <p:nvPr/>
          </p:nvSpPr>
          <p:spPr>
            <a:xfrm>
              <a:off x="642065" y="1090735"/>
              <a:ext cx="8157762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378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 w="0"/>
                <a:solidFill>
                  <a:srgbClr val="367A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17525EB3-A7B5-4335-A091-82BA3943A70C}"/>
                </a:ext>
              </a:extLst>
            </p:cNvPr>
            <p:cNvSpPr/>
            <p:nvPr/>
          </p:nvSpPr>
          <p:spPr>
            <a:xfrm>
              <a:off x="642065" y="1864603"/>
              <a:ext cx="8157762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378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 w="0"/>
                <a:solidFill>
                  <a:srgbClr val="367A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98EF4E75-8827-41A3-B142-1FDC4DECD5B0}"/>
                </a:ext>
              </a:extLst>
            </p:cNvPr>
            <p:cNvSpPr/>
            <p:nvPr/>
          </p:nvSpPr>
          <p:spPr>
            <a:xfrm>
              <a:off x="642065" y="2638471"/>
              <a:ext cx="8157762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378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 w="0"/>
                <a:solidFill>
                  <a:srgbClr val="367A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cxnSp>
          <p:nvCxnSpPr>
            <p:cNvPr id="19" name="Straight Connector 7">
              <a:extLst>
                <a:ext uri="{FF2B5EF4-FFF2-40B4-BE49-F238E27FC236}">
                  <a16:creationId xmlns:a16="http://schemas.microsoft.com/office/drawing/2014/main" id="{E05C3070-6D5A-42ED-93E3-BB935247CAB2}"/>
                </a:ext>
              </a:extLst>
            </p:cNvPr>
            <p:cNvCxnSpPr>
              <a:cxnSpLocks/>
            </p:cNvCxnSpPr>
            <p:nvPr/>
          </p:nvCxnSpPr>
          <p:spPr>
            <a:xfrm>
              <a:off x="3162400" y="1068864"/>
              <a:ext cx="0" cy="38520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">
              <a:extLst>
                <a:ext uri="{FF2B5EF4-FFF2-40B4-BE49-F238E27FC236}">
                  <a16:creationId xmlns:a16="http://schemas.microsoft.com/office/drawing/2014/main" id="{7E68907A-9618-4358-8F67-37435429C12A}"/>
                </a:ext>
              </a:extLst>
            </p:cNvPr>
            <p:cNvCxnSpPr>
              <a:cxnSpLocks/>
            </p:cNvCxnSpPr>
            <p:nvPr/>
          </p:nvCxnSpPr>
          <p:spPr>
            <a:xfrm>
              <a:off x="6105223" y="1068864"/>
              <a:ext cx="0" cy="38520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3C166ED8-BB04-49E6-8B96-17BED1963C0E}"/>
                </a:ext>
              </a:extLst>
            </p:cNvPr>
            <p:cNvSpPr txBox="1"/>
            <p:nvPr/>
          </p:nvSpPr>
          <p:spPr>
            <a:xfrm>
              <a:off x="3186205" y="460935"/>
              <a:ext cx="2906022" cy="2572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Develop processes and partnerships and pilot new solution to convey benefits 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CCD1A8FB-9519-4F03-8F34-24B0B2B8A0B0}"/>
                </a:ext>
              </a:extLst>
            </p:cNvPr>
            <p:cNvSpPr txBox="1"/>
            <p:nvPr/>
          </p:nvSpPr>
          <p:spPr>
            <a:xfrm>
              <a:off x="6118221" y="460935"/>
              <a:ext cx="2701930" cy="2572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Adopt multiple circular business models across own operations and value chain</a:t>
              </a:r>
            </a:p>
          </p:txBody>
        </p:sp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id="{B063D0DB-CD15-4331-B23F-91681BF52E01}"/>
                </a:ext>
              </a:extLst>
            </p:cNvPr>
            <p:cNvSpPr/>
            <p:nvPr/>
          </p:nvSpPr>
          <p:spPr>
            <a:xfrm>
              <a:off x="642065" y="3412339"/>
              <a:ext cx="8157762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378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 w="0"/>
                <a:solidFill>
                  <a:srgbClr val="367A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ED3EE391-D8FF-4643-9C8A-85C06AB1DECE}"/>
                </a:ext>
              </a:extLst>
            </p:cNvPr>
            <p:cNvSpPr/>
            <p:nvPr/>
          </p:nvSpPr>
          <p:spPr>
            <a:xfrm>
              <a:off x="642065" y="4186206"/>
              <a:ext cx="8157762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378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 w="0"/>
                <a:solidFill>
                  <a:srgbClr val="367A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0530B5-8AA7-4DA7-8951-2391CC7AD10E}"/>
                </a:ext>
              </a:extLst>
            </p:cNvPr>
            <p:cNvSpPr txBox="1"/>
            <p:nvPr/>
          </p:nvSpPr>
          <p:spPr>
            <a:xfrm>
              <a:off x="2510344" y="4895341"/>
              <a:ext cx="1351721" cy="14092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marL="0" marR="0" lvl="0" indent="0" algn="l" defTabSz="914378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20531A-711B-40FD-87F7-C0666F1758CC}"/>
                </a:ext>
              </a:extLst>
            </p:cNvPr>
            <p:cNvSpPr/>
            <p:nvPr/>
          </p:nvSpPr>
          <p:spPr>
            <a:xfrm>
              <a:off x="2790786" y="896112"/>
              <a:ext cx="768343" cy="13981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__________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451165-3357-4C6F-83B3-39D6EE1284A2}"/>
                </a:ext>
              </a:extLst>
            </p:cNvPr>
            <p:cNvSpPr/>
            <p:nvPr/>
          </p:nvSpPr>
          <p:spPr>
            <a:xfrm>
              <a:off x="5721520" y="896112"/>
              <a:ext cx="766800" cy="13981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__________</a:t>
              </a:r>
            </a:p>
          </p:txBody>
        </p:sp>
        <p:sp>
          <p:nvSpPr>
            <p:cNvPr id="28" name="Rectangle 71">
              <a:extLst>
                <a:ext uri="{FF2B5EF4-FFF2-40B4-BE49-F238E27FC236}">
                  <a16:creationId xmlns:a16="http://schemas.microsoft.com/office/drawing/2014/main" id="{6A6AA54A-958E-4F03-BFF2-A219D938FB62}"/>
                </a:ext>
              </a:extLst>
            </p:cNvPr>
            <p:cNvSpPr/>
            <p:nvPr/>
          </p:nvSpPr>
          <p:spPr>
            <a:xfrm>
              <a:off x="8334441" y="771808"/>
              <a:ext cx="359978" cy="128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0" rIns="36000" bIns="0">
              <a:spAutoFit/>
            </a:bodyPr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6ADB23-5F08-456B-8974-88254C9583F9}"/>
                </a:ext>
              </a:extLst>
            </p:cNvPr>
            <p:cNvSpPr txBox="1"/>
            <p:nvPr/>
          </p:nvSpPr>
          <p:spPr>
            <a:xfrm>
              <a:off x="164603" y="1864603"/>
              <a:ext cx="391072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vert270" wrap="square" lIns="0" tIns="0" rIns="0" bIns="0" rtlCol="0">
              <a:no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Function 2: 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Sourcing &amp; Procurement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4FE5F1-DC67-4FBE-9C1F-B66F8E382EC4}"/>
                </a:ext>
              </a:extLst>
            </p:cNvPr>
            <p:cNvSpPr txBox="1"/>
            <p:nvPr/>
          </p:nvSpPr>
          <p:spPr>
            <a:xfrm>
              <a:off x="164603" y="2638471"/>
              <a:ext cx="391072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vert270" wrap="square" lIns="0" tIns="0" rIns="0" bIns="0" rtlCol="0">
              <a:no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Function 3: 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Manufacturing</a:t>
              </a:r>
            </a:p>
          </p:txBody>
        </p:sp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1CE87A0E-0633-474A-A372-3D3B5CF58702}"/>
                </a:ext>
              </a:extLst>
            </p:cNvPr>
            <p:cNvSpPr txBox="1"/>
            <p:nvPr/>
          </p:nvSpPr>
          <p:spPr>
            <a:xfrm>
              <a:off x="164603" y="3412339"/>
              <a:ext cx="391072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vert270" wrap="square" lIns="0" tIns="0" rIns="0" bIns="0" rtlCol="0">
              <a:no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Function 4: 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Marketing &amp; Sales</a:t>
              </a:r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F9D7DC5A-324D-4291-9D3F-0E6150A1DF57}"/>
                </a:ext>
              </a:extLst>
            </p:cNvPr>
            <p:cNvSpPr txBox="1"/>
            <p:nvPr/>
          </p:nvSpPr>
          <p:spPr>
            <a:xfrm>
              <a:off x="164603" y="4186206"/>
              <a:ext cx="391072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vert270" wrap="square" lIns="0" tIns="0" rIns="0" bIns="0" rtlCol="0">
              <a:no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Function 5: 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Leadership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0A1BD6-9115-45F5-97DF-DDB7295916EB}"/>
                </a:ext>
              </a:extLst>
            </p:cNvPr>
            <p:cNvSpPr txBox="1"/>
            <p:nvPr/>
          </p:nvSpPr>
          <p:spPr>
            <a:xfrm>
              <a:off x="164603" y="1090735"/>
              <a:ext cx="391072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vert270" wrap="square" lIns="0" tIns="0" rIns="0" bIns="0" rtlCol="0">
              <a:no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Function 1: 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39" algn="l"/>
                </a:tabLst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Design + R&amp;D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7B6897-23EC-49D4-AA4A-0F27BF4C3C69}"/>
                </a:ext>
              </a:extLst>
            </p:cNvPr>
            <p:cNvSpPr txBox="1"/>
            <p:nvPr/>
          </p:nvSpPr>
          <p:spPr>
            <a:xfrm>
              <a:off x="323851" y="18535"/>
              <a:ext cx="7685616" cy="38775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Roadmap development – Responsibilities and timing</a:t>
              </a: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89961E37-3FCB-4ABE-A4F3-007529D82652}"/>
                </a:ext>
              </a:extLst>
            </p:cNvPr>
            <p:cNvSpPr txBox="1"/>
            <p:nvPr/>
          </p:nvSpPr>
          <p:spPr>
            <a:xfrm rot="5400000">
              <a:off x="468560" y="354142"/>
              <a:ext cx="385906" cy="112614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Define your time line– depending on the pace you chose</a:t>
              </a:r>
            </a:p>
          </p:txBody>
        </p:sp>
        <p:sp>
          <p:nvSpPr>
            <p:cNvPr id="36" name="Rectangle: Top Corners Rounded 39">
              <a:extLst>
                <a:ext uri="{FF2B5EF4-FFF2-40B4-BE49-F238E27FC236}">
                  <a16:creationId xmlns:a16="http://schemas.microsoft.com/office/drawing/2014/main" id="{8332C086-F0FE-4EC7-B5D9-854DF4249A9B}"/>
                </a:ext>
              </a:extLst>
            </p:cNvPr>
            <p:cNvSpPr/>
            <p:nvPr/>
          </p:nvSpPr>
          <p:spPr>
            <a:xfrm>
              <a:off x="666894" y="295421"/>
              <a:ext cx="2465245" cy="442512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I. Explore &amp; Shape</a:t>
              </a:r>
            </a:p>
          </p:txBody>
        </p:sp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3C65ED7E-AD56-4D0F-802A-BA067CF2730C}"/>
                </a:ext>
              </a:extLst>
            </p:cNvPr>
            <p:cNvSpPr txBox="1"/>
            <p:nvPr/>
          </p:nvSpPr>
          <p:spPr>
            <a:xfrm>
              <a:off x="661514" y="460935"/>
              <a:ext cx="2479329" cy="2572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Develop concepts for target business models, look for partners, design and test prototype(s) </a:t>
              </a:r>
            </a:p>
          </p:txBody>
        </p:sp>
        <p:sp>
          <p:nvSpPr>
            <p:cNvPr id="38" name="Rectangle 71">
              <a:extLst>
                <a:ext uri="{FF2B5EF4-FFF2-40B4-BE49-F238E27FC236}">
                  <a16:creationId xmlns:a16="http://schemas.microsoft.com/office/drawing/2014/main" id="{04056890-E61D-4691-822D-E4A904984482}"/>
                </a:ext>
              </a:extLst>
            </p:cNvPr>
            <p:cNvSpPr/>
            <p:nvPr/>
          </p:nvSpPr>
          <p:spPr>
            <a:xfrm>
              <a:off x="2877783" y="855635"/>
              <a:ext cx="595089" cy="128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0" rIns="36000" bIns="0">
              <a:spAutoFit/>
            </a:bodyPr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6 months</a:t>
              </a:r>
            </a:p>
          </p:txBody>
        </p:sp>
        <p:sp>
          <p:nvSpPr>
            <p:cNvPr id="39" name="Rectangle 71">
              <a:extLst>
                <a:ext uri="{FF2B5EF4-FFF2-40B4-BE49-F238E27FC236}">
                  <a16:creationId xmlns:a16="http://schemas.microsoft.com/office/drawing/2014/main" id="{04B33AA9-12DF-47C9-B5AC-ABA961BA529C}"/>
                </a:ext>
              </a:extLst>
            </p:cNvPr>
            <p:cNvSpPr/>
            <p:nvPr/>
          </p:nvSpPr>
          <p:spPr>
            <a:xfrm>
              <a:off x="5833604" y="868687"/>
              <a:ext cx="645469" cy="128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0" rIns="36000" bIns="0">
              <a:spAutoFit/>
            </a:bodyPr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12 months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228E9D-6BFD-49F5-A06A-6008B7619BED}"/>
                </a:ext>
              </a:extLst>
            </p:cNvPr>
            <p:cNvSpPr/>
            <p:nvPr/>
          </p:nvSpPr>
          <p:spPr>
            <a:xfrm>
              <a:off x="1786912" y="1966015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Screen and assess new material suppliers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4D1C5F4-9078-42E0-A82B-D35169C7BE5A}"/>
                </a:ext>
              </a:extLst>
            </p:cNvPr>
            <p:cNvSpPr/>
            <p:nvPr/>
          </p:nvSpPr>
          <p:spPr>
            <a:xfrm>
              <a:off x="2097823" y="121959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Design and test prototype with customers in workshops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6080A83-DB9A-49BB-9E5C-DE1269EF51D7}"/>
                </a:ext>
              </a:extLst>
            </p:cNvPr>
            <p:cNvSpPr/>
            <p:nvPr/>
          </p:nvSpPr>
          <p:spPr>
            <a:xfrm>
              <a:off x="707502" y="121959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 circular design criteria and guide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4B543D-96EE-4347-B531-3243FFC01E86}"/>
                </a:ext>
              </a:extLst>
            </p:cNvPr>
            <p:cNvSpPr/>
            <p:nvPr/>
          </p:nvSpPr>
          <p:spPr>
            <a:xfrm>
              <a:off x="1305869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pilot product(s)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433FDB-452E-441F-ACC8-81D8BDB9A694}"/>
                </a:ext>
              </a:extLst>
            </p:cNvPr>
            <p:cNvSpPr/>
            <p:nvPr/>
          </p:nvSpPr>
          <p:spPr>
            <a:xfrm>
              <a:off x="1891818" y="276372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Assess required changes in production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1B8F6C9-00F9-4C11-B704-B51F74900ABF}"/>
                </a:ext>
              </a:extLst>
            </p:cNvPr>
            <p:cNvSpPr/>
            <p:nvPr/>
          </p:nvSpPr>
          <p:spPr>
            <a:xfrm>
              <a:off x="1145059" y="3541198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 pricing models for new modular offering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749142C-1D02-43E9-9567-822391F093CA}"/>
                </a:ext>
              </a:extLst>
            </p:cNvPr>
            <p:cNvSpPr/>
            <p:nvPr/>
          </p:nvSpPr>
          <p:spPr>
            <a:xfrm>
              <a:off x="3317339" y="3541198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Promote pilot offering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FB4A5BA-332C-4905-B93F-104DEC2F7AA5}"/>
                </a:ext>
              </a:extLst>
            </p:cNvPr>
            <p:cNvSpPr/>
            <p:nvPr/>
          </p:nvSpPr>
          <p:spPr>
            <a:xfrm>
              <a:off x="3317339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Approve launch of pilot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B6AE0C5-6582-49F8-85D8-913880CDB9A2}"/>
                </a:ext>
              </a:extLst>
            </p:cNvPr>
            <p:cNvSpPr/>
            <p:nvPr/>
          </p:nvSpPr>
          <p:spPr>
            <a:xfrm>
              <a:off x="1947376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Secure funding: contact bank to get credit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5232BA0-1A20-4D99-885A-29F3A61E00F9}"/>
                </a:ext>
              </a:extLst>
            </p:cNvPr>
            <p:cNvSpPr/>
            <p:nvPr/>
          </p:nvSpPr>
          <p:spPr>
            <a:xfrm>
              <a:off x="3443034" y="276372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Implement required changes in production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C980863-2844-4E59-BCDA-78F6647998BA}"/>
                </a:ext>
              </a:extLst>
            </p:cNvPr>
            <p:cNvSpPr/>
            <p:nvPr/>
          </p:nvSpPr>
          <p:spPr>
            <a:xfrm>
              <a:off x="3287750" y="121959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 final product concept based on customer input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2A9560-C65C-4154-BA4D-13E7D67093DB}"/>
                </a:ext>
              </a:extLst>
            </p:cNvPr>
            <p:cNvSpPr/>
            <p:nvPr/>
          </p:nvSpPr>
          <p:spPr>
            <a:xfrm>
              <a:off x="2453641" y="3541198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 pilot launch activities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C94D9A-62E9-41EB-96FC-F38AD7BA7A29}"/>
                </a:ext>
              </a:extLst>
            </p:cNvPr>
            <p:cNvSpPr/>
            <p:nvPr/>
          </p:nvSpPr>
          <p:spPr>
            <a:xfrm>
              <a:off x="2556730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Organise training on modular product sales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FC26283-C1CE-43D6-9174-136F22241951}"/>
                </a:ext>
              </a:extLst>
            </p:cNvPr>
            <p:cNvSpPr/>
            <p:nvPr/>
          </p:nvSpPr>
          <p:spPr>
            <a:xfrm>
              <a:off x="4627996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Monitor pilot results and decide on next steps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C3167A3-6DAC-4734-864A-550244A71884}"/>
                </a:ext>
              </a:extLst>
            </p:cNvPr>
            <p:cNvSpPr/>
            <p:nvPr/>
          </p:nvSpPr>
          <p:spPr>
            <a:xfrm>
              <a:off x="3973824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Hire new staff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EACFA5-E359-47D6-A716-538D9F87CA17}"/>
                </a:ext>
              </a:extLst>
            </p:cNvPr>
            <p:cNvSpPr/>
            <p:nvPr/>
          </p:nvSpPr>
          <p:spPr>
            <a:xfrm>
              <a:off x="4124654" y="276372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 scale up  of production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7E5E422-106D-44CC-A573-EAF48E2E2062}"/>
                </a:ext>
              </a:extLst>
            </p:cNvPr>
            <p:cNvSpPr/>
            <p:nvPr/>
          </p:nvSpPr>
          <p:spPr>
            <a:xfrm>
              <a:off x="1328867" y="121959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Collect and map customer needs &amp; pain points (input from sales) 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FBD2833-0311-42D8-88F9-A6EBB7A48517}"/>
                </a:ext>
              </a:extLst>
            </p:cNvPr>
            <p:cNvSpPr/>
            <p:nvPr/>
          </p:nvSpPr>
          <p:spPr>
            <a:xfrm>
              <a:off x="5098181" y="1226359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Scale modular design for other product categories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8857454-4037-4A90-81A0-CCAE72EA4693}"/>
                </a:ext>
              </a:extLst>
            </p:cNvPr>
            <p:cNvSpPr/>
            <p:nvPr/>
          </p:nvSpPr>
          <p:spPr>
            <a:xfrm>
              <a:off x="1794130" y="3541198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Participate in sales training on modular product sales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DC9102C-4605-431C-BE87-E0563F8FB928}"/>
                </a:ext>
              </a:extLst>
            </p:cNvPr>
            <p:cNvSpPr/>
            <p:nvPr/>
          </p:nvSpPr>
          <p:spPr>
            <a:xfrm>
              <a:off x="3970875" y="1225523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designing service concept for new product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24E544E-0310-4219-8428-BB6DEDD89156}"/>
                </a:ext>
              </a:extLst>
            </p:cNvPr>
            <p:cNvSpPr/>
            <p:nvPr/>
          </p:nvSpPr>
          <p:spPr>
            <a:xfrm>
              <a:off x="6326491" y="122281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Finalise and validate service concept with customers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DF6AFAD-6475-409E-8057-691F85E009CD}"/>
                </a:ext>
              </a:extLst>
            </p:cNvPr>
            <p:cNvSpPr/>
            <p:nvPr/>
          </p:nvSpPr>
          <p:spPr>
            <a:xfrm>
              <a:off x="7019791" y="121959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 final service concept based on customer input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AEEF99-E109-445B-A2AC-4D66AEEC6DBC}"/>
                </a:ext>
              </a:extLst>
            </p:cNvPr>
            <p:cNvSpPr/>
            <p:nvPr/>
          </p:nvSpPr>
          <p:spPr>
            <a:xfrm>
              <a:off x="2541994" y="1966015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Establish supplier agreements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1CEFB3A-A86F-4946-8406-85D377400DB7}"/>
                </a:ext>
              </a:extLst>
            </p:cNvPr>
            <p:cNvSpPr/>
            <p:nvPr/>
          </p:nvSpPr>
          <p:spPr>
            <a:xfrm>
              <a:off x="4199738" y="1966015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Engage with supplier to trigger changes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E50849F-5AF8-47D4-9DA6-C427AA6E18AA}"/>
                </a:ext>
              </a:extLst>
            </p:cNvPr>
            <p:cNvSpPr/>
            <p:nvPr/>
          </p:nvSpPr>
          <p:spPr>
            <a:xfrm>
              <a:off x="6987622" y="1966015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Implement continuous supplier scoring and engagement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CF38794-953F-4048-B038-03CB86421E73}"/>
                </a:ext>
              </a:extLst>
            </p:cNvPr>
            <p:cNvSpPr/>
            <p:nvPr/>
          </p:nvSpPr>
          <p:spPr>
            <a:xfrm>
              <a:off x="4873480" y="276372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Implement required changes in production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F99E50-954A-4845-BA17-8335BA736AFC}"/>
                </a:ext>
              </a:extLst>
            </p:cNvPr>
            <p:cNvSpPr/>
            <p:nvPr/>
          </p:nvSpPr>
          <p:spPr>
            <a:xfrm>
              <a:off x="3981035" y="3555472"/>
              <a:ext cx="60862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 pricing models for new modular  offerings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7E37612-173C-4646-805F-332097E8200B}"/>
                </a:ext>
              </a:extLst>
            </p:cNvPr>
            <p:cNvSpPr/>
            <p:nvPr/>
          </p:nvSpPr>
          <p:spPr>
            <a:xfrm>
              <a:off x="5280907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Launch new modular product categories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180F2F6-544A-4F2C-8CF1-8F4466A4FDF9}"/>
                </a:ext>
              </a:extLst>
            </p:cNvPr>
            <p:cNvSpPr/>
            <p:nvPr/>
          </p:nvSpPr>
          <p:spPr>
            <a:xfrm>
              <a:off x="6273251" y="3541198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 pricing models for new service  offerings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A869A9C-3AF7-408A-8E91-A10D24A507DB}"/>
                </a:ext>
              </a:extLst>
            </p:cNvPr>
            <p:cNvSpPr/>
            <p:nvPr/>
          </p:nvSpPr>
          <p:spPr>
            <a:xfrm>
              <a:off x="5478266" y="355143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Promote new modular offerings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DD5A50-EF00-411A-8B86-4CE839E97A4E}"/>
                </a:ext>
              </a:extLst>
            </p:cNvPr>
            <p:cNvSpPr/>
            <p:nvPr/>
          </p:nvSpPr>
          <p:spPr>
            <a:xfrm>
              <a:off x="7554979" y="3532041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 service launch activities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02C906B-1E71-4DDA-BB98-D1C3CECF1D02}"/>
                </a:ext>
              </a:extLst>
            </p:cNvPr>
            <p:cNvSpPr/>
            <p:nvPr/>
          </p:nvSpPr>
          <p:spPr>
            <a:xfrm>
              <a:off x="8184112" y="3539419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Promote new service offering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DA71494-AA27-4B30-A2DE-BBA6A78DE026}"/>
                </a:ext>
              </a:extLst>
            </p:cNvPr>
            <p:cNvSpPr/>
            <p:nvPr/>
          </p:nvSpPr>
          <p:spPr>
            <a:xfrm>
              <a:off x="6157479" y="1966015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Reassess suppliers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DCFB368-8F3A-4100-937C-CDCD28854F7B}"/>
                </a:ext>
              </a:extLst>
            </p:cNvPr>
            <p:cNvSpPr/>
            <p:nvPr/>
          </p:nvSpPr>
          <p:spPr>
            <a:xfrm>
              <a:off x="7506245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Launch service concept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485E7C-CB7F-4D60-BABE-9154B645A556}"/>
                </a:ext>
              </a:extLst>
            </p:cNvPr>
            <p:cNvSpPr/>
            <p:nvPr/>
          </p:nvSpPr>
          <p:spPr>
            <a:xfrm>
              <a:off x="6202021" y="431428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Organise training on service sales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22D8857-57EB-408F-91DF-5AC1DBBE9945}"/>
                </a:ext>
              </a:extLst>
            </p:cNvPr>
            <p:cNvSpPr/>
            <p:nvPr/>
          </p:nvSpPr>
          <p:spPr>
            <a:xfrm>
              <a:off x="6914947" y="3539419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Participate in training on service sales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6F6B470-E3FB-404E-94B6-08BCA5878EE6}"/>
                </a:ext>
              </a:extLst>
            </p:cNvPr>
            <p:cNvSpPr/>
            <p:nvPr/>
          </p:nvSpPr>
          <p:spPr>
            <a:xfrm>
              <a:off x="6844606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Hire new staff for service sales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BFC7D65-42EB-4BEE-84FF-6195DC2D10AE}"/>
                </a:ext>
              </a:extLst>
            </p:cNvPr>
            <p:cNvSpPr/>
            <p:nvPr/>
          </p:nvSpPr>
          <p:spPr>
            <a:xfrm>
              <a:off x="2500206" y="2763724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Screen and assess potential technology providers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644A96C-6DD8-4BC5-8790-AD643F855E36}"/>
                </a:ext>
              </a:extLst>
            </p:cNvPr>
            <p:cNvSpPr/>
            <p:nvPr/>
          </p:nvSpPr>
          <p:spPr>
            <a:xfrm>
              <a:off x="4727788" y="3555472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Screen technology partners for service concept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49DCA52-3D46-4700-B3C4-B52523CD8338}"/>
                </a:ext>
              </a:extLst>
            </p:cNvPr>
            <p:cNvSpPr/>
            <p:nvPr/>
          </p:nvSpPr>
          <p:spPr>
            <a:xfrm>
              <a:off x="693146" y="4311580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Communicate transformation kick-off and define targets and incentives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A9C9C26-2D31-4E4F-8236-9CDB3AF6A1AF}"/>
                </a:ext>
              </a:extLst>
            </p:cNvPr>
            <p:cNvSpPr/>
            <p:nvPr/>
          </p:nvSpPr>
          <p:spPr>
            <a:xfrm>
              <a:off x="5354113" y="1953983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Change supplier base/ deselect supplier as required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17D4838-0364-4289-9D92-FB75BBA092D3}"/>
                </a:ext>
              </a:extLst>
            </p:cNvPr>
            <p:cNvSpPr/>
            <p:nvPr/>
          </p:nvSpPr>
          <p:spPr>
            <a:xfrm>
              <a:off x="3310953" y="1966015"/>
              <a:ext cx="568961" cy="462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 supplier assessment</a:t>
              </a:r>
            </a:p>
          </p:txBody>
        </p:sp>
      </p:grpSp>
      <p:sp>
        <p:nvSpPr>
          <p:cNvPr id="82" name="Speech Bubble: Rectangle with Corners Rounded 81">
            <a:extLst>
              <a:ext uri="{FF2B5EF4-FFF2-40B4-BE49-F238E27FC236}">
                <a16:creationId xmlns:a16="http://schemas.microsoft.com/office/drawing/2014/main" id="{A25A08EF-FFB2-43EB-A928-7DA099E23BB9}"/>
              </a:ext>
            </a:extLst>
          </p:cNvPr>
          <p:cNvSpPr/>
          <p:nvPr/>
        </p:nvSpPr>
        <p:spPr>
          <a:xfrm>
            <a:off x="9479758" y="2864486"/>
            <a:ext cx="1657066" cy="1640753"/>
          </a:xfrm>
          <a:prstGeom prst="wedgeRoundRectCallout">
            <a:avLst>
              <a:gd name="adj1" fmla="val -64426"/>
              <a:gd name="adj2" fmla="val -11531"/>
              <a:gd name="adj3" fmla="val 16667"/>
            </a:avLst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200" dirty="0">
                <a:solidFill>
                  <a:schemeClr val="bg2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Illustrative example for </a:t>
            </a:r>
            <a:r>
              <a:rPr lang="en-GB" sz="1200" i="1" dirty="0">
                <a:solidFill>
                  <a:schemeClr val="bg2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 to last </a:t>
            </a:r>
            <a:r>
              <a:rPr lang="en-GB" sz="1200" dirty="0">
                <a:solidFill>
                  <a:schemeClr val="bg2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model with consecutive development of </a:t>
            </a:r>
            <a:r>
              <a:rPr lang="en-GB" sz="1200" i="1" dirty="0">
                <a:solidFill>
                  <a:schemeClr val="bg2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Repair &amp; Maintain</a:t>
            </a:r>
          </a:p>
        </p:txBody>
      </p:sp>
    </p:spTree>
    <p:extLst>
      <p:ext uri="{BB962C8B-B14F-4D97-AF65-F5344CB8AC3E}">
        <p14:creationId xmlns:p14="http://schemas.microsoft.com/office/powerpoint/2010/main" val="298504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C4A59A-6F94-4C3B-A42D-A88DB4D7F8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8734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C4A59A-6F94-4C3B-A42D-A88DB4D7F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639FAD5-3072-4376-B3AA-DCB89B702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2667" b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Times New Roman" panose="02020603050405020304" pitchFamily="18" charset="0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E0B6C-0918-4A05-B679-4E2EF99C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09" y="2948947"/>
            <a:ext cx="9448489" cy="886343"/>
          </a:xfrm>
        </p:spPr>
        <p:txBody>
          <a:bodyPr/>
          <a:lstStyle/>
          <a:p>
            <a:r>
              <a:rPr lang="en-GB"/>
              <a:t>ROADMAP DEVELOPMENT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9912-2B7F-4B73-B8DD-B6D898112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4342" y="2468199"/>
            <a:ext cx="9448257" cy="480484"/>
          </a:xfrm>
        </p:spPr>
        <p:txBody>
          <a:bodyPr/>
          <a:lstStyle/>
          <a:p>
            <a:r>
              <a:rPr lang="en-GB"/>
              <a:t>Tool</a:t>
            </a:r>
            <a:endParaRPr lang="en-GB" dirty="0"/>
          </a:p>
        </p:txBody>
      </p:sp>
      <p:grpSp>
        <p:nvGrpSpPr>
          <p:cNvPr id="7" name="Group 128">
            <a:extLst>
              <a:ext uri="{FF2B5EF4-FFF2-40B4-BE49-F238E27FC236}">
                <a16:creationId xmlns:a16="http://schemas.microsoft.com/office/drawing/2014/main" id="{2A37D4AC-3779-44A0-B508-7807291FBA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2" y="2468199"/>
            <a:ext cx="958478" cy="1097235"/>
            <a:chOff x="1398" y="2998"/>
            <a:chExt cx="373" cy="427"/>
          </a:xfrm>
          <a:solidFill>
            <a:schemeClr val="bg2"/>
          </a:solidFill>
        </p:grpSpPr>
        <p:sp>
          <p:nvSpPr>
            <p:cNvPr id="8" name="Freeform 129">
              <a:extLst>
                <a:ext uri="{FF2B5EF4-FFF2-40B4-BE49-F238E27FC236}">
                  <a16:creationId xmlns:a16="http://schemas.microsoft.com/office/drawing/2014/main" id="{4E93365B-1CE7-4F8E-B59D-799BB75472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3052"/>
              <a:ext cx="266" cy="266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12 h 180"/>
                <a:gd name="T12" fmla="*/ 12 w 180"/>
                <a:gd name="T13" fmla="*/ 90 h 180"/>
                <a:gd name="T14" fmla="*/ 90 w 180"/>
                <a:gd name="T15" fmla="*/ 168 h 180"/>
                <a:gd name="T16" fmla="*/ 168 w 180"/>
                <a:gd name="T17" fmla="*/ 90 h 180"/>
                <a:gd name="T18" fmla="*/ 90 w 180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0" y="180"/>
                    <a:pt x="0" y="139"/>
                    <a:pt x="0" y="90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80" y="139"/>
                    <a:pt x="139" y="180"/>
                    <a:pt x="90" y="180"/>
                  </a:cubicBezTo>
                  <a:close/>
                  <a:moveTo>
                    <a:pt x="90" y="12"/>
                  </a:moveTo>
                  <a:cubicBezTo>
                    <a:pt x="47" y="12"/>
                    <a:pt x="12" y="47"/>
                    <a:pt x="12" y="90"/>
                  </a:cubicBezTo>
                  <a:cubicBezTo>
                    <a:pt x="12" y="133"/>
                    <a:pt x="47" y="168"/>
                    <a:pt x="90" y="168"/>
                  </a:cubicBezTo>
                  <a:cubicBezTo>
                    <a:pt x="133" y="168"/>
                    <a:pt x="168" y="133"/>
                    <a:pt x="168" y="90"/>
                  </a:cubicBezTo>
                  <a:cubicBezTo>
                    <a:pt x="168" y="47"/>
                    <a:pt x="13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 130">
              <a:extLst>
                <a:ext uri="{FF2B5EF4-FFF2-40B4-BE49-F238E27FC236}">
                  <a16:creationId xmlns:a16="http://schemas.microsoft.com/office/drawing/2014/main" id="{DB18B919-8162-4E1A-919C-F757FE922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3300"/>
              <a:ext cx="124" cy="54"/>
            </a:xfrm>
            <a:custGeom>
              <a:avLst/>
              <a:gdLst>
                <a:gd name="T0" fmla="*/ 78 w 84"/>
                <a:gd name="T1" fmla="*/ 36 h 36"/>
                <a:gd name="T2" fmla="*/ 6 w 84"/>
                <a:gd name="T3" fmla="*/ 36 h 36"/>
                <a:gd name="T4" fmla="*/ 0 w 84"/>
                <a:gd name="T5" fmla="*/ 30 h 36"/>
                <a:gd name="T6" fmla="*/ 0 w 84"/>
                <a:gd name="T7" fmla="*/ 0 h 36"/>
                <a:gd name="T8" fmla="*/ 12 w 84"/>
                <a:gd name="T9" fmla="*/ 0 h 36"/>
                <a:gd name="T10" fmla="*/ 12 w 84"/>
                <a:gd name="T11" fmla="*/ 24 h 36"/>
                <a:gd name="T12" fmla="*/ 72 w 84"/>
                <a:gd name="T13" fmla="*/ 24 h 36"/>
                <a:gd name="T14" fmla="*/ 72 w 84"/>
                <a:gd name="T15" fmla="*/ 0 h 36"/>
                <a:gd name="T16" fmla="*/ 84 w 84"/>
                <a:gd name="T17" fmla="*/ 0 h 36"/>
                <a:gd name="T18" fmla="*/ 84 w 84"/>
                <a:gd name="T19" fmla="*/ 30 h 36"/>
                <a:gd name="T20" fmla="*/ 78 w 8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6">
                  <a:moveTo>
                    <a:pt x="78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3"/>
                    <a:pt x="81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 131">
              <a:extLst>
                <a:ext uri="{FF2B5EF4-FFF2-40B4-BE49-F238E27FC236}">
                  <a16:creationId xmlns:a16="http://schemas.microsoft.com/office/drawing/2014/main" id="{22A66FDD-2E5A-48AE-B6BB-D3E7FC0EB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0" y="3336"/>
              <a:ext cx="88" cy="53"/>
            </a:xfrm>
            <a:custGeom>
              <a:avLst/>
              <a:gdLst>
                <a:gd name="T0" fmla="*/ 54 w 60"/>
                <a:gd name="T1" fmla="*/ 36 h 36"/>
                <a:gd name="T2" fmla="*/ 6 w 60"/>
                <a:gd name="T3" fmla="*/ 36 h 36"/>
                <a:gd name="T4" fmla="*/ 0 w 60"/>
                <a:gd name="T5" fmla="*/ 30 h 36"/>
                <a:gd name="T6" fmla="*/ 0 w 60"/>
                <a:gd name="T7" fmla="*/ 6 h 36"/>
                <a:gd name="T8" fmla="*/ 6 w 60"/>
                <a:gd name="T9" fmla="*/ 0 h 36"/>
                <a:gd name="T10" fmla="*/ 54 w 60"/>
                <a:gd name="T11" fmla="*/ 0 h 36"/>
                <a:gd name="T12" fmla="*/ 60 w 60"/>
                <a:gd name="T13" fmla="*/ 6 h 36"/>
                <a:gd name="T14" fmla="*/ 60 w 60"/>
                <a:gd name="T15" fmla="*/ 30 h 36"/>
                <a:gd name="T16" fmla="*/ 54 w 60"/>
                <a:gd name="T17" fmla="*/ 36 h 36"/>
                <a:gd name="T18" fmla="*/ 12 w 60"/>
                <a:gd name="T19" fmla="*/ 24 h 36"/>
                <a:gd name="T20" fmla="*/ 48 w 60"/>
                <a:gd name="T21" fmla="*/ 24 h 36"/>
                <a:gd name="T22" fmla="*/ 48 w 60"/>
                <a:gd name="T23" fmla="*/ 12 h 36"/>
                <a:gd name="T24" fmla="*/ 12 w 60"/>
                <a:gd name="T25" fmla="*/ 12 h 36"/>
                <a:gd name="T26" fmla="*/ 12 w 60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3"/>
                    <a:pt x="57" y="36"/>
                    <a:pt x="54" y="36"/>
                  </a:cubicBezTo>
                  <a:close/>
                  <a:moveTo>
                    <a:pt x="1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 132">
              <a:extLst>
                <a:ext uri="{FF2B5EF4-FFF2-40B4-BE49-F238E27FC236}">
                  <a16:creationId xmlns:a16="http://schemas.microsoft.com/office/drawing/2014/main" id="{E8FCDBC9-F79E-47BD-B913-CA4ECEDA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3371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 133">
              <a:extLst>
                <a:ext uri="{FF2B5EF4-FFF2-40B4-BE49-F238E27FC236}">
                  <a16:creationId xmlns:a16="http://schemas.microsoft.com/office/drawing/2014/main" id="{0BFDE7B6-82F3-4D0E-9892-742BC6126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998"/>
              <a:ext cx="18" cy="36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9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Freeform 134">
              <a:extLst>
                <a:ext uri="{FF2B5EF4-FFF2-40B4-BE49-F238E27FC236}">
                  <a16:creationId xmlns:a16="http://schemas.microsoft.com/office/drawing/2014/main" id="{1C37E03F-7973-4ABA-8486-37B3AE165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049"/>
              <a:ext cx="33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20 h 21"/>
                <a:gd name="T4" fmla="*/ 3 w 22"/>
                <a:gd name="T5" fmla="*/ 11 h 21"/>
                <a:gd name="T6" fmla="*/ 11 w 22"/>
                <a:gd name="T7" fmla="*/ 3 h 21"/>
                <a:gd name="T8" fmla="*/ 20 w 22"/>
                <a:gd name="T9" fmla="*/ 3 h 21"/>
                <a:gd name="T10" fmla="*/ 20 w 22"/>
                <a:gd name="T11" fmla="*/ 11 h 21"/>
                <a:gd name="T12" fmla="*/ 11 w 22"/>
                <a:gd name="T13" fmla="*/ 20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0"/>
                    <a:pt x="17" y="0"/>
                    <a:pt x="20" y="3"/>
                  </a:cubicBezTo>
                  <a:cubicBezTo>
                    <a:pt x="22" y="5"/>
                    <a:pt x="22" y="9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35">
              <a:extLst>
                <a:ext uri="{FF2B5EF4-FFF2-40B4-BE49-F238E27FC236}">
                  <a16:creationId xmlns:a16="http://schemas.microsoft.com/office/drawing/2014/main" id="{B49901B2-0440-4B3E-9D8C-999834665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176"/>
              <a:ext cx="36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36">
              <a:extLst>
                <a:ext uri="{FF2B5EF4-FFF2-40B4-BE49-F238E27FC236}">
                  <a16:creationId xmlns:a16="http://schemas.microsoft.com/office/drawing/2014/main" id="{7E9279B6-7430-42C7-AC9D-2514DDB0B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288"/>
              <a:ext cx="33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19 h 21"/>
                <a:gd name="T4" fmla="*/ 3 w 22"/>
                <a:gd name="T5" fmla="*/ 10 h 21"/>
                <a:gd name="T6" fmla="*/ 3 w 22"/>
                <a:gd name="T7" fmla="*/ 2 h 21"/>
                <a:gd name="T8" fmla="*/ 11 w 22"/>
                <a:gd name="T9" fmla="*/ 2 h 21"/>
                <a:gd name="T10" fmla="*/ 20 w 22"/>
                <a:gd name="T11" fmla="*/ 10 h 21"/>
                <a:gd name="T12" fmla="*/ 20 w 22"/>
                <a:gd name="T13" fmla="*/ 19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0"/>
                    <a:pt x="11" y="1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3"/>
                    <a:pt x="22" y="17"/>
                    <a:pt x="20" y="19"/>
                  </a:cubicBezTo>
                  <a:cubicBezTo>
                    <a:pt x="19" y="20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37">
              <a:extLst>
                <a:ext uri="{FF2B5EF4-FFF2-40B4-BE49-F238E27FC236}">
                  <a16:creationId xmlns:a16="http://schemas.microsoft.com/office/drawing/2014/main" id="{B6AA46D2-132B-4027-AE1E-5D7F887A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049"/>
              <a:ext cx="32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20 h 21"/>
                <a:gd name="T4" fmla="*/ 3 w 22"/>
                <a:gd name="T5" fmla="*/ 11 h 21"/>
                <a:gd name="T6" fmla="*/ 3 w 22"/>
                <a:gd name="T7" fmla="*/ 3 h 21"/>
                <a:gd name="T8" fmla="*/ 11 w 22"/>
                <a:gd name="T9" fmla="*/ 3 h 21"/>
                <a:gd name="T10" fmla="*/ 20 w 22"/>
                <a:gd name="T11" fmla="*/ 11 h 21"/>
                <a:gd name="T12" fmla="*/ 20 w 22"/>
                <a:gd name="T13" fmla="*/ 20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1"/>
                    <a:pt x="11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4"/>
                    <a:pt x="22" y="17"/>
                    <a:pt x="20" y="20"/>
                  </a:cubicBezTo>
                  <a:cubicBezTo>
                    <a:pt x="18" y="21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38">
              <a:extLst>
                <a:ext uri="{FF2B5EF4-FFF2-40B4-BE49-F238E27FC236}">
                  <a16:creationId xmlns:a16="http://schemas.microsoft.com/office/drawing/2014/main" id="{0976A360-0454-4ABA-BE06-7BEC004C7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3176"/>
              <a:ext cx="35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D94F876-E820-43DF-B7F0-345B5225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288"/>
              <a:ext cx="32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19 h 21"/>
                <a:gd name="T4" fmla="*/ 3 w 22"/>
                <a:gd name="T5" fmla="*/ 10 h 21"/>
                <a:gd name="T6" fmla="*/ 11 w 22"/>
                <a:gd name="T7" fmla="*/ 2 h 21"/>
                <a:gd name="T8" fmla="*/ 20 w 22"/>
                <a:gd name="T9" fmla="*/ 2 h 21"/>
                <a:gd name="T10" fmla="*/ 20 w 22"/>
                <a:gd name="T11" fmla="*/ 10 h 21"/>
                <a:gd name="T12" fmla="*/ 11 w 22"/>
                <a:gd name="T13" fmla="*/ 19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0"/>
                    <a:pt x="3" y="19"/>
                  </a:cubicBezTo>
                  <a:cubicBezTo>
                    <a:pt x="0" y="17"/>
                    <a:pt x="0" y="13"/>
                    <a:pt x="3" y="1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7" y="0"/>
                    <a:pt x="20" y="2"/>
                  </a:cubicBezTo>
                  <a:cubicBezTo>
                    <a:pt x="22" y="4"/>
                    <a:pt x="22" y="8"/>
                    <a:pt x="20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F170B2B1-5683-4F34-B759-F26E524DA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" y="3176"/>
              <a:ext cx="160" cy="133"/>
            </a:xfrm>
            <a:custGeom>
              <a:avLst/>
              <a:gdLst>
                <a:gd name="T0" fmla="*/ 60 w 108"/>
                <a:gd name="T1" fmla="*/ 90 h 90"/>
                <a:gd name="T2" fmla="*/ 58 w 108"/>
                <a:gd name="T3" fmla="*/ 90 h 90"/>
                <a:gd name="T4" fmla="*/ 54 w 108"/>
                <a:gd name="T5" fmla="*/ 84 h 90"/>
                <a:gd name="T6" fmla="*/ 49 w 108"/>
                <a:gd name="T7" fmla="*/ 90 h 90"/>
                <a:gd name="T8" fmla="*/ 42 w 108"/>
                <a:gd name="T9" fmla="*/ 85 h 90"/>
                <a:gd name="T10" fmla="*/ 30 w 108"/>
                <a:gd name="T11" fmla="*/ 36 h 90"/>
                <a:gd name="T12" fmla="*/ 18 w 108"/>
                <a:gd name="T13" fmla="*/ 36 h 90"/>
                <a:gd name="T14" fmla="*/ 0 w 108"/>
                <a:gd name="T15" fmla="*/ 18 h 90"/>
                <a:gd name="T16" fmla="*/ 18 w 108"/>
                <a:gd name="T17" fmla="*/ 0 h 90"/>
                <a:gd name="T18" fmla="*/ 38 w 108"/>
                <a:gd name="T19" fmla="*/ 16 h 90"/>
                <a:gd name="T20" fmla="*/ 40 w 108"/>
                <a:gd name="T21" fmla="*/ 24 h 90"/>
                <a:gd name="T22" fmla="*/ 67 w 108"/>
                <a:gd name="T23" fmla="*/ 24 h 90"/>
                <a:gd name="T24" fmla="*/ 69 w 108"/>
                <a:gd name="T25" fmla="*/ 16 h 90"/>
                <a:gd name="T26" fmla="*/ 90 w 108"/>
                <a:gd name="T27" fmla="*/ 0 h 90"/>
                <a:gd name="T28" fmla="*/ 108 w 108"/>
                <a:gd name="T29" fmla="*/ 18 h 90"/>
                <a:gd name="T30" fmla="*/ 90 w 108"/>
                <a:gd name="T31" fmla="*/ 36 h 90"/>
                <a:gd name="T32" fmla="*/ 77 w 108"/>
                <a:gd name="T33" fmla="*/ 36 h 90"/>
                <a:gd name="T34" fmla="*/ 65 w 108"/>
                <a:gd name="T35" fmla="*/ 85 h 90"/>
                <a:gd name="T36" fmla="*/ 60 w 108"/>
                <a:gd name="T37" fmla="*/ 90 h 90"/>
                <a:gd name="T38" fmla="*/ 43 w 108"/>
                <a:gd name="T39" fmla="*/ 36 h 90"/>
                <a:gd name="T40" fmla="*/ 53 w 108"/>
                <a:gd name="T41" fmla="*/ 82 h 90"/>
                <a:gd name="T42" fmla="*/ 54 w 108"/>
                <a:gd name="T43" fmla="*/ 84 h 90"/>
                <a:gd name="T44" fmla="*/ 54 w 108"/>
                <a:gd name="T45" fmla="*/ 82 h 90"/>
                <a:gd name="T46" fmla="*/ 65 w 108"/>
                <a:gd name="T47" fmla="*/ 36 h 90"/>
                <a:gd name="T48" fmla="*/ 43 w 108"/>
                <a:gd name="T49" fmla="*/ 36 h 90"/>
                <a:gd name="T50" fmla="*/ 80 w 108"/>
                <a:gd name="T51" fmla="*/ 24 h 90"/>
                <a:gd name="T52" fmla="*/ 90 w 108"/>
                <a:gd name="T53" fmla="*/ 24 h 90"/>
                <a:gd name="T54" fmla="*/ 96 w 108"/>
                <a:gd name="T55" fmla="*/ 18 h 90"/>
                <a:gd name="T56" fmla="*/ 90 w 108"/>
                <a:gd name="T57" fmla="*/ 12 h 90"/>
                <a:gd name="T58" fmla="*/ 81 w 108"/>
                <a:gd name="T59" fmla="*/ 19 h 90"/>
                <a:gd name="T60" fmla="*/ 80 w 108"/>
                <a:gd name="T61" fmla="*/ 24 h 90"/>
                <a:gd name="T62" fmla="*/ 18 w 108"/>
                <a:gd name="T63" fmla="*/ 12 h 90"/>
                <a:gd name="T64" fmla="*/ 12 w 108"/>
                <a:gd name="T65" fmla="*/ 18 h 90"/>
                <a:gd name="T66" fmla="*/ 18 w 108"/>
                <a:gd name="T67" fmla="*/ 24 h 90"/>
                <a:gd name="T68" fmla="*/ 28 w 108"/>
                <a:gd name="T69" fmla="*/ 24 h 90"/>
                <a:gd name="T70" fmla="*/ 26 w 108"/>
                <a:gd name="T71" fmla="*/ 19 h 90"/>
                <a:gd name="T72" fmla="*/ 18 w 108"/>
                <a:gd name="T7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90">
                  <a:moveTo>
                    <a:pt x="60" y="90"/>
                  </a:moveTo>
                  <a:cubicBezTo>
                    <a:pt x="59" y="90"/>
                    <a:pt x="59" y="90"/>
                    <a:pt x="58" y="90"/>
                  </a:cubicBezTo>
                  <a:cubicBezTo>
                    <a:pt x="56" y="89"/>
                    <a:pt x="54" y="87"/>
                    <a:pt x="54" y="84"/>
                  </a:cubicBezTo>
                  <a:cubicBezTo>
                    <a:pt x="54" y="87"/>
                    <a:pt x="52" y="89"/>
                    <a:pt x="49" y="90"/>
                  </a:cubicBezTo>
                  <a:cubicBezTo>
                    <a:pt x="46" y="90"/>
                    <a:pt x="43" y="88"/>
                    <a:pt x="42" y="8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7"/>
                    <a:pt x="38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7"/>
                    <a:pt x="80" y="0"/>
                    <a:pt x="90" y="0"/>
                  </a:cubicBezTo>
                  <a:cubicBezTo>
                    <a:pt x="100" y="0"/>
                    <a:pt x="108" y="8"/>
                    <a:pt x="108" y="18"/>
                  </a:cubicBezTo>
                  <a:cubicBezTo>
                    <a:pt x="108" y="28"/>
                    <a:pt x="100" y="36"/>
                    <a:pt x="90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88"/>
                    <a:pt x="62" y="90"/>
                    <a:pt x="60" y="90"/>
                  </a:cubicBezTo>
                  <a:close/>
                  <a:moveTo>
                    <a:pt x="43" y="36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4" y="83"/>
                    <a:pt x="54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43" y="36"/>
                  </a:lnTo>
                  <a:close/>
                  <a:moveTo>
                    <a:pt x="80" y="24"/>
                  </a:moveTo>
                  <a:cubicBezTo>
                    <a:pt x="90" y="24"/>
                    <a:pt x="90" y="24"/>
                    <a:pt x="90" y="24"/>
                  </a:cubicBezTo>
                  <a:cubicBezTo>
                    <a:pt x="93" y="24"/>
                    <a:pt x="96" y="21"/>
                    <a:pt x="96" y="18"/>
                  </a:cubicBezTo>
                  <a:cubicBezTo>
                    <a:pt x="96" y="15"/>
                    <a:pt x="93" y="12"/>
                    <a:pt x="90" y="12"/>
                  </a:cubicBezTo>
                  <a:cubicBezTo>
                    <a:pt x="85" y="12"/>
                    <a:pt x="82" y="15"/>
                    <a:pt x="81" y="19"/>
                  </a:cubicBezTo>
                  <a:lnTo>
                    <a:pt x="80" y="24"/>
                  </a:ln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0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97C4F6-B16D-4E57-899C-88CBDC7E8ACC}"/>
              </a:ext>
            </a:extLst>
          </p:cNvPr>
          <p:cNvSpPr txBox="1"/>
          <p:nvPr/>
        </p:nvSpPr>
        <p:spPr>
          <a:xfrm>
            <a:off x="431801" y="24713"/>
            <a:ext cx="11328393" cy="517004"/>
          </a:xfrm>
          <a:prstGeom prst="rect">
            <a:avLst/>
          </a:prstGeom>
          <a:noFill/>
        </p:spPr>
        <p:txBody>
          <a:bodyPr wrap="square" lIns="48000" tIns="48000" rIns="48000" bIns="48000" rtlCol="0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Roadmap development – List of activities (1/2)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2E727-2F7D-4104-B748-196DEE872400}"/>
              </a:ext>
            </a:extLst>
          </p:cNvPr>
          <p:cNvSpPr txBox="1"/>
          <p:nvPr/>
        </p:nvSpPr>
        <p:spPr>
          <a:xfrm>
            <a:off x="444558" y="2676735"/>
            <a:ext cx="164212" cy="182496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Capabilities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69EB1-44CE-4C84-8740-85BD3AC1431F}"/>
              </a:ext>
            </a:extLst>
          </p:cNvPr>
          <p:cNvSpPr txBox="1"/>
          <p:nvPr/>
        </p:nvSpPr>
        <p:spPr>
          <a:xfrm>
            <a:off x="444558" y="770230"/>
            <a:ext cx="164212" cy="182496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Technologies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088FA-739A-4A7D-89FF-D65EA82BFE8C}"/>
              </a:ext>
            </a:extLst>
          </p:cNvPr>
          <p:cNvSpPr txBox="1"/>
          <p:nvPr/>
        </p:nvSpPr>
        <p:spPr>
          <a:xfrm>
            <a:off x="444558" y="4583242"/>
            <a:ext cx="164212" cy="182496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Culture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732F4-2B54-42D3-A487-8DAABC39675D}"/>
              </a:ext>
            </a:extLst>
          </p:cNvPr>
          <p:cNvSpPr/>
          <p:nvPr/>
        </p:nvSpPr>
        <p:spPr>
          <a:xfrm>
            <a:off x="675502" y="770230"/>
            <a:ext cx="11084691" cy="18249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7B796C-EDB7-4BC6-8ED7-3C836FE607B2}"/>
              </a:ext>
            </a:extLst>
          </p:cNvPr>
          <p:cNvSpPr/>
          <p:nvPr/>
        </p:nvSpPr>
        <p:spPr>
          <a:xfrm>
            <a:off x="675500" y="2678678"/>
            <a:ext cx="11084691" cy="18249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591EC-E732-4C4A-BD35-DA9AEBCA649F}"/>
              </a:ext>
            </a:extLst>
          </p:cNvPr>
          <p:cNvSpPr/>
          <p:nvPr/>
        </p:nvSpPr>
        <p:spPr>
          <a:xfrm>
            <a:off x="675499" y="4587126"/>
            <a:ext cx="11084691" cy="18249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85FA53-7D25-4AF8-A71C-68E4A3AA9788}"/>
              </a:ext>
            </a:extLst>
          </p:cNvPr>
          <p:cNvSpPr/>
          <p:nvPr/>
        </p:nvSpPr>
        <p:spPr>
          <a:xfrm>
            <a:off x="675496" y="378940"/>
            <a:ext cx="11084691" cy="34598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 key activities with estimate of required time (think about short- and long-term)</a:t>
            </a:r>
          </a:p>
        </p:txBody>
      </p:sp>
    </p:spTree>
    <p:extLst>
      <p:ext uri="{BB962C8B-B14F-4D97-AF65-F5344CB8AC3E}">
        <p14:creationId xmlns:p14="http://schemas.microsoft.com/office/powerpoint/2010/main" val="81293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97C4F6-B16D-4E57-899C-88CBDC7E8ACC}"/>
              </a:ext>
            </a:extLst>
          </p:cNvPr>
          <p:cNvSpPr txBox="1"/>
          <p:nvPr/>
        </p:nvSpPr>
        <p:spPr>
          <a:xfrm>
            <a:off x="431801" y="24713"/>
            <a:ext cx="11328393" cy="517004"/>
          </a:xfrm>
          <a:prstGeom prst="rect">
            <a:avLst/>
          </a:prstGeom>
          <a:noFill/>
        </p:spPr>
        <p:txBody>
          <a:bodyPr wrap="square" lIns="48000" tIns="48000" rIns="48000" bIns="48000" rtlCol="0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Roadmap development – List of activities (2/2)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2E727-2F7D-4104-B748-196DEE872400}"/>
              </a:ext>
            </a:extLst>
          </p:cNvPr>
          <p:cNvSpPr txBox="1"/>
          <p:nvPr/>
        </p:nvSpPr>
        <p:spPr>
          <a:xfrm>
            <a:off x="444557" y="3653243"/>
            <a:ext cx="164212" cy="27559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69EB1-44CE-4C84-8740-85BD3AC1431F}"/>
              </a:ext>
            </a:extLst>
          </p:cNvPr>
          <p:cNvSpPr txBox="1"/>
          <p:nvPr/>
        </p:nvSpPr>
        <p:spPr>
          <a:xfrm>
            <a:off x="444557" y="774193"/>
            <a:ext cx="164212" cy="27559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Ecosystem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732F4-2B54-42D3-A487-8DAABC39675D}"/>
              </a:ext>
            </a:extLst>
          </p:cNvPr>
          <p:cNvSpPr/>
          <p:nvPr/>
        </p:nvSpPr>
        <p:spPr>
          <a:xfrm>
            <a:off x="675502" y="774193"/>
            <a:ext cx="11084692" cy="275591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7B796C-EDB7-4BC6-8ED7-3C836FE607B2}"/>
              </a:ext>
            </a:extLst>
          </p:cNvPr>
          <p:cNvSpPr/>
          <p:nvPr/>
        </p:nvSpPr>
        <p:spPr>
          <a:xfrm>
            <a:off x="675501" y="3656176"/>
            <a:ext cx="11084692" cy="275591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85FA53-7D25-4AF8-A71C-68E4A3AA9788}"/>
              </a:ext>
            </a:extLst>
          </p:cNvPr>
          <p:cNvSpPr/>
          <p:nvPr/>
        </p:nvSpPr>
        <p:spPr>
          <a:xfrm>
            <a:off x="675497" y="378940"/>
            <a:ext cx="11084692" cy="34598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 key activities with estimate of required time (think about short- and long-term)</a:t>
            </a:r>
          </a:p>
        </p:txBody>
      </p:sp>
    </p:spTree>
    <p:extLst>
      <p:ext uri="{BB962C8B-B14F-4D97-AF65-F5344CB8AC3E}">
        <p14:creationId xmlns:p14="http://schemas.microsoft.com/office/powerpoint/2010/main" val="170219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>
            <a:extLst>
              <a:ext uri="{FF2B5EF4-FFF2-40B4-BE49-F238E27FC236}">
                <a16:creationId xmlns:a16="http://schemas.microsoft.com/office/drawing/2014/main" id="{D0E2CEEB-E0F2-47FA-8DEC-A40D843E1B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837499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27" name="Object 26" hidden="1">
                        <a:extLst>
                          <a:ext uri="{FF2B5EF4-FFF2-40B4-BE49-F238E27FC236}">
                            <a16:creationId xmlns:a16="http://schemas.microsoft.com/office/drawing/2014/main" id="{D0E2CEEB-E0F2-47FA-8DEC-A40D843E1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CE0EA7A-7B7D-49DB-8F5A-B23E44412DFE}"/>
              </a:ext>
            </a:extLst>
          </p:cNvPr>
          <p:cNvSpPr txBox="1"/>
          <p:nvPr/>
        </p:nvSpPr>
        <p:spPr>
          <a:xfrm>
            <a:off x="3347126" y="6527122"/>
            <a:ext cx="1802295" cy="187897"/>
          </a:xfrm>
          <a:prstGeom prst="rect">
            <a:avLst/>
          </a:prstGeom>
          <a:noFill/>
        </p:spPr>
        <p:txBody>
          <a:bodyPr wrap="square" lIns="48000" tIns="48000" rIns="48000" bIns="48000" rtlCol="0">
            <a:noAutofit/>
          </a:bodyPr>
          <a:lstStyle/>
          <a:p>
            <a:pPr marL="0" marR="0" lvl="0" indent="0" algn="l" defTabSz="121914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288E96-5450-43A9-A189-5D9C6332A4C8}"/>
              </a:ext>
            </a:extLst>
          </p:cNvPr>
          <p:cNvSpPr txBox="1"/>
          <p:nvPr/>
        </p:nvSpPr>
        <p:spPr>
          <a:xfrm>
            <a:off x="431801" y="24714"/>
            <a:ext cx="10680787" cy="517004"/>
          </a:xfrm>
          <a:prstGeom prst="rect">
            <a:avLst/>
          </a:prstGeom>
          <a:noFill/>
        </p:spPr>
        <p:txBody>
          <a:bodyPr wrap="square" lIns="48000" tIns="48000" rIns="48000" bIns="48000" rtlCol="0">
            <a:no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Roadmap development – Responsibilities and timing</a:t>
            </a:r>
          </a:p>
        </p:txBody>
      </p:sp>
      <p:cxnSp>
        <p:nvCxnSpPr>
          <p:cNvPr id="38" name="Straight Arrow Connector 73">
            <a:extLst>
              <a:ext uri="{FF2B5EF4-FFF2-40B4-BE49-F238E27FC236}">
                <a16:creationId xmlns:a16="http://schemas.microsoft.com/office/drawing/2014/main" id="{2EE9F236-88AA-4650-A32D-FD2FD605DAC6}"/>
              </a:ext>
            </a:extLst>
          </p:cNvPr>
          <p:cNvCxnSpPr>
            <a:cxnSpLocks/>
          </p:cNvCxnSpPr>
          <p:nvPr/>
        </p:nvCxnSpPr>
        <p:spPr>
          <a:xfrm flipV="1">
            <a:off x="862096" y="1233760"/>
            <a:ext cx="10871009" cy="2551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: Top Corners Rounded 40">
            <a:extLst>
              <a:ext uri="{FF2B5EF4-FFF2-40B4-BE49-F238E27FC236}">
                <a16:creationId xmlns:a16="http://schemas.microsoft.com/office/drawing/2014/main" id="{6A063522-3454-4E27-A43F-4A71D6A9891A}"/>
              </a:ext>
            </a:extLst>
          </p:cNvPr>
          <p:cNvSpPr/>
          <p:nvPr/>
        </p:nvSpPr>
        <p:spPr>
          <a:xfrm>
            <a:off x="4238947" y="393895"/>
            <a:ext cx="3874696" cy="576619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II. Attract &amp; Win</a:t>
            </a:r>
          </a:p>
        </p:txBody>
      </p:sp>
      <p:sp>
        <p:nvSpPr>
          <p:cNvPr id="7" name="Rectangle: Top Corners Rounded 41">
            <a:extLst>
              <a:ext uri="{FF2B5EF4-FFF2-40B4-BE49-F238E27FC236}">
                <a16:creationId xmlns:a16="http://schemas.microsoft.com/office/drawing/2014/main" id="{FA31AFE1-09C7-4A4F-BE9E-B9DF05C90BAA}"/>
              </a:ext>
            </a:extLst>
          </p:cNvPr>
          <p:cNvSpPr/>
          <p:nvPr/>
        </p:nvSpPr>
        <p:spPr>
          <a:xfrm>
            <a:off x="8157628" y="393895"/>
            <a:ext cx="3602573" cy="576619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III. Scale fast &amp; keep growing</a:t>
            </a: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C2B7C1C8-5486-4DCD-9F49-9308430C587E}"/>
              </a:ext>
            </a:extLst>
          </p:cNvPr>
          <p:cNvSpPr/>
          <p:nvPr/>
        </p:nvSpPr>
        <p:spPr>
          <a:xfrm>
            <a:off x="856087" y="1430235"/>
            <a:ext cx="10877016" cy="93820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4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A6854EB0-17F0-4F4C-8EA4-686AB27F3271}"/>
              </a:ext>
            </a:extLst>
          </p:cNvPr>
          <p:cNvSpPr/>
          <p:nvPr/>
        </p:nvSpPr>
        <p:spPr>
          <a:xfrm>
            <a:off x="856087" y="2438631"/>
            <a:ext cx="10877016" cy="93820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4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5C40DB8B-D38F-4F6D-99CC-489E9B406179}"/>
              </a:ext>
            </a:extLst>
          </p:cNvPr>
          <p:cNvSpPr/>
          <p:nvPr/>
        </p:nvSpPr>
        <p:spPr>
          <a:xfrm>
            <a:off x="856087" y="3447027"/>
            <a:ext cx="10877016" cy="93820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4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E74E7C84-66FB-48B2-8410-0CD862EABAD2}"/>
              </a:ext>
            </a:extLst>
          </p:cNvPr>
          <p:cNvSpPr txBox="1"/>
          <p:nvPr/>
        </p:nvSpPr>
        <p:spPr>
          <a:xfrm>
            <a:off x="4248272" y="609569"/>
            <a:ext cx="3874696" cy="360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Develop processes and partnerships and pilot new solution to convey benefits 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4512FA24-403C-49A9-9DCB-9511A64676BB}"/>
              </a:ext>
            </a:extLst>
          </p:cNvPr>
          <p:cNvSpPr txBox="1"/>
          <p:nvPr/>
        </p:nvSpPr>
        <p:spPr>
          <a:xfrm>
            <a:off x="8157628" y="609569"/>
            <a:ext cx="3602573" cy="360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Adopt multiple circular business models across own operations and value chain</a:t>
            </a: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85B81436-B1A5-44E7-B4D9-83859DB1135C}"/>
              </a:ext>
            </a:extLst>
          </p:cNvPr>
          <p:cNvSpPr/>
          <p:nvPr/>
        </p:nvSpPr>
        <p:spPr>
          <a:xfrm>
            <a:off x="856087" y="4455423"/>
            <a:ext cx="10877016" cy="93820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4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A9D41802-ECE6-483B-9E8E-5FFF35BFDFAD}"/>
              </a:ext>
            </a:extLst>
          </p:cNvPr>
          <p:cNvSpPr/>
          <p:nvPr/>
        </p:nvSpPr>
        <p:spPr>
          <a:xfrm>
            <a:off x="856087" y="5463817"/>
            <a:ext cx="10877016" cy="93820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40" rtl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dirty="0">
              <a:ln w="0"/>
              <a:solidFill>
                <a:srgbClr val="367A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0F29C9-5D13-4104-A00C-8832FACA14C3}"/>
              </a:ext>
            </a:extLst>
          </p:cNvPr>
          <p:cNvSpPr/>
          <p:nvPr/>
        </p:nvSpPr>
        <p:spPr>
          <a:xfrm>
            <a:off x="3721049" y="1176631"/>
            <a:ext cx="1024457" cy="18218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5B166D-4877-4008-92B7-11039FC8366F}"/>
              </a:ext>
            </a:extLst>
          </p:cNvPr>
          <p:cNvSpPr/>
          <p:nvPr/>
        </p:nvSpPr>
        <p:spPr>
          <a:xfrm>
            <a:off x="7628693" y="1176631"/>
            <a:ext cx="1022400" cy="18218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60960" rIns="4800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</a:t>
            </a:r>
          </a:p>
        </p:txBody>
      </p:sp>
      <p:sp>
        <p:nvSpPr>
          <p:cNvPr id="39" name="Rectangle 71">
            <a:extLst>
              <a:ext uri="{FF2B5EF4-FFF2-40B4-BE49-F238E27FC236}">
                <a16:creationId xmlns:a16="http://schemas.microsoft.com/office/drawing/2014/main" id="{119BA4D9-B8F3-4735-BDB6-2A9946DBD854}"/>
              </a:ext>
            </a:extLst>
          </p:cNvPr>
          <p:cNvSpPr/>
          <p:nvPr/>
        </p:nvSpPr>
        <p:spPr>
          <a:xfrm>
            <a:off x="11112588" y="1014656"/>
            <a:ext cx="456010" cy="16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48000" tIns="0" rIns="48000" bIns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081600-DD2C-4E5E-A3F7-AFF0E880EE09}"/>
              </a:ext>
            </a:extLst>
          </p:cNvPr>
          <p:cNvSpPr txBox="1"/>
          <p:nvPr/>
        </p:nvSpPr>
        <p:spPr>
          <a:xfrm>
            <a:off x="219471" y="2438631"/>
            <a:ext cx="521429" cy="93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104" algn="l"/>
              </a:tabLst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Function 2: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80500C7-054C-49EE-8819-9F744BD5F82F}"/>
              </a:ext>
            </a:extLst>
          </p:cNvPr>
          <p:cNvSpPr txBox="1"/>
          <p:nvPr/>
        </p:nvSpPr>
        <p:spPr>
          <a:xfrm>
            <a:off x="219471" y="3447027"/>
            <a:ext cx="521429" cy="93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104" algn="l"/>
              </a:tabLst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Function 3: </a:t>
            </a:r>
          </a:p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104" algn="l"/>
              </a:tabLst>
              <a:defRPr/>
            </a:pPr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2" name="TextBox 6">
            <a:extLst>
              <a:ext uri="{FF2B5EF4-FFF2-40B4-BE49-F238E27FC236}">
                <a16:creationId xmlns:a16="http://schemas.microsoft.com/office/drawing/2014/main" id="{7C2BEF15-D897-4A1E-B8A9-A8547DCBA68A}"/>
              </a:ext>
            </a:extLst>
          </p:cNvPr>
          <p:cNvSpPr txBox="1"/>
          <p:nvPr/>
        </p:nvSpPr>
        <p:spPr>
          <a:xfrm>
            <a:off x="219471" y="4455423"/>
            <a:ext cx="521429" cy="93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104" algn="l"/>
              </a:tabLst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Function 4: </a:t>
            </a:r>
          </a:p>
        </p:txBody>
      </p:sp>
      <p:sp>
        <p:nvSpPr>
          <p:cNvPr id="53" name="TextBox 6">
            <a:extLst>
              <a:ext uri="{FF2B5EF4-FFF2-40B4-BE49-F238E27FC236}">
                <a16:creationId xmlns:a16="http://schemas.microsoft.com/office/drawing/2014/main" id="{64224B45-7506-4E7D-90C3-4D19862BB153}"/>
              </a:ext>
            </a:extLst>
          </p:cNvPr>
          <p:cNvSpPr txBox="1"/>
          <p:nvPr/>
        </p:nvSpPr>
        <p:spPr>
          <a:xfrm>
            <a:off x="219471" y="5463817"/>
            <a:ext cx="521429" cy="93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104" algn="l"/>
              </a:tabLst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Function 5: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A0929D-19D1-47CF-92BD-8B7CF9241B6C}"/>
              </a:ext>
            </a:extLst>
          </p:cNvPr>
          <p:cNvSpPr txBox="1"/>
          <p:nvPr/>
        </p:nvSpPr>
        <p:spPr>
          <a:xfrm>
            <a:off x="219471" y="1430235"/>
            <a:ext cx="521429" cy="93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104" algn="l"/>
              </a:tabLst>
              <a:defRPr/>
            </a:pPr>
            <a:r>
              <a: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Function 1: 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17C13D1D-27A0-4CE5-911F-828282534A9D}"/>
              </a:ext>
            </a:extLst>
          </p:cNvPr>
          <p:cNvSpPr txBox="1"/>
          <p:nvPr/>
        </p:nvSpPr>
        <p:spPr>
          <a:xfrm rot="5400000">
            <a:off x="695006" y="409544"/>
            <a:ext cx="461665" cy="1589172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Define your timeline– depending on the pace you choose</a:t>
            </a:r>
          </a:p>
        </p:txBody>
      </p:sp>
      <p:sp>
        <p:nvSpPr>
          <p:cNvPr id="8" name="Rectangle: Top Corners Rounded 39">
            <a:extLst>
              <a:ext uri="{FF2B5EF4-FFF2-40B4-BE49-F238E27FC236}">
                <a16:creationId xmlns:a16="http://schemas.microsoft.com/office/drawing/2014/main" id="{9578C01B-5ADD-42A5-91A7-737483E79381}"/>
              </a:ext>
            </a:extLst>
          </p:cNvPr>
          <p:cNvSpPr/>
          <p:nvPr/>
        </p:nvSpPr>
        <p:spPr>
          <a:xfrm>
            <a:off x="889193" y="393895"/>
            <a:ext cx="3286993" cy="576619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I. Explore &amp; Shape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56654B41-9773-43EE-AEAA-42BC02DD1FA3}"/>
              </a:ext>
            </a:extLst>
          </p:cNvPr>
          <p:cNvSpPr txBox="1"/>
          <p:nvPr/>
        </p:nvSpPr>
        <p:spPr>
          <a:xfrm>
            <a:off x="882019" y="609569"/>
            <a:ext cx="3305772" cy="360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Develop concepts for target business models, look for partners, design and test prototype(s) </a:t>
            </a:r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33F49423-83D5-47BA-BD54-BC1C2CFE4B49}"/>
              </a:ext>
            </a:extLst>
          </p:cNvPr>
          <p:cNvCxnSpPr>
            <a:cxnSpLocks/>
          </p:cNvCxnSpPr>
          <p:nvPr/>
        </p:nvCxnSpPr>
        <p:spPr>
          <a:xfrm>
            <a:off x="4216533" y="1401737"/>
            <a:ext cx="0" cy="5019383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DA6AF223-AF5A-4AFD-A06F-DC1189DC7A7D}"/>
              </a:ext>
            </a:extLst>
          </p:cNvPr>
          <p:cNvCxnSpPr>
            <a:cxnSpLocks/>
          </p:cNvCxnSpPr>
          <p:nvPr/>
        </p:nvCxnSpPr>
        <p:spPr>
          <a:xfrm>
            <a:off x="8140297" y="1401737"/>
            <a:ext cx="0" cy="5019383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382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fCTBvFQ.Wyvx_93AtPX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fApSfeSFqLwiih8PcQs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2RE7DvTYakPP0Z2kUT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.Bto9GQpCdOOwbNqWm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evSHMGRUSibMzfbfq4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DQPaueR7GCZ2D_tFQJB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_bHVZQyOim7G9pGFO1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PkbQInTOSFN6C_UY.zq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170iFGTE.KyxW7R4Gh_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1oKzZjQ_eVpi9QXJUG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MXmZGFSTGwSaB0l8Lk3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GtFVUzSGKsWFG6AVbPF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8JZWENTdSs7RdVxNS0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y0vHX7Q2yz46wqk0A_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FsLIO5R7aV7Ce0rXSe6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h95s8aSTyJoV7tNu_k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PkbQInTOSFN6C_UY.zq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s2haHOTDSmLnCC4.Q0x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VDu0MvT1WdaiAuTl57M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GtFVUzSGKsWFG6AVbPF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K.M5NFSd.YiJc3L6om5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zfYNYRTcCB7SxcInsN8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DcJzMnScaozPT32_4ZO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ajQ3cHSqa3SktCccCPj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tSQddKSjClGS1CEElml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PkbQInTOSFN6C_UY.zq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LibPZbSB2pEC.Xffjh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3n9BnVRa.KdEx9r0V65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GtFVUzSGKsWFG6AVbPF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vgmrRQTVa__423qAxSt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qnj3LZSj2JXuLxSJuUB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bHTCjqTfmmiqnBUeyB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.JF8MNQ7axk0FsAfIiZ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.KvCIQT4mIndXjQxpUE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8AnRLOQG6Jva5jIv3T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OX8It5TAi.q5U3wEG2M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S0wssT2.oZU2EFcC3s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S0wssT2.oZU2EFcC3s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OX8It5TAi.q5U3wEG2M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_1kE3MQO.AbXw6nCVIj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tra theme">
  <a:themeElements>
    <a:clrScheme name="Benutzerdefiniert 6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367ABA"/>
      </a:accent1>
      <a:accent2>
        <a:srgbClr val="008549"/>
      </a:accent2>
      <a:accent3>
        <a:srgbClr val="E8114B"/>
      </a:accent3>
      <a:accent4>
        <a:srgbClr val="FBD1DC"/>
      </a:accent4>
      <a:accent5>
        <a:srgbClr val="FFE000"/>
      </a:accent5>
      <a:accent6>
        <a:srgbClr val="75CFEB"/>
      </a:accent6>
      <a:hlink>
        <a:srgbClr val="73C92D"/>
      </a:hlink>
      <a:folHlink>
        <a:srgbClr val="FE8127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900" dirty="0" smtClean="0">
            <a:latin typeface="+mj-lt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defRPr sz="800" b="0" i="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 theme" id="{C0F806E8-29BF-461A-B4DD-9ED749C5AD91}" vid="{9E2C37BE-46E4-44E1-9220-CADF83A8BE07}"/>
    </a:ext>
  </a:extLst>
</a:theme>
</file>

<file path=ppt/theme/theme3.xml><?xml version="1.0" encoding="utf-8"?>
<a:theme xmlns:a="http://schemas.openxmlformats.org/drawingml/2006/main" name="5_Sitra theme">
  <a:themeElements>
    <a:clrScheme name="Benutzerdefiniert 6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367ABA"/>
      </a:accent1>
      <a:accent2>
        <a:srgbClr val="008549"/>
      </a:accent2>
      <a:accent3>
        <a:srgbClr val="E8114B"/>
      </a:accent3>
      <a:accent4>
        <a:srgbClr val="FBD1DC"/>
      </a:accent4>
      <a:accent5>
        <a:srgbClr val="FFE000"/>
      </a:accent5>
      <a:accent6>
        <a:srgbClr val="75CFEB"/>
      </a:accent6>
      <a:hlink>
        <a:srgbClr val="73C92D"/>
      </a:hlink>
      <a:folHlink>
        <a:srgbClr val="FE8127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900" dirty="0" smtClean="0">
            <a:latin typeface="+mj-lt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defRPr sz="800" b="0" i="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 theme" id="{C0F806E8-29BF-461A-B4DD-9ED749C5AD91}" vid="{9E2C37BE-46E4-44E1-9220-CADF83A8BE07}"/>
    </a:ext>
  </a:extLst>
</a:theme>
</file>

<file path=ppt/theme/theme4.xml><?xml version="1.0" encoding="utf-8"?>
<a:theme xmlns:a="http://schemas.openxmlformats.org/drawingml/2006/main" name="Sitra_May 2018">
  <a:themeElements>
    <a:clrScheme name="Benutzerdefiniert 6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367ABA"/>
      </a:accent1>
      <a:accent2>
        <a:srgbClr val="008549"/>
      </a:accent2>
      <a:accent3>
        <a:srgbClr val="E8114B"/>
      </a:accent3>
      <a:accent4>
        <a:srgbClr val="FBD1DC"/>
      </a:accent4>
      <a:accent5>
        <a:srgbClr val="FFE000"/>
      </a:accent5>
      <a:accent6>
        <a:srgbClr val="75CFEB"/>
      </a:accent6>
      <a:hlink>
        <a:srgbClr val="73C92D"/>
      </a:hlink>
      <a:folHlink>
        <a:srgbClr val="FE8127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900" dirty="0" smtClean="0">
            <a:latin typeface="+mj-lt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defRPr sz="800" b="0" i="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May 2018" id="{42754F19-659D-4CF7-B650-4B51BA7826DB}" vid="{FF3A60B8-9121-42A2-8E26-7B7947BB2DA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7B3F0D7619E374C813C42EDF56956BB" ma:contentTypeVersion="12" ma:contentTypeDescription="Luo uusi asiakirja." ma:contentTypeScope="" ma:versionID="40f876a39a506c238ad4cab9614f6c6f">
  <xsd:schema xmlns:xsd="http://www.w3.org/2001/XMLSchema" xmlns:xs="http://www.w3.org/2001/XMLSchema" xmlns:p="http://schemas.microsoft.com/office/2006/metadata/properties" xmlns:ns2="54b26aad-a0f2-4e8e-9033-8cb316f00d3c" xmlns:ns3="86180d94-988f-4b84-ac13-063f09c9db95" targetNamespace="http://schemas.microsoft.com/office/2006/metadata/properties" ma:root="true" ma:fieldsID="68241eca2701d1e2c7c068d8f97ac532" ns2:_="" ns3:_="">
    <xsd:import namespace="54b26aad-a0f2-4e8e-9033-8cb316f00d3c"/>
    <xsd:import namespace="86180d94-988f-4b84-ac13-063f09c9d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26aad-a0f2-4e8e-9033-8cb316f00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80d94-988f-4b84-ac13-063f09c9d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2F340C-23F0-47B1-98F9-CD1A34D219AE}"/>
</file>

<file path=customXml/itemProps2.xml><?xml version="1.0" encoding="utf-8"?>
<ds:datastoreItem xmlns:ds="http://schemas.openxmlformats.org/officeDocument/2006/customXml" ds:itemID="{78FDA8AE-E957-4F83-B72F-5C9433B40CAD}"/>
</file>

<file path=customXml/itemProps3.xml><?xml version="1.0" encoding="utf-8"?>
<ds:datastoreItem xmlns:ds="http://schemas.openxmlformats.org/officeDocument/2006/customXml" ds:itemID="{52566B57-97A8-4DD7-9197-E97BCF7A3AA5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716</Words>
  <Application>Microsoft Office PowerPoint</Application>
  <PresentationFormat>Widescreen</PresentationFormat>
  <Paragraphs>129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Verdana</vt:lpstr>
      <vt:lpstr>Office Theme</vt:lpstr>
      <vt:lpstr>Sitra theme</vt:lpstr>
      <vt:lpstr>5_Sitra theme</vt:lpstr>
      <vt:lpstr>Sitra_May 2018</vt:lpstr>
      <vt:lpstr>think-cell Slide</vt:lpstr>
      <vt:lpstr>ROADMAP DEVELOPMENT</vt:lpstr>
      <vt:lpstr>Roadmap development</vt:lpstr>
      <vt:lpstr>Roadmap development</vt:lpstr>
      <vt:lpstr>ROADMAP DEVELOPMENT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Reponen, Sara</dc:creator>
  <cp:lastModifiedBy>Reponen, Sara</cp:lastModifiedBy>
  <cp:revision>6</cp:revision>
  <dcterms:created xsi:type="dcterms:W3CDTF">2018-06-07T07:26:40Z</dcterms:created>
  <dcterms:modified xsi:type="dcterms:W3CDTF">2018-06-28T11:30:56Z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0x010100D7B3F0D7619E374C813C42EDF56956BB</vt:lpwstr>
  </property>
</Properties>
</file>