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heme/theme3.xml" ContentType="application/vnd.openxmlformats-officedocument.them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3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4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5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64" r:id="rId3"/>
    <p:sldId id="262" r:id="rId4"/>
    <p:sldId id="258" r:id="rId5"/>
    <p:sldId id="259" r:id="rId6"/>
    <p:sldId id="263" r:id="rId7"/>
    <p:sldId id="260" r:id="rId8"/>
  </p:sldIdLst>
  <p:sldSz cx="12192000" cy="6858000"/>
  <p:notesSz cx="6858000" cy="9144000"/>
  <p:custDataLst>
    <p:tags r:id="rId10"/>
  </p:custData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1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6A5AD-9FE8-40D0-987B-5B95C3F23EEB}" type="datetimeFigureOut">
              <a:rPr lang="en-US" smtClean="0"/>
              <a:t>15.6.2018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2D97F-7712-4C78-ACA0-777EE43AF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73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2D97F-7712-4C78-ACA0-777EE43AFFA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157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2D97F-7712-4C78-ACA0-777EE43AFFA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310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2D97F-7712-4C78-ACA0-777EE43AFFA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099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2D97F-7712-4C78-ACA0-777EE43AFFA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376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2D97F-7712-4C78-ACA0-777EE43AFFA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141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2D97F-7712-4C78-ACA0-777EE43AFFA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235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5.xml"/><Relationship Id="rId7" Type="http://schemas.openxmlformats.org/officeDocument/2006/relationships/image" Target="../media/image8.png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12.emf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7.xml"/><Relationship Id="rId7" Type="http://schemas.openxmlformats.org/officeDocument/2006/relationships/image" Target="../media/image6.png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13.emf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9.xml"/><Relationship Id="rId7" Type="http://schemas.openxmlformats.org/officeDocument/2006/relationships/image" Target="../media/image6.png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13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emf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1.xml"/><Relationship Id="rId7" Type="http://schemas.openxmlformats.org/officeDocument/2006/relationships/image" Target="../media/image8.png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12.emf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3.xml"/><Relationship Id="rId7" Type="http://schemas.openxmlformats.org/officeDocument/2006/relationships/image" Target="../media/image6.png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1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7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9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1.xml"/><Relationship Id="rId7" Type="http://schemas.openxmlformats.org/officeDocument/2006/relationships/image" Target="../media/image6.png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3.xml"/><Relationship Id="rId7" Type="http://schemas.openxmlformats.org/officeDocument/2006/relationships/image" Target="../media/image6.png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5.xml"/><Relationship Id="rId7" Type="http://schemas.openxmlformats.org/officeDocument/2006/relationships/image" Target="../media/image8.png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7.xml"/><Relationship Id="rId7" Type="http://schemas.openxmlformats.org/officeDocument/2006/relationships/image" Target="../media/image6.png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oitus ja lopetus valkone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24F216B-9C0F-400D-926F-93AE06F8F6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19802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24F216B-9C0F-400D-926F-93AE06F8F6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ADCD9F45-EDD2-49F6-A340-50FD3DFB6E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667" b="1" i="0" baseline="0" dirty="0">
              <a:latin typeface="Arial Black" panose="020B0A04020102020204" pitchFamily="34" charset="0"/>
              <a:ea typeface="+mj-ea"/>
              <a:cs typeface="Times New Roman" panose="02020603050405020304" pitchFamily="18" charset="0"/>
              <a:sym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2853631"/>
            <a:ext cx="10753195" cy="886343"/>
          </a:xfrm>
        </p:spPr>
        <p:txBody>
          <a:bodyPr anchor="ctr"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19669" y="2372883"/>
            <a:ext cx="10752929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Edit Master text styles</a:t>
            </a:r>
            <a:endParaRPr lang="en-US" noProof="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19669" y="3909054"/>
            <a:ext cx="10752929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Edit Master text styles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6899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8522EAC-96F9-40C0-9FCD-10CBF8636B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31" y="5413379"/>
            <a:ext cx="2996567" cy="5513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8F3D6C-EA79-4B32-953C-E2DD5AA8E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34" y="5220426"/>
            <a:ext cx="3210535" cy="888655"/>
          </a:xfrm>
          <a:prstGeom prst="rect">
            <a:avLst/>
          </a:prstGeom>
        </p:spPr>
      </p:pic>
      <p:pic>
        <p:nvPicPr>
          <p:cNvPr id="4098" name="Picture 2" descr="Image result for accenture strategy logo">
            <a:extLst>
              <a:ext uri="{FF2B5EF4-FFF2-40B4-BE49-F238E27FC236}">
                <a16:creationId xmlns:a16="http://schemas.microsoft.com/office/drawing/2014/main" id="{994264B5-A831-4E5D-9040-39D7DB2801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97" b="29368"/>
          <a:stretch/>
        </p:blipFill>
        <p:spPr bwMode="auto">
          <a:xfrm>
            <a:off x="8485804" y="5220426"/>
            <a:ext cx="3079760" cy="74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11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oitus ja lopetus valkone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CCA550F-B5C8-447D-A69D-592100CB88B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69290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CCA550F-B5C8-447D-A69D-592100CB88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25F27E-4D25-4384-A27E-2E96BCD155E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667" b="1" i="0" baseline="0" dirty="0">
              <a:latin typeface="Arial Black" panose="020B0A04020102020204" pitchFamily="34" charset="0"/>
              <a:ea typeface="+mj-ea"/>
              <a:cs typeface="Times New Roman" panose="02020603050405020304" pitchFamily="18" charset="0"/>
              <a:sym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2853631"/>
            <a:ext cx="10753195" cy="886343"/>
          </a:xfrm>
        </p:spPr>
        <p:txBody>
          <a:bodyPr anchor="ctr"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en-US" noProof="0" dirty="0"/>
              <a:t>Click to edit Master </a:t>
            </a:r>
            <a:r>
              <a:rPr lang="en-US" noProof="0"/>
              <a:t>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19669" y="2372883"/>
            <a:ext cx="10752929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19669" y="3909054"/>
            <a:ext cx="10752929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9139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oitus ja lopetus musta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9EDC134-DAF3-42A3-92A8-86C85DCF36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504358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9EDC134-DAF3-42A3-92A8-86C85DCF36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3CCD9F50-8505-4F84-91B7-EA6645B2E9E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667" b="1" i="0" baseline="0" dirty="0">
              <a:latin typeface="Arial Black" panose="020B0A04020102020204" pitchFamily="34" charset="0"/>
              <a:ea typeface="+mj-ea"/>
              <a:cs typeface="Times New Roman" panose="02020603050405020304" pitchFamily="18" charset="0"/>
              <a:sym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sz="2400" noProof="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9403" y="2948947"/>
            <a:ext cx="10753195" cy="886343"/>
          </a:xfr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</a:t>
            </a:r>
            <a:r>
              <a:rPr lang="en-US" noProof="0"/>
              <a:t>title style</a:t>
            </a:r>
            <a:endParaRPr lang="en-US" noProof="0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19668" y="2468199"/>
            <a:ext cx="10752931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19668" y="4004370"/>
            <a:ext cx="10752931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6157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A9BC4DD-436B-4657-A355-8D8F5077E81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74006122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think-cell Slide" r:id="rId5" imgW="493" imgH="493" progId="TCLayout.ActiveDocument.1">
                  <p:embed/>
                </p:oleObj>
              </mc:Choice>
              <mc:Fallback>
                <p:oleObj name="think-cell Slide" r:id="rId5" imgW="493" imgH="49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A9BC4DD-436B-4657-A355-8D8F5077E8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BF41907-0B3E-4388-A038-B407F498206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667" b="1" i="0" baseline="0" dirty="0"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431800" y="1509184"/>
            <a:ext cx="11328400" cy="4800600"/>
          </a:xfrm>
          <a:prstGeom prst="rect">
            <a:avLst/>
          </a:prstGeom>
        </p:spPr>
        <p:txBody>
          <a:bodyPr>
            <a:noAutofit/>
          </a:bodyPr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67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  <a:lvl2pPr marL="474121" indent="-234945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2pPr>
            <a:lvl3pPr marL="713300" indent="-234945" algn="l" defTabSz="715415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67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3pPr>
            <a:lvl4pPr marL="958827" indent="-234945" algn="l">
              <a:lnSpc>
                <a:spcPct val="90000"/>
              </a:lnSpc>
              <a:buFont typeface="Arial" panose="020B0604020202020204" pitchFamily="34" charset="0"/>
              <a:buChar char="•"/>
              <a:defRPr sz="1467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noProof="0"/>
              <a:t>Muokkaa tekstin perustyylejä napsauttamalla</a:t>
            </a:r>
          </a:p>
          <a:p>
            <a:pPr lvl="1"/>
            <a:r>
              <a:rPr lang="en-US" noProof="0"/>
              <a:t>toinen taso</a:t>
            </a:r>
          </a:p>
          <a:p>
            <a:pPr lvl="2"/>
            <a:r>
              <a:rPr lang="en-US" noProof="0"/>
              <a:t>kolmas taso</a:t>
            </a:r>
          </a:p>
          <a:p>
            <a:pPr lvl="3"/>
            <a:r>
              <a:rPr lang="en-US" noProof="0"/>
              <a:t>neljäs taso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305158-4B5F-4E5B-AC9A-FCFA4EE4C0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Muokkaa perustyyl. napsautt.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28CF524-8509-41DB-8744-468731A7CF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6319135"/>
            <a:ext cx="11328400" cy="192480"/>
          </a:xfrm>
          <a:prstGeom prst="rect">
            <a:avLst/>
          </a:prstGeom>
        </p:spPr>
        <p:txBody>
          <a:bodyPr l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33" b="0" baseline="0">
                <a:solidFill>
                  <a:srgbClr val="919191"/>
                </a:solidFill>
              </a:defRPr>
            </a:lvl1pPr>
          </a:lstStyle>
          <a:p>
            <a:pPr lvl="0"/>
            <a:r>
              <a:rPr lang="en-US"/>
              <a:t>Add footnote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503FC3-7761-4E33-A7FC-78683E3803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6586602"/>
            <a:ext cx="621240" cy="114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BCB95A-6F90-4251-9E1F-DC0B9E6729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4800" y="6537017"/>
            <a:ext cx="929979" cy="303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CE0CE0-2A72-414E-B85B-35C619BCFAE7}"/>
              </a:ext>
            </a:extLst>
          </p:cNvPr>
          <p:cNvPicPr/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92" y="6560925"/>
            <a:ext cx="980661" cy="16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969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8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sta tekstisiv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6D73FB4-6CA5-43A9-A7E5-73CA87CE147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1445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6D73FB4-6CA5-43A9-A7E5-73CA87CE14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3EF8DD56-80F4-4497-BE3E-0EBCDDC0162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667" b="1" i="0" baseline="0" dirty="0">
              <a:latin typeface="Arial Black" panose="020B0A04020102020204" pitchFamily="34" charset="0"/>
              <a:ea typeface="+mj-ea"/>
              <a:cs typeface="Times New Roman" panose="02020603050405020304" pitchFamily="18" charset="0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34A151-435B-4F6D-A887-4FEC066820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Muokkaa perustyyl. napsautt.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25FA57-6CE1-4F53-999B-A8B3D1D279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800" y="1509184"/>
            <a:ext cx="11328400" cy="4800600"/>
          </a:xfrm>
          <a:prstGeom prst="rect">
            <a:avLst/>
          </a:prstGeom>
        </p:spPr>
        <p:txBody>
          <a:bodyPr>
            <a:noAutofit/>
          </a:bodyPr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67">
                <a:solidFill>
                  <a:schemeClr val="bg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  <a:lvl2pPr marL="474121" indent="-234945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2pPr>
            <a:lvl3pPr marL="713300" indent="-234945" algn="l" defTabSz="715415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67">
                <a:solidFill>
                  <a:schemeClr val="bg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3pPr>
            <a:lvl4pPr marL="958827" indent="-234945" algn="l">
              <a:lnSpc>
                <a:spcPct val="90000"/>
              </a:lnSpc>
              <a:buFont typeface="Arial" panose="020B0604020202020204" pitchFamily="34" charset="0"/>
              <a:buChar char="•"/>
              <a:defRPr sz="1467">
                <a:solidFill>
                  <a:schemeClr val="bg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noProof="0"/>
              <a:t>Muokkaa tekstin perustyylejä napsauttamalla</a:t>
            </a:r>
          </a:p>
          <a:p>
            <a:pPr lvl="1"/>
            <a:r>
              <a:rPr lang="en-US" noProof="0"/>
              <a:t>toinen taso</a:t>
            </a:r>
          </a:p>
          <a:p>
            <a:pPr lvl="2"/>
            <a:r>
              <a:rPr lang="en-US" noProof="0"/>
              <a:t>kolmas taso</a:t>
            </a:r>
          </a:p>
          <a:p>
            <a:pPr lvl="3"/>
            <a:r>
              <a:rPr lang="en-US" noProof="0"/>
              <a:t>neljäs taso</a:t>
            </a:r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8879F4-352A-4E6D-9B8E-B7F492B2A962}"/>
              </a:ext>
            </a:extLst>
          </p:cNvPr>
          <p:cNvSpPr txBox="1"/>
          <p:nvPr/>
        </p:nvSpPr>
        <p:spPr>
          <a:xfrm>
            <a:off x="11508528" y="6495750"/>
            <a:ext cx="251672" cy="2051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fld id="{01292FF4-EA55-4B50-9F5D-F0BE0B49FBE3}" type="slidenum">
              <a:rPr lang="en-US" sz="1333" b="0" i="0" smtClean="0">
                <a:solidFill>
                  <a:schemeClr val="bg1"/>
                </a:solidFill>
                <a:latin typeface="Georgia" panose="02040502050405020303" pitchFamily="18" charset="0"/>
              </a:rPr>
              <a:pPr algn="r"/>
              <a:t>‹#›</a:t>
            </a:fld>
            <a:endParaRPr lang="en-US" sz="1333" b="0" i="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E43ED46-20B3-4E74-9336-AA57A705F5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6319135"/>
            <a:ext cx="11328400" cy="192480"/>
          </a:xfrm>
          <a:prstGeom prst="rect">
            <a:avLst/>
          </a:prstGeom>
        </p:spPr>
        <p:txBody>
          <a:bodyPr l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33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footnote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6DE9E9-E82B-4EAA-BDB5-C968189B86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6585701"/>
            <a:ext cx="626133" cy="115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ADF750-9C50-4FE3-BA6D-01F131BF81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4797" y="6537017"/>
            <a:ext cx="929983" cy="303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F675AD-8F9C-4A0A-A9D8-55071000A3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25" y="6558607"/>
            <a:ext cx="979200" cy="16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23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usta tekstisiv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BCD97AB0-8F3E-4086-A473-BFDBA2D0EE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514928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BCD97AB0-8F3E-4086-A473-BFDBA2D0EE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A0043841-9C47-473F-9CDC-403E2813456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667" b="1" i="0" baseline="0" dirty="0">
              <a:latin typeface="Arial Black" panose="020B0A04020102020204" pitchFamily="34" charset="0"/>
              <a:ea typeface="+mj-ea"/>
              <a:cs typeface="Times New Roman" panose="02020603050405020304" pitchFamily="18" charset="0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34A151-435B-4F6D-A887-4FEC066820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Muokkaa perustyyl. napsautt.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FEE7F9-07D7-4F83-8E36-D2ACA7B28BFB}"/>
              </a:ext>
            </a:extLst>
          </p:cNvPr>
          <p:cNvSpPr txBox="1"/>
          <p:nvPr/>
        </p:nvSpPr>
        <p:spPr>
          <a:xfrm>
            <a:off x="11508528" y="6495750"/>
            <a:ext cx="251672" cy="2051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fld id="{01292FF4-EA55-4B50-9F5D-F0BE0B49FBE3}" type="slidenum">
              <a:rPr lang="en-US" sz="1333" b="0" i="0" smtClean="0">
                <a:solidFill>
                  <a:schemeClr val="bg1"/>
                </a:solidFill>
                <a:latin typeface="Georgia" panose="02040502050405020303" pitchFamily="18" charset="0"/>
              </a:rPr>
              <a:pPr algn="r"/>
              <a:t>‹#›</a:t>
            </a:fld>
            <a:endParaRPr lang="en-US" sz="1333" b="0" i="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2CCB7-7215-4B1C-9577-BB6E5D612F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6585701"/>
            <a:ext cx="626133" cy="115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BDFC49-820C-4843-8316-8134BBDE9C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4797" y="6537017"/>
            <a:ext cx="929983" cy="303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0FBEB1-C358-462C-BE40-BEFA08BAF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25" y="6558607"/>
            <a:ext cx="979200" cy="16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11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 kuva j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0" y="0"/>
            <a:ext cx="4464051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kstin paikkamerkki 6"/>
          <p:cNvSpPr>
            <a:spLocks noGrp="1"/>
          </p:cNvSpPr>
          <p:nvPr>
            <p:ph type="body" sz="quarter" idx="11" hasCustomPrompt="1"/>
          </p:nvPr>
        </p:nvSpPr>
        <p:spPr>
          <a:xfrm>
            <a:off x="4810123" y="356659"/>
            <a:ext cx="6950076" cy="8640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933" b="1" i="0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en-US" noProof="0"/>
              <a:t>Muokkaa tekstin perustyylejä napsauttamalla</a:t>
            </a:r>
            <a:endParaRPr lang="en-US" noProof="0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4810125" y="1509184"/>
            <a:ext cx="6950075" cy="480060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67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67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3pPr>
            <a:lvl4pPr marL="958827" indent="-228594" algn="l">
              <a:lnSpc>
                <a:spcPct val="90000"/>
              </a:lnSpc>
              <a:buFont typeface="Arial" panose="020B0604020202020204" pitchFamily="34" charset="0"/>
              <a:buChar char="•"/>
              <a:defRPr sz="1467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31800" y="448733"/>
            <a:ext cx="3744384" cy="586105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2933" b="1">
                <a:solidFill>
                  <a:schemeClr val="bg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D62816-9D72-4917-B724-78DF4D9A2778}"/>
              </a:ext>
            </a:extLst>
          </p:cNvPr>
          <p:cNvSpPr txBox="1"/>
          <p:nvPr/>
        </p:nvSpPr>
        <p:spPr>
          <a:xfrm>
            <a:off x="11508528" y="6495750"/>
            <a:ext cx="251672" cy="2051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fld id="{01292FF4-EA55-4B50-9F5D-F0BE0B49FBE3}" type="slidenum">
              <a:rPr lang="en-US" sz="1333" b="0" i="0" smtClean="0">
                <a:solidFill>
                  <a:schemeClr val="tx1"/>
                </a:solidFill>
                <a:latin typeface="Georgia" panose="02040502050405020303" pitchFamily="18" charset="0"/>
              </a:rPr>
              <a:pPr algn="r"/>
              <a:t>‹#›</a:t>
            </a:fld>
            <a:endParaRPr lang="en-US" sz="1333" b="0" i="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0591AC-5B70-497D-80EF-A8F0FC0851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6585701"/>
            <a:ext cx="626133" cy="115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10354C-A423-4EB7-9EFB-25E90B4CA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797" y="6537017"/>
            <a:ext cx="929983" cy="3037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919624-0FD7-40A9-8AFD-007288D0B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25" y="6558607"/>
            <a:ext cx="979200" cy="16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87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umma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594" indent="-228594" algn="ctr" eaLnBrk="1">
              <a:buFont typeface="Arial" panose="020B0604020202020204" pitchFamily="34" charset="0"/>
              <a:buChar char="•"/>
            </a:pPr>
            <a:endParaRPr lang="en-US" sz="1600" dirty="0">
              <a:latin typeface="Georgia" panose="02040502050405020303" pitchFamily="18" charset="0"/>
            </a:endParaRPr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356659"/>
            <a:ext cx="5376003" cy="8640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933" b="1" i="0">
                <a:solidFill>
                  <a:schemeClr val="tx1"/>
                </a:solidFill>
                <a:latin typeface="Arial Black" panose="020B0A04020102020204" pitchFamily="34" charset="0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en-US" noProof="0"/>
              <a:t>Muokkaa tekstin perustyylejä napsauttamalla</a:t>
            </a:r>
            <a:endParaRPr lang="en-US" noProof="0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431800" y="1509184"/>
            <a:ext cx="5376003" cy="4800136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67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67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3pPr>
            <a:lvl4pPr marL="958827" indent="-228594" algn="l">
              <a:lnSpc>
                <a:spcPct val="90000"/>
              </a:lnSpc>
              <a:buFont typeface="Arial" panose="020B0604020202020204" pitchFamily="34" charset="0"/>
              <a:buChar char="•"/>
              <a:defRPr sz="1467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384197" y="356659"/>
            <a:ext cx="5376003" cy="595266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2933" b="1">
                <a:solidFill>
                  <a:schemeClr val="bg1"/>
                </a:solidFill>
                <a:latin typeface="+mj-lt"/>
                <a:cs typeface="Arial Black"/>
              </a:defRPr>
            </a:lvl1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2925D5-7517-4CAE-8C21-A8067B808E9B}"/>
              </a:ext>
            </a:extLst>
          </p:cNvPr>
          <p:cNvSpPr txBox="1"/>
          <p:nvPr/>
        </p:nvSpPr>
        <p:spPr>
          <a:xfrm>
            <a:off x="11508528" y="6495750"/>
            <a:ext cx="251672" cy="2051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fld id="{01292FF4-EA55-4B50-9F5D-F0BE0B49FBE3}" type="slidenum">
              <a:rPr lang="en-US" sz="1333" b="0" i="0" smtClean="0">
                <a:solidFill>
                  <a:schemeClr val="bg1"/>
                </a:solidFill>
                <a:latin typeface="Georgia" panose="02040502050405020303" pitchFamily="18" charset="0"/>
              </a:rPr>
              <a:pPr algn="r"/>
              <a:t>‹#›</a:t>
            </a:fld>
            <a:endParaRPr lang="en-US" sz="1333" b="0" i="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4BB020-7998-4B9B-A6D7-E34A0E4788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6586602"/>
            <a:ext cx="621240" cy="114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43B4FB-B549-4E58-B63D-81FB9CD3C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800" y="6537017"/>
            <a:ext cx="929979" cy="3037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77137D-E2AC-4F54-997D-209CC1D61F4B}"/>
              </a:ext>
            </a:extLst>
          </p:cNvPr>
          <p:cNvPicPr/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92" y="6560925"/>
            <a:ext cx="980661" cy="16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93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59EE551-C4FC-4923-B77A-558E0F4A53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021199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59EE551-C4FC-4923-B77A-558E0F4A53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D94723E-9970-48A5-A3A4-5C8E66C7E29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667" b="1" i="0" baseline="0" dirty="0">
              <a:latin typeface="Arial Black" panose="020B0A04020102020204" pitchFamily="34" charset="0"/>
              <a:ea typeface="+mj-ea"/>
              <a:cs typeface="Times New Roman" panose="02020603050405020304" pitchFamily="18" charset="0"/>
              <a:sym typeface="Arial Black" panose="020B0A04020102020204" pitchFamily="34" charset="0"/>
            </a:endParaRP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3"/>
          </p:nvPr>
        </p:nvSpPr>
        <p:spPr>
          <a:xfrm>
            <a:off x="1553576" y="1700808"/>
            <a:ext cx="10206595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i="0">
                <a:latin typeface="Georgia" panose="02040502050405020303" pitchFamily="18" charset="0"/>
                <a:cs typeface="Georgia" panose="02040502050405020303" pitchFamily="18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14"/>
          </p:nvPr>
        </p:nvSpPr>
        <p:spPr>
          <a:xfrm>
            <a:off x="1553576" y="2566591"/>
            <a:ext cx="10206595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67" b="0" i="0" kern="1200" noProof="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1553576" y="3430687"/>
            <a:ext cx="10206595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67" b="0" i="0" kern="1200" noProof="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37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1552574" y="4294783"/>
            <a:ext cx="10207625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67" b="0" i="0" kern="1200" noProof="0" dirty="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552574" y="5158879"/>
            <a:ext cx="10207625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67" b="0" i="0" kern="1200" noProof="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E4E792E-A884-4646-BE66-C2265B56C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6659"/>
            <a:ext cx="11328400" cy="86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Muokkaa perustyyl. napsautt.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C2BA08-0F15-4127-9B7E-C2346519FADF}"/>
              </a:ext>
            </a:extLst>
          </p:cNvPr>
          <p:cNvSpPr txBox="1"/>
          <p:nvPr/>
        </p:nvSpPr>
        <p:spPr>
          <a:xfrm>
            <a:off x="11508528" y="6495750"/>
            <a:ext cx="251672" cy="2051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fld id="{01292FF4-EA55-4B50-9F5D-F0BE0B49FBE3}" type="slidenum">
              <a:rPr lang="en-US" sz="1333" b="0" i="0" smtClean="0">
                <a:solidFill>
                  <a:schemeClr val="tx1"/>
                </a:solidFill>
                <a:latin typeface="Georgia" panose="02040502050405020303" pitchFamily="18" charset="0"/>
              </a:rPr>
              <a:pPr algn="r"/>
              <a:t>‹#›</a:t>
            </a:fld>
            <a:endParaRPr lang="en-US" sz="1333" b="0" i="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775D09-0BFD-4922-A37B-24CA8693A5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6586602"/>
            <a:ext cx="621240" cy="114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DF5701-F839-4A71-9648-86AB00B5C8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4800" y="6537017"/>
            <a:ext cx="929979" cy="303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958CEA-4206-4F00-BB78-5230122061D0}"/>
              </a:ext>
            </a:extLst>
          </p:cNvPr>
          <p:cNvPicPr/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92" y="6560925"/>
            <a:ext cx="980661" cy="16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06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uettelo mus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BA66F9F-E0B0-406F-BA3D-3CC0D3D567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699083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BA66F9F-E0B0-406F-BA3D-3CC0D3D567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811DBA6-DCED-4D37-AD77-A76A6D0E0F3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667" b="1" i="0" baseline="0" dirty="0">
              <a:latin typeface="Arial Black" panose="020B0A04020102020204" pitchFamily="34" charset="0"/>
              <a:ea typeface="+mj-ea"/>
              <a:cs typeface="Times New Roman" panose="02020603050405020304" pitchFamily="18" charset="0"/>
              <a:sym typeface="Arial Black" panose="020B0A04020102020204" pitchFamily="34" charset="0"/>
            </a:endParaRPr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13"/>
          </p:nvPr>
        </p:nvSpPr>
        <p:spPr>
          <a:xfrm>
            <a:off x="1544053" y="1700808"/>
            <a:ext cx="1021611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i="0">
                <a:solidFill>
                  <a:schemeClr val="bg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4"/>
          </p:nvPr>
        </p:nvSpPr>
        <p:spPr>
          <a:xfrm>
            <a:off x="1544053" y="2566591"/>
            <a:ext cx="10216119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67" b="0" i="0" kern="1200" noProof="0" dirty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3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1544053" y="3430687"/>
            <a:ext cx="10216119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67" b="0" i="0" kern="1200" noProof="0" dirty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31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1543051" y="4294783"/>
            <a:ext cx="10217149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67" b="0" i="0" kern="1200" noProof="0" dirty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32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543051" y="5158879"/>
            <a:ext cx="10217149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67" b="0" i="0" kern="1200" noProof="0" dirty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26653C2-E202-4527-BB0E-F1D16BD39E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6659"/>
            <a:ext cx="11328400" cy="86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Muokkaa perustyyl. napsautt.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6A1289-EA5F-4349-93CA-FB773BB24D6B}"/>
              </a:ext>
            </a:extLst>
          </p:cNvPr>
          <p:cNvSpPr txBox="1"/>
          <p:nvPr/>
        </p:nvSpPr>
        <p:spPr>
          <a:xfrm>
            <a:off x="11508528" y="6495750"/>
            <a:ext cx="251672" cy="2051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fld id="{01292FF4-EA55-4B50-9F5D-F0BE0B49FBE3}" type="slidenum">
              <a:rPr lang="en-US" sz="1333" b="0" i="0" smtClean="0">
                <a:solidFill>
                  <a:schemeClr val="bg1"/>
                </a:solidFill>
                <a:latin typeface="Georgia" panose="02040502050405020303" pitchFamily="18" charset="0"/>
              </a:rPr>
              <a:pPr algn="r"/>
              <a:t>‹#›</a:t>
            </a:fld>
            <a:endParaRPr lang="en-US" sz="1333" b="0" i="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924F47-8E2F-4724-B1CC-D101910F96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6585701"/>
            <a:ext cx="626133" cy="115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A97DAD-F8E4-4695-836E-1B0799D40A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4797" y="6537017"/>
            <a:ext cx="929983" cy="303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0C4F9D-B793-47DE-83EB-32F4EF0CA8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25" y="6558607"/>
            <a:ext cx="979200" cy="16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47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oitus ja lopetus musta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1BD9583-7D1D-4996-A37E-3FA8E65D66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912913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1BD9583-7D1D-4996-A37E-3FA8E65D66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AD15DD19-56DF-44C0-87EB-220BB1AEE27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667" b="1" i="0" baseline="0" dirty="0">
              <a:latin typeface="Arial Black" panose="020B0A04020102020204" pitchFamily="34" charset="0"/>
              <a:ea typeface="+mj-ea"/>
              <a:cs typeface="Times New Roman" panose="02020603050405020304" pitchFamily="18" charset="0"/>
              <a:sym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sz="2400" noProof="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9403" y="2948947"/>
            <a:ext cx="10753195" cy="886343"/>
          </a:xfr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19668" y="2468199"/>
            <a:ext cx="10752931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Edit Master text styles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19668" y="4004370"/>
            <a:ext cx="10752931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Edit Master text styles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95269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8522EAC-96F9-40C0-9FCD-10CBF8636B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31" y="5413379"/>
            <a:ext cx="2996567" cy="5513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8F3D6C-EA79-4B32-953C-E2DD5AA8E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34" y="5220426"/>
            <a:ext cx="3210535" cy="888655"/>
          </a:xfrm>
          <a:prstGeom prst="rect">
            <a:avLst/>
          </a:prstGeom>
        </p:spPr>
      </p:pic>
      <p:pic>
        <p:nvPicPr>
          <p:cNvPr id="4098" name="Picture 2" descr="Image result for accenture strategy logo">
            <a:extLst>
              <a:ext uri="{FF2B5EF4-FFF2-40B4-BE49-F238E27FC236}">
                <a16:creationId xmlns:a16="http://schemas.microsoft.com/office/drawing/2014/main" id="{994264B5-A831-4E5D-9040-39D7DB2801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97" b="29368"/>
          <a:stretch/>
        </p:blipFill>
        <p:spPr bwMode="auto">
          <a:xfrm>
            <a:off x="8388628" y="5220426"/>
            <a:ext cx="3176937" cy="74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117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22485238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9876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56B93D7E-6B30-4A64-99F7-D04EB843DAE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9169369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think-cell Slide" r:id="rId5" imgW="381" imgH="381" progId="TCLayout.ActiveDocument.1">
                  <p:embed/>
                </p:oleObj>
              </mc:Choice>
              <mc:Fallback>
                <p:oleObj name="think-cell Slide" r:id="rId5" imgW="381" imgH="381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56B93D7E-6B30-4A64-99F7-D04EB843DA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93E2470-F13F-4A48-B293-B9107FD4613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667" b="1" i="0" baseline="0" dirty="0">
              <a:latin typeface="Arial Black" panose="020B0A04020102020204" pitchFamily="34" charset="0"/>
              <a:ea typeface="+mj-ea"/>
              <a:cs typeface="Times New Roman" panose="02020603050405020304" pitchFamily="18" charset="0"/>
              <a:sym typeface="Arial Black" panose="020B0A04020102020204" pitchFamily="34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3C6DD9C-C6E3-484F-A67B-855AD8772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554" y="6608686"/>
            <a:ext cx="770951" cy="19228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 b="1" i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90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A9BC4DD-436B-4657-A355-8D8F5077E81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29971713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5" imgW="493" imgH="493" progId="TCLayout.ActiveDocument.1">
                  <p:embed/>
                </p:oleObj>
              </mc:Choice>
              <mc:Fallback>
                <p:oleObj name="think-cell Slide" r:id="rId5" imgW="493" imgH="49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A9BC4DD-436B-4657-A355-8D8F5077E8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BF41907-0B3E-4388-A038-B407F498206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667" b="1" i="0" baseline="0" dirty="0"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431800" y="1509184"/>
            <a:ext cx="11328400" cy="4800600"/>
          </a:xfrm>
          <a:prstGeom prst="rect">
            <a:avLst/>
          </a:prstGeom>
        </p:spPr>
        <p:txBody>
          <a:bodyPr>
            <a:noAutofit/>
          </a:bodyPr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67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  <a:lvl2pPr marL="474121" indent="-234945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2pPr>
            <a:lvl3pPr marL="713300" indent="-234945" algn="l" defTabSz="715415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67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3pPr>
            <a:lvl4pPr marL="958827" indent="-234945" algn="l">
              <a:lnSpc>
                <a:spcPct val="90000"/>
              </a:lnSpc>
              <a:buFont typeface="Arial" panose="020B0604020202020204" pitchFamily="34" charset="0"/>
              <a:buChar char="•"/>
              <a:defRPr sz="1467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noProof="0"/>
              <a:t>Muokkaa tekstin perustyylejä napsauttamalla</a:t>
            </a:r>
          </a:p>
          <a:p>
            <a:pPr lvl="1"/>
            <a:r>
              <a:rPr lang="en-US" noProof="0"/>
              <a:t>toinen taso</a:t>
            </a:r>
          </a:p>
          <a:p>
            <a:pPr lvl="2"/>
            <a:r>
              <a:rPr lang="en-US" noProof="0"/>
              <a:t>kolmas taso</a:t>
            </a:r>
          </a:p>
          <a:p>
            <a:pPr lvl="3"/>
            <a:r>
              <a:rPr lang="en-US" noProof="0"/>
              <a:t>neljäs taso</a:t>
            </a:r>
            <a:endParaRPr lang="en-US" noProof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CB7663-EDF1-4826-80F9-662143DD1C33}"/>
              </a:ext>
            </a:extLst>
          </p:cNvPr>
          <p:cNvSpPr txBox="1"/>
          <p:nvPr/>
        </p:nvSpPr>
        <p:spPr>
          <a:xfrm>
            <a:off x="11508528" y="6495750"/>
            <a:ext cx="251672" cy="2051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fld id="{01292FF4-EA55-4B50-9F5D-F0BE0B49FBE3}" type="slidenum">
              <a:rPr lang="en-US" sz="1333" b="0" i="0" smtClean="0">
                <a:solidFill>
                  <a:schemeClr val="tx1"/>
                </a:solidFill>
                <a:latin typeface="Georgia" panose="02040502050405020303" pitchFamily="18" charset="0"/>
              </a:rPr>
              <a:pPr algn="r"/>
              <a:t>‹#›</a:t>
            </a:fld>
            <a:endParaRPr lang="en-US" sz="1333" b="0" i="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305158-4B5F-4E5B-AC9A-FCFA4EE4C0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Muokkaa perustyyl. napsautt.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28CF524-8509-41DB-8744-468731A7CF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6319135"/>
            <a:ext cx="11328400" cy="192480"/>
          </a:xfrm>
          <a:prstGeom prst="rect">
            <a:avLst/>
          </a:prstGeom>
        </p:spPr>
        <p:txBody>
          <a:bodyPr l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33" b="0" baseline="0">
                <a:solidFill>
                  <a:srgbClr val="919191"/>
                </a:solidFill>
              </a:defRPr>
            </a:lvl1pPr>
          </a:lstStyle>
          <a:p>
            <a:pPr lvl="0"/>
            <a:r>
              <a:rPr lang="en-US"/>
              <a:t>Add footnote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BCB95A-6F90-4251-9E1F-DC0B9E6729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800" y="6537017"/>
            <a:ext cx="929979" cy="303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4EA5E5-BEEB-4E3A-9490-74D0FE4DC672}"/>
              </a:ext>
            </a:extLst>
          </p:cNvPr>
          <p:cNvPicPr/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979" y="6560024"/>
            <a:ext cx="1036491" cy="186739"/>
          </a:xfrm>
          <a:prstGeom prst="rect">
            <a:avLst/>
          </a:prstGeom>
        </p:spPr>
      </p:pic>
      <p:pic>
        <p:nvPicPr>
          <p:cNvPr id="2054" name="Picture 6" descr="Aiheeseen liittyvÃ¤ kuva">
            <a:extLst>
              <a:ext uri="{FF2B5EF4-FFF2-40B4-BE49-F238E27FC236}">
                <a16:creationId xmlns:a16="http://schemas.microsoft.com/office/drawing/2014/main" id="{7ACF2C30-B853-47F5-A5E6-0B7D51B2D23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77" b="38000"/>
          <a:stretch/>
        </p:blipFill>
        <p:spPr bwMode="auto">
          <a:xfrm>
            <a:off x="431800" y="6596788"/>
            <a:ext cx="527538" cy="13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7272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8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sta tekstisiv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7BE426D-7E22-448F-9153-F80C0354A7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299865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7BE426D-7E22-448F-9153-F80C0354A7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91FDA350-2F1C-41E9-8AD5-82BB0EBDD8C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667" b="1" i="0" baseline="0" dirty="0">
              <a:latin typeface="Arial Black" panose="020B0A04020102020204" pitchFamily="34" charset="0"/>
              <a:ea typeface="+mj-ea"/>
              <a:cs typeface="Times New Roman" panose="02020603050405020304" pitchFamily="18" charset="0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34A151-435B-4F6D-A887-4FEC066820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Muokkaa perustyyl. napsautt.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25FA57-6CE1-4F53-999B-A8B3D1D279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800" y="1509184"/>
            <a:ext cx="11328400" cy="4800600"/>
          </a:xfrm>
          <a:prstGeom prst="rect">
            <a:avLst/>
          </a:prstGeom>
        </p:spPr>
        <p:txBody>
          <a:bodyPr>
            <a:noAutofit/>
          </a:bodyPr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67">
                <a:solidFill>
                  <a:schemeClr val="bg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  <a:lvl2pPr marL="474121" indent="-234945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2pPr>
            <a:lvl3pPr marL="713300" indent="-234945" algn="l" defTabSz="715415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67">
                <a:solidFill>
                  <a:schemeClr val="bg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3pPr>
            <a:lvl4pPr marL="958827" indent="-234945" algn="l">
              <a:lnSpc>
                <a:spcPct val="90000"/>
              </a:lnSpc>
              <a:buFont typeface="Arial" panose="020B0604020202020204" pitchFamily="34" charset="0"/>
              <a:buChar char="•"/>
              <a:defRPr sz="1467">
                <a:solidFill>
                  <a:schemeClr val="bg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noProof="0"/>
              <a:t>Muokkaa tekstin perustyylejä napsauttamalla</a:t>
            </a:r>
          </a:p>
          <a:p>
            <a:pPr lvl="1"/>
            <a:r>
              <a:rPr lang="en-US" noProof="0"/>
              <a:t>toinen taso</a:t>
            </a:r>
          </a:p>
          <a:p>
            <a:pPr lvl="2"/>
            <a:r>
              <a:rPr lang="en-US" noProof="0"/>
              <a:t>kolmas taso</a:t>
            </a:r>
          </a:p>
          <a:p>
            <a:pPr lvl="3"/>
            <a:r>
              <a:rPr lang="en-US" noProof="0"/>
              <a:t>neljäs taso</a:t>
            </a:r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8879F4-352A-4E6D-9B8E-B7F492B2A962}"/>
              </a:ext>
            </a:extLst>
          </p:cNvPr>
          <p:cNvSpPr txBox="1"/>
          <p:nvPr/>
        </p:nvSpPr>
        <p:spPr>
          <a:xfrm>
            <a:off x="11508528" y="6495750"/>
            <a:ext cx="251672" cy="2051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fld id="{01292FF4-EA55-4B50-9F5D-F0BE0B49FBE3}" type="slidenum">
              <a:rPr lang="en-US" sz="1333" b="0" i="0" smtClean="0">
                <a:solidFill>
                  <a:schemeClr val="bg1"/>
                </a:solidFill>
                <a:latin typeface="Georgia" panose="02040502050405020303" pitchFamily="18" charset="0"/>
              </a:rPr>
              <a:pPr algn="r"/>
              <a:t>‹#›</a:t>
            </a:fld>
            <a:endParaRPr lang="en-US" sz="1333" b="0" i="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E43ED46-20B3-4E74-9336-AA57A705F5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6319135"/>
            <a:ext cx="11328400" cy="192480"/>
          </a:xfrm>
          <a:prstGeom prst="rect">
            <a:avLst/>
          </a:prstGeom>
        </p:spPr>
        <p:txBody>
          <a:bodyPr l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33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footnote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6DE9E9-E82B-4EAA-BDB5-C968189B86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6585701"/>
            <a:ext cx="626133" cy="115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ADF750-9C50-4FE3-BA6D-01F131BF81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4797" y="6537017"/>
            <a:ext cx="929983" cy="30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20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usta tekstisiv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B587103-610B-454F-8383-FA8BD07224B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92127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B587103-610B-454F-8383-FA8BD07224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C465EF05-3E68-43F9-A64A-125098A30E6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667" b="1" i="0" baseline="0" dirty="0">
              <a:latin typeface="Arial Black" panose="020B0A04020102020204" pitchFamily="34" charset="0"/>
              <a:ea typeface="+mj-ea"/>
              <a:cs typeface="Times New Roman" panose="02020603050405020304" pitchFamily="18" charset="0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34A151-435B-4F6D-A887-4FEC066820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Muokkaa perustyyl. napsautt.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FEE7F9-07D7-4F83-8E36-D2ACA7B28BFB}"/>
              </a:ext>
            </a:extLst>
          </p:cNvPr>
          <p:cNvSpPr txBox="1"/>
          <p:nvPr/>
        </p:nvSpPr>
        <p:spPr>
          <a:xfrm>
            <a:off x="11508528" y="6495750"/>
            <a:ext cx="251672" cy="2051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fld id="{01292FF4-EA55-4B50-9F5D-F0BE0B49FBE3}" type="slidenum">
              <a:rPr lang="en-US" sz="1333" b="0" i="0" smtClean="0">
                <a:solidFill>
                  <a:schemeClr val="bg1"/>
                </a:solidFill>
                <a:latin typeface="Georgia" panose="02040502050405020303" pitchFamily="18" charset="0"/>
              </a:rPr>
              <a:pPr algn="r"/>
              <a:t>‹#›</a:t>
            </a:fld>
            <a:endParaRPr lang="en-US" sz="1333" b="0" i="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2CCB7-7215-4B1C-9577-BB6E5D612F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6585701"/>
            <a:ext cx="626133" cy="115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BDFC49-820C-4843-8316-8134BBDE9C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4797" y="6537017"/>
            <a:ext cx="929983" cy="30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19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 kuva j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0" y="0"/>
            <a:ext cx="4464051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sp>
        <p:nvSpPr>
          <p:cNvPr id="5" name="Tekstin paikkamerkki 6"/>
          <p:cNvSpPr>
            <a:spLocks noGrp="1"/>
          </p:cNvSpPr>
          <p:nvPr>
            <p:ph type="body" sz="quarter" idx="11" hasCustomPrompt="1"/>
          </p:nvPr>
        </p:nvSpPr>
        <p:spPr>
          <a:xfrm>
            <a:off x="4810123" y="356659"/>
            <a:ext cx="6950076" cy="8640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933" b="1" i="0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en-US" noProof="0"/>
              <a:t>Muokkaa tekstin perustyylejä napsauttamalla</a:t>
            </a:r>
            <a:endParaRPr lang="en-US" noProof="0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4810125" y="1509184"/>
            <a:ext cx="6950075" cy="480060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67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67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3pPr>
            <a:lvl4pPr marL="958827" indent="-228594" algn="l">
              <a:lnSpc>
                <a:spcPct val="90000"/>
              </a:lnSpc>
              <a:buFont typeface="Arial" panose="020B0604020202020204" pitchFamily="34" charset="0"/>
              <a:buChar char="•"/>
              <a:defRPr sz="1467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  <a:endParaRPr lang="en-US" noProof="0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31800" y="448733"/>
            <a:ext cx="3744384" cy="586105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2933" b="1">
                <a:solidFill>
                  <a:schemeClr val="bg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  <a:endParaRPr lang="en-US" noProof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D62816-9D72-4917-B724-78DF4D9A2778}"/>
              </a:ext>
            </a:extLst>
          </p:cNvPr>
          <p:cNvSpPr txBox="1"/>
          <p:nvPr/>
        </p:nvSpPr>
        <p:spPr>
          <a:xfrm>
            <a:off x="11508528" y="6495750"/>
            <a:ext cx="251672" cy="2051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fld id="{01292FF4-EA55-4B50-9F5D-F0BE0B49FBE3}" type="slidenum">
              <a:rPr lang="en-US" sz="1333" b="0" i="0" smtClean="0">
                <a:solidFill>
                  <a:schemeClr val="tx1"/>
                </a:solidFill>
                <a:latin typeface="Georgia" panose="02040502050405020303" pitchFamily="18" charset="0"/>
              </a:rPr>
              <a:pPr algn="r"/>
              <a:t>‹#›</a:t>
            </a:fld>
            <a:endParaRPr lang="en-US" sz="1333" b="0" i="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0591AC-5B70-497D-80EF-A8F0FC0851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6585701"/>
            <a:ext cx="626133" cy="115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10354C-A423-4EB7-9EFB-25E90B4CA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797" y="6537017"/>
            <a:ext cx="929983" cy="30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2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umma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594" indent="-228594" algn="ctr" eaLnBrk="1">
              <a:buFont typeface="Arial" panose="020B0604020202020204" pitchFamily="34" charset="0"/>
              <a:buChar char="•"/>
            </a:pPr>
            <a:endParaRPr lang="en-US" sz="1600" dirty="0">
              <a:latin typeface="Georgia" panose="02040502050405020303" pitchFamily="18" charset="0"/>
            </a:endParaRPr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356659"/>
            <a:ext cx="5376003" cy="8640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933" b="1" i="0">
                <a:solidFill>
                  <a:schemeClr val="tx1"/>
                </a:solidFill>
                <a:latin typeface="Arial Black" panose="020B0A04020102020204" pitchFamily="34" charset="0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en-US" noProof="0"/>
              <a:t>Muokkaa tekstin perustyylejä napsauttamalla</a:t>
            </a:r>
            <a:endParaRPr lang="en-US" noProof="0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431800" y="1509184"/>
            <a:ext cx="5376003" cy="4800136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67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67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3pPr>
            <a:lvl4pPr marL="958827" indent="-228594" algn="l">
              <a:lnSpc>
                <a:spcPct val="90000"/>
              </a:lnSpc>
              <a:buFont typeface="Arial" panose="020B0604020202020204" pitchFamily="34" charset="0"/>
              <a:buChar char="•"/>
              <a:defRPr sz="1467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  <a:endParaRPr lang="en-US" noProof="0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384197" y="356659"/>
            <a:ext cx="5376003" cy="595266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2933" b="1">
                <a:solidFill>
                  <a:schemeClr val="bg1"/>
                </a:solidFill>
                <a:latin typeface="+mj-lt"/>
                <a:cs typeface="Arial Black"/>
              </a:defRPr>
            </a:lvl1pPr>
          </a:lstStyle>
          <a:p>
            <a:pPr lvl="0"/>
            <a:r>
              <a:rPr lang="en-US" noProof="0"/>
              <a:t>Edit Master text styles</a:t>
            </a:r>
            <a:endParaRPr lang="en-US" noProof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2925D5-7517-4CAE-8C21-A8067B808E9B}"/>
              </a:ext>
            </a:extLst>
          </p:cNvPr>
          <p:cNvSpPr txBox="1"/>
          <p:nvPr/>
        </p:nvSpPr>
        <p:spPr>
          <a:xfrm>
            <a:off x="11508528" y="6495750"/>
            <a:ext cx="251672" cy="2051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fld id="{01292FF4-EA55-4B50-9F5D-F0BE0B49FBE3}" type="slidenum">
              <a:rPr lang="en-US" sz="1333" b="0" i="0" smtClean="0">
                <a:solidFill>
                  <a:schemeClr val="bg1"/>
                </a:solidFill>
                <a:latin typeface="Georgia" panose="02040502050405020303" pitchFamily="18" charset="0"/>
              </a:rPr>
              <a:pPr algn="r"/>
              <a:t>‹#›</a:t>
            </a:fld>
            <a:endParaRPr lang="en-US" sz="1333" b="0" i="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4BB020-7998-4B9B-A6D7-E34A0E4788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6586602"/>
            <a:ext cx="621240" cy="114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43B4FB-B549-4E58-B63D-81FB9CD3C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800" y="6537017"/>
            <a:ext cx="929979" cy="30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216E9AE-EB08-4AE5-850D-9311CC5DE8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35154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216E9AE-EB08-4AE5-850D-9311CC5DE8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8B8D327-447D-42DE-A2CC-84F17027DDE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667" b="1" i="0" baseline="0" dirty="0">
              <a:latin typeface="Arial Black" panose="020B0A04020102020204" pitchFamily="34" charset="0"/>
              <a:ea typeface="+mj-ea"/>
              <a:cs typeface="Times New Roman" panose="02020603050405020304" pitchFamily="18" charset="0"/>
              <a:sym typeface="Arial Black" panose="020B0A04020102020204" pitchFamily="34" charset="0"/>
            </a:endParaRP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3"/>
          </p:nvPr>
        </p:nvSpPr>
        <p:spPr>
          <a:xfrm>
            <a:off x="1553576" y="1700808"/>
            <a:ext cx="10206595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i="0">
                <a:latin typeface="Georgia" panose="02040502050405020303" pitchFamily="18" charset="0"/>
                <a:cs typeface="Georgia" panose="02040502050405020303" pitchFamily="18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 noProof="0" dirty="0"/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14"/>
          </p:nvPr>
        </p:nvSpPr>
        <p:spPr>
          <a:xfrm>
            <a:off x="1553576" y="2566591"/>
            <a:ext cx="10206595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67" b="0" i="0" kern="1200" noProof="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 noProof="0" dirty="0"/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1553576" y="3430687"/>
            <a:ext cx="10206595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67" b="0" i="0" kern="1200" noProof="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 noProof="0" dirty="0"/>
          </a:p>
        </p:txBody>
      </p:sp>
      <p:sp>
        <p:nvSpPr>
          <p:cNvPr id="37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1552574" y="4294783"/>
            <a:ext cx="10207625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67" b="0" i="0" kern="1200" noProof="0" dirty="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 noProof="0" dirty="0"/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552574" y="5158879"/>
            <a:ext cx="10207625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67" b="0" i="0" kern="1200" noProof="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E4E792E-A884-4646-BE66-C2265B56C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6659"/>
            <a:ext cx="11328400" cy="86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Muokkaa perustyyl. napsautt.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C2BA08-0F15-4127-9B7E-C2346519FADF}"/>
              </a:ext>
            </a:extLst>
          </p:cNvPr>
          <p:cNvSpPr txBox="1"/>
          <p:nvPr/>
        </p:nvSpPr>
        <p:spPr>
          <a:xfrm>
            <a:off x="11508528" y="6495750"/>
            <a:ext cx="251672" cy="2051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fld id="{01292FF4-EA55-4B50-9F5D-F0BE0B49FBE3}" type="slidenum">
              <a:rPr lang="en-US" sz="1333" b="0" i="0" smtClean="0">
                <a:solidFill>
                  <a:schemeClr val="tx1"/>
                </a:solidFill>
                <a:latin typeface="Georgia" panose="02040502050405020303" pitchFamily="18" charset="0"/>
              </a:rPr>
              <a:pPr algn="r"/>
              <a:t>‹#›</a:t>
            </a:fld>
            <a:endParaRPr lang="en-US" sz="1333" b="0" i="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775D09-0BFD-4922-A37B-24CA8693A5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6586602"/>
            <a:ext cx="621240" cy="114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DF5701-F839-4A71-9648-86AB00B5C8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4800" y="6537017"/>
            <a:ext cx="929979" cy="30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3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uettelo mus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105A5FE-1019-4150-87CB-825A4DFD2D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111069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105A5FE-1019-4150-87CB-825A4DFD2D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0D1BCDC-CC10-4B37-AED4-DE5AF00DD53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667" b="1" i="0" baseline="0" dirty="0">
              <a:latin typeface="Arial Black" panose="020B0A04020102020204" pitchFamily="34" charset="0"/>
              <a:ea typeface="+mj-ea"/>
              <a:cs typeface="Times New Roman" panose="02020603050405020304" pitchFamily="18" charset="0"/>
              <a:sym typeface="Arial Black" panose="020B0A04020102020204" pitchFamily="34" charset="0"/>
            </a:endParaRPr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13"/>
          </p:nvPr>
        </p:nvSpPr>
        <p:spPr>
          <a:xfrm>
            <a:off x="1544053" y="1700808"/>
            <a:ext cx="1021611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i="0">
                <a:solidFill>
                  <a:schemeClr val="bg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 noProof="0" dirty="0"/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4"/>
          </p:nvPr>
        </p:nvSpPr>
        <p:spPr>
          <a:xfrm>
            <a:off x="1544053" y="2566591"/>
            <a:ext cx="10216119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67" b="0" i="0" kern="1200" noProof="0" dirty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 noProof="0" dirty="0"/>
          </a:p>
        </p:txBody>
      </p:sp>
      <p:sp>
        <p:nvSpPr>
          <p:cNvPr id="3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1544053" y="3430687"/>
            <a:ext cx="10216119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67" b="0" i="0" kern="1200" noProof="0" dirty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 noProof="0" dirty="0"/>
          </a:p>
        </p:txBody>
      </p:sp>
      <p:sp>
        <p:nvSpPr>
          <p:cNvPr id="31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1543051" y="4294783"/>
            <a:ext cx="10217149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67" b="0" i="0" kern="1200" noProof="0" dirty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 noProof="0" dirty="0"/>
          </a:p>
        </p:txBody>
      </p:sp>
      <p:sp>
        <p:nvSpPr>
          <p:cNvPr id="32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543051" y="5158879"/>
            <a:ext cx="10217149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67" b="0" i="0" kern="1200" noProof="0" dirty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26653C2-E202-4527-BB0E-F1D16BD39E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6659"/>
            <a:ext cx="11328400" cy="86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Muokkaa perustyyl. napsautt.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6A1289-EA5F-4349-93CA-FB773BB24D6B}"/>
              </a:ext>
            </a:extLst>
          </p:cNvPr>
          <p:cNvSpPr txBox="1"/>
          <p:nvPr/>
        </p:nvSpPr>
        <p:spPr>
          <a:xfrm>
            <a:off x="11508528" y="6495750"/>
            <a:ext cx="251672" cy="2051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fld id="{01292FF4-EA55-4B50-9F5D-F0BE0B49FBE3}" type="slidenum">
              <a:rPr lang="en-US" sz="1333" b="0" i="0" smtClean="0">
                <a:solidFill>
                  <a:schemeClr val="bg1"/>
                </a:solidFill>
                <a:latin typeface="Georgia" panose="02040502050405020303" pitchFamily="18" charset="0"/>
              </a:rPr>
              <a:pPr algn="r"/>
              <a:t>‹#›</a:t>
            </a:fld>
            <a:endParaRPr lang="en-US" sz="1333" b="0" i="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924F47-8E2F-4724-B1CC-D101910F96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6585701"/>
            <a:ext cx="626133" cy="115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A97DAD-F8E4-4695-836E-1B0799D40A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4797" y="6537017"/>
            <a:ext cx="929983" cy="30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6" Type="http://schemas.openxmlformats.org/officeDocument/2006/relationships/tags" Target="../tags/tag1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ags" Target="../tags/tag18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vmlDrawing" Target="../drawings/vmlDrawing9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220A6A1-559B-413E-B314-7DA5457D80A6}"/>
              </a:ext>
            </a:extLst>
          </p:cNvPr>
          <p:cNvGraphicFramePr>
            <a:graphicFrameLocks noChangeAspect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012937710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5" imgW="493" imgH="493" progId="TCLayout.ActiveDocument.1">
                  <p:embed/>
                </p:oleObj>
              </mc:Choice>
              <mc:Fallback>
                <p:oleObj name="think-cell Slide" r:id="rId15" imgW="493" imgH="4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220A6A1-559B-413E-B314-7DA5457D80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D2B36E-867A-4951-A743-ECD9126E1688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667" b="1" i="0" baseline="0" dirty="0"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16" name="Otsikon paikkamerkki 1"/>
          <p:cNvSpPr>
            <a:spLocks noGrp="1"/>
          </p:cNvSpPr>
          <p:nvPr>
            <p:ph type="title"/>
          </p:nvPr>
        </p:nvSpPr>
        <p:spPr>
          <a:xfrm>
            <a:off x="431800" y="356659"/>
            <a:ext cx="11328400" cy="86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/>
              <a:t>Muokkaa perustyyl. napsautt.</a:t>
            </a:r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EB5B93-FA63-4276-9EFF-F5F5CFBC6194}"/>
              </a:ext>
            </a:extLst>
          </p:cNvPr>
          <p:cNvSpPr/>
          <p:nvPr/>
        </p:nvSpPr>
        <p:spPr>
          <a:xfrm>
            <a:off x="-1143535" y="4488527"/>
            <a:ext cx="3175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669BED-7DE3-44B3-B41F-0702CA8E3FCE}"/>
              </a:ext>
            </a:extLst>
          </p:cNvPr>
          <p:cNvSpPr/>
          <p:nvPr/>
        </p:nvSpPr>
        <p:spPr>
          <a:xfrm>
            <a:off x="-1143537" y="4844127"/>
            <a:ext cx="3175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DC0B41-94D4-4E01-B551-EF5D7FC29606}"/>
              </a:ext>
            </a:extLst>
          </p:cNvPr>
          <p:cNvSpPr/>
          <p:nvPr/>
        </p:nvSpPr>
        <p:spPr>
          <a:xfrm>
            <a:off x="-1143538" y="5199727"/>
            <a:ext cx="317500" cy="228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D046E9-17F3-42D7-BEDA-99CD33994995}"/>
              </a:ext>
            </a:extLst>
          </p:cNvPr>
          <p:cNvSpPr/>
          <p:nvPr/>
        </p:nvSpPr>
        <p:spPr>
          <a:xfrm>
            <a:off x="-1143539" y="5555327"/>
            <a:ext cx="317500" cy="228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721ED8-6545-4B65-B8D4-79607D08B0FF}"/>
              </a:ext>
            </a:extLst>
          </p:cNvPr>
          <p:cNvSpPr/>
          <p:nvPr/>
        </p:nvSpPr>
        <p:spPr>
          <a:xfrm>
            <a:off x="-1143541" y="5910927"/>
            <a:ext cx="317500" cy="228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DE9E7A-B714-4E61-9606-F3A8AF804EC1}"/>
              </a:ext>
            </a:extLst>
          </p:cNvPr>
          <p:cNvSpPr/>
          <p:nvPr/>
        </p:nvSpPr>
        <p:spPr>
          <a:xfrm>
            <a:off x="-1143542" y="6266527"/>
            <a:ext cx="317500" cy="228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D3DFD4-ED57-4095-8025-EA2426B9FB42}"/>
              </a:ext>
            </a:extLst>
          </p:cNvPr>
          <p:cNvSpPr/>
          <p:nvPr/>
        </p:nvSpPr>
        <p:spPr>
          <a:xfrm>
            <a:off x="-673635" y="4488527"/>
            <a:ext cx="3175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5F5144-254F-40E8-A67A-20000D276256}"/>
              </a:ext>
            </a:extLst>
          </p:cNvPr>
          <p:cNvSpPr/>
          <p:nvPr/>
        </p:nvSpPr>
        <p:spPr>
          <a:xfrm>
            <a:off x="-673637" y="4844127"/>
            <a:ext cx="317500" cy="228600"/>
          </a:xfrm>
          <a:prstGeom prst="rect">
            <a:avLst/>
          </a:prstGeom>
          <a:solidFill>
            <a:srgbClr val="D3ED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6218F8-8D85-4556-B924-AE4053F861AA}"/>
              </a:ext>
            </a:extLst>
          </p:cNvPr>
          <p:cNvSpPr/>
          <p:nvPr/>
        </p:nvSpPr>
        <p:spPr>
          <a:xfrm>
            <a:off x="-673638" y="5199727"/>
            <a:ext cx="317500" cy="228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DB5049-C4E3-49EC-BFA4-FF005D49ABE6}"/>
              </a:ext>
            </a:extLst>
          </p:cNvPr>
          <p:cNvSpPr/>
          <p:nvPr/>
        </p:nvSpPr>
        <p:spPr>
          <a:xfrm>
            <a:off x="-673639" y="5555327"/>
            <a:ext cx="317500" cy="228600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C4FC8D-93C6-428A-9BBF-EEDD83476E52}"/>
              </a:ext>
            </a:extLst>
          </p:cNvPr>
          <p:cNvSpPr/>
          <p:nvPr/>
        </p:nvSpPr>
        <p:spPr>
          <a:xfrm>
            <a:off x="-673641" y="5910927"/>
            <a:ext cx="3175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CBA16D-E342-4E39-AF4F-0929CA68709A}"/>
              </a:ext>
            </a:extLst>
          </p:cNvPr>
          <p:cNvSpPr/>
          <p:nvPr/>
        </p:nvSpPr>
        <p:spPr>
          <a:xfrm>
            <a:off x="-673642" y="6266527"/>
            <a:ext cx="3175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sz="2400" dirty="0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8E872961-4750-4353-9989-582E67F24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509184"/>
            <a:ext cx="11328400" cy="4800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65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609585" rtl="0" eaLnBrk="1" latinLnBrk="0" hangingPunct="1">
        <a:lnSpc>
          <a:spcPct val="80000"/>
        </a:lnSpc>
        <a:spcBef>
          <a:spcPct val="0"/>
        </a:spcBef>
        <a:buNone/>
        <a:defRPr sz="2667" b="1" i="0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239994" indent="-239994" algn="l" defTabSz="609585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lang="en-GB" sz="1867" b="0" i="0" kern="1200" noProof="0" dirty="0" smtClean="0">
          <a:solidFill>
            <a:schemeClr val="tx1"/>
          </a:solidFill>
          <a:latin typeface="Georgia" panose="02040502050405020303" pitchFamily="18" charset="0"/>
          <a:ea typeface="+mn-ea"/>
          <a:cs typeface="Georgia" panose="02040502050405020303" pitchFamily="18" charset="0"/>
        </a:defRPr>
      </a:lvl1pPr>
      <a:lvl2pPr marL="479988" indent="-239994" algn="l" defTabSz="609585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lang="en-GB" sz="1600" b="0" i="0" kern="1200" noProof="0" dirty="0" smtClean="0">
          <a:solidFill>
            <a:schemeClr val="tx1"/>
          </a:solidFill>
          <a:latin typeface="Georgia" panose="02040502050405020303" pitchFamily="18" charset="0"/>
          <a:ea typeface="+mn-ea"/>
          <a:cs typeface="Georgia" panose="02040502050405020303" pitchFamily="18" charset="0"/>
        </a:defRPr>
      </a:lvl2pPr>
      <a:lvl3pPr marL="719982" indent="-239994" algn="l" defTabSz="609585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lang="en-GB" sz="1467" b="0" i="0" kern="1200" noProof="0" dirty="0" smtClean="0">
          <a:solidFill>
            <a:schemeClr val="tx1"/>
          </a:solidFill>
          <a:latin typeface="Georgia" panose="02040502050405020303" pitchFamily="18" charset="0"/>
          <a:ea typeface="+mn-ea"/>
          <a:cs typeface="Georgia" panose="02040502050405020303" pitchFamily="18" charset="0"/>
        </a:defRPr>
      </a:lvl3pPr>
      <a:lvl4pPr marL="959976" indent="-239994" algn="l" defTabSz="609585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lang="en-GB" sz="1467" b="0" i="0" kern="1200" noProof="0" dirty="0" smtClean="0">
          <a:solidFill>
            <a:schemeClr val="tx1"/>
          </a:solidFill>
          <a:latin typeface="Georgia" panose="02040502050405020303" pitchFamily="18" charset="0"/>
          <a:ea typeface="+mn-ea"/>
          <a:cs typeface="Georgia" panose="02040502050405020303" pitchFamily="18" charset="0"/>
        </a:defRPr>
      </a:lvl4pPr>
      <a:lvl5pPr marL="2819330" indent="-380990" algn="ctr" defTabSz="609585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867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981">
          <p15:clr>
            <a:srgbClr val="F26B43"/>
          </p15:clr>
        </p15:guide>
        <p15:guide id="2" pos="204">
          <p15:clr>
            <a:srgbClr val="F26B43"/>
          </p15:clr>
        </p15:guide>
        <p15:guide id="3" pos="5556">
          <p15:clr>
            <a:srgbClr val="F26B43"/>
          </p15:clr>
        </p15:guide>
        <p15:guide id="4" orient="horz" pos="577">
          <p15:clr>
            <a:srgbClr val="F26B43"/>
          </p15:clr>
        </p15:guide>
        <p15:guide id="5" orient="horz" pos="713">
          <p15:clr>
            <a:srgbClr val="F26B43"/>
          </p15:clr>
        </p15:guide>
        <p15:guide id="6" orient="horz" pos="3072">
          <p15:clr>
            <a:srgbClr val="F26B43"/>
          </p15:clr>
        </p15:guide>
        <p15:guide id="7" pos="2880">
          <p15:clr>
            <a:srgbClr val="F26B43"/>
          </p15:clr>
        </p15:guide>
        <p15:guide id="8" pos="1973">
          <p15:clr>
            <a:srgbClr val="F26B43"/>
          </p15:clr>
        </p15:guide>
        <p15:guide id="9" pos="378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220A6A1-559B-413E-B314-7DA5457D80A6}"/>
              </a:ext>
            </a:extLst>
          </p:cNvPr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801613638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17" imgW="493" imgH="493" progId="TCLayout.ActiveDocument.1">
                  <p:embed/>
                </p:oleObj>
              </mc:Choice>
              <mc:Fallback>
                <p:oleObj name="think-cell Slide" r:id="rId17" imgW="493" imgH="4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220A6A1-559B-413E-B314-7DA5457D80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D2B36E-867A-4951-A743-ECD9126E1688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667" b="1" i="0" baseline="0" dirty="0"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16" name="Otsikon paikkamerkki 1"/>
          <p:cNvSpPr>
            <a:spLocks noGrp="1"/>
          </p:cNvSpPr>
          <p:nvPr>
            <p:ph type="title"/>
          </p:nvPr>
        </p:nvSpPr>
        <p:spPr>
          <a:xfrm>
            <a:off x="431800" y="356659"/>
            <a:ext cx="11328400" cy="86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/>
              <a:t>Muokkaa perustyyl. napsautt.</a:t>
            </a:r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EB5B93-FA63-4276-9EFF-F5F5CFBC6194}"/>
              </a:ext>
            </a:extLst>
          </p:cNvPr>
          <p:cNvSpPr/>
          <p:nvPr/>
        </p:nvSpPr>
        <p:spPr>
          <a:xfrm>
            <a:off x="-1143535" y="4488527"/>
            <a:ext cx="3175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669BED-7DE3-44B3-B41F-0702CA8E3FCE}"/>
              </a:ext>
            </a:extLst>
          </p:cNvPr>
          <p:cNvSpPr/>
          <p:nvPr/>
        </p:nvSpPr>
        <p:spPr>
          <a:xfrm>
            <a:off x="-1143537" y="4844127"/>
            <a:ext cx="3175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DC0B41-94D4-4E01-B551-EF5D7FC29606}"/>
              </a:ext>
            </a:extLst>
          </p:cNvPr>
          <p:cNvSpPr/>
          <p:nvPr/>
        </p:nvSpPr>
        <p:spPr>
          <a:xfrm>
            <a:off x="-1143538" y="5199727"/>
            <a:ext cx="317500" cy="228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D046E9-17F3-42D7-BEDA-99CD33994995}"/>
              </a:ext>
            </a:extLst>
          </p:cNvPr>
          <p:cNvSpPr/>
          <p:nvPr/>
        </p:nvSpPr>
        <p:spPr>
          <a:xfrm>
            <a:off x="-1143539" y="5555327"/>
            <a:ext cx="317500" cy="228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721ED8-6545-4B65-B8D4-79607D08B0FF}"/>
              </a:ext>
            </a:extLst>
          </p:cNvPr>
          <p:cNvSpPr/>
          <p:nvPr/>
        </p:nvSpPr>
        <p:spPr>
          <a:xfrm>
            <a:off x="-1143541" y="5910927"/>
            <a:ext cx="317500" cy="228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DE9E7A-B714-4E61-9606-F3A8AF804EC1}"/>
              </a:ext>
            </a:extLst>
          </p:cNvPr>
          <p:cNvSpPr/>
          <p:nvPr/>
        </p:nvSpPr>
        <p:spPr>
          <a:xfrm>
            <a:off x="-1143542" y="6266527"/>
            <a:ext cx="317500" cy="228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D3DFD4-ED57-4095-8025-EA2426B9FB42}"/>
              </a:ext>
            </a:extLst>
          </p:cNvPr>
          <p:cNvSpPr/>
          <p:nvPr/>
        </p:nvSpPr>
        <p:spPr>
          <a:xfrm>
            <a:off x="-673635" y="4488527"/>
            <a:ext cx="3175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5F5144-254F-40E8-A67A-20000D276256}"/>
              </a:ext>
            </a:extLst>
          </p:cNvPr>
          <p:cNvSpPr/>
          <p:nvPr/>
        </p:nvSpPr>
        <p:spPr>
          <a:xfrm>
            <a:off x="-673637" y="4844127"/>
            <a:ext cx="317500" cy="228600"/>
          </a:xfrm>
          <a:prstGeom prst="rect">
            <a:avLst/>
          </a:prstGeom>
          <a:solidFill>
            <a:srgbClr val="D3ED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6218F8-8D85-4556-B924-AE4053F861AA}"/>
              </a:ext>
            </a:extLst>
          </p:cNvPr>
          <p:cNvSpPr/>
          <p:nvPr/>
        </p:nvSpPr>
        <p:spPr>
          <a:xfrm>
            <a:off x="-673638" y="5199727"/>
            <a:ext cx="317500" cy="228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DB5049-C4E3-49EC-BFA4-FF005D49ABE6}"/>
              </a:ext>
            </a:extLst>
          </p:cNvPr>
          <p:cNvSpPr/>
          <p:nvPr/>
        </p:nvSpPr>
        <p:spPr>
          <a:xfrm>
            <a:off x="-673639" y="5555327"/>
            <a:ext cx="317500" cy="228600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C4FC8D-93C6-428A-9BBF-EEDD83476E52}"/>
              </a:ext>
            </a:extLst>
          </p:cNvPr>
          <p:cNvSpPr/>
          <p:nvPr/>
        </p:nvSpPr>
        <p:spPr>
          <a:xfrm>
            <a:off x="-673641" y="5910927"/>
            <a:ext cx="3175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CBA16D-E342-4E39-AF4F-0929CA68709A}"/>
              </a:ext>
            </a:extLst>
          </p:cNvPr>
          <p:cNvSpPr/>
          <p:nvPr/>
        </p:nvSpPr>
        <p:spPr>
          <a:xfrm>
            <a:off x="-673642" y="6266527"/>
            <a:ext cx="3175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sz="2400" dirty="0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8E872961-4750-4353-9989-582E67F24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509184"/>
            <a:ext cx="11328400" cy="4800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61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09585" rtl="0" eaLnBrk="1" latinLnBrk="0" hangingPunct="1">
        <a:lnSpc>
          <a:spcPct val="80000"/>
        </a:lnSpc>
        <a:spcBef>
          <a:spcPct val="0"/>
        </a:spcBef>
        <a:buNone/>
        <a:defRPr sz="2667" b="1" i="0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239994" indent="-239994" algn="l" defTabSz="609585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lang="en-GB" sz="1867" b="0" i="0" kern="1200" noProof="0" dirty="0" smtClean="0">
          <a:solidFill>
            <a:schemeClr val="tx1"/>
          </a:solidFill>
          <a:latin typeface="Georgia" panose="02040502050405020303" pitchFamily="18" charset="0"/>
          <a:ea typeface="+mn-ea"/>
          <a:cs typeface="Georgia" panose="02040502050405020303" pitchFamily="18" charset="0"/>
        </a:defRPr>
      </a:lvl1pPr>
      <a:lvl2pPr marL="479988" indent="-239994" algn="l" defTabSz="609585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lang="en-GB" sz="1600" b="0" i="0" kern="1200" noProof="0" dirty="0" smtClean="0">
          <a:solidFill>
            <a:schemeClr val="tx1"/>
          </a:solidFill>
          <a:latin typeface="Georgia" panose="02040502050405020303" pitchFamily="18" charset="0"/>
          <a:ea typeface="+mn-ea"/>
          <a:cs typeface="Georgia" panose="02040502050405020303" pitchFamily="18" charset="0"/>
        </a:defRPr>
      </a:lvl2pPr>
      <a:lvl3pPr marL="719982" indent="-239994" algn="l" defTabSz="609585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lang="en-GB" sz="1467" b="0" i="0" kern="1200" noProof="0" dirty="0" smtClean="0">
          <a:solidFill>
            <a:schemeClr val="tx1"/>
          </a:solidFill>
          <a:latin typeface="Georgia" panose="02040502050405020303" pitchFamily="18" charset="0"/>
          <a:ea typeface="+mn-ea"/>
          <a:cs typeface="Georgia" panose="02040502050405020303" pitchFamily="18" charset="0"/>
        </a:defRPr>
      </a:lvl3pPr>
      <a:lvl4pPr marL="959976" indent="-239994" algn="l" defTabSz="609585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lang="en-GB" sz="1467" b="0" i="0" kern="1200" noProof="0" dirty="0" smtClean="0">
          <a:solidFill>
            <a:schemeClr val="tx1"/>
          </a:solidFill>
          <a:latin typeface="Georgia" panose="02040502050405020303" pitchFamily="18" charset="0"/>
          <a:ea typeface="+mn-ea"/>
          <a:cs typeface="Georgia" panose="02040502050405020303" pitchFamily="18" charset="0"/>
        </a:defRPr>
      </a:lvl4pPr>
      <a:lvl5pPr marL="2819330" indent="-380990" algn="ctr" defTabSz="609585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867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981">
          <p15:clr>
            <a:srgbClr val="F26B43"/>
          </p15:clr>
        </p15:guide>
        <p15:guide id="2" pos="204">
          <p15:clr>
            <a:srgbClr val="F26B43"/>
          </p15:clr>
        </p15:guide>
        <p15:guide id="3" pos="5556">
          <p15:clr>
            <a:srgbClr val="F26B43"/>
          </p15:clr>
        </p15:guide>
        <p15:guide id="4" orient="horz" pos="577">
          <p15:clr>
            <a:srgbClr val="F26B43"/>
          </p15:clr>
        </p15:guide>
        <p15:guide id="5" orient="horz" pos="713">
          <p15:clr>
            <a:srgbClr val="F26B43"/>
          </p15:clr>
        </p15:guide>
        <p15:guide id="6" orient="horz" pos="3072">
          <p15:clr>
            <a:srgbClr val="F26B43"/>
          </p15:clr>
        </p15:guide>
        <p15:guide id="7" pos="2880">
          <p15:clr>
            <a:srgbClr val="F26B43"/>
          </p15:clr>
        </p15:guide>
        <p15:guide id="8" pos="1973">
          <p15:clr>
            <a:srgbClr val="F26B43"/>
          </p15:clr>
        </p15:guide>
        <p15:guide id="9" pos="37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2.emf"/><Relationship Id="rId2" Type="http://schemas.openxmlformats.org/officeDocument/2006/relationships/tags" Target="../tags/tag3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9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40.xml"/><Relationship Id="rId7" Type="http://schemas.openxmlformats.org/officeDocument/2006/relationships/image" Target="../media/image2.emf"/><Relationship Id="rId12" Type="http://schemas.openxmlformats.org/officeDocument/2006/relationships/image" Target="../media/image20.png"/><Relationship Id="rId2" Type="http://schemas.openxmlformats.org/officeDocument/2006/relationships/tags" Target="../tags/tag39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19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42.xml"/><Relationship Id="rId7" Type="http://schemas.openxmlformats.org/officeDocument/2006/relationships/image" Target="../media/image2.emf"/><Relationship Id="rId2" Type="http://schemas.openxmlformats.org/officeDocument/2006/relationships/tags" Target="../tags/tag41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1.bin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44.xml"/><Relationship Id="rId7" Type="http://schemas.openxmlformats.org/officeDocument/2006/relationships/image" Target="../media/image2.emf"/><Relationship Id="rId2" Type="http://schemas.openxmlformats.org/officeDocument/2006/relationships/tags" Target="../tags/tag43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2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46.xml"/><Relationship Id="rId7" Type="http://schemas.openxmlformats.org/officeDocument/2006/relationships/image" Target="../media/image2.emf"/><Relationship Id="rId2" Type="http://schemas.openxmlformats.org/officeDocument/2006/relationships/tags" Target="../tags/tag45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3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48.xml"/><Relationship Id="rId7" Type="http://schemas.openxmlformats.org/officeDocument/2006/relationships/image" Target="../media/image2.emf"/><Relationship Id="rId2" Type="http://schemas.openxmlformats.org/officeDocument/2006/relationships/tags" Target="../tags/tag4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4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9C4A59A-6F94-4C3B-A42D-A88DB4D7F88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07985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think-cell Slide" r:id="rId6" imgW="530" imgH="531" progId="TCLayout.ActiveDocument.1">
                  <p:embed/>
                </p:oleObj>
              </mc:Choice>
              <mc:Fallback>
                <p:oleObj name="think-cell Slide" r:id="rId6" imgW="530" imgH="53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9C4A59A-6F94-4C3B-A42D-A88DB4D7F8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9639FAD5-3072-4376-B3AA-DCB89B7029F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sz="2667" b="1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Times New Roman" panose="02020603050405020304" pitchFamily="18" charset="0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E0B6C-0918-4A05-B679-4E2EF99C6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109" y="2948947"/>
            <a:ext cx="9448489" cy="886343"/>
          </a:xfrm>
        </p:spPr>
        <p:txBody>
          <a:bodyPr/>
          <a:lstStyle/>
          <a:p>
            <a:r>
              <a:rPr lang="en-US"/>
              <a:t>VALUE CASE TOOL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49912-2B7F-4B73-B8DD-B6D898112F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24342" y="2468199"/>
            <a:ext cx="9448257" cy="480484"/>
          </a:xfrm>
        </p:spPr>
        <p:txBody>
          <a:bodyPr/>
          <a:lstStyle/>
          <a:p>
            <a:r>
              <a:rPr lang="en-US" dirty="0"/>
              <a:t>User guide</a:t>
            </a:r>
          </a:p>
        </p:txBody>
      </p:sp>
      <p:grpSp>
        <p:nvGrpSpPr>
          <p:cNvPr id="7" name="Group 128">
            <a:extLst>
              <a:ext uri="{FF2B5EF4-FFF2-40B4-BE49-F238E27FC236}">
                <a16:creationId xmlns:a16="http://schemas.microsoft.com/office/drawing/2014/main" id="{2A37D4AC-3779-44A0-B508-7807291FBA8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9402" y="2468199"/>
            <a:ext cx="958478" cy="1097235"/>
            <a:chOff x="1398" y="2998"/>
            <a:chExt cx="373" cy="427"/>
          </a:xfrm>
          <a:solidFill>
            <a:schemeClr val="bg2"/>
          </a:solidFill>
        </p:grpSpPr>
        <p:sp>
          <p:nvSpPr>
            <p:cNvPr id="8" name="Freeform 129">
              <a:extLst>
                <a:ext uri="{FF2B5EF4-FFF2-40B4-BE49-F238E27FC236}">
                  <a16:creationId xmlns:a16="http://schemas.microsoft.com/office/drawing/2014/main" id="{4E93365B-1CE7-4F8E-B59D-799BB75472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1" y="3052"/>
              <a:ext cx="266" cy="266"/>
            </a:xfrm>
            <a:custGeom>
              <a:avLst/>
              <a:gdLst>
                <a:gd name="T0" fmla="*/ 90 w 180"/>
                <a:gd name="T1" fmla="*/ 180 h 180"/>
                <a:gd name="T2" fmla="*/ 0 w 180"/>
                <a:gd name="T3" fmla="*/ 90 h 180"/>
                <a:gd name="T4" fmla="*/ 90 w 180"/>
                <a:gd name="T5" fmla="*/ 0 h 180"/>
                <a:gd name="T6" fmla="*/ 180 w 180"/>
                <a:gd name="T7" fmla="*/ 90 h 180"/>
                <a:gd name="T8" fmla="*/ 90 w 180"/>
                <a:gd name="T9" fmla="*/ 180 h 180"/>
                <a:gd name="T10" fmla="*/ 90 w 180"/>
                <a:gd name="T11" fmla="*/ 12 h 180"/>
                <a:gd name="T12" fmla="*/ 12 w 180"/>
                <a:gd name="T13" fmla="*/ 90 h 180"/>
                <a:gd name="T14" fmla="*/ 90 w 180"/>
                <a:gd name="T15" fmla="*/ 168 h 180"/>
                <a:gd name="T16" fmla="*/ 168 w 180"/>
                <a:gd name="T17" fmla="*/ 90 h 180"/>
                <a:gd name="T18" fmla="*/ 90 w 180"/>
                <a:gd name="T19" fmla="*/ 1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" h="180">
                  <a:moveTo>
                    <a:pt x="90" y="180"/>
                  </a:moveTo>
                  <a:cubicBezTo>
                    <a:pt x="40" y="180"/>
                    <a:pt x="0" y="139"/>
                    <a:pt x="0" y="90"/>
                  </a:cubicBezTo>
                  <a:cubicBezTo>
                    <a:pt x="0" y="40"/>
                    <a:pt x="40" y="0"/>
                    <a:pt x="90" y="0"/>
                  </a:cubicBezTo>
                  <a:cubicBezTo>
                    <a:pt x="139" y="0"/>
                    <a:pt x="180" y="40"/>
                    <a:pt x="180" y="90"/>
                  </a:cubicBezTo>
                  <a:cubicBezTo>
                    <a:pt x="180" y="139"/>
                    <a:pt x="139" y="180"/>
                    <a:pt x="90" y="180"/>
                  </a:cubicBezTo>
                  <a:close/>
                  <a:moveTo>
                    <a:pt x="90" y="12"/>
                  </a:moveTo>
                  <a:cubicBezTo>
                    <a:pt x="47" y="12"/>
                    <a:pt x="12" y="47"/>
                    <a:pt x="12" y="90"/>
                  </a:cubicBezTo>
                  <a:cubicBezTo>
                    <a:pt x="12" y="133"/>
                    <a:pt x="47" y="168"/>
                    <a:pt x="90" y="168"/>
                  </a:cubicBezTo>
                  <a:cubicBezTo>
                    <a:pt x="133" y="168"/>
                    <a:pt x="168" y="133"/>
                    <a:pt x="168" y="90"/>
                  </a:cubicBezTo>
                  <a:cubicBezTo>
                    <a:pt x="168" y="47"/>
                    <a:pt x="133" y="12"/>
                    <a:pt x="9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" name="Freeform 130">
              <a:extLst>
                <a:ext uri="{FF2B5EF4-FFF2-40B4-BE49-F238E27FC236}">
                  <a16:creationId xmlns:a16="http://schemas.microsoft.com/office/drawing/2014/main" id="{DB18B919-8162-4E1A-919C-F757FE922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2" y="3300"/>
              <a:ext cx="124" cy="54"/>
            </a:xfrm>
            <a:custGeom>
              <a:avLst/>
              <a:gdLst>
                <a:gd name="T0" fmla="*/ 78 w 84"/>
                <a:gd name="T1" fmla="*/ 36 h 36"/>
                <a:gd name="T2" fmla="*/ 6 w 84"/>
                <a:gd name="T3" fmla="*/ 36 h 36"/>
                <a:gd name="T4" fmla="*/ 0 w 84"/>
                <a:gd name="T5" fmla="*/ 30 h 36"/>
                <a:gd name="T6" fmla="*/ 0 w 84"/>
                <a:gd name="T7" fmla="*/ 0 h 36"/>
                <a:gd name="T8" fmla="*/ 12 w 84"/>
                <a:gd name="T9" fmla="*/ 0 h 36"/>
                <a:gd name="T10" fmla="*/ 12 w 84"/>
                <a:gd name="T11" fmla="*/ 24 h 36"/>
                <a:gd name="T12" fmla="*/ 72 w 84"/>
                <a:gd name="T13" fmla="*/ 24 h 36"/>
                <a:gd name="T14" fmla="*/ 72 w 84"/>
                <a:gd name="T15" fmla="*/ 0 h 36"/>
                <a:gd name="T16" fmla="*/ 84 w 84"/>
                <a:gd name="T17" fmla="*/ 0 h 36"/>
                <a:gd name="T18" fmla="*/ 84 w 84"/>
                <a:gd name="T19" fmla="*/ 30 h 36"/>
                <a:gd name="T20" fmla="*/ 78 w 84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36">
                  <a:moveTo>
                    <a:pt x="78" y="36"/>
                  </a:moveTo>
                  <a:cubicBezTo>
                    <a:pt x="6" y="36"/>
                    <a:pt x="6" y="36"/>
                    <a:pt x="6" y="36"/>
                  </a:cubicBezTo>
                  <a:cubicBezTo>
                    <a:pt x="2" y="36"/>
                    <a:pt x="0" y="33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33"/>
                    <a:pt x="81" y="36"/>
                    <a:pt x="7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Freeform 131">
              <a:extLst>
                <a:ext uri="{FF2B5EF4-FFF2-40B4-BE49-F238E27FC236}">
                  <a16:creationId xmlns:a16="http://schemas.microsoft.com/office/drawing/2014/main" id="{22A66FDD-2E5A-48AE-B6BB-D3E7FC0EBF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0" y="3336"/>
              <a:ext cx="88" cy="53"/>
            </a:xfrm>
            <a:custGeom>
              <a:avLst/>
              <a:gdLst>
                <a:gd name="T0" fmla="*/ 54 w 60"/>
                <a:gd name="T1" fmla="*/ 36 h 36"/>
                <a:gd name="T2" fmla="*/ 6 w 60"/>
                <a:gd name="T3" fmla="*/ 36 h 36"/>
                <a:gd name="T4" fmla="*/ 0 w 60"/>
                <a:gd name="T5" fmla="*/ 30 h 36"/>
                <a:gd name="T6" fmla="*/ 0 w 60"/>
                <a:gd name="T7" fmla="*/ 6 h 36"/>
                <a:gd name="T8" fmla="*/ 6 w 60"/>
                <a:gd name="T9" fmla="*/ 0 h 36"/>
                <a:gd name="T10" fmla="*/ 54 w 60"/>
                <a:gd name="T11" fmla="*/ 0 h 36"/>
                <a:gd name="T12" fmla="*/ 60 w 60"/>
                <a:gd name="T13" fmla="*/ 6 h 36"/>
                <a:gd name="T14" fmla="*/ 60 w 60"/>
                <a:gd name="T15" fmla="*/ 30 h 36"/>
                <a:gd name="T16" fmla="*/ 54 w 60"/>
                <a:gd name="T17" fmla="*/ 36 h 36"/>
                <a:gd name="T18" fmla="*/ 12 w 60"/>
                <a:gd name="T19" fmla="*/ 24 h 36"/>
                <a:gd name="T20" fmla="*/ 48 w 60"/>
                <a:gd name="T21" fmla="*/ 24 h 36"/>
                <a:gd name="T22" fmla="*/ 48 w 60"/>
                <a:gd name="T23" fmla="*/ 12 h 36"/>
                <a:gd name="T24" fmla="*/ 12 w 60"/>
                <a:gd name="T25" fmla="*/ 12 h 36"/>
                <a:gd name="T26" fmla="*/ 12 w 60"/>
                <a:gd name="T2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36">
                  <a:moveTo>
                    <a:pt x="54" y="36"/>
                  </a:moveTo>
                  <a:cubicBezTo>
                    <a:pt x="6" y="36"/>
                    <a:pt x="6" y="36"/>
                    <a:pt x="6" y="36"/>
                  </a:cubicBezTo>
                  <a:cubicBezTo>
                    <a:pt x="2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3"/>
                    <a:pt x="57" y="36"/>
                    <a:pt x="54" y="36"/>
                  </a:cubicBezTo>
                  <a:close/>
                  <a:moveTo>
                    <a:pt x="12" y="24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" name="Freeform 132">
              <a:extLst>
                <a:ext uri="{FF2B5EF4-FFF2-40B4-BE49-F238E27FC236}">
                  <a16:creationId xmlns:a16="http://schemas.microsoft.com/office/drawing/2014/main" id="{E8FCDBC9-F79E-47BD-B913-CA4ECEDA6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" y="3371"/>
              <a:ext cx="18" cy="54"/>
            </a:xfrm>
            <a:custGeom>
              <a:avLst/>
              <a:gdLst>
                <a:gd name="T0" fmla="*/ 6 w 12"/>
                <a:gd name="T1" fmla="*/ 36 h 36"/>
                <a:gd name="T2" fmla="*/ 0 w 12"/>
                <a:gd name="T3" fmla="*/ 30 h 36"/>
                <a:gd name="T4" fmla="*/ 0 w 12"/>
                <a:gd name="T5" fmla="*/ 6 h 36"/>
                <a:gd name="T6" fmla="*/ 6 w 12"/>
                <a:gd name="T7" fmla="*/ 0 h 36"/>
                <a:gd name="T8" fmla="*/ 12 w 12"/>
                <a:gd name="T9" fmla="*/ 6 h 36"/>
                <a:gd name="T10" fmla="*/ 12 w 12"/>
                <a:gd name="T11" fmla="*/ 30 h 36"/>
                <a:gd name="T12" fmla="*/ 6 w 12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6">
                  <a:moveTo>
                    <a:pt x="6" y="36"/>
                  </a:moveTo>
                  <a:cubicBezTo>
                    <a:pt x="2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3"/>
                    <a:pt x="9" y="36"/>
                    <a:pt x="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Freeform 133">
              <a:extLst>
                <a:ext uri="{FF2B5EF4-FFF2-40B4-BE49-F238E27FC236}">
                  <a16:creationId xmlns:a16="http://schemas.microsoft.com/office/drawing/2014/main" id="{0BFDE7B6-82F3-4D0E-9892-742BC6126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" y="2998"/>
              <a:ext cx="18" cy="36"/>
            </a:xfrm>
            <a:custGeom>
              <a:avLst/>
              <a:gdLst>
                <a:gd name="T0" fmla="*/ 6 w 12"/>
                <a:gd name="T1" fmla="*/ 24 h 24"/>
                <a:gd name="T2" fmla="*/ 0 w 12"/>
                <a:gd name="T3" fmla="*/ 18 h 24"/>
                <a:gd name="T4" fmla="*/ 0 w 12"/>
                <a:gd name="T5" fmla="*/ 6 h 24"/>
                <a:gd name="T6" fmla="*/ 6 w 12"/>
                <a:gd name="T7" fmla="*/ 0 h 24"/>
                <a:gd name="T8" fmla="*/ 12 w 12"/>
                <a:gd name="T9" fmla="*/ 6 h 24"/>
                <a:gd name="T10" fmla="*/ 12 w 12"/>
                <a:gd name="T11" fmla="*/ 18 h 24"/>
                <a:gd name="T12" fmla="*/ 6 w 12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4">
                  <a:moveTo>
                    <a:pt x="6" y="24"/>
                  </a:moveTo>
                  <a:cubicBezTo>
                    <a:pt x="2" y="24"/>
                    <a:pt x="0" y="21"/>
                    <a:pt x="0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21"/>
                    <a:pt x="9" y="2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" name="Freeform 134">
              <a:extLst>
                <a:ext uri="{FF2B5EF4-FFF2-40B4-BE49-F238E27FC236}">
                  <a16:creationId xmlns:a16="http://schemas.microsoft.com/office/drawing/2014/main" id="{1C37E03F-7973-4ABA-8486-37B3AE165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" y="3049"/>
              <a:ext cx="33" cy="31"/>
            </a:xfrm>
            <a:custGeom>
              <a:avLst/>
              <a:gdLst>
                <a:gd name="T0" fmla="*/ 7 w 22"/>
                <a:gd name="T1" fmla="*/ 21 h 21"/>
                <a:gd name="T2" fmla="*/ 3 w 22"/>
                <a:gd name="T3" fmla="*/ 20 h 21"/>
                <a:gd name="T4" fmla="*/ 3 w 22"/>
                <a:gd name="T5" fmla="*/ 11 h 21"/>
                <a:gd name="T6" fmla="*/ 11 w 22"/>
                <a:gd name="T7" fmla="*/ 3 h 21"/>
                <a:gd name="T8" fmla="*/ 20 w 22"/>
                <a:gd name="T9" fmla="*/ 3 h 21"/>
                <a:gd name="T10" fmla="*/ 20 w 22"/>
                <a:gd name="T11" fmla="*/ 11 h 21"/>
                <a:gd name="T12" fmla="*/ 11 w 22"/>
                <a:gd name="T13" fmla="*/ 20 h 21"/>
                <a:gd name="T14" fmla="*/ 7 w 22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1">
                  <a:moveTo>
                    <a:pt x="7" y="21"/>
                  </a:moveTo>
                  <a:cubicBezTo>
                    <a:pt x="5" y="21"/>
                    <a:pt x="4" y="21"/>
                    <a:pt x="3" y="20"/>
                  </a:cubicBezTo>
                  <a:cubicBezTo>
                    <a:pt x="0" y="17"/>
                    <a:pt x="0" y="14"/>
                    <a:pt x="3" y="11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4" y="0"/>
                    <a:pt x="17" y="0"/>
                    <a:pt x="20" y="3"/>
                  </a:cubicBezTo>
                  <a:cubicBezTo>
                    <a:pt x="22" y="5"/>
                    <a:pt x="22" y="9"/>
                    <a:pt x="20" y="1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1"/>
                    <a:pt x="9" y="21"/>
                    <a:pt x="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" name="Freeform 135">
              <a:extLst>
                <a:ext uri="{FF2B5EF4-FFF2-40B4-BE49-F238E27FC236}">
                  <a16:creationId xmlns:a16="http://schemas.microsoft.com/office/drawing/2014/main" id="{B49901B2-0440-4B3E-9D8C-999834665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" y="3176"/>
              <a:ext cx="36" cy="18"/>
            </a:xfrm>
            <a:custGeom>
              <a:avLst/>
              <a:gdLst>
                <a:gd name="T0" fmla="*/ 18 w 24"/>
                <a:gd name="T1" fmla="*/ 12 h 12"/>
                <a:gd name="T2" fmla="*/ 6 w 24"/>
                <a:gd name="T3" fmla="*/ 12 h 12"/>
                <a:gd name="T4" fmla="*/ 0 w 24"/>
                <a:gd name="T5" fmla="*/ 6 h 12"/>
                <a:gd name="T6" fmla="*/ 6 w 24"/>
                <a:gd name="T7" fmla="*/ 0 h 12"/>
                <a:gd name="T8" fmla="*/ 18 w 24"/>
                <a:gd name="T9" fmla="*/ 0 h 12"/>
                <a:gd name="T10" fmla="*/ 24 w 24"/>
                <a:gd name="T11" fmla="*/ 6 h 12"/>
                <a:gd name="T12" fmla="*/ 18 w 2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2">
                  <a:moveTo>
                    <a:pt x="1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3"/>
                    <a:pt x="24" y="6"/>
                  </a:cubicBezTo>
                  <a:cubicBezTo>
                    <a:pt x="24" y="9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" name="Freeform 136">
              <a:extLst>
                <a:ext uri="{FF2B5EF4-FFF2-40B4-BE49-F238E27FC236}">
                  <a16:creationId xmlns:a16="http://schemas.microsoft.com/office/drawing/2014/main" id="{7E9279B6-7430-42C7-AC9D-2514DDB0B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" y="3288"/>
              <a:ext cx="33" cy="31"/>
            </a:xfrm>
            <a:custGeom>
              <a:avLst/>
              <a:gdLst>
                <a:gd name="T0" fmla="*/ 15 w 22"/>
                <a:gd name="T1" fmla="*/ 21 h 21"/>
                <a:gd name="T2" fmla="*/ 11 w 22"/>
                <a:gd name="T3" fmla="*/ 19 h 21"/>
                <a:gd name="T4" fmla="*/ 3 w 22"/>
                <a:gd name="T5" fmla="*/ 10 h 21"/>
                <a:gd name="T6" fmla="*/ 3 w 22"/>
                <a:gd name="T7" fmla="*/ 2 h 21"/>
                <a:gd name="T8" fmla="*/ 11 w 22"/>
                <a:gd name="T9" fmla="*/ 2 h 21"/>
                <a:gd name="T10" fmla="*/ 20 w 22"/>
                <a:gd name="T11" fmla="*/ 10 h 21"/>
                <a:gd name="T12" fmla="*/ 20 w 22"/>
                <a:gd name="T13" fmla="*/ 19 h 21"/>
                <a:gd name="T14" fmla="*/ 15 w 22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1">
                  <a:moveTo>
                    <a:pt x="15" y="21"/>
                  </a:moveTo>
                  <a:cubicBezTo>
                    <a:pt x="14" y="21"/>
                    <a:pt x="12" y="20"/>
                    <a:pt x="11" y="1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0" y="8"/>
                    <a:pt x="0" y="4"/>
                    <a:pt x="3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2" y="13"/>
                    <a:pt x="22" y="17"/>
                    <a:pt x="20" y="19"/>
                  </a:cubicBezTo>
                  <a:cubicBezTo>
                    <a:pt x="19" y="20"/>
                    <a:pt x="17" y="21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" name="Freeform 137">
              <a:extLst>
                <a:ext uri="{FF2B5EF4-FFF2-40B4-BE49-F238E27FC236}">
                  <a16:creationId xmlns:a16="http://schemas.microsoft.com/office/drawing/2014/main" id="{B6AA46D2-132B-4027-AE1E-5D7F887AC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8" y="3049"/>
              <a:ext cx="32" cy="31"/>
            </a:xfrm>
            <a:custGeom>
              <a:avLst/>
              <a:gdLst>
                <a:gd name="T0" fmla="*/ 15 w 22"/>
                <a:gd name="T1" fmla="*/ 21 h 21"/>
                <a:gd name="T2" fmla="*/ 11 w 22"/>
                <a:gd name="T3" fmla="*/ 20 h 21"/>
                <a:gd name="T4" fmla="*/ 3 w 22"/>
                <a:gd name="T5" fmla="*/ 11 h 21"/>
                <a:gd name="T6" fmla="*/ 3 w 22"/>
                <a:gd name="T7" fmla="*/ 3 h 21"/>
                <a:gd name="T8" fmla="*/ 11 w 22"/>
                <a:gd name="T9" fmla="*/ 3 h 21"/>
                <a:gd name="T10" fmla="*/ 20 w 22"/>
                <a:gd name="T11" fmla="*/ 11 h 21"/>
                <a:gd name="T12" fmla="*/ 20 w 22"/>
                <a:gd name="T13" fmla="*/ 20 h 21"/>
                <a:gd name="T14" fmla="*/ 15 w 22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1">
                  <a:moveTo>
                    <a:pt x="15" y="21"/>
                  </a:moveTo>
                  <a:cubicBezTo>
                    <a:pt x="14" y="21"/>
                    <a:pt x="12" y="21"/>
                    <a:pt x="11" y="2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9"/>
                    <a:pt x="0" y="5"/>
                    <a:pt x="3" y="3"/>
                  </a:cubicBezTo>
                  <a:cubicBezTo>
                    <a:pt x="5" y="0"/>
                    <a:pt x="9" y="0"/>
                    <a:pt x="11" y="3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14"/>
                    <a:pt x="22" y="17"/>
                    <a:pt x="20" y="20"/>
                  </a:cubicBezTo>
                  <a:cubicBezTo>
                    <a:pt x="18" y="21"/>
                    <a:pt x="17" y="21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" name="Freeform 138">
              <a:extLst>
                <a:ext uri="{FF2B5EF4-FFF2-40B4-BE49-F238E27FC236}">
                  <a16:creationId xmlns:a16="http://schemas.microsoft.com/office/drawing/2014/main" id="{0976A360-0454-4ABA-BE06-7BEC004C7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3176"/>
              <a:ext cx="35" cy="18"/>
            </a:xfrm>
            <a:custGeom>
              <a:avLst/>
              <a:gdLst>
                <a:gd name="T0" fmla="*/ 18 w 24"/>
                <a:gd name="T1" fmla="*/ 12 h 12"/>
                <a:gd name="T2" fmla="*/ 6 w 24"/>
                <a:gd name="T3" fmla="*/ 12 h 12"/>
                <a:gd name="T4" fmla="*/ 0 w 24"/>
                <a:gd name="T5" fmla="*/ 6 h 12"/>
                <a:gd name="T6" fmla="*/ 6 w 24"/>
                <a:gd name="T7" fmla="*/ 0 h 12"/>
                <a:gd name="T8" fmla="*/ 18 w 24"/>
                <a:gd name="T9" fmla="*/ 0 h 12"/>
                <a:gd name="T10" fmla="*/ 24 w 24"/>
                <a:gd name="T11" fmla="*/ 6 h 12"/>
                <a:gd name="T12" fmla="*/ 18 w 2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2">
                  <a:moveTo>
                    <a:pt x="1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3"/>
                    <a:pt x="24" y="6"/>
                  </a:cubicBezTo>
                  <a:cubicBezTo>
                    <a:pt x="24" y="9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" name="Freeform 139">
              <a:extLst>
                <a:ext uri="{FF2B5EF4-FFF2-40B4-BE49-F238E27FC236}">
                  <a16:creationId xmlns:a16="http://schemas.microsoft.com/office/drawing/2014/main" id="{3D94F876-E820-43DF-B7F0-345B52257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8" y="3288"/>
              <a:ext cx="32" cy="31"/>
            </a:xfrm>
            <a:custGeom>
              <a:avLst/>
              <a:gdLst>
                <a:gd name="T0" fmla="*/ 7 w 22"/>
                <a:gd name="T1" fmla="*/ 21 h 21"/>
                <a:gd name="T2" fmla="*/ 3 w 22"/>
                <a:gd name="T3" fmla="*/ 19 h 21"/>
                <a:gd name="T4" fmla="*/ 3 w 22"/>
                <a:gd name="T5" fmla="*/ 10 h 21"/>
                <a:gd name="T6" fmla="*/ 11 w 22"/>
                <a:gd name="T7" fmla="*/ 2 h 21"/>
                <a:gd name="T8" fmla="*/ 20 w 22"/>
                <a:gd name="T9" fmla="*/ 2 h 21"/>
                <a:gd name="T10" fmla="*/ 20 w 22"/>
                <a:gd name="T11" fmla="*/ 10 h 21"/>
                <a:gd name="T12" fmla="*/ 11 w 22"/>
                <a:gd name="T13" fmla="*/ 19 h 21"/>
                <a:gd name="T14" fmla="*/ 7 w 22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1">
                  <a:moveTo>
                    <a:pt x="7" y="21"/>
                  </a:moveTo>
                  <a:cubicBezTo>
                    <a:pt x="5" y="21"/>
                    <a:pt x="4" y="20"/>
                    <a:pt x="3" y="19"/>
                  </a:cubicBezTo>
                  <a:cubicBezTo>
                    <a:pt x="0" y="17"/>
                    <a:pt x="0" y="13"/>
                    <a:pt x="3" y="1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3" y="0"/>
                    <a:pt x="17" y="0"/>
                    <a:pt x="20" y="2"/>
                  </a:cubicBezTo>
                  <a:cubicBezTo>
                    <a:pt x="22" y="4"/>
                    <a:pt x="22" y="8"/>
                    <a:pt x="20" y="10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20"/>
                    <a:pt x="8" y="21"/>
                    <a:pt x="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" name="Freeform 140">
              <a:extLst>
                <a:ext uri="{FF2B5EF4-FFF2-40B4-BE49-F238E27FC236}">
                  <a16:creationId xmlns:a16="http://schemas.microsoft.com/office/drawing/2014/main" id="{F170B2B1-5683-4F34-B759-F26E524DA6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4" y="3176"/>
              <a:ext cx="160" cy="133"/>
            </a:xfrm>
            <a:custGeom>
              <a:avLst/>
              <a:gdLst>
                <a:gd name="T0" fmla="*/ 60 w 108"/>
                <a:gd name="T1" fmla="*/ 90 h 90"/>
                <a:gd name="T2" fmla="*/ 58 w 108"/>
                <a:gd name="T3" fmla="*/ 90 h 90"/>
                <a:gd name="T4" fmla="*/ 54 w 108"/>
                <a:gd name="T5" fmla="*/ 84 h 90"/>
                <a:gd name="T6" fmla="*/ 49 w 108"/>
                <a:gd name="T7" fmla="*/ 90 h 90"/>
                <a:gd name="T8" fmla="*/ 42 w 108"/>
                <a:gd name="T9" fmla="*/ 85 h 90"/>
                <a:gd name="T10" fmla="*/ 30 w 108"/>
                <a:gd name="T11" fmla="*/ 36 h 90"/>
                <a:gd name="T12" fmla="*/ 18 w 108"/>
                <a:gd name="T13" fmla="*/ 36 h 90"/>
                <a:gd name="T14" fmla="*/ 0 w 108"/>
                <a:gd name="T15" fmla="*/ 18 h 90"/>
                <a:gd name="T16" fmla="*/ 18 w 108"/>
                <a:gd name="T17" fmla="*/ 0 h 90"/>
                <a:gd name="T18" fmla="*/ 38 w 108"/>
                <a:gd name="T19" fmla="*/ 16 h 90"/>
                <a:gd name="T20" fmla="*/ 40 w 108"/>
                <a:gd name="T21" fmla="*/ 24 h 90"/>
                <a:gd name="T22" fmla="*/ 67 w 108"/>
                <a:gd name="T23" fmla="*/ 24 h 90"/>
                <a:gd name="T24" fmla="*/ 69 w 108"/>
                <a:gd name="T25" fmla="*/ 16 h 90"/>
                <a:gd name="T26" fmla="*/ 90 w 108"/>
                <a:gd name="T27" fmla="*/ 0 h 90"/>
                <a:gd name="T28" fmla="*/ 108 w 108"/>
                <a:gd name="T29" fmla="*/ 18 h 90"/>
                <a:gd name="T30" fmla="*/ 90 w 108"/>
                <a:gd name="T31" fmla="*/ 36 h 90"/>
                <a:gd name="T32" fmla="*/ 77 w 108"/>
                <a:gd name="T33" fmla="*/ 36 h 90"/>
                <a:gd name="T34" fmla="*/ 65 w 108"/>
                <a:gd name="T35" fmla="*/ 85 h 90"/>
                <a:gd name="T36" fmla="*/ 60 w 108"/>
                <a:gd name="T37" fmla="*/ 90 h 90"/>
                <a:gd name="T38" fmla="*/ 43 w 108"/>
                <a:gd name="T39" fmla="*/ 36 h 90"/>
                <a:gd name="T40" fmla="*/ 53 w 108"/>
                <a:gd name="T41" fmla="*/ 82 h 90"/>
                <a:gd name="T42" fmla="*/ 54 w 108"/>
                <a:gd name="T43" fmla="*/ 84 h 90"/>
                <a:gd name="T44" fmla="*/ 54 w 108"/>
                <a:gd name="T45" fmla="*/ 82 h 90"/>
                <a:gd name="T46" fmla="*/ 65 w 108"/>
                <a:gd name="T47" fmla="*/ 36 h 90"/>
                <a:gd name="T48" fmla="*/ 43 w 108"/>
                <a:gd name="T49" fmla="*/ 36 h 90"/>
                <a:gd name="T50" fmla="*/ 80 w 108"/>
                <a:gd name="T51" fmla="*/ 24 h 90"/>
                <a:gd name="T52" fmla="*/ 90 w 108"/>
                <a:gd name="T53" fmla="*/ 24 h 90"/>
                <a:gd name="T54" fmla="*/ 96 w 108"/>
                <a:gd name="T55" fmla="*/ 18 h 90"/>
                <a:gd name="T56" fmla="*/ 90 w 108"/>
                <a:gd name="T57" fmla="*/ 12 h 90"/>
                <a:gd name="T58" fmla="*/ 81 w 108"/>
                <a:gd name="T59" fmla="*/ 19 h 90"/>
                <a:gd name="T60" fmla="*/ 80 w 108"/>
                <a:gd name="T61" fmla="*/ 24 h 90"/>
                <a:gd name="T62" fmla="*/ 18 w 108"/>
                <a:gd name="T63" fmla="*/ 12 h 90"/>
                <a:gd name="T64" fmla="*/ 12 w 108"/>
                <a:gd name="T65" fmla="*/ 18 h 90"/>
                <a:gd name="T66" fmla="*/ 18 w 108"/>
                <a:gd name="T67" fmla="*/ 24 h 90"/>
                <a:gd name="T68" fmla="*/ 28 w 108"/>
                <a:gd name="T69" fmla="*/ 24 h 90"/>
                <a:gd name="T70" fmla="*/ 26 w 108"/>
                <a:gd name="T71" fmla="*/ 19 h 90"/>
                <a:gd name="T72" fmla="*/ 18 w 108"/>
                <a:gd name="T73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8" h="90">
                  <a:moveTo>
                    <a:pt x="60" y="90"/>
                  </a:moveTo>
                  <a:cubicBezTo>
                    <a:pt x="59" y="90"/>
                    <a:pt x="59" y="90"/>
                    <a:pt x="58" y="90"/>
                  </a:cubicBezTo>
                  <a:cubicBezTo>
                    <a:pt x="56" y="89"/>
                    <a:pt x="54" y="87"/>
                    <a:pt x="54" y="84"/>
                  </a:cubicBezTo>
                  <a:cubicBezTo>
                    <a:pt x="54" y="87"/>
                    <a:pt x="52" y="89"/>
                    <a:pt x="49" y="90"/>
                  </a:cubicBezTo>
                  <a:cubicBezTo>
                    <a:pt x="46" y="90"/>
                    <a:pt x="43" y="88"/>
                    <a:pt x="42" y="85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7"/>
                    <a:pt x="38" y="16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71" y="7"/>
                    <a:pt x="80" y="0"/>
                    <a:pt x="90" y="0"/>
                  </a:cubicBezTo>
                  <a:cubicBezTo>
                    <a:pt x="100" y="0"/>
                    <a:pt x="108" y="8"/>
                    <a:pt x="108" y="18"/>
                  </a:cubicBezTo>
                  <a:cubicBezTo>
                    <a:pt x="108" y="28"/>
                    <a:pt x="100" y="36"/>
                    <a:pt x="90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88"/>
                    <a:pt x="62" y="90"/>
                    <a:pt x="60" y="90"/>
                  </a:cubicBezTo>
                  <a:close/>
                  <a:moveTo>
                    <a:pt x="43" y="36"/>
                  </a:moveTo>
                  <a:cubicBezTo>
                    <a:pt x="53" y="82"/>
                    <a:pt x="53" y="82"/>
                    <a:pt x="53" y="82"/>
                  </a:cubicBezTo>
                  <a:cubicBezTo>
                    <a:pt x="54" y="83"/>
                    <a:pt x="54" y="83"/>
                    <a:pt x="54" y="84"/>
                  </a:cubicBezTo>
                  <a:cubicBezTo>
                    <a:pt x="54" y="83"/>
                    <a:pt x="54" y="83"/>
                    <a:pt x="54" y="82"/>
                  </a:cubicBezTo>
                  <a:cubicBezTo>
                    <a:pt x="65" y="36"/>
                    <a:pt x="65" y="36"/>
                    <a:pt x="65" y="36"/>
                  </a:cubicBezTo>
                  <a:lnTo>
                    <a:pt x="43" y="36"/>
                  </a:lnTo>
                  <a:close/>
                  <a:moveTo>
                    <a:pt x="80" y="24"/>
                  </a:moveTo>
                  <a:cubicBezTo>
                    <a:pt x="90" y="24"/>
                    <a:pt x="90" y="24"/>
                    <a:pt x="90" y="24"/>
                  </a:cubicBezTo>
                  <a:cubicBezTo>
                    <a:pt x="93" y="24"/>
                    <a:pt x="96" y="21"/>
                    <a:pt x="96" y="18"/>
                  </a:cubicBezTo>
                  <a:cubicBezTo>
                    <a:pt x="96" y="15"/>
                    <a:pt x="93" y="12"/>
                    <a:pt x="90" y="12"/>
                  </a:cubicBezTo>
                  <a:cubicBezTo>
                    <a:pt x="85" y="12"/>
                    <a:pt x="82" y="15"/>
                    <a:pt x="81" y="19"/>
                  </a:cubicBezTo>
                  <a:lnTo>
                    <a:pt x="80" y="24"/>
                  </a:ln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1"/>
                    <a:pt x="14" y="24"/>
                    <a:pt x="1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5"/>
                    <a:pt x="22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568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2BAC8C6-6218-4773-AAD1-98A4F949F55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575389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think-cell Slide" r:id="rId6" imgW="530" imgH="531" progId="TCLayout.ActiveDocument.1">
                  <p:embed/>
                </p:oleObj>
              </mc:Choice>
              <mc:Fallback>
                <p:oleObj name="think-cell Slide" r:id="rId6" imgW="530" imgH="53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2BAC8C6-6218-4773-AAD1-98A4F949F5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AE70CC18-B480-4A63-940E-EDEBEDA400A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fi-FI" sz="2667" b="1" dirty="0">
              <a:latin typeface="Arial Black" panose="020B0A04020102020204" pitchFamily="34" charset="0"/>
              <a:ea typeface="+mj-ea"/>
              <a:cs typeface="Times New Roman" panose="02020603050405020304" pitchFamily="18" charset="0"/>
              <a:sym typeface="Arial Black" panose="020B0A040201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EBA9498-2014-4698-A64D-952C84F6823C}"/>
              </a:ext>
            </a:extLst>
          </p:cNvPr>
          <p:cNvSpPr/>
          <p:nvPr/>
        </p:nvSpPr>
        <p:spPr>
          <a:xfrm>
            <a:off x="280508" y="565700"/>
            <a:ext cx="11479692" cy="58972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9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6357DB-340F-4D44-8F8E-8BED5FFE676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1799" y="1287225"/>
            <a:ext cx="5272631" cy="5031437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The purpose of the value case tool is to give you a high-level understanding of the value potential of circular economy business models for your company.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In other words, </a:t>
            </a:r>
            <a:r>
              <a:rPr lang="en-US" sz="1800" b="1" u="sng" dirty="0"/>
              <a:t>it is not a comprehensive business case tool</a:t>
            </a:r>
            <a:r>
              <a:rPr lang="en-US" sz="1800" dirty="0"/>
              <a:t>, but rather a tool to help you</a:t>
            </a:r>
          </a:p>
          <a:p>
            <a:r>
              <a:rPr lang="en-US" sz="1800" dirty="0"/>
              <a:t>understand the value levers of circular business models and their sub-models</a:t>
            </a:r>
          </a:p>
          <a:p>
            <a:r>
              <a:rPr lang="en-US" sz="1800" dirty="0"/>
              <a:t>estimate revenue potential, cost impact and investment need for your company through simple calculations</a:t>
            </a:r>
          </a:p>
          <a:p>
            <a:r>
              <a:rPr lang="en-US" sz="1800" dirty="0"/>
              <a:t>identify the most promising circular business models from a financial perspective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Please note that </a:t>
            </a:r>
            <a:r>
              <a:rPr lang="en-US" sz="1800" b="1" u="sng" dirty="0"/>
              <a:t>the tool should be used only for one product</a:t>
            </a:r>
            <a:r>
              <a:rPr lang="en-US" sz="1800" dirty="0"/>
              <a:t>, meaning that you should create a separate copy of the Excel file for each product you want to assess.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144E16-BE10-4981-A18F-5927126DA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E582AA-7A0E-4E33-8FA0-F5A027960238}"/>
              </a:ext>
            </a:extLst>
          </p:cNvPr>
          <p:cNvSpPr/>
          <p:nvPr/>
        </p:nvSpPr>
        <p:spPr>
          <a:xfrm>
            <a:off x="6142148" y="1287225"/>
            <a:ext cx="5452928" cy="50314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9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D5BD85-8B62-4324-AE9B-ED13E945AD23}"/>
              </a:ext>
            </a:extLst>
          </p:cNvPr>
          <p:cNvSpPr txBox="1"/>
          <p:nvPr/>
        </p:nvSpPr>
        <p:spPr>
          <a:xfrm>
            <a:off x="6318254" y="1375780"/>
            <a:ext cx="1693334" cy="331894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l"/>
            <a:r>
              <a:rPr lang="en-US" b="1" i="0">
                <a:latin typeface="Georgia" panose="02040502050405020303" pitchFamily="18" charset="0"/>
              </a:rPr>
              <a:t>How it works</a:t>
            </a:r>
            <a:endParaRPr lang="en-US" b="1" i="0" dirty="0">
              <a:latin typeface="Georgia" panose="02040502050405020303" pitchFamily="18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22B17C4-89EB-4903-8861-E73E9BED0802}"/>
              </a:ext>
            </a:extLst>
          </p:cNvPr>
          <p:cNvGrpSpPr/>
          <p:nvPr/>
        </p:nvGrpSpPr>
        <p:grpSpPr>
          <a:xfrm>
            <a:off x="6318254" y="1781640"/>
            <a:ext cx="4787593" cy="987312"/>
            <a:chOff x="6326293" y="2003599"/>
            <a:chExt cx="4787593" cy="98731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B9D90A4-DAD2-4471-BA4B-079E7DBF9074}"/>
                </a:ext>
              </a:extLst>
            </p:cNvPr>
            <p:cNvGrpSpPr/>
            <p:nvPr/>
          </p:nvGrpSpPr>
          <p:grpSpPr>
            <a:xfrm>
              <a:off x="6326293" y="2108322"/>
              <a:ext cx="2817706" cy="777867"/>
              <a:chOff x="6096000" y="2098756"/>
              <a:chExt cx="2817706" cy="77786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A32E3E8-A241-4787-B967-EE2DE5FCD24C}"/>
                  </a:ext>
                </a:extLst>
              </p:cNvPr>
              <p:cNvSpPr/>
              <p:nvPr/>
            </p:nvSpPr>
            <p:spPr>
              <a:xfrm>
                <a:off x="6096000" y="2325764"/>
                <a:ext cx="336550" cy="323850"/>
              </a:xfrm>
              <a:prstGeom prst="ellipse">
                <a:avLst/>
              </a:prstGeom>
              <a:solidFill>
                <a:schemeClr val="accent1"/>
              </a:solidFill>
            </p:spPr>
            <p:txBody>
  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b="1">
                    <a:solidFill>
                      <a:schemeClr val="bg1"/>
                    </a:solidFill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en-US" sz="1600" b="1" dirty="0">
                  <a:solidFill>
                    <a:schemeClr val="bg1"/>
                  </a:solidFill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3B9178-1EB4-4F34-A5C0-14660D77ED95}"/>
                  </a:ext>
                </a:extLst>
              </p:cNvPr>
              <p:cNvSpPr txBox="1"/>
              <p:nvPr/>
            </p:nvSpPr>
            <p:spPr>
              <a:xfrm>
                <a:off x="6521450" y="2098756"/>
                <a:ext cx="2392256" cy="77786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noAutofit/>
              </a:bodyPr>
              <a:lstStyle/>
              <a:p>
                <a:pPr algn="l"/>
                <a:r>
                  <a:rPr lang="en-US" sz="1600" b="0" i="0">
                    <a:latin typeface="Georgia" panose="02040502050405020303" pitchFamily="18" charset="0"/>
                  </a:rPr>
                  <a:t>Enter your company data in the ’General inputs’ sheet.</a:t>
                </a:r>
                <a:endParaRPr lang="en-US" sz="1600" b="0" i="0" dirty="0">
                  <a:latin typeface="Georgia" panose="02040502050405020303" pitchFamily="18" charset="0"/>
                </a:endParaRP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2C7887B-1170-4228-A83A-1567907EE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08938" y="2003599"/>
              <a:ext cx="1504948" cy="987312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4A99404-1C07-4639-AE88-44D3C6D5DE00}"/>
              </a:ext>
            </a:extLst>
          </p:cNvPr>
          <p:cNvGrpSpPr/>
          <p:nvPr/>
        </p:nvGrpSpPr>
        <p:grpSpPr>
          <a:xfrm>
            <a:off x="6318254" y="3162327"/>
            <a:ext cx="4787593" cy="1554087"/>
            <a:chOff x="6318254" y="3162327"/>
            <a:chExt cx="4787593" cy="155408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A4DE087-AD8C-4450-BBB7-C323144B10FA}"/>
                </a:ext>
              </a:extLst>
            </p:cNvPr>
            <p:cNvGrpSpPr/>
            <p:nvPr/>
          </p:nvGrpSpPr>
          <p:grpSpPr>
            <a:xfrm>
              <a:off x="6318254" y="3162327"/>
              <a:ext cx="2817706" cy="1554087"/>
              <a:chOff x="6096000" y="3361572"/>
              <a:chExt cx="2817706" cy="1554087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75A0E7F-EA7E-4718-86E8-508F317F0052}"/>
                  </a:ext>
                </a:extLst>
              </p:cNvPr>
              <p:cNvSpPr/>
              <p:nvPr/>
            </p:nvSpPr>
            <p:spPr>
              <a:xfrm>
                <a:off x="6096000" y="3976690"/>
                <a:ext cx="336550" cy="323850"/>
              </a:xfrm>
              <a:prstGeom prst="ellipse">
                <a:avLst/>
              </a:prstGeom>
              <a:solidFill>
                <a:schemeClr val="accent1"/>
              </a:solidFill>
            </p:spPr>
            <p:txBody>
  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b="1">
                    <a:solidFill>
                      <a:schemeClr val="bg1"/>
                    </a:solidFill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en-US" sz="1600" b="1" dirty="0">
                  <a:solidFill>
                    <a:schemeClr val="bg1"/>
                  </a:solidFill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1ECC47-CDE8-4B99-83D0-2F589F57CE1C}"/>
                  </a:ext>
                </a:extLst>
              </p:cNvPr>
              <p:cNvSpPr txBox="1"/>
              <p:nvPr/>
            </p:nvSpPr>
            <p:spPr>
              <a:xfrm>
                <a:off x="6521450" y="3361572"/>
                <a:ext cx="2392256" cy="155408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noAutofit/>
              </a:bodyPr>
              <a:lstStyle/>
              <a:p>
                <a:pPr algn="l"/>
                <a:r>
                  <a:rPr lang="en-US" sz="1600" b="0" i="0">
                    <a:latin typeface="Georgia" panose="02040502050405020303" pitchFamily="18" charset="0"/>
                  </a:rPr>
                  <a:t>Enter data on the business model specific tabs for the sub-models that you have identified as relevant for your company.</a:t>
                </a:r>
                <a:endParaRPr lang="en-US" sz="1600" b="0" i="0" dirty="0">
                  <a:latin typeface="Georgia" panose="02040502050405020303" pitchFamily="18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A14786F-731F-40F7-B326-923E49649575}"/>
                </a:ext>
              </a:extLst>
            </p:cNvPr>
            <p:cNvGrpSpPr/>
            <p:nvPr/>
          </p:nvGrpSpPr>
          <p:grpSpPr>
            <a:xfrm>
              <a:off x="9724317" y="3371137"/>
              <a:ext cx="1381530" cy="1136466"/>
              <a:chOff x="8752840" y="3207880"/>
              <a:chExt cx="2733270" cy="2218555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1ECD9566-4AD9-4F2E-8649-6B579227CE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r="9946"/>
              <a:stretch/>
            </p:blipFill>
            <p:spPr>
              <a:xfrm>
                <a:off x="8752840" y="3207880"/>
                <a:ext cx="1939924" cy="1254058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1FA255A-944C-4732-A0ED-D432428847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78289" y="3808661"/>
                <a:ext cx="1882372" cy="1141119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FAA614F9-A311-4410-A46B-F50BA80156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730453" y="4296503"/>
                <a:ext cx="1755657" cy="1129932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F2AE470-8F94-4DB6-97D8-E02D3CDACB0C}"/>
              </a:ext>
            </a:extLst>
          </p:cNvPr>
          <p:cNvGrpSpPr/>
          <p:nvPr/>
        </p:nvGrpSpPr>
        <p:grpSpPr>
          <a:xfrm>
            <a:off x="280508" y="265174"/>
            <a:ext cx="11479692" cy="300526"/>
            <a:chOff x="223358" y="1064166"/>
            <a:chExt cx="6859632" cy="300526"/>
          </a:xfrm>
          <a:solidFill>
            <a:srgbClr val="00B0F0"/>
          </a:solidFill>
        </p:grpSpPr>
        <p:sp>
          <p:nvSpPr>
            <p:cNvPr id="34" name="Round Same Side Corner Rectangle 48">
              <a:extLst>
                <a:ext uri="{FF2B5EF4-FFF2-40B4-BE49-F238E27FC236}">
                  <a16:creationId xmlns:a16="http://schemas.microsoft.com/office/drawing/2014/main" id="{909B63E8-34FF-4AA4-A4DE-46BF8BEFD9D0}"/>
                </a:ext>
              </a:extLst>
            </p:cNvPr>
            <p:cNvSpPr/>
            <p:nvPr/>
          </p:nvSpPr>
          <p:spPr bwMode="auto">
            <a:xfrm>
              <a:off x="223358" y="1064166"/>
              <a:ext cx="1676070" cy="300526"/>
            </a:xfrm>
            <a:prstGeom prst="round2SameRect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0" tIns="0" rIns="0" bIns="0" anchor="ctr"/>
            <a:lstStyle/>
            <a:p>
              <a:pPr algn="ctr" defTabSz="933450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Introduction</a:t>
              </a:r>
            </a:p>
          </p:txBody>
        </p:sp>
        <p:sp>
          <p:nvSpPr>
            <p:cNvPr id="35" name="Round Same Side Corner Rectangle 49">
              <a:extLst>
                <a:ext uri="{FF2B5EF4-FFF2-40B4-BE49-F238E27FC236}">
                  <a16:creationId xmlns:a16="http://schemas.microsoft.com/office/drawing/2014/main" id="{3C52E3B5-CA24-40F5-BBBE-3C49AF7641AE}"/>
                </a:ext>
              </a:extLst>
            </p:cNvPr>
            <p:cNvSpPr/>
            <p:nvPr/>
          </p:nvSpPr>
          <p:spPr bwMode="auto">
            <a:xfrm>
              <a:off x="1951212" y="1064166"/>
              <a:ext cx="1676070" cy="300526"/>
            </a:xfrm>
            <a:prstGeom prst="round2SameRect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0" tIns="0" rIns="0" bIns="0" anchor="ctr"/>
            <a:lstStyle/>
            <a:p>
              <a:pPr algn="ctr" defTabSz="933450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Value case summary</a:t>
              </a:r>
            </a:p>
          </p:txBody>
        </p:sp>
        <p:sp>
          <p:nvSpPr>
            <p:cNvPr id="36" name="Round Same Side Corner Rectangle 50">
              <a:extLst>
                <a:ext uri="{FF2B5EF4-FFF2-40B4-BE49-F238E27FC236}">
                  <a16:creationId xmlns:a16="http://schemas.microsoft.com/office/drawing/2014/main" id="{FBDC3D65-5065-4DF8-96F9-EAD0DE0A24BD}"/>
                </a:ext>
              </a:extLst>
            </p:cNvPr>
            <p:cNvSpPr/>
            <p:nvPr/>
          </p:nvSpPr>
          <p:spPr bwMode="auto">
            <a:xfrm>
              <a:off x="5406920" y="1064166"/>
              <a:ext cx="1676070" cy="300526"/>
            </a:xfrm>
            <a:prstGeom prst="round2SameRect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0" tIns="0" rIns="0" bIns="0" anchor="ctr"/>
            <a:lstStyle/>
            <a:p>
              <a:pPr algn="ctr" defTabSz="933450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Business model inputs</a:t>
              </a:r>
            </a:p>
          </p:txBody>
        </p:sp>
        <p:sp>
          <p:nvSpPr>
            <p:cNvPr id="38" name="Round Same Side Corner Rectangle 52">
              <a:extLst>
                <a:ext uri="{FF2B5EF4-FFF2-40B4-BE49-F238E27FC236}">
                  <a16:creationId xmlns:a16="http://schemas.microsoft.com/office/drawing/2014/main" id="{CAA00FBB-9563-4027-8AA3-3385C818082A}"/>
                </a:ext>
              </a:extLst>
            </p:cNvPr>
            <p:cNvSpPr/>
            <p:nvPr/>
          </p:nvSpPr>
          <p:spPr bwMode="auto">
            <a:xfrm>
              <a:off x="3679066" y="1064166"/>
              <a:ext cx="1676070" cy="300526"/>
            </a:xfrm>
            <a:prstGeom prst="round2SameRect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0" tIns="0" rIns="0" bIns="0" anchor="ctr"/>
            <a:lstStyle/>
            <a:p>
              <a:pPr algn="ctr" defTabSz="933450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General inputs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7182498-747A-4C1B-8B3D-B700BA50DE56}"/>
              </a:ext>
            </a:extLst>
          </p:cNvPr>
          <p:cNvGrpSpPr/>
          <p:nvPr/>
        </p:nvGrpSpPr>
        <p:grpSpPr>
          <a:xfrm>
            <a:off x="6318254" y="5109789"/>
            <a:ext cx="4808059" cy="838978"/>
            <a:chOff x="6326293" y="4905617"/>
            <a:chExt cx="4808059" cy="83897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FFFF814-D00D-44F2-AC8C-F58548386130}"/>
                </a:ext>
              </a:extLst>
            </p:cNvPr>
            <p:cNvGrpSpPr/>
            <p:nvPr/>
          </p:nvGrpSpPr>
          <p:grpSpPr>
            <a:xfrm>
              <a:off x="6326293" y="4957485"/>
              <a:ext cx="2817706" cy="735243"/>
              <a:chOff x="6096000" y="4763476"/>
              <a:chExt cx="2817706" cy="73524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9C1A4DE-CB10-4907-92D1-E1559C0C09F0}"/>
                  </a:ext>
                </a:extLst>
              </p:cNvPr>
              <p:cNvSpPr/>
              <p:nvPr/>
            </p:nvSpPr>
            <p:spPr>
              <a:xfrm>
                <a:off x="6096000" y="4969172"/>
                <a:ext cx="336550" cy="323850"/>
              </a:xfrm>
              <a:prstGeom prst="ellipse">
                <a:avLst/>
              </a:prstGeom>
              <a:solidFill>
                <a:schemeClr val="accent1"/>
              </a:solidFill>
            </p:spPr>
            <p:txBody>
  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b="1">
                    <a:solidFill>
                      <a:schemeClr val="bg1"/>
                    </a:solidFill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en-US" sz="1600" b="1" dirty="0">
                  <a:solidFill>
                    <a:schemeClr val="bg1"/>
                  </a:solidFill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17BEFDD-578E-4F6C-AC90-B68D40258201}"/>
                  </a:ext>
                </a:extLst>
              </p:cNvPr>
              <p:cNvSpPr txBox="1"/>
              <p:nvPr/>
            </p:nvSpPr>
            <p:spPr>
              <a:xfrm>
                <a:off x="6521449" y="4763476"/>
                <a:ext cx="2392257" cy="735243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noAutofit/>
              </a:bodyPr>
              <a:lstStyle/>
              <a:p>
                <a:pPr algn="l"/>
                <a:r>
                  <a:rPr lang="en-US" sz="1600">
                    <a:latin typeface="Georgia" panose="02040502050405020303" pitchFamily="18" charset="0"/>
                  </a:rPr>
                  <a:t>Review overall value potential in the ’Value case summary’ sheet.</a:t>
                </a:r>
                <a:endParaRPr lang="en-US" sz="1600" b="0" i="0" dirty="0">
                  <a:latin typeface="Georgia" panose="02040502050405020303" pitchFamily="18" charset="0"/>
                </a:endParaRPr>
              </a:p>
            </p:txBody>
          </p:sp>
        </p:grp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0A6717CE-33C8-4740-B591-2DA94390B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608938" y="4905617"/>
              <a:ext cx="1525414" cy="838978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043472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0512CF4-FAB7-4C8D-8F09-5AC08EF3ED1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03575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think-cell Slide" r:id="rId6" imgW="530" imgH="531" progId="TCLayout.ActiveDocument.1">
                  <p:embed/>
                </p:oleObj>
              </mc:Choice>
              <mc:Fallback>
                <p:oleObj name="think-cell Slide" r:id="rId6" imgW="530" imgH="53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0512CF4-FAB7-4C8D-8F09-5AC08EF3ED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062A47A1-BB21-47DE-82B4-D4471874B95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667" b="1" dirty="0">
              <a:latin typeface="Arial Black" panose="020B0A04020102020204" pitchFamily="34" charset="0"/>
              <a:ea typeface="+mj-ea"/>
              <a:cs typeface="Times New Roman" panose="02020603050405020304" pitchFamily="18" charset="0"/>
              <a:sym typeface="Arial Black" panose="020B0A040201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DEEE62-DAEB-42D1-953A-AF6CFAD5C6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1800" y="1284704"/>
            <a:ext cx="11328400" cy="47093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Before starting the business model specific calculations, enter generic cost and product-related data on the ’General inputs’ sheet. All figures should be added for the latest financial year you have data for (=Year 0).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A5453C-7CA3-410B-A146-52ABE1C58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General inputs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279FF5-3610-4828-BB0A-DB5257826C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800" y="2359423"/>
            <a:ext cx="6551401" cy="2708278"/>
          </a:xfrm>
          <a:prstGeom prst="rect">
            <a:avLst/>
          </a:prstGeom>
        </p:spPr>
      </p:pic>
      <p:cxnSp>
        <p:nvCxnSpPr>
          <p:cNvPr id="12" name="Elbow Connector 28672">
            <a:extLst>
              <a:ext uri="{FF2B5EF4-FFF2-40B4-BE49-F238E27FC236}">
                <a16:creationId xmlns:a16="http://schemas.microsoft.com/office/drawing/2014/main" id="{F8EF68DA-062D-464F-A4AA-DFCE52676E01}"/>
              </a:ext>
            </a:extLst>
          </p:cNvPr>
          <p:cNvCxnSpPr>
            <a:cxnSpLocks/>
          </p:cNvCxnSpPr>
          <p:nvPr/>
        </p:nvCxnSpPr>
        <p:spPr>
          <a:xfrm rot="5400000">
            <a:off x="4514351" y="2081078"/>
            <a:ext cx="656041" cy="391728"/>
          </a:xfrm>
          <a:prstGeom prst="bentConnector3">
            <a:avLst>
              <a:gd name="adj1" fmla="val -1623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C23D2EC-0784-40A7-A6A4-133D8C30F2A0}"/>
              </a:ext>
            </a:extLst>
          </p:cNvPr>
          <p:cNvSpPr txBox="1"/>
          <p:nvPr/>
        </p:nvSpPr>
        <p:spPr>
          <a:xfrm>
            <a:off x="4994192" y="1780886"/>
            <a:ext cx="3137780" cy="43088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Georgia" panose="02040502050405020303" pitchFamily="18" charset="0"/>
              </a:rPr>
              <a:t>Enter value either in € or as a share [%] of the overall figure (COGS, SG&amp;A, other OPEX)</a:t>
            </a:r>
          </a:p>
        </p:txBody>
      </p:sp>
      <p:cxnSp>
        <p:nvCxnSpPr>
          <p:cNvPr id="18" name="Elbow Connector 28672">
            <a:extLst>
              <a:ext uri="{FF2B5EF4-FFF2-40B4-BE49-F238E27FC236}">
                <a16:creationId xmlns:a16="http://schemas.microsoft.com/office/drawing/2014/main" id="{DCB0F148-C504-4AF9-A0CE-F46BCA71E1A4}"/>
              </a:ext>
            </a:extLst>
          </p:cNvPr>
          <p:cNvCxnSpPr>
            <a:cxnSpLocks/>
          </p:cNvCxnSpPr>
          <p:nvPr/>
        </p:nvCxnSpPr>
        <p:spPr>
          <a:xfrm rot="5400000">
            <a:off x="5851221" y="2413106"/>
            <a:ext cx="383711" cy="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769E2C6C-E168-4BED-9BDC-7D7DF63CC28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28452"/>
          <a:stretch/>
        </p:blipFill>
        <p:spPr>
          <a:xfrm>
            <a:off x="5278122" y="3672458"/>
            <a:ext cx="6413770" cy="27904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78B9EFF-D4A3-4D58-A659-22EEDBE6B2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1800" y="5583735"/>
            <a:ext cx="4119880" cy="87920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6AC2377-6C8F-4A33-9F28-1D950CB70140}"/>
              </a:ext>
            </a:extLst>
          </p:cNvPr>
          <p:cNvSpPr txBox="1"/>
          <p:nvPr/>
        </p:nvSpPr>
        <p:spPr>
          <a:xfrm>
            <a:off x="431800" y="5088168"/>
            <a:ext cx="3334173" cy="26161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Georgia" panose="02040502050405020303" pitchFamily="18" charset="0"/>
              </a:rPr>
              <a:t>These values should be on overall company level</a:t>
            </a:r>
          </a:p>
        </p:txBody>
      </p:sp>
      <p:cxnSp>
        <p:nvCxnSpPr>
          <p:cNvPr id="26" name="Elbow Connector 28672">
            <a:extLst>
              <a:ext uri="{FF2B5EF4-FFF2-40B4-BE49-F238E27FC236}">
                <a16:creationId xmlns:a16="http://schemas.microsoft.com/office/drawing/2014/main" id="{F80DEE01-1AD7-4E34-BDF8-7F097D758859}"/>
              </a:ext>
            </a:extLst>
          </p:cNvPr>
          <p:cNvCxnSpPr>
            <a:cxnSpLocks/>
          </p:cNvCxnSpPr>
          <p:nvPr/>
        </p:nvCxnSpPr>
        <p:spPr>
          <a:xfrm rot="16200000" flipH="1">
            <a:off x="924058" y="5451769"/>
            <a:ext cx="288000" cy="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8672">
            <a:extLst>
              <a:ext uri="{FF2B5EF4-FFF2-40B4-BE49-F238E27FC236}">
                <a16:creationId xmlns:a16="http://schemas.microsoft.com/office/drawing/2014/main" id="{DE1B9E7F-B3C2-4787-BCB6-C75B8CBE6692}"/>
              </a:ext>
            </a:extLst>
          </p:cNvPr>
          <p:cNvCxnSpPr>
            <a:cxnSpLocks/>
          </p:cNvCxnSpPr>
          <p:nvPr/>
        </p:nvCxnSpPr>
        <p:spPr>
          <a:xfrm rot="16200000" flipH="1">
            <a:off x="924058" y="2212711"/>
            <a:ext cx="288000" cy="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F8BBF9E-7A81-4980-8C6A-DAEE5DC2A390}"/>
              </a:ext>
            </a:extLst>
          </p:cNvPr>
          <p:cNvSpPr txBox="1"/>
          <p:nvPr/>
        </p:nvSpPr>
        <p:spPr>
          <a:xfrm>
            <a:off x="7123399" y="2987796"/>
            <a:ext cx="2097757" cy="43088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Georgia" panose="02040502050405020303" pitchFamily="18" charset="0"/>
              </a:rPr>
              <a:t>These values should be on product level</a:t>
            </a:r>
          </a:p>
        </p:txBody>
      </p:sp>
      <p:cxnSp>
        <p:nvCxnSpPr>
          <p:cNvPr id="36" name="Elbow Connector 28672">
            <a:extLst>
              <a:ext uri="{FF2B5EF4-FFF2-40B4-BE49-F238E27FC236}">
                <a16:creationId xmlns:a16="http://schemas.microsoft.com/office/drawing/2014/main" id="{4A676D22-687A-40BE-AC3F-BB3A2750C92A}"/>
              </a:ext>
            </a:extLst>
          </p:cNvPr>
          <p:cNvCxnSpPr>
            <a:cxnSpLocks/>
            <a:stCxn id="30" idx="1"/>
          </p:cNvCxnSpPr>
          <p:nvPr/>
        </p:nvCxnSpPr>
        <p:spPr>
          <a:xfrm rot="10800000" flipV="1">
            <a:off x="5900149" y="3203239"/>
            <a:ext cx="1223251" cy="457097"/>
          </a:xfrm>
          <a:prstGeom prst="bentConnector3">
            <a:avLst>
              <a:gd name="adj1" fmla="val 100076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28672">
            <a:extLst>
              <a:ext uri="{FF2B5EF4-FFF2-40B4-BE49-F238E27FC236}">
                <a16:creationId xmlns:a16="http://schemas.microsoft.com/office/drawing/2014/main" id="{B893A8BE-1AED-4B10-A3DA-CE00BCECD19C}"/>
              </a:ext>
            </a:extLst>
          </p:cNvPr>
          <p:cNvCxnSpPr>
            <a:cxnSpLocks/>
          </p:cNvCxnSpPr>
          <p:nvPr/>
        </p:nvCxnSpPr>
        <p:spPr>
          <a:xfrm rot="5400000">
            <a:off x="9428405" y="4891610"/>
            <a:ext cx="656041" cy="391728"/>
          </a:xfrm>
          <a:prstGeom prst="bentConnector3">
            <a:avLst>
              <a:gd name="adj1" fmla="val -1623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06C46668-32FA-4CDE-8186-D81501A00865}"/>
              </a:ext>
            </a:extLst>
          </p:cNvPr>
          <p:cNvSpPr txBox="1"/>
          <p:nvPr/>
        </p:nvSpPr>
        <p:spPr>
          <a:xfrm>
            <a:off x="9908247" y="4485293"/>
            <a:ext cx="1783646" cy="43088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Georgia" panose="02040502050405020303" pitchFamily="18" charset="0"/>
              </a:rPr>
              <a:t>Enter value either in € or as a share [%] of COGS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59954FB-A290-432C-A45A-50C5190A7C5D}"/>
              </a:ext>
            </a:extLst>
          </p:cNvPr>
          <p:cNvGrpSpPr/>
          <p:nvPr/>
        </p:nvGrpSpPr>
        <p:grpSpPr>
          <a:xfrm>
            <a:off x="280508" y="265174"/>
            <a:ext cx="11479692" cy="300526"/>
            <a:chOff x="223358" y="1064166"/>
            <a:chExt cx="6859632" cy="300526"/>
          </a:xfrm>
          <a:solidFill>
            <a:srgbClr val="00B0F0"/>
          </a:solidFill>
        </p:grpSpPr>
        <p:sp>
          <p:nvSpPr>
            <p:cNvPr id="51" name="Round Same Side Corner Rectangle 48">
              <a:extLst>
                <a:ext uri="{FF2B5EF4-FFF2-40B4-BE49-F238E27FC236}">
                  <a16:creationId xmlns:a16="http://schemas.microsoft.com/office/drawing/2014/main" id="{F9E3E52E-9A59-4BDB-8C4C-A8F129231AB1}"/>
                </a:ext>
              </a:extLst>
            </p:cNvPr>
            <p:cNvSpPr/>
            <p:nvPr/>
          </p:nvSpPr>
          <p:spPr bwMode="auto">
            <a:xfrm>
              <a:off x="223358" y="1064166"/>
              <a:ext cx="1676070" cy="300526"/>
            </a:xfrm>
            <a:prstGeom prst="round2SameRect">
              <a:avLst/>
            </a:prstGeom>
            <a:solidFill>
              <a:schemeClr val="tx2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0" tIns="0" rIns="0" bIns="0" anchor="ctr"/>
            <a:lstStyle/>
            <a:p>
              <a:pPr algn="ctr" defTabSz="933450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Introduction</a:t>
              </a:r>
            </a:p>
          </p:txBody>
        </p:sp>
        <p:sp>
          <p:nvSpPr>
            <p:cNvPr id="52" name="Round Same Side Corner Rectangle 49">
              <a:extLst>
                <a:ext uri="{FF2B5EF4-FFF2-40B4-BE49-F238E27FC236}">
                  <a16:creationId xmlns:a16="http://schemas.microsoft.com/office/drawing/2014/main" id="{AF40324A-7AE0-4475-B9F7-E89D7C597384}"/>
                </a:ext>
              </a:extLst>
            </p:cNvPr>
            <p:cNvSpPr/>
            <p:nvPr/>
          </p:nvSpPr>
          <p:spPr bwMode="auto">
            <a:xfrm>
              <a:off x="1951212" y="1064166"/>
              <a:ext cx="1676070" cy="300526"/>
            </a:xfrm>
            <a:prstGeom prst="round2SameRect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0" tIns="0" rIns="0" bIns="0" anchor="ctr"/>
            <a:lstStyle/>
            <a:p>
              <a:pPr algn="ctr" defTabSz="933450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Value case summary</a:t>
              </a:r>
            </a:p>
          </p:txBody>
        </p:sp>
        <p:sp>
          <p:nvSpPr>
            <p:cNvPr id="53" name="Round Same Side Corner Rectangle 50">
              <a:extLst>
                <a:ext uri="{FF2B5EF4-FFF2-40B4-BE49-F238E27FC236}">
                  <a16:creationId xmlns:a16="http://schemas.microsoft.com/office/drawing/2014/main" id="{13A721A7-EA3A-4DD4-8652-04F227D2C18A}"/>
                </a:ext>
              </a:extLst>
            </p:cNvPr>
            <p:cNvSpPr/>
            <p:nvPr/>
          </p:nvSpPr>
          <p:spPr bwMode="auto">
            <a:xfrm>
              <a:off x="5406920" y="1064166"/>
              <a:ext cx="1676070" cy="300526"/>
            </a:xfrm>
            <a:prstGeom prst="round2SameRect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0" tIns="0" rIns="0" bIns="0" anchor="ctr"/>
            <a:lstStyle/>
            <a:p>
              <a:pPr algn="ctr" defTabSz="933450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Business model inputs</a:t>
              </a:r>
            </a:p>
          </p:txBody>
        </p:sp>
        <p:sp>
          <p:nvSpPr>
            <p:cNvPr id="54" name="Round Same Side Corner Rectangle 52">
              <a:extLst>
                <a:ext uri="{FF2B5EF4-FFF2-40B4-BE49-F238E27FC236}">
                  <a16:creationId xmlns:a16="http://schemas.microsoft.com/office/drawing/2014/main" id="{3B320147-F0EC-4DDC-B1B1-0E5615A575A4}"/>
                </a:ext>
              </a:extLst>
            </p:cNvPr>
            <p:cNvSpPr/>
            <p:nvPr/>
          </p:nvSpPr>
          <p:spPr bwMode="auto">
            <a:xfrm>
              <a:off x="3679066" y="1064166"/>
              <a:ext cx="1676070" cy="300526"/>
            </a:xfrm>
            <a:prstGeom prst="round2SameRect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0" tIns="0" rIns="0" bIns="0" anchor="ctr"/>
            <a:lstStyle/>
            <a:p>
              <a:pPr algn="ctr" defTabSz="933450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General inputs</a:t>
              </a: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60C8DAC4-AF01-48E2-AF9E-632A900E4EDD}"/>
              </a:ext>
            </a:extLst>
          </p:cNvPr>
          <p:cNvSpPr/>
          <p:nvPr/>
        </p:nvSpPr>
        <p:spPr>
          <a:xfrm>
            <a:off x="280508" y="565700"/>
            <a:ext cx="11479692" cy="58972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9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EE797B5-FABC-433A-82AC-E41CC3B9C868}"/>
              </a:ext>
            </a:extLst>
          </p:cNvPr>
          <p:cNvCxnSpPr/>
          <p:nvPr/>
        </p:nvCxnSpPr>
        <p:spPr>
          <a:xfrm>
            <a:off x="10981678" y="4916180"/>
            <a:ext cx="0" cy="499315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E6B94C6-FC6A-4D34-B430-0B2970DC1CD5}"/>
              </a:ext>
            </a:extLst>
          </p:cNvPr>
          <p:cNvSpPr txBox="1"/>
          <p:nvPr/>
        </p:nvSpPr>
        <p:spPr>
          <a:xfrm>
            <a:off x="431800" y="1849110"/>
            <a:ext cx="3334173" cy="26161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Georgia" panose="02040502050405020303" pitchFamily="18" charset="0"/>
              </a:rPr>
              <a:t>These values should be on overall company level</a:t>
            </a:r>
          </a:p>
        </p:txBody>
      </p:sp>
    </p:spTree>
    <p:extLst>
      <p:ext uri="{BB962C8B-B14F-4D97-AF65-F5344CB8AC3E}">
        <p14:creationId xmlns:p14="http://schemas.microsoft.com/office/powerpoint/2010/main" val="1976718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0512CF4-FAB7-4C8D-8F09-5AC08EF3ED1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326260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think-cell Slide" r:id="rId6" imgW="530" imgH="531" progId="TCLayout.ActiveDocument.1">
                  <p:embed/>
                </p:oleObj>
              </mc:Choice>
              <mc:Fallback>
                <p:oleObj name="think-cell Slide" r:id="rId6" imgW="530" imgH="53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0512CF4-FAB7-4C8D-8F09-5AC08EF3ED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062A47A1-BB21-47DE-82B4-D4471874B95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667" b="1" dirty="0">
              <a:latin typeface="Arial Black" panose="020B0A04020102020204" pitchFamily="34" charset="0"/>
              <a:ea typeface="+mj-ea"/>
              <a:cs typeface="Times New Roman" panose="02020603050405020304" pitchFamily="18" charset="0"/>
              <a:sym typeface="Arial Black" panose="020B0A040201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A5453C-7CA3-410B-A146-52ABE1C58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Business model inputs</a:t>
            </a:r>
            <a:endParaRPr lang="en-US" dirty="0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C4BCD4FD-975F-46D5-AD59-B8E75D648B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1800" y="1284701"/>
            <a:ext cx="11328400" cy="470930"/>
          </a:xfrm>
        </p:spPr>
        <p:txBody>
          <a:bodyPr/>
          <a:lstStyle/>
          <a:p>
            <a:pPr marL="0" indent="0">
              <a:buNone/>
            </a:pPr>
            <a:r>
              <a:rPr lang="en-US" sz="1600"/>
              <a:t>After you have filled in the general inputs, start entering data in the business model specific sheets for those sub-models that you have identified as most relevant for your company.</a:t>
            </a:r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r>
              <a:rPr lang="en-US" sz="1600"/>
              <a:t>When you open a business model specific sheet, you will first see a summary view of the calculations. To view more information, press the [+] signs at the top and left side of the sheet. </a:t>
            </a:r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6B49AF-4619-42D6-81CA-CE09C52AFBA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33" b="-1"/>
          <a:stretch/>
        </p:blipFill>
        <p:spPr>
          <a:xfrm>
            <a:off x="431800" y="2512381"/>
            <a:ext cx="10309013" cy="384087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A564D7F-72DF-40A8-A989-7350BA9467E7}"/>
              </a:ext>
            </a:extLst>
          </p:cNvPr>
          <p:cNvSpPr/>
          <p:nvPr/>
        </p:nvSpPr>
        <p:spPr>
          <a:xfrm>
            <a:off x="318346" y="6055430"/>
            <a:ext cx="360000" cy="360000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9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FBD2AF3-866F-4F57-ADD0-41E16B0DE9C9}"/>
              </a:ext>
            </a:extLst>
          </p:cNvPr>
          <p:cNvSpPr/>
          <p:nvPr/>
        </p:nvSpPr>
        <p:spPr>
          <a:xfrm>
            <a:off x="9815078" y="2397651"/>
            <a:ext cx="360000" cy="360000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9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D2CDBBA-7DCF-437C-8098-ED2EF8B73637}"/>
              </a:ext>
            </a:extLst>
          </p:cNvPr>
          <p:cNvSpPr/>
          <p:nvPr/>
        </p:nvSpPr>
        <p:spPr>
          <a:xfrm>
            <a:off x="10260425" y="2397651"/>
            <a:ext cx="360000" cy="360000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9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Elbow Connector 28672">
            <a:extLst>
              <a:ext uri="{FF2B5EF4-FFF2-40B4-BE49-F238E27FC236}">
                <a16:creationId xmlns:a16="http://schemas.microsoft.com/office/drawing/2014/main" id="{E6999C20-C855-4851-9351-3DA6313B456E}"/>
              </a:ext>
            </a:extLst>
          </p:cNvPr>
          <p:cNvCxnSpPr>
            <a:cxnSpLocks/>
          </p:cNvCxnSpPr>
          <p:nvPr/>
        </p:nvCxnSpPr>
        <p:spPr>
          <a:xfrm rot="5400000">
            <a:off x="393615" y="5469370"/>
            <a:ext cx="656041" cy="391728"/>
          </a:xfrm>
          <a:prstGeom prst="bentConnector3">
            <a:avLst>
              <a:gd name="adj1" fmla="val -1623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28672">
            <a:extLst>
              <a:ext uri="{FF2B5EF4-FFF2-40B4-BE49-F238E27FC236}">
                <a16:creationId xmlns:a16="http://schemas.microsoft.com/office/drawing/2014/main" id="{A7221536-268E-4B21-ABF4-3FC16E798A98}"/>
              </a:ext>
            </a:extLst>
          </p:cNvPr>
          <p:cNvCxnSpPr>
            <a:cxnSpLocks/>
          </p:cNvCxnSpPr>
          <p:nvPr/>
        </p:nvCxnSpPr>
        <p:spPr>
          <a:xfrm rot="10800000" flipH="1">
            <a:off x="9038649" y="2577651"/>
            <a:ext cx="656041" cy="391728"/>
          </a:xfrm>
          <a:prstGeom prst="bentConnector3">
            <a:avLst>
              <a:gd name="adj1" fmla="val -1623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6A036A0-C714-4383-A2AE-025C58799A60}"/>
              </a:ext>
            </a:extLst>
          </p:cNvPr>
          <p:cNvSpPr txBox="1"/>
          <p:nvPr/>
        </p:nvSpPr>
        <p:spPr>
          <a:xfrm>
            <a:off x="8047478" y="2968869"/>
            <a:ext cx="1982342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Georgia" panose="02040502050405020303" pitchFamily="18" charset="0"/>
              </a:rPr>
              <a:t>View more information on the calculation parameters.</a:t>
            </a:r>
          </a:p>
        </p:txBody>
      </p:sp>
      <p:cxnSp>
        <p:nvCxnSpPr>
          <p:cNvPr id="21" name="Elbow Connector 28672">
            <a:extLst>
              <a:ext uri="{FF2B5EF4-FFF2-40B4-BE49-F238E27FC236}">
                <a16:creationId xmlns:a16="http://schemas.microsoft.com/office/drawing/2014/main" id="{DB350C8A-43DA-4164-92F7-3D44236BF4AA}"/>
              </a:ext>
            </a:extLst>
          </p:cNvPr>
          <p:cNvCxnSpPr>
            <a:cxnSpLocks/>
          </p:cNvCxnSpPr>
          <p:nvPr/>
        </p:nvCxnSpPr>
        <p:spPr>
          <a:xfrm rot="10800000">
            <a:off x="10826160" y="2577652"/>
            <a:ext cx="656041" cy="391728"/>
          </a:xfrm>
          <a:prstGeom prst="bentConnector3">
            <a:avLst>
              <a:gd name="adj1" fmla="val -1623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929322-7DE2-4632-90E8-2A916ED30D26}"/>
              </a:ext>
            </a:extLst>
          </p:cNvPr>
          <p:cNvGrpSpPr/>
          <p:nvPr/>
        </p:nvGrpSpPr>
        <p:grpSpPr>
          <a:xfrm>
            <a:off x="280508" y="265174"/>
            <a:ext cx="11479692" cy="300526"/>
            <a:chOff x="223358" y="1064166"/>
            <a:chExt cx="6859632" cy="300526"/>
          </a:xfrm>
          <a:solidFill>
            <a:srgbClr val="00B0F0"/>
          </a:solidFill>
        </p:grpSpPr>
        <p:sp>
          <p:nvSpPr>
            <p:cNvPr id="23" name="Round Same Side Corner Rectangle 48">
              <a:extLst>
                <a:ext uri="{FF2B5EF4-FFF2-40B4-BE49-F238E27FC236}">
                  <a16:creationId xmlns:a16="http://schemas.microsoft.com/office/drawing/2014/main" id="{38E03814-2DE5-4918-A65D-8E1D3C0595B5}"/>
                </a:ext>
              </a:extLst>
            </p:cNvPr>
            <p:cNvSpPr/>
            <p:nvPr/>
          </p:nvSpPr>
          <p:spPr bwMode="auto">
            <a:xfrm>
              <a:off x="223358" y="1064166"/>
              <a:ext cx="1676070" cy="300526"/>
            </a:xfrm>
            <a:prstGeom prst="round2SameRect">
              <a:avLst/>
            </a:prstGeom>
            <a:solidFill>
              <a:schemeClr val="tx2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0" tIns="0" rIns="0" bIns="0" anchor="ctr"/>
            <a:lstStyle/>
            <a:p>
              <a:pPr algn="ctr" defTabSz="933450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Introduction</a:t>
              </a:r>
            </a:p>
          </p:txBody>
        </p:sp>
        <p:sp>
          <p:nvSpPr>
            <p:cNvPr id="24" name="Round Same Side Corner Rectangle 49">
              <a:extLst>
                <a:ext uri="{FF2B5EF4-FFF2-40B4-BE49-F238E27FC236}">
                  <a16:creationId xmlns:a16="http://schemas.microsoft.com/office/drawing/2014/main" id="{832467DE-082C-4B21-A971-5FF5824EEFA3}"/>
                </a:ext>
              </a:extLst>
            </p:cNvPr>
            <p:cNvSpPr/>
            <p:nvPr/>
          </p:nvSpPr>
          <p:spPr bwMode="auto">
            <a:xfrm>
              <a:off x="1951212" y="1064166"/>
              <a:ext cx="1676070" cy="300526"/>
            </a:xfrm>
            <a:prstGeom prst="round2SameRect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0" tIns="0" rIns="0" bIns="0" anchor="ctr"/>
            <a:lstStyle/>
            <a:p>
              <a:pPr algn="ctr" defTabSz="933450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Value case summary</a:t>
              </a:r>
            </a:p>
          </p:txBody>
        </p:sp>
        <p:sp>
          <p:nvSpPr>
            <p:cNvPr id="25" name="Round Same Side Corner Rectangle 50">
              <a:extLst>
                <a:ext uri="{FF2B5EF4-FFF2-40B4-BE49-F238E27FC236}">
                  <a16:creationId xmlns:a16="http://schemas.microsoft.com/office/drawing/2014/main" id="{76739A7C-8D88-4BC2-B53A-A9DA846D8468}"/>
                </a:ext>
              </a:extLst>
            </p:cNvPr>
            <p:cNvSpPr/>
            <p:nvPr/>
          </p:nvSpPr>
          <p:spPr bwMode="auto">
            <a:xfrm>
              <a:off x="5406920" y="1064166"/>
              <a:ext cx="1676070" cy="300526"/>
            </a:xfrm>
            <a:prstGeom prst="round2SameRect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0" tIns="0" rIns="0" bIns="0" anchor="ctr"/>
            <a:lstStyle/>
            <a:p>
              <a:pPr algn="ctr" defTabSz="933450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Business model inputs</a:t>
              </a:r>
            </a:p>
          </p:txBody>
        </p:sp>
        <p:sp>
          <p:nvSpPr>
            <p:cNvPr id="26" name="Round Same Side Corner Rectangle 52">
              <a:extLst>
                <a:ext uri="{FF2B5EF4-FFF2-40B4-BE49-F238E27FC236}">
                  <a16:creationId xmlns:a16="http://schemas.microsoft.com/office/drawing/2014/main" id="{AA59673B-2E00-4C2B-A43B-419143E3E68E}"/>
                </a:ext>
              </a:extLst>
            </p:cNvPr>
            <p:cNvSpPr/>
            <p:nvPr/>
          </p:nvSpPr>
          <p:spPr bwMode="auto">
            <a:xfrm>
              <a:off x="3679066" y="1064166"/>
              <a:ext cx="1676070" cy="300526"/>
            </a:xfrm>
            <a:prstGeom prst="round2SameRect">
              <a:avLst/>
            </a:prstGeom>
            <a:solidFill>
              <a:schemeClr val="tx2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0" tIns="0" rIns="0" bIns="0" anchor="ctr"/>
            <a:lstStyle/>
            <a:p>
              <a:pPr algn="ctr" defTabSz="933450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General inputs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846A7DCC-74E6-4996-87C6-3BF3D66F837B}"/>
              </a:ext>
            </a:extLst>
          </p:cNvPr>
          <p:cNvSpPr/>
          <p:nvPr/>
        </p:nvSpPr>
        <p:spPr>
          <a:xfrm>
            <a:off x="280508" y="565700"/>
            <a:ext cx="11479692" cy="58972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9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0575A8-1861-4C37-869B-876BAF5D116C}"/>
              </a:ext>
            </a:extLst>
          </p:cNvPr>
          <p:cNvSpPr txBox="1"/>
          <p:nvPr/>
        </p:nvSpPr>
        <p:spPr>
          <a:xfrm>
            <a:off x="917500" y="5121769"/>
            <a:ext cx="1982342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Georgia" panose="02040502050405020303" pitchFamily="18" charset="0"/>
              </a:rPr>
              <a:t>View value levers and cells for calculation input data.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140F54-5C1B-4945-947A-5B2E368360A5}"/>
              </a:ext>
            </a:extLst>
          </p:cNvPr>
          <p:cNvSpPr txBox="1"/>
          <p:nvPr/>
        </p:nvSpPr>
        <p:spPr>
          <a:xfrm>
            <a:off x="10905957" y="2878339"/>
            <a:ext cx="1005535" cy="6001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Georgia" panose="02040502050405020303" pitchFamily="18" charset="0"/>
              </a:rPr>
              <a:t>View calculation formulas.</a:t>
            </a:r>
          </a:p>
        </p:txBody>
      </p:sp>
    </p:spTree>
    <p:extLst>
      <p:ext uri="{BB962C8B-B14F-4D97-AF65-F5344CB8AC3E}">
        <p14:creationId xmlns:p14="http://schemas.microsoft.com/office/powerpoint/2010/main" val="2105666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0512CF4-FAB7-4C8D-8F09-5AC08EF3ED1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364923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think-cell Slide" r:id="rId6" imgW="530" imgH="531" progId="TCLayout.ActiveDocument.1">
                  <p:embed/>
                </p:oleObj>
              </mc:Choice>
              <mc:Fallback>
                <p:oleObj name="think-cell Slide" r:id="rId6" imgW="530" imgH="53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0512CF4-FAB7-4C8D-8F09-5AC08EF3ED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062A47A1-BB21-47DE-82B4-D4471874B95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667" b="1" dirty="0">
              <a:latin typeface="Arial Black" panose="020B0A04020102020204" pitchFamily="34" charset="0"/>
              <a:ea typeface="+mj-ea"/>
              <a:cs typeface="Times New Roman" panose="02020603050405020304" pitchFamily="18" charset="0"/>
              <a:sym typeface="Arial Black" panose="020B0A040201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FC71CBC-588B-4028-A92D-7BB99F14A2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800" y="1849170"/>
            <a:ext cx="9244706" cy="447584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7A5453C-7CA3-410B-A146-52ABE1C58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Business model inputs</a:t>
            </a:r>
            <a:endParaRPr lang="en-US" dirty="0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C4BCD4FD-975F-46D5-AD59-B8E75D648B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1800" y="1284701"/>
            <a:ext cx="11328400" cy="470930"/>
          </a:xfrm>
        </p:spPr>
        <p:txBody>
          <a:bodyPr/>
          <a:lstStyle/>
          <a:p>
            <a:pPr marL="0" indent="0">
              <a:buNone/>
            </a:pPr>
            <a:r>
              <a:rPr lang="en-US" sz="1600"/>
              <a:t>Enter data for calculations in the </a:t>
            </a:r>
            <a:r>
              <a:rPr lang="en-US" sz="1600" b="1">
                <a:highlight>
                  <a:srgbClr val="FFFF00"/>
                </a:highlight>
              </a:rPr>
              <a:t>yellow</a:t>
            </a:r>
            <a:r>
              <a:rPr lang="en-US" sz="1600"/>
              <a:t> cells below each value lever. If you feel that some value lever is not relevant for your company, you can leave the row empty.</a:t>
            </a:r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 sz="16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929322-7DE2-4632-90E8-2A916ED30D26}"/>
              </a:ext>
            </a:extLst>
          </p:cNvPr>
          <p:cNvGrpSpPr/>
          <p:nvPr/>
        </p:nvGrpSpPr>
        <p:grpSpPr>
          <a:xfrm>
            <a:off x="280508" y="265174"/>
            <a:ext cx="11479692" cy="300526"/>
            <a:chOff x="223358" y="1064166"/>
            <a:chExt cx="6859632" cy="300526"/>
          </a:xfrm>
          <a:solidFill>
            <a:srgbClr val="00B0F0"/>
          </a:solidFill>
        </p:grpSpPr>
        <p:sp>
          <p:nvSpPr>
            <p:cNvPr id="23" name="Round Same Side Corner Rectangle 48">
              <a:extLst>
                <a:ext uri="{FF2B5EF4-FFF2-40B4-BE49-F238E27FC236}">
                  <a16:creationId xmlns:a16="http://schemas.microsoft.com/office/drawing/2014/main" id="{38E03814-2DE5-4918-A65D-8E1D3C0595B5}"/>
                </a:ext>
              </a:extLst>
            </p:cNvPr>
            <p:cNvSpPr/>
            <p:nvPr/>
          </p:nvSpPr>
          <p:spPr bwMode="auto">
            <a:xfrm>
              <a:off x="223358" y="1064166"/>
              <a:ext cx="1676070" cy="300526"/>
            </a:xfrm>
            <a:prstGeom prst="round2SameRect">
              <a:avLst/>
            </a:prstGeom>
            <a:solidFill>
              <a:schemeClr val="tx2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0" tIns="0" rIns="0" bIns="0" anchor="ctr"/>
            <a:lstStyle/>
            <a:p>
              <a:pPr algn="ctr" defTabSz="933450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Introduction</a:t>
              </a:r>
            </a:p>
          </p:txBody>
        </p:sp>
        <p:sp>
          <p:nvSpPr>
            <p:cNvPr id="24" name="Round Same Side Corner Rectangle 49">
              <a:extLst>
                <a:ext uri="{FF2B5EF4-FFF2-40B4-BE49-F238E27FC236}">
                  <a16:creationId xmlns:a16="http://schemas.microsoft.com/office/drawing/2014/main" id="{832467DE-082C-4B21-A971-5FF5824EEFA3}"/>
                </a:ext>
              </a:extLst>
            </p:cNvPr>
            <p:cNvSpPr/>
            <p:nvPr/>
          </p:nvSpPr>
          <p:spPr bwMode="auto">
            <a:xfrm>
              <a:off x="1951212" y="1064166"/>
              <a:ext cx="1676070" cy="300526"/>
            </a:xfrm>
            <a:prstGeom prst="round2SameRect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0" tIns="0" rIns="0" bIns="0" anchor="ctr"/>
            <a:lstStyle/>
            <a:p>
              <a:pPr algn="ctr" defTabSz="933450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Value case summary</a:t>
              </a:r>
            </a:p>
          </p:txBody>
        </p:sp>
        <p:sp>
          <p:nvSpPr>
            <p:cNvPr id="25" name="Round Same Side Corner Rectangle 50">
              <a:extLst>
                <a:ext uri="{FF2B5EF4-FFF2-40B4-BE49-F238E27FC236}">
                  <a16:creationId xmlns:a16="http://schemas.microsoft.com/office/drawing/2014/main" id="{76739A7C-8D88-4BC2-B53A-A9DA846D8468}"/>
                </a:ext>
              </a:extLst>
            </p:cNvPr>
            <p:cNvSpPr/>
            <p:nvPr/>
          </p:nvSpPr>
          <p:spPr bwMode="auto">
            <a:xfrm>
              <a:off x="5406920" y="1064166"/>
              <a:ext cx="1676070" cy="300526"/>
            </a:xfrm>
            <a:prstGeom prst="round2SameRect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0" tIns="0" rIns="0" bIns="0" anchor="ctr"/>
            <a:lstStyle/>
            <a:p>
              <a:pPr algn="ctr" defTabSz="933450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Business model inputs</a:t>
              </a:r>
            </a:p>
          </p:txBody>
        </p:sp>
        <p:sp>
          <p:nvSpPr>
            <p:cNvPr id="26" name="Round Same Side Corner Rectangle 52">
              <a:extLst>
                <a:ext uri="{FF2B5EF4-FFF2-40B4-BE49-F238E27FC236}">
                  <a16:creationId xmlns:a16="http://schemas.microsoft.com/office/drawing/2014/main" id="{AA59673B-2E00-4C2B-A43B-419143E3E68E}"/>
                </a:ext>
              </a:extLst>
            </p:cNvPr>
            <p:cNvSpPr/>
            <p:nvPr/>
          </p:nvSpPr>
          <p:spPr bwMode="auto">
            <a:xfrm>
              <a:off x="3679066" y="1064166"/>
              <a:ext cx="1676070" cy="300526"/>
            </a:xfrm>
            <a:prstGeom prst="round2SameRect">
              <a:avLst/>
            </a:prstGeom>
            <a:solidFill>
              <a:schemeClr val="tx2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0" tIns="0" rIns="0" bIns="0" anchor="ctr"/>
            <a:lstStyle/>
            <a:p>
              <a:pPr algn="ctr" defTabSz="933450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General inputs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846A7DCC-74E6-4996-87C6-3BF3D66F837B}"/>
              </a:ext>
            </a:extLst>
          </p:cNvPr>
          <p:cNvSpPr/>
          <p:nvPr/>
        </p:nvSpPr>
        <p:spPr>
          <a:xfrm>
            <a:off x="280508" y="565700"/>
            <a:ext cx="11479692" cy="58972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9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B7B636-0AD3-44D4-A75D-973043F7E3E1}"/>
              </a:ext>
            </a:extLst>
          </p:cNvPr>
          <p:cNvSpPr txBox="1"/>
          <p:nvPr/>
        </p:nvSpPr>
        <p:spPr>
          <a:xfrm>
            <a:off x="9945944" y="5555573"/>
            <a:ext cx="1544817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Georgia" panose="02040502050405020303" pitchFamily="18" charset="0"/>
              </a:rPr>
              <a:t>If you want, you can either keep the values constant or change them over time. 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D73EFE4-4652-4C77-8A95-E3EA1FF42096}"/>
              </a:ext>
            </a:extLst>
          </p:cNvPr>
          <p:cNvCxnSpPr>
            <a:cxnSpLocks/>
          </p:cNvCxnSpPr>
          <p:nvPr/>
        </p:nvCxnSpPr>
        <p:spPr>
          <a:xfrm>
            <a:off x="6134707" y="3239946"/>
            <a:ext cx="252000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A74F327-5527-4A9D-9883-F5EBF61CC20D}"/>
              </a:ext>
            </a:extLst>
          </p:cNvPr>
          <p:cNvCxnSpPr/>
          <p:nvPr/>
        </p:nvCxnSpPr>
        <p:spPr>
          <a:xfrm>
            <a:off x="5637320" y="3737502"/>
            <a:ext cx="0" cy="456125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1CE9108-B096-4C5B-BE2D-44EB7FCA7CEE}"/>
              </a:ext>
            </a:extLst>
          </p:cNvPr>
          <p:cNvCxnSpPr>
            <a:stCxn id="28" idx="1"/>
          </p:cNvCxnSpPr>
          <p:nvPr/>
        </p:nvCxnSpPr>
        <p:spPr>
          <a:xfrm flipH="1" flipV="1">
            <a:off x="9676506" y="5940293"/>
            <a:ext cx="269438" cy="1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DFA172E5-A9B7-4AEF-9F45-C648543B9D14}"/>
              </a:ext>
            </a:extLst>
          </p:cNvPr>
          <p:cNvSpPr/>
          <p:nvPr/>
        </p:nvSpPr>
        <p:spPr>
          <a:xfrm>
            <a:off x="4651899" y="2775188"/>
            <a:ext cx="1571580" cy="938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>
                <a:latin typeface="Georgia" panose="02040502050405020303" pitchFamily="18" charset="0"/>
              </a:rPr>
              <a:t>Your calculations are immediately reflected in the sub-model specific summary section.</a:t>
            </a:r>
          </a:p>
        </p:txBody>
      </p:sp>
    </p:spTree>
    <p:extLst>
      <p:ext uri="{BB962C8B-B14F-4D97-AF65-F5344CB8AC3E}">
        <p14:creationId xmlns:p14="http://schemas.microsoft.com/office/powerpoint/2010/main" val="731712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0512CF4-FAB7-4C8D-8F09-5AC08EF3ED1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69902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think-cell Slide" r:id="rId6" imgW="530" imgH="531" progId="TCLayout.ActiveDocument.1">
                  <p:embed/>
                </p:oleObj>
              </mc:Choice>
              <mc:Fallback>
                <p:oleObj name="think-cell Slide" r:id="rId6" imgW="530" imgH="53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0512CF4-FAB7-4C8D-8F09-5AC08EF3ED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062A47A1-BB21-47DE-82B4-D4471874B95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667" b="1" dirty="0">
              <a:latin typeface="Arial Black" panose="020B0A04020102020204" pitchFamily="34" charset="0"/>
              <a:ea typeface="+mj-ea"/>
              <a:cs typeface="Times New Roman" panose="02020603050405020304" pitchFamily="18" charset="0"/>
              <a:sym typeface="Arial Black" panose="020B0A040201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A5453C-7CA3-410B-A146-52ABE1C58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Value case summary</a:t>
            </a:r>
            <a:endParaRPr lang="en-US" dirty="0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B82D5D2B-5A03-4E4F-AD78-A838303F457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1800" y="1284697"/>
            <a:ext cx="11328400" cy="470930"/>
          </a:xfrm>
        </p:spPr>
        <p:txBody>
          <a:bodyPr/>
          <a:lstStyle/>
          <a:p>
            <a:pPr marL="0" indent="0">
              <a:buNone/>
            </a:pPr>
            <a:r>
              <a:rPr lang="en-US" sz="1600"/>
              <a:t>When you have completed calculations for all relevant sub-models, you can view a summary of the overall value potential in the ’Value case summary’ sheet.</a:t>
            </a:r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 sz="16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A3CAFAD-45CE-47A0-A51C-9F2A4F04CBD9}"/>
              </a:ext>
            </a:extLst>
          </p:cNvPr>
          <p:cNvGrpSpPr/>
          <p:nvPr/>
        </p:nvGrpSpPr>
        <p:grpSpPr>
          <a:xfrm>
            <a:off x="280508" y="265174"/>
            <a:ext cx="11479692" cy="300526"/>
            <a:chOff x="223358" y="1064166"/>
            <a:chExt cx="6859632" cy="300526"/>
          </a:xfrm>
          <a:solidFill>
            <a:srgbClr val="00B0F0"/>
          </a:solidFill>
        </p:grpSpPr>
        <p:sp>
          <p:nvSpPr>
            <p:cNvPr id="12" name="Round Same Side Corner Rectangle 48">
              <a:extLst>
                <a:ext uri="{FF2B5EF4-FFF2-40B4-BE49-F238E27FC236}">
                  <a16:creationId xmlns:a16="http://schemas.microsoft.com/office/drawing/2014/main" id="{E542534E-4FDE-4B09-9FA2-8CDE9283DF2A}"/>
                </a:ext>
              </a:extLst>
            </p:cNvPr>
            <p:cNvSpPr/>
            <p:nvPr/>
          </p:nvSpPr>
          <p:spPr bwMode="auto">
            <a:xfrm>
              <a:off x="223358" y="1064166"/>
              <a:ext cx="1676070" cy="300526"/>
            </a:xfrm>
            <a:prstGeom prst="round2SameRect">
              <a:avLst/>
            </a:prstGeom>
            <a:solidFill>
              <a:schemeClr val="tx2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0" tIns="0" rIns="0" bIns="0" anchor="ctr"/>
            <a:lstStyle/>
            <a:p>
              <a:pPr algn="ctr" defTabSz="933450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Introduction</a:t>
              </a:r>
            </a:p>
          </p:txBody>
        </p:sp>
        <p:sp>
          <p:nvSpPr>
            <p:cNvPr id="13" name="Round Same Side Corner Rectangle 49">
              <a:extLst>
                <a:ext uri="{FF2B5EF4-FFF2-40B4-BE49-F238E27FC236}">
                  <a16:creationId xmlns:a16="http://schemas.microsoft.com/office/drawing/2014/main" id="{F04AD4F3-FAAB-44F1-ADD2-7EFD0F61CFEF}"/>
                </a:ext>
              </a:extLst>
            </p:cNvPr>
            <p:cNvSpPr/>
            <p:nvPr/>
          </p:nvSpPr>
          <p:spPr bwMode="auto">
            <a:xfrm>
              <a:off x="1951212" y="1064166"/>
              <a:ext cx="1676070" cy="300526"/>
            </a:xfrm>
            <a:prstGeom prst="round2SameRect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0" tIns="0" rIns="0" bIns="0" anchor="ctr"/>
            <a:lstStyle/>
            <a:p>
              <a:pPr algn="ctr" defTabSz="933450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Value case summary</a:t>
              </a:r>
            </a:p>
          </p:txBody>
        </p:sp>
        <p:sp>
          <p:nvSpPr>
            <p:cNvPr id="14" name="Round Same Side Corner Rectangle 50">
              <a:extLst>
                <a:ext uri="{FF2B5EF4-FFF2-40B4-BE49-F238E27FC236}">
                  <a16:creationId xmlns:a16="http://schemas.microsoft.com/office/drawing/2014/main" id="{F19D86C2-61F8-4E25-BEE5-9CC647E1AD33}"/>
                </a:ext>
              </a:extLst>
            </p:cNvPr>
            <p:cNvSpPr/>
            <p:nvPr/>
          </p:nvSpPr>
          <p:spPr bwMode="auto">
            <a:xfrm>
              <a:off x="5406920" y="1064166"/>
              <a:ext cx="1676070" cy="300526"/>
            </a:xfrm>
            <a:prstGeom prst="round2SameRect">
              <a:avLst/>
            </a:prstGeom>
            <a:solidFill>
              <a:schemeClr val="tx2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0" tIns="0" rIns="0" bIns="0" anchor="ctr"/>
            <a:lstStyle/>
            <a:p>
              <a:pPr algn="ctr" defTabSz="933450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Business model inputs</a:t>
              </a:r>
            </a:p>
          </p:txBody>
        </p:sp>
        <p:sp>
          <p:nvSpPr>
            <p:cNvPr id="15" name="Round Same Side Corner Rectangle 52">
              <a:extLst>
                <a:ext uri="{FF2B5EF4-FFF2-40B4-BE49-F238E27FC236}">
                  <a16:creationId xmlns:a16="http://schemas.microsoft.com/office/drawing/2014/main" id="{38C06A8D-1976-448D-B89B-16AE43BD1634}"/>
                </a:ext>
              </a:extLst>
            </p:cNvPr>
            <p:cNvSpPr/>
            <p:nvPr/>
          </p:nvSpPr>
          <p:spPr bwMode="auto">
            <a:xfrm>
              <a:off x="3679066" y="1064166"/>
              <a:ext cx="1676070" cy="300526"/>
            </a:xfrm>
            <a:prstGeom prst="round2SameRect">
              <a:avLst/>
            </a:prstGeom>
            <a:solidFill>
              <a:schemeClr val="tx2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0" tIns="0" rIns="0" bIns="0" anchor="ctr"/>
            <a:lstStyle/>
            <a:p>
              <a:pPr algn="ctr" defTabSz="933450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General inputs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8E67D8E-7527-49E0-BD1D-B3FC6E570A58}"/>
              </a:ext>
            </a:extLst>
          </p:cNvPr>
          <p:cNvSpPr/>
          <p:nvPr/>
        </p:nvSpPr>
        <p:spPr>
          <a:xfrm>
            <a:off x="280508" y="565700"/>
            <a:ext cx="11479692" cy="58972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9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A6BA6DA-9943-4C1D-BE42-4F0376CC332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3" r="-143"/>
          <a:stretch/>
        </p:blipFill>
        <p:spPr>
          <a:xfrm>
            <a:off x="431800" y="1961709"/>
            <a:ext cx="9106565" cy="436526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4A93D91-109F-4631-BB8A-AA3460E18E8F}"/>
              </a:ext>
            </a:extLst>
          </p:cNvPr>
          <p:cNvSpPr/>
          <p:nvPr/>
        </p:nvSpPr>
        <p:spPr>
          <a:xfrm>
            <a:off x="2610035" y="2452960"/>
            <a:ext cx="2396971" cy="4308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>
                <a:latin typeface="Georgia" panose="02040502050405020303" pitchFamily="18" charset="0"/>
              </a:rPr>
              <a:t>Summary of overall value potential, including all sub-models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82C077-1443-494D-9C51-F1750CE5CC84}"/>
              </a:ext>
            </a:extLst>
          </p:cNvPr>
          <p:cNvSpPr/>
          <p:nvPr/>
        </p:nvSpPr>
        <p:spPr>
          <a:xfrm>
            <a:off x="9863492" y="4891325"/>
            <a:ext cx="157158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>
                <a:latin typeface="Georgia" panose="02040502050405020303" pitchFamily="18" charset="0"/>
              </a:rPr>
              <a:t>Total revenue and EBITDA potential, and investment need for each sub-model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0CA90BF-29D7-4F72-96D2-B5C98B56E8DE}"/>
              </a:ext>
            </a:extLst>
          </p:cNvPr>
          <p:cNvCxnSpPr>
            <a:cxnSpLocks/>
          </p:cNvCxnSpPr>
          <p:nvPr/>
        </p:nvCxnSpPr>
        <p:spPr>
          <a:xfrm>
            <a:off x="3959441" y="2883847"/>
            <a:ext cx="0" cy="276603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7E12EA7-8748-4296-8E36-37AF0A5C435B}"/>
              </a:ext>
            </a:extLst>
          </p:cNvPr>
          <p:cNvCxnSpPr/>
          <p:nvPr/>
        </p:nvCxnSpPr>
        <p:spPr>
          <a:xfrm>
            <a:off x="5007006" y="2725445"/>
            <a:ext cx="390617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Right Brace 30">
            <a:extLst>
              <a:ext uri="{FF2B5EF4-FFF2-40B4-BE49-F238E27FC236}">
                <a16:creationId xmlns:a16="http://schemas.microsoft.com/office/drawing/2014/main" id="{C56F4A76-7AC6-42FE-943C-C28EB151AE12}"/>
              </a:ext>
            </a:extLst>
          </p:cNvPr>
          <p:cNvSpPr/>
          <p:nvPr/>
        </p:nvSpPr>
        <p:spPr>
          <a:xfrm>
            <a:off x="9605639" y="4305670"/>
            <a:ext cx="177553" cy="1926454"/>
          </a:xfrm>
          <a:prstGeom prst="rightBrac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0645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avS6tVSNC.NyVe4H9EI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rkMHusHSHGw4puBcyJSf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9XeL00RCeOyHgZA.V34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QKKo6VWQNCfSggTdRzeE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PkbQInTOSFN6C_UY.zq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ybDwCUxQhW2FscOauWXv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UMtyrkSEGrJNx3qjKla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zGtFVUzSGKsWFG6AVbPF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mEhrulySw.vM4wA7CnIu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YKS59WTCiQh4FsMeYGX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PkbQInTOSFN6C_UY.zq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0PCrEqSaeyRAQatx5Ce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doxEHI.TdCrufzkAIQDs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8AnRLOQG6Jva5jIv3TY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OX8It5TAi.q5U3wEG2M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yW0t.VNQoeKgXQmUC0oO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3XBKpzQ7KtQO0Qpukcp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3XBKpzQ7KtQO0Qpukcp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3XBKpzQ7KtQO0Qpukcp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3XBKpzQ7KtQO0Qpukc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9qWswZTCySOcFjaf6Qo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vyp7dNQqG15ESEP1gQO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zGtFVUzSGKsWFG6AVbPFw"/>
</p:tagLst>
</file>

<file path=ppt/theme/theme1.xml><?xml version="1.0" encoding="utf-8"?>
<a:theme xmlns:a="http://schemas.openxmlformats.org/drawingml/2006/main" name="Sitra theme">
  <a:themeElements>
    <a:clrScheme name="Benutzerdefiniert 6">
      <a:dk1>
        <a:srgbClr val="000000"/>
      </a:dk1>
      <a:lt1>
        <a:srgbClr val="FFFFFF"/>
      </a:lt1>
      <a:dk2>
        <a:srgbClr val="D7D8D6"/>
      </a:dk2>
      <a:lt2>
        <a:srgbClr val="FFFFFF"/>
      </a:lt2>
      <a:accent1>
        <a:srgbClr val="367ABA"/>
      </a:accent1>
      <a:accent2>
        <a:srgbClr val="008549"/>
      </a:accent2>
      <a:accent3>
        <a:srgbClr val="E8114B"/>
      </a:accent3>
      <a:accent4>
        <a:srgbClr val="FBD1DC"/>
      </a:accent4>
      <a:accent5>
        <a:srgbClr val="FFE000"/>
      </a:accent5>
      <a:accent6>
        <a:srgbClr val="75CFEB"/>
      </a:accent6>
      <a:hlink>
        <a:srgbClr val="73C92D"/>
      </a:hlink>
      <a:folHlink>
        <a:srgbClr val="FE8127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</a:spPr>
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defRPr sz="900" dirty="0" smtClean="0">
            <a:latin typeface="+mj-lt"/>
            <a:ea typeface="Calibri" panose="020F0502020204030204" pitchFamily="34" charset="0"/>
            <a:cs typeface="Times New Roman" panose="02020603050405020304" pitchFamily="18" charset="0"/>
          </a:defRPr>
        </a:defPPr>
      </a:lst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noAutofit/>
      </a:bodyPr>
      <a:lstStyle>
        <a:defPPr algn="l">
          <a:defRPr sz="800" b="0" i="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tra theme" id="{C0F806E8-29BF-461A-B4DD-9ED749C5AD91}" vid="{9E2C37BE-46E4-44E1-9220-CADF83A8BE07}"/>
    </a:ext>
  </a:extLst>
</a:theme>
</file>

<file path=ppt/theme/theme2.xml><?xml version="1.0" encoding="utf-8"?>
<a:theme xmlns:a="http://schemas.openxmlformats.org/drawingml/2006/main" name="Sitra_May 2018">
  <a:themeElements>
    <a:clrScheme name="Benutzerdefiniert 6">
      <a:dk1>
        <a:srgbClr val="000000"/>
      </a:dk1>
      <a:lt1>
        <a:srgbClr val="FFFFFF"/>
      </a:lt1>
      <a:dk2>
        <a:srgbClr val="D7D8D6"/>
      </a:dk2>
      <a:lt2>
        <a:srgbClr val="FFFFFF"/>
      </a:lt2>
      <a:accent1>
        <a:srgbClr val="367ABA"/>
      </a:accent1>
      <a:accent2>
        <a:srgbClr val="008549"/>
      </a:accent2>
      <a:accent3>
        <a:srgbClr val="E8114B"/>
      </a:accent3>
      <a:accent4>
        <a:srgbClr val="FBD1DC"/>
      </a:accent4>
      <a:accent5>
        <a:srgbClr val="FFE000"/>
      </a:accent5>
      <a:accent6>
        <a:srgbClr val="75CFEB"/>
      </a:accent6>
      <a:hlink>
        <a:srgbClr val="73C92D"/>
      </a:hlink>
      <a:folHlink>
        <a:srgbClr val="FE8127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</a:spPr>
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defRPr sz="900" dirty="0" smtClean="0">
            <a:latin typeface="+mj-lt"/>
            <a:ea typeface="Calibri" panose="020F0502020204030204" pitchFamily="34" charset="0"/>
            <a:cs typeface="Times New Roman" panose="02020603050405020304" pitchFamily="18" charset="0"/>
          </a:defRPr>
        </a:defPPr>
      </a:lst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noAutofit/>
      </a:bodyPr>
      <a:lstStyle>
        <a:defPPr algn="l">
          <a:defRPr sz="800" b="0" i="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tra_May 2018" id="{42754F19-659D-4CF7-B650-4B51BA7826DB}" vid="{FF3A60B8-9121-42A2-8E26-7B7947BB2DA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7B3F0D7619E374C813C42EDF56956BB" ma:contentTypeVersion="12" ma:contentTypeDescription="Luo uusi asiakirja." ma:contentTypeScope="" ma:versionID="40f876a39a506c238ad4cab9614f6c6f">
  <xsd:schema xmlns:xsd="http://www.w3.org/2001/XMLSchema" xmlns:xs="http://www.w3.org/2001/XMLSchema" xmlns:p="http://schemas.microsoft.com/office/2006/metadata/properties" xmlns:ns2="54b26aad-a0f2-4e8e-9033-8cb316f00d3c" xmlns:ns3="86180d94-988f-4b84-ac13-063f09c9db95" targetNamespace="http://schemas.microsoft.com/office/2006/metadata/properties" ma:root="true" ma:fieldsID="68241eca2701d1e2c7c068d8f97ac532" ns2:_="" ns3:_="">
    <xsd:import namespace="54b26aad-a0f2-4e8e-9033-8cb316f00d3c"/>
    <xsd:import namespace="86180d94-988f-4b84-ac13-063f09c9db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b26aad-a0f2-4e8e-9033-8cb316f00d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80d94-988f-4b84-ac13-063f09c9db9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D5B168-02AC-4303-BC22-7FBC129E26B8}"/>
</file>

<file path=customXml/itemProps2.xml><?xml version="1.0" encoding="utf-8"?>
<ds:datastoreItem xmlns:ds="http://schemas.openxmlformats.org/officeDocument/2006/customXml" ds:itemID="{4429C964-EDDC-45F3-8C54-6C7D28EB7BDE}"/>
</file>

<file path=customXml/itemProps3.xml><?xml version="1.0" encoding="utf-8"?>
<ds:datastoreItem xmlns:ds="http://schemas.openxmlformats.org/officeDocument/2006/customXml" ds:itemID="{21A3E7B2-C46F-480F-93F2-F7BCC65A1FE7}"/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538</Words>
  <Application>Microsoft Office PowerPoint</Application>
  <PresentationFormat>Widescreen</PresentationFormat>
  <Paragraphs>67</Paragraphs>
  <Slides>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Arial Black</vt:lpstr>
      <vt:lpstr>Calibri</vt:lpstr>
      <vt:lpstr>Georgia</vt:lpstr>
      <vt:lpstr>Times New Roman</vt:lpstr>
      <vt:lpstr>Verdana</vt:lpstr>
      <vt:lpstr>Sitra theme</vt:lpstr>
      <vt:lpstr>Sitra_May 2018</vt:lpstr>
      <vt:lpstr>think-cell Slide</vt:lpstr>
      <vt:lpstr>VALUE CASE TOOL</vt:lpstr>
      <vt:lpstr>Introduction</vt:lpstr>
      <vt:lpstr>General inputs</vt:lpstr>
      <vt:lpstr>Business model inputs</vt:lpstr>
      <vt:lpstr>Business model inputs</vt:lpstr>
      <vt:lpstr>Value case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Value case tool – User guide</dc:title>
  <dc:creator>Reponen, Sara</dc:creator>
  <cp:lastModifiedBy>Reponen, Sara</cp:lastModifiedBy>
  <cp:revision>21</cp:revision>
  <dcterms:created xsi:type="dcterms:W3CDTF">2018-04-30T13:14:23Z</dcterms:created>
  <dcterms:modified xsi:type="dcterms:W3CDTF">2018-06-15T11:05:08Z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0x010100D7B3F0D7619E374C813C42EDF56956BB</vt:lpwstr>
  </property>
</Properties>
</file>