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9" r:id="rId5"/>
    <p:sldId id="270" r:id="rId6"/>
    <p:sldId id="271" r:id="rId7"/>
    <p:sldId id="262" r:id="rId8"/>
    <p:sldId id="263" r:id="rId9"/>
    <p:sldId id="272" r:id="rId10"/>
    <p:sldId id="273" r:id="rId11"/>
    <p:sldId id="275" r:id="rId12"/>
    <p:sldId id="276" r:id="rId13"/>
    <p:sldId id="274" r:id="rId14"/>
    <p:sldId id="277" r:id="rId15"/>
    <p:sldId id="278" r:id="rId1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41F94"/>
    <a:srgbClr val="333333"/>
    <a:srgbClr val="FFFF00"/>
    <a:srgbClr val="85E869"/>
    <a:srgbClr val="FF805C"/>
    <a:srgbClr val="FF00B8"/>
    <a:srgbClr val="8A0FA6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909" autoAdjust="0"/>
  </p:normalViewPr>
  <p:slideViewPr>
    <p:cSldViewPr showGuides="1">
      <p:cViewPr varScale="1">
        <p:scale>
          <a:sx n="132" d="100"/>
          <a:sy n="132" d="100"/>
        </p:scale>
        <p:origin x="126" y="4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Työntekijöiden ja toimihenkilöiden ansiokehitys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39770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3621A4-1764-B90E-B84A-7D2C8841DF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980" y="91453"/>
            <a:ext cx="7992000" cy="648000"/>
          </a:xfrm>
        </p:spPr>
        <p:txBody>
          <a:bodyPr/>
          <a:lstStyle/>
          <a:p>
            <a:r>
              <a:rPr lang="fi-FI" dirty="0"/>
              <a:t>SKOL, toimihenkilöt yhteensä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E6C683-F526-AD4D-0B15-B74B2A4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A834-5B50-7264-613A-56224B4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2AB4-A8B3-4976-2400-1A8C0D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BA894F-ADAE-6862-2965-9686737F165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37899082"/>
              </p:ext>
            </p:extLst>
          </p:nvPr>
        </p:nvGraphicFramePr>
        <p:xfrm>
          <a:off x="899593" y="1027117"/>
          <a:ext cx="7297869" cy="38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94">
                  <a:extLst>
                    <a:ext uri="{9D8B030D-6E8A-4147-A177-3AD203B41FA5}">
                      <a16:colId xmlns:a16="http://schemas.microsoft.com/office/drawing/2014/main" val="2466972817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16331914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99887196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2880626214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3244267379"/>
                    </a:ext>
                  </a:extLst>
                </a:gridCol>
                <a:gridCol w="250225">
                  <a:extLst>
                    <a:ext uri="{9D8B030D-6E8A-4147-A177-3AD203B41FA5}">
                      <a16:colId xmlns:a16="http://schemas.microsoft.com/office/drawing/2014/main" val="1194173067"/>
                    </a:ext>
                  </a:extLst>
                </a:gridCol>
                <a:gridCol w="1381140">
                  <a:extLst>
                    <a:ext uri="{9D8B030D-6E8A-4147-A177-3AD203B41FA5}">
                      <a16:colId xmlns:a16="http://schemas.microsoft.com/office/drawing/2014/main" val="3932676316"/>
                    </a:ext>
                  </a:extLst>
                </a:gridCol>
              </a:tblGrid>
              <a:tr h="1274820"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kuukausipalkka,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 lisineen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lisineen 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palkkioineen,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Identtisten henkilöiden STA kuukausipalkan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76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3 757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3 824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19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3 791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3 863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300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3 820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3 392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8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3 859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3 938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1653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3 912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3 996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9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3 980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4 049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305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4 060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611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4 162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4 260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2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4 292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4 388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7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4 487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4 563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3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48711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3621A4-1764-B90E-B84A-7D2C8841DF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980" y="91453"/>
            <a:ext cx="7992000" cy="648000"/>
          </a:xfrm>
        </p:spPr>
        <p:txBody>
          <a:bodyPr/>
          <a:lstStyle/>
          <a:p>
            <a:r>
              <a:rPr lang="fi-FI" dirty="0"/>
              <a:t>Tietotekniikan palveluala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E6C683-F526-AD4D-0B15-B74B2A4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A834-5B50-7264-613A-56224B4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2AB4-A8B3-4976-2400-1A8C0D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BA894F-ADAE-6862-2965-9686737F165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71432994"/>
              </p:ext>
            </p:extLst>
          </p:nvPr>
        </p:nvGraphicFramePr>
        <p:xfrm>
          <a:off x="899593" y="1027117"/>
          <a:ext cx="7297869" cy="38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94">
                  <a:extLst>
                    <a:ext uri="{9D8B030D-6E8A-4147-A177-3AD203B41FA5}">
                      <a16:colId xmlns:a16="http://schemas.microsoft.com/office/drawing/2014/main" val="2466972817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16331914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99887196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2880626214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3244267379"/>
                    </a:ext>
                  </a:extLst>
                </a:gridCol>
                <a:gridCol w="250225">
                  <a:extLst>
                    <a:ext uri="{9D8B030D-6E8A-4147-A177-3AD203B41FA5}">
                      <a16:colId xmlns:a16="http://schemas.microsoft.com/office/drawing/2014/main" val="1194173067"/>
                    </a:ext>
                  </a:extLst>
                </a:gridCol>
                <a:gridCol w="1381140">
                  <a:extLst>
                    <a:ext uri="{9D8B030D-6E8A-4147-A177-3AD203B41FA5}">
                      <a16:colId xmlns:a16="http://schemas.microsoft.com/office/drawing/2014/main" val="3932676316"/>
                    </a:ext>
                  </a:extLst>
                </a:gridCol>
              </a:tblGrid>
              <a:tr h="1274820"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kuukausipalkka,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 lisineen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lisineen 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palkkioineen,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Identtisten henkilöiden STA kuukausipalkan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76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4 503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4 610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19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4 591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4 726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300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4 654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4 785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8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4 769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4 879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1653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4 834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4 966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9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4 964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5 094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305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5 015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5 142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611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5 129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5 268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2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5 230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5 368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7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5 463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5 596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3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93983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65243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7052124-1243-F780-7D36-151E259E52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sz="2400" dirty="0"/>
              <a:t>Teollisuus työntekijät: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5BD45FD-BF59-2A4B-2B05-6EC2E42A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8403B7-3431-F5B3-D0EE-B1BFE102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7AEE4A-C727-F5F3-2D5E-2C148E4E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4787ACB-47F3-C3C9-22D8-B65CB6D559B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" y="771550"/>
            <a:ext cx="8391525" cy="387347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AUP palkka kuvaa työntekijöiden aika, urakka ja palkkiopalkkaa. Ansiokäsite kuvaa siis keskimääräistä tuntipalkkaa (euroa/tunti) ilman mitään lisiä.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Säännöllisen työajan ansio (STA) pitää sisällään AUP palkan lisäksi olosuhde- vuoro- ja työajan tasaamislisät. Sunnuntai- ja ylityölisät eivät ole mukana STA ansiokäsitteessä.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Ansio kaikkine lisineen kuvaa tuntipalkkaa, johon laskettu edellisten lisäksi myös sunnuntai- ja ylityölisät.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Edellä mainittujen palkkojen muutokset on laskettu perättäisten vuosien keskipalkkojen muutoksista. Muutokseen vaikuttaa ansiokehityksen lisäksi muutokset työvoiman rakenteessa.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Identtisten henkilöiden muutokset on laskettu sellaisista henkilöistä, joilta löytyy havainto kummaltakin perättäiseltä ajankohdalta. Muutos kuvaa parhaiten työssä olevien ansiokehitystä yksilön näkökulmasta.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E8EDE4C-B2A2-F41C-173A-D35382A878D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32490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7052124-1243-F780-7D36-151E259E52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Kaikki toimihenkilöt: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5BD45FD-BF59-2A4B-2B05-6EC2E42A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8403B7-3431-F5B3-D0EE-B1BFE102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7AEE4A-C727-F5F3-2D5E-2C148E4E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4787ACB-47F3-C3C9-22D8-B65CB6D559BC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STA kuukausipalkka ansiokäsite sisältää henkilön kiinteän kuukausipalkan, mahdolliset vuoro- olosuhde ja työajantasaamislisät, palkkiopalkan muuttuvan osan sekä luontoisedut.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Kuukausiansio tulospalkkioineen pitää sisällään STA kuukausipalkan lisäksi myös mahdolliset tulospalkkiot.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Edellä mainittujen palkkojen muutokset on laskettu perättäisten vuosien keskipalkkojen muutoksista. Muutokseen vaikuttaa ansiokehityksen lisäksi muutokset työvoiman rakenteessa.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Identtisten henkilöiden muutokset on laskettu sellaisista henkilöistä, joilta löytyy havainto kummaltakin perättäiseltä ajankohdalta. Muutos kuvaa parhaiten työssä olevien ansiokehitystä yksilön näkökulmasta.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E8EDE4C-B2A2-F41C-173A-D35382A878D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71335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3621A4-1764-B90E-B84A-7D2C8841DF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-20538"/>
            <a:ext cx="7992000" cy="648000"/>
          </a:xfrm>
        </p:spPr>
        <p:txBody>
          <a:bodyPr/>
          <a:lstStyle/>
          <a:p>
            <a:r>
              <a:rPr lang="fi-FI" dirty="0"/>
              <a:t>Teollisuus, työntekijät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E6C683-F526-AD4D-0B15-B74B2A4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A834-5B50-7264-613A-56224B4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2AB4-A8B3-4976-2400-1A8C0D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BA894F-ADAE-6862-2965-9686737F165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10907095"/>
              </p:ext>
            </p:extLst>
          </p:nvPr>
        </p:nvGraphicFramePr>
        <p:xfrm>
          <a:off x="1291445" y="1131590"/>
          <a:ext cx="6714532" cy="343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79">
                  <a:extLst>
                    <a:ext uri="{9D8B030D-6E8A-4147-A177-3AD203B41FA5}">
                      <a16:colId xmlns:a16="http://schemas.microsoft.com/office/drawing/2014/main" val="2466972817"/>
                    </a:ext>
                  </a:extLst>
                </a:gridCol>
                <a:gridCol w="788753">
                  <a:extLst>
                    <a:ext uri="{9D8B030D-6E8A-4147-A177-3AD203B41FA5}">
                      <a16:colId xmlns:a16="http://schemas.microsoft.com/office/drawing/2014/main" val="3416331914"/>
                    </a:ext>
                  </a:extLst>
                </a:gridCol>
                <a:gridCol w="900021">
                  <a:extLst>
                    <a:ext uri="{9D8B030D-6E8A-4147-A177-3AD203B41FA5}">
                      <a16:colId xmlns:a16="http://schemas.microsoft.com/office/drawing/2014/main" val="3499887196"/>
                    </a:ext>
                  </a:extLst>
                </a:gridCol>
                <a:gridCol w="677486">
                  <a:extLst>
                    <a:ext uri="{9D8B030D-6E8A-4147-A177-3AD203B41FA5}">
                      <a16:colId xmlns:a16="http://schemas.microsoft.com/office/drawing/2014/main" val="2880626214"/>
                    </a:ext>
                  </a:extLst>
                </a:gridCol>
                <a:gridCol w="854483">
                  <a:extLst>
                    <a:ext uri="{9D8B030D-6E8A-4147-A177-3AD203B41FA5}">
                      <a16:colId xmlns:a16="http://schemas.microsoft.com/office/drawing/2014/main" val="3244267379"/>
                    </a:ext>
                  </a:extLst>
                </a:gridCol>
                <a:gridCol w="765984">
                  <a:extLst>
                    <a:ext uri="{9D8B030D-6E8A-4147-A177-3AD203B41FA5}">
                      <a16:colId xmlns:a16="http://schemas.microsoft.com/office/drawing/2014/main" val="1342549752"/>
                    </a:ext>
                  </a:extLst>
                </a:gridCol>
                <a:gridCol w="765984">
                  <a:extLst>
                    <a:ext uri="{9D8B030D-6E8A-4147-A177-3AD203B41FA5}">
                      <a16:colId xmlns:a16="http://schemas.microsoft.com/office/drawing/2014/main" val="755535329"/>
                    </a:ext>
                  </a:extLst>
                </a:gridCol>
                <a:gridCol w="219957">
                  <a:extLst>
                    <a:ext uri="{9D8B030D-6E8A-4147-A177-3AD203B41FA5}">
                      <a16:colId xmlns:a16="http://schemas.microsoft.com/office/drawing/2014/main" val="1726608762"/>
                    </a:ext>
                  </a:extLst>
                </a:gridCol>
                <a:gridCol w="1132685">
                  <a:extLst>
                    <a:ext uri="{9D8B030D-6E8A-4147-A177-3AD203B41FA5}">
                      <a16:colId xmlns:a16="http://schemas.microsoft.com/office/drawing/2014/main" val="1193522313"/>
                    </a:ext>
                  </a:extLst>
                </a:gridCol>
              </a:tblGrid>
              <a:tr h="499396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AUP 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AUP palkka,</a:t>
                      </a:r>
                      <a:b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palkka,</a:t>
                      </a:r>
                      <a:b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Ansio kaikkine</a:t>
                      </a:r>
                      <a:br>
                        <a:rPr lang="fi-FI" sz="11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1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lisineen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Ansio kaikkine lisineen, 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1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Identtisten henkilöiden STA 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76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15,10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16,89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17,91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19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15,31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17,12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300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15,35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17,13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8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15,14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-1,4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17,01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-0,7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1653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15,43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17,33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9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15,75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17,56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305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16,04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17,85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611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16,20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19,29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2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16,64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20,07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7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b="0" dirty="0">
                          <a:solidFill>
                            <a:srgbClr val="000000"/>
                          </a:solidFill>
                          <a:latin typeface="+mj-lt"/>
                        </a:rPr>
                        <a:t>17,26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19,27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20,69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endParaRPr lang="fi-FI" sz="1100" b="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3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58353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3621A4-1764-B90E-B84A-7D2C8841DF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980" y="91453"/>
            <a:ext cx="7992000" cy="648000"/>
          </a:xfrm>
        </p:spPr>
        <p:txBody>
          <a:bodyPr/>
          <a:lstStyle/>
          <a:p>
            <a:r>
              <a:rPr lang="fi-FI" dirty="0"/>
              <a:t>Teollisuus, toimihenkilöt yhteensä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E6C683-F526-AD4D-0B15-B74B2A4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A834-5B50-7264-613A-56224B4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2AB4-A8B3-4976-2400-1A8C0D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BA894F-ADAE-6862-2965-9686737F165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55911767"/>
              </p:ext>
            </p:extLst>
          </p:nvPr>
        </p:nvGraphicFramePr>
        <p:xfrm>
          <a:off x="899593" y="1027117"/>
          <a:ext cx="7297869" cy="38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94">
                  <a:extLst>
                    <a:ext uri="{9D8B030D-6E8A-4147-A177-3AD203B41FA5}">
                      <a16:colId xmlns:a16="http://schemas.microsoft.com/office/drawing/2014/main" val="2466972817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16331914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99887196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2880626214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3244267379"/>
                    </a:ext>
                  </a:extLst>
                </a:gridCol>
                <a:gridCol w="250225">
                  <a:extLst>
                    <a:ext uri="{9D8B030D-6E8A-4147-A177-3AD203B41FA5}">
                      <a16:colId xmlns:a16="http://schemas.microsoft.com/office/drawing/2014/main" val="1194173067"/>
                    </a:ext>
                  </a:extLst>
                </a:gridCol>
                <a:gridCol w="1381140">
                  <a:extLst>
                    <a:ext uri="{9D8B030D-6E8A-4147-A177-3AD203B41FA5}">
                      <a16:colId xmlns:a16="http://schemas.microsoft.com/office/drawing/2014/main" val="3932676316"/>
                    </a:ext>
                  </a:extLst>
                </a:gridCol>
              </a:tblGrid>
              <a:tr h="1274820"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kuukausipalkka,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 lisineen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lisineen 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palkkioineen,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Identtisten henkilöiden STA kuukausipalkan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76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4 287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4 510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19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4 317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4 658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300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4 323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4 601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8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4 339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4 589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1653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4 422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4 686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9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4 486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4 726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305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4 558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4 762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611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4 657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4 885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2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4 776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5 103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7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4 958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5 253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3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01001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3621A4-1764-B90E-B84A-7D2C8841DF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980" y="91453"/>
            <a:ext cx="7992000" cy="648000"/>
          </a:xfrm>
        </p:spPr>
        <p:txBody>
          <a:bodyPr/>
          <a:lstStyle/>
          <a:p>
            <a:r>
              <a:rPr lang="fi-FI" dirty="0"/>
              <a:t>Teollisuus, toimihenkilöt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E6C683-F526-AD4D-0B15-B74B2A4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A834-5B50-7264-613A-56224B4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2AB4-A8B3-4976-2400-1A8C0D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BA894F-ADAE-6862-2965-9686737F165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60918094"/>
              </p:ext>
            </p:extLst>
          </p:nvPr>
        </p:nvGraphicFramePr>
        <p:xfrm>
          <a:off x="899593" y="1027117"/>
          <a:ext cx="7297869" cy="38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94">
                  <a:extLst>
                    <a:ext uri="{9D8B030D-6E8A-4147-A177-3AD203B41FA5}">
                      <a16:colId xmlns:a16="http://schemas.microsoft.com/office/drawing/2014/main" val="2466972817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16331914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99887196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2880626214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3244267379"/>
                    </a:ext>
                  </a:extLst>
                </a:gridCol>
                <a:gridCol w="250225">
                  <a:extLst>
                    <a:ext uri="{9D8B030D-6E8A-4147-A177-3AD203B41FA5}">
                      <a16:colId xmlns:a16="http://schemas.microsoft.com/office/drawing/2014/main" val="1194173067"/>
                    </a:ext>
                  </a:extLst>
                </a:gridCol>
                <a:gridCol w="1381140">
                  <a:extLst>
                    <a:ext uri="{9D8B030D-6E8A-4147-A177-3AD203B41FA5}">
                      <a16:colId xmlns:a16="http://schemas.microsoft.com/office/drawing/2014/main" val="3932676316"/>
                    </a:ext>
                  </a:extLst>
                </a:gridCol>
              </a:tblGrid>
              <a:tr h="1274820"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kuukausipalkka,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 lisineen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lisineen 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palkkioineen,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Identtisten henkilöiden STA kuukausipalkan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76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3 196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3 279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19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3 232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3 323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300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3 251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3 338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8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3 281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3 370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1653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3 355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3 450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9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3 410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3 494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305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3 472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3 550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611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3 527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3 610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2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3 597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3 707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7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3 737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3 836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3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95455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3621A4-1764-B90E-B84A-7D2C8841DF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980" y="91453"/>
            <a:ext cx="7992000" cy="648000"/>
          </a:xfrm>
        </p:spPr>
        <p:txBody>
          <a:bodyPr/>
          <a:lstStyle/>
          <a:p>
            <a:r>
              <a:rPr lang="fi-FI" dirty="0"/>
              <a:t>Teollisuus, ylemmät toimihenkilöt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E6C683-F526-AD4D-0B15-B74B2A4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A834-5B50-7264-613A-56224B4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2AB4-A8B3-4976-2400-1A8C0D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BA894F-ADAE-6862-2965-9686737F165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90769409"/>
              </p:ext>
            </p:extLst>
          </p:nvPr>
        </p:nvGraphicFramePr>
        <p:xfrm>
          <a:off x="899593" y="1027117"/>
          <a:ext cx="7297869" cy="38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94">
                  <a:extLst>
                    <a:ext uri="{9D8B030D-6E8A-4147-A177-3AD203B41FA5}">
                      <a16:colId xmlns:a16="http://schemas.microsoft.com/office/drawing/2014/main" val="2466972817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16331914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99887196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2880626214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3244267379"/>
                    </a:ext>
                  </a:extLst>
                </a:gridCol>
                <a:gridCol w="250225">
                  <a:extLst>
                    <a:ext uri="{9D8B030D-6E8A-4147-A177-3AD203B41FA5}">
                      <a16:colId xmlns:a16="http://schemas.microsoft.com/office/drawing/2014/main" val="1194173067"/>
                    </a:ext>
                  </a:extLst>
                </a:gridCol>
                <a:gridCol w="1381140">
                  <a:extLst>
                    <a:ext uri="{9D8B030D-6E8A-4147-A177-3AD203B41FA5}">
                      <a16:colId xmlns:a16="http://schemas.microsoft.com/office/drawing/2014/main" val="3932676316"/>
                    </a:ext>
                  </a:extLst>
                </a:gridCol>
              </a:tblGrid>
              <a:tr h="1274820"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kuukausipalkka,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 lisineen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lisineen 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palkkioineen,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Identtisten henkilöiden STA kuukausipalkan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76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4 728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5 007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19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4 760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5 203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300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4 782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8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4 802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5 122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1653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4 888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5 225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9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4 948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5 255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305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5 005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5 262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611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5 102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5 387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2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5 217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5 625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7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5 407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5 773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3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75269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3621A4-1764-B90E-B84A-7D2C8841DF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980" y="91453"/>
            <a:ext cx="7992000" cy="648000"/>
          </a:xfrm>
        </p:spPr>
        <p:txBody>
          <a:bodyPr/>
          <a:lstStyle/>
          <a:p>
            <a:r>
              <a:rPr lang="fi-FI" dirty="0"/>
              <a:t>SKOL, toimihenkilöt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E6C683-F526-AD4D-0B15-B74B2A4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A834-5B50-7264-613A-56224B4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2AB4-A8B3-4976-2400-1A8C0D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BA894F-ADAE-6862-2965-9686737F165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83576130"/>
              </p:ext>
            </p:extLst>
          </p:nvPr>
        </p:nvGraphicFramePr>
        <p:xfrm>
          <a:off x="899593" y="1027117"/>
          <a:ext cx="7297869" cy="38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94">
                  <a:extLst>
                    <a:ext uri="{9D8B030D-6E8A-4147-A177-3AD203B41FA5}">
                      <a16:colId xmlns:a16="http://schemas.microsoft.com/office/drawing/2014/main" val="2466972817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16331914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99887196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2880626214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3244267379"/>
                    </a:ext>
                  </a:extLst>
                </a:gridCol>
                <a:gridCol w="250225">
                  <a:extLst>
                    <a:ext uri="{9D8B030D-6E8A-4147-A177-3AD203B41FA5}">
                      <a16:colId xmlns:a16="http://schemas.microsoft.com/office/drawing/2014/main" val="1194173067"/>
                    </a:ext>
                  </a:extLst>
                </a:gridCol>
                <a:gridCol w="1381140">
                  <a:extLst>
                    <a:ext uri="{9D8B030D-6E8A-4147-A177-3AD203B41FA5}">
                      <a16:colId xmlns:a16="http://schemas.microsoft.com/office/drawing/2014/main" val="3932676316"/>
                    </a:ext>
                  </a:extLst>
                </a:gridCol>
              </a:tblGrid>
              <a:tr h="1274820"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kuukausipalkka,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 lisineen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lisineen 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palkkioineen,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Identtisten henkilöiden STA kuukausipalkan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76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3 028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3 077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19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3 079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3 122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300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3 091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8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3 123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1653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3 163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3 218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9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3 176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3 203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305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3 219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3 276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611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3 295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3 364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2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3 397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3 466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7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3 541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3 596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3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25423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3621A4-1764-B90E-B84A-7D2C8841DF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980" y="91453"/>
            <a:ext cx="7992000" cy="648000"/>
          </a:xfrm>
        </p:spPr>
        <p:txBody>
          <a:bodyPr/>
          <a:lstStyle/>
          <a:p>
            <a:r>
              <a:rPr lang="fi-FI" dirty="0"/>
              <a:t>SKOL, ylemmät toimihenkilöt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E6C683-F526-AD4D-0B15-B74B2A4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A834-5B50-7264-613A-56224B4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28.8.2024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2AB4-A8B3-4976-2400-1A8C0D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BA894F-ADAE-6862-2965-9686737F165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20973060"/>
              </p:ext>
            </p:extLst>
          </p:nvPr>
        </p:nvGraphicFramePr>
        <p:xfrm>
          <a:off x="899593" y="1027117"/>
          <a:ext cx="7297869" cy="38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94">
                  <a:extLst>
                    <a:ext uri="{9D8B030D-6E8A-4147-A177-3AD203B41FA5}">
                      <a16:colId xmlns:a16="http://schemas.microsoft.com/office/drawing/2014/main" val="2466972817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16331914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499887196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2880626214"/>
                    </a:ext>
                  </a:extLst>
                </a:gridCol>
                <a:gridCol w="1235757">
                  <a:extLst>
                    <a:ext uri="{9D8B030D-6E8A-4147-A177-3AD203B41FA5}">
                      <a16:colId xmlns:a16="http://schemas.microsoft.com/office/drawing/2014/main" val="3244267379"/>
                    </a:ext>
                  </a:extLst>
                </a:gridCol>
                <a:gridCol w="250225">
                  <a:extLst>
                    <a:ext uri="{9D8B030D-6E8A-4147-A177-3AD203B41FA5}">
                      <a16:colId xmlns:a16="http://schemas.microsoft.com/office/drawing/2014/main" val="1194173067"/>
                    </a:ext>
                  </a:extLst>
                </a:gridCol>
                <a:gridCol w="1381140">
                  <a:extLst>
                    <a:ext uri="{9D8B030D-6E8A-4147-A177-3AD203B41FA5}">
                      <a16:colId xmlns:a16="http://schemas.microsoft.com/office/drawing/2014/main" val="3932676316"/>
                    </a:ext>
                  </a:extLst>
                </a:gridCol>
              </a:tblGrid>
              <a:tr h="1274820"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STA kuukausipalkka,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 lisineen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Kuukausiansio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lisineen ja tulos-</a:t>
                      </a:r>
                    </a:p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palkkioineen,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Identtisten henkilöiden STA kuukausipalkan muutos, 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176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3 938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4 009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19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3 969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4 048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300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3 992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4 070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680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4 108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1653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4 090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9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4 149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4 227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305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4 229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4 320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611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4 311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4 413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21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4 438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4 538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7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4 619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4 697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3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49013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C0160DC73F0C49938BD617A2B8EC05" ma:contentTypeVersion="4" ma:contentTypeDescription="Luo uusi asiakirja." ma:contentTypeScope="" ma:versionID="f78bebd09d2286f2a281ac602b5afb79">
  <xsd:schema xmlns:xsd="http://www.w3.org/2001/XMLSchema" xmlns:xs="http://www.w3.org/2001/XMLSchema" xmlns:p="http://schemas.microsoft.com/office/2006/metadata/properties" xmlns:ns2="83db8fe7-d11a-4245-aca8-454a78c76d77" targetNamespace="http://schemas.microsoft.com/office/2006/metadata/properties" ma:root="true" ma:fieldsID="88c87e58f5da3aeb5a63e497d3b40047" ns2:_="">
    <xsd:import namespace="83db8fe7-d11a-4245-aca8-454a78c76d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b8fe7-d11a-4245-aca8-454a78c76d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057460-A658-4236-B989-116705EAD4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D67AE0-168B-4E7E-9167-A12B95C11644}"/>
</file>

<file path=customXml/itemProps3.xml><?xml version="1.0" encoding="utf-8"?>
<ds:datastoreItem xmlns:ds="http://schemas.openxmlformats.org/officeDocument/2006/customXml" ds:itemID="{E14B1B8A-3D6F-4854-922D-F02305107E9C}">
  <ds:schemaRefs>
    <ds:schemaRef ds:uri="http://schemas.microsoft.com/office/2006/metadata/properties"/>
    <ds:schemaRef ds:uri="http://purl.org/dc/terms/"/>
    <ds:schemaRef ds:uri="b057f711-7d93-472c-a8f6-94be00805750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c296724d-1a81-4a23-b6dd-dca7fd62c6f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721</TotalTime>
  <Words>1138</Words>
  <Application>Microsoft Office PowerPoint</Application>
  <PresentationFormat>Näytössä katseltava esitys (16:9)</PresentationFormat>
  <Paragraphs>632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Mikkonen Hanne</cp:lastModifiedBy>
  <cp:revision>21</cp:revision>
  <cp:lastPrinted>2016-06-09T07:47:11Z</cp:lastPrinted>
  <dcterms:created xsi:type="dcterms:W3CDTF">2017-06-06T07:06:58Z</dcterms:created>
  <dcterms:modified xsi:type="dcterms:W3CDTF">2024-08-28T12:03:45Z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0x010100BBC0160DC73F0C49938BD617A2B8EC05</vt:lpwstr>
  </property>
  <property fmtid="{D5CDD505-2E9C-101B-9397-08002B2CF9AE}" pid="28" name="xd_ProgID">
    <vt:lpwstr/>
  </property>
  <property fmtid="{D5CDD505-2E9C-101B-9397-08002B2CF9AE}" pid="29" name="ComplianceAssetId">
    <vt:lpwstr/>
  </property>
  <property fmtid="{D5CDD505-2E9C-101B-9397-08002B2CF9AE}" pid="30" name="TemplateUrl">
    <vt:lpwstr/>
  </property>
  <property fmtid="{D5CDD505-2E9C-101B-9397-08002B2CF9AE}" pid="31" name="TyoryhmanNimi">
    <vt:lpwstr>Talous ja tilastot</vt:lpwstr>
  </property>
  <property fmtid="{D5CDD505-2E9C-101B-9397-08002B2CF9AE}" pid="32" name="xd_Signature">
    <vt:bool>false</vt:bool>
  </property>
  <property fmtid="{D5CDD505-2E9C-101B-9397-08002B2CF9AE}" pid="33" name="MediaServiceImageTags">
    <vt:lpwstr/>
  </property>
</Properties>
</file>