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339" r:id="rId6"/>
    <p:sldId id="338" r:id="rId7"/>
    <p:sldId id="293" r:id="rId8"/>
    <p:sldId id="332" r:id="rId9"/>
    <p:sldId id="337"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6" autoAdjust="0"/>
  </p:normalViewPr>
  <p:slideViewPr>
    <p:cSldViewPr snapToGrid="0">
      <p:cViewPr varScale="1">
        <p:scale>
          <a:sx n="165" d="100"/>
          <a:sy n="165" d="100"/>
        </p:scale>
        <p:origin x="144" y="60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Muutos 4Q2023-1Q2024</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0"/>
              <c:layout>
                <c:manualLayout>
                  <c:x val="-0.70677260688611432"/>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66-4ECD-95B2-07DE30A93EAF}"/>
                </c:ext>
              </c:extLst>
            </c:dLbl>
            <c:dLbl>
              <c:idx val="1"/>
              <c:layout>
                <c:manualLayout>
                  <c:x val="-0.32538781687476354"/>
                  <c:y val="-3.5858364542345621E-3"/>
                </c:manualLayout>
              </c:layout>
              <c:numFmt formatCode="0.0\ %"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7.2796065077563379E-2"/>
                      <c:h val="4.5002247500643765E-2"/>
                    </c:manualLayout>
                  </c15:layout>
                </c:ext>
                <c:ext xmlns:c16="http://schemas.microsoft.com/office/drawing/2014/chart" uri="{C3380CC4-5D6E-409C-BE32-E72D297353CC}">
                  <c16:uniqueId val="{0000000A-9066-4ECD-95B2-07DE30A93EAF}"/>
                </c:ext>
              </c:extLst>
            </c:dLbl>
            <c:dLbl>
              <c:idx val="2"/>
              <c:layout>
                <c:manualLayout>
                  <c:x val="-0.26031013433195993"/>
                  <c:y val="-1.3147915113022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66-4ECD-95B2-07DE30A93EAF}"/>
                </c:ext>
              </c:extLst>
            </c:dLbl>
            <c:dLbl>
              <c:idx val="3"/>
              <c:layout>
                <c:manualLayout>
                  <c:x val="-0.2360952270296519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6-4ECD-95B2-07DE30A93EAF}"/>
                </c:ext>
              </c:extLst>
            </c:dLbl>
            <c:dLbl>
              <c:idx val="4"/>
              <c:layout>
                <c:manualLayout>
                  <c:x val="-0.23760865873604609"/>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6-4ECD-95B2-07DE30A93EAF}"/>
                </c:ext>
              </c:extLst>
            </c:dLbl>
            <c:dLbl>
              <c:idx val="5"/>
              <c:layout>
                <c:manualLayout>
                  <c:x val="-0.20431328036322349"/>
                  <c:y val="3.5858364542344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6-4ECD-95B2-07DE30A93EAF}"/>
                </c:ext>
              </c:extLst>
            </c:dLbl>
            <c:dLbl>
              <c:idx val="6"/>
              <c:layout>
                <c:manualLayout>
                  <c:x val="-0.19523257095700711"/>
                  <c:y val="1.0757509362703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18463854901224747"/>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dLbl>
              <c:idx val="8"/>
              <c:layout>
                <c:manualLayout>
                  <c:x val="-0.1377222852818766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6-4ECD-95B2-07DE30A93EAF}"/>
                </c:ext>
              </c:extLst>
            </c:dLbl>
            <c:dLbl>
              <c:idx val="9"/>
              <c:layout>
                <c:manualLayout>
                  <c:x val="-9.988649262202042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66-4ECD-95B2-07DE30A93EAF}"/>
                </c:ext>
              </c:extLst>
            </c:dLbl>
            <c:dLbl>
              <c:idx val="10"/>
              <c:layout>
                <c:manualLayout>
                  <c:x val="-0.1029133560348089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6-4ECD-95B2-07DE30A93EAF}"/>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Lapin maakunta</c:v>
                </c:pt>
                <c:pt idx="1">
                  <c:v>Etelä-Pohjanmaan maakunta</c:v>
                </c:pt>
                <c:pt idx="2">
                  <c:v>Satakunnan maakunta</c:v>
                </c:pt>
                <c:pt idx="3">
                  <c:v>Pohjois-Karjalan maakunta</c:v>
                </c:pt>
                <c:pt idx="4">
                  <c:v>Pohjois-Savon maakunta</c:v>
                </c:pt>
                <c:pt idx="5">
                  <c:v>Kainuun maakunta</c:v>
                </c:pt>
                <c:pt idx="6">
                  <c:v>Häme TE-keskusalue</c:v>
                </c:pt>
                <c:pt idx="7">
                  <c:v>Keski-Suomen maakunta</c:v>
                </c:pt>
                <c:pt idx="8">
                  <c:v>Pohjois-Pohjanmaan maakunta</c:v>
                </c:pt>
                <c:pt idx="9">
                  <c:v>Varsinais-Suomen maakunta</c:v>
                </c:pt>
                <c:pt idx="10">
                  <c:v>Koko maa</c:v>
                </c:pt>
                <c:pt idx="11">
                  <c:v>Pohjanmaa TE-keskusalue</c:v>
                </c:pt>
                <c:pt idx="12">
                  <c:v>Pirkanmaan maakunta</c:v>
                </c:pt>
                <c:pt idx="13">
                  <c:v>Uudenmaan maakunta</c:v>
                </c:pt>
                <c:pt idx="14">
                  <c:v>Etelä-Savon maakunta</c:v>
                </c:pt>
                <c:pt idx="15">
                  <c:v>Kaakkois-Suomi TE-keskusalue</c:v>
                </c:pt>
              </c:strCache>
            </c:strRef>
          </c:cat>
          <c:val>
            <c:numRef>
              <c:f>Taul1!$B$2:$B$17</c:f>
              <c:numCache>
                <c:formatCode>0.00%</c:formatCode>
                <c:ptCount val="16"/>
                <c:pt idx="0">
                  <c:v>-0.223</c:v>
                </c:pt>
                <c:pt idx="1">
                  <c:v>-8.7999999999999995E-2</c:v>
                </c:pt>
                <c:pt idx="2">
                  <c:v>-6.4000000000000001E-2</c:v>
                </c:pt>
                <c:pt idx="3">
                  <c:v>-5.7000000000000002E-2</c:v>
                </c:pt>
                <c:pt idx="4">
                  <c:v>-5.7000000000000002E-2</c:v>
                </c:pt>
                <c:pt idx="5">
                  <c:v>-4.4999999999999998E-2</c:v>
                </c:pt>
                <c:pt idx="6">
                  <c:v>-4.1000000000000002E-2</c:v>
                </c:pt>
                <c:pt idx="7">
                  <c:v>-3.7999999999999999E-2</c:v>
                </c:pt>
                <c:pt idx="8">
                  <c:v>-2.1000000000000001E-2</c:v>
                </c:pt>
                <c:pt idx="9">
                  <c:v>-7.0000000000000001E-3</c:v>
                </c:pt>
                <c:pt idx="10">
                  <c:v>-6.0000000000000001E-3</c:v>
                </c:pt>
                <c:pt idx="11">
                  <c:v>1.0999999999999999E-2</c:v>
                </c:pt>
                <c:pt idx="12">
                  <c:v>3.1E-2</c:v>
                </c:pt>
                <c:pt idx="13">
                  <c:v>3.2000000000000001E-2</c:v>
                </c:pt>
                <c:pt idx="14">
                  <c:v>3.6999999999999998E-2</c:v>
                </c:pt>
                <c:pt idx="15">
                  <c:v>5.1999999999999998E-2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0.8</c:v>
                </c:pt>
                <c:pt idx="2">
                  <c:v>1.6</c:v>
                </c:pt>
                <c:pt idx="3">
                  <c:v>2.2999999999999998</c:v>
                </c:pt>
                <c:pt idx="4">
                  <c:v>2.4</c:v>
                </c:pt>
                <c:pt idx="5">
                  <c:v>2.5</c:v>
                </c:pt>
                <c:pt idx="6">
                  <c:v>3.1</c:v>
                </c:pt>
                <c:pt idx="7">
                  <c:v>4.9000000000000004</c:v>
                </c:pt>
                <c:pt idx="8">
                  <c:v>6.2</c:v>
                </c:pt>
                <c:pt idx="9">
                  <c:v>6.3</c:v>
                </c:pt>
                <c:pt idx="10">
                  <c:v>6.8</c:v>
                </c:pt>
                <c:pt idx="11">
                  <c:v>7.9</c:v>
                </c:pt>
                <c:pt idx="12">
                  <c:v>8.9</c:v>
                </c:pt>
                <c:pt idx="13">
                  <c:v>10.199999999999999</c:v>
                </c:pt>
                <c:pt idx="14">
                  <c:v>34.9</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Taul1!$C$2:$C$16</c:f>
              <c:numCache>
                <c:formatCode>General</c:formatCode>
                <c:ptCount val="15"/>
                <c:pt idx="0">
                  <c:v>1.3</c:v>
                </c:pt>
                <c:pt idx="1">
                  <c:v>1</c:v>
                </c:pt>
                <c:pt idx="2">
                  <c:v>2.1</c:v>
                </c:pt>
                <c:pt idx="3">
                  <c:v>2.9</c:v>
                </c:pt>
                <c:pt idx="4">
                  <c:v>3.4</c:v>
                </c:pt>
                <c:pt idx="5">
                  <c:v>3</c:v>
                </c:pt>
                <c:pt idx="6">
                  <c:v>5</c:v>
                </c:pt>
                <c:pt idx="7">
                  <c:v>5.2</c:v>
                </c:pt>
                <c:pt idx="8">
                  <c:v>4</c:v>
                </c:pt>
                <c:pt idx="9">
                  <c:v>5.9</c:v>
                </c:pt>
                <c:pt idx="10">
                  <c:v>2.4</c:v>
                </c:pt>
                <c:pt idx="11">
                  <c:v>9.6</c:v>
                </c:pt>
                <c:pt idx="12">
                  <c:v>7.9</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396408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8.8.2024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8.8.2024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8.8.2024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8.8.2024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8.8.2024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8.8.2024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8.8.2024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8.8.2024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8.8.2024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8.8.2024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8.8.2024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4 500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39886872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4 5</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08779576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lähes viidennes Kaakkois-Suomen kaikista työllisistä. Alalla työskentelee suoraan 10 200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1510964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0030327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6545954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59239149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51386846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42 000 työpaikkaa eli kolmannes Pohjanmaan kaikista työllisistä. Alalla työskentelee suoraan 19 800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1632698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6171469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60486011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solidFill>
                  <a:schemeClr val="tx1"/>
                </a:solidFill>
              </a:rPr>
              <a:t>Teknologiateollisuus alueittain 8.8.2024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vuoden 2024 ensimmäisellä kvartaalilla eri ELY-alueilla. </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a:t>
            </a:r>
            <a:r>
              <a:rPr lang="fi-FI" sz="1050" dirty="0"/>
              <a:t>inta kasvu oli Kaakkois-Suomessa, jossa liikevaihto kasvoi 5,2 % prosenttia. Seuraavaksi eniten liikevaihto kasvoi Etelä-Savossa, +3,7 %, Uudellamaalla +3,2 % ja Pirkanmaalla +3,1 %. Liikevaihto laski eniten Lapissa -22,3 %, Etelä-Pohjanmaalla -8,8 % ja Satakunnassa -6,4 %. Koko maassa liikevaihto laski alustavien tietojen mukaan 0,6 %.*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(7 %) ja </a:t>
            </a:r>
            <a:r>
              <a:rPr lang="fi-FI" sz="1050" dirty="0"/>
              <a:t>Pohjanmaa</a:t>
            </a:r>
            <a:r>
              <a:rPr lang="fi-FI" sz="1050" dirty="0">
                <a:effectLst/>
                <a:latin typeface="Verdana" panose="020B0604030504040204" pitchFamily="34" charset="0"/>
                <a:ea typeface="Verdana" panose="020B0604030504040204" pitchFamily="34" charset="0"/>
                <a:cs typeface="Verdana" panose="020B0604030504040204" pitchFamily="34" charset="0"/>
              </a:rPr>
              <a:t> (6 %). Seuraavaksi eniten liikevaihtoa kertyy Satakunnassa,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35188985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31142025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3893178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243 000 työpaikkaa eli noin neljännes Uudenmaan kaikista työllisistä. Alalla työskentelee suoraan 115 700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6774822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35,8</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115 700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68 000 työpaikkaa eli reilu neljännes Varsinais-Suomen kaikista työllisistä. Alalla työskentelee suoraan 32 300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68305123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3815294560"/>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148206306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426775820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101512698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116416407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365629381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1Q2024 vs. 4Q2023*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4075790542"/>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2398441926"/>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2702651358"/>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1216857972"/>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16459460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2461286835"/>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1742579369"/>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255710599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3732228707"/>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3664324623"/>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604757481"/>
              </p:ext>
            </p:extLst>
          </p:nvPr>
        </p:nvGraphicFramePr>
        <p:xfrm>
          <a:off x="392202" y="1103313"/>
          <a:ext cx="8369120" cy="3541712"/>
        </p:xfrm>
        <a:graphic>
          <a:graphicData uri="http://schemas.openxmlformats.org/presentationml/2006/ole">
            <mc:AlternateContent xmlns:mc="http://schemas.openxmlformats.org/markup-compatibility/2006">
              <mc:Choice xmlns:v="urn:schemas-microsoft-com:vml" Requires="v">
                <p:oleObj name="Macrobond document" r:id="rId2" imgW="13186092" imgH="5580429" progId="Mbnd.mbnd">
                  <p:embed/>
                </p:oleObj>
              </mc:Choice>
              <mc:Fallback>
                <p:oleObj name="Macrobond document" r:id="rId2" imgW="13186092" imgH="5580429"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202" y="1103313"/>
                        <a:ext cx="836912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2023</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595134" cy="34693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2560852811"/>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endParaRPr lang="fi-FI" dirty="0">
              <a:solidFill>
                <a:schemeClr val="accent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3939454444"/>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02426329"/>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B258A2F1-1F58-2751-108D-AD71878C4568}"/>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833551144"/>
              </p:ext>
            </p:extLst>
          </p:nvPr>
        </p:nvGraphicFramePr>
        <p:xfrm>
          <a:off x="1323403" y="97676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92938550"/>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3,1</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6,8</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10,2</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1,6</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104 200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102 500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09778634"/>
              </p:ext>
            </p:extLst>
          </p:nvPr>
        </p:nvGraphicFramePr>
        <p:xfrm>
          <a:off x="1323402" y="83641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532166925"/>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337 500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8.8.2024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reilu viidennes Etelä-Pohjanmaan kaikista työllisistä. Alalla työskentelee suoraan 9 900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589928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103</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337 500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7B2A1-A39B-49C6-9D33-BB474F8035BD}">
  <ds:schemaRefs>
    <ds:schemaRef ds:uri="http://purl.org/dc/dcmitype/"/>
    <ds:schemaRef ds:uri="http://schemas.microsoft.com/office/2006/metadata/properties"/>
    <ds:schemaRef ds:uri="c296724d-1a81-4a23-b6dd-dca7fd62c6ff"/>
    <ds:schemaRef ds:uri="http://schemas.microsoft.com/office/2006/documentManagement/types"/>
    <ds:schemaRef ds:uri="b057f711-7d93-472c-a8f6-94be00805750"/>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D98B5D26-78F3-4913-8886-54C1A97D2A8B}">
  <ds:schemaRefs>
    <ds:schemaRef ds:uri="http://schemas.microsoft.com/sharepoint/v3/contenttype/forms"/>
  </ds:schemaRefs>
</ds:datastoreItem>
</file>

<file path=customXml/itemProps3.xml><?xml version="1.0" encoding="utf-8"?>
<ds:datastoreItem xmlns:ds="http://schemas.openxmlformats.org/officeDocument/2006/customXml" ds:itemID="{9458F7EF-8DCF-43CE-9EB5-4C99E9B8B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2590</TotalTime>
  <Words>2480</Words>
  <Application>Microsoft Office PowerPoint</Application>
  <PresentationFormat>Näytössä katseltava esitys (16:9)</PresentationFormat>
  <Paragraphs>765</Paragraphs>
  <Slides>39</Slides>
  <Notes>2</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39</vt:i4>
      </vt:variant>
    </vt:vector>
  </HeadingPairs>
  <TitlesOfParts>
    <vt:vector size="44"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4</cp:revision>
  <cp:lastPrinted>2016-06-09T07:47:11Z</cp:lastPrinted>
  <dcterms:created xsi:type="dcterms:W3CDTF">2016-09-06T05:42:13Z</dcterms:created>
  <dcterms:modified xsi:type="dcterms:W3CDTF">2024-08-08T07:55:50Z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